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260" r:id="rId3"/>
    <p:sldId id="262" r:id="rId4"/>
    <p:sldId id="295" r:id="rId5"/>
    <p:sldId id="268" r:id="rId6"/>
    <p:sldId id="301" r:id="rId7"/>
    <p:sldId id="302" r:id="rId8"/>
    <p:sldId id="305" r:id="rId9"/>
    <p:sldId id="309" r:id="rId10"/>
    <p:sldId id="299" r:id="rId11"/>
    <p:sldId id="300" r:id="rId12"/>
    <p:sldId id="303" r:id="rId13"/>
    <p:sldId id="304" r:id="rId14"/>
    <p:sldId id="272" r:id="rId15"/>
    <p:sldId id="273" r:id="rId16"/>
    <p:sldId id="274" r:id="rId17"/>
    <p:sldId id="267" r:id="rId18"/>
    <p:sldId id="269" r:id="rId19"/>
    <p:sldId id="276" r:id="rId20"/>
    <p:sldId id="286" r:id="rId21"/>
    <p:sldId id="287" r:id="rId22"/>
    <p:sldId id="297" r:id="rId23"/>
    <p:sldId id="294" r:id="rId24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6"/>
  </p:normalViewPr>
  <p:slideViewPr>
    <p:cSldViewPr>
      <p:cViewPr varScale="1">
        <p:scale>
          <a:sx n="105" d="100"/>
          <a:sy n="105" d="100"/>
        </p:scale>
        <p:origin x="184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B6D8FF-D8B2-432A-943B-90CCFCBEB3BB}" type="datetimeFigureOut">
              <a:rPr lang="hr-HR" smtClean="0"/>
              <a:pPr/>
              <a:t>01.06.2024.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85E7DF-879A-46FD-8C32-A7AE50FEE490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5E7DF-879A-46FD-8C32-A7AE50FEE490}" type="slidenum">
              <a:rPr lang="hr-HR" smtClean="0"/>
              <a:pPr/>
              <a:t>20</a:t>
            </a:fld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5E7DF-879A-46FD-8C32-A7AE50FEE490}" type="slidenum">
              <a:rPr lang="hr-HR" smtClean="0"/>
              <a:pPr/>
              <a:t>22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EF89-C982-455C-BD20-0AB534BA7BE6}" type="datetimeFigureOut">
              <a:rPr lang="hr-HR" smtClean="0"/>
              <a:pPr/>
              <a:t>01.06.2024.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55916-D971-492C-8F15-3FD43DA57B0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EF89-C982-455C-BD20-0AB534BA7BE6}" type="datetimeFigureOut">
              <a:rPr lang="hr-HR" smtClean="0"/>
              <a:pPr/>
              <a:t>01.06.2024.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55916-D971-492C-8F15-3FD43DA57B0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EF89-C982-455C-BD20-0AB534BA7BE6}" type="datetimeFigureOut">
              <a:rPr lang="hr-HR" smtClean="0"/>
              <a:pPr/>
              <a:t>01.06.2024.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55916-D971-492C-8F15-3FD43DA57B0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slov, sadržaj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29D37-ECFA-40E9-9246-10598B6B6E8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EF89-C982-455C-BD20-0AB534BA7BE6}" type="datetimeFigureOut">
              <a:rPr lang="hr-HR" smtClean="0"/>
              <a:pPr/>
              <a:t>01.06.2024.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55916-D971-492C-8F15-3FD43DA57B0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EF89-C982-455C-BD20-0AB534BA7BE6}" type="datetimeFigureOut">
              <a:rPr lang="hr-HR" smtClean="0"/>
              <a:pPr/>
              <a:t>01.06.2024.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55916-D971-492C-8F15-3FD43DA57B0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EF89-C982-455C-BD20-0AB534BA7BE6}" type="datetimeFigureOut">
              <a:rPr lang="hr-HR" smtClean="0"/>
              <a:pPr/>
              <a:t>01.06.2024.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55916-D971-492C-8F15-3FD43DA57B0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EF89-C982-455C-BD20-0AB534BA7BE6}" type="datetimeFigureOut">
              <a:rPr lang="hr-HR" smtClean="0"/>
              <a:pPr/>
              <a:t>01.06.2024.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55916-D971-492C-8F15-3FD43DA57B0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EF89-C982-455C-BD20-0AB534BA7BE6}" type="datetimeFigureOut">
              <a:rPr lang="hr-HR" smtClean="0"/>
              <a:pPr/>
              <a:t>01.06.2024.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55916-D971-492C-8F15-3FD43DA57B0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EF89-C982-455C-BD20-0AB534BA7BE6}" type="datetimeFigureOut">
              <a:rPr lang="hr-HR" smtClean="0"/>
              <a:pPr/>
              <a:t>01.06.2024.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55916-D971-492C-8F15-3FD43DA57B0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EF89-C982-455C-BD20-0AB534BA7BE6}" type="datetimeFigureOut">
              <a:rPr lang="hr-HR" smtClean="0"/>
              <a:pPr/>
              <a:t>01.06.2024.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55916-D971-492C-8F15-3FD43DA57B0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CEF89-C982-455C-BD20-0AB534BA7BE6}" type="datetimeFigureOut">
              <a:rPr lang="hr-HR" smtClean="0"/>
              <a:pPr/>
              <a:t>01.06.2024.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55916-D971-492C-8F15-3FD43DA57B01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CEF89-C982-455C-BD20-0AB534BA7BE6}" type="datetimeFigureOut">
              <a:rPr lang="hr-HR" smtClean="0"/>
              <a:pPr/>
              <a:t>01.06.2024.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55916-D971-492C-8F15-3FD43DA57B01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645024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hr-HR" sz="8800" b="1" dirty="0"/>
              <a:t>ŠTO JE UM?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0" y="3645024"/>
            <a:ext cx="9144000" cy="3212976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endParaRPr lang="hr-HR" b="1" dirty="0"/>
          </a:p>
          <a:p>
            <a:r>
              <a:rPr lang="hr-HR" sz="4000" b="1" dirty="0"/>
              <a:t>SINTEZA  KOGNITIVNE I AFEKTIVNE  NEUROZNANOSTI I NEUROBIOLOGIJE</a:t>
            </a:r>
          </a:p>
          <a:p>
            <a:r>
              <a:rPr lang="hr-HR" sz="2400" b="1" dirty="0"/>
              <a:t>Mirko </a:t>
            </a:r>
            <a:r>
              <a:rPr lang="hr-HR" sz="2400" b="1" dirty="0" err="1"/>
              <a:t>Čorlukić</a:t>
            </a:r>
            <a:endParaRPr lang="hr-HR" sz="2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hr-HR" sz="2800" b="1" dirty="0">
                <a:latin typeface="Times New Roman" pitchFamily="18" charset="0"/>
                <a:cs typeface="Times New Roman" pitchFamily="18" charset="0"/>
              </a:rPr>
              <a:t>KOGNITIVNI  SUSTAV  - COGNITIVE TOOLS</a:t>
            </a:r>
            <a:br>
              <a:rPr lang="hr-HR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hr-HR" sz="2800" b="1" dirty="0">
                <a:latin typeface="Times New Roman" pitchFamily="18" charset="0"/>
                <a:cs typeface="Times New Roman" pitchFamily="18" charset="0"/>
              </a:rPr>
              <a:t>znanje i ciklusi misli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br>
              <a:rPr lang="hr-HR" sz="2400" b="1" dirty="0"/>
            </a:br>
            <a:r>
              <a:rPr lang="hr-HR" sz="2400" b="1" dirty="0"/>
              <a:t>KONSOLIDACIJA I REKONSOLIDACIJA PAMĆENJA</a:t>
            </a:r>
            <a:br>
              <a:rPr lang="hr-HR" sz="2400" b="1" dirty="0"/>
            </a:br>
            <a:r>
              <a:rPr lang="en-US" sz="2400" b="1" dirty="0"/>
              <a:t> The brain is a forgetting machine </a:t>
            </a:r>
            <a:br>
              <a:rPr lang="hr-HR" sz="2400" u="sng" dirty="0"/>
            </a:br>
            <a:endParaRPr lang="hr-HR" sz="24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0" y="1124744"/>
            <a:ext cx="4495800" cy="5733256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55000" lnSpcReduction="20000"/>
          </a:bodyPr>
          <a:lstStyle/>
          <a:p>
            <a:pPr algn="just"/>
            <a:endParaRPr lang="hr-HR" dirty="0"/>
          </a:p>
          <a:p>
            <a:pPr algn="just"/>
            <a:r>
              <a:rPr lang="hr-HR" b="1" dirty="0"/>
              <a:t>KONSOLIDACIJA</a:t>
            </a:r>
            <a:r>
              <a:rPr lang="hr-HR" dirty="0"/>
              <a:t> je proces pretvaranja kratkoročnog pamćenja u dugoročno. Taj proces se odvija putem interakcije </a:t>
            </a:r>
            <a:r>
              <a:rPr lang="hr-HR" dirty="0" err="1"/>
              <a:t>hipokampusa</a:t>
            </a:r>
            <a:r>
              <a:rPr lang="hr-HR" dirty="0"/>
              <a:t> i </a:t>
            </a:r>
            <a:r>
              <a:rPr lang="hr-HR" dirty="0" err="1"/>
              <a:t>neokortikalnih</a:t>
            </a:r>
            <a:r>
              <a:rPr lang="hr-HR" dirty="0"/>
              <a:t> područja, </a:t>
            </a:r>
            <a:r>
              <a:rPr lang="hr-HR" dirty="0" err="1"/>
              <a:t>hipokampus</a:t>
            </a:r>
            <a:r>
              <a:rPr lang="hr-HR" dirty="0"/>
              <a:t> je ključna struktura za prebacivanje kratkoročnog u dugoročno pamćenje. Ranije se mislilo da se jednom pohranjeno sjećanje jednako aktivira pri svakom prisjećanju. </a:t>
            </a:r>
          </a:p>
          <a:p>
            <a:pPr algn="just"/>
            <a:r>
              <a:rPr lang="hr-HR" b="1" dirty="0"/>
              <a:t> REKONSOLIDACIJA </a:t>
            </a:r>
            <a:r>
              <a:rPr lang="hr-HR" dirty="0"/>
              <a:t>je „ažuriranje“ sjećanja, jednom pohranjena sjećanja  mogu  se poremetiti prilikom prisjećanja. Trag pamćenja je podložan promjenama i fluktuacijama svaki puta kada se ponovo aktivira prilikom dosjećanja</a:t>
            </a:r>
          </a:p>
          <a:p>
            <a:pPr algn="just"/>
            <a:r>
              <a:rPr lang="hr-HR" dirty="0"/>
              <a:t>To znači </a:t>
            </a:r>
            <a:r>
              <a:rPr lang="hr-HR" b="1" dirty="0"/>
              <a:t>da je prisjećanje </a:t>
            </a:r>
            <a:r>
              <a:rPr lang="hr-HR" b="1" i="1" dirty="0"/>
              <a:t>uvijek prisjećanje zadnjeg puta kada smo se određenog događaja sjetili</a:t>
            </a:r>
            <a:r>
              <a:rPr lang="hr-HR" i="1" dirty="0"/>
              <a:t>,</a:t>
            </a:r>
            <a:r>
              <a:rPr lang="hr-HR" dirty="0"/>
              <a:t> a ne izvornog sjećanja iz prošlosti kada se događaj odigrao.</a:t>
            </a:r>
          </a:p>
          <a:p>
            <a:pPr algn="just"/>
            <a:endParaRPr lang="hr-HR" dirty="0"/>
          </a:p>
          <a:p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648200" y="1124744"/>
            <a:ext cx="4388296" cy="5733256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  <a:buNone/>
            </a:pPr>
            <a:endParaRPr lang="hr-HR" sz="2900" b="1" dirty="0"/>
          </a:p>
          <a:p>
            <a:pPr>
              <a:lnSpc>
                <a:spcPct val="80000"/>
              </a:lnSpc>
              <a:buNone/>
            </a:pPr>
            <a:r>
              <a:rPr lang="hr-HR" sz="2900" b="1" dirty="0"/>
              <a:t>COMPETITIVE TRACE THEORY</a:t>
            </a:r>
            <a:r>
              <a:rPr lang="hr-HR" sz="2900" dirty="0"/>
              <a:t> (</a:t>
            </a:r>
            <a:r>
              <a:rPr lang="hr-HR" sz="2600" dirty="0" err="1"/>
              <a:t>Yassa</a:t>
            </a:r>
            <a:r>
              <a:rPr lang="hr-HR" sz="2600" dirty="0"/>
              <a:t> i </a:t>
            </a:r>
            <a:r>
              <a:rPr lang="hr-HR" sz="2600" dirty="0" err="1"/>
              <a:t>Reaghu</a:t>
            </a:r>
            <a:r>
              <a:rPr lang="hr-HR" sz="2600" dirty="0"/>
              <a:t>)</a:t>
            </a:r>
          </a:p>
          <a:p>
            <a:pPr>
              <a:lnSpc>
                <a:spcPct val="80000"/>
              </a:lnSpc>
              <a:buNone/>
            </a:pPr>
            <a:endParaRPr lang="hr-HR" dirty="0"/>
          </a:p>
          <a:p>
            <a:pPr algn="just">
              <a:lnSpc>
                <a:spcPct val="80000"/>
              </a:lnSpc>
            </a:pPr>
            <a:r>
              <a:rPr lang="hr-HR" sz="2600" dirty="0"/>
              <a:t>1.svaki puta kada se neko sjećanje reaktivira, </a:t>
            </a:r>
            <a:r>
              <a:rPr lang="hr-HR" sz="2600" dirty="0" err="1"/>
              <a:t>hipokampus</a:t>
            </a:r>
            <a:r>
              <a:rPr lang="hr-HR" sz="2600" dirty="0"/>
              <a:t> ga </a:t>
            </a:r>
            <a:r>
              <a:rPr lang="hr-HR" sz="2600" b="1" dirty="0" err="1"/>
              <a:t>rekontekstualizira</a:t>
            </a:r>
            <a:r>
              <a:rPr lang="hr-HR" sz="2600" dirty="0"/>
              <a:t>  na način koji je sličan, ali ne i isti, kao i izvorni trag koji je nastao </a:t>
            </a:r>
            <a:r>
              <a:rPr lang="hr-HR" sz="2600" dirty="0" err="1"/>
              <a:t>hipokampalno</a:t>
            </a:r>
            <a:r>
              <a:rPr lang="hr-HR" sz="2600" dirty="0"/>
              <a:t>-</a:t>
            </a:r>
            <a:r>
              <a:rPr lang="hr-HR" sz="2600" dirty="0" err="1"/>
              <a:t>neokortikalnom</a:t>
            </a:r>
            <a:r>
              <a:rPr lang="hr-HR" sz="2600" dirty="0"/>
              <a:t> aktivnošću.</a:t>
            </a:r>
          </a:p>
          <a:p>
            <a:pPr algn="just">
              <a:lnSpc>
                <a:spcPct val="80000"/>
              </a:lnSpc>
            </a:pPr>
            <a:endParaRPr lang="hr-HR" sz="2600" dirty="0"/>
          </a:p>
          <a:p>
            <a:pPr algn="just">
              <a:lnSpc>
                <a:spcPct val="80000"/>
              </a:lnSpc>
            </a:pPr>
            <a:r>
              <a:rPr lang="hr-HR" sz="2600" dirty="0"/>
              <a:t>2. vremenom se sjećanja </a:t>
            </a:r>
            <a:r>
              <a:rPr lang="hr-HR" sz="2600" b="1" dirty="0" err="1"/>
              <a:t>dekontekstualiziraju</a:t>
            </a:r>
            <a:r>
              <a:rPr lang="hr-HR" sz="2600" dirty="0"/>
              <a:t> suparničkom interferencijom između sličnih višestrukih tragova, što istodobno dovodi do konsolidacije semantičkih sadržaja u korteksu i gubitku epizodičkih detalja</a:t>
            </a:r>
          </a:p>
          <a:p>
            <a:pPr algn="just">
              <a:lnSpc>
                <a:spcPct val="80000"/>
              </a:lnSpc>
              <a:buNone/>
            </a:pPr>
            <a:endParaRPr lang="hr-HR" sz="2600" dirty="0"/>
          </a:p>
          <a:p>
            <a:pPr algn="just">
              <a:lnSpc>
                <a:spcPct val="80000"/>
              </a:lnSpc>
            </a:pPr>
            <a:r>
              <a:rPr lang="hr-HR" sz="2600" dirty="0"/>
              <a:t>3. svi detalji epizodičkih sadržaja na raspolaganju su  samo dok su sjećanja još svježa. Kako ona stare, tako se pojedini detalji  nadomještaju </a:t>
            </a:r>
            <a:r>
              <a:rPr lang="hr-HR" sz="2600" b="1" dirty="0" err="1"/>
              <a:t>rekontekstualiziranima</a:t>
            </a:r>
            <a:r>
              <a:rPr lang="hr-HR" sz="2600" b="1" dirty="0"/>
              <a:t>,</a:t>
            </a:r>
            <a:r>
              <a:rPr lang="hr-HR" sz="2600" dirty="0"/>
              <a:t> što može dovesti i do </a:t>
            </a:r>
            <a:r>
              <a:rPr lang="hr-HR" sz="2600" b="1" dirty="0"/>
              <a:t>LAŽNIH SJEĆANJA</a:t>
            </a:r>
            <a:r>
              <a:rPr lang="hr-HR" sz="2600" dirty="0"/>
              <a:t> </a:t>
            </a:r>
          </a:p>
          <a:p>
            <a:pPr algn="just">
              <a:lnSpc>
                <a:spcPct val="80000"/>
              </a:lnSpc>
            </a:pPr>
            <a:endParaRPr lang="hr-HR" dirty="0"/>
          </a:p>
          <a:p>
            <a:endParaRPr lang="hr-H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br>
              <a:rPr lang="hr-HR" sz="2800" b="1" dirty="0"/>
            </a:br>
            <a:r>
              <a:rPr lang="hr-HR" sz="2800" b="1" dirty="0"/>
              <a:t>SELF JE  INTROSPEKTIVNI MENTALNI HOLOGRAM</a:t>
            </a:r>
            <a:br>
              <a:rPr lang="hr-HR" sz="2800" b="1" dirty="0"/>
            </a:br>
            <a:r>
              <a:rPr lang="hr-HR" sz="2700" b="1" dirty="0"/>
              <a:t>I CENTAR NARATIVNE GRAVITACIJE</a:t>
            </a:r>
            <a:br>
              <a:rPr lang="hr-HR" sz="2800" b="1" dirty="0"/>
            </a:br>
            <a:endParaRPr lang="hr-HR" sz="2800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648200" y="1052736"/>
            <a:ext cx="4495800" cy="5805264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fontScale="47500" lnSpcReduction="20000"/>
          </a:bodyPr>
          <a:lstStyle/>
          <a:p>
            <a:pPr>
              <a:lnSpc>
                <a:spcPct val="80000"/>
              </a:lnSpc>
            </a:pPr>
            <a:endParaRPr lang="hr-HR" b="1" dirty="0"/>
          </a:p>
          <a:p>
            <a:pPr algn="just">
              <a:lnSpc>
                <a:spcPct val="80000"/>
              </a:lnSpc>
            </a:pPr>
            <a:r>
              <a:rPr lang="en-US" sz="3800" b="1" dirty="0"/>
              <a:t>SELF</a:t>
            </a:r>
            <a:r>
              <a:rPr lang="hr-HR" sz="3800" b="1" dirty="0"/>
              <a:t> -   je  mentalni introspektivni «hologram», iza kojeg stoji neurobiološka mašinerija koja  veže različite  nesvjesne SELF SHEME ,   po potrebi konteksta zbivanja u mentalnom prostoru unutarnje ili vanjske percepcije. </a:t>
            </a:r>
          </a:p>
          <a:p>
            <a:pPr algn="just">
              <a:lnSpc>
                <a:spcPct val="80000"/>
              </a:lnSpc>
              <a:buNone/>
            </a:pPr>
            <a:endParaRPr lang="hr-HR" b="1" dirty="0"/>
          </a:p>
          <a:p>
            <a:pPr algn="just">
              <a:lnSpc>
                <a:spcPct val="80000"/>
              </a:lnSpc>
              <a:buNone/>
            </a:pPr>
            <a:endParaRPr lang="hr-HR" b="1" dirty="0"/>
          </a:p>
          <a:p>
            <a:pPr algn="just">
              <a:lnSpc>
                <a:spcPct val="80000"/>
              </a:lnSpc>
              <a:buNone/>
            </a:pPr>
            <a:r>
              <a:rPr lang="hr-HR" sz="2800" b="1" dirty="0"/>
              <a:t>	-</a:t>
            </a:r>
            <a:r>
              <a:rPr lang="hr-HR" sz="3800" b="1" dirty="0"/>
              <a:t>Punu aktivaciju </a:t>
            </a:r>
            <a:r>
              <a:rPr lang="hr-HR" sz="3800" b="1" dirty="0" err="1"/>
              <a:t>selfa</a:t>
            </a:r>
            <a:r>
              <a:rPr lang="hr-HR" sz="3800" b="1" dirty="0"/>
              <a:t> imamo jedino ako je "</a:t>
            </a:r>
            <a:r>
              <a:rPr lang="hr-HR" sz="3800" b="1" dirty="0" err="1"/>
              <a:t>self</a:t>
            </a:r>
            <a:r>
              <a:rPr lang="hr-HR" sz="3800" b="1" dirty="0"/>
              <a:t>-signal" funkcionalan tako da pokreće ponašanje, </a:t>
            </a:r>
            <a:r>
              <a:rPr lang="hr-HR" sz="3800" b="1" dirty="0" err="1"/>
              <a:t>senzo</a:t>
            </a:r>
            <a:r>
              <a:rPr lang="hr-HR" sz="3800" b="1" dirty="0"/>
              <a:t>-motoriku, mentalne spektre uma (percepciju, </a:t>
            </a:r>
            <a:r>
              <a:rPr lang="hr-HR" sz="3800" b="1" dirty="0" err="1"/>
              <a:t>kogniciju</a:t>
            </a:r>
            <a:r>
              <a:rPr lang="hr-HR" sz="3800" b="1" dirty="0"/>
              <a:t>, afekte). </a:t>
            </a:r>
          </a:p>
          <a:p>
            <a:pPr algn="just">
              <a:lnSpc>
                <a:spcPct val="80000"/>
              </a:lnSpc>
              <a:buNone/>
            </a:pPr>
            <a:r>
              <a:rPr lang="hr-HR" sz="3800" b="1" dirty="0"/>
              <a:t>	 -Mi imamo mnoštvo primarno JEZIČNIH ILI NARATIVNIH konstrukcija o SEBI,  koje zovemo </a:t>
            </a:r>
            <a:r>
              <a:rPr lang="hr-HR" sz="3800" b="1" dirty="0" err="1"/>
              <a:t>selfom</a:t>
            </a:r>
            <a:r>
              <a:rPr lang="hr-HR" sz="3800" b="1" dirty="0"/>
              <a:t>. Sam introspektivni mentalni  osjet ili osjećaj  </a:t>
            </a:r>
            <a:r>
              <a:rPr lang="hr-HR" sz="3800" b="1" dirty="0" err="1"/>
              <a:t>selfa</a:t>
            </a:r>
            <a:r>
              <a:rPr lang="hr-HR" sz="3800" b="1" dirty="0"/>
              <a:t>, kada nema neku funkcionalnu ulogu u pokretanju ponašanja, u biti nema nikakav značaj osim MENTALNOG UKRASA. </a:t>
            </a:r>
          </a:p>
          <a:p>
            <a:pPr algn="just">
              <a:lnSpc>
                <a:spcPct val="80000"/>
              </a:lnSpc>
              <a:buNone/>
            </a:pPr>
            <a:r>
              <a:rPr lang="hr-HR" sz="3800" b="1" dirty="0"/>
              <a:t>	</a:t>
            </a:r>
          </a:p>
          <a:p>
            <a:pPr algn="just">
              <a:lnSpc>
                <a:spcPct val="80000"/>
              </a:lnSpc>
              <a:buNone/>
            </a:pPr>
            <a:endParaRPr lang="hr-HR" sz="3800" b="1" dirty="0"/>
          </a:p>
          <a:p>
            <a:pPr algn="just">
              <a:lnSpc>
                <a:spcPct val="80000"/>
              </a:lnSpc>
              <a:buNone/>
            </a:pPr>
            <a:endParaRPr lang="hr-HR" sz="2800" b="1" dirty="0"/>
          </a:p>
          <a:p>
            <a:pPr algn="just">
              <a:lnSpc>
                <a:spcPct val="80000"/>
              </a:lnSpc>
            </a:pPr>
            <a:r>
              <a:rPr lang="hr-HR" b="1" dirty="0" err="1"/>
              <a:t>Dennet</a:t>
            </a:r>
            <a:r>
              <a:rPr lang="hr-HR" b="1" dirty="0"/>
              <a:t>, </a:t>
            </a:r>
            <a:r>
              <a:rPr lang="hr-HR" b="1" dirty="0" err="1"/>
              <a:t>Llinas</a:t>
            </a:r>
            <a:r>
              <a:rPr lang="hr-HR" b="1" dirty="0"/>
              <a:t>, </a:t>
            </a:r>
            <a:r>
              <a:rPr lang="hr-HR" b="1" dirty="0" err="1"/>
              <a:t>Metzinger</a:t>
            </a:r>
            <a:r>
              <a:rPr lang="hr-HR" b="1" dirty="0"/>
              <a:t> </a:t>
            </a:r>
            <a:r>
              <a:rPr lang="hr-HR" b="1" dirty="0" err="1"/>
              <a:t>emphasize</a:t>
            </a:r>
            <a:r>
              <a:rPr lang="hr-HR" b="1" dirty="0"/>
              <a:t> </a:t>
            </a:r>
            <a:r>
              <a:rPr lang="hr-HR" b="1" dirty="0" err="1"/>
              <a:t>that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self</a:t>
            </a:r>
            <a:r>
              <a:rPr lang="hr-HR" b="1" dirty="0"/>
              <a:t> is </a:t>
            </a:r>
            <a:r>
              <a:rPr lang="hr-HR" b="1" dirty="0" err="1"/>
              <a:t>only</a:t>
            </a:r>
            <a:r>
              <a:rPr lang="hr-HR" b="1" dirty="0"/>
              <a:t> a </a:t>
            </a:r>
            <a:r>
              <a:rPr lang="hr-HR" b="1" dirty="0" err="1"/>
              <a:t>simulation</a:t>
            </a:r>
            <a:r>
              <a:rPr lang="hr-HR" b="1" dirty="0"/>
              <a:t> </a:t>
            </a:r>
            <a:r>
              <a:rPr lang="hr-HR" b="1" dirty="0" err="1"/>
              <a:t>of</a:t>
            </a:r>
            <a:r>
              <a:rPr lang="hr-HR" b="1" dirty="0"/>
              <a:t> </a:t>
            </a:r>
            <a:r>
              <a:rPr lang="hr-HR" b="1" dirty="0" err="1"/>
              <a:t>the</a:t>
            </a:r>
            <a:r>
              <a:rPr lang="hr-HR" b="1" dirty="0"/>
              <a:t> </a:t>
            </a:r>
            <a:r>
              <a:rPr lang="hr-HR" b="1" dirty="0" err="1"/>
              <a:t>external</a:t>
            </a:r>
            <a:r>
              <a:rPr lang="hr-HR" b="1" dirty="0"/>
              <a:t> </a:t>
            </a:r>
            <a:r>
              <a:rPr lang="hr-HR" b="1" dirty="0" err="1"/>
              <a:t>and</a:t>
            </a:r>
            <a:r>
              <a:rPr lang="hr-HR" b="1" dirty="0"/>
              <a:t> </a:t>
            </a:r>
            <a:r>
              <a:rPr lang="hr-HR" b="1" dirty="0" err="1"/>
              <a:t>internal</a:t>
            </a:r>
            <a:r>
              <a:rPr lang="hr-HR" b="1" dirty="0"/>
              <a:t> world.</a:t>
            </a:r>
          </a:p>
          <a:p>
            <a:pPr algn="just">
              <a:lnSpc>
                <a:spcPct val="80000"/>
              </a:lnSpc>
            </a:pPr>
            <a:r>
              <a:rPr lang="hr-HR" b="1" dirty="0"/>
              <a:t> </a:t>
            </a:r>
            <a:r>
              <a:rPr lang="hr-HR" sz="3800" b="1" dirty="0"/>
              <a:t>NO SELF NO EMOTION (</a:t>
            </a:r>
            <a:r>
              <a:rPr lang="hr-HR" sz="3800" b="1" dirty="0" err="1"/>
              <a:t>LeDoux</a:t>
            </a:r>
            <a:r>
              <a:rPr lang="hr-HR" sz="3800" b="1" dirty="0"/>
              <a:t>) </a:t>
            </a:r>
          </a:p>
          <a:p>
            <a:pPr algn="just">
              <a:buNone/>
            </a:pPr>
            <a:endParaRPr lang="hr-HR" dirty="0"/>
          </a:p>
        </p:txBody>
      </p:sp>
      <p:pic>
        <p:nvPicPr>
          <p:cNvPr id="5" name="Picture 3" descr="IMG_20200129_16250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052736"/>
            <a:ext cx="4644008" cy="5805264"/>
          </a:xfrm>
          <a:solidFill>
            <a:schemeClr val="accent4">
              <a:lumMod val="60000"/>
              <a:lumOff val="40000"/>
            </a:schemeClr>
          </a:solidFill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hr-HR" sz="2800" b="1" dirty="0"/>
              <a:t>SELF – aktivnost područja medijalnog korteksa mozga</a:t>
            </a:r>
            <a:br>
              <a:rPr lang="hr-HR" sz="2800" b="1" dirty="0"/>
            </a:br>
            <a:r>
              <a:rPr lang="hr-HR" sz="2800" b="1" dirty="0"/>
              <a:t>- </a:t>
            </a:r>
            <a:r>
              <a:rPr lang="hr-HR" sz="2800" b="1" dirty="0" err="1"/>
              <a:t>neuralni</a:t>
            </a:r>
            <a:r>
              <a:rPr lang="hr-HR" sz="2800" b="1" dirty="0"/>
              <a:t> korelati </a:t>
            </a:r>
            <a:r>
              <a:rPr lang="hr-HR" sz="2800" b="1" dirty="0" err="1"/>
              <a:t>selfa</a:t>
            </a:r>
            <a:endParaRPr lang="hr-HR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1268760"/>
            <a:ext cx="9144000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hr-HR" sz="2400" b="1" dirty="0"/>
              <a:t>AFEKTIVNI SUSTAV – SVIJET OSJEĆAJA</a:t>
            </a:r>
            <a:br>
              <a:rPr lang="hr-HR" sz="2400" b="1" dirty="0"/>
            </a:br>
            <a:r>
              <a:rPr lang="hr-HR" sz="2400" b="1" dirty="0"/>
              <a:t>-postoji više vrsta osjećaja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0" y="1124744"/>
            <a:ext cx="4572000" cy="5733256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47500" lnSpcReduction="20000"/>
          </a:bodyPr>
          <a:lstStyle/>
          <a:p>
            <a:r>
              <a:rPr lang="hr-HR" sz="4200" b="1" dirty="0"/>
              <a:t>HOMEOSTATSKI OSJEĆAJI </a:t>
            </a:r>
          </a:p>
          <a:p>
            <a:pPr>
              <a:buNone/>
            </a:pPr>
            <a:r>
              <a:rPr lang="hr-HR" dirty="0"/>
              <a:t>	</a:t>
            </a:r>
            <a:r>
              <a:rPr lang="hr-HR" sz="3400" dirty="0"/>
              <a:t>– GENERIRANI IZ NEPRESTANIH  HOMEOSTATSKIH  (ALOSTATSKIH) OSCILACIJA  VISCERALNIH TJELESNIH SUSTAVA</a:t>
            </a:r>
          </a:p>
          <a:p>
            <a:pPr>
              <a:buNone/>
            </a:pPr>
            <a:endParaRPr lang="hr-HR" dirty="0"/>
          </a:p>
          <a:p>
            <a:pPr>
              <a:lnSpc>
                <a:spcPct val="110000"/>
              </a:lnSpc>
            </a:pPr>
            <a:r>
              <a:rPr lang="hr-HR" sz="4200" b="1" dirty="0"/>
              <a:t>EMOCIONALNI OSJEĆAJI</a:t>
            </a:r>
          </a:p>
          <a:p>
            <a:pPr>
              <a:lnSpc>
                <a:spcPct val="110000"/>
              </a:lnSpc>
              <a:buNone/>
            </a:pPr>
            <a:r>
              <a:rPr lang="hr-HR" dirty="0"/>
              <a:t>	 </a:t>
            </a:r>
            <a:r>
              <a:rPr lang="hr-HR" sz="3400" dirty="0"/>
              <a:t>– EMOCIJE SU U OSNOVI KONCEPTI + uzbuđenje mozga i tijela , navodi se teorijski do 20-tak RAZLIČITIH EMOCIJA </a:t>
            </a:r>
          </a:p>
          <a:p>
            <a:pPr algn="just">
              <a:lnSpc>
                <a:spcPct val="110000"/>
              </a:lnSpc>
              <a:buNone/>
            </a:pPr>
            <a:r>
              <a:rPr lang="hr-HR" sz="2600" dirty="0"/>
              <a:t>	</a:t>
            </a:r>
            <a:r>
              <a:rPr lang="hr-HR" sz="3800" dirty="0"/>
              <a:t>emocije su povremena  subjektivna prolazna u pravilu kratkotrajna konstrukcija mozga stvorena u nekom trenutku interakcije određenog stanja tijela i mozga s okolišnim ili misaonim kontekstom zbivanja “u glavi”.</a:t>
            </a:r>
          </a:p>
          <a:p>
            <a:pPr>
              <a:buNone/>
            </a:pPr>
            <a:endParaRPr lang="hr-HR" dirty="0"/>
          </a:p>
          <a:p>
            <a:pPr algn="just"/>
            <a:r>
              <a:rPr lang="hr-HR" sz="4200" b="1" dirty="0"/>
              <a:t>SENZORNI OSJEĆAJI </a:t>
            </a:r>
            <a:r>
              <a:rPr lang="hr-HR" dirty="0"/>
              <a:t>- </a:t>
            </a:r>
            <a:r>
              <a:rPr lang="hr-HR" sz="3400" dirty="0"/>
              <a:t>su osjećaje koje imamo kada nam  bilo što izaziva ugodu ili neugodu  kroz  senzorne portale,.  U senzorne osjećaje spada  iznenađenje (vizualni sustav), gađenje (</a:t>
            </a:r>
            <a:r>
              <a:rPr lang="hr-HR" sz="3400" dirty="0" err="1"/>
              <a:t>gustativno</a:t>
            </a:r>
            <a:r>
              <a:rPr lang="hr-HR" sz="3400" dirty="0"/>
              <a:t>-</a:t>
            </a:r>
            <a:r>
              <a:rPr lang="hr-HR" sz="3400" dirty="0" err="1"/>
              <a:t>olfaktorni</a:t>
            </a:r>
            <a:r>
              <a:rPr lang="hr-HR" sz="3400" dirty="0"/>
              <a:t> sustav), ugoda okusa, zvuka, slike (estetski osjećaji)  </a:t>
            </a:r>
            <a:r>
              <a:rPr lang="hr-HR" sz="3400" dirty="0" err="1"/>
              <a:t>somatosenzorički</a:t>
            </a:r>
            <a:r>
              <a:rPr lang="hr-HR" sz="3400" dirty="0"/>
              <a:t> «afektivni dodir», kao i bol.</a:t>
            </a:r>
          </a:p>
          <a:p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hr-HR" dirty="0"/>
          </a:p>
        </p:txBody>
      </p:sp>
      <p:pic>
        <p:nvPicPr>
          <p:cNvPr id="5" name="Slika 4" descr="Besplatna slika: zalazak sunca, dečka, djevojku, romantike, plaža, more,  zore, sunca, oceana, vode, sumrak, pijesak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124744"/>
            <a:ext cx="4499992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484784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hr-HR" sz="2700" b="1" dirty="0"/>
              <a:t>HOMEOSTATSKI OSJEĆAJI </a:t>
            </a:r>
            <a:r>
              <a:rPr lang="hr-HR" sz="2200" dirty="0"/>
              <a:t>(</a:t>
            </a:r>
            <a:r>
              <a:rPr lang="hr-HR" sz="2200" dirty="0" err="1"/>
              <a:t>Damasio</a:t>
            </a:r>
            <a:r>
              <a:rPr lang="hr-HR" sz="2200" dirty="0"/>
              <a:t>, </a:t>
            </a:r>
            <a:r>
              <a:rPr lang="hr-HR" sz="2200" dirty="0" err="1"/>
              <a:t>Barrett</a:t>
            </a:r>
            <a:r>
              <a:rPr lang="hr-HR" sz="2200" dirty="0"/>
              <a:t>)</a:t>
            </a:r>
            <a:br>
              <a:rPr lang="hr-HR" sz="2000" b="1" dirty="0"/>
            </a:br>
            <a:r>
              <a:rPr lang="hr-HR" sz="1800" b="1" dirty="0">
                <a:latin typeface="Times New Roman" pitchFamily="18" charset="0"/>
              </a:rPr>
              <a:t> </a:t>
            </a:r>
            <a:r>
              <a:rPr lang="hr-HR" sz="2000" dirty="0">
                <a:latin typeface="Times New Roman" pitchFamily="18" charset="0"/>
              </a:rPr>
              <a:t>Mozak preko  </a:t>
            </a:r>
            <a:r>
              <a:rPr lang="hr-HR" sz="2000" b="1" dirty="0" err="1">
                <a:latin typeface="Times New Roman" pitchFamily="18" charset="0"/>
              </a:rPr>
              <a:t>interoceptorne</a:t>
            </a:r>
            <a:r>
              <a:rPr lang="hr-HR" sz="2000" dirty="0">
                <a:latin typeface="Times New Roman" pitchFamily="18" charset="0"/>
              </a:rPr>
              <a:t> mreže, (ANS+ </a:t>
            </a:r>
            <a:r>
              <a:rPr lang="hr-HR" sz="2000" dirty="0" err="1">
                <a:latin typeface="Times New Roman" pitchFamily="18" charset="0"/>
              </a:rPr>
              <a:t>humoralno</a:t>
            </a:r>
            <a:r>
              <a:rPr lang="hr-HR" sz="2000" dirty="0">
                <a:latin typeface="Times New Roman" pitchFamily="18" charset="0"/>
              </a:rPr>
              <a:t>, preko krvotoka)  komunicira s </a:t>
            </a:r>
            <a:r>
              <a:rPr lang="hr-HR" sz="2000" b="1" dirty="0">
                <a:latin typeface="Times New Roman" pitchFamily="18" charset="0"/>
              </a:rPr>
              <a:t>hormonalnim, imunološkim, gastroenterološkim, kardiovaskularnim, respiratornim sustavom. </a:t>
            </a:r>
            <a:r>
              <a:rPr lang="hr-HR" sz="2000" dirty="0">
                <a:latin typeface="Times New Roman" pitchFamily="18" charset="0"/>
              </a:rPr>
              <a:t>Svi ti sustavi funkcioniraju unutar određenog raspona po principu</a:t>
            </a:r>
            <a:r>
              <a:rPr lang="hr-HR" sz="2000" b="1" dirty="0">
                <a:latin typeface="Times New Roman" pitchFamily="18" charset="0"/>
              </a:rPr>
              <a:t> </a:t>
            </a:r>
            <a:r>
              <a:rPr lang="hr-HR" sz="2000" b="1" dirty="0" err="1">
                <a:latin typeface="Times New Roman" pitchFamily="18" charset="0"/>
              </a:rPr>
              <a:t>homeostaze</a:t>
            </a:r>
            <a:r>
              <a:rPr lang="hr-HR" sz="2000" b="1" dirty="0">
                <a:latin typeface="Times New Roman" pitchFamily="18" charset="0"/>
              </a:rPr>
              <a:t>. </a:t>
            </a:r>
            <a:endParaRPr lang="hr-HR" sz="2000" b="1" dirty="0"/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idx="4294967295"/>
          </p:nvPr>
        </p:nvGraphicFramePr>
        <p:xfrm>
          <a:off x="0" y="1556792"/>
          <a:ext cx="9144000" cy="5301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Fotografija Photo Editora" r:id="rId2" imgW="15850974" imgH="11888230" progId="">
                  <p:embed/>
                </p:oleObj>
              </mc:Choice>
              <mc:Fallback>
                <p:oleObj name="Fotografija Photo Editora" r:id="rId2" imgW="15850974" imgH="1188823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56792"/>
                        <a:ext cx="9144000" cy="53012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712"/>
          </a:xfrm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hr-HR" sz="2400" b="1" dirty="0"/>
              <a:t>EMOCIJE ili emocionalni osjećaji: </a:t>
            </a:r>
            <a:r>
              <a:rPr lang="hr-HR" sz="2000" dirty="0"/>
              <a:t>(</a:t>
            </a:r>
            <a:r>
              <a:rPr lang="hr-HR" sz="2000" dirty="0" err="1"/>
              <a:t>LeDoux</a:t>
            </a:r>
            <a:r>
              <a:rPr lang="hr-HR" sz="2000" dirty="0"/>
              <a:t>, </a:t>
            </a:r>
            <a:r>
              <a:rPr lang="hr-HR" sz="2000" dirty="0" err="1"/>
              <a:t>Barrett</a:t>
            </a:r>
            <a:r>
              <a:rPr lang="hr-HR" sz="2000" dirty="0"/>
              <a:t>)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712"/>
            <a:ext cx="9144000" cy="6021288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algn="just" eaLnBrk="1" hangingPunct="1">
              <a:lnSpc>
                <a:spcPct val="90000"/>
              </a:lnSpc>
            </a:pPr>
            <a:endParaRPr lang="hr-HR" sz="2000" b="1" dirty="0"/>
          </a:p>
          <a:p>
            <a:pPr algn="just">
              <a:lnSpc>
                <a:spcPct val="90000"/>
              </a:lnSpc>
            </a:pPr>
            <a:r>
              <a:rPr lang="hr-HR" sz="2000" b="1" dirty="0"/>
              <a:t>EMOCIJE  su afektivno-kognitivne KONSTRUKCIJE koje nastaju  interakcijom - senzornih i  mentalnih percepcija, sustava za ponašanje i uzbuđenje mozga i tijela, </a:t>
            </a:r>
            <a:r>
              <a:rPr lang="hr-HR" sz="2000" b="1" dirty="0" err="1"/>
              <a:t>interoceptora</a:t>
            </a:r>
            <a:r>
              <a:rPr lang="hr-HR" sz="2000" b="1" dirty="0"/>
              <a:t> i kognitivnih </a:t>
            </a:r>
            <a:r>
              <a:rPr lang="hr-HR" sz="2000" b="1" dirty="0" err="1"/>
              <a:t>kortikalnih</a:t>
            </a:r>
            <a:r>
              <a:rPr lang="hr-HR" sz="2000" b="1" dirty="0"/>
              <a:t> krugova i </a:t>
            </a:r>
            <a:r>
              <a:rPr lang="hr-HR" sz="2000" b="1" dirty="0" err="1"/>
              <a:t>mreža.</a:t>
            </a:r>
            <a:r>
              <a:rPr lang="hr-HR" sz="2000" dirty="0" err="1"/>
              <a:t>Ta</a:t>
            </a:r>
            <a:r>
              <a:rPr lang="hr-HR" sz="2000" dirty="0"/>
              <a:t> konstrukcija se odvija u  mnogostrukim </a:t>
            </a:r>
            <a:r>
              <a:rPr lang="hr-HR" sz="2000" dirty="0" err="1"/>
              <a:t>supkortikalnim</a:t>
            </a:r>
            <a:r>
              <a:rPr lang="hr-HR" sz="2000" dirty="0"/>
              <a:t> i </a:t>
            </a:r>
            <a:r>
              <a:rPr lang="hr-HR" sz="2000" dirty="0" err="1"/>
              <a:t>kortikalnim</a:t>
            </a:r>
            <a:r>
              <a:rPr lang="hr-HR" sz="2000" dirty="0"/>
              <a:t>  regijama – generalnoj mreži </a:t>
            </a:r>
            <a:r>
              <a:rPr lang="hr-HR" sz="2000" dirty="0" err="1"/>
              <a:t>kognicije</a:t>
            </a:r>
            <a:r>
              <a:rPr lang="hr-HR" sz="2000" dirty="0"/>
              <a:t> (GNC) i velikim </a:t>
            </a:r>
            <a:r>
              <a:rPr lang="hr-HR" sz="2000" dirty="0" err="1"/>
              <a:t>neuralnim</a:t>
            </a:r>
            <a:r>
              <a:rPr lang="hr-HR" sz="2000" dirty="0"/>
              <a:t> skalama mozga (SN,DMN, CEN).  </a:t>
            </a:r>
          </a:p>
          <a:p>
            <a:pPr algn="just">
              <a:lnSpc>
                <a:spcPct val="90000"/>
              </a:lnSpc>
              <a:buNone/>
            </a:pPr>
            <a:endParaRPr lang="hr-HR" sz="2000" dirty="0"/>
          </a:p>
          <a:p>
            <a:pPr algn="just">
              <a:lnSpc>
                <a:spcPct val="90000"/>
              </a:lnSpc>
            </a:pPr>
            <a:r>
              <a:rPr lang="hr-HR" sz="2000" dirty="0"/>
              <a:t>Osjećaj straha i osjećaj ponosa ( ili zavisti, ljubomore,empatije) nisu različiti zato što je strah unutarnja fiziološki regulirana/generirana emocija, a ove druge nisu. Razlika između emocija je u neemocionalnoj podlozi, u neemocionalnim </a:t>
            </a:r>
            <a:r>
              <a:rPr lang="hr-HR" sz="2000" dirty="0" err="1"/>
              <a:t>gradivim</a:t>
            </a:r>
            <a:r>
              <a:rPr lang="hr-HR" sz="2000" dirty="0"/>
              <a:t> elementima kao što su aktivacija (ili neaktivacija) krugova za preživljavanje, sustav za pobuđivanje mozga, tjelesni </a:t>
            </a:r>
            <a:r>
              <a:rPr lang="hr-HR" sz="2000" dirty="0" err="1"/>
              <a:t>feedback</a:t>
            </a:r>
            <a:r>
              <a:rPr lang="hr-HR" sz="2000" dirty="0"/>
              <a:t>,  kognitivna evaluacija.  </a:t>
            </a:r>
          </a:p>
          <a:p>
            <a:pPr algn="just" eaLnBrk="1" hangingPunct="1">
              <a:lnSpc>
                <a:spcPct val="90000"/>
              </a:lnSpc>
              <a:buNone/>
            </a:pPr>
            <a:r>
              <a:rPr lang="hr-HR" sz="2000" dirty="0"/>
              <a:t> </a:t>
            </a:r>
            <a:endParaRPr lang="hr-HR" sz="2000" dirty="0">
              <a:latin typeface="Times New Roman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hr-HR" sz="2000" dirty="0"/>
              <a:t>EMOCIJE se javljaju zbog: PRIJETNJI, PRILIKA/IZAZOVA, NAGRADA (ugode), KAZNI (neugode). Emocije se vežu uz </a:t>
            </a:r>
            <a:r>
              <a:rPr lang="hr-HR" sz="2000" b="1" dirty="0"/>
              <a:t>koncepte</a:t>
            </a:r>
            <a:r>
              <a:rPr lang="hr-HR" sz="2000" dirty="0"/>
              <a:t> i socijalno učenje. Svaka emocija ima svoju shemu u individui, osobe imaju različite </a:t>
            </a:r>
            <a:r>
              <a:rPr lang="hr-HR" sz="2000" b="1" dirty="0"/>
              <a:t>emocionalne sheme</a:t>
            </a:r>
            <a:r>
              <a:rPr lang="hr-HR" sz="2000" dirty="0"/>
              <a:t> sreće, ljubavi, zavisti, krivice, srama, ljubomore, ljutnje, ponosa, žalosti, empatije, straha.  </a:t>
            </a:r>
          </a:p>
          <a:p>
            <a:pPr algn="just">
              <a:lnSpc>
                <a:spcPct val="90000"/>
              </a:lnSpc>
            </a:pPr>
            <a:r>
              <a:rPr lang="hr-HR" sz="2000" b="1" dirty="0"/>
              <a:t>Emocije mogu biti samo svjesne, nema nesvjesnih emocija</a:t>
            </a:r>
            <a:r>
              <a:rPr lang="hr-HR" sz="2000" dirty="0"/>
              <a:t>. Mnoštvo emocija, pogotovo blagih i socijalnih je «</a:t>
            </a:r>
            <a:r>
              <a:rPr lang="hr-HR" sz="2000" dirty="0" err="1"/>
              <a:t>kognitivizirano</a:t>
            </a:r>
            <a:r>
              <a:rPr lang="hr-HR" sz="2000" dirty="0"/>
              <a:t>» - više ideje i misli nego tjelesno uzbuđenje. Mozak može iskonstruirati bilo koju emociju i bez tjelesnog uzbuđenja,  izraza lica i držanja tijela.  Osjećaj emocije je konstrukcija mozga, dostupna samo subjektivno - introspektivno. </a:t>
            </a:r>
            <a:endParaRPr lang="hr-HR" sz="2000" dirty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hr-HR" sz="2000" dirty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hr-HR" sz="3600" dirty="0"/>
          </a:p>
          <a:p>
            <a:pPr eaLnBrk="1" hangingPunct="1">
              <a:lnSpc>
                <a:spcPct val="90000"/>
              </a:lnSpc>
            </a:pPr>
            <a:endParaRPr lang="hr-HR" sz="3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just"/>
            <a:r>
              <a:rPr lang="hr-HR" sz="2400" b="1" dirty="0"/>
              <a:t>	EMOCIJE SU TRENUTNA KONSTRUKCIJA MOZGA </a:t>
            </a:r>
            <a:r>
              <a:rPr lang="hr-HR" sz="2000" b="1" dirty="0"/>
              <a:t>(</a:t>
            </a:r>
            <a:r>
              <a:rPr lang="hr-HR" sz="2000" b="1" dirty="0" err="1"/>
              <a:t>J.LeDoux</a:t>
            </a:r>
            <a:r>
              <a:rPr lang="hr-HR" sz="2000" b="1" dirty="0"/>
              <a:t>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1340768"/>
            <a:ext cx="914400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76676A62-E650-4C32-8620-27656501D1C0}" type="slidenum">
              <a:rPr lang="hr-HR"/>
              <a:pPr/>
              <a:t>18</a:t>
            </a:fld>
            <a:endParaRPr lang="hr-HR"/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6712"/>
          </a:xfrm>
          <a:solidFill>
            <a:srgbClr val="00B0F0"/>
          </a:solidFill>
        </p:spPr>
        <p:txBody>
          <a:bodyPr/>
          <a:lstStyle/>
          <a:p>
            <a:r>
              <a:rPr lang="hr-HR" sz="2400" b="1" dirty="0"/>
              <a:t>EMOCIJE SU KONSTRUKCIJA iz </a:t>
            </a:r>
            <a:r>
              <a:rPr lang="hr-HR" sz="2400" b="1" dirty="0" err="1"/>
              <a:t>multiplog</a:t>
            </a:r>
            <a:r>
              <a:rPr lang="hr-HR" sz="2400" b="1" dirty="0"/>
              <a:t> </a:t>
            </a:r>
            <a:r>
              <a:rPr lang="hr-HR" sz="2400" b="1" dirty="0" err="1"/>
              <a:t>mapiranja</a:t>
            </a:r>
            <a:r>
              <a:rPr lang="hr-HR" sz="2400" b="1" dirty="0"/>
              <a:t> (</a:t>
            </a:r>
            <a:r>
              <a:rPr lang="hr-HR" sz="2400" b="1" dirty="0" err="1"/>
              <a:t>L.Barrett</a:t>
            </a:r>
            <a:r>
              <a:rPr lang="hr-HR" sz="2400" b="1" dirty="0"/>
              <a:t>) </a:t>
            </a:r>
            <a:endParaRPr lang="hr-HR" sz="2400" dirty="0"/>
          </a:p>
        </p:txBody>
      </p:sp>
      <p:pic>
        <p:nvPicPr>
          <p:cNvPr id="73732" name="Picture 4" descr="IMG_20190204_211131_resized_20190205_01271818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836613"/>
            <a:ext cx="9144000" cy="6021387"/>
          </a:xfrm>
          <a:noFill/>
          <a:ln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hr-HR" sz="2400" b="1" dirty="0"/>
              <a:t>NEKE (NEURO)ZNANSTVENE ČINJENICE O EMOCIJAMA</a:t>
            </a:r>
            <a:br>
              <a:rPr lang="hr-HR" sz="2400" b="1" dirty="0"/>
            </a:br>
            <a:r>
              <a:rPr lang="hr-HR" sz="2000" b="1" dirty="0"/>
              <a:t>+ PROBLEM PANEMOCIONALNOSTI (vrsta </a:t>
            </a:r>
            <a:r>
              <a:rPr lang="hr-HR" sz="2000" b="1" dirty="0" err="1"/>
              <a:t>panpsihizma</a:t>
            </a:r>
            <a:r>
              <a:rPr lang="hr-HR" sz="2000" b="1" dirty="0"/>
              <a:t>)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8720"/>
            <a:ext cx="9144000" cy="594928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hr-HR" sz="2000" dirty="0"/>
              <a:t>. 	-  </a:t>
            </a:r>
            <a:r>
              <a:rPr lang="hr-HR" sz="2000" b="1" dirty="0"/>
              <a:t>Ponašanje i fiziološke reakcije tijela (pobuđenost mozga-tijela), nisu sinonimi sa svjesnim osjećajem emocije</a:t>
            </a:r>
            <a:r>
              <a:rPr lang="hr-HR" sz="2000" dirty="0"/>
              <a:t>. Osjećaji emocije su u slaboj korelaciji s ponašanjem i fiziologijom (kojom upravljaju </a:t>
            </a:r>
            <a:r>
              <a:rPr lang="hr-HR" sz="2000" dirty="0" err="1"/>
              <a:t>survival</a:t>
            </a:r>
            <a:r>
              <a:rPr lang="hr-HR" sz="2000" dirty="0"/>
              <a:t> </a:t>
            </a:r>
            <a:r>
              <a:rPr lang="hr-HR" sz="2000" dirty="0" err="1"/>
              <a:t>circuits</a:t>
            </a:r>
            <a:r>
              <a:rPr lang="hr-HR" sz="2000" dirty="0"/>
              <a:t>), također  facijalnom ekspresijom nije lako  pogoditi tuđu emociju, pogotovo izvan konteksta zbivanja.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hr-HR" sz="2000" dirty="0"/>
              <a:t>	- Nema dokaza da postoje skup emocija koje možemo zvati primarnim, a ostale sekundarnim ili njihovim derivatima.</a:t>
            </a:r>
          </a:p>
          <a:p>
            <a:pPr algn="just">
              <a:lnSpc>
                <a:spcPct val="80000"/>
              </a:lnSpc>
              <a:buNone/>
            </a:pPr>
            <a:r>
              <a:rPr lang="hr-HR" sz="2000" dirty="0"/>
              <a:t>. 	- </a:t>
            </a:r>
            <a:r>
              <a:rPr lang="hr-HR" sz="2000" b="1" dirty="0"/>
              <a:t>Emocije ne kontroliraju naše ponašanje više od </a:t>
            </a:r>
            <a:r>
              <a:rPr lang="hr-HR" sz="2000" b="1" dirty="0" err="1"/>
              <a:t>kognicije</a:t>
            </a:r>
            <a:r>
              <a:rPr lang="hr-HR" sz="2000" b="1" dirty="0"/>
              <a:t> </a:t>
            </a:r>
            <a:r>
              <a:rPr lang="hr-HR" sz="2000" dirty="0"/>
              <a:t>(od drugih mentalnih kategorija),  Cjelokupni mozak-um generira naše ponašanje, a ne jedno mentalno svojstvo. One nisu  esencija ili srž mentalnog, niti su </a:t>
            </a:r>
            <a:r>
              <a:rPr lang="hr-HR" sz="2000" dirty="0" err="1"/>
              <a:t>dominantnije</a:t>
            </a:r>
            <a:r>
              <a:rPr lang="hr-HR" sz="2000" dirty="0"/>
              <a:t> ostalim mentalnim fenomenima.</a:t>
            </a:r>
          </a:p>
          <a:p>
            <a:pPr algn="just">
              <a:lnSpc>
                <a:spcPct val="80000"/>
              </a:lnSpc>
              <a:buNone/>
            </a:pPr>
            <a:r>
              <a:rPr lang="hr-HR" sz="2000" dirty="0"/>
              <a:t> </a:t>
            </a:r>
          </a:p>
          <a:p>
            <a:pPr algn="just">
              <a:lnSpc>
                <a:spcPct val="80000"/>
              </a:lnSpc>
              <a:buNone/>
            </a:pPr>
            <a:r>
              <a:rPr lang="hr-HR" sz="2000" dirty="0"/>
              <a:t>	Kod emocija treba razlikovati (</a:t>
            </a:r>
            <a:r>
              <a:rPr lang="hr-HR" sz="2000" b="1" dirty="0"/>
              <a:t>1</a:t>
            </a:r>
            <a:r>
              <a:rPr lang="hr-HR" sz="2000" dirty="0"/>
              <a:t>) </a:t>
            </a:r>
            <a:r>
              <a:rPr lang="hr-HR" sz="2000" b="1" dirty="0"/>
              <a:t>uzbuđenost</a:t>
            </a:r>
            <a:r>
              <a:rPr lang="hr-HR" sz="2000" dirty="0"/>
              <a:t> mozga i tijela, </a:t>
            </a:r>
            <a:r>
              <a:rPr lang="hr-HR" sz="2000" b="1" dirty="0"/>
              <a:t>(2) ponašanje</a:t>
            </a:r>
            <a:r>
              <a:rPr lang="hr-HR" sz="2000" dirty="0"/>
              <a:t>, (</a:t>
            </a:r>
            <a:r>
              <a:rPr lang="hr-HR" sz="2000" b="1" dirty="0"/>
              <a:t>3</a:t>
            </a:r>
            <a:r>
              <a:rPr lang="hr-HR" sz="2000" dirty="0"/>
              <a:t>) automatski, nesvjesni  </a:t>
            </a:r>
            <a:r>
              <a:rPr lang="hr-HR" sz="2000" b="1" dirty="0"/>
              <a:t>koncept</a:t>
            </a:r>
            <a:r>
              <a:rPr lang="hr-HR" sz="2000" dirty="0"/>
              <a:t> emocije, (</a:t>
            </a:r>
            <a:r>
              <a:rPr lang="hr-HR" sz="2000" b="1" dirty="0"/>
              <a:t>4</a:t>
            </a:r>
            <a:r>
              <a:rPr lang="hr-HR" sz="2000" dirty="0"/>
              <a:t>) svjesni </a:t>
            </a:r>
            <a:r>
              <a:rPr lang="hr-HR" sz="2000" b="1" dirty="0"/>
              <a:t>osjećaj</a:t>
            </a:r>
            <a:r>
              <a:rPr lang="hr-HR" sz="2000" dirty="0"/>
              <a:t> emocije (</a:t>
            </a:r>
            <a:r>
              <a:rPr lang="hr-HR" sz="2000" b="1" dirty="0"/>
              <a:t>5</a:t>
            </a:r>
            <a:r>
              <a:rPr lang="hr-HR" sz="2000" dirty="0"/>
              <a:t>) </a:t>
            </a:r>
            <a:r>
              <a:rPr lang="hr-HR" sz="2000" b="1" dirty="0"/>
              <a:t>razmišljanje</a:t>
            </a:r>
            <a:r>
              <a:rPr lang="hr-HR" sz="2000" dirty="0"/>
              <a:t> o emociji </a:t>
            </a:r>
          </a:p>
          <a:p>
            <a:pPr algn="just">
              <a:lnSpc>
                <a:spcPct val="80000"/>
              </a:lnSpc>
              <a:buNone/>
            </a:pPr>
            <a:r>
              <a:rPr lang="hr-HR" sz="2000" dirty="0"/>
              <a:t>	- </a:t>
            </a:r>
            <a:r>
              <a:rPr lang="hr-HR" sz="2000" b="1" dirty="0"/>
              <a:t>One nisu refleksi, </a:t>
            </a:r>
            <a:r>
              <a:rPr lang="hr-HR" sz="2000" dirty="0"/>
              <a:t>one su pod utjecajem učenja i izražavaju se kroz (ne)fleksibilno i (ne)adaptivno  ponašanje, pod utjecajem su kulture i životnih iskustava</a:t>
            </a:r>
          </a:p>
          <a:p>
            <a:pPr algn="just">
              <a:lnSpc>
                <a:spcPct val="80000"/>
              </a:lnSpc>
              <a:buNone/>
            </a:pPr>
            <a:r>
              <a:rPr lang="hr-HR" sz="2000" dirty="0"/>
              <a:t>	- Emocije nisu isključivo uzrok ponašanja i misli, već emocija može biti posljedica ponašanja i misli.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hr-HR" sz="2000" dirty="0"/>
              <a:t> 	- </a:t>
            </a:r>
            <a:r>
              <a:rPr lang="hr-HR" sz="2000" b="1" dirty="0">
                <a:latin typeface="Times New Roman" pitchFamily="18" charset="0"/>
              </a:rPr>
              <a:t>EMOCIONALNO I KOGNITIVNO nisu u skobu, niti u ili/</a:t>
            </a:r>
            <a:r>
              <a:rPr lang="hr-HR" sz="2000" b="1" dirty="0" err="1">
                <a:latin typeface="Times New Roman" pitchFamily="18" charset="0"/>
              </a:rPr>
              <a:t>ili</a:t>
            </a:r>
            <a:r>
              <a:rPr lang="hr-HR" sz="2000" b="1" dirty="0">
                <a:latin typeface="Times New Roman" pitchFamily="18" charset="0"/>
              </a:rPr>
              <a:t> odnosu,  već u odnosu KONTINUITETA</a:t>
            </a:r>
            <a:r>
              <a:rPr lang="hr-HR" sz="2400" dirty="0">
                <a:latin typeface="Times New Roman" pitchFamily="18" charset="0"/>
              </a:rPr>
              <a:t>. </a:t>
            </a:r>
            <a:endParaRPr lang="hr-HR" sz="2400" dirty="0"/>
          </a:p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hr-HR" sz="2000" dirty="0"/>
              <a:t>	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hr-HR" sz="2700" b="1" dirty="0"/>
              <a:t>NEUROBIOLOŠKE   RAZINE ORGANIZACIJE I FUNKCIJE </a:t>
            </a:r>
            <a:br>
              <a:rPr lang="hr-HR" sz="2700" b="1" dirty="0"/>
            </a:br>
            <a:r>
              <a:rPr lang="hr-HR" sz="2200" b="1" dirty="0"/>
              <a:t>Ponašanje i Um - su stvoreni od  mnogostrukih razine organizacija i funkcija na različitim vremenskim skalama (+horizontalna razina organizacije/procesiranja)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516216" y="980728"/>
            <a:ext cx="2627784" cy="5877272"/>
          </a:xfrm>
          <a:solidFill>
            <a:schemeClr val="accent5">
              <a:lumMod val="40000"/>
              <a:lumOff val="60000"/>
            </a:schemeClr>
          </a:solidFill>
        </p:spPr>
        <p:txBody>
          <a:bodyPr numCol="1">
            <a:normAutofit/>
          </a:bodyPr>
          <a:lstStyle/>
          <a:p>
            <a:pPr algn="just">
              <a:buNone/>
            </a:pPr>
            <a:r>
              <a:rPr lang="hr-HR" sz="1600" dirty="0"/>
              <a:t>	VREMENSKE SKALE NEUROBIOLOŠKE MEHANIKE DO TRENUTKA PONAŠANJA I MENTALNIH POJAVA </a:t>
            </a:r>
            <a:r>
              <a:rPr lang="hr-HR" sz="1800" dirty="0"/>
              <a:t>(</a:t>
            </a:r>
            <a:r>
              <a:rPr lang="hr-HR" sz="1600" dirty="0"/>
              <a:t>Robert </a:t>
            </a:r>
            <a:r>
              <a:rPr lang="hr-HR" sz="1600" dirty="0" err="1"/>
              <a:t>Sapolsky</a:t>
            </a:r>
            <a:r>
              <a:rPr lang="hr-HR" sz="1600" dirty="0"/>
              <a:t>)</a:t>
            </a:r>
          </a:p>
          <a:p>
            <a:pPr>
              <a:buNone/>
            </a:pPr>
            <a:endParaRPr lang="hr-HR" sz="1800" dirty="0"/>
          </a:p>
          <a:p>
            <a:r>
              <a:rPr lang="hr-HR" sz="1800" i="1" dirty="0"/>
              <a:t>SEKUNDU RANIJE</a:t>
            </a:r>
          </a:p>
          <a:p>
            <a:pPr>
              <a:buNone/>
            </a:pPr>
            <a:r>
              <a:rPr lang="hr-HR" sz="1800" i="1" dirty="0"/>
              <a:t>-  živčani sustav-krugovi i mreže</a:t>
            </a:r>
          </a:p>
          <a:p>
            <a:r>
              <a:rPr lang="hr-HR" sz="1800" i="1" dirty="0"/>
              <a:t>OD SEKUNDE DO MINUTA RANIJE</a:t>
            </a:r>
          </a:p>
          <a:p>
            <a:pPr>
              <a:buNone/>
            </a:pPr>
            <a:r>
              <a:rPr lang="hr-HR" sz="1800" i="1" dirty="0"/>
              <a:t> - Senzorne informacije</a:t>
            </a:r>
          </a:p>
          <a:p>
            <a:r>
              <a:rPr lang="hr-HR" sz="1800" i="1" dirty="0"/>
              <a:t>OD SATA DO DANA RANIJE</a:t>
            </a:r>
          </a:p>
          <a:p>
            <a:pPr>
              <a:buNone/>
            </a:pPr>
            <a:r>
              <a:rPr lang="hr-HR" sz="1800" i="1" dirty="0"/>
              <a:t> - hormoni</a:t>
            </a:r>
          </a:p>
          <a:p>
            <a:r>
              <a:rPr lang="hr-HR" sz="1800" i="1" dirty="0"/>
              <a:t>DANI DO MJESECI RANIJE</a:t>
            </a:r>
          </a:p>
          <a:p>
            <a:pPr>
              <a:buNone/>
            </a:pPr>
            <a:r>
              <a:rPr lang="hr-HR" sz="1800" i="1" dirty="0"/>
              <a:t> - </a:t>
            </a:r>
            <a:r>
              <a:rPr lang="hr-HR" sz="1800" i="1" dirty="0" err="1"/>
              <a:t>plasticitet</a:t>
            </a:r>
            <a:r>
              <a:rPr lang="hr-HR" sz="1800" i="1" dirty="0"/>
              <a:t> mozga</a:t>
            </a:r>
          </a:p>
        </p:txBody>
      </p:sp>
      <p:pic>
        <p:nvPicPr>
          <p:cNvPr id="68612" name="Picture 4" descr="C:\Users\Korisnik\Pictures\IMG_20211208_185416_resized_20211210_0904227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6444208" cy="5877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hr-HR" sz="2400" b="1" dirty="0"/>
              <a:t>SLOBODNA VOLJA, MENTALNI SPINOVI</a:t>
            </a:r>
            <a:r>
              <a:rPr lang="hr-HR" sz="2400" dirty="0"/>
              <a:t> – </a:t>
            </a:r>
            <a:r>
              <a:rPr lang="hr-HR" sz="2400" b="1" dirty="0"/>
              <a:t>MOZAK, PONAŠANJE, UM</a:t>
            </a:r>
            <a:br>
              <a:rPr lang="hr-HR" sz="2000" dirty="0"/>
            </a:br>
            <a:r>
              <a:rPr lang="hr-HR" sz="2000" b="1" dirty="0"/>
              <a:t>NIJE SVE U UMU: INTELIGENTNO I ADAPTIVNO PONAŠANJE IMAMO I BEZ SVJESNIH MENTALNIH FENOMENA, KOJI SU U STVARI TRENUTNA KONSTRUKCIJA GENERIRANA  NEUROBIOLOŠKOM MAŠINERIJOM  (KOGNITIVNIM NESVJESNIM)</a:t>
            </a:r>
            <a:br>
              <a:rPr lang="hr-HR" sz="2000" b="1" dirty="0"/>
            </a:br>
            <a:endParaRPr lang="hr-HR" sz="20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0" y="1412776"/>
            <a:ext cx="4572000" cy="5445224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25000" lnSpcReduction="20000"/>
          </a:bodyPr>
          <a:lstStyle/>
          <a:p>
            <a:pPr algn="just">
              <a:buNone/>
            </a:pPr>
            <a:r>
              <a:rPr lang="hr-HR" dirty="0"/>
              <a:t> </a:t>
            </a:r>
          </a:p>
          <a:p>
            <a:pPr algn="just">
              <a:buNone/>
            </a:pPr>
            <a:r>
              <a:rPr lang="hr-HR" sz="4800" b="1" dirty="0"/>
              <a:t>Većina bioloških organizama (sustava) i Digitalnih sustava (IA) imaju COMPETENCE WITHOUT COMPREHENSION. Samo čovjek ima djelomičnu kontrolu i uvide u svoje ponašanje. Ili misli da ima-</a:t>
            </a:r>
            <a:r>
              <a:rPr lang="hr-HR" sz="4800" b="1" dirty="0" err="1"/>
              <a:t>konfabuilacije</a:t>
            </a:r>
            <a:r>
              <a:rPr lang="hr-HR" sz="4800" b="1" dirty="0"/>
              <a:t>, racionalizacije </a:t>
            </a:r>
            <a:r>
              <a:rPr lang="hr-HR" sz="4800" b="1" dirty="0" err="1"/>
              <a:t>itd</a:t>
            </a:r>
            <a:r>
              <a:rPr lang="hr-HR" sz="4800" b="1" dirty="0"/>
              <a:t>. </a:t>
            </a:r>
          </a:p>
          <a:p>
            <a:pPr algn="just">
              <a:buNone/>
            </a:pPr>
            <a:r>
              <a:rPr lang="hr-HR" sz="4800" b="1" dirty="0"/>
              <a:t>SVIJEST</a:t>
            </a:r>
            <a:r>
              <a:rPr lang="hr-HR" sz="4800" dirty="0"/>
              <a:t> – (</a:t>
            </a:r>
            <a:r>
              <a:rPr lang="hr-HR" sz="4800" dirty="0" err="1"/>
              <a:t>D.Dennett</a:t>
            </a:r>
            <a:r>
              <a:rPr lang="hr-HR" sz="4800" dirty="0"/>
              <a:t>) </a:t>
            </a:r>
            <a:r>
              <a:rPr lang="hr-HR" sz="4800" dirty="0" err="1"/>
              <a:t>users</a:t>
            </a:r>
            <a:r>
              <a:rPr lang="hr-HR" sz="4800" dirty="0"/>
              <a:t> </a:t>
            </a:r>
            <a:r>
              <a:rPr lang="hr-HR" sz="4800" dirty="0" err="1"/>
              <a:t>interface</a:t>
            </a:r>
            <a:r>
              <a:rPr lang="hr-HR" sz="4800" dirty="0"/>
              <a:t> /</a:t>
            </a:r>
            <a:r>
              <a:rPr lang="hr-HR" sz="4800" dirty="0" err="1"/>
              <a:t>illusion</a:t>
            </a:r>
            <a:r>
              <a:rPr lang="hr-HR" sz="4800" dirty="0"/>
              <a:t> - ona je za samokontrolu kao što je i   </a:t>
            </a:r>
            <a:r>
              <a:rPr lang="hr-HR" sz="4800" b="1" dirty="0"/>
              <a:t>SELF</a:t>
            </a:r>
            <a:r>
              <a:rPr lang="hr-HR" sz="4800" dirty="0"/>
              <a:t> pomoćni sustav, </a:t>
            </a:r>
            <a:r>
              <a:rPr lang="hr-HR" sz="4800" dirty="0" err="1"/>
              <a:t>neuralni</a:t>
            </a:r>
            <a:r>
              <a:rPr lang="hr-HR" sz="4800" dirty="0"/>
              <a:t>  krugovi ili mreže  za kontrolu ponašanja.  (</a:t>
            </a:r>
            <a:r>
              <a:rPr lang="hr-HR" sz="4800" dirty="0" err="1"/>
              <a:t>K.Mitchell</a:t>
            </a:r>
            <a:r>
              <a:rPr lang="hr-HR" sz="4800" dirty="0"/>
              <a:t>)</a:t>
            </a:r>
          </a:p>
          <a:p>
            <a:pPr algn="just">
              <a:buNone/>
            </a:pPr>
            <a:r>
              <a:rPr lang="hr-HR" sz="4800" b="1" dirty="0"/>
              <a:t>SLOBODNA VOLJA : </a:t>
            </a:r>
          </a:p>
          <a:p>
            <a:pPr algn="just">
              <a:buNone/>
            </a:pPr>
            <a:r>
              <a:rPr lang="hr-HR" sz="4800" b="1" dirty="0"/>
              <a:t>DUALIZAM ILI LIBERTARIJANSKI PRISTUP- </a:t>
            </a:r>
            <a:r>
              <a:rPr lang="hr-HR" sz="4800" b="1" dirty="0" err="1"/>
              <a:t>R.Descartes</a:t>
            </a:r>
            <a:endParaRPr lang="hr-HR" sz="4800" b="1" dirty="0"/>
          </a:p>
          <a:p>
            <a:pPr algn="just">
              <a:buNone/>
            </a:pPr>
            <a:r>
              <a:rPr lang="hr-HR" sz="4800" b="1" dirty="0"/>
              <a:t>DETERMINIZAM – </a:t>
            </a:r>
            <a:r>
              <a:rPr lang="hr-HR" sz="4800" b="1" dirty="0" err="1"/>
              <a:t>R.Sapolsky</a:t>
            </a:r>
            <a:r>
              <a:rPr lang="hr-HR" sz="4800" b="1" dirty="0"/>
              <a:t> </a:t>
            </a:r>
          </a:p>
          <a:p>
            <a:pPr algn="just">
              <a:buNone/>
            </a:pPr>
            <a:r>
              <a:rPr lang="hr-HR" sz="4800" b="1" dirty="0"/>
              <a:t>KOMPATIBILIZAM – </a:t>
            </a:r>
            <a:r>
              <a:rPr lang="hr-HR" sz="4800" b="1" dirty="0" err="1"/>
              <a:t>D.Dennett</a:t>
            </a:r>
            <a:endParaRPr lang="hr-HR" sz="4800" b="1" dirty="0"/>
          </a:p>
          <a:p>
            <a:pPr algn="just">
              <a:buNone/>
            </a:pPr>
            <a:r>
              <a:rPr lang="hr-HR" sz="4800" b="1" dirty="0"/>
              <a:t> INDETERMINIZAM – </a:t>
            </a:r>
            <a:r>
              <a:rPr lang="hr-HR" sz="4800" b="1" dirty="0" err="1"/>
              <a:t>K.Mitchell</a:t>
            </a:r>
            <a:r>
              <a:rPr lang="hr-HR" sz="4800" b="1" dirty="0"/>
              <a:t>  (</a:t>
            </a:r>
            <a:r>
              <a:rPr lang="hr-HR" sz="4800" b="1" dirty="0" err="1"/>
              <a:t>W.James</a:t>
            </a:r>
            <a:r>
              <a:rPr lang="hr-HR" sz="4800" b="1" dirty="0"/>
              <a:t>, </a:t>
            </a:r>
            <a:r>
              <a:rPr lang="hr-HR" sz="4800" b="1" dirty="0" err="1"/>
              <a:t>B.Spinoza</a:t>
            </a:r>
            <a:r>
              <a:rPr lang="hr-HR" sz="4800" b="1" dirty="0"/>
              <a:t>)</a:t>
            </a:r>
          </a:p>
          <a:p>
            <a:pPr algn="just">
              <a:buNone/>
            </a:pPr>
            <a:endParaRPr lang="hr-HR" sz="4800" dirty="0"/>
          </a:p>
          <a:p>
            <a:pPr algn="just">
              <a:buNone/>
            </a:pPr>
            <a:r>
              <a:rPr lang="hr-HR" sz="4800" dirty="0"/>
              <a:t>---------------------------------------------------------------------------------------------</a:t>
            </a:r>
          </a:p>
          <a:p>
            <a:pPr algn="just">
              <a:buNone/>
            </a:pPr>
            <a:r>
              <a:rPr lang="hr-HR" sz="4800" b="1" dirty="0"/>
              <a:t>FUNKCIONIRANJE MOZGA–KOMPLEKSNI SUSTAV</a:t>
            </a:r>
            <a:r>
              <a:rPr lang="hr-HR" sz="4800" dirty="0"/>
              <a:t>, ponašanje i mentalni um su  više  u domeni </a:t>
            </a:r>
            <a:r>
              <a:rPr lang="hr-HR" sz="4800" b="1" dirty="0"/>
              <a:t>DETERMINIRANOG KAOSA</a:t>
            </a:r>
            <a:r>
              <a:rPr lang="hr-HR" sz="4800" dirty="0"/>
              <a:t>, nego linearnih i logičnih uzročno-posljedičnih procesa - No mozak voli rutinu, naviku, </a:t>
            </a:r>
            <a:r>
              <a:rPr lang="hr-HR" sz="4800" dirty="0" err="1"/>
              <a:t>habituaciju</a:t>
            </a:r>
            <a:r>
              <a:rPr lang="hr-HR" sz="4800" dirty="0"/>
              <a:t>, ustaljena pravila ponašanja, predvidljivost. </a:t>
            </a:r>
          </a:p>
          <a:p>
            <a:pPr algn="just">
              <a:buNone/>
            </a:pPr>
            <a:r>
              <a:rPr lang="hr-HR" sz="4800" dirty="0"/>
              <a:t>u jednadžbu treba uvrstiti - </a:t>
            </a:r>
            <a:r>
              <a:rPr lang="hr-HR" sz="4800" b="1" dirty="0"/>
              <a:t>EMERGENTNO SVOJSTVO, STOHASTIČKI PROCES  I  BUKU U SUSTAVU.  </a:t>
            </a:r>
          </a:p>
          <a:p>
            <a:pPr algn="just">
              <a:buNone/>
            </a:pPr>
            <a:endParaRPr lang="hr-HR" sz="4800" dirty="0"/>
          </a:p>
          <a:p>
            <a:pPr algn="just">
              <a:buNone/>
            </a:pPr>
            <a:r>
              <a:rPr lang="hr-HR" sz="4800" dirty="0"/>
              <a:t> Percepcija je vrsta halucinacije-</a:t>
            </a:r>
            <a:r>
              <a:rPr lang="en-US" sz="4800" dirty="0"/>
              <a:t>Your brain hallucinates your conscious reality</a:t>
            </a:r>
            <a:r>
              <a:rPr lang="hr-HR" sz="4800" dirty="0"/>
              <a:t> (</a:t>
            </a:r>
            <a:r>
              <a:rPr lang="hr-HR" sz="4800" dirty="0" err="1"/>
              <a:t>Anil</a:t>
            </a:r>
            <a:r>
              <a:rPr lang="hr-HR" sz="4800" dirty="0"/>
              <a:t> </a:t>
            </a:r>
            <a:r>
              <a:rPr lang="hr-HR" sz="4800" dirty="0" err="1"/>
              <a:t>Seth</a:t>
            </a:r>
            <a:r>
              <a:rPr lang="hr-HR" sz="4800" dirty="0"/>
              <a:t>) </a:t>
            </a:r>
          </a:p>
          <a:p>
            <a:pPr algn="just">
              <a:buNone/>
            </a:pPr>
            <a:r>
              <a:rPr lang="hr-HR" sz="4800" dirty="0"/>
              <a:t>- percepcija je stabilna (NORMALNA) “halucinacija” mozga, a halucinacije (psihotične ili pod drogama) su nestabilna  percepcija mozga. 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0" y="1412776"/>
            <a:ext cx="4572000" cy="544522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25000" lnSpcReduction="20000"/>
          </a:bodyPr>
          <a:lstStyle/>
          <a:p>
            <a:pPr algn="just">
              <a:buNone/>
            </a:pPr>
            <a:endParaRPr lang="hr-HR" dirty="0"/>
          </a:p>
          <a:p>
            <a:pPr algn="just">
              <a:buNone/>
            </a:pPr>
            <a:r>
              <a:rPr lang="hr-HR" sz="5600" b="1" dirty="0"/>
              <a:t>MENTALNI SPINOVI – ILI  MENTALNE KONFABULACIJE</a:t>
            </a:r>
          </a:p>
          <a:p>
            <a:pPr algn="just">
              <a:buNone/>
            </a:pPr>
            <a:endParaRPr lang="hr-HR" dirty="0"/>
          </a:p>
          <a:p>
            <a:pPr algn="just"/>
            <a:r>
              <a:rPr lang="hr-HR" sz="5600" dirty="0"/>
              <a:t>Perceptivne iluzije, kognitivne iluzije i disonance, pristranosti, precjenjivanja/podcjenjivanja, kognitivni  filtri, selektivna pažnja,  pogrešna uvjerenja, konfabulacije, predikcije/</a:t>
            </a:r>
            <a:r>
              <a:rPr lang="hr-HR" sz="5600" dirty="0" err="1"/>
              <a:t>predikcijske</a:t>
            </a:r>
            <a:r>
              <a:rPr lang="hr-HR" sz="5600" dirty="0"/>
              <a:t> greške.</a:t>
            </a:r>
          </a:p>
          <a:p>
            <a:pPr algn="just">
              <a:buNone/>
            </a:pPr>
            <a:endParaRPr lang="hr-HR" sz="5600" dirty="0"/>
          </a:p>
          <a:p>
            <a:pPr algn="just"/>
            <a:r>
              <a:rPr lang="hr-HR" sz="4800" dirty="0"/>
              <a:t>Mentalni svijet  nam puno toga govori o umu i ponašanju – no zbog </a:t>
            </a:r>
            <a:r>
              <a:rPr lang="hr-HR" sz="4800" b="1" dirty="0"/>
              <a:t>NAGAĐANJA</a:t>
            </a:r>
            <a:r>
              <a:rPr lang="hr-HR" sz="4800" dirty="0"/>
              <a:t> i “</a:t>
            </a:r>
            <a:r>
              <a:rPr lang="hr-HR" sz="4800" b="1" dirty="0"/>
              <a:t>viška tumačenja” -</a:t>
            </a:r>
            <a:r>
              <a:rPr lang="hr-HR" sz="4800" dirty="0"/>
              <a:t> </a:t>
            </a:r>
            <a:r>
              <a:rPr lang="hr-HR" sz="4800" b="1" dirty="0"/>
              <a:t>“književnog”, asocijativnog i imaginativnog upisivanja u mentalni prostor uma</a:t>
            </a:r>
            <a:r>
              <a:rPr lang="hr-HR" sz="4800" dirty="0"/>
              <a:t>,  bogato mentalno tumačena ponašanja često su </a:t>
            </a:r>
            <a:r>
              <a:rPr lang="hr-HR" sz="4800" b="1" dirty="0"/>
              <a:t>nagađanja i konfabulacije </a:t>
            </a:r>
            <a:r>
              <a:rPr lang="hr-HR" sz="4800" dirty="0"/>
              <a:t>jer su bez ili s nepotpunim objektivnim dokazima. </a:t>
            </a:r>
          </a:p>
          <a:p>
            <a:pPr algn="just">
              <a:buNone/>
            </a:pPr>
            <a:r>
              <a:rPr lang="hr-HR" sz="4800" dirty="0"/>
              <a:t>	- </a:t>
            </a:r>
            <a:r>
              <a:rPr lang="hr-HR" sz="4800" b="1" dirty="0"/>
              <a:t>upisujemo u  um druge osobe</a:t>
            </a:r>
            <a:r>
              <a:rPr lang="hr-HR" sz="4800" dirty="0"/>
              <a:t>, ne samo što je drugi htio, čemu se nadao,  što je mislio, osjećao ili se prisjećao, već se tako odnosimo i prema svojem vlastitom umu.</a:t>
            </a:r>
          </a:p>
          <a:p>
            <a:pPr algn="just">
              <a:buNone/>
            </a:pPr>
            <a:r>
              <a:rPr lang="hr-HR" sz="4800" dirty="0"/>
              <a:t>	</a:t>
            </a:r>
          </a:p>
          <a:p>
            <a:pPr algn="just">
              <a:buNone/>
            </a:pPr>
            <a:r>
              <a:rPr lang="hr-HR" sz="4800" b="1" dirty="0"/>
              <a:t>THE MIND IS FLAT   (</a:t>
            </a:r>
            <a:r>
              <a:rPr lang="hr-HR" sz="4800" b="1" dirty="0" err="1"/>
              <a:t>Chater</a:t>
            </a:r>
            <a:r>
              <a:rPr lang="hr-HR" sz="5600" b="1" dirty="0"/>
              <a:t>)-</a:t>
            </a:r>
            <a:r>
              <a:rPr lang="hr-HR" sz="5600" i="1" dirty="0"/>
              <a:t>„Unutarnji svijet je u stvari kolekcija mentalnih fragmenata, koje mozak u trenutku prepakira u naraciju, priču, koja se oslanja na stvarnost, no nije sama stvaranost,već je to imaginacija i literarna kreacija“ </a:t>
            </a:r>
            <a:endParaRPr lang="hr-HR" sz="5600" dirty="0"/>
          </a:p>
          <a:p>
            <a:pPr algn="just">
              <a:buNone/>
            </a:pPr>
            <a:endParaRPr lang="hr-HR" sz="4800" dirty="0"/>
          </a:p>
          <a:p>
            <a:pPr algn="just">
              <a:buNone/>
            </a:pPr>
            <a:r>
              <a:rPr lang="hr-HR" sz="5600" b="1" dirty="0"/>
              <a:t>HOMO SAPIENSI SU UVUČENI U MENTALNI SVIJET POPUT GRAVITACIJE,  I TO PRVENSTVENO U SVIJET SELFA </a:t>
            </a:r>
            <a:r>
              <a:rPr lang="hr-HR" sz="5600" dirty="0"/>
              <a:t>(sebe), </a:t>
            </a:r>
            <a:r>
              <a:rPr lang="hr-HR" sz="5600" b="1" dirty="0"/>
              <a:t>VRSTE </a:t>
            </a:r>
            <a:r>
              <a:rPr lang="hr-HR" sz="5600" dirty="0"/>
              <a:t>(drugih) </a:t>
            </a:r>
            <a:r>
              <a:rPr lang="hr-HR" sz="5600" b="1" dirty="0"/>
              <a:t>I SOCIO-KULTURE </a:t>
            </a:r>
            <a:r>
              <a:rPr lang="hr-HR" sz="5600" dirty="0"/>
              <a:t>(SUPER SNAGE TEHNOLOŠKE VRSTE) </a:t>
            </a:r>
          </a:p>
          <a:p>
            <a:pPr algn="just">
              <a:buNone/>
            </a:pPr>
            <a:r>
              <a:rPr lang="hr-HR" sz="4800" b="1" dirty="0"/>
              <a:t> VAŽNOST UMJETNOST </a:t>
            </a:r>
            <a:r>
              <a:rPr lang="hr-HR" sz="4800" dirty="0"/>
              <a:t>– KNJIŽEVNOST, FILM, KAZALIŠTE, SLIKARSTVO, GLAZBA, KAO I </a:t>
            </a:r>
            <a:r>
              <a:rPr lang="hr-HR" sz="4800" b="1" dirty="0"/>
              <a:t>SPORTA</a:t>
            </a:r>
            <a:r>
              <a:rPr lang="hr-HR" sz="4800" dirty="0"/>
              <a:t>  U EKSPRESIJI LJUDSKOG PONAŠANJA, MENTALNIH ČINOVA, MOZGA I UMA. </a:t>
            </a:r>
          </a:p>
          <a:p>
            <a:pPr algn="just">
              <a:buNone/>
            </a:pPr>
            <a:r>
              <a:rPr lang="hr-HR" sz="4800" dirty="0"/>
              <a:t> </a:t>
            </a:r>
          </a:p>
          <a:p>
            <a:pPr algn="just">
              <a:buNone/>
            </a:pPr>
            <a:r>
              <a:rPr lang="hr-HR" sz="4800" dirty="0"/>
              <a:t> </a:t>
            </a:r>
          </a:p>
          <a:p>
            <a:endParaRPr lang="hr-HR" sz="4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1B3C4569-1FE0-4F45-A107-0FE68E04B8B0}" type="slidenum">
              <a:rPr lang="hr-HR"/>
              <a:pPr/>
              <a:t>21</a:t>
            </a:fld>
            <a:endParaRPr lang="hr-HR"/>
          </a:p>
        </p:txBody>
      </p:sp>
      <p:sp>
        <p:nvSpPr>
          <p:cNvPr id="104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2276872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br>
              <a:rPr lang="hr-HR" sz="2400" b="1" dirty="0"/>
            </a:br>
            <a:r>
              <a:rPr lang="hr-HR" sz="2400" b="1" dirty="0"/>
              <a:t>UM JE PRODUKT INTERAKCIJE - INTRINZIČNOG MOZGA, TIJELA,  PONAŠANJA I OKOLIŠA,  A NE  (SAMO) PSIHO-SOCIJALNIH NARACIJA</a:t>
            </a:r>
            <a:br>
              <a:rPr lang="hr-HR" sz="2000" b="1" dirty="0"/>
            </a:br>
            <a:r>
              <a:rPr lang="hr-HR" sz="2000" b="1" dirty="0"/>
              <a:t>-REFLEKTIRA SE KROZ MNOŠTVO  UZORAKA PONAŠANJA I MENTALNIH SPEKTARA</a:t>
            </a:r>
            <a:br>
              <a:rPr lang="hr-HR" sz="2000" b="1" dirty="0"/>
            </a:br>
            <a:r>
              <a:rPr lang="hr-HR" sz="2000" b="1" dirty="0"/>
              <a:t>- UM JE BIOLOŠKI I MENTALNI</a:t>
            </a:r>
            <a:br>
              <a:rPr lang="hr-HR" sz="2000" b="1" dirty="0"/>
            </a:br>
            <a:r>
              <a:rPr lang="hr-HR" sz="1800" b="1" dirty="0"/>
              <a:t> </a:t>
            </a:r>
            <a:r>
              <a:rPr lang="hr-HR" sz="1800" b="1" dirty="0" err="1"/>
              <a:t>Refokusiranje</a:t>
            </a:r>
            <a:r>
              <a:rPr lang="hr-HR" sz="1800" b="1" dirty="0"/>
              <a:t> </a:t>
            </a:r>
            <a:r>
              <a:rPr lang="hr-HR" sz="1800" b="1" dirty="0" err="1"/>
              <a:t>neuroznanosti</a:t>
            </a:r>
            <a:r>
              <a:rPr lang="hr-HR" sz="1800" b="1" dirty="0"/>
              <a:t> - odmicanje od mentalnih pojmova i kategorija prema složenim oblicima ponašanja </a:t>
            </a:r>
            <a:r>
              <a:rPr lang="hr-HR" sz="1800" dirty="0"/>
              <a:t>. </a:t>
            </a:r>
            <a:r>
              <a:rPr lang="hr-HR" sz="1800" b="1" dirty="0" err="1"/>
              <a:t>Neuroznanost</a:t>
            </a:r>
            <a:r>
              <a:rPr lang="hr-HR" sz="1800" b="1" dirty="0"/>
              <a:t> bi trebala nastojati razotkriti dinamičku spregu između velikih skala moždanih krugova i složenih, naturalističkih ponašanja (</a:t>
            </a:r>
            <a:r>
              <a:rPr lang="hr-HR" sz="1800" b="1" dirty="0" err="1"/>
              <a:t>Luiz</a:t>
            </a:r>
            <a:r>
              <a:rPr lang="hr-HR" sz="1800" b="1" dirty="0"/>
              <a:t> </a:t>
            </a:r>
            <a:r>
              <a:rPr lang="hr-HR" sz="1800" b="1" dirty="0" err="1"/>
              <a:t>Pessoa</a:t>
            </a:r>
            <a:r>
              <a:rPr lang="hr-HR" sz="1800" b="1" dirty="0"/>
              <a:t>)</a:t>
            </a:r>
            <a:br>
              <a:rPr lang="hr-HR" sz="2000" b="1" dirty="0"/>
            </a:br>
            <a:br>
              <a:rPr lang="hr-HR" sz="2000" b="1" dirty="0"/>
            </a:br>
            <a:endParaRPr lang="hr-HR" sz="2000" b="1" dirty="0"/>
          </a:p>
        </p:txBody>
      </p:sp>
      <p:pic>
        <p:nvPicPr>
          <p:cNvPr id="104451" name="Picture 3" descr="Tracts-3-720x51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132856"/>
            <a:ext cx="9144000" cy="4725144"/>
          </a:xfrm>
          <a:noFill/>
          <a:ln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8884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hr-HR" sz="1600" b="1" dirty="0"/>
              <a:t>PSIHOTERAPIJA</a:t>
            </a:r>
            <a:r>
              <a:rPr lang="hr-HR" sz="1600" dirty="0"/>
              <a:t> </a:t>
            </a:r>
            <a:r>
              <a:rPr lang="hr-HR" sz="1600" b="1" dirty="0"/>
              <a:t>je</a:t>
            </a:r>
            <a:r>
              <a:rPr lang="hr-HR" sz="1600" dirty="0"/>
              <a:t> socijalna komunikacija, </a:t>
            </a:r>
            <a:r>
              <a:rPr lang="hr-HR" sz="1600" b="1" dirty="0"/>
              <a:t>SPECIFIČNI ODNOS </a:t>
            </a:r>
            <a:r>
              <a:rPr lang="hr-HR" sz="1600" dirty="0"/>
              <a:t>s terapeutom,  učenje o svojim biološkim i mentalnim sustavima i ponašanju. </a:t>
            </a:r>
            <a:r>
              <a:rPr lang="vi-VN" sz="1600" dirty="0"/>
              <a:t> </a:t>
            </a:r>
            <a:r>
              <a:rPr lang="hr-HR" sz="1600" dirty="0"/>
              <a:t>I</a:t>
            </a:r>
            <a:r>
              <a:rPr lang="vi-VN" sz="1600" dirty="0"/>
              <a:t>nterakcij</a:t>
            </a:r>
            <a:r>
              <a:rPr lang="hr-HR" sz="1600" dirty="0"/>
              <a:t>u</a:t>
            </a:r>
            <a:r>
              <a:rPr lang="vi-VN" sz="1600" dirty="0"/>
              <a:t> mozga</a:t>
            </a:r>
            <a:r>
              <a:rPr lang="hr-HR" sz="1600" dirty="0"/>
              <a:t>-</a:t>
            </a:r>
            <a:r>
              <a:rPr lang="vi-VN" sz="1600" dirty="0"/>
              <a:t>uma vidimo u ponašanju, govoru i introspekciji, </a:t>
            </a:r>
            <a:r>
              <a:rPr lang="hr-HR" sz="1600" dirty="0"/>
              <a:t>a</a:t>
            </a:r>
            <a:r>
              <a:rPr lang="vi-VN" sz="1600" dirty="0"/>
              <a:t> sve te pojave pokreće mno</a:t>
            </a:r>
            <a:r>
              <a:rPr lang="hr-HR" sz="1600" dirty="0" err="1"/>
              <a:t>štvo</a:t>
            </a:r>
            <a:r>
              <a:rPr lang="vi-VN" sz="1600" dirty="0"/>
              <a:t> bioloških i mentalnih sustava. Psihoterapija je djelovanje na te sustave, ona je kognitivno i afektivno </a:t>
            </a:r>
            <a:r>
              <a:rPr lang="hr-HR" sz="1600" b="1" dirty="0"/>
              <a:t>VJEŽBANJE</a:t>
            </a:r>
            <a:r>
              <a:rPr lang="hr-HR" sz="1600" dirty="0"/>
              <a:t> </a:t>
            </a:r>
            <a:r>
              <a:rPr lang="vi-VN" sz="1600" dirty="0"/>
              <a:t>radi uspostave mentalnog balansa</a:t>
            </a:r>
            <a:r>
              <a:rPr lang="hr-HR" sz="1600" dirty="0"/>
              <a:t>, kompetentnog </a:t>
            </a:r>
            <a:r>
              <a:rPr lang="vi-VN" sz="1600" dirty="0"/>
              <a:t>i adaptivnog ponašanja – svaka seansa je skica s tim ciljem.</a:t>
            </a:r>
            <a:r>
              <a:rPr lang="hr-HR" sz="1600" dirty="0"/>
              <a:t>. Ona je verbalna i neverbalna, svjesna i nesvjesna </a:t>
            </a:r>
            <a:r>
              <a:rPr lang="hr-HR" sz="1600" b="1" dirty="0"/>
              <a:t>KOMUNIKACIJSKA IGRA </a:t>
            </a:r>
            <a:r>
              <a:rPr lang="hr-HR" sz="1600" dirty="0"/>
              <a:t>terapeuta i pacijenta - </a:t>
            </a:r>
            <a:r>
              <a:rPr lang="vi-VN" sz="1600" dirty="0"/>
              <a:t> </a:t>
            </a:r>
            <a:r>
              <a:rPr lang="hr-HR" sz="1600" i="1" dirty="0"/>
              <a:t>svaki ljudski susret i svaki odnos je donekle eksperiment  i improvizacija. </a:t>
            </a:r>
            <a:endParaRPr lang="hr-HR" sz="16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0" y="1988840"/>
            <a:ext cx="4572000" cy="486916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32500" lnSpcReduction="20000"/>
          </a:bodyPr>
          <a:lstStyle/>
          <a:p>
            <a:pPr algn="just">
              <a:buNone/>
            </a:pPr>
            <a:endParaRPr lang="hr-HR" b="1" dirty="0"/>
          </a:p>
          <a:p>
            <a:pPr marL="1143000" indent="-1143000" algn="just">
              <a:buNone/>
            </a:pPr>
            <a:endParaRPr lang="hr-HR" sz="5500" b="1" dirty="0">
              <a:latin typeface="Yu Gothic UI Semilight" pitchFamily="34" charset="-128"/>
              <a:ea typeface="Yu Gothic UI Semilight" pitchFamily="34" charset="-128"/>
            </a:endParaRPr>
          </a:p>
          <a:p>
            <a:pPr marL="1143000" indent="-1143000" algn="just">
              <a:buNone/>
            </a:pPr>
            <a:r>
              <a:rPr lang="hr-HR" sz="5500" b="1" dirty="0">
                <a:latin typeface="Yu Gothic UI Semilight" pitchFamily="34" charset="-128"/>
                <a:ea typeface="Yu Gothic UI Semilight" pitchFamily="34" charset="-128"/>
              </a:rPr>
              <a:t>A) Psihoterapijski komunikacijski alati </a:t>
            </a:r>
          </a:p>
          <a:p>
            <a:pPr marL="1143000" indent="-1143000" algn="just">
              <a:buNone/>
            </a:pPr>
            <a:endParaRPr lang="hr-HR" sz="5500" b="1" dirty="0">
              <a:latin typeface="Yu Gothic UI Semilight" pitchFamily="34" charset="-128"/>
              <a:ea typeface="Yu Gothic UI Semilight" pitchFamily="34" charset="-128"/>
            </a:endParaRPr>
          </a:p>
          <a:p>
            <a:pPr algn="just"/>
            <a:r>
              <a:rPr lang="hr-HR" sz="5500" b="1" dirty="0">
                <a:latin typeface="Yu Gothic UI Semilight" pitchFamily="34" charset="-128"/>
                <a:ea typeface="Yu Gothic UI Semilight" pitchFamily="34" charset="-128"/>
              </a:rPr>
              <a:t>1. verbalna komunikacija, slobodne asocijacije, slušanje i fokusiranje ili usredotočena svjesnost </a:t>
            </a:r>
          </a:p>
          <a:p>
            <a:pPr algn="just"/>
            <a:r>
              <a:rPr lang="hr-HR" sz="5500" b="1" dirty="0">
                <a:latin typeface="Yu Gothic UI Semilight" pitchFamily="34" charset="-128"/>
                <a:ea typeface="Yu Gothic UI Semilight" pitchFamily="34" charset="-128"/>
              </a:rPr>
              <a:t>2. terapijski </a:t>
            </a:r>
            <a:r>
              <a:rPr lang="hr-HR" sz="5500" b="1" dirty="0" err="1">
                <a:latin typeface="Yu Gothic UI Semilight" pitchFamily="34" charset="-128"/>
                <a:ea typeface="Yu Gothic UI Semilight" pitchFamily="34" charset="-128"/>
              </a:rPr>
              <a:t>dijadni</a:t>
            </a:r>
            <a:r>
              <a:rPr lang="hr-HR" sz="5500" b="1" dirty="0">
                <a:latin typeface="Yu Gothic UI Semilight" pitchFamily="34" charset="-128"/>
                <a:ea typeface="Yu Gothic UI Semilight" pitchFamily="34" charset="-128"/>
              </a:rPr>
              <a:t> odnos – transfer, </a:t>
            </a:r>
            <a:r>
              <a:rPr lang="hr-HR" sz="5500" b="1" dirty="0" err="1">
                <a:latin typeface="Yu Gothic UI Semilight" pitchFamily="34" charset="-128"/>
                <a:ea typeface="Yu Gothic UI Semilight" pitchFamily="34" charset="-128"/>
              </a:rPr>
              <a:t>kontratransfer</a:t>
            </a:r>
            <a:r>
              <a:rPr lang="hr-HR" sz="5500" b="1" dirty="0">
                <a:latin typeface="Yu Gothic UI Semilight" pitchFamily="34" charset="-128"/>
                <a:ea typeface="Yu Gothic UI Semilight" pitchFamily="34" charset="-128"/>
              </a:rPr>
              <a:t>, </a:t>
            </a:r>
            <a:r>
              <a:rPr lang="hr-HR" sz="5500" b="1" dirty="0" err="1">
                <a:latin typeface="Yu Gothic UI Semilight" pitchFamily="34" charset="-128"/>
                <a:ea typeface="Yu Gothic UI Semilight" pitchFamily="34" charset="-128"/>
              </a:rPr>
              <a:t>intersubjektivnost</a:t>
            </a:r>
            <a:r>
              <a:rPr lang="hr-HR" sz="5500" b="1" dirty="0">
                <a:latin typeface="Yu Gothic UI Semilight" pitchFamily="34" charset="-128"/>
                <a:ea typeface="Yu Gothic UI Semilight" pitchFamily="34" charset="-128"/>
              </a:rPr>
              <a:t>, </a:t>
            </a:r>
          </a:p>
          <a:p>
            <a:pPr algn="just"/>
            <a:r>
              <a:rPr lang="hr-HR" sz="5500" b="1" dirty="0">
                <a:latin typeface="Yu Gothic UI Semilight" pitchFamily="34" charset="-128"/>
                <a:ea typeface="Yu Gothic UI Semilight" pitchFamily="34" charset="-128"/>
              </a:rPr>
              <a:t>3. </a:t>
            </a:r>
            <a:r>
              <a:rPr lang="hr-HR" sz="5500" b="1" dirty="0" err="1">
                <a:latin typeface="Yu Gothic UI Semilight" pitchFamily="34" charset="-128"/>
                <a:ea typeface="Yu Gothic UI Semilight" pitchFamily="34" charset="-128"/>
              </a:rPr>
              <a:t>terapeutova</a:t>
            </a:r>
            <a:r>
              <a:rPr lang="hr-HR" sz="5500" b="1" dirty="0">
                <a:latin typeface="Yu Gothic UI Semilight" pitchFamily="34" charset="-128"/>
                <a:ea typeface="Yu Gothic UI Semilight" pitchFamily="34" charset="-128"/>
              </a:rPr>
              <a:t> unutarnja dispozicija – razmišljanje o pacijentu </a:t>
            </a:r>
          </a:p>
          <a:p>
            <a:pPr algn="just"/>
            <a:r>
              <a:rPr lang="hr-HR" sz="5500" b="1" dirty="0">
                <a:latin typeface="Yu Gothic UI Semilight" pitchFamily="34" charset="-128"/>
                <a:ea typeface="Yu Gothic UI Semilight" pitchFamily="34" charset="-128"/>
              </a:rPr>
              <a:t>4. suosjećanje i empatija </a:t>
            </a:r>
          </a:p>
          <a:p>
            <a:pPr algn="just"/>
            <a:r>
              <a:rPr lang="hr-HR" sz="5500" b="1" dirty="0">
                <a:latin typeface="Yu Gothic UI Semilight" pitchFamily="34" charset="-128"/>
                <a:ea typeface="Yu Gothic UI Semilight" pitchFamily="34" charset="-128"/>
              </a:rPr>
              <a:t>5. tumačenje, </a:t>
            </a:r>
            <a:r>
              <a:rPr lang="hr-HR" sz="5500" b="1" dirty="0" err="1">
                <a:latin typeface="Yu Gothic UI Semilight" pitchFamily="34" charset="-128"/>
                <a:ea typeface="Yu Gothic UI Semilight" pitchFamily="34" charset="-128"/>
              </a:rPr>
              <a:t>suport</a:t>
            </a:r>
            <a:r>
              <a:rPr lang="hr-HR" sz="5500" b="1" dirty="0">
                <a:latin typeface="Yu Gothic UI Semilight" pitchFamily="34" charset="-128"/>
                <a:ea typeface="Yu Gothic UI Semilight" pitchFamily="34" charset="-128"/>
              </a:rPr>
              <a:t>, sugestija, konfrontacija </a:t>
            </a:r>
          </a:p>
          <a:p>
            <a:pPr algn="just"/>
            <a:r>
              <a:rPr lang="hr-HR" sz="5500" b="1" dirty="0">
                <a:latin typeface="Yu Gothic UI Semilight" pitchFamily="34" charset="-128"/>
                <a:ea typeface="Yu Gothic UI Semilight" pitchFamily="34" charset="-128"/>
              </a:rPr>
              <a:t>6. snovi. </a:t>
            </a:r>
            <a:endParaRPr lang="hr-HR" sz="5500" dirty="0">
              <a:latin typeface="Yu Gothic UI Semilight" pitchFamily="34" charset="-128"/>
              <a:ea typeface="Yu Gothic UI Semilight" pitchFamily="34" charset="-128"/>
            </a:endParaRP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648200" y="1988840"/>
            <a:ext cx="4495800" cy="486916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hr-HR" b="1" dirty="0"/>
          </a:p>
          <a:p>
            <a:pPr>
              <a:buNone/>
            </a:pPr>
            <a:endParaRPr lang="hr-HR" sz="4500" b="1" dirty="0">
              <a:latin typeface="Yu Gothic UI Semibold" pitchFamily="34" charset="-128"/>
              <a:ea typeface="Yu Gothic UI Semibold" pitchFamily="34" charset="-128"/>
            </a:endParaRPr>
          </a:p>
          <a:p>
            <a:pPr>
              <a:buNone/>
            </a:pPr>
            <a:r>
              <a:rPr lang="hr-HR" sz="6400" b="1" dirty="0">
                <a:latin typeface="Yu Gothic UI Semibold" pitchFamily="34" charset="-128"/>
                <a:ea typeface="Yu Gothic UI Semibold" pitchFamily="34" charset="-128"/>
              </a:rPr>
              <a:t>B) Psihoterapijski fokus – mentalni spektri uma i uzorci ponašanja </a:t>
            </a:r>
          </a:p>
          <a:p>
            <a:pPr>
              <a:buNone/>
            </a:pPr>
            <a:endParaRPr lang="hr-HR" sz="4500" b="1" dirty="0">
              <a:latin typeface="Yu Gothic UI Semibold" pitchFamily="34" charset="-128"/>
              <a:ea typeface="Yu Gothic UI Semibold" pitchFamily="34" charset="-128"/>
            </a:endParaRPr>
          </a:p>
          <a:p>
            <a:pPr algn="just"/>
            <a:r>
              <a:rPr lang="hr-HR" sz="5600" b="1" dirty="0">
                <a:ea typeface="Yu Gothic UI Semibold" pitchFamily="34" charset="-128"/>
              </a:rPr>
              <a:t>1. introspektivni svijet i ideje – razmišljanja i afekti, </a:t>
            </a:r>
            <a:r>
              <a:rPr lang="hr-HR" sz="5600" b="1" i="1" dirty="0" err="1">
                <a:ea typeface="Yu Gothic UI Semibold" pitchFamily="34" charset="-128"/>
              </a:rPr>
              <a:t>self</a:t>
            </a:r>
            <a:r>
              <a:rPr lang="hr-HR" sz="5600" b="1" i="1" dirty="0">
                <a:ea typeface="Yu Gothic UI Semibold" pitchFamily="34" charset="-128"/>
              </a:rPr>
              <a:t> (sheme), emocije (sheme), refleksija ponašanja, sjećanje, planiranje, </a:t>
            </a:r>
            <a:r>
              <a:rPr lang="hr-HR" sz="5600" b="1" i="1" dirty="0" err="1">
                <a:ea typeface="Yu Gothic UI Semibold" pitchFamily="34" charset="-128"/>
              </a:rPr>
              <a:t>metakognicija</a:t>
            </a:r>
            <a:r>
              <a:rPr lang="hr-HR" sz="5600" b="1" i="1" dirty="0">
                <a:ea typeface="Yu Gothic UI Semibold" pitchFamily="34" charset="-128"/>
              </a:rPr>
              <a:t> </a:t>
            </a:r>
          </a:p>
          <a:p>
            <a:pPr algn="just"/>
            <a:r>
              <a:rPr lang="hr-HR" sz="5600" b="1" dirty="0">
                <a:ea typeface="Yu Gothic UI Semibold" pitchFamily="34" charset="-128"/>
              </a:rPr>
              <a:t>2. socijalni svijet – komunikacija,  odnosi, privrženost, druženje, briga za druge, grupni odnosi, autonomija i identifikacija </a:t>
            </a:r>
          </a:p>
          <a:p>
            <a:pPr algn="just"/>
            <a:r>
              <a:rPr lang="hr-HR" sz="5600" b="1" dirty="0">
                <a:ea typeface="Yu Gothic UI Semibold" pitchFamily="34" charset="-128"/>
              </a:rPr>
              <a:t>3. bihevioralni uzorci, nagoni – motivacije, </a:t>
            </a:r>
          </a:p>
          <a:p>
            <a:pPr algn="just"/>
            <a:r>
              <a:rPr lang="hr-HR" sz="5600" b="1" dirty="0">
                <a:cs typeface="Times New Roman" pitchFamily="18" charset="0"/>
              </a:rPr>
              <a:t>traganje-znatiželja (“</a:t>
            </a:r>
            <a:r>
              <a:rPr lang="hr-HR" sz="5600" b="1" dirty="0" err="1">
                <a:cs typeface="Times New Roman" pitchFamily="18" charset="0"/>
              </a:rPr>
              <a:t>kognitivni..nagon</a:t>
            </a:r>
            <a:r>
              <a:rPr lang="hr-HR" sz="5600" b="1" dirty="0">
                <a:cs typeface="Times New Roman" pitchFamily="18" charset="0"/>
              </a:rPr>
              <a:t>”), socijalni sustav,  igra, seksualnost, intrinzične specifične motivacije + </a:t>
            </a:r>
            <a:r>
              <a:rPr lang="hr-HR" sz="5600" b="1" dirty="0">
                <a:ea typeface="Yu Gothic UI Semibold" pitchFamily="34" charset="-128"/>
              </a:rPr>
              <a:t>ciklusi sustava nagrade </a:t>
            </a:r>
            <a:endParaRPr lang="hr-HR" sz="5600" b="1" dirty="0">
              <a:cs typeface="Times New Roman" pitchFamily="18" charset="0"/>
            </a:endParaRPr>
          </a:p>
          <a:p>
            <a:pPr algn="just"/>
            <a:r>
              <a:rPr lang="hr-HR" sz="5600" b="1" dirty="0">
                <a:ea typeface="Yu Gothic UI Semibold" pitchFamily="34" charset="-128"/>
              </a:rPr>
              <a:t>defanzivna i </a:t>
            </a:r>
            <a:r>
              <a:rPr lang="hr-HR" sz="5600" b="1" dirty="0" err="1">
                <a:ea typeface="Yu Gothic UI Semibold" pitchFamily="34" charset="-128"/>
              </a:rPr>
              <a:t>apetitivna</a:t>
            </a:r>
            <a:r>
              <a:rPr lang="hr-HR" sz="5600" b="1" dirty="0">
                <a:ea typeface="Yu Gothic UI Semibold" pitchFamily="34" charset="-128"/>
              </a:rPr>
              <a:t> ponašanja : borba-bijeg-zamrzavanje, hrana,voda, termoregulacija, prokreacija</a:t>
            </a:r>
          </a:p>
          <a:p>
            <a:pPr algn="just"/>
            <a:r>
              <a:rPr lang="hr-HR" sz="5600" b="1" dirty="0">
                <a:ea typeface="Yu Gothic UI Semibold" pitchFamily="34" charset="-128"/>
              </a:rPr>
              <a:t>bazične potrebe – spavanje, hrana, odmor/fizička aktivnost, </a:t>
            </a:r>
          </a:p>
          <a:p>
            <a:pPr algn="just"/>
            <a:r>
              <a:rPr lang="pl-PL" sz="5600" b="1" dirty="0">
                <a:ea typeface="Yu Gothic UI Semibold" pitchFamily="34" charset="-128"/>
              </a:rPr>
              <a:t>4. donošenje odluka, problemi i rješavanje sukoba  </a:t>
            </a:r>
          </a:p>
          <a:p>
            <a:pPr algn="just"/>
            <a:r>
              <a:rPr lang="hr-HR" sz="5600" b="1" dirty="0">
                <a:ea typeface="Yu Gothic UI Semibold" pitchFamily="34" charset="-128"/>
              </a:rPr>
              <a:t>5. </a:t>
            </a:r>
            <a:r>
              <a:rPr lang="hr-HR" sz="5600" b="1" dirty="0" err="1">
                <a:ea typeface="Yu Gothic UI Semibold" pitchFamily="34" charset="-128"/>
              </a:rPr>
              <a:t>Mentalizacija</a:t>
            </a:r>
            <a:r>
              <a:rPr lang="hr-HR" sz="5600" b="1" dirty="0">
                <a:ea typeface="Yu Gothic UI Semibold" pitchFamily="34" charset="-128"/>
              </a:rPr>
              <a:t> - mentalno-verbalno vježbanje (</a:t>
            </a:r>
            <a:r>
              <a:rPr lang="hr-HR" sz="5600" b="1" i="1" dirty="0">
                <a:ea typeface="Yu Gothic UI Semibold" pitchFamily="34" charset="-128"/>
              </a:rPr>
              <a:t>fitnes) s fokusom na  sposobno i adaptivno ponašanje.</a:t>
            </a:r>
            <a:endParaRPr lang="hr-HR" sz="5600" dirty="0">
              <a:ea typeface="Yu Gothic UI Semibold" pitchFamily="34" charset="-128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  <a:solidFill>
            <a:schemeClr val="accent3"/>
          </a:solidFill>
        </p:spPr>
        <p:txBody>
          <a:bodyPr/>
          <a:lstStyle/>
          <a:p>
            <a:r>
              <a:rPr lang="hr-HR" b="1" dirty="0" err="1"/>
              <a:t>mirko.corlu</a:t>
            </a:r>
            <a:r>
              <a:rPr lang="hr-HR" b="1" dirty="0"/>
              <a:t>@</a:t>
            </a:r>
            <a:r>
              <a:rPr lang="hr-HR" b="1" dirty="0" err="1"/>
              <a:t>gmail.com</a:t>
            </a:r>
            <a:endParaRPr lang="hr-HR" b="1" dirty="0"/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0" y="1196752"/>
          <a:ext cx="9144000" cy="5661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Acrobat Document" r:id="rId2" imgW="9953600" imgH="6905496" progId="AcroExch.Document.DC">
                  <p:embed/>
                </p:oleObj>
              </mc:Choice>
              <mc:Fallback>
                <p:oleObj name="Acrobat Document" r:id="rId2" imgW="9953600" imgH="6905496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96752"/>
                        <a:ext cx="9144000" cy="56612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96975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hr-HR" sz="2700" b="1" dirty="0"/>
              <a:t>HOW THE WIRING OF OUR BRAINS SHAPES WHO WE ARE  (K. Mitchell)</a:t>
            </a:r>
            <a:br>
              <a:rPr lang="hr-HR" sz="2700" b="1" dirty="0"/>
            </a:br>
            <a:r>
              <a:rPr lang="hr-HR" sz="2200" b="1" dirty="0"/>
              <a:t>GENOTIP - FENOTIP (mutacije i varijacije)</a:t>
            </a:r>
            <a:br>
              <a:rPr lang="hr-HR" sz="2200" b="1" dirty="0"/>
            </a:br>
            <a:endParaRPr lang="hr-HR" sz="2200" b="1" dirty="0"/>
          </a:p>
        </p:txBody>
      </p:sp>
      <p:pic>
        <p:nvPicPr>
          <p:cNvPr id="33795" name="Picture 3" descr="IMG_20200213_152512_resized_20200213_032541813 (1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268413"/>
            <a:ext cx="4284663" cy="5589587"/>
          </a:xfrm>
        </p:spPr>
      </p:pic>
      <p:sp>
        <p:nvSpPr>
          <p:cNvPr id="33796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30725"/>
          </a:xfrm>
        </p:spPr>
        <p:txBody>
          <a:bodyPr/>
          <a:lstStyle/>
          <a:p>
            <a:pPr eaLnBrk="1" hangingPunct="1"/>
            <a:r>
              <a:rPr lang="hr-HR" dirty="0"/>
              <a:t>   </a:t>
            </a:r>
          </a:p>
        </p:txBody>
      </p:sp>
      <p:pic>
        <p:nvPicPr>
          <p:cNvPr id="33797" name="Picture 5" descr="IMG_20200213_150342_resized_20200213_03042993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56100" y="1268413"/>
            <a:ext cx="4787900" cy="5589587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40768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hr-HR" sz="2700" b="1" dirty="0"/>
              <a:t>NASUMIČNE INTRIZIČNE RAZVOJNE VARIJACIJE NEURALNIH MREŽA </a:t>
            </a:r>
            <a:br>
              <a:rPr lang="hr-HR" sz="2400" b="1" dirty="0"/>
            </a:br>
            <a:r>
              <a:rPr lang="hr-HR" sz="2400" b="1" dirty="0"/>
              <a:t>biologija ponašanja i mentalnih sustava su  genetika i (stohastičke) varijacije, MREŽE SE KREĆU KROZ ENORMNI BROJ MOGUĆIH </a:t>
            </a:r>
            <a:r>
              <a:rPr lang="hr-HR" sz="2400" b="1"/>
              <a:t>KONFIGURACIJA </a:t>
            </a:r>
            <a:r>
              <a:rPr lang="hr-HR" sz="2200" b="1"/>
              <a:t>( </a:t>
            </a:r>
            <a:r>
              <a:rPr lang="hr-HR" sz="2200" b="1" dirty="0"/>
              <a:t>Mitchell)</a:t>
            </a:r>
          </a:p>
        </p:txBody>
      </p:sp>
      <p:pic>
        <p:nvPicPr>
          <p:cNvPr id="34819" name="Picture 3" descr="IMG_20200218_131922_resized_20200218_01230996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340768"/>
            <a:ext cx="4495800" cy="5517232"/>
          </a:xfrm>
          <a:noFill/>
        </p:spPr>
      </p:pic>
      <p:pic>
        <p:nvPicPr>
          <p:cNvPr id="34820" name="Picture 4" descr="IMG_20200218_132202_resized_20200218_01230943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340768"/>
            <a:ext cx="4495800" cy="5517232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hr-HR" sz="2700" b="1" dirty="0"/>
              <a:t>“KEMIJE” MOZGA </a:t>
            </a:r>
            <a:r>
              <a:rPr lang="hr-HR" sz="2700" dirty="0"/>
              <a:t>- </a:t>
            </a:r>
            <a:r>
              <a:rPr lang="hr-HR" sz="2700" b="1" dirty="0"/>
              <a:t>različite </a:t>
            </a:r>
            <a:r>
              <a:rPr lang="hr-HR" sz="2700" b="1" dirty="0" err="1"/>
              <a:t>biomolekule</a:t>
            </a:r>
            <a:r>
              <a:rPr lang="hr-HR" sz="2700" b="1" dirty="0"/>
              <a:t> ponašanja </a:t>
            </a:r>
            <a:r>
              <a:rPr lang="hr-HR" sz="2700" b="1" dirty="0" err="1"/>
              <a:t>Neurotransmitori</a:t>
            </a:r>
            <a:r>
              <a:rPr lang="hr-HR" sz="2700" b="1" dirty="0"/>
              <a:t>,  hormoni</a:t>
            </a:r>
            <a:r>
              <a:rPr lang="hr-HR" sz="2400" b="1" dirty="0"/>
              <a:t>,</a:t>
            </a:r>
            <a:r>
              <a:rPr lang="hr-HR" sz="2800" b="1" dirty="0"/>
              <a:t> </a:t>
            </a:r>
            <a:r>
              <a:rPr lang="hr-HR" sz="2700" b="1" dirty="0" err="1"/>
              <a:t>neurotropni</a:t>
            </a:r>
            <a:r>
              <a:rPr lang="hr-HR" sz="2700" b="1" dirty="0"/>
              <a:t> faktori, </a:t>
            </a:r>
            <a:r>
              <a:rPr lang="hr-HR" sz="2400" b="1" dirty="0"/>
              <a:t>RECEPTORI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804248" y="1052736"/>
            <a:ext cx="2339752" cy="5688632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hr-HR" sz="1800" b="1" dirty="0"/>
              <a:t>	</a:t>
            </a:r>
            <a:r>
              <a:rPr lang="hr-HR" sz="2200" b="1" dirty="0"/>
              <a:t>NEUROTRANSMITORI</a:t>
            </a:r>
            <a:r>
              <a:rPr lang="vi-VN" sz="2200" b="1" dirty="0"/>
              <a:t>:</a:t>
            </a:r>
          </a:p>
          <a:p>
            <a:endParaRPr lang="vi-VN" sz="1800" dirty="0"/>
          </a:p>
          <a:p>
            <a:r>
              <a:rPr lang="vi-VN" sz="1800" b="1" dirty="0"/>
              <a:t>Aminokiseline</a:t>
            </a:r>
            <a:r>
              <a:rPr lang="vi-VN" sz="1800" dirty="0"/>
              <a:t>: glutamat,  aspartat, D-serin, gama-aminomaslačna kiselina (GABA),  glicin</a:t>
            </a:r>
          </a:p>
          <a:p>
            <a:r>
              <a:rPr lang="vi-VN" sz="1800" b="1" dirty="0"/>
              <a:t>Monoamini</a:t>
            </a:r>
            <a:r>
              <a:rPr lang="vi-VN" sz="1800" dirty="0"/>
              <a:t>: dopamin (DA), norepinefrin (noradrenalin; NE, NA), epinefrin (adrenalin), histamin, serotonin (SER, 5-HT)</a:t>
            </a:r>
          </a:p>
          <a:p>
            <a:r>
              <a:rPr lang="vi-VN" sz="1800" b="1" dirty="0"/>
              <a:t>Kateholamini</a:t>
            </a:r>
            <a:r>
              <a:rPr lang="vi-VN" sz="1800" dirty="0"/>
              <a:t>: dopamin, norepinefrin (noradrenalin), epinefrin (adrenalin)</a:t>
            </a:r>
          </a:p>
          <a:p>
            <a:r>
              <a:rPr lang="vi-VN" sz="1800" b="1" dirty="0"/>
              <a:t>Amini u tragovima: </a:t>
            </a:r>
            <a:r>
              <a:rPr lang="vi-VN" sz="1800" dirty="0"/>
              <a:t>fenetilamin, N-metilfenetilamin, tiramin, 3-jodtironamin, oktopamin, triptamin itd.</a:t>
            </a:r>
          </a:p>
          <a:p>
            <a:r>
              <a:rPr lang="vi-VN" sz="1800" b="1" dirty="0"/>
              <a:t>Peptidi</a:t>
            </a:r>
            <a:r>
              <a:rPr lang="vi-VN" sz="1800" dirty="0"/>
              <a:t>: oksitocin, somatostatin, tvar P, transkript reguliran kokainom i amfetaminom, opioidni peptidi</a:t>
            </a:r>
          </a:p>
          <a:p>
            <a:r>
              <a:rPr lang="vi-VN" sz="1800" b="1" dirty="0"/>
              <a:t>Purini</a:t>
            </a:r>
            <a:r>
              <a:rPr lang="vi-VN" sz="1800" dirty="0"/>
              <a:t>: adenozin trifosfat (ATP), adenozin</a:t>
            </a:r>
          </a:p>
          <a:p>
            <a:r>
              <a:rPr lang="vi-VN" sz="1800" dirty="0"/>
              <a:t>Ostali: </a:t>
            </a:r>
            <a:r>
              <a:rPr lang="vi-VN" sz="1800" b="1" dirty="0"/>
              <a:t>acetilkolin</a:t>
            </a:r>
            <a:r>
              <a:rPr lang="vi-VN" sz="1800" dirty="0"/>
              <a:t> (ACh), anandamid, itd.</a:t>
            </a:r>
          </a:p>
          <a:p>
            <a:r>
              <a:rPr lang="vi-VN" sz="1800" dirty="0"/>
              <a:t>Osim toga, pronađeno je preko 100 neuroaktivnih peptida</a:t>
            </a:r>
            <a:endParaRPr lang="hr-HR" sz="1800" dirty="0"/>
          </a:p>
          <a:p>
            <a:r>
              <a:rPr lang="hr-HR" sz="1800" b="1" dirty="0"/>
              <a:t>BDNF PROTEIN /</a:t>
            </a:r>
            <a:r>
              <a:rPr lang="hr-HR" sz="1800" dirty="0"/>
              <a:t> </a:t>
            </a:r>
            <a:r>
              <a:rPr lang="hr-HR" sz="1800" b="1" dirty="0"/>
              <a:t>NEUROTROPNI faktor </a:t>
            </a:r>
            <a:r>
              <a:rPr lang="hr-HR" sz="1800" dirty="0"/>
              <a:t>rasta,održavanje/funkcioniranje neurona, učenje, pamćene</a:t>
            </a:r>
          </a:p>
        </p:txBody>
      </p:sp>
      <p:pic>
        <p:nvPicPr>
          <p:cNvPr id="67586" name="Picture 2" descr="C:\Users\Korisnik\RAZNO\Desktop\Documents\NEUROZNANOST SLIKE\IMG_20220209_134730_resized_20220209_01485437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6804248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hr-HR" sz="2400" b="1" dirty="0"/>
              <a:t>TEORIJE SVIJESTI – što </a:t>
            </a:r>
            <a:r>
              <a:rPr lang="hr-HR" sz="2400" b="1" dirty="0" err="1"/>
              <a:t>neuroznanost</a:t>
            </a:r>
            <a:r>
              <a:rPr lang="hr-HR" sz="2400" b="1" dirty="0"/>
              <a:t> kaže ? </a:t>
            </a:r>
          </a:p>
        </p:txBody>
      </p:sp>
      <p:graphicFrame>
        <p:nvGraphicFramePr>
          <p:cNvPr id="5" name="Rezervirano mjesto sadržaja 4"/>
          <p:cNvGraphicFramePr>
            <a:graphicFrameLocks noGrp="1"/>
          </p:cNvGraphicFramePr>
          <p:nvPr>
            <p:ph sz="half" idx="1"/>
          </p:nvPr>
        </p:nvGraphicFramePr>
        <p:xfrm>
          <a:off x="457200" y="1600200"/>
          <a:ext cx="4038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7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7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7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77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77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5076056" y="1052736"/>
            <a:ext cx="4067944" cy="5688632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000" b="1" dirty="0"/>
              <a:t>1. GLOBAL NEURONAL WORKSPACE</a:t>
            </a:r>
            <a:r>
              <a:rPr lang="hr-HR" sz="2000" b="1" dirty="0"/>
              <a:t> (GNWT)</a:t>
            </a:r>
            <a:r>
              <a:rPr lang="en-US" sz="2000" b="1" dirty="0"/>
              <a:t>  </a:t>
            </a:r>
            <a:r>
              <a:rPr lang="hr-HR" sz="2000" dirty="0" err="1"/>
              <a:t>Dehaene</a:t>
            </a:r>
            <a:r>
              <a:rPr lang="hr-HR" sz="2000" dirty="0"/>
              <a:t>, S., </a:t>
            </a:r>
            <a:r>
              <a:rPr lang="hr-HR" sz="2000" dirty="0" err="1"/>
              <a:t>Changeux</a:t>
            </a:r>
            <a:r>
              <a:rPr lang="hr-HR" sz="2000" dirty="0"/>
              <a:t>, </a:t>
            </a:r>
            <a:r>
              <a:rPr lang="hr-HR" sz="2000" dirty="0" err="1"/>
              <a:t>J.P</a:t>
            </a:r>
            <a:r>
              <a:rPr lang="hr-HR" sz="2000" dirty="0"/>
              <a:t>. (</a:t>
            </a:r>
            <a:r>
              <a:rPr lang="hr-HR" sz="2000" dirty="0" err="1"/>
              <a:t>Baars</a:t>
            </a:r>
            <a:r>
              <a:rPr lang="hr-HR" sz="2000" dirty="0"/>
              <a:t>)</a:t>
            </a:r>
            <a:endParaRPr lang="hr-HR" sz="2000" b="1" dirty="0"/>
          </a:p>
          <a:p>
            <a:r>
              <a:rPr lang="en-US" sz="2000" b="1" dirty="0"/>
              <a:t>2. RECURENT PROCESING THEORY</a:t>
            </a:r>
            <a:r>
              <a:rPr lang="hr-HR" sz="2000" b="1" dirty="0"/>
              <a:t> (RPT)</a:t>
            </a:r>
            <a:r>
              <a:rPr lang="en-US" sz="2000" b="1" dirty="0"/>
              <a:t> </a:t>
            </a:r>
            <a:r>
              <a:rPr lang="hr-HR" sz="2000" dirty="0" err="1"/>
              <a:t>Lamme</a:t>
            </a:r>
            <a:r>
              <a:rPr lang="hr-HR" sz="2000" dirty="0"/>
              <a:t> V, (</a:t>
            </a:r>
            <a:r>
              <a:rPr lang="hr-HR" sz="2000" dirty="0" err="1"/>
              <a:t>Block</a:t>
            </a:r>
            <a:r>
              <a:rPr lang="hr-HR" sz="2000" dirty="0"/>
              <a:t> N)</a:t>
            </a:r>
          </a:p>
          <a:p>
            <a:r>
              <a:rPr lang="hr-HR" sz="2000" b="1" dirty="0"/>
              <a:t>3</a:t>
            </a:r>
            <a:r>
              <a:rPr lang="en-US" sz="2000" b="1" dirty="0"/>
              <a:t>. DENDRITIC INTEGRATION THEORY</a:t>
            </a:r>
            <a:r>
              <a:rPr lang="hr-HR" sz="2000" b="1" dirty="0"/>
              <a:t> </a:t>
            </a:r>
            <a:r>
              <a:rPr lang="hr-HR" sz="2000" dirty="0"/>
              <a:t>Aru, J., </a:t>
            </a:r>
            <a:r>
              <a:rPr lang="hr-HR" sz="2000" dirty="0" err="1"/>
              <a:t>Suzuki</a:t>
            </a:r>
            <a:r>
              <a:rPr lang="hr-HR" sz="2000" dirty="0"/>
              <a:t>, M., i sur.</a:t>
            </a:r>
          </a:p>
          <a:p>
            <a:pPr>
              <a:buNone/>
            </a:pPr>
            <a:endParaRPr lang="hr-HR" sz="2000" b="1" dirty="0"/>
          </a:p>
          <a:p>
            <a:endParaRPr lang="hr-HR" sz="2000" b="1" i="1" dirty="0"/>
          </a:p>
          <a:p>
            <a:pPr>
              <a:buNone/>
            </a:pPr>
            <a:r>
              <a:rPr lang="hr-HR" sz="1600" b="1" dirty="0"/>
              <a:t>-</a:t>
            </a:r>
            <a:r>
              <a:rPr lang="en-US" sz="1600" b="1" dirty="0"/>
              <a:t> </a:t>
            </a:r>
            <a:r>
              <a:rPr lang="en-US" sz="1600" dirty="0"/>
              <a:t>HIGHER ORDER </a:t>
            </a:r>
            <a:r>
              <a:rPr lang="hr-HR" sz="1600" dirty="0"/>
              <a:t>(</a:t>
            </a:r>
            <a:r>
              <a:rPr lang="en-US" sz="1600" dirty="0"/>
              <a:t>REPRESENTATION</a:t>
            </a:r>
            <a:r>
              <a:rPr lang="hr-HR" sz="1600" dirty="0"/>
              <a:t>)</a:t>
            </a:r>
            <a:r>
              <a:rPr lang="en-US" sz="1600" dirty="0"/>
              <a:t> </a:t>
            </a:r>
            <a:r>
              <a:rPr lang="hr-HR" sz="1600" dirty="0"/>
              <a:t> THEORY  </a:t>
            </a:r>
            <a:r>
              <a:rPr lang="hr-HR" sz="1600" b="1" dirty="0"/>
              <a:t>(</a:t>
            </a:r>
            <a:r>
              <a:rPr lang="hr-HR" sz="1600" dirty="0" err="1"/>
              <a:t>Rosenthal</a:t>
            </a:r>
            <a:r>
              <a:rPr lang="hr-HR" sz="1600" dirty="0"/>
              <a:t>, D ) + HOROR (Brown, </a:t>
            </a:r>
            <a:r>
              <a:rPr lang="hr-HR" sz="1600" dirty="0" err="1"/>
              <a:t>Lau</a:t>
            </a:r>
            <a:r>
              <a:rPr lang="hr-HR" sz="1600" dirty="0"/>
              <a:t>, </a:t>
            </a:r>
            <a:r>
              <a:rPr lang="hr-HR" sz="1600" dirty="0" err="1"/>
              <a:t>LeDoux</a:t>
            </a:r>
            <a:r>
              <a:rPr lang="hr-HR" sz="1600" dirty="0"/>
              <a:t>)</a:t>
            </a:r>
            <a:endParaRPr lang="hr-HR" sz="1600" b="1" dirty="0"/>
          </a:p>
          <a:p>
            <a:pPr>
              <a:buNone/>
            </a:pPr>
            <a:r>
              <a:rPr lang="hr-HR" sz="1600" b="1" dirty="0"/>
              <a:t>- </a:t>
            </a:r>
            <a:r>
              <a:rPr lang="hr-HR" sz="1600" dirty="0"/>
              <a:t>INTEGRATED INFORMATION THEORY (IIT) </a:t>
            </a:r>
            <a:r>
              <a:rPr lang="hr-HR" sz="1600" b="1" dirty="0"/>
              <a:t>,  </a:t>
            </a:r>
            <a:r>
              <a:rPr lang="hr-HR" sz="1600" dirty="0" err="1"/>
              <a:t>Tononi</a:t>
            </a:r>
            <a:r>
              <a:rPr lang="hr-HR" sz="1600" dirty="0"/>
              <a:t> G. </a:t>
            </a:r>
            <a:r>
              <a:rPr lang="hr-HR" sz="1600" dirty="0" err="1"/>
              <a:t>Koch</a:t>
            </a:r>
            <a:r>
              <a:rPr lang="hr-HR" sz="1600" dirty="0"/>
              <a:t> C.</a:t>
            </a:r>
          </a:p>
          <a:p>
            <a:pPr>
              <a:buNone/>
            </a:pPr>
            <a:r>
              <a:rPr lang="hr-HR" sz="1600" dirty="0"/>
              <a:t>- ACTIVE INFERENCE THEORY (AIT),  </a:t>
            </a:r>
            <a:r>
              <a:rPr lang="hr-HR" sz="1600" dirty="0" err="1"/>
              <a:t>Firston</a:t>
            </a:r>
            <a:r>
              <a:rPr lang="hr-HR" sz="1600" dirty="0"/>
              <a:t> K, </a:t>
            </a:r>
            <a:r>
              <a:rPr lang="hr-HR" sz="1600" dirty="0" err="1"/>
              <a:t>Seth</a:t>
            </a:r>
            <a:r>
              <a:rPr lang="hr-HR" sz="1600" dirty="0"/>
              <a:t> A.</a:t>
            </a:r>
          </a:p>
          <a:p>
            <a:pPr>
              <a:buFontTx/>
              <a:buChar char="-"/>
            </a:pPr>
            <a:endParaRPr lang="hr-HR" sz="2000" b="1" dirty="0"/>
          </a:p>
          <a:p>
            <a:endParaRPr lang="hr-HR" dirty="0"/>
          </a:p>
        </p:txBody>
      </p:sp>
      <p:pic>
        <p:nvPicPr>
          <p:cNvPr id="67586" name="Picture 2" descr="2. The Global Workspace - The Brains Blo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052736"/>
            <a:ext cx="4824536" cy="56886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9251504" cy="1124744"/>
          </a:xfrm>
          <a:solidFill>
            <a:schemeClr val="accent3"/>
          </a:solidFill>
        </p:spPr>
        <p:txBody>
          <a:bodyPr>
            <a:normAutofit/>
          </a:bodyPr>
          <a:lstStyle/>
          <a:p>
            <a:r>
              <a:rPr lang="hr-HR" sz="2800" b="1" dirty="0"/>
              <a:t>ŠTO JE SVIJEST ?</a:t>
            </a:r>
            <a:br>
              <a:rPr lang="hr-HR" sz="2800" b="1" dirty="0"/>
            </a:br>
            <a:r>
              <a:rPr lang="hr-HR" sz="2400" dirty="0"/>
              <a:t> </a:t>
            </a:r>
            <a:r>
              <a:rPr lang="hr-HR" sz="2400" b="1" dirty="0"/>
              <a:t>"</a:t>
            </a:r>
            <a:r>
              <a:rPr lang="hr-HR" sz="2400" b="1" dirty="0" err="1"/>
              <a:t>deus</a:t>
            </a:r>
            <a:r>
              <a:rPr lang="hr-HR" sz="2400" b="1" dirty="0"/>
              <a:t> ex </a:t>
            </a:r>
            <a:r>
              <a:rPr lang="hr-HR" sz="2400" b="1" dirty="0" err="1"/>
              <a:t>machina</a:t>
            </a:r>
            <a:r>
              <a:rPr lang="hr-HR" sz="2400" b="1" dirty="0"/>
              <a:t>"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55000" lnSpcReduction="20000"/>
          </a:bodyPr>
          <a:lstStyle/>
          <a:p>
            <a:endParaRPr lang="hr-HR" dirty="0"/>
          </a:p>
          <a:p>
            <a:r>
              <a:rPr lang="hr-HR" dirty="0" err="1"/>
              <a:t>Dennettova</a:t>
            </a:r>
            <a:r>
              <a:rPr lang="hr-HR" dirty="0"/>
              <a:t> 'teorija višestrukih nacrta'  (</a:t>
            </a:r>
            <a:r>
              <a:rPr lang="hr-HR" dirty="0" err="1"/>
              <a:t>multiple</a:t>
            </a:r>
            <a:r>
              <a:rPr lang="hr-HR" dirty="0"/>
              <a:t> </a:t>
            </a:r>
            <a:r>
              <a:rPr lang="hr-HR" dirty="0" err="1"/>
              <a:t>drafts</a:t>
            </a:r>
            <a:r>
              <a:rPr lang="hr-HR" dirty="0"/>
              <a:t> </a:t>
            </a:r>
            <a:r>
              <a:rPr lang="hr-HR" dirty="0" err="1"/>
              <a:t>theory</a:t>
            </a:r>
            <a:r>
              <a:rPr lang="hr-HR" dirty="0"/>
              <a:t>) ističe da su mozgovi masovno paralelni sustavi bez središnjeg (kartezijanskog ) 'kazališta' u kojem 'ja' (</a:t>
            </a:r>
            <a:r>
              <a:rPr lang="hr-HR" dirty="0" err="1"/>
              <a:t>self</a:t>
            </a:r>
            <a:r>
              <a:rPr lang="hr-HR" dirty="0"/>
              <a:t>) sjedi i promatra svijet i upravlja ponašanjem. Umjesto toga, kontinuirano se obrađuje više </a:t>
            </a:r>
            <a:r>
              <a:rPr lang="hr-HR" b="1" dirty="0"/>
              <a:t>NACRTA</a:t>
            </a:r>
            <a:r>
              <a:rPr lang="hr-HR" dirty="0"/>
              <a:t> percepcija i misli, a niti jedna nije svjesna ili nesvjesna sve dok je  sustav ne odabere i ne izazove odgovor. Tu postoji kompeticija i suradnja </a:t>
            </a:r>
            <a:r>
              <a:rPr lang="hr-HR" dirty="0" err="1"/>
              <a:t>neuralnih</a:t>
            </a:r>
            <a:r>
              <a:rPr lang="hr-HR" dirty="0"/>
              <a:t> legija  </a:t>
            </a:r>
            <a:r>
              <a:rPr lang="hr-HR" sz="3800" b="1" dirty="0"/>
              <a:t>Svijest   je KORISNIČKO SUČELJE</a:t>
            </a:r>
            <a:r>
              <a:rPr lang="hr-HR" sz="3800" dirty="0"/>
              <a:t> </a:t>
            </a:r>
            <a:r>
              <a:rPr lang="hr-HR" sz="3300" dirty="0"/>
              <a:t>(</a:t>
            </a:r>
            <a:r>
              <a:rPr lang="hr-HR" sz="3300" b="1" dirty="0"/>
              <a:t>USERS INTERFACE</a:t>
            </a:r>
            <a:r>
              <a:rPr lang="hr-HR" sz="3800" b="1" dirty="0"/>
              <a:t>), </a:t>
            </a:r>
            <a:r>
              <a:rPr lang="hr-HR" sz="3300" b="1" dirty="0"/>
              <a:t>ONA NAM JE POTREBNA ZA BOLJU KONTROLU PONAŠANJA.</a:t>
            </a:r>
          </a:p>
          <a:p>
            <a:pPr>
              <a:buNone/>
            </a:pPr>
            <a:endParaRPr lang="hr-HR" dirty="0"/>
          </a:p>
          <a:p>
            <a:pPr algn="just"/>
            <a:r>
              <a:rPr lang="hr-HR" sz="3300" dirty="0" err="1"/>
              <a:t>Ned</a:t>
            </a:r>
            <a:r>
              <a:rPr lang="hr-HR" sz="3300" dirty="0"/>
              <a:t> </a:t>
            </a:r>
            <a:r>
              <a:rPr lang="hr-HR" sz="3300" dirty="0" err="1"/>
              <a:t>Block</a:t>
            </a:r>
            <a:r>
              <a:rPr lang="hr-HR" sz="3300" dirty="0"/>
              <a:t> ističe da </a:t>
            </a:r>
            <a:r>
              <a:rPr lang="vi-VN" sz="3300" dirty="0">
                <a:cs typeface="Calibri" pitchFamily="34" charset="0"/>
              </a:rPr>
              <a:t>svaki fenomenalno svjesni mentalni događaj ima nesvjesni dio koji prethodi svim svjesnim dijelovima, a kada svjesna percepcija nešto uzrokuje, neće uvijek imati smisla pitati se koji su aspekti uzročno učinkoviti</a:t>
            </a:r>
            <a:r>
              <a:rPr lang="vi-VN" dirty="0">
                <a:latin typeface="Calibri" pitchFamily="34" charset="0"/>
                <a:cs typeface="Calibri" pitchFamily="34" charset="0"/>
              </a:rPr>
              <a:t>.</a:t>
            </a:r>
            <a:r>
              <a:rPr lang="hr-HR" dirty="0"/>
              <a:t> </a:t>
            </a:r>
            <a:r>
              <a:rPr lang="hr-HR" sz="2900" dirty="0"/>
              <a:t>Čovjek ima tijek , struju svijesti u svojem budnom stanju i inteligentnom ponašanju, a  “filozofski zombiji “ imaju struju nesvjesnih neurobioloških procesa,  sa istim rezultatom </a:t>
            </a:r>
            <a:r>
              <a:rPr lang="hr-HR" sz="2900" dirty="0" err="1"/>
              <a:t>inteligentog</a:t>
            </a:r>
            <a:r>
              <a:rPr lang="hr-HR" sz="2900" dirty="0"/>
              <a:t>, kompleksnog i sofisticiranog ponašanja. </a:t>
            </a:r>
          </a:p>
          <a:p>
            <a:pPr algn="just"/>
            <a:endParaRPr lang="hr-HR" dirty="0"/>
          </a:p>
          <a:p>
            <a:pPr lvl="0" algn="just"/>
            <a:r>
              <a:rPr lang="hr-HR" dirty="0" err="1"/>
              <a:t>Christof</a:t>
            </a:r>
            <a:r>
              <a:rPr lang="hr-HR" dirty="0"/>
              <a:t> </a:t>
            </a:r>
            <a:r>
              <a:rPr lang="hr-HR" dirty="0" err="1"/>
              <a:t>Koch</a:t>
            </a:r>
            <a:r>
              <a:rPr lang="hr-HR" dirty="0"/>
              <a:t> je istaknuo nekoliko </a:t>
            </a:r>
            <a:r>
              <a:rPr lang="hr-HR" dirty="0" err="1"/>
              <a:t>neuroznanstvenih</a:t>
            </a:r>
            <a:r>
              <a:rPr lang="hr-HR" dirty="0"/>
              <a:t> tvrdnji u vezi fenomena –svjesnosti: </a:t>
            </a:r>
            <a:r>
              <a:rPr lang="hr-HR" b="1" dirty="0"/>
              <a:t>Svjesnost ne zahtjeva ponašanje</a:t>
            </a:r>
            <a:r>
              <a:rPr lang="hr-HR" dirty="0"/>
              <a:t>;  Svjesnost </a:t>
            </a:r>
            <a:r>
              <a:rPr lang="hr-HR" b="1" dirty="0"/>
              <a:t>ne zahtjeva osjećaje i emocije</a:t>
            </a:r>
            <a:r>
              <a:rPr lang="hr-HR" dirty="0"/>
              <a:t>;  Svjesnost </a:t>
            </a:r>
            <a:r>
              <a:rPr lang="hr-HR" b="1" dirty="0"/>
              <a:t>može</a:t>
            </a:r>
            <a:r>
              <a:rPr lang="hr-HR" dirty="0"/>
              <a:t> </a:t>
            </a:r>
            <a:r>
              <a:rPr lang="hr-HR" b="1" dirty="0"/>
              <a:t>biti disocirana od selektivne pažnje</a:t>
            </a:r>
            <a:r>
              <a:rPr lang="hr-HR" dirty="0"/>
              <a:t>; Svjesnost </a:t>
            </a:r>
            <a:r>
              <a:rPr lang="hr-HR" b="1" dirty="0"/>
              <a:t>ne zahtjeva jezik</a:t>
            </a:r>
            <a:r>
              <a:rPr lang="hr-HR" dirty="0"/>
              <a:t>; Svjesnost </a:t>
            </a:r>
            <a:r>
              <a:rPr lang="hr-HR" b="1" dirty="0"/>
              <a:t>ne zahtjeva  SELF </a:t>
            </a:r>
            <a:r>
              <a:rPr lang="hr-HR" dirty="0"/>
              <a:t>– percepciju/osjet sebe (</a:t>
            </a:r>
            <a:r>
              <a:rPr lang="hr-HR" dirty="0" err="1"/>
              <a:t>self</a:t>
            </a:r>
            <a:r>
              <a:rPr lang="hr-HR" dirty="0"/>
              <a:t>-</a:t>
            </a:r>
            <a:r>
              <a:rPr lang="hr-HR" dirty="0" err="1"/>
              <a:t>consciousness</a:t>
            </a:r>
            <a:r>
              <a:rPr lang="hr-HR" dirty="0"/>
              <a:t>); Svjesnost </a:t>
            </a:r>
            <a:r>
              <a:rPr lang="hr-HR" b="1" dirty="0"/>
              <a:t>ne zahtjeva dugoročnu memoriju</a:t>
            </a:r>
            <a:r>
              <a:rPr lang="hr-HR" dirty="0"/>
              <a:t>.</a:t>
            </a:r>
            <a:r>
              <a:rPr lang="hr-HR" b="1" dirty="0"/>
              <a:t> </a:t>
            </a:r>
          </a:p>
          <a:p>
            <a:pPr lvl="0" algn="just"/>
            <a:r>
              <a:rPr lang="hr-HR" b="1" dirty="0"/>
              <a:t>Kontinuirano pulsirajući mjehurići svijesti,  koji neprestano spontano niču i nestaju, tvore tijek svijesti. Sama svijest bez neurobiološke mašinerije (i kognitivnog nesvjesnog) nema nikakvu kompetenciju, međutim imamo inteligentno ponašanje bez svjesnosti.</a:t>
            </a:r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b="1" dirty="0"/>
          </a:p>
          <a:p>
            <a:endParaRPr lang="hr-HR" b="1" dirty="0"/>
          </a:p>
          <a:p>
            <a:endParaRPr lang="hr-HR" dirty="0"/>
          </a:p>
          <a:p>
            <a:endParaRPr lang="hr-H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420888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hr-HR" sz="1300" dirty="0"/>
              <a:t>		</a:t>
            </a:r>
            <a:r>
              <a:rPr lang="pl-PL" sz="2200" b="1" dirty="0"/>
              <a:t>MOZAK I MENTALNI SUSTAVI U TEORIJAMA </a:t>
            </a:r>
            <a:br>
              <a:rPr lang="hr-HR" sz="1300" dirty="0"/>
            </a:br>
            <a:r>
              <a:rPr lang="hr-HR" sz="1300" b="1" dirty="0"/>
              <a:t>CIKLUSI MISLI </a:t>
            </a:r>
            <a:r>
              <a:rPr lang="hr-HR" sz="1300" dirty="0"/>
              <a:t>koji se sekvencijalno u svakom trenutku pojavljuju u svijesti, posljedica su interpretacija senzornih </a:t>
            </a:r>
            <a:r>
              <a:rPr lang="hr-HR" sz="1300" dirty="0" err="1"/>
              <a:t>inputa</a:t>
            </a:r>
            <a:r>
              <a:rPr lang="hr-HR" sz="1300" dirty="0"/>
              <a:t>, </a:t>
            </a:r>
            <a:r>
              <a:rPr lang="hr-HR" sz="1300" dirty="0" err="1"/>
              <a:t>interoceptora</a:t>
            </a:r>
            <a:r>
              <a:rPr lang="hr-HR" sz="1300" dirty="0"/>
              <a:t>  (afekata) i memoriranih doživljaja i znanja</a:t>
            </a:r>
            <a:r>
              <a:rPr lang="hr-HR" sz="1300" i="1" dirty="0"/>
              <a:t>. </a:t>
            </a:r>
            <a:br>
              <a:rPr lang="hr-HR" sz="1300" dirty="0"/>
            </a:br>
            <a:r>
              <a:rPr lang="hr-HR" sz="1300" dirty="0"/>
              <a:t> Svjesni smo samo rezultata CIKLUSA MISLI </a:t>
            </a:r>
            <a:r>
              <a:rPr lang="hr-HR" sz="1300" b="1" dirty="0"/>
              <a:t>-</a:t>
            </a:r>
            <a:r>
              <a:rPr lang="hr-HR" sz="1300" dirty="0"/>
              <a:t> interpretacija senzornih </a:t>
            </a:r>
            <a:r>
              <a:rPr lang="hr-HR" sz="1300" dirty="0" err="1"/>
              <a:t>inputa</a:t>
            </a:r>
            <a:r>
              <a:rPr lang="hr-HR" sz="1300" dirty="0"/>
              <a:t> </a:t>
            </a:r>
            <a:r>
              <a:rPr lang="hr-HR" sz="1300" dirty="0" err="1"/>
              <a:t>uključujućuje</a:t>
            </a:r>
            <a:r>
              <a:rPr lang="hr-HR" sz="1300" dirty="0"/>
              <a:t>  misli ili „govor“ u glavi , </a:t>
            </a:r>
            <a:r>
              <a:rPr lang="hr-HR" sz="1300" dirty="0" err="1"/>
              <a:t>tj</a:t>
            </a:r>
            <a:r>
              <a:rPr lang="hr-HR" sz="1300" dirty="0"/>
              <a:t>. unutarnji govor, jer (mentalne) senzorne interpretacije mogu biti očitavane  iz introspektivnog apstraktnog razmišljanja i maštanja. Nismo svjesni neurobiološkog procesa, koji stoji iza toga, kao što nismo svjesni niti rada </a:t>
            </a:r>
            <a:r>
              <a:rPr lang="hr-HR" sz="1300" dirty="0" err="1"/>
              <a:t>jetre</a:t>
            </a:r>
            <a:r>
              <a:rPr lang="hr-HR" sz="1300" dirty="0"/>
              <a:t>, bubrega i drugih organa i sustava. Kada kažemo da je preko 90 % rada mozga potpuno nesvjesno, to ne znači da je mentalno svjesno (fenomeni , procesi) od istog “materijala” (isti fenomen i proces) kao nesvjesna neurobiološka mašinerija (kognitivno nesvjesno), kao kod metafore sa santom leda.  (</a:t>
            </a:r>
            <a:r>
              <a:rPr lang="hr-HR" sz="1300" b="1" dirty="0" err="1"/>
              <a:t>Nick</a:t>
            </a:r>
            <a:r>
              <a:rPr lang="hr-HR" sz="1300" b="1" dirty="0"/>
              <a:t> </a:t>
            </a:r>
            <a:r>
              <a:rPr lang="hr-HR" sz="1300" b="1" dirty="0" err="1"/>
              <a:t>Chater</a:t>
            </a:r>
            <a:r>
              <a:rPr lang="hr-HR" sz="1300" dirty="0"/>
              <a:t>) </a:t>
            </a:r>
            <a:br>
              <a:rPr lang="hr-HR" sz="1300" dirty="0"/>
            </a:br>
            <a:endParaRPr lang="hr-HR" sz="13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0" y="2420888"/>
            <a:ext cx="4355976" cy="443711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25000" lnSpcReduction="20000"/>
          </a:bodyPr>
          <a:lstStyle/>
          <a:p>
            <a:pPr algn="just"/>
            <a:endParaRPr lang="hr-HR" dirty="0"/>
          </a:p>
          <a:p>
            <a:pPr algn="just">
              <a:lnSpc>
                <a:spcPct val="170000"/>
              </a:lnSpc>
            </a:pPr>
            <a:r>
              <a:rPr lang="hr-HR" sz="4800" b="1" dirty="0"/>
              <a:t>“INSIDE-OUT” </a:t>
            </a:r>
            <a:r>
              <a:rPr lang="hr-HR" sz="4800" dirty="0"/>
              <a:t>model mozga i </a:t>
            </a:r>
            <a:r>
              <a:rPr lang="hr-HR" sz="4800" b="1" dirty="0"/>
              <a:t>NEURALNA SINTAKSA, </a:t>
            </a:r>
            <a:r>
              <a:rPr lang="hr-HR" sz="4800" dirty="0"/>
              <a:t>kaže da je mozak inicijalno generator besmislenih </a:t>
            </a:r>
            <a:r>
              <a:rPr lang="hr-HR" sz="4800" dirty="0" err="1"/>
              <a:t>neuralnih</a:t>
            </a:r>
            <a:r>
              <a:rPr lang="hr-HR" sz="4800" dirty="0"/>
              <a:t> uzoraka (dinamičke aktivnosti šiljaka ili „</a:t>
            </a:r>
            <a:r>
              <a:rPr lang="hr-HR" sz="4800" dirty="0" err="1"/>
              <a:t>spikova</a:t>
            </a:r>
            <a:r>
              <a:rPr lang="hr-HR" sz="4800" dirty="0"/>
              <a:t>“), koji generalno  „brbljaju“ dok nisu </a:t>
            </a:r>
            <a:r>
              <a:rPr lang="hr-HR" sz="4800" dirty="0" err="1"/>
              <a:t>usaglašeni</a:t>
            </a:r>
            <a:r>
              <a:rPr lang="hr-HR" sz="4800" dirty="0"/>
              <a:t> na djelovanju (akciji) utemeljenim interakcijama. Kada u tom procesu dođe do usklađivanja, podudaranja i uparivanja (</a:t>
            </a:r>
            <a:r>
              <a:rPr lang="hr-HR" sz="4800" dirty="0" err="1"/>
              <a:t>matching</a:t>
            </a:r>
            <a:r>
              <a:rPr lang="hr-HR" sz="4800" dirty="0"/>
              <a:t>) tih besmislenih „brbljajućih riječi“ (</a:t>
            </a:r>
            <a:r>
              <a:rPr lang="hr-HR" sz="4800" dirty="0" err="1"/>
              <a:t>neuronalnih</a:t>
            </a:r>
            <a:r>
              <a:rPr lang="hr-HR" sz="4800" dirty="0"/>
              <a:t> uzoraka) s rezultatom (</a:t>
            </a:r>
            <a:r>
              <a:rPr lang="hr-HR" sz="4800" dirty="0" err="1"/>
              <a:t>outcome</a:t>
            </a:r>
            <a:r>
              <a:rPr lang="hr-HR" sz="4800" dirty="0"/>
              <a:t>) akcije, oni stječu značenje – koherentnu percepciju, ponašanje i mentalne fenomene.  Kada je jednom    </a:t>
            </a:r>
            <a:r>
              <a:rPr lang="hr-HR" sz="4800" dirty="0" err="1"/>
              <a:t>neuralni</a:t>
            </a:r>
            <a:r>
              <a:rPr lang="hr-HR" sz="4800" dirty="0"/>
              <a:t> krug „kalibriran“ pomoću akcije i iskustva, mozak se može isključiti od svojih senzora i motornog </a:t>
            </a:r>
            <a:r>
              <a:rPr lang="hr-HR" sz="4800" dirty="0" err="1"/>
              <a:t>outputa</a:t>
            </a:r>
            <a:r>
              <a:rPr lang="hr-HR" sz="4800" dirty="0"/>
              <a:t> (</a:t>
            </a:r>
            <a:r>
              <a:rPr lang="hr-HR" sz="4800" dirty="0" err="1"/>
              <a:t>akutatora</a:t>
            </a:r>
            <a:r>
              <a:rPr lang="hr-HR" sz="4800" dirty="0"/>
              <a:t>), te istraživati  mentalno polje ili prostor misli, svjesno zavirujući u </a:t>
            </a:r>
            <a:r>
              <a:rPr lang="hr-HR" sz="4800" b="1" dirty="0"/>
              <a:t>posljedice</a:t>
            </a:r>
            <a:r>
              <a:rPr lang="hr-HR" sz="4800" dirty="0"/>
              <a:t> svoje vlastite </a:t>
            </a:r>
            <a:r>
              <a:rPr lang="hr-HR" sz="4800" dirty="0" err="1"/>
              <a:t>kompjutacije</a:t>
            </a:r>
            <a:r>
              <a:rPr lang="hr-HR" sz="4800" dirty="0"/>
              <a:t>, što se može nazvati procesom koji zovemo </a:t>
            </a:r>
            <a:r>
              <a:rPr lang="hr-HR" sz="4800" dirty="0" err="1"/>
              <a:t>kognicija</a:t>
            </a:r>
            <a:r>
              <a:rPr lang="hr-HR" sz="4800" dirty="0"/>
              <a:t>. (</a:t>
            </a:r>
            <a:r>
              <a:rPr lang="hr-HR" sz="4800" b="1" dirty="0" err="1"/>
              <a:t>Gyorgi</a:t>
            </a:r>
            <a:r>
              <a:rPr lang="hr-HR" sz="4800" b="1" dirty="0"/>
              <a:t> </a:t>
            </a:r>
            <a:r>
              <a:rPr lang="hr-HR" sz="4800" b="1" dirty="0" err="1"/>
              <a:t>Buzsaki</a:t>
            </a:r>
            <a:r>
              <a:rPr lang="hr-HR" sz="4800" b="1" dirty="0"/>
              <a:t> </a:t>
            </a:r>
            <a:r>
              <a:rPr lang="hr-HR" sz="4800" dirty="0"/>
              <a:t>)</a:t>
            </a:r>
          </a:p>
          <a:p>
            <a:pPr algn="just"/>
            <a:endParaRPr lang="hr-HR" sz="4800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427984" y="2420888"/>
            <a:ext cx="4716016" cy="4437112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25000" lnSpcReduction="20000"/>
          </a:bodyPr>
          <a:lstStyle/>
          <a:p>
            <a:pPr algn="just">
              <a:lnSpc>
                <a:spcPct val="120000"/>
              </a:lnSpc>
            </a:pPr>
            <a:br>
              <a:rPr lang="hr-HR" sz="3600" b="1" dirty="0"/>
            </a:br>
            <a:endParaRPr lang="hr-HR" sz="4800" dirty="0"/>
          </a:p>
          <a:p>
            <a:pPr algn="just">
              <a:lnSpc>
                <a:spcPct val="120000"/>
              </a:lnSpc>
            </a:pPr>
            <a:r>
              <a:rPr lang="hr-HR" sz="4800" b="1" dirty="0"/>
              <a:t> METABOTORPNI RECEPTORI (MR) I G PROTEINOM POVEZANI IONSKI KANALI (GPGIC) </a:t>
            </a:r>
            <a:r>
              <a:rPr lang="hr-HR" sz="4800" dirty="0"/>
              <a:t>Mentalne operacije, ljudsko znanje i vještine  pohranjene su, i izvršavaju se    dinamičkom aktivnosti ovih receptora  i kanala. </a:t>
            </a:r>
          </a:p>
          <a:p>
            <a:pPr algn="just">
              <a:lnSpc>
                <a:spcPct val="120000"/>
              </a:lnSpc>
            </a:pPr>
            <a:r>
              <a:rPr lang="hr-HR" sz="4800" dirty="0"/>
              <a:t>Kako GPGIC-ovi imaju sposobnost zatvaranja ili otvaranja grana </a:t>
            </a:r>
            <a:r>
              <a:rPr lang="hr-HR" sz="4800" dirty="0" err="1"/>
              <a:t>dendritičnih</a:t>
            </a:r>
            <a:r>
              <a:rPr lang="hr-HR" sz="4800" dirty="0"/>
              <a:t> stabala i završetaka aksona, njihova stanja prolazno preusmjeravaju neuronsku aktivnost na </a:t>
            </a:r>
            <a:r>
              <a:rPr lang="hr-HR" sz="4800" dirty="0" err="1"/>
              <a:t>podmreže</a:t>
            </a:r>
            <a:r>
              <a:rPr lang="hr-HR" sz="4800" dirty="0"/>
              <a:t> kroz živčani sustav. Prvo, MR otkrivaju </a:t>
            </a:r>
            <a:r>
              <a:rPr lang="hr-HR" sz="4800" dirty="0" err="1"/>
              <a:t>ligande</a:t>
            </a:r>
            <a:r>
              <a:rPr lang="hr-HR" sz="4800" dirty="0"/>
              <a:t> koji signaliziraju potrebu za aktiviranjem GPGIC, a zatim aktivnost kanala privremeno odabire </a:t>
            </a:r>
            <a:r>
              <a:rPr lang="hr-HR" sz="4800" dirty="0" err="1"/>
              <a:t>podmrežu</a:t>
            </a:r>
            <a:r>
              <a:rPr lang="hr-HR" sz="4800" dirty="0"/>
              <a:t> unutar (veće mreže) mozga. Proces odabira ove nove </a:t>
            </a:r>
            <a:r>
              <a:rPr lang="hr-HR" sz="4800" dirty="0" err="1"/>
              <a:t>podmreže</a:t>
            </a:r>
            <a:r>
              <a:rPr lang="hr-HR" sz="4800" dirty="0"/>
              <a:t> ono je što predstavlja inteligentno ponašanje i mentalnu operaciju -- bilo u obliku  pažnje, percepcije, misli, donošenja odluke, rješavanja problema, ili afekata. </a:t>
            </a:r>
          </a:p>
          <a:p>
            <a:pPr algn="just">
              <a:lnSpc>
                <a:spcPct val="120000"/>
              </a:lnSpc>
            </a:pPr>
            <a:r>
              <a:rPr lang="hr-HR" sz="4800" dirty="0"/>
              <a:t>Sinaptičke veze i mrežni proračuni (šiljci) igraju samo sekundarnu ulogu, zatvarajući </a:t>
            </a:r>
            <a:r>
              <a:rPr lang="hr-HR" sz="4800" dirty="0" err="1"/>
              <a:t>senzo</a:t>
            </a:r>
            <a:r>
              <a:rPr lang="hr-HR" sz="4800" dirty="0"/>
              <a:t>-motorne petlje. Prema ovoj novoj paradigmi, inteligencija i um se pojavljuju unutar mozga kao funkcija MR-a i GPGIC-a čija je primarna funkcija kontinuirano odabiranje </a:t>
            </a:r>
            <a:r>
              <a:rPr lang="hr-HR" sz="4800" dirty="0" err="1"/>
              <a:t>puteva</a:t>
            </a:r>
            <a:r>
              <a:rPr lang="hr-HR" sz="4800" dirty="0"/>
              <a:t> preko kojih će </a:t>
            </a:r>
            <a:r>
              <a:rPr lang="hr-HR" sz="4800" dirty="0" err="1"/>
              <a:t>neuralna</a:t>
            </a:r>
            <a:r>
              <a:rPr lang="hr-HR" sz="4800" dirty="0"/>
              <a:t> aktivnost moći proći.  (</a:t>
            </a:r>
            <a:r>
              <a:rPr lang="hr-HR" sz="4800" b="1" dirty="0" err="1"/>
              <a:t>DankoNikolić</a:t>
            </a:r>
            <a:r>
              <a:rPr lang="hr-HR" sz="4800" dirty="0"/>
              <a:t>) </a:t>
            </a:r>
            <a:br>
              <a:rPr lang="hr-HR" sz="4800" b="1" dirty="0"/>
            </a:br>
            <a:endParaRPr lang="hr-HR" sz="4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844825"/>
          </a:xfrm>
          <a:solidFill>
            <a:srgbClr val="00B0F0"/>
          </a:solidFill>
        </p:spPr>
        <p:txBody>
          <a:bodyPr>
            <a:noAutofit/>
          </a:bodyPr>
          <a:lstStyle/>
          <a:p>
            <a:br>
              <a:rPr lang="hr-HR" sz="2400" b="1" dirty="0"/>
            </a:br>
            <a:r>
              <a:rPr lang="hr-HR" sz="2400" b="1" dirty="0"/>
              <a:t>UM JE (prostorno-vremenska) PLATFORMA, NOSAČ RAZLIČITIH MENTALNIH FENOMENA I OPERACIJA koje generira neurobiološka mašinerija </a:t>
            </a:r>
            <a:br>
              <a:rPr lang="hr-HR" sz="2000" b="1" dirty="0"/>
            </a:br>
            <a:br>
              <a:rPr lang="hr-HR" sz="2000" b="1" dirty="0"/>
            </a:br>
            <a:r>
              <a:rPr lang="hr-HR" sz="2000" b="1" i="1" dirty="0"/>
              <a:t>MENTALNI SUSTAVI UMA - sastoje se od sustava PERCEPCIJE,  KOGNICIJE  I  AFEKTA</a:t>
            </a:r>
            <a:r>
              <a:rPr lang="hr-HR" sz="2000" i="1" dirty="0"/>
              <a:t>.</a:t>
            </a:r>
            <a:r>
              <a:rPr lang="hr-HR" sz="2000" b="1" dirty="0"/>
              <a:t> </a:t>
            </a:r>
            <a:br>
              <a:rPr lang="hr-HR" sz="2400" b="1" dirty="0"/>
            </a:br>
            <a:endParaRPr lang="hr-HR" sz="24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0" y="1844824"/>
            <a:ext cx="9144000" cy="5013176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55000" lnSpcReduction="20000"/>
          </a:bodyPr>
          <a:lstStyle/>
          <a:p>
            <a:endParaRPr lang="hr-HR" sz="3600" b="1" dirty="0"/>
          </a:p>
          <a:p>
            <a:r>
              <a:rPr lang="hr-HR" sz="3600" b="1" dirty="0"/>
              <a:t>DA BI INTELIGENTNO  PONAŠANJE I UM POSTOJALI I FUNKCIONIRALI POTREBNI SU SLIJEDEĆI  SUSTAVI  NEUROBIOLOŠKE MAŠINERIJE:</a:t>
            </a:r>
            <a:br>
              <a:rPr lang="hr-HR" sz="3600" b="1" dirty="0"/>
            </a:br>
            <a:br>
              <a:rPr lang="hr-HR" sz="3600" b="1" dirty="0"/>
            </a:br>
            <a:r>
              <a:rPr lang="hr-HR" sz="3600" b="1" dirty="0"/>
              <a:t>1.</a:t>
            </a:r>
            <a:r>
              <a:rPr lang="hr-HR" b="1" dirty="0">
                <a:latin typeface="Times New Roman" pitchFamily="18" charset="0"/>
                <a:cs typeface="Times New Roman" pitchFamily="18" charset="0"/>
              </a:rPr>
              <a:t>NESVJESNA  KOGNICIJA</a:t>
            </a:r>
            <a:br>
              <a:rPr lang="hr-HR" b="1" dirty="0">
                <a:latin typeface="Times New Roman" pitchFamily="18" charset="0"/>
                <a:cs typeface="Times New Roman" pitchFamily="18" charset="0"/>
              </a:rPr>
            </a:br>
            <a:br>
              <a:rPr lang="hr-HR" b="1" dirty="0">
                <a:latin typeface="Times New Roman" pitchFamily="18" charset="0"/>
                <a:cs typeface="Times New Roman" pitchFamily="18" charset="0"/>
              </a:rPr>
            </a:br>
            <a:r>
              <a:rPr lang="hr-HR" b="1" dirty="0">
                <a:latin typeface="Times New Roman" pitchFamily="18" charset="0"/>
                <a:cs typeface="Times New Roman" pitchFamily="18" charset="0"/>
              </a:rPr>
              <a:t>2. BIHEJVIOR. PORIVI – MOTIVACIJE traganje-znatiželja (“kognitivni nagon”), socijalni sustav (komunikacija, druženje, bliskost/privrženost+briga za druge),  igra, seksualnost,  intrinzične specifične motivacije,  fizička aktivnost/odmor </a:t>
            </a:r>
          </a:p>
          <a:p>
            <a:r>
              <a:rPr lang="hr-HR" b="1" dirty="0">
                <a:latin typeface="Times New Roman" pitchFamily="18" charset="0"/>
                <a:cs typeface="Times New Roman" pitchFamily="18" charset="0"/>
              </a:rPr>
              <a:t>+ podsustav- SUSTAV NAGRADE (željeti - </a:t>
            </a:r>
            <a:r>
              <a:rPr lang="hr-HR" b="1" dirty="0" err="1">
                <a:latin typeface="Times New Roman" pitchFamily="18" charset="0"/>
                <a:cs typeface="Times New Roman" pitchFamily="18" charset="0"/>
              </a:rPr>
              <a:t>wanting</a:t>
            </a:r>
            <a:r>
              <a:rPr lang="hr-HR" b="1" dirty="0">
                <a:latin typeface="Times New Roman" pitchFamily="18" charset="0"/>
                <a:cs typeface="Times New Roman" pitchFamily="18" charset="0"/>
              </a:rPr>
              <a:t> i voljeti - </a:t>
            </a:r>
            <a:r>
              <a:rPr lang="hr-HR" b="1" dirty="0" err="1">
                <a:latin typeface="Times New Roman" pitchFamily="18" charset="0"/>
                <a:cs typeface="Times New Roman" pitchFamily="18" charset="0"/>
              </a:rPr>
              <a:t>liking</a:t>
            </a:r>
            <a:r>
              <a:rPr lang="hr-HR" b="1" dirty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hr-HR" b="1" dirty="0">
                <a:latin typeface="Times New Roman" pitchFamily="18" charset="0"/>
                <a:cs typeface="Times New Roman" pitchFamily="18" charset="0"/>
              </a:rPr>
            </a:br>
            <a:br>
              <a:rPr lang="hr-HR" b="1" dirty="0">
                <a:latin typeface="Times New Roman" pitchFamily="18" charset="0"/>
                <a:cs typeface="Times New Roman" pitchFamily="18" charset="0"/>
              </a:rPr>
            </a:br>
            <a:r>
              <a:rPr lang="hr-HR" b="1" dirty="0">
                <a:latin typeface="Times New Roman" pitchFamily="18" charset="0"/>
                <a:cs typeface="Times New Roman" pitchFamily="18" charset="0"/>
              </a:rPr>
              <a:t>3. KRUGOVI…PREŽIVLJENJA (defanzivno/averzivno-</a:t>
            </a:r>
            <a:r>
              <a:rPr lang="hr-HR" b="1" dirty="0" err="1">
                <a:latin typeface="Times New Roman" pitchFamily="18" charset="0"/>
                <a:cs typeface="Times New Roman" pitchFamily="18" charset="0"/>
              </a:rPr>
              <a:t>fight</a:t>
            </a:r>
            <a:r>
              <a:rPr lang="hr-HR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hr-HR" b="1" dirty="0" err="1">
                <a:latin typeface="Times New Roman" pitchFamily="18" charset="0"/>
                <a:cs typeface="Times New Roman" pitchFamily="18" charset="0"/>
              </a:rPr>
              <a:t>flight</a:t>
            </a:r>
            <a:r>
              <a:rPr lang="hr-HR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hr-HR" b="1" dirty="0" err="1">
                <a:latin typeface="Times New Roman" pitchFamily="18" charset="0"/>
                <a:cs typeface="Times New Roman" pitchFamily="18" charset="0"/>
              </a:rPr>
              <a:t>freez</a:t>
            </a:r>
            <a:r>
              <a:rPr lang="hr-HR" b="1" dirty="0"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hr-HR" b="1" dirty="0" err="1">
                <a:latin typeface="Times New Roman" pitchFamily="18" charset="0"/>
                <a:cs typeface="Times New Roman" pitchFamily="18" charset="0"/>
              </a:rPr>
              <a:t>apetitivno</a:t>
            </a:r>
            <a:r>
              <a:rPr lang="hr-HR" b="1" dirty="0">
                <a:latin typeface="Times New Roman" pitchFamily="18" charset="0"/>
                <a:cs typeface="Times New Roman" pitchFamily="18" charset="0"/>
              </a:rPr>
              <a:t> ponašanje) – hrana, voda, temperatura, prokreacija</a:t>
            </a:r>
            <a:br>
              <a:rPr lang="hr-HR" b="1" dirty="0">
                <a:latin typeface="Times New Roman" pitchFamily="18" charset="0"/>
                <a:cs typeface="Times New Roman" pitchFamily="18" charset="0"/>
              </a:rPr>
            </a:br>
            <a:br>
              <a:rPr lang="hr-HR" b="1" dirty="0">
                <a:latin typeface="Times New Roman" pitchFamily="18" charset="0"/>
                <a:cs typeface="Times New Roman" pitchFamily="18" charset="0"/>
              </a:rPr>
            </a:br>
            <a:r>
              <a:rPr lang="hr-HR" b="1" dirty="0">
                <a:latin typeface="Times New Roman" pitchFamily="18" charset="0"/>
                <a:cs typeface="Times New Roman" pitchFamily="18" charset="0"/>
              </a:rPr>
              <a:t>4. SENZO-MOTORNI sustav - vizualni, auditivni, </a:t>
            </a:r>
            <a:r>
              <a:rPr lang="hr-HR" b="1" dirty="0" err="1">
                <a:latin typeface="Times New Roman" pitchFamily="18" charset="0"/>
                <a:cs typeface="Times New Roman" pitchFamily="18" charset="0"/>
              </a:rPr>
              <a:t>olfaktorni</a:t>
            </a:r>
            <a:r>
              <a:rPr lang="hr-HR" b="1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hr-HR" b="1" dirty="0" err="1">
                <a:latin typeface="Times New Roman" pitchFamily="18" charset="0"/>
                <a:cs typeface="Times New Roman" pitchFamily="18" charset="0"/>
              </a:rPr>
              <a:t>somatosenzorički</a:t>
            </a:r>
            <a:r>
              <a:rPr lang="hr-HR" b="1" dirty="0">
                <a:latin typeface="Times New Roman" pitchFamily="18" charset="0"/>
                <a:cs typeface="Times New Roman" pitchFamily="18" charset="0"/>
              </a:rPr>
              <a:t>,gustatorni, </a:t>
            </a:r>
            <a:r>
              <a:rPr lang="hr-HR" b="1" dirty="0" err="1">
                <a:latin typeface="Times New Roman" pitchFamily="18" charset="0"/>
                <a:cs typeface="Times New Roman" pitchFamily="18" charset="0"/>
              </a:rPr>
              <a:t>vestabularni</a:t>
            </a:r>
            <a:r>
              <a:rPr lang="hr-HR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hr-HR" b="1" dirty="0" err="1">
                <a:latin typeface="Times New Roman" pitchFamily="18" charset="0"/>
                <a:cs typeface="Times New Roman" pitchFamily="18" charset="0"/>
              </a:rPr>
              <a:t>proprioceptorski</a:t>
            </a:r>
            <a:r>
              <a:rPr lang="hr-HR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hr-HR" b="1" dirty="0">
                <a:latin typeface="Times New Roman" pitchFamily="18" charset="0"/>
                <a:cs typeface="Times New Roman" pitchFamily="18" charset="0"/>
              </a:rPr>
            </a:br>
            <a:br>
              <a:rPr lang="hr-HR" b="1" dirty="0">
                <a:latin typeface="Times New Roman" pitchFamily="18" charset="0"/>
                <a:cs typeface="Times New Roman" pitchFamily="18" charset="0"/>
              </a:rPr>
            </a:br>
            <a:r>
              <a:rPr lang="hr-HR" b="1" dirty="0">
                <a:latin typeface="Times New Roman" pitchFamily="18" charset="0"/>
                <a:cs typeface="Times New Roman" pitchFamily="18" charset="0"/>
              </a:rPr>
              <a:t>5. INTEROCEPTORSKI  sustav – MOZAK-VISCERALNI SUSTAVI TIJELA (hormonalni, imunološki, gastroenterološki, kardiovaskularni, respiratorni)</a:t>
            </a:r>
            <a:br>
              <a:rPr lang="hr-HR" b="1" dirty="0">
                <a:latin typeface="Times New Roman" pitchFamily="18" charset="0"/>
                <a:cs typeface="Times New Roman" pitchFamily="18" charset="0"/>
              </a:rPr>
            </a:br>
            <a:endParaRPr lang="hr-HR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4403</TotalTime>
  <Words>3282</Words>
  <Application>Microsoft Macintosh PowerPoint</Application>
  <PresentationFormat>On-screen Show (4:3)</PresentationFormat>
  <Paragraphs>180</Paragraphs>
  <Slides>23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Yu Gothic UI Semibold</vt:lpstr>
      <vt:lpstr>Yu Gothic UI Semilight</vt:lpstr>
      <vt:lpstr>Arial</vt:lpstr>
      <vt:lpstr>Calibri</vt:lpstr>
      <vt:lpstr>Times New Roman</vt:lpstr>
      <vt:lpstr>Office tema</vt:lpstr>
      <vt:lpstr>Fotografija Photo Editora</vt:lpstr>
      <vt:lpstr>Acrobat Document</vt:lpstr>
      <vt:lpstr>ŠTO JE UM?</vt:lpstr>
      <vt:lpstr>NEUROBIOLOŠKE   RAZINE ORGANIZACIJE I FUNKCIJE  Ponašanje i Um - su stvoreni od  mnogostrukih razine organizacija i funkcija na različitim vremenskim skalama (+horizontalna razina organizacije/procesiranja)</vt:lpstr>
      <vt:lpstr>HOW THE WIRING OF OUR BRAINS SHAPES WHO WE ARE  (K. Mitchell) GENOTIP - FENOTIP (mutacije i varijacije) </vt:lpstr>
      <vt:lpstr>NASUMIČNE INTRIZIČNE RAZVOJNE VARIJACIJE NEURALNIH MREŽA  biologija ponašanja i mentalnih sustava su  genetika i (stohastičke) varijacije, MREŽE SE KREĆU KROZ ENORMNI BROJ MOGUĆIH KONFIGURACIJA ( Mitchell)</vt:lpstr>
      <vt:lpstr>“KEMIJE” MOZGA - različite biomolekule ponašanja Neurotransmitori,  hormoni, neurotropni faktori, RECEPTORI</vt:lpstr>
      <vt:lpstr>TEORIJE SVIJESTI – što neuroznanost kaže ? </vt:lpstr>
      <vt:lpstr>ŠTO JE SVIJEST ?  "deus ex machina"</vt:lpstr>
      <vt:lpstr>  MOZAK I MENTALNI SUSTAVI U TEORIJAMA  CIKLUSI MISLI koji se sekvencijalno u svakom trenutku pojavljuju u svijesti, posljedica su interpretacija senzornih inputa, interoceptora  (afekata) i memoriranih doživljaja i znanja.   Svjesni smo samo rezultata CIKLUSA MISLI - interpretacija senzornih inputa uključujućuje  misli ili „govor“ u glavi , tj. unutarnji govor, jer (mentalne) senzorne interpretacije mogu biti očitavane  iz introspektivnog apstraktnog razmišljanja i maštanja. Nismo svjesni neurobiološkog procesa, koji stoji iza toga, kao što nismo svjesni niti rada jetre, bubrega i drugih organa i sustava. Kada kažemo da je preko 90 % rada mozga potpuno nesvjesno, to ne znači da je mentalno svjesno (fenomeni , procesi) od istog “materijala” (isti fenomen i proces) kao nesvjesna neurobiološka mašinerija (kognitivno nesvjesno), kao kod metafore sa santom leda.  (Nick Chater)  </vt:lpstr>
      <vt:lpstr> UM JE (prostorno-vremenska) PLATFORMA, NOSAČ RAZLIČITIH MENTALNIH FENOMENA I OPERACIJA koje generira neurobiološka mašinerija   MENTALNI SUSTAVI UMA - sastoje se od sustava PERCEPCIJE,  KOGNICIJE  I  AFEKTA.  </vt:lpstr>
      <vt:lpstr>KOGNITIVNI  SUSTAV  - COGNITIVE TOOLS znanje i ciklusi misli </vt:lpstr>
      <vt:lpstr> KONSOLIDACIJA I REKONSOLIDACIJA PAMĆENJA  The brain is a forgetting machine  </vt:lpstr>
      <vt:lpstr> SELF JE  INTROSPEKTIVNI MENTALNI HOLOGRAM I CENTAR NARATIVNE GRAVITACIJE </vt:lpstr>
      <vt:lpstr>SELF – aktivnost područja medijalnog korteksa mozga - neuralni korelati selfa</vt:lpstr>
      <vt:lpstr>AFEKTIVNI SUSTAV – SVIJET OSJEĆAJA -postoji više vrsta osjećaja</vt:lpstr>
      <vt:lpstr>HOMEOSTATSKI OSJEĆAJI (Damasio, Barrett)  Mozak preko  interoceptorne mreže, (ANS+ humoralno, preko krvotoka)  komunicira s hormonalnim, imunološkim, gastroenterološkim, kardiovaskularnim, respiratornim sustavom. Svi ti sustavi funkcioniraju unutar određenog raspona po principu homeostaze. </vt:lpstr>
      <vt:lpstr>EMOCIJE ili emocionalni osjećaji: (LeDoux, Barrett)</vt:lpstr>
      <vt:lpstr> EMOCIJE SU TRENUTNA KONSTRUKCIJA MOZGA (J.LeDoux)</vt:lpstr>
      <vt:lpstr>EMOCIJE SU KONSTRUKCIJA iz multiplog mapiranja (L.Barrett) </vt:lpstr>
      <vt:lpstr>NEKE (NEURO)ZNANSTVENE ČINJENICE O EMOCIJAMA + PROBLEM PANEMOCIONALNOSTI (vrsta panpsihizma)</vt:lpstr>
      <vt:lpstr>SLOBODNA VOLJA, MENTALNI SPINOVI – MOZAK, PONAŠANJE, UM NIJE SVE U UMU: INTELIGENTNO I ADAPTIVNO PONAŠANJE IMAMO I BEZ SVJESNIH MENTALNIH FENOMENA, KOJI SU U STVARI TRENUTNA KONSTRUKCIJA GENERIRANA  NEUROBIOLOŠKOM MAŠINERIJOM  (KOGNITIVNIM NESVJESNIM) </vt:lpstr>
      <vt:lpstr> UM JE PRODUKT INTERAKCIJE - INTRINZIČNOG MOZGA, TIJELA,  PONAŠANJA I OKOLIŠA,  A NE  (SAMO) PSIHO-SOCIJALNIH NARACIJA -REFLEKTIRA SE KROZ MNOŠTVO  UZORAKA PONAŠANJA I MENTALNIH SPEKTARA - UM JE BIOLOŠKI I MENTALNI  Refokusiranje neuroznanosti - odmicanje od mentalnih pojmova i kategorija prema složenim oblicima ponašanja . Neuroznanost bi trebala nastojati razotkriti dinamičku spregu između velikih skala moždanih krugova i složenih, naturalističkih ponašanja (Luiz Pessoa)  </vt:lpstr>
      <vt:lpstr>PSIHOTERAPIJA je socijalna komunikacija, SPECIFIČNI ODNOS s terapeutom,  učenje o svojim biološkim i mentalnim sustavima i ponašanju.  Interakciju mozga-uma vidimo u ponašanju, govoru i introspekciji, a sve te pojave pokreće mnoštvo bioloških i mentalnih sustava. Psihoterapija je djelovanje na te sustave, ona je kognitivno i afektivno VJEŽBANJE radi uspostave mentalnog balansa, kompetentnog i adaptivnog ponašanja – svaka seansa je skica s tim ciljem.. Ona je verbalna i neverbalna, svjesna i nesvjesna KOMUNIKACIJSKA IGRA terapeuta i pacijenta -  svaki ljudski susret i svaki odnos je donekle eksperiment  i improvizacija. </vt:lpstr>
      <vt:lpstr>mirko.corlu@gmail.com</vt:lpstr>
    </vt:vector>
  </TitlesOfParts>
  <Company>Bolnica Goljak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ŠTO JE UM?</dc:title>
  <dc:creator>Socijalni Radnik</dc:creator>
  <cp:lastModifiedBy>Nika Koprivnjak</cp:lastModifiedBy>
  <cp:revision>259</cp:revision>
  <dcterms:created xsi:type="dcterms:W3CDTF">2023-10-09T08:03:35Z</dcterms:created>
  <dcterms:modified xsi:type="dcterms:W3CDTF">2024-06-01T08:06:25Z</dcterms:modified>
</cp:coreProperties>
</file>