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93" r:id="rId6"/>
    <p:sldId id="259" r:id="rId7"/>
    <p:sldId id="260" r:id="rId8"/>
    <p:sldId id="262" r:id="rId9"/>
    <p:sldId id="263" r:id="rId10"/>
    <p:sldId id="294" r:id="rId11"/>
    <p:sldId id="265" r:id="rId12"/>
    <p:sldId id="282" r:id="rId13"/>
    <p:sldId id="284" r:id="rId14"/>
    <p:sldId id="283" r:id="rId15"/>
    <p:sldId id="281" r:id="rId16"/>
    <p:sldId id="285" r:id="rId17"/>
    <p:sldId id="286" r:id="rId18"/>
    <p:sldId id="290" r:id="rId19"/>
    <p:sldId id="289" r:id="rId20"/>
    <p:sldId id="287" r:id="rId21"/>
    <p:sldId id="26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ECC14F-C136-9D90-123A-517E1D001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07D626-64D0-9CA8-76A4-B7338AEF95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007A0E-F86C-FCC0-A110-BBCF5C673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00FC-104A-EF44-BBA7-B19F736A8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69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E70944-1C8D-A01E-9662-93C8A570B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593316-2054-468B-82D4-BC113D1D9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1BDAFF-D9A0-40E0-2D4B-CB4122A5A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0229C-35A4-7B4A-AAB2-CA03046DF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28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0589F4-3EBB-BA22-501F-43CA4889E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845912-B84B-B835-4C74-277368725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9F4A2-5245-C2CA-E09E-B771EED9B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A8D6E-C307-964F-A765-4F4623350C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522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AB7A38-9616-8651-8E46-4B0A2C7646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DA2D45-E469-CDA5-08E0-03784C7F6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42E4C7-B10A-F3BE-CD5F-A88127E38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96326-2CE9-AC47-BECB-031629FDD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40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98013-E6C3-36D3-A013-B531C478BB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3A1E15-66BF-EB4C-D9AA-AE0A731C2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724BD-E4D4-FB1B-E123-170B297E34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A2968-8F76-D944-919D-3244839C4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31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5D9191-C471-871F-B0D0-CFD23FC13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6A7A25-510C-52EE-56D1-F88CF6D31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0C255D-9FE2-DA84-6E5F-30E0EA714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A7C7E-3749-9046-AC50-55A9B9E3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9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4A230C-2834-2E3A-0431-3623ABBEC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EDF7C-8706-D050-804C-161AC7A15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B50731-C971-D1CC-E2D4-1E013DA48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83168-5454-7E43-8A44-66A520591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50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74CABF-42CF-B96C-C147-242FCCFB1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C6A21C-C2C0-3A68-DBD6-ECC698C6D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C8A2E-BA0B-C469-65B8-40276B9A1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60150-1880-BC4F-898A-6D2EB1F88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39E333-4150-0338-FE13-8A24CF156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5DE255-4F46-0729-6A45-1C5FEE588D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120DDD2-56E1-BCD0-2664-95E92735D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BFA60-0483-004F-97C0-A0D3D68A5A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53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95EB51-300D-EDCA-3BDC-49517BDC04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83F622-5F25-4FA2-B533-4D5528342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E1E6EC-4526-7823-3395-4D0ACBF0B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6965E-BF2F-E540-9D4C-843663901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85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8FE07DF-B494-E49A-8BD0-2AFF9383B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E83FDE-9D53-F9F9-640A-47AF6A721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1E9F25-81B2-71B2-C820-234B11291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F3E34-1A97-054B-9D8F-44124D081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46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4F0291-8DD0-17E7-6852-6F30A8AB9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12B07-8326-0A94-B404-5ED044173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959BED-DB16-F0AA-9F8F-EC490362E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8B261-1504-204D-A163-17859F3F3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4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B8B38-D919-A629-B7B0-FF1679B6A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7E12B0-5219-99AD-04F6-73AAE2149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072473-01E9-B670-8029-46A455D30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F663B-9DEA-5C4D-80DC-921A298E9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9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4F0085-71B9-391C-0CA8-EDD3D415B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928279-2393-D312-FB22-3F2BCE113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6A1AC6A-49B5-0D67-4C95-0B5388936C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C80378-3570-1AF0-89DC-D6778E5D67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09F2F21-AFF3-7031-6E5B-15C1D4B04F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C5B57DE-FD87-BE4A-973A-5E7FD2C772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majdak@pravo.h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65BA0D6-CA3C-3829-EB5B-11EC07D1EE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789363"/>
          </a:xfrm>
          <a:solidFill>
            <a:schemeClr val="accent5">
              <a:lumMod val="75000"/>
            </a:schemeClr>
          </a:solidFill>
          <a:ln>
            <a:solidFill>
              <a:srgbClr val="CCFF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hr-HR" altLang="en-US" b="1"/>
              <a:t>Socijalni rad s počiniteljima kaznenih djela – uvod u kolegij i temu</a:t>
            </a:r>
            <a:endParaRPr lang="en-US" altLang="en-US" b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4C4E19D-0240-A8FD-8E3C-DFFFDD656A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9050" y="3789363"/>
            <a:ext cx="4230688" cy="1752600"/>
          </a:xfrm>
        </p:spPr>
        <p:txBody>
          <a:bodyPr/>
          <a:lstStyle/>
          <a:p>
            <a:pPr eaLnBrk="1" hangingPunct="1"/>
            <a:r>
              <a:rPr lang="en-GB" altLang="en-US" sz="1800" b="1" i="1"/>
              <a:t>Izv.prof.</a:t>
            </a:r>
            <a:r>
              <a:rPr lang="hr-HR" altLang="en-US" sz="1800" b="1" i="1"/>
              <a:t>dr.sc. Marijana Majdak</a:t>
            </a:r>
          </a:p>
          <a:p>
            <a:pPr eaLnBrk="1" hangingPunct="1"/>
            <a:r>
              <a:rPr lang="hr-HR" altLang="en-US" sz="1800" b="1" i="1"/>
              <a:t>Pravni fakultet Sveučilište u Zagrebu</a:t>
            </a:r>
          </a:p>
          <a:p>
            <a:pPr eaLnBrk="1" hangingPunct="1"/>
            <a:r>
              <a:rPr lang="hr-HR" altLang="en-US" sz="1800" b="1" i="1"/>
              <a:t>Studijski centar socijalnog rada</a:t>
            </a:r>
            <a:endParaRPr lang="en-US" altLang="en-US" sz="1800" b="1" i="1"/>
          </a:p>
        </p:txBody>
      </p:sp>
      <p:pic>
        <p:nvPicPr>
          <p:cNvPr id="2052" name="Picture 2" descr="Repozitorij Pravnog fakulteta Sveučilišta u Zagrebu">
            <a:extLst>
              <a:ext uri="{FF2B5EF4-FFF2-40B4-BE49-F238E27FC236}">
                <a16:creationId xmlns:a16="http://schemas.microsoft.com/office/drawing/2014/main" id="{E39FB172-5809-A423-25E0-16DF26511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933825"/>
            <a:ext cx="29733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AAE51-0287-21A2-6847-610DDFD5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Diskusija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D200-CE66-C635-87C3-F0A7CD3A8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/>
              <a:t>Što znate o kažnjavanju u prošlosti?</a:t>
            </a:r>
          </a:p>
          <a:p>
            <a:endParaRPr lang="en-HR" dirty="0"/>
          </a:p>
          <a:p>
            <a:r>
              <a:rPr lang="en-HR" dirty="0"/>
              <a:t>Kakve su bile kazne?</a:t>
            </a:r>
          </a:p>
          <a:p>
            <a:endParaRPr lang="en-HR" dirty="0"/>
          </a:p>
          <a:p>
            <a:r>
              <a:rPr lang="en-HR" dirty="0"/>
              <a:t>Kakvi su bili zatvori </a:t>
            </a:r>
            <a:r>
              <a:rPr lang="en-US" dirty="0"/>
              <a:t>i</a:t>
            </a:r>
            <a:r>
              <a:rPr lang="en-HR" dirty="0"/>
              <a:t> kaznionice?</a:t>
            </a:r>
          </a:p>
        </p:txBody>
      </p:sp>
    </p:spTree>
    <p:extLst>
      <p:ext uri="{BB962C8B-B14F-4D97-AF65-F5344CB8AC3E}">
        <p14:creationId xmlns:p14="http://schemas.microsoft.com/office/powerpoint/2010/main" val="78885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1772864-1ACE-387D-0621-26501AB15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706437"/>
          </a:xfrm>
        </p:spPr>
        <p:txBody>
          <a:bodyPr/>
          <a:lstStyle/>
          <a:p>
            <a:pPr eaLnBrk="1" hangingPunct="1"/>
            <a:r>
              <a:rPr lang="hr-HR" altLang="en-US" sz="3600" b="1"/>
              <a:t>Nekoliko crtica o povijesti kažnjavanja u ljudskoj vrsti</a:t>
            </a:r>
            <a:endParaRPr lang="en-US" altLang="en-US" sz="3600" b="1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B156C57-C2DE-8F7F-6A81-1E378A498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en-US" sz="2000" dirty="0"/>
              <a:t>Izvori: putopisi i antropološke studije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en-US" sz="2400" b="1" u="sng" dirty="0"/>
              <a:t>1. Period privatne reakcije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en-US" sz="2000" b="1" u="sng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en-US" sz="2000" b="1" dirty="0"/>
              <a:t>a) Javni ili plemenski zločini</a:t>
            </a:r>
            <a:r>
              <a:rPr lang="hr-HR" altLang="en-US" sz="2000" dirty="0"/>
              <a:t> – zlo se nanosi zajednici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en-US" sz="2000" dirty="0"/>
              <a:t>Kršenje tabua ili plemenska izdaja.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en-US" sz="2000" dirty="0"/>
              <a:t>Kazna za kršenje tabua je protjerivanje iz plemena, a za plemensku izdaju je oduzimanje oruđa, oružja, izrugivanje, tjelesne kazne ili kombinacije navedenih.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en-US" sz="2000" b="1" dirty="0"/>
              <a:t>b) Zločini protiv pojedinaca / privatni zločini</a:t>
            </a:r>
            <a:r>
              <a:rPr lang="hr-HR" altLang="en-US" sz="2000" dirty="0"/>
              <a:t> – zlo se nanosi pojedincima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en-US" sz="2000" dirty="0"/>
              <a:t>Ubojstva, tjelesne ozljede, uvrede i štete za imovinu.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en-US" sz="2000" dirty="0"/>
              <a:t>Kazna je osveta ili nagodba. U osveti sudjeluju ne samo oštećeni već i članovi njegove obitelji, svaki oštećeni sam procjenjuje prema vlastitom kriteriju vrijednost povrijeđenog dobra. Karakteristike su: </a:t>
            </a:r>
            <a:r>
              <a:rPr lang="hr-HR" altLang="en-US" sz="2000" dirty="0" err="1"/>
              <a:t>nesrazmjernost</a:t>
            </a:r>
            <a:r>
              <a:rPr lang="hr-HR" altLang="en-US" sz="2000" dirty="0"/>
              <a:t>, surovost, grubost, reakcija na kršenje nečijeg osobnog prava nije samo pravo već i dužnost. 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4A404A1-14CE-0A2C-CC41-939D36642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706437"/>
          </a:xfrm>
        </p:spPr>
        <p:txBody>
          <a:bodyPr/>
          <a:lstStyle/>
          <a:p>
            <a:pPr eaLnBrk="1" hangingPunct="1"/>
            <a:r>
              <a:rPr lang="hr-HR" altLang="en-US" sz="3600" b="1"/>
              <a:t>Nekoliko crtica o povijesti kažnjavanja u ljudskoj vrsti</a:t>
            </a:r>
            <a:endParaRPr lang="en-US" altLang="en-US" sz="3600" b="1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EBE2F82-6D36-85CB-3714-A05F4B9FC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85225" cy="4968875"/>
          </a:xfrm>
        </p:spPr>
        <p:txBody>
          <a:bodyPr/>
          <a:lstStyle/>
          <a:p>
            <a:pPr eaLnBrk="1" hangingPunct="1"/>
            <a:r>
              <a:rPr lang="hr-HR" altLang="en-US" sz="2000" b="1" i="1"/>
              <a:t>Hamurabijev zakonik u Babilonu</a:t>
            </a:r>
            <a:r>
              <a:rPr lang="hr-HR" altLang="en-US" sz="2000"/>
              <a:t> ( paragrafi 196 -199 reguliraju situaciju kada se nekome izbije oko, ako je žrtva slobodan građanin i počinitelju će biti izbijeno a ako je žrtva oslobođeni rob počinitelj će platiti jednu zlatnu minu, a ako je izbijeno robu platit će polovicu zlatne mine), nepovoljan položaj žena. Kazne: bacanje u vodu, vatru, spaljivanje, nabijanje na kolac, odsijecanje jezika....</a:t>
            </a:r>
          </a:p>
          <a:p>
            <a:pPr eaLnBrk="1" hangingPunct="1"/>
            <a:endParaRPr lang="hr-HR" altLang="en-US" sz="2000"/>
          </a:p>
          <a:p>
            <a:pPr eaLnBrk="1" hangingPunct="1"/>
            <a:r>
              <a:rPr lang="hr-HR" altLang="en-US" sz="2000"/>
              <a:t>No i tada se pravi razlika između </a:t>
            </a:r>
            <a:r>
              <a:rPr lang="hr-HR" altLang="en-US" sz="2000" b="1" i="1"/>
              <a:t>kaznenog djela počinjenog s umišljajem i onog koje je očiti nehaj</a:t>
            </a:r>
            <a:r>
              <a:rPr lang="hr-HR" altLang="en-US" sz="2000"/>
              <a:t> (u tom slučaju se počinitelju određuje mjesto na koje može pobjeći).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AC9993-B218-844B-21E7-025EA548D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706437"/>
          </a:xfrm>
        </p:spPr>
        <p:txBody>
          <a:bodyPr/>
          <a:lstStyle/>
          <a:p>
            <a:pPr eaLnBrk="1" hangingPunct="1"/>
            <a:r>
              <a:rPr lang="hr-HR" altLang="en-US" sz="3600" b="1"/>
              <a:t>Nekoliko crtica o povijesti kažnjavanja u ljudskoj vrsti</a:t>
            </a:r>
            <a:endParaRPr lang="en-US" altLang="en-US" sz="3600" b="1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AC3C71-083D-50B4-D283-045290BDAD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51133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en-US" sz="2000"/>
              <a:t>Uvođenje pozicije suca (arbitraga) – njemu se je prepuštala ocjena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vrijednosti povrijeđenog dobra</a:t>
            </a:r>
          </a:p>
          <a:p>
            <a:pPr eaLnBrk="1" hangingPunct="1">
              <a:buFontTx/>
              <a:buNone/>
            </a:pPr>
            <a:endParaRPr lang="hr-HR" altLang="en-US" sz="2000"/>
          </a:p>
          <a:p>
            <a:pPr eaLnBrk="1" hangingPunct="1">
              <a:buFontTx/>
              <a:buNone/>
            </a:pPr>
            <a:r>
              <a:rPr lang="hr-HR" altLang="en-US" sz="2000" u="sng"/>
              <a:t>Nagodba</a:t>
            </a:r>
            <a:r>
              <a:rPr lang="hr-HR" altLang="en-US" sz="2000"/>
              <a:t> (otkupnina, krvarina, sustav kompenzacije). To neminovno dovodi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i do otvaranja mogućnosti daljnjih sukoba. </a:t>
            </a:r>
          </a:p>
          <a:p>
            <a:pPr eaLnBrk="1" hangingPunct="1">
              <a:buFontTx/>
              <a:buNone/>
            </a:pPr>
            <a:r>
              <a:rPr lang="hr-HR" altLang="en-US" sz="2000" u="sng"/>
              <a:t>Odmazda</a:t>
            </a:r>
            <a:r>
              <a:rPr lang="hr-HR" altLang="en-US" sz="2000"/>
              <a:t> – dovodila do neprekidnih iscrpljujućih ratova koji su ponegdje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rezultirali istrebljenjem pojedinih plemena</a:t>
            </a:r>
          </a:p>
          <a:p>
            <a:pPr eaLnBrk="1" hangingPunct="1">
              <a:buFontTx/>
              <a:buNone/>
            </a:pPr>
            <a:r>
              <a:rPr lang="hr-HR" altLang="en-US" sz="2000" u="sng"/>
              <a:t>Naknada za krvnu osvetu ili odmazdu</a:t>
            </a:r>
            <a:r>
              <a:rPr lang="hr-HR" altLang="en-US" sz="2000"/>
              <a:t> – morala je biti plaćena ili bi se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dogodila osveta u krvi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Pojava azila – utočište od raznih oblika proganjanja</a:t>
            </a:r>
          </a:p>
          <a:p>
            <a:pPr eaLnBrk="1" hangingPunct="1">
              <a:buFontTx/>
              <a:buNone/>
            </a:pPr>
            <a:endParaRPr lang="hr-HR" altLang="en-US" sz="2000"/>
          </a:p>
          <a:p>
            <a:pPr eaLnBrk="1" hangingPunct="1">
              <a:buFontTx/>
              <a:buNone/>
            </a:pPr>
            <a:r>
              <a:rPr lang="hr-HR" altLang="en-US" sz="2000" u="sng"/>
              <a:t>Evoluiranje u različite oblike novčanog kažnjavanja (plaća se državi)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BB2FDC5-7603-6C8C-3313-0DB37198E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706437"/>
          </a:xfrm>
        </p:spPr>
        <p:txBody>
          <a:bodyPr/>
          <a:lstStyle/>
          <a:p>
            <a:pPr eaLnBrk="1" hangingPunct="1"/>
            <a:r>
              <a:rPr lang="hr-HR" altLang="en-US" sz="3600" b="1"/>
              <a:t>Nekoliko crtica o povijesti kažnjavanja u ljudskoj vrsti</a:t>
            </a:r>
            <a:endParaRPr lang="en-US" altLang="en-US" sz="3600" b="1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FACB9C-FEAE-5884-03E2-DC163C3C5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51133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en-US" sz="2000" b="1"/>
              <a:t>Mogućnosti izbjegavanja krvne osvete:</a:t>
            </a:r>
            <a:r>
              <a:rPr lang="hr-HR" altLang="en-US" sz="2000"/>
              <a:t> </a:t>
            </a:r>
          </a:p>
          <a:p>
            <a:pPr eaLnBrk="1" hangingPunct="1">
              <a:buFontTx/>
              <a:buNone/>
            </a:pPr>
            <a:endParaRPr lang="hr-HR" altLang="en-US" sz="2000"/>
          </a:p>
          <a:p>
            <a:pPr eaLnBrk="1" hangingPunct="1">
              <a:buFontTx/>
              <a:buNone/>
            </a:pPr>
            <a:r>
              <a:rPr lang="hr-HR" altLang="en-US" sz="2000" u="sng"/>
              <a:t>1. Uvođenje Božjeg mira</a:t>
            </a:r>
            <a:r>
              <a:rPr lang="hr-HR" altLang="en-US" sz="2000"/>
              <a:t> (do 13. st.) Institut Pax dei, zabrana vršenja krvne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osvete u određenom periodu</a:t>
            </a:r>
          </a:p>
          <a:p>
            <a:pPr eaLnBrk="1" hangingPunct="1">
              <a:buFontTx/>
              <a:buNone/>
            </a:pPr>
            <a:r>
              <a:rPr lang="hr-HR" altLang="en-US" sz="2000" u="sng"/>
              <a:t>2. Noksalna odgovornost</a:t>
            </a:r>
            <a:r>
              <a:rPr lang="hr-HR" altLang="en-US" sz="2000"/>
              <a:t> – prekidanje krvne osvete predajom počinitelja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kaznenog djela oštećenom (gospodarski smisao) ili obveza ženidbe s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udovicom i na taj način kompenziranje zla koje je počinio.</a:t>
            </a:r>
          </a:p>
          <a:p>
            <a:pPr eaLnBrk="1" hangingPunct="1">
              <a:buFontTx/>
              <a:buNone/>
            </a:pPr>
            <a:r>
              <a:rPr lang="hr-HR" altLang="en-US" sz="2000" u="sng"/>
              <a:t>3. Procedurom ispitivanja “Božjeg suda” </a:t>
            </a:r>
            <a:r>
              <a:rPr lang="hr-HR" altLang="en-US" sz="2000"/>
              <a:t>(Indijanci u južnoj americi) – sud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hladne vode, sud zažarenog željeza i sud dvoboja. Optuženom su mogli</a:t>
            </a:r>
          </a:p>
          <a:p>
            <a:pPr eaLnBrk="1" hangingPunct="1">
              <a:buFontTx/>
              <a:buNone/>
            </a:pPr>
            <a:r>
              <a:rPr lang="hr-HR" altLang="en-US" sz="2000"/>
              <a:t>pomoći i 12 prisegnutih svjedoka koji bi svjedočili o njegovoj nevinosti.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CF72E2C-A352-489B-9D8C-B52518760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706437"/>
          </a:xfrm>
        </p:spPr>
        <p:txBody>
          <a:bodyPr/>
          <a:lstStyle/>
          <a:p>
            <a:pPr eaLnBrk="1" hangingPunct="1"/>
            <a:r>
              <a:rPr lang="hr-HR" altLang="en-US" sz="3600" b="1"/>
              <a:t>Nekoliko crtica o povijesti kažnjavanja u ljudskoj vrsti</a:t>
            </a:r>
            <a:endParaRPr lang="en-US" altLang="en-US" sz="3600" b="1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F32C19-0577-405E-B1C5-7CD2F9132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400675"/>
          </a:xfrm>
        </p:spPr>
        <p:txBody>
          <a:bodyPr/>
          <a:lstStyle/>
          <a:p>
            <a:pPr marL="609600" indent="-609600" eaLnBrk="1" hangingPunct="1"/>
            <a:r>
              <a:rPr lang="hr-HR" altLang="en-US" sz="2400" b="1" u="sng"/>
              <a:t>2. Period javne reakcije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Preddržavno razdoblje, “država” preuzima na sebe funkciju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održanja reda, poštovanje utvrđenih pravila ponašanja,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otkrivanje kršitelja tih pravila, odmjeravanje i izvršavanje kazni.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 b="1"/>
              <a:t>Obilježja ove faze su: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1. Odgovornost je individualna, kazna osobna, treba pogoditi samo krivca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JE LI OVAJ PRINCIP UOPĆE DO DANAS POSTIGNUT?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2. Kazna treba biti razmjerna kaznenom djelu (društvenoj opasnosti i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opasnosti počinitelja)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3. Odmjeravanje kazne prepušteno je organima državne uprave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4. Takva reakcija je onda svjesna i odmjerena</a:t>
            </a:r>
          </a:p>
          <a:p>
            <a:pPr marL="609600" indent="-609600" eaLnBrk="1" hangingPunct="1">
              <a:buFontTx/>
              <a:buNone/>
            </a:pPr>
            <a:endParaRPr lang="hr-HR" altLang="en-US" sz="2000"/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Period javne reakcije podijeljen je u tri perioda: period ispaštanja i</a:t>
            </a:r>
          </a:p>
          <a:p>
            <a:pPr marL="609600" indent="-609600" eaLnBrk="1" hangingPunct="1">
              <a:buFontTx/>
              <a:buNone/>
            </a:pPr>
            <a:r>
              <a:rPr lang="hr-HR" altLang="en-US" sz="2000"/>
              <a:t>zastrašivanja, period humanizacije, period individualizacije i resocijalizacije</a:t>
            </a:r>
          </a:p>
          <a:p>
            <a:pPr marL="609600" indent="-609600"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A8CFA97-ADD6-5352-5DC4-6B4CD00D6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r-HR" altLang="en-US" sz="4000" b="1"/>
              <a:t>Srednjovjekovni europski kazneni sustavi</a:t>
            </a:r>
            <a:endParaRPr lang="en-US" altLang="en-US" sz="4000" b="1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6D7D816-2759-8823-B2B4-84B420ECC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hr-HR" altLang="en-US" sz="1800" dirty="0"/>
              <a:t>Helensko nasljeđe –</a:t>
            </a:r>
            <a:r>
              <a:rPr lang="hr-HR" altLang="en-US" sz="2800" dirty="0"/>
              <a:t> </a:t>
            </a:r>
            <a:r>
              <a:rPr lang="hr-HR" altLang="en-US" sz="1800" dirty="0" err="1"/>
              <a:t>talionsko</a:t>
            </a:r>
            <a:r>
              <a:rPr lang="hr-HR" altLang="en-US" sz="1800" dirty="0"/>
              <a:t> načelo, krvarina, kazne okrutne (pričvršćivanje za drvenu dasku na kojoj je okrivljenik javno izložen do smrti, bez hrane i vode, izložen psima i strvinarima), izbjeglištvo u drugu državu</a:t>
            </a:r>
          </a:p>
          <a:p>
            <a:pPr eaLnBrk="1" hangingPunct="1"/>
            <a:r>
              <a:rPr lang="hr-HR" altLang="en-US" sz="1800" dirty="0"/>
              <a:t>Stari Rim – “Zakonik 12 ploča” između 451. i 450. </a:t>
            </a:r>
            <a:r>
              <a:rPr lang="hr-HR" altLang="en-US" sz="1800" dirty="0" err="1"/>
              <a:t>g.p.K</a:t>
            </a:r>
            <a:r>
              <a:rPr lang="hr-HR" altLang="en-US" sz="1800" dirty="0"/>
              <a:t>. (odredbe obiteljskog prava, imovinskog, o dugovanjima i </a:t>
            </a:r>
            <a:r>
              <a:rPr lang="hr-HR" altLang="en-US" sz="1800" dirty="0" err="1"/>
              <a:t>postupovno</a:t>
            </a:r>
            <a:r>
              <a:rPr lang="hr-HR" altLang="en-US" sz="1800" dirty="0"/>
              <a:t> pravo).</a:t>
            </a:r>
          </a:p>
          <a:p>
            <a:pPr eaLnBrk="1" hangingPunct="1"/>
            <a:r>
              <a:rPr lang="hr-HR" altLang="en-US" sz="1800" dirty="0"/>
              <a:t>Kazne su okrutne, javni spektakli: kamenovanje, odsijecanje glave, bičevanje, pribijanje na križ, razapinjanje konjima i sl. Za odsijecanje nečijeg ekstremiteta predviđeno je istovrsno </a:t>
            </a:r>
            <a:r>
              <a:rPr lang="hr-HR" altLang="en-US" sz="1800" dirty="0" err="1"/>
              <a:t>invalidiziranje</a:t>
            </a:r>
            <a:r>
              <a:rPr lang="hr-HR" altLang="en-US" sz="1800" dirty="0"/>
              <a:t>, za pljačku žrtva je imala pravo ubiti pljačkaša.</a:t>
            </a:r>
          </a:p>
          <a:p>
            <a:pPr eaLnBrk="1" hangingPunct="1"/>
            <a:r>
              <a:rPr lang="hr-HR" altLang="en-US" sz="1800" dirty="0"/>
              <a:t>Sveti Augustin i Sveti Toma Akvinski (srednji vijek) – cilj kazne je ispaštanje i iskupljenje za kazneno djelo</a:t>
            </a:r>
          </a:p>
          <a:p>
            <a:pPr eaLnBrk="1" hangingPunct="1"/>
            <a:r>
              <a:rPr lang="hr-HR" altLang="en-US" sz="1800" dirty="0"/>
              <a:t>Doba inkvizicije – čarobnjaci, vještice: spaljivani na lomačama</a:t>
            </a:r>
          </a:p>
          <a:p>
            <a:pPr eaLnBrk="1" hangingPunct="1"/>
            <a:r>
              <a:rPr lang="hr-HR" altLang="en-US" sz="1800" dirty="0"/>
              <a:t>Počinitelji iz viših slojeva imali su pravo na bržu smrt (odsijecanje glave) a ostali su patili prije smrti (razapinjanje na kotaču, spaljivanje ili vješanje)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54C28AA-4B7C-FAD6-EDEE-5D3DF884E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4000" b="1"/>
              <a:t>Pokret za jednakost, zakonitost i humanizaciju</a:t>
            </a:r>
            <a:endParaRPr lang="en-US" altLang="en-US" sz="4000" b="1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4167657-0FF5-D066-431F-E51B88AAB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en-US" sz="2000"/>
              <a:t>Thomas Moore, 1515. Utopija, izrazio zgražanje da se za beznačajna kaznena djela može izreći smrtna kazna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/>
              <a:t>17. i 18. st. Voltaire, John Locke i Jean Jacques Rousseau, Cesare Beccaria – svi govore o potrebi razmjernosti između povrijeđenog dobra i kazne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/>
              <a:t>Ide se prema institucionalizaciji kažnjavanja, odnosno prema kazni lišavanja slobode kao najznačajnijoj kazni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/>
              <a:t>Zatvori: zajedničke ogromne prostorije bez grijanja, sanitarija i kreveta, često iskopane pod zemljom, bez svježeg zraka i dnevne svjetlosti (svaki 4. umire)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/>
              <a:t>Poznati zatvor Tower of London – ćelija Little ease površine od samo 1,2 metra (zatvorenik je mogao samo stajati), u Francuskoj ekstremno male ćelije mišje rupe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000"/>
              <a:t>John Howard “The state of the prison in England and Wales” ukazuje na katastrofalnu situaciju</a:t>
            </a:r>
            <a:endParaRPr lang="en-US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6C88F14-94BB-A336-5EA1-7F22ADC91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b="1"/>
              <a:t>The Tower of London</a:t>
            </a:r>
          </a:p>
        </p:txBody>
      </p:sp>
      <p:pic>
        <p:nvPicPr>
          <p:cNvPr id="20483" name="Content Placeholder 3" descr="images[10].jpg">
            <a:extLst>
              <a:ext uri="{FF2B5EF4-FFF2-40B4-BE49-F238E27FC236}">
                <a16:creationId xmlns:a16="http://schemas.microsoft.com/office/drawing/2014/main" id="{C6B2D808-AF0A-9DF6-205F-F928D361F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1688" y="1571625"/>
            <a:ext cx="5500687" cy="32861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58237A1-3B37-1A84-9447-7244FB2F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b="1"/>
              <a:t>Little ease</a:t>
            </a:r>
          </a:p>
        </p:txBody>
      </p:sp>
      <p:pic>
        <p:nvPicPr>
          <p:cNvPr id="21507" name="Content Placeholder 4" descr="imagesCASV1WOD.jpg">
            <a:extLst>
              <a:ext uri="{FF2B5EF4-FFF2-40B4-BE49-F238E27FC236}">
                <a16:creationId xmlns:a16="http://schemas.microsoft.com/office/drawing/2014/main" id="{91566F0D-C949-5D7B-F5D5-3C977CF3140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1928813"/>
            <a:ext cx="3214687" cy="3643312"/>
          </a:xfrm>
        </p:spPr>
      </p:pic>
      <p:pic>
        <p:nvPicPr>
          <p:cNvPr id="21508" name="Content Placeholder 5" descr="imagesCALLKWEX.jpg">
            <a:extLst>
              <a:ext uri="{FF2B5EF4-FFF2-40B4-BE49-F238E27FC236}">
                <a16:creationId xmlns:a16="http://schemas.microsoft.com/office/drawing/2014/main" id="{307C5A0B-62FF-855F-8419-798DBFB073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7750" y="2000250"/>
            <a:ext cx="3357563" cy="33575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97C7527-3BF0-423E-5E77-3129EAC17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hr-HR" altLang="en-US" b="1" dirty="0"/>
              <a:t>Sadržaj kolegija</a:t>
            </a:r>
            <a:endParaRPr lang="en-US" altLang="en-US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65003C-A717-FA21-DC4F-76C084380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832475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hr-HR" altLang="en-US" sz="1600" dirty="0"/>
              <a:t>Penologija i socijalni rad</a:t>
            </a:r>
          </a:p>
          <a:p>
            <a:pPr eaLnBrk="1" hangingPunct="1">
              <a:defRPr/>
            </a:pPr>
            <a:r>
              <a:rPr lang="hr-HR" altLang="en-US" sz="1600" dirty="0"/>
              <a:t>Kazna, kažnjavanje i zatvorski sustavi</a:t>
            </a:r>
          </a:p>
          <a:p>
            <a:pPr eaLnBrk="1" hangingPunct="1">
              <a:defRPr/>
            </a:pPr>
            <a:r>
              <a:rPr lang="hr-HR" altLang="en-US" sz="1600" dirty="0"/>
              <a:t>Predstavljanje kaznionica i zatvora u HR (gosti stručnjaci)</a:t>
            </a:r>
          </a:p>
          <a:p>
            <a:pPr eaLnBrk="1" hangingPunct="1">
              <a:defRPr/>
            </a:pPr>
            <a:endParaRPr lang="hr-HR" altLang="en-US" sz="1600" dirty="0"/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hr-HR" altLang="en-US" sz="1600" dirty="0"/>
              <a:t>Stručni rad sa zatvorenicima u Kaznionici i problemi i poteškoće izdržavanja zatvorske kazne, </a:t>
            </a:r>
            <a:r>
              <a:rPr lang="hr-HR" altLang="en-US" sz="1600" dirty="0" err="1"/>
              <a:t>posttretman</a:t>
            </a:r>
            <a:r>
              <a:rPr lang="hr-HR" altLang="en-US" sz="1600" dirty="0"/>
              <a:t> (voditeljica tretmana u </a:t>
            </a:r>
            <a:r>
              <a:rPr lang="hr-HR" altLang="en-US" sz="1600" dirty="0" err="1"/>
              <a:t>Valturi</a:t>
            </a:r>
            <a:r>
              <a:rPr lang="hr-HR" altLang="en-US" sz="1600" dirty="0"/>
              <a:t>, </a:t>
            </a:r>
            <a:r>
              <a:rPr lang="hr-HR" altLang="en-US" sz="1600" dirty="0" err="1"/>
              <a:t>soc</a:t>
            </a:r>
            <a:r>
              <a:rPr lang="hr-HR" altLang="en-US" sz="1600" dirty="0"/>
              <a:t>. rad. Rajka Papić)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hr-HR" altLang="en-US" sz="1600" dirty="0"/>
              <a:t>Stručni rad sa ženama u kaznionici (voditeljica tretmana u Požegi, </a:t>
            </a:r>
            <a:r>
              <a:rPr lang="hr-HR" altLang="en-US" sz="1600" dirty="0" err="1"/>
              <a:t>soc</a:t>
            </a:r>
            <a:r>
              <a:rPr lang="hr-HR" altLang="en-US" sz="1600" dirty="0"/>
              <a:t>. rad. Ksenija Vuković)</a:t>
            </a:r>
          </a:p>
          <a:p>
            <a:pPr marL="0" indent="0" eaLnBrk="1" hangingPunct="1">
              <a:buNone/>
              <a:defRPr/>
            </a:pPr>
            <a:endParaRPr lang="hr-HR" altLang="en-US" sz="16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r-HR" altLang="en-US" sz="1600" dirty="0"/>
              <a:t>Zatvorenici roditelji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r-HR" altLang="en-US" sz="1600" dirty="0"/>
              <a:t>Djeca čiji su roditelji u zatvoru ili kaznionici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endParaRPr lang="hr-HR" altLang="en-US" sz="1600" dirty="0"/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hr-HR" altLang="en-US" sz="1600" dirty="0"/>
              <a:t>Posjet Kaznionici u Lepoglavi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hr-HR" altLang="en-US" sz="1600" dirty="0"/>
              <a:t>Posjet Zatvoru u Zagrebu: Remetinec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endParaRPr lang="hr-HR" altLang="en-US" sz="1600" dirty="0"/>
          </a:p>
          <a:p>
            <a:pPr eaLnBrk="1" hangingPunct="1">
              <a:defRPr/>
            </a:pPr>
            <a:r>
              <a:rPr lang="hr-HR" altLang="en-US" sz="1600" dirty="0" err="1"/>
              <a:t>Probacija</a:t>
            </a:r>
            <a:r>
              <a:rPr lang="hr-HR" altLang="en-US" sz="1600" dirty="0"/>
              <a:t> u RH (gost Načelnik </a:t>
            </a:r>
            <a:r>
              <a:rPr lang="hr-HR" altLang="en-US" sz="1600" dirty="0" err="1"/>
              <a:t>probacije</a:t>
            </a:r>
            <a:r>
              <a:rPr lang="hr-HR" altLang="en-US" sz="1600" dirty="0"/>
              <a:t>: </a:t>
            </a:r>
            <a:r>
              <a:rPr lang="hr-HR" altLang="en-US" sz="1600" dirty="0" err="1"/>
              <a:t>soc.radnik</a:t>
            </a:r>
            <a:r>
              <a:rPr lang="hr-HR" altLang="en-US" sz="1600" dirty="0"/>
              <a:t> Goran Brkić) i Socijalni radnik kao </a:t>
            </a:r>
            <a:r>
              <a:rPr lang="hr-HR" altLang="en-US" sz="1600" dirty="0" err="1"/>
              <a:t>probacijski</a:t>
            </a:r>
            <a:r>
              <a:rPr lang="hr-HR" altLang="en-US" sz="1600" dirty="0"/>
              <a:t> službenik (gost Robert </a:t>
            </a:r>
            <a:r>
              <a:rPr lang="hr-HR" altLang="en-US" sz="1600" dirty="0" err="1"/>
              <a:t>Bertić</a:t>
            </a:r>
            <a:r>
              <a:rPr lang="hr-HR" altLang="en-US" sz="16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hr-HR" altLang="en-US" sz="2000" dirty="0"/>
              <a:t> </a:t>
            </a:r>
          </a:p>
          <a:p>
            <a:pPr eaLnBrk="1" hangingPunct="1">
              <a:defRPr/>
            </a:pPr>
            <a:endParaRPr lang="hr-HR" altLang="en-US" sz="2000" dirty="0"/>
          </a:p>
          <a:p>
            <a:pPr eaLnBrk="1" hangingPunct="1">
              <a:defRPr/>
            </a:pPr>
            <a:endParaRPr lang="hr-HR" altLang="en-US" sz="2000" dirty="0"/>
          </a:p>
          <a:p>
            <a:pPr eaLnBrk="1" hangingPunct="1">
              <a:defRPr/>
            </a:pPr>
            <a:endParaRPr lang="hr-HR" altLang="en-US" sz="2800" dirty="0"/>
          </a:p>
          <a:p>
            <a:pPr eaLnBrk="1" hangingPunct="1"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768A7F-92C4-5EAA-8215-39F76AEB0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b="1"/>
              <a:t>Individualizacija i resocijalizacija</a:t>
            </a:r>
            <a:endParaRPr lang="en-US" altLang="en-US" b="1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CCBBB55-013F-07E8-0651-E580D3838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hr-HR" altLang="en-US" sz="2000"/>
              <a:t>U fokusu je počinitelj, </a:t>
            </a:r>
            <a:r>
              <a:rPr lang="hr-HR" altLang="en-US" sz="2000" b="1"/>
              <a:t>preodgoj</a:t>
            </a:r>
            <a:r>
              <a:rPr lang="hr-HR" altLang="en-US" sz="2000"/>
              <a:t> i njegova integracija u društvo, rad s osuđenicima, tome prethodi znanstvena utemeljenost</a:t>
            </a:r>
          </a:p>
          <a:p>
            <a:pPr eaLnBrk="1" hangingPunct="1"/>
            <a:r>
              <a:rPr lang="hr-HR" altLang="en-US" sz="2000" b="1"/>
              <a:t>Individualizacija </a:t>
            </a:r>
            <a:r>
              <a:rPr lang="hr-HR" altLang="en-US" sz="2000"/>
              <a:t>u svim fazama kaznenog postupka</a:t>
            </a:r>
          </a:p>
          <a:p>
            <a:pPr eaLnBrk="1" hangingPunct="1"/>
            <a:r>
              <a:rPr lang="hr-HR" altLang="en-US" sz="2000" b="1"/>
              <a:t>Humanizacija</a:t>
            </a:r>
            <a:r>
              <a:rPr lang="hr-HR" altLang="en-US" sz="2000"/>
              <a:t> postupanja sa osuđenicima</a:t>
            </a:r>
          </a:p>
          <a:p>
            <a:pPr eaLnBrk="1" hangingPunct="1"/>
            <a:r>
              <a:rPr lang="hr-HR" altLang="en-US" sz="2000"/>
              <a:t>Suradnja društvenih faktora na području izvršavanja kaznenih sankcija, uloga nevladinog sektora</a:t>
            </a:r>
            <a:endParaRPr lang="en-US" alt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BFEF0A1-96D5-073E-5F6C-89DA16233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b="1"/>
              <a:t>Pitanje za diskusiju!</a:t>
            </a:r>
            <a:endParaRPr lang="en-US" altLang="en-US" b="1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038BBD5-C2EB-57B8-5E92-6FFA4BF5B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Kako</a:t>
            </a:r>
            <a:r>
              <a:rPr lang="en-US" altLang="en-US" dirty="0"/>
              <a:t> </a:t>
            </a:r>
            <a:r>
              <a:rPr lang="en-US" altLang="en-US" dirty="0" err="1"/>
              <a:t>razmišljate</a:t>
            </a:r>
            <a:r>
              <a:rPr lang="en-US" altLang="en-US" dirty="0"/>
              <a:t> o </a:t>
            </a:r>
            <a:r>
              <a:rPr lang="en-US" altLang="en-US" dirty="0" err="1"/>
              <a:t>kaznama</a:t>
            </a:r>
            <a:r>
              <a:rPr lang="en-US" altLang="en-US" dirty="0"/>
              <a:t> </a:t>
            </a:r>
            <a:r>
              <a:rPr lang="en-US" altLang="en-US" dirty="0" err="1"/>
              <a:t>danas</a:t>
            </a:r>
            <a:r>
              <a:rPr lang="en-US" altLang="en-US" dirty="0"/>
              <a:t>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Kakva</a:t>
            </a:r>
            <a:r>
              <a:rPr lang="en-US" altLang="en-US" dirty="0"/>
              <a:t> </a:t>
            </a:r>
            <a:r>
              <a:rPr lang="en-US" altLang="en-US" dirty="0" err="1"/>
              <a:t>saznanja</a:t>
            </a:r>
            <a:r>
              <a:rPr lang="en-US" altLang="en-US" dirty="0"/>
              <a:t> </a:t>
            </a:r>
            <a:r>
              <a:rPr lang="en-US" altLang="en-US" dirty="0" err="1"/>
              <a:t>imate</a:t>
            </a:r>
            <a:r>
              <a:rPr lang="en-US" altLang="en-US" dirty="0"/>
              <a:t> o </a:t>
            </a:r>
            <a:r>
              <a:rPr lang="en-US" altLang="en-US" dirty="0" err="1"/>
              <a:t>zatvorima</a:t>
            </a:r>
            <a:r>
              <a:rPr lang="en-US" altLang="en-US" dirty="0"/>
              <a:t> i </a:t>
            </a:r>
            <a:r>
              <a:rPr lang="en-US" altLang="en-US" dirty="0" err="1"/>
              <a:t>kaznionicama</a:t>
            </a:r>
            <a:r>
              <a:rPr lang="en-US" altLang="en-US" dirty="0"/>
              <a:t> </a:t>
            </a:r>
            <a:r>
              <a:rPr lang="en-US" altLang="en-US" dirty="0" err="1"/>
              <a:t>nekad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danas</a:t>
            </a:r>
            <a:r>
              <a:rPr lang="en-US" altLang="en-US" dirty="0"/>
              <a:t>?  </a:t>
            </a:r>
            <a:r>
              <a:rPr lang="en-US" altLang="en-US" dirty="0" err="1"/>
              <a:t>i</a:t>
            </a:r>
            <a:r>
              <a:rPr lang="en-US" altLang="en-US" dirty="0"/>
              <a:t> o </a:t>
            </a:r>
            <a:r>
              <a:rPr lang="en-US" altLang="en-US" dirty="0" err="1"/>
              <a:t>načinima</a:t>
            </a:r>
            <a:r>
              <a:rPr lang="en-US" altLang="en-US" dirty="0"/>
              <a:t> </a:t>
            </a:r>
            <a:r>
              <a:rPr lang="en-US" altLang="en-US" dirty="0" err="1"/>
              <a:t>izvršavanja</a:t>
            </a:r>
            <a:r>
              <a:rPr lang="en-US" altLang="en-US" dirty="0"/>
              <a:t> </a:t>
            </a:r>
            <a:r>
              <a:rPr lang="en-US" altLang="en-US" dirty="0" err="1"/>
              <a:t>kazne</a:t>
            </a:r>
            <a:r>
              <a:rPr lang="en-US" altLang="en-US" dirty="0"/>
              <a:t> 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4">
            <a:extLst>
              <a:ext uri="{FF2B5EF4-FFF2-40B4-BE49-F238E27FC236}">
                <a16:creationId xmlns:a16="http://schemas.microsoft.com/office/drawing/2014/main" id="{34AD4206-AE6F-670B-C239-AD0D80759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360362"/>
          </a:xfrm>
        </p:spPr>
        <p:txBody>
          <a:bodyPr/>
          <a:lstStyle/>
          <a:p>
            <a:pPr eaLnBrk="1" hangingPunct="1"/>
            <a:r>
              <a:rPr lang="hr-HR" altLang="en-US" sz="2800" b="1"/>
              <a:t>Plan nastave</a:t>
            </a:r>
            <a:endParaRPr lang="en-US" altLang="en-US" sz="2800" b="1"/>
          </a:p>
        </p:txBody>
      </p:sp>
      <p:graphicFrame>
        <p:nvGraphicFramePr>
          <p:cNvPr id="4197" name="Group 101">
            <a:extLst>
              <a:ext uri="{FF2B5EF4-FFF2-40B4-BE49-F238E27FC236}">
                <a16:creationId xmlns:a16="http://schemas.microsoft.com/office/drawing/2014/main" id="{6EB6EDC5-84FA-4F09-F868-D440FAF95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232622"/>
              </p:ext>
            </p:extLst>
          </p:nvPr>
        </p:nvGraphicFramePr>
        <p:xfrm>
          <a:off x="457200" y="765175"/>
          <a:ext cx="7053263" cy="4946558"/>
        </p:xfrm>
        <a:graphic>
          <a:graphicData uri="http://schemas.openxmlformats.org/drawingml/2006/table">
            <a:tbl>
              <a:tblPr/>
              <a:tblGrid>
                <a:gridCol w="1674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Datum</a:t>
                      </a:r>
                      <a:endParaRPr kumimoji="0" lang="en-US" alt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Tema/gost/ustanova</a:t>
                      </a:r>
                      <a:endParaRPr kumimoji="0" lang="en-US" alt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27.02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hr-H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Penologija i socijalni rad, Kazna i kažnjavanje, Zatvorski sustavi</a:t>
                      </a: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Zatvorski sustav u Republici Hrvatskoj</a:t>
                      </a:r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Stručni rad sa zatvorenicima u Zatvoru i Kaznionici, poteškoće u radu i </a:t>
                      </a:r>
                      <a:r>
                        <a:rPr lang="hr-H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posttretman</a:t>
                      </a:r>
                      <a:endParaRPr lang="hr-H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hr-H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Gošća: Rajka Papić, socijalna radnica, voditeljica Odjela tretmana u Zatvoru u Rijeci</a:t>
                      </a: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Stručni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rad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ženama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Kaznionici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Požegi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Gošća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Ksenija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Vuković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socijalna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radnica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voditeljica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Odjela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tretmana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Požegi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Zatvorenici roditelji</a:t>
                      </a:r>
                    </a:p>
                    <a:p>
                      <a:r>
                        <a:rPr lang="hr-H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Djeca čiji su roditelji u kaznionici i zatvoru</a:t>
                      </a:r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21.04.2023.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Posjet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Kaznionici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Lepoglavi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28.04.2023.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Posjet Zatvoru u Remetincu</a:t>
                      </a: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08.05.2023.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Probacija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Hrvatskoj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Gosti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načelni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Odjela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probaciju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socijalni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radnik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Goran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Brkić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socijalni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radnik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probacijski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službenik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Robert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Bertić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56FD43-4615-783A-C419-CB275D828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r-HR" altLang="en-US" sz="4000" b="1"/>
              <a:t>Ispit – zadaća i esej</a:t>
            </a:r>
            <a:endParaRPr lang="en-US" altLang="en-US" sz="40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BE44CAE-F539-4C7F-2AB9-AAFF04F5D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3" y="1196975"/>
            <a:ext cx="8229600" cy="54006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hr-HR" altLang="en-US" sz="2000" dirty="0"/>
              <a:t>Prisustvovanje predavanjima (s mogućnošću jednog izostanka)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hr-HR" altLang="en-US" sz="20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hr-HR" altLang="en-US" sz="2000" dirty="0"/>
              <a:t>Ukupna ocjena formirat će se na temelju slijedećih elemenata: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000" dirty="0"/>
              <a:t>Prisustvovanje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000" dirty="0"/>
              <a:t>Esej: Tema po izboru iz područja penologije, socijalnog rada s počiniteljima kaznenih djela: dogovor oko teme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000" dirty="0"/>
              <a:t>Esej predati zaključno do kraja svibnja (poslati na mail </a:t>
            </a:r>
            <a:r>
              <a:rPr lang="hr-HR" altLang="en-US" sz="2000" dirty="0">
                <a:hlinkClick r:id="rId2"/>
              </a:rPr>
              <a:t>mmajdak@pravo.hr</a:t>
            </a:r>
            <a:r>
              <a:rPr lang="hr-HR" altLang="en-US" sz="2000" dirty="0"/>
              <a:t>, nasloviti svojim imenom i prezimenom)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000" dirty="0"/>
              <a:t>Ili najkasnije dva tjedna prije ispitnog roka poslati mi na mail (mmajdak@pravo.hr)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000" dirty="0"/>
              <a:t>Esej treba imati od 10 do 15 stranica, najmanje 15 referenci literature novijeg datuma (od 2015. godine do danas)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000" dirty="0"/>
              <a:t>Uvod, razradu teme, relevantna istraživanja, kritički osvrt, zaključak, literaturu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000" dirty="0"/>
              <a:t>Ocjene ćemo upisati na ispitnom roku koji prijavite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7D63F62-C789-ABBB-EE42-15975FD3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/>
              <a:t>Pitanja???????</a:t>
            </a:r>
            <a:endParaRPr lang="en-GB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612A6B5-53A7-EEFD-D1D7-2C6BFA077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DEE5AC6-6908-381C-F4F3-6C13EE6E0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/>
            <a:r>
              <a:rPr lang="hr-HR" altLang="en-US" sz="4000" b="1"/>
              <a:t>Penologija - pojam</a:t>
            </a:r>
            <a:endParaRPr lang="en-US" altLang="en-US" sz="4000" b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BEEA426-5CC0-B24A-4980-80798B920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en-US" sz="2400"/>
              <a:t>Složenica latinske riječi </a:t>
            </a:r>
            <a:r>
              <a:rPr lang="hr-HR" altLang="en-US" sz="2400" b="1" i="1"/>
              <a:t>poena</a:t>
            </a:r>
            <a:r>
              <a:rPr lang="hr-HR" altLang="en-US" sz="2400"/>
              <a:t>, </a:t>
            </a:r>
            <a:r>
              <a:rPr lang="hr-HR" altLang="en-US" sz="2400" b="1" i="1"/>
              <a:t>poenae</a:t>
            </a:r>
            <a:r>
              <a:rPr lang="hr-HR" altLang="en-US" sz="2400"/>
              <a:t>=kazna i grčke riječi </a:t>
            </a:r>
            <a:r>
              <a:rPr lang="hr-HR" altLang="en-US" sz="2400" b="1" i="1"/>
              <a:t>logos</a:t>
            </a:r>
            <a:r>
              <a:rPr lang="hr-HR" altLang="en-US" sz="2400"/>
              <a:t>=riječ, tvrdnja</a:t>
            </a:r>
          </a:p>
          <a:p>
            <a:pPr eaLnBrk="1" hangingPunct="1">
              <a:lnSpc>
                <a:spcPct val="80000"/>
              </a:lnSpc>
            </a:pPr>
            <a:endParaRPr lang="hr-HR" altLang="en-US" sz="2400"/>
          </a:p>
          <a:p>
            <a:pPr eaLnBrk="1" hangingPunct="1">
              <a:lnSpc>
                <a:spcPct val="80000"/>
              </a:lnSpc>
            </a:pPr>
            <a:r>
              <a:rPr lang="hr-HR" altLang="en-US" sz="2400"/>
              <a:t>Označava znanost koja se bavi dimenzijama kažnjavanja</a:t>
            </a:r>
          </a:p>
          <a:p>
            <a:pPr eaLnBrk="1" hangingPunct="1">
              <a:lnSpc>
                <a:spcPct val="80000"/>
              </a:lnSpc>
            </a:pPr>
            <a:endParaRPr lang="hr-HR" altLang="en-US" sz="2400"/>
          </a:p>
          <a:p>
            <a:pPr eaLnBrk="1" hangingPunct="1">
              <a:lnSpc>
                <a:spcPct val="80000"/>
              </a:lnSpc>
            </a:pPr>
            <a:r>
              <a:rPr lang="hr-HR" altLang="en-US" sz="2400"/>
              <a:t>Povezuje se i s pojmom </a:t>
            </a:r>
            <a:r>
              <a:rPr lang="hr-HR" altLang="en-US" sz="2400" b="1" i="1"/>
              <a:t>paentiere</a:t>
            </a:r>
            <a:r>
              <a:rPr lang="hr-HR" altLang="en-US" sz="2400"/>
              <a:t> iz katoličke crkve  koji označava posebno određenog ispovjednika koji ima pravo odriješiti i od najvećih grijeha</a:t>
            </a:r>
          </a:p>
          <a:p>
            <a:pPr eaLnBrk="1" hangingPunct="1">
              <a:lnSpc>
                <a:spcPct val="80000"/>
              </a:lnSpc>
            </a:pPr>
            <a:endParaRPr lang="hr-HR" altLang="en-US" sz="2400"/>
          </a:p>
          <a:p>
            <a:pPr eaLnBrk="1" hangingPunct="1">
              <a:lnSpc>
                <a:spcPct val="80000"/>
              </a:lnSpc>
            </a:pPr>
            <a:r>
              <a:rPr lang="hr-HR" altLang="en-US" sz="2400"/>
              <a:t>Engl. </a:t>
            </a:r>
            <a:r>
              <a:rPr lang="hr-HR" altLang="en-US" sz="2400" b="1" i="1"/>
              <a:t>Penitentiary</a:t>
            </a:r>
            <a:r>
              <a:rPr lang="hr-HR" altLang="en-US" sz="2400"/>
              <a:t> – manja zgrada unutar samostana u kojoj bi bili prihvaćeni grešnici zbog pokore</a:t>
            </a:r>
          </a:p>
          <a:p>
            <a:pPr eaLnBrk="1" hangingPunct="1">
              <a:lnSpc>
                <a:spcPct val="80000"/>
              </a:lnSpc>
            </a:pPr>
            <a:endParaRPr lang="hr-HR" altLang="en-US" sz="2400"/>
          </a:p>
          <a:p>
            <a:pPr eaLnBrk="1" hangingPunct="1">
              <a:lnSpc>
                <a:spcPct val="80000"/>
              </a:lnSpc>
            </a:pPr>
            <a:r>
              <a:rPr lang="hr-HR" altLang="en-US" sz="2400" b="1" i="1"/>
              <a:t>Penitentiare, penitentiary houses</a:t>
            </a:r>
            <a:r>
              <a:rPr lang="hr-HR" altLang="en-US" sz="2400"/>
              <a:t> – kaznionice, ustanove u kojima se izvršava kazna lišenja slobode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FB8D05-8AA3-5BAE-C60B-B764EB77E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r-HR" altLang="en-US" sz="4000" b="1"/>
              <a:t>Razvoj penologije kao znanosti</a:t>
            </a:r>
            <a:endParaRPr lang="en-US" altLang="en-US" sz="4000" b="1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ACC8FC2-6BA6-CA3D-7088-442712D0C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en-US" sz="2400" dirty="0"/>
              <a:t>Pred konac 18. st. pojavljuje se posebna znanstvene disciplina koja se bavi kažnjavanjem, nazivala se </a:t>
            </a:r>
            <a:r>
              <a:rPr lang="hr-HR" altLang="en-US" sz="2400" b="1" dirty="0" err="1"/>
              <a:t>penitercijarnom</a:t>
            </a:r>
            <a:r>
              <a:rPr lang="hr-HR" altLang="en-US" sz="2400" b="1" dirty="0"/>
              <a:t> znanošću</a:t>
            </a:r>
            <a:r>
              <a:rPr lang="hr-HR" altLang="en-US" sz="2400" dirty="0"/>
              <a:t> i bavila se vrstama i funkcijama kazni i njenog izvršavanja</a:t>
            </a:r>
          </a:p>
          <a:p>
            <a:pPr eaLnBrk="1" hangingPunct="1">
              <a:lnSpc>
                <a:spcPct val="90000"/>
              </a:lnSpc>
            </a:pPr>
            <a:endParaRPr lang="hr-HR" altLang="en-US" sz="2400" dirty="0"/>
          </a:p>
          <a:p>
            <a:pPr eaLnBrk="1" hangingPunct="1">
              <a:lnSpc>
                <a:spcPct val="90000"/>
              </a:lnSpc>
            </a:pPr>
            <a:r>
              <a:rPr lang="hr-HR" altLang="en-US" sz="2400" dirty="0"/>
              <a:t>U 19. st javlja se </a:t>
            </a:r>
            <a:r>
              <a:rPr lang="hr-HR" altLang="en-US" sz="2400" b="1" dirty="0"/>
              <a:t>penologija, sociološka disciplina, kriminalna higijena</a:t>
            </a:r>
            <a:endParaRPr lang="en-GB" altLang="en-US" sz="2400" b="1" dirty="0"/>
          </a:p>
          <a:p>
            <a:pPr eaLnBrk="1" hangingPunct="1">
              <a:lnSpc>
                <a:spcPct val="90000"/>
              </a:lnSpc>
            </a:pPr>
            <a:endParaRPr lang="hr-HR" altLang="en-US" sz="2400" b="1" dirty="0"/>
          </a:p>
          <a:p>
            <a:pPr eaLnBrk="1" hangingPunct="1">
              <a:lnSpc>
                <a:spcPct val="90000"/>
              </a:lnSpc>
            </a:pPr>
            <a:r>
              <a:rPr lang="hr-HR" altLang="en-US" sz="2400" dirty="0"/>
              <a:t>Pojam penologija skovao je 1845. njemački pravni teoretičar</a:t>
            </a:r>
            <a:r>
              <a:rPr lang="en-GB" altLang="en-US" sz="2400" dirty="0"/>
              <a:t>,</a:t>
            </a:r>
            <a:r>
              <a:rPr lang="hr-HR" altLang="en-US" sz="2400" dirty="0"/>
              <a:t> pravnik i filozof koji je i sam iskusio zatvor zbog svoje izrazito nacionalističke orijentacije </a:t>
            </a:r>
            <a:r>
              <a:rPr lang="hr-HR" altLang="en-US" sz="2400" b="1" dirty="0"/>
              <a:t>Franz </a:t>
            </a:r>
            <a:r>
              <a:rPr lang="hr-HR" altLang="en-US" sz="2400" b="1" dirty="0" err="1"/>
              <a:t>Lieber</a:t>
            </a:r>
            <a:r>
              <a:rPr lang="hr-HR" altLang="en-US" sz="2400" dirty="0"/>
              <a:t> (“</a:t>
            </a:r>
            <a:r>
              <a:rPr lang="hr-HR" altLang="en-US" sz="2400" i="1" dirty="0"/>
              <a:t>iskustvena i realna znanost koja obuhvaća cjelokupni represivni sustav</a:t>
            </a:r>
            <a:r>
              <a:rPr lang="hr-HR" altLang="en-US" sz="2400" dirty="0"/>
              <a:t>”)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90CF598-F891-EA71-0F70-AE15CCDFB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hr-HR" altLang="en-US" sz="4000" b="1"/>
              <a:t>Funkcije penologije</a:t>
            </a:r>
            <a:endParaRPr lang="en-US" altLang="en-US" sz="4000" b="1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6923BD-2879-D0AF-A4B1-B9299B168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473700"/>
          </a:xfrm>
        </p:spPr>
        <p:txBody>
          <a:bodyPr/>
          <a:lstStyle/>
          <a:p>
            <a:pPr eaLnBrk="1" hangingPunct="1"/>
            <a:r>
              <a:rPr lang="hr-HR" altLang="en-US" sz="2000">
                <a:solidFill>
                  <a:srgbClr val="CC0066"/>
                </a:solidFill>
              </a:rPr>
              <a:t>Upravna</a:t>
            </a:r>
            <a:r>
              <a:rPr lang="hr-HR" altLang="en-US" sz="2000"/>
              <a:t> (sustav, različiti penalni sustavi u nekoj zemlji, politika izvršavanja kaznenih sankcija u nekoj zemlji, ograničavanje ljudskih prava i slobode)</a:t>
            </a:r>
          </a:p>
          <a:p>
            <a:pPr eaLnBrk="1" hangingPunct="1"/>
            <a:r>
              <a:rPr lang="hr-HR" altLang="en-US" sz="2000">
                <a:solidFill>
                  <a:srgbClr val="CC0066"/>
                </a:solidFill>
              </a:rPr>
              <a:t>Analitička</a:t>
            </a:r>
            <a:r>
              <a:rPr lang="hr-HR" altLang="en-US" sz="2000"/>
              <a:t> (istraživanje, potreba neprestanog uvida u sustav izvršenja kaznenih sankcija u nekom kazneno-pravnom sustavu, stalne promjene, potreba za kritičnošću i tolerantnošću, povezivanje teorije s praksom)</a:t>
            </a:r>
          </a:p>
          <a:p>
            <a:pPr eaLnBrk="1" hangingPunct="1"/>
            <a:r>
              <a:rPr lang="hr-HR" altLang="en-US" sz="2000">
                <a:solidFill>
                  <a:srgbClr val="CC0066"/>
                </a:solidFill>
              </a:rPr>
              <a:t>Znanstvena</a:t>
            </a:r>
            <a:r>
              <a:rPr lang="hr-HR" altLang="en-US" sz="2000"/>
              <a:t> (ovisno o društvu, većinom vezana uz kazneno pravo, sociologiju i psihologiju, kriminologiju, znanstvena penologija u sadržajnom smislu bavi se dominantno počiniteljem kaznenog djela, njegovom ličnošću, posljedicama izvršavanja kazne)</a:t>
            </a:r>
          </a:p>
          <a:p>
            <a:pPr eaLnBrk="1" hangingPunct="1"/>
            <a:r>
              <a:rPr lang="hr-HR" altLang="en-US" sz="2000">
                <a:solidFill>
                  <a:srgbClr val="CC0066"/>
                </a:solidFill>
              </a:rPr>
              <a:t>Akademska</a:t>
            </a:r>
            <a:r>
              <a:rPr lang="hr-HR" altLang="en-US" sz="2000"/>
              <a:t> (širenje penološkog znanja kroz podučavanje, bila značajna u razvoju penologije: znanstveni radovi o uvjetima u kojima žive osuđenici)</a:t>
            </a:r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AC4DD5E-44C6-A384-FFEF-E9C6BBE38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hr-HR" altLang="en-US" sz="4000" b="1"/>
              <a:t>Penologija i socijalni rad</a:t>
            </a:r>
            <a:endParaRPr lang="en-US" altLang="en-US" sz="4000" b="1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5951047-7AB6-C35E-5193-C745D88EB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/>
            <a:r>
              <a:rPr lang="hr-HR" altLang="en-US" sz="2400"/>
              <a:t>M. Martinović: </a:t>
            </a:r>
            <a:r>
              <a:rPr lang="hr-HR" altLang="en-US" sz="2400" i="1"/>
              <a:t>“predmet znanosti socijalnog rada odnosi se na istraživanje strukture ljudskih potreba, putova i načina njihova zadovoljavanja i humanizacije, socijalnog ponašanja i socijalizacijskih procesa, te socijalnih problema i njihove prevencije”</a:t>
            </a:r>
          </a:p>
          <a:p>
            <a:pPr eaLnBrk="1" hangingPunct="1"/>
            <a:endParaRPr lang="hr-HR" altLang="en-US" sz="2400" i="1"/>
          </a:p>
          <a:p>
            <a:pPr eaLnBrk="1" hangingPunct="1"/>
            <a:r>
              <a:rPr lang="hr-HR" altLang="en-US" sz="2400"/>
              <a:t>Socijalni rad kao ravnopravni partner penologiji i obrnuto u izvršavanju kaznenih sankcija svih vrsta i oblika</a:t>
            </a:r>
          </a:p>
          <a:p>
            <a:pPr eaLnBrk="1" hangingPunct="1"/>
            <a:endParaRPr lang="hr-HR" altLang="en-US" sz="2400"/>
          </a:p>
          <a:p>
            <a:pPr eaLnBrk="1" hangingPunct="1"/>
            <a:r>
              <a:rPr lang="hr-HR" altLang="en-US" sz="2400"/>
              <a:t>Alternativne sankcije su upravo onaj oblik sankcioniranja koji u svom osnovnom sadržaju ima socijalni rad (spona između kazneno-pravnog sustava i između državne strukture i civilnog društva)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16346</TotalTime>
  <Words>1776</Words>
  <Application>Microsoft Macintosh PowerPoint</Application>
  <PresentationFormat>On-screen Show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Default Design</vt:lpstr>
      <vt:lpstr>Socijalni rad s počiniteljima kaznenih djela – uvod u kolegij i temu</vt:lpstr>
      <vt:lpstr>Sadržaj kolegija</vt:lpstr>
      <vt:lpstr>Plan nastave</vt:lpstr>
      <vt:lpstr>Ispit – zadaća i esej</vt:lpstr>
      <vt:lpstr>Pitanja???????</vt:lpstr>
      <vt:lpstr>Penologija - pojam</vt:lpstr>
      <vt:lpstr>Razvoj penologije kao znanosti</vt:lpstr>
      <vt:lpstr>Funkcije penologije</vt:lpstr>
      <vt:lpstr>Penologija i socijalni rad</vt:lpstr>
      <vt:lpstr>Diskusija</vt:lpstr>
      <vt:lpstr>Nekoliko crtica o povijesti kažnjavanja u ljudskoj vrsti</vt:lpstr>
      <vt:lpstr>Nekoliko crtica o povijesti kažnjavanja u ljudskoj vrsti</vt:lpstr>
      <vt:lpstr>Nekoliko crtica o povijesti kažnjavanja u ljudskoj vrsti</vt:lpstr>
      <vt:lpstr>Nekoliko crtica o povijesti kažnjavanja u ljudskoj vrsti</vt:lpstr>
      <vt:lpstr>Nekoliko crtica o povijesti kažnjavanja u ljudskoj vrsti</vt:lpstr>
      <vt:lpstr>Srednjovjekovni europski kazneni sustavi</vt:lpstr>
      <vt:lpstr>Pokret za jednakost, zakonitost i humanizaciju</vt:lpstr>
      <vt:lpstr>The Tower of London</vt:lpstr>
      <vt:lpstr>Little ease</vt:lpstr>
      <vt:lpstr>Individualizacija i resocijalizacija</vt:lpstr>
      <vt:lpstr>Pitanje za diskusiju!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rad u penalnim ustanovama – uvod u kolegij i temu</dc:title>
  <dc:creator>Maja Majdak</dc:creator>
  <cp:lastModifiedBy>Marijana Majdak</cp:lastModifiedBy>
  <cp:revision>64</cp:revision>
  <dcterms:created xsi:type="dcterms:W3CDTF">2014-03-06T18:56:02Z</dcterms:created>
  <dcterms:modified xsi:type="dcterms:W3CDTF">2023-02-27T12:43:37Z</dcterms:modified>
</cp:coreProperties>
</file>