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50"/>
  </p:notesMasterIdLst>
  <p:handoutMasterIdLst>
    <p:handoutMasterId r:id="rId51"/>
  </p:handoutMasterIdLst>
  <p:sldIdLst>
    <p:sldId id="256" r:id="rId2"/>
    <p:sldId id="295" r:id="rId3"/>
    <p:sldId id="298" r:id="rId4"/>
    <p:sldId id="265" r:id="rId5"/>
    <p:sldId id="296" r:id="rId6"/>
    <p:sldId id="266" r:id="rId7"/>
    <p:sldId id="302" r:id="rId8"/>
    <p:sldId id="309" r:id="rId9"/>
    <p:sldId id="303" r:id="rId10"/>
    <p:sldId id="287" r:id="rId11"/>
    <p:sldId id="293" r:id="rId12"/>
    <p:sldId id="267" r:id="rId13"/>
    <p:sldId id="288" r:id="rId14"/>
    <p:sldId id="310" r:id="rId15"/>
    <p:sldId id="268" r:id="rId16"/>
    <p:sldId id="270" r:id="rId17"/>
    <p:sldId id="269" r:id="rId18"/>
    <p:sldId id="304" r:id="rId19"/>
    <p:sldId id="311" r:id="rId20"/>
    <p:sldId id="271" r:id="rId21"/>
    <p:sldId id="272" r:id="rId22"/>
    <p:sldId id="289" r:id="rId23"/>
    <p:sldId id="273" r:id="rId24"/>
    <p:sldId id="290" r:id="rId25"/>
    <p:sldId id="299" r:id="rId26"/>
    <p:sldId id="291" r:id="rId27"/>
    <p:sldId id="274" r:id="rId28"/>
    <p:sldId id="305" r:id="rId29"/>
    <p:sldId id="275" r:id="rId30"/>
    <p:sldId id="276" r:id="rId31"/>
    <p:sldId id="277" r:id="rId32"/>
    <p:sldId id="306" r:id="rId33"/>
    <p:sldId id="278" r:id="rId34"/>
    <p:sldId id="279" r:id="rId35"/>
    <p:sldId id="280" r:id="rId36"/>
    <p:sldId id="281" r:id="rId37"/>
    <p:sldId id="307" r:id="rId38"/>
    <p:sldId id="282" r:id="rId39"/>
    <p:sldId id="283" r:id="rId40"/>
    <p:sldId id="308" r:id="rId41"/>
    <p:sldId id="284" r:id="rId42"/>
    <p:sldId id="285" r:id="rId43"/>
    <p:sldId id="292" r:id="rId44"/>
    <p:sldId id="286" r:id="rId45"/>
    <p:sldId id="301" r:id="rId46"/>
    <p:sldId id="300" r:id="rId47"/>
    <p:sldId id="294" r:id="rId48"/>
    <p:sldId id="264" r:id="rId49"/>
  </p:sldIdLst>
  <p:sldSz cx="12192000" cy="6858000"/>
  <p:notesSz cx="6669088" cy="9926638"/>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2" d="100"/>
          <a:sy n="112" d="100"/>
        </p:scale>
        <p:origin x="18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A0E5A575-0F93-4096-A733-03BE02A92F54}" type="datetimeFigureOut">
              <a:rPr lang="hr-HR" smtClean="0"/>
              <a:t>2.12.2019.</a:t>
            </a:fld>
            <a:endParaRPr lang="hr-HR"/>
          </a:p>
        </p:txBody>
      </p:sp>
      <p:sp>
        <p:nvSpPr>
          <p:cNvPr id="4" name="Footer Placeholder 3"/>
          <p:cNvSpPr>
            <a:spLocks noGrp="1"/>
          </p:cNvSpPr>
          <p:nvPr>
            <p:ph type="ftr" sz="quarter" idx="2"/>
          </p:nvPr>
        </p:nvSpPr>
        <p:spPr>
          <a:xfrm>
            <a:off x="0" y="9428585"/>
            <a:ext cx="2889938" cy="498055"/>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777607" y="9428585"/>
            <a:ext cx="2889938" cy="498055"/>
          </a:xfrm>
          <a:prstGeom prst="rect">
            <a:avLst/>
          </a:prstGeom>
        </p:spPr>
        <p:txBody>
          <a:bodyPr vert="horz" lIns="91440" tIns="45720" rIns="91440" bIns="45720" rtlCol="0" anchor="b"/>
          <a:lstStyle>
            <a:lvl1pPr algn="r">
              <a:defRPr sz="1200"/>
            </a:lvl1pPr>
          </a:lstStyle>
          <a:p>
            <a:fld id="{FB8BCD23-2881-431B-92E2-9736B25DB3D5}" type="slidenum">
              <a:rPr lang="hr-HR" smtClean="0"/>
              <a:t>‹#›</a:t>
            </a:fld>
            <a:endParaRPr lang="hr-HR"/>
          </a:p>
        </p:txBody>
      </p:sp>
    </p:spTree>
    <p:extLst>
      <p:ext uri="{BB962C8B-B14F-4D97-AF65-F5344CB8AC3E}">
        <p14:creationId xmlns:p14="http://schemas.microsoft.com/office/powerpoint/2010/main" val="3597310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7D572A37-BB7B-412A-9546-AD1AA0A4E7AF}" type="datetimeFigureOut">
              <a:rPr lang="hr-HR" smtClean="0"/>
              <a:t>2.12.2019.</a:t>
            </a:fld>
            <a:endParaRPr lang="hr-HR"/>
          </a:p>
        </p:txBody>
      </p:sp>
      <p:sp>
        <p:nvSpPr>
          <p:cNvPr id="4" name="Slide Image Placeholder 3"/>
          <p:cNvSpPr>
            <a:spLocks noGrp="1" noRot="1" noChangeAspect="1"/>
          </p:cNvSpPr>
          <p:nvPr>
            <p:ph type="sldImg" idx="2"/>
          </p:nvPr>
        </p:nvSpPr>
        <p:spPr>
          <a:xfrm>
            <a:off x="357188" y="1239838"/>
            <a:ext cx="5954712" cy="3351212"/>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66909" y="4777196"/>
            <a:ext cx="533527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428585"/>
            <a:ext cx="2889938" cy="498055"/>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777607" y="9428585"/>
            <a:ext cx="2889938" cy="498055"/>
          </a:xfrm>
          <a:prstGeom prst="rect">
            <a:avLst/>
          </a:prstGeom>
        </p:spPr>
        <p:txBody>
          <a:bodyPr vert="horz" lIns="91440" tIns="45720" rIns="91440" bIns="45720" rtlCol="0" anchor="b"/>
          <a:lstStyle>
            <a:lvl1pPr algn="r">
              <a:defRPr sz="1200"/>
            </a:lvl1pPr>
          </a:lstStyle>
          <a:p>
            <a:fld id="{A6A2AD7E-3788-4EC3-AC8F-E7D2F93EE33A}" type="slidenum">
              <a:rPr lang="hr-HR" smtClean="0"/>
              <a:t>‹#›</a:t>
            </a:fld>
            <a:endParaRPr lang="hr-HR"/>
          </a:p>
        </p:txBody>
      </p:sp>
    </p:spTree>
    <p:extLst>
      <p:ext uri="{BB962C8B-B14F-4D97-AF65-F5344CB8AC3E}">
        <p14:creationId xmlns:p14="http://schemas.microsoft.com/office/powerpoint/2010/main" val="1143243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1</a:t>
            </a:fld>
            <a:endParaRPr lang="hr-HR"/>
          </a:p>
        </p:txBody>
      </p:sp>
    </p:spTree>
    <p:extLst>
      <p:ext uri="{BB962C8B-B14F-4D97-AF65-F5344CB8AC3E}">
        <p14:creationId xmlns:p14="http://schemas.microsoft.com/office/powerpoint/2010/main" val="40606869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21</a:t>
            </a:fld>
            <a:endParaRPr lang="hr-HR"/>
          </a:p>
        </p:txBody>
      </p:sp>
    </p:spTree>
    <p:extLst>
      <p:ext uri="{BB962C8B-B14F-4D97-AF65-F5344CB8AC3E}">
        <p14:creationId xmlns:p14="http://schemas.microsoft.com/office/powerpoint/2010/main" val="1995237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23</a:t>
            </a:fld>
            <a:endParaRPr lang="hr-HR"/>
          </a:p>
        </p:txBody>
      </p:sp>
    </p:spTree>
    <p:extLst>
      <p:ext uri="{BB962C8B-B14F-4D97-AF65-F5344CB8AC3E}">
        <p14:creationId xmlns:p14="http://schemas.microsoft.com/office/powerpoint/2010/main" val="1334816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27</a:t>
            </a:fld>
            <a:endParaRPr lang="hr-HR"/>
          </a:p>
        </p:txBody>
      </p:sp>
    </p:spTree>
    <p:extLst>
      <p:ext uri="{BB962C8B-B14F-4D97-AF65-F5344CB8AC3E}">
        <p14:creationId xmlns:p14="http://schemas.microsoft.com/office/powerpoint/2010/main" val="2637541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2AD7E-3788-4EC3-AC8F-E7D2F93EE33A}" type="slidenum">
              <a:rPr kumimoji="0" lang="hr-H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hr-H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37498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29</a:t>
            </a:fld>
            <a:endParaRPr lang="hr-HR"/>
          </a:p>
        </p:txBody>
      </p:sp>
    </p:spTree>
    <p:extLst>
      <p:ext uri="{BB962C8B-B14F-4D97-AF65-F5344CB8AC3E}">
        <p14:creationId xmlns:p14="http://schemas.microsoft.com/office/powerpoint/2010/main" val="3693128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30</a:t>
            </a:fld>
            <a:endParaRPr lang="hr-HR"/>
          </a:p>
        </p:txBody>
      </p:sp>
    </p:spTree>
    <p:extLst>
      <p:ext uri="{BB962C8B-B14F-4D97-AF65-F5344CB8AC3E}">
        <p14:creationId xmlns:p14="http://schemas.microsoft.com/office/powerpoint/2010/main" val="975342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31</a:t>
            </a:fld>
            <a:endParaRPr lang="hr-HR"/>
          </a:p>
        </p:txBody>
      </p:sp>
    </p:spTree>
    <p:extLst>
      <p:ext uri="{BB962C8B-B14F-4D97-AF65-F5344CB8AC3E}">
        <p14:creationId xmlns:p14="http://schemas.microsoft.com/office/powerpoint/2010/main" val="10575398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2AD7E-3788-4EC3-AC8F-E7D2F93EE33A}" type="slidenum">
              <a:rPr kumimoji="0" lang="hr-H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hr-H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37411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33</a:t>
            </a:fld>
            <a:endParaRPr lang="hr-HR"/>
          </a:p>
        </p:txBody>
      </p:sp>
    </p:spTree>
    <p:extLst>
      <p:ext uri="{BB962C8B-B14F-4D97-AF65-F5344CB8AC3E}">
        <p14:creationId xmlns:p14="http://schemas.microsoft.com/office/powerpoint/2010/main" val="2694117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34</a:t>
            </a:fld>
            <a:endParaRPr lang="hr-HR"/>
          </a:p>
        </p:txBody>
      </p:sp>
    </p:spTree>
    <p:extLst>
      <p:ext uri="{BB962C8B-B14F-4D97-AF65-F5344CB8AC3E}">
        <p14:creationId xmlns:p14="http://schemas.microsoft.com/office/powerpoint/2010/main" val="1107183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4</a:t>
            </a:fld>
            <a:endParaRPr lang="hr-HR"/>
          </a:p>
        </p:txBody>
      </p:sp>
    </p:spTree>
    <p:extLst>
      <p:ext uri="{BB962C8B-B14F-4D97-AF65-F5344CB8AC3E}">
        <p14:creationId xmlns:p14="http://schemas.microsoft.com/office/powerpoint/2010/main" val="30638970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35</a:t>
            </a:fld>
            <a:endParaRPr lang="hr-HR"/>
          </a:p>
        </p:txBody>
      </p:sp>
    </p:spTree>
    <p:extLst>
      <p:ext uri="{BB962C8B-B14F-4D97-AF65-F5344CB8AC3E}">
        <p14:creationId xmlns:p14="http://schemas.microsoft.com/office/powerpoint/2010/main" val="3469635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36</a:t>
            </a:fld>
            <a:endParaRPr lang="hr-HR"/>
          </a:p>
        </p:txBody>
      </p:sp>
    </p:spTree>
    <p:extLst>
      <p:ext uri="{BB962C8B-B14F-4D97-AF65-F5344CB8AC3E}">
        <p14:creationId xmlns:p14="http://schemas.microsoft.com/office/powerpoint/2010/main" val="31275577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2AD7E-3788-4EC3-AC8F-E7D2F93EE33A}" type="slidenum">
              <a:rPr kumimoji="0" lang="hr-H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hr-H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77078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38</a:t>
            </a:fld>
            <a:endParaRPr lang="hr-HR"/>
          </a:p>
        </p:txBody>
      </p:sp>
    </p:spTree>
    <p:extLst>
      <p:ext uri="{BB962C8B-B14F-4D97-AF65-F5344CB8AC3E}">
        <p14:creationId xmlns:p14="http://schemas.microsoft.com/office/powerpoint/2010/main" val="9954941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39</a:t>
            </a:fld>
            <a:endParaRPr lang="hr-HR"/>
          </a:p>
        </p:txBody>
      </p:sp>
    </p:spTree>
    <p:extLst>
      <p:ext uri="{BB962C8B-B14F-4D97-AF65-F5344CB8AC3E}">
        <p14:creationId xmlns:p14="http://schemas.microsoft.com/office/powerpoint/2010/main" val="35836978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2AD7E-3788-4EC3-AC8F-E7D2F93EE33A}" type="slidenum">
              <a:rPr kumimoji="0" lang="hr-H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hr-H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16538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41</a:t>
            </a:fld>
            <a:endParaRPr lang="hr-HR"/>
          </a:p>
        </p:txBody>
      </p:sp>
    </p:spTree>
    <p:extLst>
      <p:ext uri="{BB962C8B-B14F-4D97-AF65-F5344CB8AC3E}">
        <p14:creationId xmlns:p14="http://schemas.microsoft.com/office/powerpoint/2010/main" val="33633480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42</a:t>
            </a:fld>
            <a:endParaRPr lang="hr-HR"/>
          </a:p>
        </p:txBody>
      </p:sp>
    </p:spTree>
    <p:extLst>
      <p:ext uri="{BB962C8B-B14F-4D97-AF65-F5344CB8AC3E}">
        <p14:creationId xmlns:p14="http://schemas.microsoft.com/office/powerpoint/2010/main" val="4197149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44</a:t>
            </a:fld>
            <a:endParaRPr lang="hr-HR"/>
          </a:p>
        </p:txBody>
      </p:sp>
    </p:spTree>
    <p:extLst>
      <p:ext uri="{BB962C8B-B14F-4D97-AF65-F5344CB8AC3E}">
        <p14:creationId xmlns:p14="http://schemas.microsoft.com/office/powerpoint/2010/main" val="10196932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48</a:t>
            </a:fld>
            <a:endParaRPr lang="hr-HR"/>
          </a:p>
        </p:txBody>
      </p:sp>
    </p:spTree>
    <p:extLst>
      <p:ext uri="{BB962C8B-B14F-4D97-AF65-F5344CB8AC3E}">
        <p14:creationId xmlns:p14="http://schemas.microsoft.com/office/powerpoint/2010/main" val="3890039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6</a:t>
            </a:fld>
            <a:endParaRPr lang="hr-HR"/>
          </a:p>
        </p:txBody>
      </p:sp>
    </p:spTree>
    <p:extLst>
      <p:ext uri="{BB962C8B-B14F-4D97-AF65-F5344CB8AC3E}">
        <p14:creationId xmlns:p14="http://schemas.microsoft.com/office/powerpoint/2010/main" val="990108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2AD7E-3788-4EC3-AC8F-E7D2F93EE33A}" type="slidenum">
              <a:rPr kumimoji="0" lang="hr-H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hr-H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461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12</a:t>
            </a:fld>
            <a:endParaRPr lang="hr-HR"/>
          </a:p>
        </p:txBody>
      </p:sp>
    </p:spTree>
    <p:extLst>
      <p:ext uri="{BB962C8B-B14F-4D97-AF65-F5344CB8AC3E}">
        <p14:creationId xmlns:p14="http://schemas.microsoft.com/office/powerpoint/2010/main" val="3369371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15</a:t>
            </a:fld>
            <a:endParaRPr lang="hr-HR"/>
          </a:p>
        </p:txBody>
      </p:sp>
    </p:spTree>
    <p:extLst>
      <p:ext uri="{BB962C8B-B14F-4D97-AF65-F5344CB8AC3E}">
        <p14:creationId xmlns:p14="http://schemas.microsoft.com/office/powerpoint/2010/main" val="3042057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16</a:t>
            </a:fld>
            <a:endParaRPr lang="hr-HR"/>
          </a:p>
        </p:txBody>
      </p:sp>
    </p:spTree>
    <p:extLst>
      <p:ext uri="{BB962C8B-B14F-4D97-AF65-F5344CB8AC3E}">
        <p14:creationId xmlns:p14="http://schemas.microsoft.com/office/powerpoint/2010/main" val="1157634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17</a:t>
            </a:fld>
            <a:endParaRPr lang="hr-HR"/>
          </a:p>
        </p:txBody>
      </p:sp>
    </p:spTree>
    <p:extLst>
      <p:ext uri="{BB962C8B-B14F-4D97-AF65-F5344CB8AC3E}">
        <p14:creationId xmlns:p14="http://schemas.microsoft.com/office/powerpoint/2010/main" val="1566279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A6A2AD7E-3788-4EC3-AC8F-E7D2F93EE33A}" type="slidenum">
              <a:rPr lang="hr-HR" smtClean="0"/>
              <a:t>20</a:t>
            </a:fld>
            <a:endParaRPr lang="hr-HR"/>
          </a:p>
        </p:txBody>
      </p:sp>
    </p:spTree>
    <p:extLst>
      <p:ext uri="{BB962C8B-B14F-4D97-AF65-F5344CB8AC3E}">
        <p14:creationId xmlns:p14="http://schemas.microsoft.com/office/powerpoint/2010/main" val="3472818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DDAB0F-AC06-4C12-B59E-21CBB610D503}" type="datetimeFigureOut">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2.12.2019.</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C8A595-7C6B-4F78-9708-5D89257395C1}" type="slidenum">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Tree>
    <p:extLst>
      <p:ext uri="{BB962C8B-B14F-4D97-AF65-F5344CB8AC3E}">
        <p14:creationId xmlns:p14="http://schemas.microsoft.com/office/powerpoint/2010/main" val="3160568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DDAB0F-AC06-4C12-B59E-21CBB610D503}" type="datetimeFigureOut">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2.12.2019.</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C8A595-7C6B-4F78-9708-5D89257395C1}" type="slidenum">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Tree>
    <p:extLst>
      <p:ext uri="{BB962C8B-B14F-4D97-AF65-F5344CB8AC3E}">
        <p14:creationId xmlns:p14="http://schemas.microsoft.com/office/powerpoint/2010/main" val="161742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DDAB0F-AC06-4C12-B59E-21CBB610D503}" type="datetimeFigureOut">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2.12.2019.</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C8A595-7C6B-4F78-9708-5D89257395C1}" type="slidenum">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Tree>
    <p:extLst>
      <p:ext uri="{BB962C8B-B14F-4D97-AF65-F5344CB8AC3E}">
        <p14:creationId xmlns:p14="http://schemas.microsoft.com/office/powerpoint/2010/main" val="3592093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DDAB0F-AC06-4C12-B59E-21CBB610D503}" type="datetimeFigureOut">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2.12.2019.</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C8A595-7C6B-4F78-9708-5D89257395C1}" type="slidenum">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Tree>
    <p:extLst>
      <p:ext uri="{BB962C8B-B14F-4D97-AF65-F5344CB8AC3E}">
        <p14:creationId xmlns:p14="http://schemas.microsoft.com/office/powerpoint/2010/main" val="2530943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DDAB0F-AC06-4C12-B59E-21CBB610D503}" type="datetimeFigureOut">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2.12.2019.</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C8A595-7C6B-4F78-9708-5D89257395C1}" type="slidenum">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Tree>
    <p:extLst>
      <p:ext uri="{BB962C8B-B14F-4D97-AF65-F5344CB8AC3E}">
        <p14:creationId xmlns:p14="http://schemas.microsoft.com/office/powerpoint/2010/main" val="2059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DDAB0F-AC06-4C12-B59E-21CBB610D503}" type="datetimeFigureOut">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2.12.2019.</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C8A595-7C6B-4F78-9708-5D89257395C1}" type="slidenum">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Tree>
    <p:extLst>
      <p:ext uri="{BB962C8B-B14F-4D97-AF65-F5344CB8AC3E}">
        <p14:creationId xmlns:p14="http://schemas.microsoft.com/office/powerpoint/2010/main" val="403929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DDAB0F-AC06-4C12-B59E-21CBB610D503}" type="datetimeFigureOut">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2.12.2019.</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C8A595-7C6B-4F78-9708-5D89257395C1}" type="slidenum">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Tree>
    <p:extLst>
      <p:ext uri="{BB962C8B-B14F-4D97-AF65-F5344CB8AC3E}">
        <p14:creationId xmlns:p14="http://schemas.microsoft.com/office/powerpoint/2010/main" val="1431631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DDAB0F-AC06-4C12-B59E-21CBB610D503}" type="datetimeFigureOut">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2.12.2019.</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C8A595-7C6B-4F78-9708-5D89257395C1}" type="slidenum">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Tree>
    <p:extLst>
      <p:ext uri="{BB962C8B-B14F-4D97-AF65-F5344CB8AC3E}">
        <p14:creationId xmlns:p14="http://schemas.microsoft.com/office/powerpoint/2010/main" val="331617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DDAB0F-AC06-4C12-B59E-21CBB610D503}" type="datetimeFigureOut">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2.12.2019.</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C8A595-7C6B-4F78-9708-5D89257395C1}" type="slidenum">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Tree>
    <p:extLst>
      <p:ext uri="{BB962C8B-B14F-4D97-AF65-F5344CB8AC3E}">
        <p14:creationId xmlns:p14="http://schemas.microsoft.com/office/powerpoint/2010/main" val="4177934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DDAB0F-AC06-4C12-B59E-21CBB610D503}" type="datetimeFigureOut">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2.12.2019.</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C8A595-7C6B-4F78-9708-5D89257395C1}" type="slidenum">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Tree>
    <p:extLst>
      <p:ext uri="{BB962C8B-B14F-4D97-AF65-F5344CB8AC3E}">
        <p14:creationId xmlns:p14="http://schemas.microsoft.com/office/powerpoint/2010/main" val="337559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DDAB0F-AC06-4C12-B59E-21CBB610D503}" type="datetimeFigureOut">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2.12.2019.</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C8A595-7C6B-4F78-9708-5D89257395C1}" type="slidenum">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Tree>
    <p:extLst>
      <p:ext uri="{BB962C8B-B14F-4D97-AF65-F5344CB8AC3E}">
        <p14:creationId xmlns:p14="http://schemas.microsoft.com/office/powerpoint/2010/main" val="2934506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8DDAB0F-AC06-4C12-B59E-21CBB610D503}" type="datetimeFigureOut">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2.12.2019.</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0C8A595-7C6B-4F78-9708-5D89257395C1}" type="slidenum">
              <a:rPr kumimoji="0" lang="hr-HR" sz="1000" b="0" i="0" u="none" strike="noStrike" kern="1200" cap="none" spc="0" normalizeH="0" baseline="0" noProof="0" smtClean="0">
                <a:ln>
                  <a:noFill/>
                </a:ln>
                <a:solidFill>
                  <a:prstClr val="black"/>
                </a:solidFill>
                <a:effectLst/>
                <a:uLnTx/>
                <a:uFillTx/>
                <a:latin typeface="Garamond" panose="020204040303010108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hr-HR" sz="1000" b="0" i="0" u="none" strike="noStrike" kern="1200" cap="none" spc="0" normalizeH="0" baseline="0" noProof="0">
              <a:ln>
                <a:noFill/>
              </a:ln>
              <a:solidFill>
                <a:prstClr val="black"/>
              </a:solidFill>
              <a:effectLst/>
              <a:uLnTx/>
              <a:uFillTx/>
              <a:latin typeface="Garamond" panose="02020404030301010803"/>
              <a:ea typeface="+mn-ea"/>
              <a:cs typeface="+mn-cs"/>
            </a:endParaRPr>
          </a:p>
        </p:txBody>
      </p:sp>
    </p:spTree>
    <p:extLst>
      <p:ext uri="{BB962C8B-B14F-4D97-AF65-F5344CB8AC3E}">
        <p14:creationId xmlns:p14="http://schemas.microsoft.com/office/powerpoint/2010/main" val="192617852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2398" y="1903614"/>
            <a:ext cx="7025180" cy="2776451"/>
          </a:xfrm>
        </p:spPr>
        <p:txBody>
          <a:bodyPr>
            <a:normAutofit fontScale="90000"/>
          </a:bodyPr>
          <a:lstStyle/>
          <a:p>
            <a:r>
              <a:rPr lang="hr-HR" sz="7000" dirty="0" smtClean="0"/>
              <a:t>Procesni dio MKP -</a:t>
            </a:r>
            <a:br>
              <a:rPr lang="hr-HR" sz="7000" dirty="0" smtClean="0"/>
            </a:br>
            <a:r>
              <a:rPr lang="hr-HR" sz="7000" dirty="0" smtClean="0"/>
              <a:t>Odredbe o sudovima i </a:t>
            </a:r>
            <a:r>
              <a:rPr lang="hr-HR" sz="7000" dirty="0" err="1" smtClean="0"/>
              <a:t>postupovne</a:t>
            </a:r>
            <a:r>
              <a:rPr lang="hr-HR" sz="7000" dirty="0" smtClean="0"/>
              <a:t> odredbe</a:t>
            </a:r>
            <a:endParaRPr lang="hr-HR" sz="7000" dirty="0"/>
          </a:p>
        </p:txBody>
      </p:sp>
      <p:sp>
        <p:nvSpPr>
          <p:cNvPr id="3" name="Subtitle 2"/>
          <p:cNvSpPr>
            <a:spLocks noGrp="1"/>
          </p:cNvSpPr>
          <p:nvPr>
            <p:ph type="subTitle" idx="1"/>
          </p:nvPr>
        </p:nvSpPr>
        <p:spPr>
          <a:xfrm>
            <a:off x="2692398" y="4613564"/>
            <a:ext cx="6815669" cy="698269"/>
          </a:xfrm>
        </p:spPr>
        <p:txBody>
          <a:bodyPr>
            <a:normAutofit fontScale="92500" lnSpcReduction="10000"/>
          </a:bodyPr>
          <a:lstStyle/>
          <a:p>
            <a:endParaRPr lang="hr-HR" dirty="0" smtClean="0"/>
          </a:p>
          <a:p>
            <a:pPr algn="r"/>
            <a:r>
              <a:rPr lang="hr-HR" sz="1700" dirty="0" smtClean="0"/>
              <a:t>2. </a:t>
            </a:r>
            <a:r>
              <a:rPr lang="hr-HR" sz="1700" smtClean="0"/>
              <a:t>prosinca 2019</a:t>
            </a:r>
            <a:r>
              <a:rPr lang="hr-HR" sz="1700" dirty="0" smtClean="0"/>
              <a:t>. </a:t>
            </a:r>
            <a:endParaRPr lang="hr-HR" sz="1700" dirty="0"/>
          </a:p>
        </p:txBody>
      </p:sp>
    </p:spTree>
    <p:extLst>
      <p:ext uri="{BB962C8B-B14F-4D97-AF65-F5344CB8AC3E}">
        <p14:creationId xmlns:p14="http://schemas.microsoft.com/office/powerpoint/2010/main" val="2644168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825" y="825501"/>
            <a:ext cx="10422773" cy="728980"/>
          </a:xfrm>
        </p:spPr>
        <p:txBody>
          <a:bodyPr>
            <a:normAutofit/>
          </a:bodyPr>
          <a:lstStyle/>
          <a:p>
            <a:r>
              <a:rPr lang="hr-HR" dirty="0"/>
              <a:t>2</a:t>
            </a:r>
            <a:r>
              <a:rPr lang="hr-HR" dirty="0" smtClean="0"/>
              <a:t>. Sudovi za mladež- sastav vijeća</a:t>
            </a:r>
            <a:endParaRPr lang="hr-HR" dirty="0"/>
          </a:p>
        </p:txBody>
      </p:sp>
      <p:sp>
        <p:nvSpPr>
          <p:cNvPr id="3" name="Content Placeholder 2"/>
          <p:cNvSpPr>
            <a:spLocks noGrp="1"/>
          </p:cNvSpPr>
          <p:nvPr>
            <p:ph idx="1"/>
          </p:nvPr>
        </p:nvSpPr>
        <p:spPr>
          <a:xfrm>
            <a:off x="1005839" y="2443942"/>
            <a:ext cx="10939549" cy="3757353"/>
          </a:xfrm>
        </p:spPr>
        <p:txBody>
          <a:bodyPr>
            <a:normAutofit fontScale="92500" lnSpcReduction="20000"/>
          </a:bodyPr>
          <a:lstStyle/>
          <a:p>
            <a:pPr lvl="0" algn="just">
              <a:buClr>
                <a:srgbClr val="83992A"/>
              </a:buClr>
            </a:pPr>
            <a:r>
              <a:rPr lang="hr-HR" b="1" dirty="0" smtClean="0">
                <a:solidFill>
                  <a:prstClr val="black">
                    <a:lumMod val="85000"/>
                    <a:lumOff val="15000"/>
                  </a:prstClr>
                </a:solidFill>
              </a:rPr>
              <a:t>Vijeće za mladež ŽS:</a:t>
            </a:r>
          </a:p>
          <a:p>
            <a:pPr marL="457200" lvl="0" indent="-457200" algn="just">
              <a:buClr>
                <a:srgbClr val="83992A"/>
              </a:buClr>
              <a:buFont typeface="+mj-lt"/>
              <a:buAutoNum type="alphaLcParenR"/>
            </a:pPr>
            <a:r>
              <a:rPr lang="hr-HR" b="1" u="sng" dirty="0" smtClean="0">
                <a:solidFill>
                  <a:prstClr val="black">
                    <a:lumMod val="85000"/>
                    <a:lumOff val="15000"/>
                  </a:prstClr>
                </a:solidFill>
              </a:rPr>
              <a:t>prema ZSM </a:t>
            </a:r>
            <a:r>
              <a:rPr lang="hr-HR" b="1" dirty="0" smtClean="0">
                <a:solidFill>
                  <a:prstClr val="black">
                    <a:lumMod val="85000"/>
                    <a:lumOff val="15000"/>
                  </a:prstClr>
                </a:solidFill>
              </a:rPr>
              <a:t>(čl. 45.st. 3. i 4. ZSM)</a:t>
            </a:r>
          </a:p>
          <a:p>
            <a:pPr lvl="1" algn="just">
              <a:buClr>
                <a:srgbClr val="83992A"/>
              </a:buClr>
            </a:pPr>
            <a:r>
              <a:rPr lang="hr-HR" dirty="0" smtClean="0">
                <a:solidFill>
                  <a:prstClr val="black">
                    <a:lumMod val="85000"/>
                    <a:lumOff val="15000"/>
                  </a:prstClr>
                </a:solidFill>
              </a:rPr>
              <a:t>I  stupnju (sudi) - 1 SM+2 SPM ili (čl. 45.st. 3. ZSM)</a:t>
            </a:r>
          </a:p>
          <a:p>
            <a:pPr lvl="1" algn="just">
              <a:buClr>
                <a:srgbClr val="83992A"/>
              </a:buClr>
            </a:pPr>
            <a:r>
              <a:rPr lang="hr-HR" dirty="0" smtClean="0">
                <a:solidFill>
                  <a:prstClr val="black">
                    <a:lumMod val="85000"/>
                    <a:lumOff val="15000"/>
                  </a:prstClr>
                </a:solidFill>
              </a:rPr>
              <a:t>II stupnju (sudi) – 3 suca (1SM)- (čl. 45.st.3. ZSM)</a:t>
            </a:r>
          </a:p>
          <a:p>
            <a:pPr lvl="1" algn="just">
              <a:buClr>
                <a:srgbClr val="83992A"/>
              </a:buClr>
            </a:pPr>
            <a:r>
              <a:rPr lang="hr-HR" dirty="0">
                <a:solidFill>
                  <a:prstClr val="black">
                    <a:lumMod val="85000"/>
                    <a:lumOff val="15000"/>
                  </a:prstClr>
                </a:solidFill>
              </a:rPr>
              <a:t>o</a:t>
            </a:r>
            <a:r>
              <a:rPr lang="hr-HR" dirty="0" smtClean="0">
                <a:solidFill>
                  <a:prstClr val="black">
                    <a:lumMod val="85000"/>
                    <a:lumOff val="15000"/>
                  </a:prstClr>
                </a:solidFill>
              </a:rPr>
              <a:t>dlučuje – 3 suca (1SM)-</a:t>
            </a:r>
            <a:r>
              <a:rPr lang="hr-HR" dirty="0">
                <a:solidFill>
                  <a:prstClr val="black">
                    <a:lumMod val="85000"/>
                    <a:lumOff val="15000"/>
                  </a:prstClr>
                </a:solidFill>
              </a:rPr>
              <a:t>izvan sjednice vijeća i izvan </a:t>
            </a:r>
            <a:r>
              <a:rPr lang="hr-HR" dirty="0" smtClean="0">
                <a:solidFill>
                  <a:prstClr val="black">
                    <a:lumMod val="85000"/>
                    <a:lumOff val="15000"/>
                  </a:prstClr>
                </a:solidFill>
              </a:rPr>
              <a:t>rasprave, tj. Izvan čl. 84. i 85. ZSM-a </a:t>
            </a:r>
            <a:r>
              <a:rPr lang="hr-HR" dirty="0">
                <a:solidFill>
                  <a:prstClr val="black">
                    <a:lumMod val="85000"/>
                    <a:lumOff val="15000"/>
                  </a:prstClr>
                </a:solidFill>
              </a:rPr>
              <a:t>(čl. 45.st.4. ZSM</a:t>
            </a:r>
            <a:r>
              <a:rPr lang="hr-HR" dirty="0" smtClean="0">
                <a:solidFill>
                  <a:prstClr val="black">
                    <a:lumMod val="85000"/>
                    <a:lumOff val="15000"/>
                  </a:prstClr>
                </a:solidFill>
              </a:rPr>
              <a:t>)</a:t>
            </a:r>
          </a:p>
          <a:p>
            <a:pPr marL="457200" indent="-457200" algn="just">
              <a:buClr>
                <a:srgbClr val="83992A"/>
              </a:buClr>
              <a:buFont typeface="+mj-lt"/>
              <a:buAutoNum type="alphaLcParenR"/>
            </a:pPr>
            <a:r>
              <a:rPr lang="hr-HR" u="sng" dirty="0" smtClean="0">
                <a:solidFill>
                  <a:prstClr val="black">
                    <a:lumMod val="85000"/>
                    <a:lumOff val="15000"/>
                  </a:prstClr>
                </a:solidFill>
              </a:rPr>
              <a:t>prema ZKP </a:t>
            </a:r>
            <a:r>
              <a:rPr lang="hr-HR" dirty="0" smtClean="0">
                <a:solidFill>
                  <a:prstClr val="black">
                    <a:lumMod val="85000"/>
                    <a:lumOff val="15000"/>
                  </a:prstClr>
                </a:solidFill>
              </a:rPr>
              <a:t>(čl. 61. st. 2. i 5. ZSM)- </a:t>
            </a:r>
            <a:r>
              <a:rPr lang="hr-HR" b="1" dirty="0" smtClean="0">
                <a:solidFill>
                  <a:prstClr val="black">
                    <a:lumMod val="85000"/>
                    <a:lumOff val="15000"/>
                  </a:prstClr>
                </a:solidFill>
              </a:rPr>
              <a:t>jedinstveni postupak </a:t>
            </a:r>
          </a:p>
          <a:p>
            <a:pPr marL="578358" lvl="1" indent="-285750" algn="just">
              <a:buClr>
                <a:srgbClr val="83992A"/>
              </a:buClr>
            </a:pPr>
            <a:r>
              <a:rPr lang="hr-HR" dirty="0" smtClean="0">
                <a:solidFill>
                  <a:prstClr val="black">
                    <a:lumMod val="85000"/>
                    <a:lumOff val="15000"/>
                  </a:prstClr>
                </a:solidFill>
              </a:rPr>
              <a:t>I stupnja:</a:t>
            </a:r>
          </a:p>
          <a:p>
            <a:pPr marL="761238" lvl="2" indent="-285750" algn="just">
              <a:buClr>
                <a:srgbClr val="83992A"/>
              </a:buClr>
            </a:pPr>
            <a:r>
              <a:rPr lang="hr-HR" dirty="0" smtClean="0">
                <a:solidFill>
                  <a:prstClr val="black">
                    <a:lumMod val="85000"/>
                    <a:lumOff val="15000"/>
                  </a:prstClr>
                </a:solidFill>
              </a:rPr>
              <a:t>kada je 1 sudac + 2 </a:t>
            </a:r>
            <a:r>
              <a:rPr lang="hr-HR" dirty="0" err="1" smtClean="0">
                <a:solidFill>
                  <a:prstClr val="black">
                    <a:lumMod val="85000"/>
                    <a:lumOff val="15000"/>
                  </a:prstClr>
                </a:solidFill>
              </a:rPr>
              <a:t>sp</a:t>
            </a:r>
            <a:r>
              <a:rPr lang="hr-HR" dirty="0" smtClean="0">
                <a:solidFill>
                  <a:prstClr val="black">
                    <a:lumMod val="85000"/>
                    <a:lumOff val="15000"/>
                  </a:prstClr>
                </a:solidFill>
              </a:rPr>
              <a:t>= 1SM + 2 SPM </a:t>
            </a:r>
          </a:p>
          <a:p>
            <a:pPr marL="761238" lvl="2" indent="-285750" algn="just">
              <a:buClr>
                <a:srgbClr val="83992A"/>
              </a:buClr>
            </a:pPr>
            <a:r>
              <a:rPr lang="hr-HR" dirty="0" smtClean="0">
                <a:solidFill>
                  <a:prstClr val="black">
                    <a:lumMod val="85000"/>
                    <a:lumOff val="15000"/>
                  </a:prstClr>
                </a:solidFill>
              </a:rPr>
              <a:t> kada je 2 suca i 3 suca porotnika (prema ZKP)= 2 suca (1SM) + 3 SPM</a:t>
            </a:r>
          </a:p>
          <a:p>
            <a:pPr marL="578358" lvl="1" indent="-285750" algn="just">
              <a:buClr>
                <a:srgbClr val="83992A"/>
              </a:buClr>
            </a:pPr>
            <a:r>
              <a:rPr lang="hr-HR" dirty="0" smtClean="0">
                <a:solidFill>
                  <a:prstClr val="black">
                    <a:lumMod val="85000"/>
                    <a:lumOff val="15000"/>
                  </a:prstClr>
                </a:solidFill>
              </a:rPr>
              <a:t>II stupanj – 3 suca (1 SM)</a:t>
            </a:r>
          </a:p>
          <a:p>
            <a:endParaRPr lang="hr-HR" dirty="0"/>
          </a:p>
        </p:txBody>
      </p:sp>
    </p:spTree>
    <p:extLst>
      <p:ext uri="{BB962C8B-B14F-4D97-AF65-F5344CB8AC3E}">
        <p14:creationId xmlns:p14="http://schemas.microsoft.com/office/powerpoint/2010/main" val="1720443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srgbClr val="000000">
                    <a:lumMod val="75000"/>
                    <a:lumOff val="25000"/>
                  </a:srgbClr>
                </a:solidFill>
              </a:rPr>
              <a:t>2</a:t>
            </a:r>
            <a:r>
              <a:rPr lang="hr-HR" dirty="0" smtClean="0">
                <a:solidFill>
                  <a:srgbClr val="000000">
                    <a:lumMod val="75000"/>
                    <a:lumOff val="25000"/>
                  </a:srgbClr>
                </a:solidFill>
              </a:rPr>
              <a:t>. Sudovi </a:t>
            </a:r>
            <a:r>
              <a:rPr lang="hr-HR" dirty="0">
                <a:solidFill>
                  <a:srgbClr val="000000">
                    <a:lumMod val="75000"/>
                    <a:lumOff val="25000"/>
                  </a:srgbClr>
                </a:solidFill>
              </a:rPr>
              <a:t>za mladež- sastav vijeća</a:t>
            </a:r>
            <a:endParaRPr lang="hr-HR" dirty="0"/>
          </a:p>
        </p:txBody>
      </p:sp>
      <p:sp>
        <p:nvSpPr>
          <p:cNvPr id="3" name="Content Placeholder 2"/>
          <p:cNvSpPr>
            <a:spLocks noGrp="1"/>
          </p:cNvSpPr>
          <p:nvPr>
            <p:ph idx="1"/>
          </p:nvPr>
        </p:nvSpPr>
        <p:spPr>
          <a:xfrm>
            <a:off x="623454" y="2410691"/>
            <a:ext cx="10673542" cy="3458402"/>
          </a:xfrm>
        </p:spPr>
        <p:txBody>
          <a:bodyPr>
            <a:normAutofit fontScale="92500" lnSpcReduction="20000"/>
          </a:bodyPr>
          <a:lstStyle/>
          <a:p>
            <a:pPr lvl="0" algn="just">
              <a:buClr>
                <a:srgbClr val="83992A"/>
              </a:buClr>
            </a:pPr>
            <a:r>
              <a:rPr lang="hr-HR" b="1" dirty="0" smtClean="0"/>
              <a:t>VSRH:</a:t>
            </a:r>
          </a:p>
          <a:p>
            <a:pPr marL="457200" lvl="0" indent="-457200" algn="just">
              <a:buClr>
                <a:srgbClr val="83992A"/>
              </a:buClr>
              <a:buFont typeface="+mj-lt"/>
              <a:buAutoNum type="alphaLcParenR"/>
            </a:pPr>
            <a:r>
              <a:rPr lang="hr-HR" b="1" dirty="0" smtClean="0"/>
              <a:t>prema ZSM </a:t>
            </a:r>
            <a:r>
              <a:rPr lang="hr-HR" b="1" dirty="0"/>
              <a:t>(vijeće za </a:t>
            </a:r>
            <a:r>
              <a:rPr lang="hr-HR" b="1" dirty="0" smtClean="0"/>
              <a:t>mladež -čl. 45. st. 5. ZSM;)</a:t>
            </a:r>
            <a:endParaRPr lang="hr-HR" b="1" dirty="0"/>
          </a:p>
          <a:p>
            <a:pPr lvl="1" algn="just">
              <a:buClr>
                <a:srgbClr val="83992A"/>
              </a:buClr>
            </a:pPr>
            <a:r>
              <a:rPr lang="hr-HR" dirty="0"/>
              <a:t>II stupanj – </a:t>
            </a:r>
            <a:r>
              <a:rPr lang="hr-HR" sz="2100" dirty="0"/>
              <a:t>Vijeće za mladež VSRH - </a:t>
            </a:r>
            <a:r>
              <a:rPr lang="hr-HR" dirty="0"/>
              <a:t>3 suca (čl. 45.st.5. ZSM)-PAZITI ne piše SM</a:t>
            </a:r>
          </a:p>
          <a:p>
            <a:pPr lvl="1" algn="just">
              <a:buClr>
                <a:srgbClr val="83992A"/>
              </a:buClr>
            </a:pPr>
            <a:r>
              <a:rPr lang="hr-HR" dirty="0"/>
              <a:t>III </a:t>
            </a:r>
            <a:r>
              <a:rPr lang="hr-HR" dirty="0">
                <a:solidFill>
                  <a:prstClr val="black">
                    <a:lumMod val="85000"/>
                    <a:lumOff val="15000"/>
                  </a:prstClr>
                </a:solidFill>
              </a:rPr>
              <a:t>stupanj i izvanredni pravni lijekovi – vijeće Vrhovnog suda RH </a:t>
            </a:r>
            <a:r>
              <a:rPr lang="hr-HR" u="sng" dirty="0">
                <a:solidFill>
                  <a:prstClr val="black">
                    <a:lumMod val="85000"/>
                    <a:lumOff val="15000"/>
                  </a:prstClr>
                </a:solidFill>
              </a:rPr>
              <a:t>sastavljeno je po općim propisima </a:t>
            </a:r>
            <a:r>
              <a:rPr lang="hr-HR" dirty="0">
                <a:solidFill>
                  <a:prstClr val="black">
                    <a:lumMod val="85000"/>
                    <a:lumOff val="15000"/>
                  </a:prstClr>
                </a:solidFill>
              </a:rPr>
              <a:t>(čl. 45.st.5. ZSM)</a:t>
            </a:r>
          </a:p>
          <a:p>
            <a:pPr marL="457200" indent="-457200">
              <a:buFont typeface="+mj-lt"/>
              <a:buAutoNum type="alphaLcParenR"/>
            </a:pPr>
            <a:r>
              <a:rPr lang="hr-HR" u="sng" dirty="0" smtClean="0"/>
              <a:t>prema ZKP </a:t>
            </a:r>
            <a:r>
              <a:rPr lang="hr-HR" dirty="0" smtClean="0"/>
              <a:t>– </a:t>
            </a:r>
            <a:r>
              <a:rPr lang="hr-HR" b="1" dirty="0" smtClean="0"/>
              <a:t>jedinstveni postupak </a:t>
            </a:r>
            <a:r>
              <a:rPr lang="hr-HR" dirty="0" smtClean="0"/>
              <a:t>(čl. 61. st. 8. ZSM)</a:t>
            </a:r>
          </a:p>
          <a:p>
            <a:pPr marL="578358" lvl="1" indent="-285750"/>
            <a:r>
              <a:rPr lang="hr-HR" dirty="0" smtClean="0"/>
              <a:t>II stupanj (odlučuje Vijeće za mladež):</a:t>
            </a:r>
          </a:p>
          <a:p>
            <a:pPr marL="761238" lvl="2" indent="-285750"/>
            <a:r>
              <a:rPr lang="hr-HR" dirty="0" smtClean="0"/>
              <a:t>3 suca</a:t>
            </a:r>
          </a:p>
          <a:p>
            <a:pPr marL="761238" lvl="2" indent="-285750"/>
            <a:r>
              <a:rPr lang="hr-HR" dirty="0" smtClean="0"/>
              <a:t>5 sudaca (3 suci Vijeća za M)</a:t>
            </a:r>
          </a:p>
          <a:p>
            <a:pPr marL="578358" lvl="1" indent="-285750"/>
            <a:r>
              <a:rPr lang="hr-HR" dirty="0" smtClean="0"/>
              <a:t>III</a:t>
            </a:r>
            <a:r>
              <a:rPr lang="hr-HR" sz="2000" dirty="0">
                <a:solidFill>
                  <a:prstClr val="black">
                    <a:lumMod val="85000"/>
                    <a:lumOff val="15000"/>
                  </a:prstClr>
                </a:solidFill>
              </a:rPr>
              <a:t> i izvanredni pravni lijekovi – vijeće Vrhovnog suda RH sastavljeno je </a:t>
            </a:r>
            <a:r>
              <a:rPr lang="hr-HR" sz="2000" u="sng" dirty="0">
                <a:solidFill>
                  <a:prstClr val="black">
                    <a:lumMod val="85000"/>
                    <a:lumOff val="15000"/>
                  </a:prstClr>
                </a:solidFill>
              </a:rPr>
              <a:t>po općim propisima </a:t>
            </a:r>
            <a:r>
              <a:rPr lang="hr-HR" sz="2000" u="sng" dirty="0" smtClean="0">
                <a:solidFill>
                  <a:prstClr val="black">
                    <a:lumMod val="85000"/>
                    <a:lumOff val="15000"/>
                  </a:prstClr>
                </a:solidFill>
              </a:rPr>
              <a:t> (čl. 61.st.8. ZSM)</a:t>
            </a:r>
            <a:endParaRPr lang="hr-HR" u="sng" dirty="0"/>
          </a:p>
        </p:txBody>
      </p:sp>
    </p:spTree>
    <p:extLst>
      <p:ext uri="{BB962C8B-B14F-4D97-AF65-F5344CB8AC3E}">
        <p14:creationId xmlns:p14="http://schemas.microsoft.com/office/powerpoint/2010/main" val="72302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087" y="698269"/>
            <a:ext cx="9990511" cy="1446415"/>
          </a:xfrm>
        </p:spPr>
        <p:txBody>
          <a:bodyPr>
            <a:normAutofit/>
          </a:bodyPr>
          <a:lstStyle/>
          <a:p>
            <a:r>
              <a:rPr lang="hr-HR" dirty="0" smtClean="0"/>
              <a:t>2.A.1. </a:t>
            </a:r>
            <a:r>
              <a:rPr lang="sv-SE" dirty="0" smtClean="0"/>
              <a:t>Karakteristike postupka prema maloljetnim počiniteljima kaznenih djela</a:t>
            </a:r>
            <a:endParaRPr lang="hr-HR" dirty="0"/>
          </a:p>
        </p:txBody>
      </p:sp>
      <p:sp>
        <p:nvSpPr>
          <p:cNvPr id="3" name="Content Placeholder 2"/>
          <p:cNvSpPr>
            <a:spLocks noGrp="1"/>
          </p:cNvSpPr>
          <p:nvPr>
            <p:ph idx="1"/>
          </p:nvPr>
        </p:nvSpPr>
        <p:spPr>
          <a:xfrm>
            <a:off x="906087" y="2402378"/>
            <a:ext cx="10498975" cy="3823855"/>
          </a:xfrm>
        </p:spPr>
        <p:txBody>
          <a:bodyPr>
            <a:normAutofit fontScale="92500"/>
          </a:bodyPr>
          <a:lstStyle/>
          <a:p>
            <a:pPr algn="just">
              <a:buFont typeface="Arial" panose="020B0604020202020204" pitchFamily="34" charset="0"/>
              <a:buChar char="•"/>
            </a:pPr>
            <a:r>
              <a:rPr lang="hr-HR" sz="2600" dirty="0" smtClean="0"/>
              <a:t>nadležnost suda za mladež prestaje sa navršenom 23 godinom počiniteljeva života (čl. 36. ZSM) </a:t>
            </a:r>
          </a:p>
          <a:p>
            <a:pPr algn="just">
              <a:buFont typeface="Arial" panose="020B0604020202020204" pitchFamily="34" charset="0"/>
              <a:buChar char="•"/>
            </a:pPr>
            <a:r>
              <a:rPr lang="hr-HR" sz="2600" dirty="0" smtClean="0"/>
              <a:t>u kaznenom postupku prema maloljetniku koji nije navršio 23 god. primjenjuju se odredbe ZSM, kao i ZKP-a ako nisu u suprotnosti s ZSM (čl. 48. ZSM)</a:t>
            </a:r>
          </a:p>
          <a:p>
            <a:pPr algn="just">
              <a:buFont typeface="Arial" panose="020B0604020202020204" pitchFamily="34" charset="0"/>
              <a:buChar char="•"/>
            </a:pPr>
            <a:r>
              <a:rPr lang="hr-HR" sz="2600" dirty="0" smtClean="0"/>
              <a:t>djeca do 14 godina, kazneno NE ODGOVARAJU!!! (čl. 49. ZSM)</a:t>
            </a:r>
          </a:p>
          <a:p>
            <a:pPr algn="just">
              <a:buFont typeface="Arial" panose="020B0604020202020204" pitchFamily="34" charset="0"/>
              <a:buChar char="•"/>
            </a:pPr>
            <a:r>
              <a:rPr lang="hr-HR" sz="2600" dirty="0" smtClean="0"/>
              <a:t>jedini ovlašteni tužitelj u postupku je </a:t>
            </a:r>
            <a:r>
              <a:rPr lang="hr-HR" sz="2600" b="1" dirty="0" smtClean="0"/>
              <a:t>državni odvjetnik </a:t>
            </a:r>
            <a:r>
              <a:rPr lang="hr-HR" sz="2600" dirty="0" smtClean="0"/>
              <a:t>(čl. 50. ZSM)</a:t>
            </a:r>
          </a:p>
          <a:p>
            <a:pPr algn="just">
              <a:buFont typeface="Arial" panose="020B0604020202020204" pitchFamily="34" charset="0"/>
              <a:buChar char="•"/>
            </a:pPr>
            <a:r>
              <a:rPr lang="hr-HR" sz="2600" dirty="0" err="1" smtClean="0"/>
              <a:t>oštećenik</a:t>
            </a:r>
            <a:r>
              <a:rPr lang="hr-HR" sz="2600" dirty="0" smtClean="0"/>
              <a:t> </a:t>
            </a:r>
            <a:r>
              <a:rPr lang="hr-HR" sz="2600" b="1" dirty="0" smtClean="0"/>
              <a:t>ne može </a:t>
            </a:r>
            <a:r>
              <a:rPr lang="hr-HR" sz="2600" dirty="0" smtClean="0"/>
              <a:t>stupiti na mjesto tužitelja (čl. 51. ZSM)</a:t>
            </a:r>
          </a:p>
          <a:p>
            <a:pPr lvl="0" algn="just">
              <a:buClr>
                <a:srgbClr val="83992A"/>
              </a:buClr>
              <a:buFont typeface="Arial" panose="020B0604020202020204" pitchFamily="34" charset="0"/>
              <a:buChar char="•"/>
            </a:pPr>
            <a:r>
              <a:rPr lang="hr-HR" sz="2600" dirty="0" smtClean="0">
                <a:solidFill>
                  <a:prstClr val="black">
                    <a:lumMod val="85000"/>
                    <a:lumOff val="15000"/>
                  </a:prstClr>
                </a:solidFill>
              </a:rPr>
              <a:t>maloljetniku se </a:t>
            </a:r>
            <a:r>
              <a:rPr lang="hr-HR" sz="2600" b="1" dirty="0" smtClean="0">
                <a:solidFill>
                  <a:prstClr val="black">
                    <a:lumMod val="85000"/>
                    <a:lumOff val="15000"/>
                  </a:prstClr>
                </a:solidFill>
              </a:rPr>
              <a:t>ne može suditi u odsutnosti</a:t>
            </a:r>
            <a:r>
              <a:rPr lang="hr-HR" sz="2600" dirty="0" smtClean="0">
                <a:solidFill>
                  <a:prstClr val="black">
                    <a:lumMod val="85000"/>
                    <a:lumOff val="15000"/>
                  </a:prstClr>
                </a:solidFill>
              </a:rPr>
              <a:t>!! (čl. 53. ZSM; NE ako navrši 21)</a:t>
            </a:r>
          </a:p>
          <a:p>
            <a:pPr algn="just">
              <a:buFont typeface="Arial" panose="020B0604020202020204" pitchFamily="34" charset="0"/>
              <a:buChar char="•"/>
            </a:pPr>
            <a:endParaRPr lang="hr-HR" dirty="0" smtClean="0"/>
          </a:p>
        </p:txBody>
      </p:sp>
    </p:spTree>
    <p:extLst>
      <p:ext uri="{BB962C8B-B14F-4D97-AF65-F5344CB8AC3E}">
        <p14:creationId xmlns:p14="http://schemas.microsoft.com/office/powerpoint/2010/main" val="3508810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315884"/>
            <a:ext cx="9601196" cy="1305098"/>
          </a:xfrm>
        </p:spPr>
        <p:txBody>
          <a:bodyPr>
            <a:normAutofit/>
          </a:bodyPr>
          <a:lstStyle/>
          <a:p>
            <a:r>
              <a:rPr lang="hr-HR" sz="4000" dirty="0" smtClean="0">
                <a:solidFill>
                  <a:prstClr val="black">
                    <a:lumMod val="85000"/>
                    <a:lumOff val="15000"/>
                  </a:prstClr>
                </a:solidFill>
              </a:rPr>
              <a:t>2.A.1. </a:t>
            </a:r>
            <a:r>
              <a:rPr lang="sv-SE" sz="4000" dirty="0" smtClean="0">
                <a:solidFill>
                  <a:prstClr val="black">
                    <a:lumMod val="85000"/>
                    <a:lumOff val="15000"/>
                  </a:prstClr>
                </a:solidFill>
              </a:rPr>
              <a:t>Karakteristike postupka prema maloljetnim počiniteljima kaznenih djela</a:t>
            </a:r>
            <a:endParaRPr lang="hr-HR" dirty="0"/>
          </a:p>
        </p:txBody>
      </p:sp>
      <p:sp>
        <p:nvSpPr>
          <p:cNvPr id="3" name="Content Placeholder 2"/>
          <p:cNvSpPr>
            <a:spLocks noGrp="1"/>
          </p:cNvSpPr>
          <p:nvPr>
            <p:ph idx="1"/>
          </p:nvPr>
        </p:nvSpPr>
        <p:spPr>
          <a:xfrm>
            <a:off x="781396" y="1845425"/>
            <a:ext cx="10686704" cy="4663440"/>
          </a:xfrm>
        </p:spPr>
        <p:txBody>
          <a:bodyPr>
            <a:normAutofit lnSpcReduction="10000"/>
          </a:bodyPr>
          <a:lstStyle/>
          <a:p>
            <a:pPr lvl="0" algn="just">
              <a:buClr>
                <a:srgbClr val="83992A"/>
              </a:buClr>
              <a:buFont typeface="Arial" panose="020B0604020202020204" pitchFamily="34" charset="0"/>
              <a:buChar char="•"/>
            </a:pPr>
            <a:r>
              <a:rPr lang="hr-HR" sz="2200" dirty="0" smtClean="0">
                <a:solidFill>
                  <a:prstClr val="black">
                    <a:lumMod val="85000"/>
                    <a:lumOff val="15000"/>
                  </a:prstClr>
                </a:solidFill>
              </a:rPr>
              <a:t>branitelj </a:t>
            </a:r>
            <a:r>
              <a:rPr lang="hr-HR" sz="2200" dirty="0">
                <a:solidFill>
                  <a:prstClr val="black">
                    <a:lumMod val="85000"/>
                    <a:lumOff val="15000"/>
                  </a:prstClr>
                </a:solidFill>
              </a:rPr>
              <a:t>po </a:t>
            </a:r>
            <a:r>
              <a:rPr lang="hr-HR" sz="2200" b="1" dirty="0">
                <a:solidFill>
                  <a:prstClr val="black">
                    <a:lumMod val="85000"/>
                    <a:lumOff val="15000"/>
                  </a:prstClr>
                </a:solidFill>
              </a:rPr>
              <a:t>službenoj dužnosti (samo odvjetnik s min 5. </a:t>
            </a:r>
            <a:r>
              <a:rPr lang="hr-HR" sz="2200" dirty="0">
                <a:solidFill>
                  <a:prstClr val="black">
                    <a:lumMod val="85000"/>
                    <a:lumOff val="15000"/>
                  </a:prstClr>
                </a:solidFill>
              </a:rPr>
              <a:t>god. kao odvjetnik ili dužnosnik u pravosudnom tijelu; odnosno 8. god. u postupku  za kazneno djelo za koje je propisana kazna dugotrajnog zatvora)- biraju se s liste odvjetnika za </a:t>
            </a:r>
            <a:r>
              <a:rPr lang="hr-HR" sz="2200" dirty="0" smtClean="0">
                <a:solidFill>
                  <a:prstClr val="black">
                    <a:lumMod val="85000"/>
                    <a:lumOff val="15000"/>
                  </a:prstClr>
                </a:solidFill>
              </a:rPr>
              <a:t>mladež </a:t>
            </a:r>
            <a:r>
              <a:rPr lang="hr-HR" sz="2200" dirty="0">
                <a:solidFill>
                  <a:prstClr val="black">
                    <a:lumMod val="85000"/>
                    <a:lumOff val="15000"/>
                  </a:prstClr>
                </a:solidFill>
              </a:rPr>
              <a:t>Hrvatske odvjetničke komore (čl. 54. st. 4. ZSM</a:t>
            </a:r>
            <a:r>
              <a:rPr lang="hr-HR" sz="2200" dirty="0" smtClean="0">
                <a:solidFill>
                  <a:prstClr val="black">
                    <a:lumMod val="85000"/>
                    <a:lumOff val="15000"/>
                  </a:prstClr>
                </a:solidFill>
              </a:rPr>
              <a:t>)</a:t>
            </a:r>
          </a:p>
          <a:p>
            <a:pPr lvl="0" algn="just">
              <a:buClr>
                <a:srgbClr val="83992A"/>
              </a:buClr>
              <a:buFont typeface="Arial" panose="020B0604020202020204" pitchFamily="34" charset="0"/>
              <a:buChar char="•"/>
            </a:pPr>
            <a:r>
              <a:rPr lang="hr-HR" sz="2200" dirty="0" smtClean="0">
                <a:solidFill>
                  <a:prstClr val="black">
                    <a:lumMod val="85000"/>
                    <a:lumOff val="15000"/>
                  </a:prstClr>
                </a:solidFill>
              </a:rPr>
              <a:t>branitelj maloljetnika </a:t>
            </a:r>
            <a:r>
              <a:rPr lang="hr-HR" sz="2200" b="1" dirty="0" smtClean="0">
                <a:solidFill>
                  <a:prstClr val="black">
                    <a:lumMod val="85000"/>
                    <a:lumOff val="15000"/>
                  </a:prstClr>
                </a:solidFill>
              </a:rPr>
              <a:t>samo odvjetnik </a:t>
            </a:r>
            <a:r>
              <a:rPr lang="hr-HR" sz="2200" dirty="0" smtClean="0">
                <a:solidFill>
                  <a:prstClr val="black">
                    <a:lumMod val="85000"/>
                    <a:lumOff val="15000"/>
                  </a:prstClr>
                </a:solidFill>
              </a:rPr>
              <a:t>(čl. 54. st. 4. ZSM)</a:t>
            </a:r>
          </a:p>
          <a:p>
            <a:pPr lvl="0" algn="just">
              <a:buClr>
                <a:srgbClr val="83992A"/>
              </a:buClr>
              <a:buFont typeface="Arial" panose="020B0604020202020204" pitchFamily="34" charset="0"/>
              <a:buChar char="•"/>
            </a:pPr>
            <a:r>
              <a:rPr lang="hr-HR" sz="2200" dirty="0">
                <a:solidFill>
                  <a:prstClr val="black">
                    <a:lumMod val="85000"/>
                    <a:lumOff val="15000"/>
                  </a:prstClr>
                </a:solidFill>
              </a:rPr>
              <a:t>maloljetnikov branitelj može biti samo odvjetnik i </a:t>
            </a:r>
            <a:r>
              <a:rPr lang="hr-HR" sz="2200" b="1" dirty="0">
                <a:solidFill>
                  <a:prstClr val="black">
                    <a:lumMod val="85000"/>
                    <a:lumOff val="15000"/>
                  </a:prstClr>
                </a:solidFill>
              </a:rPr>
              <a:t>mora</a:t>
            </a:r>
            <a:r>
              <a:rPr lang="hr-HR" sz="2200" dirty="0">
                <a:solidFill>
                  <a:prstClr val="black">
                    <a:lumMod val="85000"/>
                    <a:lumOff val="15000"/>
                  </a:prstClr>
                </a:solidFill>
              </a:rPr>
              <a:t> ga imati od prvog ispitivanja do pravomoćnog okončanja postupka, kod donošenja odluke o zamjeni odgojne mjere zavodskom odgojnom mjerom i kod naknadnog izricanja maloljetničkog zatvora (čl. 54. st. 1. ZSM); </a:t>
            </a:r>
            <a:endParaRPr lang="hr-HR" sz="2200" dirty="0" smtClean="0">
              <a:solidFill>
                <a:prstClr val="black">
                  <a:lumMod val="85000"/>
                  <a:lumOff val="15000"/>
                </a:prstClr>
              </a:solidFill>
            </a:endParaRPr>
          </a:p>
          <a:p>
            <a:pPr lvl="0" algn="just">
              <a:buClr>
                <a:srgbClr val="83992A"/>
              </a:buClr>
              <a:buFont typeface="Arial" panose="020B0604020202020204" pitchFamily="34" charset="0"/>
              <a:buChar char="•"/>
            </a:pPr>
            <a:r>
              <a:rPr lang="hr-HR" sz="2200" b="1" dirty="0" smtClean="0">
                <a:solidFill>
                  <a:prstClr val="black">
                    <a:lumMod val="85000"/>
                    <a:lumOff val="15000"/>
                  </a:prstClr>
                </a:solidFill>
              </a:rPr>
              <a:t>može </a:t>
            </a:r>
            <a:r>
              <a:rPr lang="hr-HR" sz="2200" dirty="0">
                <a:solidFill>
                  <a:prstClr val="black">
                    <a:lumMod val="85000"/>
                    <a:lumOff val="15000"/>
                  </a:prstClr>
                </a:solidFill>
              </a:rPr>
              <a:t>ga imati kad </a:t>
            </a:r>
            <a:r>
              <a:rPr lang="hr-HR" sz="2200" dirty="0" err="1">
                <a:solidFill>
                  <a:prstClr val="black">
                    <a:lumMod val="85000"/>
                    <a:lumOff val="15000"/>
                  </a:prstClr>
                </a:solidFill>
              </a:rPr>
              <a:t>d.o</a:t>
            </a:r>
            <a:r>
              <a:rPr lang="hr-HR" sz="2200" dirty="0">
                <a:solidFill>
                  <a:prstClr val="black">
                    <a:lumMod val="85000"/>
                    <a:lumOff val="15000"/>
                  </a:prstClr>
                </a:solidFill>
              </a:rPr>
              <a:t>. odlučuje prema načelu svrhovitosti (čl. 54. st.2. ZSM</a:t>
            </a:r>
            <a:r>
              <a:rPr lang="hr-HR" sz="2200" dirty="0" smtClean="0">
                <a:solidFill>
                  <a:prstClr val="black">
                    <a:lumMod val="85000"/>
                    <a:lumOff val="15000"/>
                  </a:prstClr>
                </a:solidFill>
              </a:rPr>
              <a:t>)</a:t>
            </a:r>
          </a:p>
          <a:p>
            <a:pPr lvl="0" algn="just">
              <a:buClr>
                <a:srgbClr val="83992A"/>
              </a:buClr>
              <a:buFont typeface="Arial" panose="020B0604020202020204" pitchFamily="34" charset="0"/>
              <a:buChar char="•"/>
            </a:pPr>
            <a:r>
              <a:rPr lang="hr-HR" sz="2200" dirty="0" smtClean="0">
                <a:solidFill>
                  <a:prstClr val="black">
                    <a:lumMod val="85000"/>
                    <a:lumOff val="15000"/>
                  </a:prstClr>
                </a:solidFill>
              </a:rPr>
              <a:t>maloljetnika se poziva preko roditelja/zakonskog zastupnika- </a:t>
            </a:r>
            <a:r>
              <a:rPr lang="hr-HR" sz="2200" dirty="0">
                <a:solidFill>
                  <a:prstClr val="black">
                    <a:lumMod val="85000"/>
                    <a:lumOff val="15000"/>
                  </a:prstClr>
                </a:solidFill>
              </a:rPr>
              <a:t>I</a:t>
            </a:r>
            <a:r>
              <a:rPr lang="hr-HR" sz="2200" dirty="0" smtClean="0">
                <a:solidFill>
                  <a:prstClr val="black">
                    <a:lumMod val="85000"/>
                    <a:lumOff val="15000"/>
                  </a:prstClr>
                </a:solidFill>
              </a:rPr>
              <a:t>ZNIMNO NE ako to  nije moguće zbog hitnog postupanja ili drugih važnih okolnosti (čl. 55. st. 1. ZSM) </a:t>
            </a:r>
            <a:endParaRPr lang="hr-HR" sz="2200" dirty="0">
              <a:solidFill>
                <a:prstClr val="black">
                  <a:lumMod val="85000"/>
                  <a:lumOff val="15000"/>
                </a:prstClr>
              </a:solidFill>
            </a:endParaRPr>
          </a:p>
          <a:p>
            <a:pPr lvl="0" algn="just">
              <a:buClr>
                <a:srgbClr val="83992A"/>
              </a:buClr>
              <a:buFont typeface="Arial" panose="020B0604020202020204" pitchFamily="34" charset="0"/>
              <a:buChar char="•"/>
            </a:pPr>
            <a:r>
              <a:rPr lang="hr-HR" sz="2200" dirty="0">
                <a:solidFill>
                  <a:prstClr val="black">
                    <a:lumMod val="85000"/>
                    <a:lumOff val="15000"/>
                  </a:prstClr>
                </a:solidFill>
              </a:rPr>
              <a:t>izvidi kaznenog djela i postupak prema maloljetniku su </a:t>
            </a:r>
            <a:r>
              <a:rPr lang="hr-HR" sz="2200" b="1" dirty="0">
                <a:solidFill>
                  <a:prstClr val="black">
                    <a:lumMod val="85000"/>
                    <a:lumOff val="15000"/>
                  </a:prstClr>
                </a:solidFill>
              </a:rPr>
              <a:t>tajni </a:t>
            </a:r>
            <a:r>
              <a:rPr lang="hr-HR" sz="2200" dirty="0">
                <a:solidFill>
                  <a:prstClr val="black">
                    <a:lumMod val="85000"/>
                    <a:lumOff val="15000"/>
                  </a:prstClr>
                </a:solidFill>
              </a:rPr>
              <a:t>(čl. 60. </a:t>
            </a:r>
            <a:r>
              <a:rPr lang="hr-HR" sz="2200" dirty="0" smtClean="0">
                <a:solidFill>
                  <a:prstClr val="black">
                    <a:lumMod val="85000"/>
                    <a:lumOff val="15000"/>
                  </a:prstClr>
                </a:solidFill>
              </a:rPr>
              <a:t>ZSM</a:t>
            </a:r>
            <a:r>
              <a:rPr lang="hr-HR" sz="2200" b="1" u="sng" dirty="0" smtClean="0">
                <a:solidFill>
                  <a:prstClr val="black">
                    <a:lumMod val="85000"/>
                    <a:lumOff val="15000"/>
                  </a:prstClr>
                </a:solidFill>
              </a:rPr>
              <a:t>; NE ako navrši 21 čl. 48./2 ZSM-a)</a:t>
            </a:r>
            <a:endParaRPr lang="hr-HR" sz="2200" b="1" u="sng" dirty="0">
              <a:solidFill>
                <a:prstClr val="black">
                  <a:lumMod val="85000"/>
                  <a:lumOff val="15000"/>
                </a:prstClr>
              </a:solidFill>
            </a:endParaRPr>
          </a:p>
          <a:p>
            <a:endParaRPr lang="hr-HR" dirty="0"/>
          </a:p>
        </p:txBody>
      </p:sp>
    </p:spTree>
    <p:extLst>
      <p:ext uri="{BB962C8B-B14F-4D97-AF65-F5344CB8AC3E}">
        <p14:creationId xmlns:p14="http://schemas.microsoft.com/office/powerpoint/2010/main" val="1698424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315884"/>
            <a:ext cx="9601196" cy="1305098"/>
          </a:xfrm>
        </p:spPr>
        <p:txBody>
          <a:bodyPr>
            <a:normAutofit/>
          </a:bodyPr>
          <a:lstStyle/>
          <a:p>
            <a:r>
              <a:rPr lang="hr-HR" sz="4000" dirty="0" smtClean="0">
                <a:solidFill>
                  <a:prstClr val="black">
                    <a:lumMod val="85000"/>
                    <a:lumOff val="15000"/>
                  </a:prstClr>
                </a:solidFill>
              </a:rPr>
              <a:t>2.A.1. </a:t>
            </a:r>
            <a:r>
              <a:rPr lang="sv-SE" sz="4000" dirty="0" smtClean="0">
                <a:solidFill>
                  <a:prstClr val="black">
                    <a:lumMod val="85000"/>
                    <a:lumOff val="15000"/>
                  </a:prstClr>
                </a:solidFill>
              </a:rPr>
              <a:t>Karakteristike postupka prema maloljetnim počiniteljima kaznenih djela</a:t>
            </a:r>
            <a:endParaRPr lang="hr-HR" dirty="0"/>
          </a:p>
        </p:txBody>
      </p:sp>
      <p:sp>
        <p:nvSpPr>
          <p:cNvPr id="3" name="Content Placeholder 2"/>
          <p:cNvSpPr>
            <a:spLocks noGrp="1"/>
          </p:cNvSpPr>
          <p:nvPr>
            <p:ph idx="1"/>
          </p:nvPr>
        </p:nvSpPr>
        <p:spPr>
          <a:xfrm>
            <a:off x="781396" y="1845425"/>
            <a:ext cx="10686704" cy="4663440"/>
          </a:xfrm>
        </p:spPr>
        <p:txBody>
          <a:bodyPr>
            <a:normAutofit fontScale="85000" lnSpcReduction="20000"/>
          </a:bodyPr>
          <a:lstStyle/>
          <a:p>
            <a:r>
              <a:rPr lang="hr-HR" dirty="0" smtClean="0"/>
              <a:t>Počinitelj koji je kao maloljetnik počinio </a:t>
            </a:r>
            <a:r>
              <a:rPr lang="hr-HR" dirty="0" err="1" smtClean="0"/>
              <a:t>k.d</a:t>
            </a:r>
            <a:r>
              <a:rPr lang="hr-HR" dirty="0" smtClean="0"/>
              <a:t>., a u vrijeme suđenja navršio 21. god. </a:t>
            </a:r>
            <a:r>
              <a:rPr lang="hr-HR" b="1" u="sng" dirty="0"/>
              <a:t>n</a:t>
            </a:r>
            <a:r>
              <a:rPr lang="hr-HR" b="1" u="sng" dirty="0" smtClean="0"/>
              <a:t>e primjenjuju se odredbe o </a:t>
            </a:r>
            <a:r>
              <a:rPr lang="hr-HR" dirty="0" smtClean="0"/>
              <a:t>(čl. 48.st.2. ZSM-a): </a:t>
            </a:r>
          </a:p>
          <a:p>
            <a:r>
              <a:rPr lang="hr-HR" dirty="0" smtClean="0"/>
              <a:t> o suđenju </a:t>
            </a:r>
            <a:r>
              <a:rPr lang="hr-HR" dirty="0"/>
              <a:t>u</a:t>
            </a:r>
            <a:r>
              <a:rPr lang="hr-HR" dirty="0" smtClean="0"/>
              <a:t> odsutnosti (čl. 53. ZSM-a)</a:t>
            </a:r>
          </a:p>
          <a:p>
            <a:r>
              <a:rPr lang="hr-HR" dirty="0" smtClean="0"/>
              <a:t>da mora imati braniteljima od 1. ispitivanja te postavljanje po službenoj dužnosti (čl. 54.st.1. i 3. ZSM-a)</a:t>
            </a:r>
          </a:p>
          <a:p>
            <a:r>
              <a:rPr lang="hr-HR" dirty="0" smtClean="0"/>
              <a:t> da ga se poziva putem roditelja, da ga se dovodi bez vezivanja, ne dostavljanje odluka putem oglasne ploče (čl. 55. ZSM-a)</a:t>
            </a:r>
          </a:p>
          <a:p>
            <a:r>
              <a:rPr lang="hr-HR" dirty="0" smtClean="0"/>
              <a:t>da se obavješćuje CZSS (čl. 56. ZSM-a)</a:t>
            </a:r>
          </a:p>
          <a:p>
            <a:r>
              <a:rPr lang="hr-HR" dirty="0"/>
              <a:t> </a:t>
            </a:r>
            <a:r>
              <a:rPr lang="hr-HR" dirty="0" smtClean="0"/>
              <a:t>da su tajni izvidi, te zabrane objavljivanja sadržaja i tijeka postupka te odluka (čl. 60. ZSM-a)</a:t>
            </a:r>
          </a:p>
          <a:p>
            <a:r>
              <a:rPr lang="hr-HR" dirty="0" smtClean="0"/>
              <a:t>posebne odredbe:</a:t>
            </a:r>
          </a:p>
          <a:p>
            <a:pPr lvl="1"/>
            <a:r>
              <a:rPr lang="hr-HR" dirty="0" smtClean="0"/>
              <a:t>uvjeti o uhićenju (čl. 63. ZSM-a), mjerama opreza (čl. 64. ZSM-a), privremenim mjerama (čl. 65. ZSM-a), istražnom zatvoru i njegovu trajanju (čl. 65. i 66. ZSM-a) te obavještavanje bez odgađanja, roditelja ili ustanova kojoj je maloljetnik povjeren na odgoj, o provedbi tih mjera na njim</a:t>
            </a:r>
            <a:endParaRPr lang="hr-HR" dirty="0"/>
          </a:p>
        </p:txBody>
      </p:sp>
    </p:spTree>
    <p:extLst>
      <p:ext uri="{BB962C8B-B14F-4D97-AF65-F5344CB8AC3E}">
        <p14:creationId xmlns:p14="http://schemas.microsoft.com/office/powerpoint/2010/main" val="3525134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864523"/>
            <a:ext cx="9601196" cy="931025"/>
          </a:xfrm>
        </p:spPr>
        <p:txBody>
          <a:bodyPr>
            <a:normAutofit/>
          </a:bodyPr>
          <a:lstStyle/>
          <a:p>
            <a:r>
              <a:rPr lang="hr-HR" dirty="0" smtClean="0"/>
              <a:t>2.A.2. Jedinstveni i razdvojeni postupak </a:t>
            </a:r>
            <a:endParaRPr lang="hr-HR" dirty="0"/>
          </a:p>
        </p:txBody>
      </p:sp>
      <p:sp>
        <p:nvSpPr>
          <p:cNvPr id="3" name="Content Placeholder 2"/>
          <p:cNvSpPr>
            <a:spLocks noGrp="1"/>
          </p:cNvSpPr>
          <p:nvPr>
            <p:ph idx="1"/>
          </p:nvPr>
        </p:nvSpPr>
        <p:spPr>
          <a:xfrm>
            <a:off x="781396" y="2344189"/>
            <a:ext cx="10590415" cy="3904211"/>
          </a:xfrm>
        </p:spPr>
        <p:txBody>
          <a:bodyPr>
            <a:normAutofit fontScale="92500" lnSpcReduction="20000"/>
          </a:bodyPr>
          <a:lstStyle/>
          <a:p>
            <a:pPr algn="just"/>
            <a:r>
              <a:rPr lang="hr-HR" dirty="0" smtClean="0"/>
              <a:t>1. </a:t>
            </a:r>
            <a:r>
              <a:rPr lang="hr-HR" sz="2400" dirty="0" smtClean="0"/>
              <a:t>situacija- </a:t>
            </a:r>
            <a:r>
              <a:rPr lang="hr-HR" sz="2400" b="1" dirty="0" err="1" smtClean="0"/>
              <a:t>supočiniteljstvo</a:t>
            </a:r>
            <a:r>
              <a:rPr lang="hr-HR" sz="2400" b="1" dirty="0" smtClean="0"/>
              <a:t> ili sudioništvo maloljetne osobe sa punoljetnom osobom </a:t>
            </a:r>
            <a:r>
              <a:rPr lang="hr-HR" sz="2400" dirty="0" smtClean="0"/>
              <a:t>(čl. 61. ZSM</a:t>
            </a:r>
            <a:r>
              <a:rPr lang="hr-HR" sz="2400" dirty="0" smtClean="0"/>
              <a:t>) (</a:t>
            </a:r>
            <a:r>
              <a:rPr lang="hr-HR" sz="2400" b="1" dirty="0" smtClean="0"/>
              <a:t>Subjektivni </a:t>
            </a:r>
            <a:r>
              <a:rPr lang="hr-HR" sz="2400" b="1" dirty="0" err="1" smtClean="0"/>
              <a:t>koneksitet</a:t>
            </a:r>
            <a:r>
              <a:rPr lang="hr-HR" sz="2400" dirty="0" smtClean="0"/>
              <a:t>):</a:t>
            </a:r>
            <a:endParaRPr lang="hr-HR" sz="2400" dirty="0" smtClean="0"/>
          </a:p>
          <a:p>
            <a:pPr lvl="1" algn="just"/>
            <a:r>
              <a:rPr lang="hr-HR" sz="2400" dirty="0" smtClean="0"/>
              <a:t>u pravilu se provodi razdvojeni postupak (čl. 61.st.1. ZSM)</a:t>
            </a:r>
          </a:p>
          <a:p>
            <a:pPr lvl="1" algn="just"/>
            <a:r>
              <a:rPr lang="hr-HR" sz="2400" dirty="0" smtClean="0"/>
              <a:t>IZNIMNO jedinstveni postupak-i to prema </a:t>
            </a:r>
            <a:r>
              <a:rPr lang="hr-HR" sz="2400" u="sng" dirty="0" smtClean="0"/>
              <a:t>odredbama ZKP-a </a:t>
            </a:r>
            <a:r>
              <a:rPr lang="hr-HR" sz="2400" dirty="0" smtClean="0"/>
              <a:t>(čl. 61.st.2. ZSM), uz primjenu određenih odredbi ZSM (čl. 61. st. 3.) i postupa </a:t>
            </a:r>
            <a:r>
              <a:rPr lang="hr-HR" sz="2400" dirty="0" err="1" smtClean="0"/>
              <a:t>d.o</a:t>
            </a:r>
            <a:r>
              <a:rPr lang="hr-HR" sz="2400" dirty="0" smtClean="0"/>
              <a:t>. za mladež i sudac za mladež- pred </a:t>
            </a:r>
            <a:r>
              <a:rPr lang="hr-HR" sz="2400" b="1" dirty="0" smtClean="0"/>
              <a:t>sudom za mladež </a:t>
            </a:r>
            <a:r>
              <a:rPr lang="hr-HR" sz="2400" dirty="0" smtClean="0"/>
              <a:t>(čl. 61. st. 4. ZSM)</a:t>
            </a:r>
          </a:p>
          <a:p>
            <a:pPr algn="just"/>
            <a:r>
              <a:rPr lang="hr-HR" sz="2400" dirty="0" smtClean="0"/>
              <a:t>2. situacija- </a:t>
            </a:r>
            <a:r>
              <a:rPr lang="hr-HR" sz="2400" b="1" dirty="0" smtClean="0"/>
              <a:t>stjecaj kd. (čl. 62. ZSM</a:t>
            </a:r>
            <a:r>
              <a:rPr lang="hr-HR" sz="2400" b="1" dirty="0" smtClean="0"/>
              <a:t>) (objektivni </a:t>
            </a:r>
            <a:r>
              <a:rPr lang="hr-HR" sz="2400" b="1" dirty="0" err="1" smtClean="0"/>
              <a:t>koneksitet</a:t>
            </a:r>
            <a:r>
              <a:rPr lang="hr-HR" sz="2400" b="1" dirty="0" smtClean="0"/>
              <a:t>):</a:t>
            </a:r>
            <a:endParaRPr lang="hr-HR" sz="2400" b="1" dirty="0" smtClean="0"/>
          </a:p>
          <a:p>
            <a:pPr lvl="1" algn="just"/>
            <a:r>
              <a:rPr lang="hr-HR" sz="2400" b="1" dirty="0" smtClean="0"/>
              <a:t>neka kd. činio kao maloljetnik ili mlađi punoljetnik neko kao odrasla osoba-</a:t>
            </a:r>
            <a:r>
              <a:rPr lang="hr-HR" sz="2400" dirty="0" smtClean="0"/>
              <a:t> jedinstveni postupak za sva kd. </a:t>
            </a:r>
            <a:r>
              <a:rPr lang="hr-HR" sz="2400" u="sng" dirty="0" smtClean="0"/>
              <a:t>prema ZKP (čl. 62. st. 1. ZSM)</a:t>
            </a:r>
          </a:p>
          <a:p>
            <a:pPr marL="726948" lvl="2" indent="-342900" algn="just">
              <a:buFont typeface="+mj-lt"/>
              <a:buAutoNum type="alphaLcParenR"/>
            </a:pPr>
            <a:r>
              <a:rPr lang="hr-HR" sz="2200" b="1" dirty="0" smtClean="0"/>
              <a:t>jedinstveni postupak </a:t>
            </a:r>
            <a:r>
              <a:rPr lang="hr-HR" sz="2200" dirty="0" smtClean="0"/>
              <a:t>za kd. počinjena kao maloljetnik, mlađi punoljetnik ili kao punoljetna osoba koja je počinila neko kd iz članka 113. ZSM-</a:t>
            </a:r>
            <a:r>
              <a:rPr lang="hr-HR" sz="2200" u="sng" dirty="0" smtClean="0"/>
              <a:t>nadležan</a:t>
            </a:r>
            <a:r>
              <a:rPr lang="hr-HR" sz="2200" dirty="0" smtClean="0"/>
              <a:t> je </a:t>
            </a:r>
            <a:r>
              <a:rPr lang="hr-HR" sz="2200" b="1" i="1" dirty="0" smtClean="0"/>
              <a:t>sud za mladež </a:t>
            </a:r>
            <a:r>
              <a:rPr lang="hr-HR" sz="2200" dirty="0" smtClean="0"/>
              <a:t>(čl. 62.st.2. ZSM)</a:t>
            </a:r>
          </a:p>
          <a:p>
            <a:pPr marL="726948" lvl="2" indent="-342900" algn="just">
              <a:buFont typeface="+mj-lt"/>
              <a:buAutoNum type="alphaLcParenR"/>
            </a:pPr>
            <a:r>
              <a:rPr lang="hr-HR" sz="2200" b="1" dirty="0" smtClean="0"/>
              <a:t>jedinstveni postupak </a:t>
            </a:r>
            <a:r>
              <a:rPr lang="hr-HR" sz="2200" dirty="0" smtClean="0"/>
              <a:t>za kd. </a:t>
            </a:r>
            <a:r>
              <a:rPr lang="hr-HR" sz="2200" dirty="0">
                <a:solidFill>
                  <a:prstClr val="black">
                    <a:lumMod val="85000"/>
                    <a:lumOff val="15000"/>
                  </a:prstClr>
                </a:solidFill>
              </a:rPr>
              <a:t>počinjena kao </a:t>
            </a:r>
            <a:r>
              <a:rPr lang="hr-HR" sz="2200" dirty="0" smtClean="0">
                <a:solidFill>
                  <a:prstClr val="black">
                    <a:lumMod val="85000"/>
                    <a:lumOff val="15000"/>
                  </a:prstClr>
                </a:solidFill>
              </a:rPr>
              <a:t>maloljetnik, a drugo u odrasloj dobi – </a:t>
            </a:r>
            <a:r>
              <a:rPr lang="hr-HR" sz="2200" u="sng" dirty="0" smtClean="0">
                <a:solidFill>
                  <a:prstClr val="black">
                    <a:lumMod val="85000"/>
                    <a:lumOff val="15000"/>
                  </a:prstClr>
                </a:solidFill>
              </a:rPr>
              <a:t>nadležan </a:t>
            </a:r>
            <a:r>
              <a:rPr lang="hr-HR" sz="2200" dirty="0" smtClean="0">
                <a:solidFill>
                  <a:prstClr val="black">
                    <a:lumMod val="85000"/>
                    <a:lumOff val="15000"/>
                  </a:prstClr>
                </a:solidFill>
              </a:rPr>
              <a:t>je sud prema općim propisima, odnosno ZKP-u (čl. 62.st.2. ZSM)</a:t>
            </a:r>
            <a:endParaRPr lang="hr-HR" sz="2200" dirty="0" smtClean="0"/>
          </a:p>
        </p:txBody>
      </p:sp>
    </p:spTree>
    <p:extLst>
      <p:ext uri="{BB962C8B-B14F-4D97-AF65-F5344CB8AC3E}">
        <p14:creationId xmlns:p14="http://schemas.microsoft.com/office/powerpoint/2010/main" val="3634456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solidFill>
                  <a:prstClr val="black">
                    <a:lumMod val="85000"/>
                    <a:lumOff val="15000"/>
                  </a:prstClr>
                </a:solidFill>
              </a:rPr>
              <a:t>2.A.3. </a:t>
            </a:r>
            <a:r>
              <a:rPr lang="hr-HR" dirty="0" smtClean="0"/>
              <a:t>Mjere </a:t>
            </a:r>
            <a:r>
              <a:rPr lang="hr-HR" dirty="0"/>
              <a:t>osiguranja prisutnosti maloljetnika</a:t>
            </a:r>
          </a:p>
        </p:txBody>
      </p:sp>
      <p:sp>
        <p:nvSpPr>
          <p:cNvPr id="3" name="Content Placeholder 2"/>
          <p:cNvSpPr>
            <a:spLocks noGrp="1"/>
          </p:cNvSpPr>
          <p:nvPr>
            <p:ph idx="1"/>
          </p:nvPr>
        </p:nvSpPr>
        <p:spPr/>
        <p:txBody>
          <a:bodyPr/>
          <a:lstStyle/>
          <a:p>
            <a:pPr marL="457200" indent="-457200">
              <a:buFont typeface="+mj-lt"/>
              <a:buAutoNum type="arabicPeriod"/>
            </a:pPr>
            <a:r>
              <a:rPr lang="hr-HR" dirty="0" smtClean="0"/>
              <a:t>Uhićenje (čl. 63. ZSM)</a:t>
            </a:r>
          </a:p>
          <a:p>
            <a:pPr marL="457200" indent="-457200">
              <a:buFont typeface="+mj-lt"/>
              <a:buAutoNum type="arabicPeriod"/>
            </a:pPr>
            <a:r>
              <a:rPr lang="hr-HR" dirty="0" smtClean="0"/>
              <a:t>Mjere opreza prema maloljetniku (čl. 64. ZSM)</a:t>
            </a:r>
          </a:p>
          <a:p>
            <a:pPr marL="457200" indent="-457200">
              <a:buFont typeface="+mj-lt"/>
              <a:buAutoNum type="arabicPeriod"/>
            </a:pPr>
            <a:r>
              <a:rPr lang="hr-HR" dirty="0" smtClean="0"/>
              <a:t>Privremene mjere prema maloljetniku (čl. 65. ZSM)</a:t>
            </a:r>
          </a:p>
          <a:p>
            <a:pPr marL="457200" indent="-457200">
              <a:buFont typeface="+mj-lt"/>
              <a:buAutoNum type="arabicPeriod"/>
            </a:pPr>
            <a:r>
              <a:rPr lang="hr-HR" dirty="0"/>
              <a:t>I</a:t>
            </a:r>
            <a:r>
              <a:rPr lang="hr-HR" dirty="0" smtClean="0"/>
              <a:t>stražni zatvor prema maloljetniku  (čl. 66. ZSM)</a:t>
            </a:r>
            <a:endParaRPr lang="hr-HR" dirty="0"/>
          </a:p>
        </p:txBody>
      </p:sp>
    </p:spTree>
    <p:extLst>
      <p:ext uri="{BB962C8B-B14F-4D97-AF65-F5344CB8AC3E}">
        <p14:creationId xmlns:p14="http://schemas.microsoft.com/office/powerpoint/2010/main" val="699473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698501"/>
            <a:ext cx="9601196" cy="825500"/>
          </a:xfrm>
        </p:spPr>
        <p:txBody>
          <a:bodyPr>
            <a:normAutofit/>
          </a:bodyPr>
          <a:lstStyle/>
          <a:p>
            <a:r>
              <a:rPr lang="hr-HR" dirty="0" smtClean="0"/>
              <a:t>2.A.3.1. Uhićenje</a:t>
            </a:r>
            <a:endParaRPr lang="hr-HR" dirty="0"/>
          </a:p>
        </p:txBody>
      </p:sp>
      <p:sp>
        <p:nvSpPr>
          <p:cNvPr id="3" name="Content Placeholder 2"/>
          <p:cNvSpPr>
            <a:spLocks noGrp="1"/>
          </p:cNvSpPr>
          <p:nvPr>
            <p:ph idx="1"/>
          </p:nvPr>
        </p:nvSpPr>
        <p:spPr>
          <a:xfrm>
            <a:off x="847898" y="1637607"/>
            <a:ext cx="10690167" cy="4636193"/>
          </a:xfrm>
        </p:spPr>
        <p:txBody>
          <a:bodyPr>
            <a:normAutofit fontScale="85000" lnSpcReduction="20000"/>
          </a:bodyPr>
          <a:lstStyle/>
          <a:p>
            <a:pPr algn="just"/>
            <a:r>
              <a:rPr lang="hr-HR" dirty="0" smtClean="0"/>
              <a:t>uhićenje (čl. 63. ZSM)-policija:</a:t>
            </a:r>
          </a:p>
          <a:p>
            <a:pPr lvl="1" algn="just">
              <a:buClr>
                <a:srgbClr val="83992A"/>
              </a:buClr>
            </a:pPr>
            <a:r>
              <a:rPr lang="hr-HR" dirty="0" smtClean="0"/>
              <a:t>maloljetne osobe protiv koje izvršava </a:t>
            </a:r>
            <a:r>
              <a:rPr lang="hr-HR" dirty="0" err="1" smtClean="0"/>
              <a:t>dovedbeni</a:t>
            </a:r>
            <a:r>
              <a:rPr lang="hr-HR" dirty="0" smtClean="0"/>
              <a:t> nalog</a:t>
            </a:r>
            <a:r>
              <a:rPr lang="hr-HR" sz="2100" dirty="0">
                <a:solidFill>
                  <a:prstClr val="black">
                    <a:lumMod val="85000"/>
                    <a:lumOff val="15000"/>
                  </a:prstClr>
                </a:solidFill>
              </a:rPr>
              <a:t>(čl. 107. ZKP</a:t>
            </a:r>
            <a:r>
              <a:rPr lang="hr-HR" sz="2100" dirty="0" smtClean="0">
                <a:solidFill>
                  <a:prstClr val="black">
                    <a:lumMod val="85000"/>
                    <a:lumOff val="15000"/>
                  </a:prstClr>
                </a:solidFill>
              </a:rPr>
              <a:t>)</a:t>
            </a:r>
            <a:endParaRPr lang="hr-HR" dirty="0" smtClean="0"/>
          </a:p>
          <a:p>
            <a:pPr lvl="1" algn="just"/>
            <a:r>
              <a:rPr lang="hr-HR" dirty="0" smtClean="0"/>
              <a:t>osobu za koje postoje osnove sumnje da je počinila kd. za koje se progoni po službenoj dužnosti kad postoje razlozi za određivanje istražnog zatvora iz čl. 123 ZKP (čl. 107. ZKP)</a:t>
            </a:r>
          </a:p>
          <a:p>
            <a:pPr lvl="1" algn="just">
              <a:buClr>
                <a:srgbClr val="83992A"/>
              </a:buClr>
            </a:pPr>
            <a:r>
              <a:rPr lang="hr-HR" dirty="0" smtClean="0"/>
              <a:t>osobu zatečenu u počinjenju kaznenog djela za koje se progoni po službenoj dužnosti </a:t>
            </a:r>
            <a:r>
              <a:rPr lang="hr-HR" sz="2100" dirty="0" smtClean="0">
                <a:solidFill>
                  <a:prstClr val="black">
                    <a:lumMod val="85000"/>
                    <a:lumOff val="15000"/>
                  </a:prstClr>
                </a:solidFill>
              </a:rPr>
              <a:t>(</a:t>
            </a:r>
            <a:r>
              <a:rPr lang="hr-HR" sz="2100" dirty="0">
                <a:solidFill>
                  <a:prstClr val="black">
                    <a:lumMod val="85000"/>
                    <a:lumOff val="15000"/>
                  </a:prstClr>
                </a:solidFill>
              </a:rPr>
              <a:t>čl. 107. ZKP</a:t>
            </a:r>
            <a:r>
              <a:rPr lang="hr-HR" sz="2100" dirty="0" smtClean="0">
                <a:solidFill>
                  <a:prstClr val="black">
                    <a:lumMod val="85000"/>
                    <a:lumOff val="15000"/>
                  </a:prstClr>
                </a:solidFill>
              </a:rPr>
              <a:t>)</a:t>
            </a:r>
            <a:endParaRPr lang="hr-HR" dirty="0" smtClean="0"/>
          </a:p>
          <a:p>
            <a:pPr algn="just"/>
            <a:r>
              <a:rPr lang="hr-HR" dirty="0" smtClean="0"/>
              <a:t>mora odmah ili u roku od 24 sata ili 12 sati (za kd. propisana </a:t>
            </a:r>
            <a:r>
              <a:rPr lang="hr-HR" dirty="0" err="1" smtClean="0"/>
              <a:t>kz</a:t>
            </a:r>
            <a:r>
              <a:rPr lang="hr-HR" dirty="0" smtClean="0"/>
              <a:t> do 1 godine) dovesti </a:t>
            </a:r>
            <a:r>
              <a:rPr lang="hr-HR" u="sng" dirty="0" smtClean="0"/>
              <a:t>pritvorskom nadzorniku </a:t>
            </a:r>
            <a:r>
              <a:rPr lang="hr-HR" dirty="0" smtClean="0"/>
              <a:t>koji odmah obavještava sudca za mladež, državnog odvjetnika, maloljetnikove roditelje i CZSS-sve unosi u evidenciju</a:t>
            </a:r>
          </a:p>
          <a:p>
            <a:pPr algn="just"/>
            <a:r>
              <a:rPr lang="hr-HR" b="1" dirty="0" smtClean="0"/>
              <a:t>sudac za mladež (</a:t>
            </a:r>
            <a:r>
              <a:rPr lang="hr-HR" sz="2400" dirty="0" smtClean="0"/>
              <a:t>u redovnom kaznenom postupku to čini državni odvjetnik rok je 12 -16 sati; 12 za </a:t>
            </a:r>
            <a:r>
              <a:rPr lang="hr-HR" sz="2400" dirty="0" err="1" smtClean="0"/>
              <a:t>kd</a:t>
            </a:r>
            <a:r>
              <a:rPr lang="hr-HR" sz="2400" dirty="0" smtClean="0"/>
              <a:t> do 1 god</a:t>
            </a:r>
            <a:r>
              <a:rPr lang="hr-HR" b="1" dirty="0" smtClean="0"/>
              <a:t>) </a:t>
            </a:r>
            <a:r>
              <a:rPr lang="hr-HR" dirty="0" smtClean="0"/>
              <a:t>mora u roku od 12 sati od kada je doveden pritvorskom nadzorniku ispitati uhićenog maloljetnika –mora biti prisutan njegov branitelj i </a:t>
            </a:r>
            <a:r>
              <a:rPr lang="hr-HR" dirty="0" err="1" smtClean="0"/>
              <a:t>d.o</a:t>
            </a:r>
            <a:r>
              <a:rPr lang="hr-HR" dirty="0" smtClean="0"/>
              <a:t>. (čl. 63.st.2. ZSM)</a:t>
            </a:r>
          </a:p>
          <a:p>
            <a:pPr algn="just"/>
            <a:r>
              <a:rPr lang="hr-HR" dirty="0" smtClean="0"/>
              <a:t>ako mu se odredi pritvor-mora biti odvojen od punoljetnih uhićenika (čl. 63.st.5. ZSM)</a:t>
            </a:r>
          </a:p>
          <a:p>
            <a:endParaRPr lang="hr-HR" dirty="0"/>
          </a:p>
        </p:txBody>
      </p:sp>
    </p:spTree>
    <p:extLst>
      <p:ext uri="{BB962C8B-B14F-4D97-AF65-F5344CB8AC3E}">
        <p14:creationId xmlns:p14="http://schemas.microsoft.com/office/powerpoint/2010/main" val="840879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solidFill>
                  <a:prstClr val="black"/>
                </a:solidFill>
              </a:rPr>
              <a:t>2.A.3.</a:t>
            </a:r>
            <a:r>
              <a:rPr lang="hr-HR" dirty="0" smtClean="0"/>
              <a:t>2. Mjere opreza prema maloljetniku (čl. 64. ZSM)</a:t>
            </a:r>
            <a:endParaRPr lang="hr-HR" dirty="0"/>
          </a:p>
        </p:txBody>
      </p:sp>
      <p:sp>
        <p:nvSpPr>
          <p:cNvPr id="3" name="Content Placeholder 2"/>
          <p:cNvSpPr>
            <a:spLocks noGrp="1"/>
          </p:cNvSpPr>
          <p:nvPr>
            <p:ph idx="1"/>
          </p:nvPr>
        </p:nvSpPr>
        <p:spPr>
          <a:xfrm>
            <a:off x="838200" y="1690688"/>
            <a:ext cx="10591800" cy="4462283"/>
          </a:xfrm>
        </p:spPr>
        <p:txBody>
          <a:bodyPr>
            <a:normAutofit/>
          </a:bodyPr>
          <a:lstStyle/>
          <a:p>
            <a:r>
              <a:rPr lang="hr-HR" dirty="0"/>
              <a:t>m</a:t>
            </a:r>
            <a:r>
              <a:rPr lang="hr-HR" dirty="0" smtClean="0"/>
              <a:t>jere opreza prema maloljetniku određuje, produljuje i ukida:</a:t>
            </a:r>
          </a:p>
          <a:p>
            <a:pPr marL="914400" lvl="1" indent="-457200">
              <a:buFont typeface="+mj-lt"/>
              <a:buAutoNum type="alphaUcPeriod"/>
            </a:pPr>
            <a:r>
              <a:rPr lang="hr-HR" dirty="0" smtClean="0"/>
              <a:t>do podnošenja prijedloga za izricanje maloljetničke sankcije sudac za mladež, a </a:t>
            </a:r>
          </a:p>
          <a:p>
            <a:pPr marL="914400" lvl="1" indent="-457200">
              <a:buFont typeface="+mj-lt"/>
              <a:buAutoNum type="alphaUcPeriod"/>
            </a:pPr>
            <a:r>
              <a:rPr lang="hr-HR" dirty="0" smtClean="0"/>
              <a:t>nakon toga vijeće za mladež (čl. 64. ZSM-a)</a:t>
            </a:r>
            <a:endParaRPr lang="hr-HR" dirty="0"/>
          </a:p>
        </p:txBody>
      </p:sp>
    </p:spTree>
    <p:extLst>
      <p:ext uri="{BB962C8B-B14F-4D97-AF65-F5344CB8AC3E}">
        <p14:creationId xmlns:p14="http://schemas.microsoft.com/office/powerpoint/2010/main" val="4178608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solidFill>
                  <a:prstClr val="black"/>
                </a:solidFill>
              </a:rPr>
              <a:t>2.A.3.2. Mjere opreza prema maloljetniku (čl. 64. ZSM)-ZKP čl. 98.st.2. </a:t>
            </a:r>
            <a:endParaRPr lang="hr-HR" dirty="0"/>
          </a:p>
        </p:txBody>
      </p:sp>
      <p:sp>
        <p:nvSpPr>
          <p:cNvPr id="3" name="Content Placeholder 2"/>
          <p:cNvSpPr>
            <a:spLocks noGrp="1"/>
          </p:cNvSpPr>
          <p:nvPr>
            <p:ph sz="half" idx="1"/>
          </p:nvPr>
        </p:nvSpPr>
        <p:spPr/>
        <p:txBody>
          <a:bodyPr>
            <a:normAutofit fontScale="92500" lnSpcReduction="10000"/>
          </a:bodyPr>
          <a:lstStyle/>
          <a:p>
            <a:r>
              <a:rPr lang="hr-HR" dirty="0"/>
              <a:t>1) zabrana napuštanja boravišta,</a:t>
            </a:r>
          </a:p>
          <a:p>
            <a:r>
              <a:rPr lang="hr-HR" dirty="0"/>
              <a:t>2) zabrana posjećivanja određenog mjesta ili područja,</a:t>
            </a:r>
          </a:p>
          <a:p>
            <a:r>
              <a:rPr lang="hr-HR" dirty="0"/>
              <a:t>3) obveza redovitog javljanja određenoj osobi ili državnom tijelu,</a:t>
            </a:r>
          </a:p>
          <a:p>
            <a:r>
              <a:rPr lang="hr-HR" dirty="0"/>
              <a:t>4) zabrana približavanja određenoj osobi</a:t>
            </a:r>
            <a:r>
              <a:rPr lang="hr-HR" dirty="0" smtClean="0"/>
              <a:t>,</a:t>
            </a:r>
          </a:p>
          <a:p>
            <a:r>
              <a:rPr lang="hr-HR" dirty="0" smtClean="0"/>
              <a:t>5) zabrana uspostavljanja ili održavanja veze s određenom osobom</a:t>
            </a:r>
            <a:endParaRPr lang="hr-HR" dirty="0"/>
          </a:p>
          <a:p>
            <a:endParaRPr lang="hr-HR" dirty="0"/>
          </a:p>
        </p:txBody>
      </p:sp>
      <p:sp>
        <p:nvSpPr>
          <p:cNvPr id="4" name="Content Placeholder 3"/>
          <p:cNvSpPr>
            <a:spLocks noGrp="1"/>
          </p:cNvSpPr>
          <p:nvPr>
            <p:ph sz="half" idx="2"/>
          </p:nvPr>
        </p:nvSpPr>
        <p:spPr/>
        <p:txBody>
          <a:bodyPr>
            <a:normAutofit fontScale="92500" lnSpcReduction="10000"/>
          </a:bodyPr>
          <a:lstStyle/>
          <a:p>
            <a:pPr lvl="0"/>
            <a:r>
              <a:rPr lang="hr-HR" dirty="0">
                <a:solidFill>
                  <a:prstClr val="black"/>
                </a:solidFill>
              </a:rPr>
              <a:t>6) zabrana obavljanja određene poslovne aktivnosti,</a:t>
            </a:r>
          </a:p>
          <a:p>
            <a:pPr lvl="0"/>
            <a:r>
              <a:rPr lang="hr-HR" dirty="0">
                <a:solidFill>
                  <a:prstClr val="black"/>
                </a:solidFill>
              </a:rPr>
              <a:t>7) privremeno oduzimanje putne i druge isprave za prijelaz državne granice,</a:t>
            </a:r>
          </a:p>
          <a:p>
            <a:pPr lvl="0"/>
            <a:r>
              <a:rPr lang="hr-HR" dirty="0">
                <a:solidFill>
                  <a:prstClr val="black"/>
                </a:solidFill>
              </a:rPr>
              <a:t>8) privremeno oduzimanje dozvole za upravljanje motornim vozilom,</a:t>
            </a:r>
          </a:p>
          <a:p>
            <a:pPr lvl="0"/>
            <a:r>
              <a:rPr lang="hr-HR" dirty="0">
                <a:solidFill>
                  <a:prstClr val="black"/>
                </a:solidFill>
              </a:rPr>
              <a:t>9) zabrana uhođenja ili uznemiravanja žrtve ili druge osobe,</a:t>
            </a:r>
          </a:p>
          <a:p>
            <a:pPr lvl="0"/>
            <a:r>
              <a:rPr lang="hr-HR" dirty="0">
                <a:solidFill>
                  <a:prstClr val="black"/>
                </a:solidFill>
              </a:rPr>
              <a:t>10) udaljenje iz doma</a:t>
            </a:r>
          </a:p>
          <a:p>
            <a:endParaRPr lang="hr-HR" dirty="0"/>
          </a:p>
        </p:txBody>
      </p:sp>
    </p:spTree>
    <p:extLst>
      <p:ext uri="{BB962C8B-B14F-4D97-AF65-F5344CB8AC3E}">
        <p14:creationId xmlns:p14="http://schemas.microsoft.com/office/powerpoint/2010/main" val="3563695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0451"/>
            <a:ext cx="10515600" cy="556953"/>
          </a:xfrm>
        </p:spPr>
        <p:txBody>
          <a:bodyPr>
            <a:normAutofit fontScale="90000"/>
          </a:bodyPr>
          <a:lstStyle/>
          <a:p>
            <a:r>
              <a:rPr lang="hr-HR" dirty="0" smtClean="0"/>
              <a:t>Struktura</a:t>
            </a:r>
            <a:endParaRPr lang="hr-HR" dirty="0"/>
          </a:p>
        </p:txBody>
      </p:sp>
      <p:sp>
        <p:nvSpPr>
          <p:cNvPr id="3" name="Content Placeholder 2"/>
          <p:cNvSpPr>
            <a:spLocks noGrp="1"/>
          </p:cNvSpPr>
          <p:nvPr>
            <p:ph idx="1"/>
          </p:nvPr>
        </p:nvSpPr>
        <p:spPr>
          <a:xfrm>
            <a:off x="756458" y="1105592"/>
            <a:ext cx="10947862" cy="5551581"/>
          </a:xfrm>
        </p:spPr>
        <p:txBody>
          <a:bodyPr>
            <a:normAutofit fontScale="55000" lnSpcReduction="20000"/>
          </a:bodyPr>
          <a:lstStyle/>
          <a:p>
            <a:pPr marL="514350" indent="-514350">
              <a:buFont typeface="+mj-lt"/>
              <a:buAutoNum type="arabicPeriod"/>
            </a:pPr>
            <a:r>
              <a:rPr lang="hr-HR" sz="3800" dirty="0" smtClean="0"/>
              <a:t>Primjena zakona</a:t>
            </a:r>
          </a:p>
          <a:p>
            <a:pPr marL="514350" indent="-514350">
              <a:buFont typeface="+mj-lt"/>
              <a:buAutoNum type="arabicPeriod"/>
            </a:pPr>
            <a:r>
              <a:rPr lang="hr-HR" sz="3800" dirty="0" smtClean="0"/>
              <a:t>Sudovi za mladež</a:t>
            </a:r>
          </a:p>
          <a:p>
            <a:pPr marL="658368" lvl="1" indent="-457200" algn="just">
              <a:buFont typeface="+mj-lt"/>
              <a:buAutoNum type="alphaUcPeriod"/>
            </a:pPr>
            <a:r>
              <a:rPr lang="hr-HR" sz="3800" b="1" dirty="0" smtClean="0">
                <a:solidFill>
                  <a:prstClr val="black"/>
                </a:solidFill>
              </a:rPr>
              <a:t>Postupak prema maloljetnicima</a:t>
            </a:r>
          </a:p>
          <a:p>
            <a:pPr marL="1001268" lvl="3" indent="0" algn="just">
              <a:buNone/>
            </a:pPr>
            <a:r>
              <a:rPr lang="hr-HR" sz="3600" dirty="0" smtClean="0"/>
              <a:t>    2. A.1. Karakteristike postupka prema maloljetnim počiniteljima kaznenih djela</a:t>
            </a:r>
          </a:p>
          <a:p>
            <a:pPr marL="1257300" lvl="3" indent="0">
              <a:buNone/>
            </a:pPr>
            <a:r>
              <a:rPr lang="hr-HR" sz="3600" dirty="0" smtClean="0"/>
              <a:t>2.A.2. Jedinstveni i razdvojeni postupak </a:t>
            </a:r>
          </a:p>
          <a:p>
            <a:pPr marL="1257300" lvl="3" indent="0">
              <a:buNone/>
            </a:pPr>
            <a:r>
              <a:rPr lang="hr-HR" sz="3600" dirty="0" smtClean="0"/>
              <a:t>2.A.3. Mjere osiguranja prisutnosti maloljetnika</a:t>
            </a:r>
          </a:p>
          <a:p>
            <a:pPr marL="1257300" lvl="3" indent="0">
              <a:buNone/>
            </a:pPr>
            <a:r>
              <a:rPr lang="hr-HR" sz="3600" dirty="0" smtClean="0"/>
              <a:t>2.A. 4. Prethodni postupak</a:t>
            </a:r>
          </a:p>
          <a:p>
            <a:pPr marL="1257300" lvl="3" indent="0">
              <a:buNone/>
            </a:pPr>
            <a:r>
              <a:rPr lang="hr-HR" sz="3600" dirty="0" smtClean="0"/>
              <a:t>2.A.5. Prijedlog za izricanje maloljetničke sankcije </a:t>
            </a:r>
          </a:p>
          <a:p>
            <a:pPr marL="1257300" lvl="3" indent="0">
              <a:buNone/>
            </a:pPr>
            <a:r>
              <a:rPr lang="hr-HR" sz="3600" dirty="0" smtClean="0"/>
              <a:t>2.A.6. Postupak pred vijećem</a:t>
            </a:r>
          </a:p>
          <a:p>
            <a:pPr marL="1257300" lvl="3" indent="0">
              <a:buNone/>
            </a:pPr>
            <a:r>
              <a:rPr lang="hr-HR" sz="3600" dirty="0" smtClean="0"/>
              <a:t>2.A.7. Rasprava</a:t>
            </a:r>
          </a:p>
          <a:p>
            <a:pPr marL="1257300" lvl="3" indent="0">
              <a:buNone/>
            </a:pPr>
            <a:r>
              <a:rPr lang="pl-PL" sz="3600" dirty="0" smtClean="0"/>
              <a:t>2.A.8. Vrste odluka koje donosi Vijeće</a:t>
            </a:r>
          </a:p>
          <a:p>
            <a:pPr marL="1257300" lvl="3" indent="0">
              <a:buNone/>
            </a:pPr>
            <a:r>
              <a:rPr lang="hr-HR" sz="3600" dirty="0" smtClean="0"/>
              <a:t>2.A.9. Troškovi postupka, imovinskopravni zahtjev</a:t>
            </a:r>
          </a:p>
          <a:p>
            <a:pPr marL="1257300" lvl="3" indent="0">
              <a:buNone/>
            </a:pPr>
            <a:r>
              <a:rPr lang="hr-HR" sz="3600" dirty="0" smtClean="0"/>
              <a:t>2.A.10. Pravni lijekovi</a:t>
            </a:r>
          </a:p>
          <a:p>
            <a:pPr marL="1257300" lvl="3" indent="0">
              <a:buNone/>
            </a:pPr>
            <a:r>
              <a:rPr lang="pl-PL" sz="3600" dirty="0" smtClean="0"/>
              <a:t>2.A.11. Odluke drugostupanjskog suda povodom žalbe</a:t>
            </a:r>
          </a:p>
          <a:p>
            <a:pPr marL="1257300" lvl="3" indent="0">
              <a:buNone/>
            </a:pPr>
            <a:r>
              <a:rPr lang="pl-PL" sz="3600" dirty="0" smtClean="0"/>
              <a:t>2.A.12. Izvršavanje sankcija</a:t>
            </a:r>
          </a:p>
          <a:p>
            <a:pPr marL="457200" lvl="1" indent="0">
              <a:buClr>
                <a:srgbClr val="83992A"/>
              </a:buClr>
              <a:buNone/>
            </a:pPr>
            <a:r>
              <a:rPr lang="pl-PL" sz="3800" b="1" dirty="0">
                <a:solidFill>
                  <a:prstClr val="black">
                    <a:lumMod val="85000"/>
                    <a:lumOff val="15000"/>
                  </a:prstClr>
                </a:solidFill>
              </a:rPr>
              <a:t>B. Mlađi punoljetnici</a:t>
            </a:r>
          </a:p>
          <a:p>
            <a:pPr marL="457200" lvl="1" indent="0">
              <a:buClr>
                <a:srgbClr val="83992A"/>
              </a:buClr>
              <a:buNone/>
            </a:pPr>
            <a:r>
              <a:rPr lang="pl-PL" sz="3800" b="1" dirty="0">
                <a:solidFill>
                  <a:prstClr val="black">
                    <a:lumMod val="85000"/>
                    <a:lumOff val="15000"/>
                  </a:prstClr>
                </a:solidFill>
              </a:rPr>
              <a:t>C. Zastara progona</a:t>
            </a:r>
          </a:p>
          <a:p>
            <a:pPr marL="0" lvl="0" indent="0">
              <a:buClr>
                <a:srgbClr val="83992A"/>
              </a:buClr>
              <a:buNone/>
            </a:pPr>
            <a:r>
              <a:rPr lang="pl-PL" sz="3800" dirty="0">
                <a:solidFill>
                  <a:prstClr val="black">
                    <a:lumMod val="85000"/>
                    <a:lumOff val="15000"/>
                  </a:prstClr>
                </a:solidFill>
              </a:rPr>
              <a:t>3. Slučaj</a:t>
            </a:r>
          </a:p>
          <a:p>
            <a:pPr marL="0" indent="0">
              <a:buNone/>
            </a:pPr>
            <a:endParaRPr lang="pl-PL" dirty="0" smtClean="0"/>
          </a:p>
          <a:p>
            <a:pPr marL="0" indent="0">
              <a:buNone/>
            </a:pPr>
            <a:endParaRPr lang="hr-HR" dirty="0"/>
          </a:p>
        </p:txBody>
      </p:sp>
    </p:spTree>
    <p:extLst>
      <p:ext uri="{BB962C8B-B14F-4D97-AF65-F5344CB8AC3E}">
        <p14:creationId xmlns:p14="http://schemas.microsoft.com/office/powerpoint/2010/main" val="2653405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32998"/>
            <a:ext cx="9601196" cy="1054486"/>
          </a:xfrm>
        </p:spPr>
        <p:txBody>
          <a:bodyPr>
            <a:normAutofit fontScale="90000"/>
          </a:bodyPr>
          <a:lstStyle/>
          <a:p>
            <a:r>
              <a:rPr lang="hr-HR" dirty="0" smtClean="0">
                <a:solidFill>
                  <a:prstClr val="black"/>
                </a:solidFill>
              </a:rPr>
              <a:t>2.A.3.</a:t>
            </a:r>
            <a:r>
              <a:rPr lang="hr-HR" dirty="0" smtClean="0"/>
              <a:t>3 Privremene mjere prema maloljetniku </a:t>
            </a:r>
            <a:endParaRPr lang="hr-HR" dirty="0"/>
          </a:p>
        </p:txBody>
      </p:sp>
      <p:sp>
        <p:nvSpPr>
          <p:cNvPr id="3" name="Content Placeholder 2"/>
          <p:cNvSpPr>
            <a:spLocks noGrp="1"/>
          </p:cNvSpPr>
          <p:nvPr>
            <p:ph idx="1"/>
          </p:nvPr>
        </p:nvSpPr>
        <p:spPr>
          <a:xfrm>
            <a:off x="1064028" y="2419003"/>
            <a:ext cx="10365971" cy="3832167"/>
          </a:xfrm>
        </p:spPr>
        <p:txBody>
          <a:bodyPr>
            <a:normAutofit fontScale="92500" lnSpcReduction="20000"/>
          </a:bodyPr>
          <a:lstStyle/>
          <a:p>
            <a:pPr algn="just"/>
            <a:r>
              <a:rPr lang="hr-HR" dirty="0" smtClean="0"/>
              <a:t>sud može po prijedlogu do. ili službenoj dužnosti odlučiti da se maloljetnika stavi privremeno pod nadzor CZSS radi pružanja pomoći ili zaštite ili da ga se </a:t>
            </a:r>
            <a:r>
              <a:rPr lang="hr-HR" b="1" dirty="0" smtClean="0"/>
              <a:t>privremeno smjesti u ustanovu socijalne skrbi </a:t>
            </a:r>
            <a:r>
              <a:rPr lang="hr-HR" dirty="0" smtClean="0"/>
              <a:t>kada je to primjereno očekivanoj sankciji –radi zaštite od daljnjeg ugrožavanja njegovog razvoja, a posebno od ponavljanja kd. (čl. 65.st.1. ZSM)</a:t>
            </a:r>
          </a:p>
          <a:p>
            <a:pPr algn="just"/>
            <a:r>
              <a:rPr lang="hr-HR" dirty="0" smtClean="0"/>
              <a:t>privremeni smještaj i nadzor se </a:t>
            </a:r>
            <a:r>
              <a:rPr lang="hr-HR" i="1" u="sng" dirty="0" smtClean="0"/>
              <a:t>provode</a:t>
            </a:r>
            <a:r>
              <a:rPr lang="hr-HR" dirty="0" smtClean="0"/>
              <a:t> kao </a:t>
            </a:r>
            <a:r>
              <a:rPr lang="hr-HR" b="1" dirty="0" smtClean="0"/>
              <a:t>odgojne mjere nadzora i upućivanje u odgojnu ustanovu </a:t>
            </a:r>
            <a:r>
              <a:rPr lang="hr-HR" dirty="0" smtClean="0"/>
              <a:t>(čl. 65. st. 3. ZSM)</a:t>
            </a:r>
          </a:p>
          <a:p>
            <a:pPr algn="just"/>
            <a:r>
              <a:rPr lang="hr-HR" dirty="0" smtClean="0"/>
              <a:t>mogu trajati do okončanja postupka, ali sud je dužan svaka 2 mjeseca ispitati osnovanost privremenog smještaja (čl. 65.st.4. ZSM), a vrijeme provedeno na privremenom smještaju uračunava se (uzima se kao) u vrijeme trajanja zavodske odgojne mjere (čl. 65.st.5. ZSM)</a:t>
            </a:r>
            <a:endParaRPr lang="hr-HR" dirty="0"/>
          </a:p>
        </p:txBody>
      </p:sp>
    </p:spTree>
    <p:extLst>
      <p:ext uri="{BB962C8B-B14F-4D97-AF65-F5344CB8AC3E}">
        <p14:creationId xmlns:p14="http://schemas.microsoft.com/office/powerpoint/2010/main" val="4180953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706581"/>
            <a:ext cx="9601196" cy="1288474"/>
          </a:xfrm>
        </p:spPr>
        <p:txBody>
          <a:bodyPr>
            <a:noAutofit/>
          </a:bodyPr>
          <a:lstStyle/>
          <a:p>
            <a:r>
              <a:rPr lang="hr-HR" sz="4000" dirty="0">
                <a:solidFill>
                  <a:prstClr val="black"/>
                </a:solidFill>
              </a:rPr>
              <a:t>2.A.3.</a:t>
            </a:r>
            <a:r>
              <a:rPr lang="hr-HR" sz="4000" dirty="0">
                <a:solidFill>
                  <a:prstClr val="black">
                    <a:lumMod val="85000"/>
                    <a:lumOff val="15000"/>
                  </a:prstClr>
                </a:solidFill>
              </a:rPr>
              <a:t>4</a:t>
            </a:r>
            <a:r>
              <a:rPr lang="hr-HR" sz="4000" dirty="0" smtClean="0"/>
              <a:t>. </a:t>
            </a:r>
            <a:r>
              <a:rPr lang="hr-HR" dirty="0" smtClean="0"/>
              <a:t>Istražni zatvor prema maloljetniku (čl. 66. ZSM)</a:t>
            </a:r>
            <a:endParaRPr lang="hr-HR" dirty="0"/>
          </a:p>
        </p:txBody>
      </p:sp>
      <p:sp>
        <p:nvSpPr>
          <p:cNvPr id="3" name="Content Placeholder 2"/>
          <p:cNvSpPr>
            <a:spLocks noGrp="1"/>
          </p:cNvSpPr>
          <p:nvPr>
            <p:ph idx="1"/>
          </p:nvPr>
        </p:nvSpPr>
        <p:spPr>
          <a:xfrm>
            <a:off x="922713" y="2427316"/>
            <a:ext cx="10415847" cy="3699164"/>
          </a:xfrm>
        </p:spPr>
        <p:txBody>
          <a:bodyPr>
            <a:noAutofit/>
          </a:bodyPr>
          <a:lstStyle/>
          <a:p>
            <a:pPr algn="just"/>
            <a:r>
              <a:rPr lang="hr-HR" sz="2300" dirty="0" smtClean="0"/>
              <a:t>krajnja mjera</a:t>
            </a:r>
          </a:p>
          <a:p>
            <a:pPr algn="just"/>
            <a:r>
              <a:rPr lang="hr-HR" sz="2300" dirty="0" smtClean="0"/>
              <a:t>kada postoje uvjeti za određivanje istražnog zatvora prema ZKP-u, </a:t>
            </a:r>
          </a:p>
          <a:p>
            <a:pPr algn="just"/>
            <a:r>
              <a:rPr lang="hr-HR" sz="2300" dirty="0" smtClean="0"/>
              <a:t>u razmjeru prema težini djela i očekivanoj sankciji </a:t>
            </a:r>
          </a:p>
          <a:p>
            <a:pPr algn="just"/>
            <a:r>
              <a:rPr lang="hr-HR" sz="2300" dirty="0" smtClean="0"/>
              <a:t>izriče se u najkraćem (nužnom) trajanju i </a:t>
            </a:r>
          </a:p>
          <a:p>
            <a:pPr lvl="0" algn="just">
              <a:buClr>
                <a:srgbClr val="83992A"/>
              </a:buClr>
            </a:pPr>
            <a:r>
              <a:rPr lang="hr-HR" sz="2300" dirty="0" smtClean="0"/>
              <a:t>samo ako istu svrhu nije moguće ostvariti blažim mjerama- mjerama opreza, privremenog smještaja ili </a:t>
            </a:r>
            <a:r>
              <a:rPr lang="hr-HR" sz="2300" u="sng" dirty="0" smtClean="0"/>
              <a:t>istražnim zatvorom u domu (ne zove se kućni pritvor)</a:t>
            </a:r>
            <a:r>
              <a:rPr lang="hr-HR" sz="2300" dirty="0">
                <a:solidFill>
                  <a:prstClr val="black">
                    <a:lumMod val="85000"/>
                    <a:lumOff val="15000"/>
                  </a:prstClr>
                </a:solidFill>
              </a:rPr>
              <a:t> (čl. 66.st.1. ZSM</a:t>
            </a:r>
            <a:r>
              <a:rPr lang="hr-HR" sz="2300" dirty="0" smtClean="0">
                <a:solidFill>
                  <a:prstClr val="black">
                    <a:lumMod val="85000"/>
                    <a:lumOff val="15000"/>
                  </a:prstClr>
                </a:solidFill>
              </a:rPr>
              <a:t>)</a:t>
            </a:r>
            <a:endParaRPr lang="hr-HR" sz="2300" u="sng" dirty="0" smtClean="0"/>
          </a:p>
          <a:p>
            <a:pPr algn="just"/>
            <a:r>
              <a:rPr lang="hr-HR" sz="2300" dirty="0" smtClean="0"/>
              <a:t>smješta se </a:t>
            </a:r>
            <a:r>
              <a:rPr lang="hr-HR" sz="2300" b="1" dirty="0" smtClean="0"/>
              <a:t>u zatvorenu zavodsku ustanovu </a:t>
            </a:r>
            <a:r>
              <a:rPr lang="hr-HR" sz="2300" dirty="0" smtClean="0"/>
              <a:t>(čl. 66.st.2. ZSM)</a:t>
            </a:r>
          </a:p>
        </p:txBody>
      </p:sp>
    </p:spTree>
    <p:extLst>
      <p:ext uri="{BB962C8B-B14F-4D97-AF65-F5344CB8AC3E}">
        <p14:creationId xmlns:p14="http://schemas.microsoft.com/office/powerpoint/2010/main" val="2135407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147156"/>
            <a:ext cx="10058400" cy="939338"/>
          </a:xfrm>
        </p:spPr>
        <p:txBody>
          <a:bodyPr>
            <a:normAutofit fontScale="90000"/>
          </a:bodyPr>
          <a:lstStyle/>
          <a:p>
            <a:r>
              <a:rPr lang="hr-HR" dirty="0" smtClean="0">
                <a:solidFill>
                  <a:prstClr val="black"/>
                </a:solidFill>
              </a:rPr>
              <a:t>2.A.3.</a:t>
            </a:r>
            <a:r>
              <a:rPr lang="hr-HR" dirty="0" smtClean="0">
                <a:solidFill>
                  <a:prstClr val="black">
                    <a:lumMod val="85000"/>
                    <a:lumOff val="15000"/>
                  </a:prstClr>
                </a:solidFill>
              </a:rPr>
              <a:t>4. </a:t>
            </a:r>
            <a:r>
              <a:rPr lang="hr-HR" sz="3800" dirty="0" smtClean="0">
                <a:solidFill>
                  <a:prstClr val="black">
                    <a:lumMod val="85000"/>
                    <a:lumOff val="15000"/>
                  </a:prstClr>
                </a:solidFill>
              </a:rPr>
              <a:t>Istražni </a:t>
            </a:r>
            <a:r>
              <a:rPr lang="hr-HR" sz="3800" dirty="0">
                <a:solidFill>
                  <a:prstClr val="black">
                    <a:lumMod val="85000"/>
                    <a:lumOff val="15000"/>
                  </a:prstClr>
                </a:solidFill>
              </a:rPr>
              <a:t>zatvor prema maloljetniku (čl. 66. ZSM)</a:t>
            </a:r>
            <a:endParaRPr lang="hr-HR" dirty="0"/>
          </a:p>
        </p:txBody>
      </p:sp>
      <p:sp>
        <p:nvSpPr>
          <p:cNvPr id="3" name="Content Placeholder 2"/>
          <p:cNvSpPr>
            <a:spLocks noGrp="1"/>
          </p:cNvSpPr>
          <p:nvPr>
            <p:ph idx="1"/>
          </p:nvPr>
        </p:nvSpPr>
        <p:spPr>
          <a:xfrm>
            <a:off x="1230284" y="2502131"/>
            <a:ext cx="10149840" cy="3708169"/>
          </a:xfrm>
        </p:spPr>
        <p:txBody>
          <a:bodyPr>
            <a:normAutofit/>
          </a:bodyPr>
          <a:lstStyle/>
          <a:p>
            <a:pPr lvl="0" algn="just">
              <a:buClr>
                <a:srgbClr val="83992A"/>
              </a:buClr>
            </a:pPr>
            <a:r>
              <a:rPr lang="hr-HR" sz="2200" b="1" dirty="0">
                <a:solidFill>
                  <a:prstClr val="black">
                    <a:lumMod val="85000"/>
                    <a:lumOff val="15000"/>
                  </a:prstClr>
                </a:solidFill>
              </a:rPr>
              <a:t>zatvorena zavodska ustanova </a:t>
            </a:r>
            <a:r>
              <a:rPr lang="hr-HR" sz="2200" dirty="0">
                <a:solidFill>
                  <a:prstClr val="black">
                    <a:lumMod val="85000"/>
                    <a:lumOff val="15000"/>
                  </a:prstClr>
                </a:solidFill>
              </a:rPr>
              <a:t>mora imati dijagnostički odjel i odjel za odgoj i rad u malim skupnima te se mora maloljetniku omogućiti rad i poduka koja je korisna za njegov odgoj i zanimanje (čl. 66. st. 3. ZSM ) i SM mora obilaziti maloljetnike 1 tjedno, primati usmene i pisane pritužbe i poduzimati mjere da se utvrđene nepravilnosti otklone (čl. 66. st. 5. ZSM)</a:t>
            </a:r>
          </a:p>
          <a:p>
            <a:pPr lvl="0" algn="just">
              <a:buClr>
                <a:srgbClr val="83992A"/>
              </a:buClr>
            </a:pPr>
            <a:r>
              <a:rPr lang="hr-HR" sz="2200" b="1" u="sng" dirty="0">
                <a:solidFill>
                  <a:prstClr val="black">
                    <a:lumMod val="85000"/>
                    <a:lumOff val="15000"/>
                  </a:prstClr>
                </a:solidFill>
              </a:rPr>
              <a:t>trajanje </a:t>
            </a:r>
            <a:r>
              <a:rPr lang="hr-HR" sz="2200" dirty="0">
                <a:solidFill>
                  <a:prstClr val="black">
                    <a:lumMod val="85000"/>
                    <a:lumOff val="15000"/>
                  </a:prstClr>
                </a:solidFill>
              </a:rPr>
              <a:t>do pravomoćnosti odluke ne može prijeći ½ vremena propisanog čl. 133</a:t>
            </a:r>
            <a:r>
              <a:rPr lang="hr-HR" sz="2200" dirty="0" smtClean="0">
                <a:solidFill>
                  <a:prstClr val="black">
                    <a:lumMod val="85000"/>
                    <a:lumOff val="15000"/>
                  </a:prstClr>
                </a:solidFill>
              </a:rPr>
              <a:t>. ZKP </a:t>
            </a:r>
            <a:r>
              <a:rPr lang="hr-HR" sz="2200" dirty="0">
                <a:solidFill>
                  <a:prstClr val="black">
                    <a:lumMod val="85000"/>
                    <a:lumOff val="15000"/>
                  </a:prstClr>
                </a:solidFill>
              </a:rPr>
              <a:t>(npr. do donošenja presude - </a:t>
            </a:r>
            <a:r>
              <a:rPr lang="hr-HR" sz="2200" dirty="0" smtClean="0">
                <a:solidFill>
                  <a:prstClr val="black">
                    <a:lumMod val="85000"/>
                    <a:lumOff val="15000"/>
                  </a:prstClr>
                </a:solidFill>
              </a:rPr>
              <a:t>6 mjeseci </a:t>
            </a:r>
            <a:r>
              <a:rPr lang="hr-HR" sz="2200" dirty="0">
                <a:solidFill>
                  <a:prstClr val="black">
                    <a:lumMod val="85000"/>
                    <a:lumOff val="15000"/>
                  </a:prstClr>
                </a:solidFill>
              </a:rPr>
              <a:t>za kd. za koje se može izreći </a:t>
            </a:r>
            <a:r>
              <a:rPr lang="hr-HR" sz="2200" dirty="0" err="1">
                <a:solidFill>
                  <a:prstClr val="black">
                    <a:lumMod val="85000"/>
                    <a:lumOff val="15000"/>
                  </a:prstClr>
                </a:solidFill>
              </a:rPr>
              <a:t>kz</a:t>
            </a:r>
            <a:r>
              <a:rPr lang="hr-HR" sz="2200" dirty="0">
                <a:solidFill>
                  <a:prstClr val="black">
                    <a:lumMod val="85000"/>
                    <a:lumOff val="15000"/>
                  </a:prstClr>
                </a:solidFill>
              </a:rPr>
              <a:t> do </a:t>
            </a:r>
            <a:r>
              <a:rPr lang="hr-HR" sz="2200" dirty="0" smtClean="0">
                <a:solidFill>
                  <a:prstClr val="black">
                    <a:lumMod val="85000"/>
                    <a:lumOff val="15000"/>
                  </a:prstClr>
                </a:solidFill>
              </a:rPr>
              <a:t>5 </a:t>
            </a:r>
            <a:r>
              <a:rPr lang="hr-HR" sz="2200" dirty="0">
                <a:solidFill>
                  <a:prstClr val="black">
                    <a:lumMod val="85000"/>
                    <a:lumOff val="15000"/>
                  </a:prstClr>
                </a:solidFill>
              </a:rPr>
              <a:t>god</a:t>
            </a:r>
            <a:r>
              <a:rPr lang="hr-HR" sz="2200" dirty="0" smtClean="0">
                <a:solidFill>
                  <a:prstClr val="black">
                    <a:lumMod val="85000"/>
                    <a:lumOff val="15000"/>
                  </a:prstClr>
                </a:solidFill>
              </a:rPr>
              <a:t>.</a:t>
            </a:r>
            <a:r>
              <a:rPr lang="hr-HR" sz="2200" dirty="0">
                <a:solidFill>
                  <a:prstClr val="black">
                    <a:lumMod val="85000"/>
                    <a:lumOff val="15000"/>
                  </a:prstClr>
                </a:solidFill>
              </a:rPr>
              <a:t> čl. 133. st. 1., </a:t>
            </a:r>
            <a:r>
              <a:rPr lang="hr-HR" sz="2200" dirty="0" smtClean="0">
                <a:solidFill>
                  <a:prstClr val="black">
                    <a:lumMod val="85000"/>
                    <a:lumOff val="15000"/>
                  </a:prstClr>
                </a:solidFill>
              </a:rPr>
              <a:t>toč.3.ZKP ; </a:t>
            </a:r>
            <a:r>
              <a:rPr lang="hr-HR" sz="2200" dirty="0">
                <a:solidFill>
                  <a:prstClr val="black">
                    <a:lumMod val="85000"/>
                    <a:lumOff val="15000"/>
                  </a:prstClr>
                </a:solidFill>
              </a:rPr>
              <a:t>za maloljetnika pola, odnosno </a:t>
            </a:r>
            <a:r>
              <a:rPr lang="hr-HR" sz="2200" dirty="0" smtClean="0">
                <a:solidFill>
                  <a:prstClr val="black">
                    <a:lumMod val="85000"/>
                    <a:lumOff val="15000"/>
                  </a:prstClr>
                </a:solidFill>
              </a:rPr>
              <a:t>3m; 12 </a:t>
            </a:r>
            <a:r>
              <a:rPr lang="hr-HR" sz="2200" dirty="0" err="1" smtClean="0">
                <a:solidFill>
                  <a:prstClr val="black">
                    <a:lumMod val="85000"/>
                    <a:lumOff val="15000"/>
                  </a:prstClr>
                </a:solidFill>
              </a:rPr>
              <a:t>mj</a:t>
            </a:r>
            <a:r>
              <a:rPr lang="hr-HR" sz="2200" dirty="0" smtClean="0">
                <a:solidFill>
                  <a:prstClr val="black">
                    <a:lumMod val="85000"/>
                    <a:lumOff val="15000"/>
                  </a:prstClr>
                </a:solidFill>
              </a:rPr>
              <a:t> za </a:t>
            </a:r>
            <a:r>
              <a:rPr lang="hr-HR" sz="2200" dirty="0" err="1" smtClean="0">
                <a:solidFill>
                  <a:prstClr val="black">
                    <a:lumMod val="85000"/>
                    <a:lumOff val="15000"/>
                  </a:prstClr>
                </a:solidFill>
              </a:rPr>
              <a:t>kd</a:t>
            </a:r>
            <a:r>
              <a:rPr lang="hr-HR" sz="2200" dirty="0" smtClean="0">
                <a:solidFill>
                  <a:prstClr val="black">
                    <a:lumMod val="85000"/>
                    <a:lumOff val="15000"/>
                  </a:prstClr>
                </a:solidFill>
              </a:rPr>
              <a:t>. za koje se može izreći </a:t>
            </a:r>
            <a:r>
              <a:rPr lang="hr-HR" sz="2200" dirty="0" err="1" smtClean="0">
                <a:solidFill>
                  <a:prstClr val="black">
                    <a:lumMod val="85000"/>
                    <a:lumOff val="15000"/>
                  </a:prstClr>
                </a:solidFill>
              </a:rPr>
              <a:t>kz</a:t>
            </a:r>
            <a:r>
              <a:rPr lang="hr-HR" sz="2200" dirty="0" smtClean="0">
                <a:solidFill>
                  <a:prstClr val="black">
                    <a:lumMod val="85000"/>
                    <a:lumOff val="15000"/>
                  </a:prstClr>
                </a:solidFill>
              </a:rPr>
              <a:t> do 8 god</a:t>
            </a:r>
            <a:r>
              <a:rPr lang="hr-HR" sz="2200" dirty="0">
                <a:solidFill>
                  <a:prstClr val="black">
                    <a:lumMod val="85000"/>
                    <a:lumOff val="15000"/>
                  </a:prstClr>
                </a:solidFill>
              </a:rPr>
              <a:t> čl. 133. st. 1., </a:t>
            </a:r>
            <a:r>
              <a:rPr lang="hr-HR" sz="2200" dirty="0" err="1" smtClean="0">
                <a:solidFill>
                  <a:prstClr val="black">
                    <a:lumMod val="85000"/>
                    <a:lumOff val="15000"/>
                  </a:prstClr>
                </a:solidFill>
              </a:rPr>
              <a:t>toč</a:t>
            </a:r>
            <a:r>
              <a:rPr lang="hr-HR" sz="2200" dirty="0" smtClean="0">
                <a:solidFill>
                  <a:prstClr val="black">
                    <a:lumMod val="85000"/>
                    <a:lumOff val="15000"/>
                  </a:prstClr>
                </a:solidFill>
              </a:rPr>
              <a:t>. 4</a:t>
            </a:r>
            <a:r>
              <a:rPr lang="hr-HR" sz="2200" dirty="0">
                <a:solidFill>
                  <a:prstClr val="black">
                    <a:lumMod val="85000"/>
                    <a:lumOff val="15000"/>
                  </a:prstClr>
                </a:solidFill>
              </a:rPr>
              <a:t>. ZKP</a:t>
            </a:r>
            <a:r>
              <a:rPr lang="hr-HR" sz="2200" dirty="0" smtClean="0">
                <a:solidFill>
                  <a:prstClr val="black">
                    <a:lumMod val="85000"/>
                    <a:lumOff val="15000"/>
                  </a:prstClr>
                </a:solidFill>
              </a:rPr>
              <a:t>; 6 </a:t>
            </a:r>
            <a:r>
              <a:rPr lang="hr-HR" sz="2200" dirty="0" err="1" smtClean="0">
                <a:solidFill>
                  <a:prstClr val="black">
                    <a:lumMod val="85000"/>
                    <a:lumOff val="15000"/>
                  </a:prstClr>
                </a:solidFill>
              </a:rPr>
              <a:t>mj</a:t>
            </a:r>
            <a:r>
              <a:rPr lang="hr-HR" sz="2200" dirty="0" smtClean="0">
                <a:solidFill>
                  <a:prstClr val="black">
                    <a:lumMod val="85000"/>
                    <a:lumOff val="15000"/>
                  </a:prstClr>
                </a:solidFill>
              </a:rPr>
              <a:t> </a:t>
            </a:r>
            <a:r>
              <a:rPr lang="hr-HR" sz="2200" dirty="0" err="1" smtClean="0">
                <a:solidFill>
                  <a:prstClr val="black">
                    <a:lumMod val="85000"/>
                    <a:lumOff val="15000"/>
                  </a:prstClr>
                </a:solidFill>
              </a:rPr>
              <a:t>mlt</a:t>
            </a:r>
            <a:r>
              <a:rPr lang="hr-HR" sz="2200" dirty="0" smtClean="0">
                <a:solidFill>
                  <a:prstClr val="black">
                    <a:lumMod val="85000"/>
                    <a:lumOff val="15000"/>
                  </a:prstClr>
                </a:solidFill>
              </a:rPr>
              <a:t>) </a:t>
            </a:r>
            <a:r>
              <a:rPr lang="hr-HR" sz="2200" dirty="0">
                <a:solidFill>
                  <a:prstClr val="black">
                    <a:lumMod val="85000"/>
                    <a:lumOff val="15000"/>
                  </a:prstClr>
                </a:solidFill>
              </a:rPr>
              <a:t>– (čl. 67. st. 1. ZSM)</a:t>
            </a:r>
          </a:p>
          <a:p>
            <a:pPr lvl="0" algn="just">
              <a:buClr>
                <a:srgbClr val="83992A"/>
              </a:buClr>
            </a:pPr>
            <a:r>
              <a:rPr lang="hr-HR" sz="2200" dirty="0">
                <a:solidFill>
                  <a:prstClr val="black">
                    <a:lumMod val="85000"/>
                    <a:lumOff val="15000"/>
                  </a:prstClr>
                </a:solidFill>
              </a:rPr>
              <a:t>vrijeme provedeno u zatvorenoj zavodskoj ustanovi uzima se kao vrijeme trajanja zavodske odgojne mjere (čl. 66. st. 4. ZSM)</a:t>
            </a:r>
          </a:p>
          <a:p>
            <a:endParaRPr lang="hr-HR" dirty="0"/>
          </a:p>
        </p:txBody>
      </p:sp>
    </p:spTree>
    <p:extLst>
      <p:ext uri="{BB962C8B-B14F-4D97-AF65-F5344CB8AC3E}">
        <p14:creationId xmlns:p14="http://schemas.microsoft.com/office/powerpoint/2010/main" val="3214795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900" y="795482"/>
            <a:ext cx="9601196" cy="1079499"/>
          </a:xfrm>
        </p:spPr>
        <p:txBody>
          <a:bodyPr>
            <a:normAutofit/>
          </a:bodyPr>
          <a:lstStyle/>
          <a:p>
            <a:r>
              <a:rPr lang="hr-HR" dirty="0" smtClean="0">
                <a:solidFill>
                  <a:prstClr val="black"/>
                </a:solidFill>
              </a:rPr>
              <a:t>2.A.4</a:t>
            </a:r>
            <a:r>
              <a:rPr lang="hr-HR" dirty="0" smtClean="0"/>
              <a:t>. Prethodni postupak</a:t>
            </a:r>
            <a:endParaRPr lang="hr-HR" dirty="0"/>
          </a:p>
        </p:txBody>
      </p:sp>
      <p:sp>
        <p:nvSpPr>
          <p:cNvPr id="3" name="Content Placeholder 2"/>
          <p:cNvSpPr>
            <a:spLocks noGrp="1"/>
          </p:cNvSpPr>
          <p:nvPr>
            <p:ph idx="1"/>
          </p:nvPr>
        </p:nvSpPr>
        <p:spPr>
          <a:xfrm>
            <a:off x="1022464" y="2477192"/>
            <a:ext cx="10458335" cy="3669609"/>
          </a:xfrm>
        </p:spPr>
        <p:txBody>
          <a:bodyPr>
            <a:normAutofit/>
          </a:bodyPr>
          <a:lstStyle/>
          <a:p>
            <a:pPr>
              <a:buFont typeface="Arial" panose="020B0604020202020204" pitchFamily="34" charset="0"/>
              <a:buChar char="•"/>
            </a:pPr>
            <a:r>
              <a:rPr lang="hr-HR" sz="2600" dirty="0"/>
              <a:t>i</a:t>
            </a:r>
            <a:r>
              <a:rPr lang="hr-HR" sz="2600" dirty="0" smtClean="0"/>
              <a:t>zvide  </a:t>
            </a:r>
            <a:r>
              <a:rPr lang="hr-HR" sz="2600" dirty="0" err="1" smtClean="0"/>
              <a:t>k.d</a:t>
            </a:r>
            <a:r>
              <a:rPr lang="hr-HR" sz="2600" dirty="0" smtClean="0"/>
              <a:t>. u postupku prema maloljetnicima provode </a:t>
            </a:r>
            <a:r>
              <a:rPr lang="hr-HR" sz="2600" u="sng" dirty="0" smtClean="0"/>
              <a:t>policijski službenici za mladež</a:t>
            </a:r>
            <a:r>
              <a:rPr lang="hr-HR" sz="2600" dirty="0" smtClean="0"/>
              <a:t>, ali mogu provodi i drugi policijski službenici ako zbog okolnosti slučaja ne mogu postupati policijski službenici za mladež (čl. 69.st.1. ZSM)</a:t>
            </a:r>
          </a:p>
          <a:p>
            <a:pPr>
              <a:buFont typeface="Arial" panose="020B0604020202020204" pitchFamily="34" charset="0"/>
              <a:buChar char="•"/>
            </a:pPr>
            <a:r>
              <a:rPr lang="hr-HR" sz="2600" dirty="0" smtClean="0"/>
              <a:t> </a:t>
            </a:r>
            <a:r>
              <a:rPr lang="hr-HR" sz="2600" b="1" dirty="0" err="1" smtClean="0"/>
              <a:t>d.o</a:t>
            </a:r>
            <a:r>
              <a:rPr lang="hr-HR" sz="2600" b="1" dirty="0" smtClean="0"/>
              <a:t>. </a:t>
            </a:r>
            <a:r>
              <a:rPr lang="hr-HR" sz="2600" dirty="0" smtClean="0"/>
              <a:t>je dužan u roku od 6 mjeseci od upisa kaznene prijave u upisnik prijava donijeti odluku o njoj , a iznimno se rok može produžiti za još 3 mjeseca (čl. 81. st. 1. i 2. ZSM)- za sva </a:t>
            </a:r>
            <a:r>
              <a:rPr lang="hr-HR" sz="2600" dirty="0" err="1" smtClean="0"/>
              <a:t>kd</a:t>
            </a:r>
            <a:r>
              <a:rPr lang="hr-HR" sz="2600" dirty="0" smtClean="0"/>
              <a:t>. za koja se ne provodi pripremni postupak </a:t>
            </a:r>
          </a:p>
          <a:p>
            <a:endParaRPr lang="hr-HR" dirty="0"/>
          </a:p>
        </p:txBody>
      </p:sp>
    </p:spTree>
    <p:extLst>
      <p:ext uri="{BB962C8B-B14F-4D97-AF65-F5344CB8AC3E}">
        <p14:creationId xmlns:p14="http://schemas.microsoft.com/office/powerpoint/2010/main" val="804733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254" y="892925"/>
            <a:ext cx="9601196" cy="1066801"/>
          </a:xfrm>
        </p:spPr>
        <p:txBody>
          <a:bodyPr>
            <a:normAutofit fontScale="90000"/>
          </a:bodyPr>
          <a:lstStyle/>
          <a:p>
            <a:r>
              <a:rPr lang="hr-HR" dirty="0">
                <a:solidFill>
                  <a:prstClr val="black"/>
                </a:solidFill>
              </a:rPr>
              <a:t>2.A.4</a:t>
            </a:r>
            <a:r>
              <a:rPr lang="hr-HR" dirty="0" smtClean="0">
                <a:solidFill>
                  <a:prstClr val="black">
                    <a:lumMod val="85000"/>
                    <a:lumOff val="15000"/>
                  </a:prstClr>
                </a:solidFill>
              </a:rPr>
              <a:t>. Prethodni postupak- načelo svrhovitosti</a:t>
            </a:r>
            <a:endParaRPr lang="hr-HR" dirty="0"/>
          </a:p>
        </p:txBody>
      </p:sp>
      <p:sp>
        <p:nvSpPr>
          <p:cNvPr id="3" name="Content Placeholder 2"/>
          <p:cNvSpPr>
            <a:spLocks noGrp="1"/>
          </p:cNvSpPr>
          <p:nvPr>
            <p:ph idx="1"/>
          </p:nvPr>
        </p:nvSpPr>
        <p:spPr>
          <a:xfrm>
            <a:off x="864525" y="2435629"/>
            <a:ext cx="10224654" cy="3690852"/>
          </a:xfrm>
        </p:spPr>
        <p:txBody>
          <a:bodyPr>
            <a:normAutofit/>
          </a:bodyPr>
          <a:lstStyle/>
          <a:p>
            <a:pPr marL="0" lvl="0" indent="0">
              <a:buClr>
                <a:srgbClr val="83992A"/>
              </a:buClr>
              <a:buNone/>
            </a:pPr>
            <a:r>
              <a:rPr lang="hr-HR" sz="2400" b="1" dirty="0"/>
              <a:t>načelo svrhovitosti (</a:t>
            </a:r>
            <a:r>
              <a:rPr lang="hr-HR" sz="2400" dirty="0"/>
              <a:t>čl. 71</a:t>
            </a:r>
            <a:r>
              <a:rPr lang="hr-HR" sz="2400" dirty="0" smtClean="0"/>
              <a:t>. st.1. </a:t>
            </a:r>
            <a:r>
              <a:rPr lang="hr-HR" sz="2400" dirty="0"/>
              <a:t>ZSM)- za kd. za koja je propisna </a:t>
            </a:r>
            <a:r>
              <a:rPr lang="hr-HR" sz="2400" dirty="0" err="1"/>
              <a:t>kz</a:t>
            </a:r>
            <a:r>
              <a:rPr lang="hr-HR" sz="2400" dirty="0"/>
              <a:t> do 5 god ili novčana </a:t>
            </a:r>
            <a:r>
              <a:rPr lang="hr-HR" sz="2400" dirty="0" smtClean="0"/>
              <a:t>kazna- ako </a:t>
            </a:r>
            <a:r>
              <a:rPr lang="hr-HR" sz="2400" dirty="0" err="1" smtClean="0"/>
              <a:t>d.o</a:t>
            </a:r>
            <a:r>
              <a:rPr lang="hr-HR" sz="2400" dirty="0" smtClean="0"/>
              <a:t>. smatra da ne bi bilo svrhovit vođenje kp s obzirom na:</a:t>
            </a:r>
          </a:p>
          <a:p>
            <a:pPr marL="578358" lvl="1" indent="-285750">
              <a:buClr>
                <a:srgbClr val="83992A"/>
              </a:buClr>
            </a:pPr>
            <a:r>
              <a:rPr lang="hr-HR" dirty="0" smtClean="0"/>
              <a:t>narav djela i </a:t>
            </a:r>
          </a:p>
          <a:p>
            <a:pPr marL="578358" lvl="1" indent="-285750">
              <a:buClr>
                <a:srgbClr val="83992A"/>
              </a:buClr>
            </a:pPr>
            <a:r>
              <a:rPr lang="hr-HR" dirty="0" smtClean="0"/>
              <a:t>okolnosti u kojima je djelo počinjeno, </a:t>
            </a:r>
          </a:p>
          <a:p>
            <a:pPr marL="578358" lvl="1" indent="-285750">
              <a:buClr>
                <a:srgbClr val="83992A"/>
              </a:buClr>
            </a:pPr>
            <a:r>
              <a:rPr lang="hr-HR" dirty="0" smtClean="0"/>
              <a:t>prijašnji život maloljetnika </a:t>
            </a:r>
          </a:p>
          <a:p>
            <a:pPr marL="578358" lvl="1" indent="-285750">
              <a:buClr>
                <a:srgbClr val="83992A"/>
              </a:buClr>
            </a:pPr>
            <a:r>
              <a:rPr lang="hr-HR" dirty="0" smtClean="0"/>
              <a:t>njegova osobna svojstva </a:t>
            </a:r>
            <a:endParaRPr lang="hr-HR" dirty="0"/>
          </a:p>
          <a:p>
            <a:pPr marL="292608" lvl="1" indent="0">
              <a:buClr>
                <a:srgbClr val="83992A"/>
              </a:buClr>
              <a:buNone/>
            </a:pPr>
            <a:r>
              <a:rPr lang="hr-HR" b="1" dirty="0" smtClean="0"/>
              <a:t>A) bezuvjetna svrhovitost</a:t>
            </a:r>
          </a:p>
          <a:p>
            <a:pPr marL="292608" lvl="1" indent="0">
              <a:buClr>
                <a:srgbClr val="83992A"/>
              </a:buClr>
              <a:buNone/>
            </a:pPr>
            <a:r>
              <a:rPr lang="hr-HR" b="1" dirty="0" smtClean="0"/>
              <a:t>B) uvjetovana svrhovitost</a:t>
            </a:r>
          </a:p>
          <a:p>
            <a:pPr marL="292608" lvl="1" indent="0">
              <a:buClr>
                <a:srgbClr val="83992A"/>
              </a:buClr>
              <a:buNone/>
            </a:pPr>
            <a:r>
              <a:rPr lang="hr-HR" b="1" dirty="0" smtClean="0"/>
              <a:t>C) </a:t>
            </a:r>
            <a:r>
              <a:rPr lang="nn-NO" b="1" dirty="0" smtClean="0"/>
              <a:t>svrhovitost temeljem supsidijariteta kaznenog postupanja</a:t>
            </a:r>
            <a:endParaRPr lang="hr-HR" b="1" dirty="0" smtClean="0"/>
          </a:p>
        </p:txBody>
      </p:sp>
    </p:spTree>
    <p:extLst>
      <p:ext uri="{BB962C8B-B14F-4D97-AF65-F5344CB8AC3E}">
        <p14:creationId xmlns:p14="http://schemas.microsoft.com/office/powerpoint/2010/main" val="2733443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smtClean="0"/>
              <a:t>2.A.4. </a:t>
            </a:r>
            <a:r>
              <a:rPr lang="it-IT" dirty="0" err="1" smtClean="0"/>
              <a:t>Prethodni</a:t>
            </a:r>
            <a:r>
              <a:rPr lang="it-IT" dirty="0" smtClean="0"/>
              <a:t> </a:t>
            </a:r>
            <a:r>
              <a:rPr lang="it-IT" dirty="0" err="1" smtClean="0"/>
              <a:t>postupak</a:t>
            </a:r>
            <a:r>
              <a:rPr lang="it-IT" dirty="0" smtClean="0"/>
              <a:t>- </a:t>
            </a:r>
            <a:r>
              <a:rPr lang="it-IT" dirty="0" err="1" smtClean="0"/>
              <a:t>načelo</a:t>
            </a:r>
            <a:r>
              <a:rPr lang="it-IT" dirty="0" smtClean="0"/>
              <a:t> </a:t>
            </a:r>
            <a:r>
              <a:rPr lang="it-IT" dirty="0" err="1" smtClean="0"/>
              <a:t>svrhovitosti</a:t>
            </a:r>
            <a:endParaRPr lang="hr-HR" dirty="0"/>
          </a:p>
        </p:txBody>
      </p:sp>
      <p:sp>
        <p:nvSpPr>
          <p:cNvPr id="3" name="Content Placeholder 2"/>
          <p:cNvSpPr>
            <a:spLocks noGrp="1"/>
          </p:cNvSpPr>
          <p:nvPr>
            <p:ph idx="1"/>
          </p:nvPr>
        </p:nvSpPr>
        <p:spPr>
          <a:xfrm>
            <a:off x="1080655" y="2427315"/>
            <a:ext cx="9815942" cy="3665913"/>
          </a:xfrm>
        </p:spPr>
        <p:txBody>
          <a:bodyPr>
            <a:normAutofit fontScale="92500" lnSpcReduction="20000"/>
          </a:bodyPr>
          <a:lstStyle/>
          <a:p>
            <a:pPr marL="0" indent="0">
              <a:buNone/>
            </a:pPr>
            <a:r>
              <a:rPr lang="hr-HR" dirty="0" smtClean="0"/>
              <a:t>B) </a:t>
            </a:r>
            <a:r>
              <a:rPr lang="hr-HR" b="1" dirty="0" smtClean="0"/>
              <a:t>uvjetovana svrhovitost </a:t>
            </a:r>
            <a:r>
              <a:rPr lang="hr-HR" dirty="0" smtClean="0"/>
              <a:t>-odustanak od kaznenog progona do može uvjetovati raznim obvezama maloljetnika koje nisu taksativno nabrojane (čl. 72. ZSM): </a:t>
            </a:r>
          </a:p>
          <a:p>
            <a:pPr lvl="1"/>
            <a:r>
              <a:rPr lang="hr-HR" dirty="0" smtClean="0"/>
              <a:t>isprika </a:t>
            </a:r>
            <a:r>
              <a:rPr lang="hr-HR" dirty="0" err="1" smtClean="0"/>
              <a:t>oštećeniku</a:t>
            </a:r>
            <a:endParaRPr lang="hr-HR" dirty="0" smtClean="0"/>
          </a:p>
          <a:p>
            <a:pPr lvl="1"/>
            <a:r>
              <a:rPr lang="hr-HR" dirty="0" smtClean="0"/>
              <a:t>popravak štete</a:t>
            </a:r>
          </a:p>
          <a:p>
            <a:pPr lvl="1"/>
            <a:r>
              <a:rPr lang="hr-HR" dirty="0" smtClean="0"/>
              <a:t>postupak posredovanja kroz </a:t>
            </a:r>
            <a:r>
              <a:rPr lang="hr-HR" dirty="0" err="1" smtClean="0"/>
              <a:t>izvansudsku</a:t>
            </a:r>
            <a:r>
              <a:rPr lang="hr-HR" dirty="0" smtClean="0"/>
              <a:t> nagodbu</a:t>
            </a:r>
          </a:p>
          <a:p>
            <a:pPr lvl="1"/>
            <a:r>
              <a:rPr lang="hr-HR" dirty="0" smtClean="0"/>
              <a:t>uključivanje u rad humanitarnih organizacija</a:t>
            </a:r>
          </a:p>
          <a:p>
            <a:pPr lvl="1"/>
            <a:r>
              <a:rPr lang="hr-HR" dirty="0" smtClean="0"/>
              <a:t>podvrgavanje postupku odvikavanja od droga ili drugih ovisnosti</a:t>
            </a:r>
          </a:p>
          <a:p>
            <a:pPr lvl="1"/>
            <a:r>
              <a:rPr lang="hr-HR" dirty="0" smtClean="0"/>
              <a:t>uključivanje u pojedinačni ili skupni psihosocijalni tretman u savjetovalištu za mlade</a:t>
            </a:r>
          </a:p>
          <a:p>
            <a:pPr lvl="1"/>
            <a:r>
              <a:rPr lang="hr-HR" dirty="0" smtClean="0"/>
              <a:t>provjera znanja prometnih propisa-upućivanje u nadležnu ustanovu</a:t>
            </a:r>
          </a:p>
          <a:p>
            <a:pPr lvl="1"/>
            <a:r>
              <a:rPr lang="hr-HR" dirty="0" smtClean="0"/>
              <a:t>druge obveze</a:t>
            </a:r>
          </a:p>
          <a:p>
            <a:endParaRPr lang="hr-HR" dirty="0"/>
          </a:p>
        </p:txBody>
      </p:sp>
    </p:spTree>
    <p:extLst>
      <p:ext uri="{BB962C8B-B14F-4D97-AF65-F5344CB8AC3E}">
        <p14:creationId xmlns:p14="http://schemas.microsoft.com/office/powerpoint/2010/main" val="2432197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5593" y="818618"/>
            <a:ext cx="10058400" cy="1068372"/>
          </a:xfrm>
        </p:spPr>
        <p:txBody>
          <a:bodyPr>
            <a:normAutofit fontScale="90000"/>
          </a:bodyPr>
          <a:lstStyle/>
          <a:p>
            <a:r>
              <a:rPr lang="hr-HR" dirty="0">
                <a:solidFill>
                  <a:prstClr val="black"/>
                </a:solidFill>
              </a:rPr>
              <a:t>2.A.4</a:t>
            </a:r>
            <a:r>
              <a:rPr lang="hr-HR" sz="4000" dirty="0" smtClean="0">
                <a:solidFill>
                  <a:prstClr val="black">
                    <a:lumMod val="85000"/>
                    <a:lumOff val="15000"/>
                  </a:prstClr>
                </a:solidFill>
              </a:rPr>
              <a:t>.</a:t>
            </a:r>
            <a:r>
              <a:rPr lang="hr-HR" dirty="0" smtClean="0">
                <a:solidFill>
                  <a:prstClr val="black">
                    <a:lumMod val="85000"/>
                    <a:lumOff val="15000"/>
                  </a:prstClr>
                </a:solidFill>
              </a:rPr>
              <a:t> Prethodni </a:t>
            </a:r>
            <a:r>
              <a:rPr lang="hr-HR" dirty="0">
                <a:solidFill>
                  <a:prstClr val="black">
                    <a:lumMod val="85000"/>
                    <a:lumOff val="15000"/>
                  </a:prstClr>
                </a:solidFill>
              </a:rPr>
              <a:t>postupak- načelo svrhovitosti</a:t>
            </a:r>
            <a:endParaRPr lang="hr-HR" dirty="0"/>
          </a:p>
        </p:txBody>
      </p:sp>
      <p:sp>
        <p:nvSpPr>
          <p:cNvPr id="3" name="Content Placeholder 2"/>
          <p:cNvSpPr>
            <a:spLocks noGrp="1"/>
          </p:cNvSpPr>
          <p:nvPr>
            <p:ph idx="1"/>
          </p:nvPr>
        </p:nvSpPr>
        <p:spPr>
          <a:xfrm>
            <a:off x="1105593" y="2385753"/>
            <a:ext cx="10257905" cy="3490115"/>
          </a:xfrm>
        </p:spPr>
        <p:txBody>
          <a:bodyPr>
            <a:normAutofit lnSpcReduction="10000"/>
          </a:bodyPr>
          <a:lstStyle/>
          <a:p>
            <a:pPr marL="0" lvl="0" indent="0">
              <a:buClr>
                <a:srgbClr val="83992A"/>
              </a:buClr>
              <a:buNone/>
            </a:pPr>
            <a:r>
              <a:rPr lang="hr-HR" sz="1600" dirty="0" smtClean="0">
                <a:solidFill>
                  <a:prstClr val="black">
                    <a:lumMod val="85000"/>
                    <a:lumOff val="15000"/>
                  </a:prstClr>
                </a:solidFill>
              </a:rPr>
              <a:t> </a:t>
            </a:r>
            <a:r>
              <a:rPr lang="hr-HR" b="1" dirty="0" smtClean="0">
                <a:solidFill>
                  <a:prstClr val="black">
                    <a:lumMod val="85000"/>
                    <a:lumOff val="15000"/>
                  </a:prstClr>
                </a:solidFill>
              </a:rPr>
              <a:t>C) s</a:t>
            </a:r>
            <a:r>
              <a:rPr lang="hr-HR" sz="2800" b="1" dirty="0" smtClean="0">
                <a:solidFill>
                  <a:prstClr val="black">
                    <a:lumMod val="85000"/>
                    <a:lumOff val="15000"/>
                  </a:prstClr>
                </a:solidFill>
              </a:rPr>
              <a:t>vrhovitost </a:t>
            </a:r>
            <a:r>
              <a:rPr lang="nn-NO" b="1" dirty="0">
                <a:solidFill>
                  <a:prstClr val="black">
                    <a:lumMod val="85000"/>
                    <a:lumOff val="15000"/>
                  </a:prstClr>
                </a:solidFill>
              </a:rPr>
              <a:t>svrhovitost temeljem supsidijariteta kaznenog </a:t>
            </a:r>
            <a:r>
              <a:rPr lang="nn-NO" b="1" dirty="0" smtClean="0">
                <a:solidFill>
                  <a:prstClr val="black">
                    <a:lumMod val="85000"/>
                    <a:lumOff val="15000"/>
                  </a:prstClr>
                </a:solidFill>
              </a:rPr>
              <a:t>postupanja</a:t>
            </a:r>
            <a:r>
              <a:rPr lang="hr-HR" b="1" dirty="0" smtClean="0">
                <a:solidFill>
                  <a:prstClr val="black">
                    <a:lumMod val="85000"/>
                    <a:lumOff val="15000"/>
                  </a:prstClr>
                </a:solidFill>
              </a:rPr>
              <a:t>-</a:t>
            </a:r>
            <a:r>
              <a:rPr lang="hr-HR" sz="2800" b="1" dirty="0" smtClean="0">
                <a:solidFill>
                  <a:prstClr val="black">
                    <a:lumMod val="85000"/>
                    <a:lumOff val="15000"/>
                  </a:prstClr>
                </a:solidFill>
              </a:rPr>
              <a:t>čl</a:t>
            </a:r>
            <a:r>
              <a:rPr lang="hr-HR" sz="2800" b="1" dirty="0">
                <a:solidFill>
                  <a:prstClr val="black">
                    <a:lumMod val="85000"/>
                    <a:lumOff val="15000"/>
                  </a:prstClr>
                </a:solidFill>
              </a:rPr>
              <a:t>. 73</a:t>
            </a:r>
            <a:r>
              <a:rPr lang="hr-HR" sz="2800" b="1" dirty="0" smtClean="0">
                <a:solidFill>
                  <a:prstClr val="black">
                    <a:lumMod val="85000"/>
                    <a:lumOff val="15000"/>
                  </a:prstClr>
                </a:solidFill>
              </a:rPr>
              <a:t>. st.1.  </a:t>
            </a:r>
            <a:r>
              <a:rPr lang="hr-HR" sz="2800" b="1" dirty="0">
                <a:solidFill>
                  <a:prstClr val="black">
                    <a:lumMod val="85000"/>
                    <a:lumOff val="15000"/>
                  </a:prstClr>
                </a:solidFill>
              </a:rPr>
              <a:t>ZSM- </a:t>
            </a:r>
            <a:r>
              <a:rPr lang="hr-HR" sz="2800" dirty="0">
                <a:solidFill>
                  <a:prstClr val="black">
                    <a:lumMod val="85000"/>
                    <a:lumOff val="15000"/>
                  </a:prstClr>
                </a:solidFill>
              </a:rPr>
              <a:t>odustanak od vođenja kaznenog postupka za drugo kazneno djelo </a:t>
            </a:r>
            <a:r>
              <a:rPr lang="hr-HR" sz="2800" dirty="0" smtClean="0">
                <a:solidFill>
                  <a:prstClr val="black">
                    <a:lumMod val="85000"/>
                    <a:lumOff val="15000"/>
                  </a:prstClr>
                </a:solidFill>
              </a:rPr>
              <a:t>maloljetnika ako:</a:t>
            </a:r>
          </a:p>
          <a:p>
            <a:pPr marL="457200" lvl="0" indent="-457200">
              <a:buClr>
                <a:srgbClr val="83992A"/>
              </a:buClr>
              <a:buFont typeface="+mj-lt"/>
              <a:buAutoNum type="alphaUcPeriod"/>
            </a:pPr>
            <a:r>
              <a:rPr lang="hr-HR" sz="2400" dirty="0" smtClean="0">
                <a:solidFill>
                  <a:prstClr val="black">
                    <a:lumMod val="85000"/>
                    <a:lumOff val="15000"/>
                  </a:prstClr>
                </a:solidFill>
              </a:rPr>
              <a:t>s obzirom </a:t>
            </a:r>
            <a:r>
              <a:rPr lang="hr-HR" sz="2400" dirty="0">
                <a:solidFill>
                  <a:prstClr val="black">
                    <a:lumMod val="85000"/>
                    <a:lumOff val="15000"/>
                  </a:prstClr>
                </a:solidFill>
              </a:rPr>
              <a:t>na težinu i narav djela i pobude iz kojih je počinjeno, </a:t>
            </a:r>
            <a:endParaRPr lang="hr-HR" sz="2400" dirty="0" smtClean="0">
              <a:solidFill>
                <a:prstClr val="black">
                  <a:lumMod val="85000"/>
                  <a:lumOff val="15000"/>
                </a:prstClr>
              </a:solidFill>
            </a:endParaRPr>
          </a:p>
          <a:p>
            <a:pPr marL="457200" lvl="0" indent="-457200">
              <a:buClr>
                <a:srgbClr val="83992A"/>
              </a:buClr>
              <a:buFont typeface="+mj-lt"/>
              <a:buAutoNum type="alphaUcPeriod"/>
            </a:pPr>
            <a:r>
              <a:rPr lang="hr-HR" sz="2400" dirty="0" smtClean="0">
                <a:solidFill>
                  <a:prstClr val="black">
                    <a:lumMod val="85000"/>
                    <a:lumOff val="15000"/>
                  </a:prstClr>
                </a:solidFill>
              </a:rPr>
              <a:t>vođenje </a:t>
            </a:r>
            <a:r>
              <a:rPr lang="hr-HR" sz="2400" dirty="0">
                <a:solidFill>
                  <a:prstClr val="black">
                    <a:lumMod val="85000"/>
                    <a:lumOff val="15000"/>
                  </a:prstClr>
                </a:solidFill>
              </a:rPr>
              <a:t>postupka i izricanje sankcije za to djelo ne bi bilo svrhovito, </a:t>
            </a:r>
            <a:r>
              <a:rPr lang="hr-HR" sz="2400" dirty="0" smtClean="0">
                <a:solidFill>
                  <a:prstClr val="black">
                    <a:lumMod val="85000"/>
                    <a:lumOff val="15000"/>
                  </a:prstClr>
                </a:solidFill>
              </a:rPr>
              <a:t>a: </a:t>
            </a:r>
          </a:p>
          <a:p>
            <a:pPr lvl="2">
              <a:buClr>
                <a:srgbClr val="83992A"/>
              </a:buClr>
            </a:pPr>
            <a:r>
              <a:rPr lang="hr-HR" sz="2400" dirty="0" smtClean="0">
                <a:solidFill>
                  <a:prstClr val="black">
                    <a:lumMod val="85000"/>
                    <a:lumOff val="15000"/>
                  </a:prstClr>
                </a:solidFill>
              </a:rPr>
              <a:t> </a:t>
            </a:r>
            <a:r>
              <a:rPr lang="hr-HR" sz="2200" dirty="0">
                <a:solidFill>
                  <a:prstClr val="black">
                    <a:lumMod val="85000"/>
                    <a:lumOff val="15000"/>
                  </a:prstClr>
                </a:solidFill>
              </a:rPr>
              <a:t>u tijeku je izvršenje kazne ili odgojne mjere ili </a:t>
            </a:r>
            <a:endParaRPr lang="hr-HR" sz="2200" dirty="0" smtClean="0">
              <a:solidFill>
                <a:prstClr val="black">
                  <a:lumMod val="85000"/>
                  <a:lumOff val="15000"/>
                </a:prstClr>
              </a:solidFill>
            </a:endParaRPr>
          </a:p>
          <a:p>
            <a:pPr lvl="2">
              <a:buClr>
                <a:srgbClr val="83992A"/>
              </a:buClr>
            </a:pPr>
            <a:r>
              <a:rPr lang="hr-HR" sz="2200" dirty="0" smtClean="0">
                <a:solidFill>
                  <a:prstClr val="black">
                    <a:lumMod val="85000"/>
                    <a:lumOff val="15000"/>
                  </a:prstClr>
                </a:solidFill>
              </a:rPr>
              <a:t>su </a:t>
            </a:r>
            <a:r>
              <a:rPr lang="hr-HR" sz="2200" dirty="0">
                <a:solidFill>
                  <a:prstClr val="black">
                    <a:lumMod val="85000"/>
                    <a:lumOff val="15000"/>
                  </a:prstClr>
                </a:solidFill>
              </a:rPr>
              <a:t>ove sankcije pravomoćno izrečene ili </a:t>
            </a:r>
            <a:endParaRPr lang="hr-HR" sz="2200" dirty="0" smtClean="0">
              <a:solidFill>
                <a:prstClr val="black">
                  <a:lumMod val="85000"/>
                  <a:lumOff val="15000"/>
                </a:prstClr>
              </a:solidFill>
            </a:endParaRPr>
          </a:p>
          <a:p>
            <a:pPr lvl="2">
              <a:buClr>
                <a:srgbClr val="83992A"/>
              </a:buClr>
            </a:pPr>
            <a:r>
              <a:rPr lang="hr-HR" sz="2200" dirty="0" smtClean="0">
                <a:solidFill>
                  <a:prstClr val="black">
                    <a:lumMod val="85000"/>
                    <a:lumOff val="15000"/>
                  </a:prstClr>
                </a:solidFill>
              </a:rPr>
              <a:t>je </a:t>
            </a:r>
            <a:r>
              <a:rPr lang="hr-HR" sz="2200" dirty="0">
                <a:solidFill>
                  <a:prstClr val="black">
                    <a:lumMod val="85000"/>
                    <a:lumOff val="15000"/>
                  </a:prstClr>
                </a:solidFill>
              </a:rPr>
              <a:t>maloljetnik odlukom centra za socijalnu skrb smješten u ustanovu socijalne skrbi</a:t>
            </a:r>
          </a:p>
          <a:p>
            <a:endParaRPr lang="hr-HR" dirty="0"/>
          </a:p>
        </p:txBody>
      </p:sp>
    </p:spTree>
    <p:extLst>
      <p:ext uri="{BB962C8B-B14F-4D97-AF65-F5344CB8AC3E}">
        <p14:creationId xmlns:p14="http://schemas.microsoft.com/office/powerpoint/2010/main" val="39460104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881148"/>
            <a:ext cx="9601196" cy="1338349"/>
          </a:xfrm>
        </p:spPr>
        <p:txBody>
          <a:bodyPr>
            <a:normAutofit/>
          </a:bodyPr>
          <a:lstStyle/>
          <a:p>
            <a:r>
              <a:rPr lang="hr-HR" dirty="0">
                <a:solidFill>
                  <a:prstClr val="black"/>
                </a:solidFill>
              </a:rPr>
              <a:t>2.A.4</a:t>
            </a:r>
            <a:r>
              <a:rPr lang="hr-HR" dirty="0" smtClean="0">
                <a:solidFill>
                  <a:prstClr val="black">
                    <a:lumMod val="85000"/>
                    <a:lumOff val="15000"/>
                  </a:prstClr>
                </a:solidFill>
              </a:rPr>
              <a:t>.</a:t>
            </a:r>
            <a:r>
              <a:rPr lang="hr-HR" dirty="0" smtClean="0"/>
              <a:t> Prethodni postupak-pripremni postupak</a:t>
            </a:r>
            <a:endParaRPr lang="hr-HR" dirty="0"/>
          </a:p>
        </p:txBody>
      </p:sp>
      <p:sp>
        <p:nvSpPr>
          <p:cNvPr id="3" name="Content Placeholder 2"/>
          <p:cNvSpPr>
            <a:spLocks noGrp="1"/>
          </p:cNvSpPr>
          <p:nvPr>
            <p:ph idx="1"/>
          </p:nvPr>
        </p:nvSpPr>
        <p:spPr>
          <a:xfrm>
            <a:off x="1371599" y="2435628"/>
            <a:ext cx="10233589" cy="4144633"/>
          </a:xfrm>
        </p:spPr>
        <p:txBody>
          <a:bodyPr>
            <a:noAutofit/>
          </a:bodyPr>
          <a:lstStyle/>
          <a:p>
            <a:pPr algn="just"/>
            <a:r>
              <a:rPr lang="hr-HR" dirty="0" smtClean="0"/>
              <a:t>kada se prema ZKP ima provesti </a:t>
            </a:r>
            <a:r>
              <a:rPr lang="hr-HR" u="sng" dirty="0" smtClean="0"/>
              <a:t>istraga </a:t>
            </a:r>
            <a:r>
              <a:rPr lang="hr-HR" dirty="0" smtClean="0"/>
              <a:t>za počinjeno djelo, prema maloljetniku će se provesti </a:t>
            </a:r>
            <a:r>
              <a:rPr lang="hr-HR" b="1" dirty="0" smtClean="0"/>
              <a:t>pripremni postupak </a:t>
            </a:r>
            <a:r>
              <a:rPr lang="hr-HR" dirty="0" smtClean="0"/>
              <a:t>prema </a:t>
            </a:r>
            <a:r>
              <a:rPr lang="hr-HR" i="1" u="sng" dirty="0" smtClean="0"/>
              <a:t>odredbama ZKP-a </a:t>
            </a:r>
            <a:r>
              <a:rPr lang="hr-HR" dirty="0" smtClean="0"/>
              <a:t>(čl. 75. st. 1. ZSM), kojeg provodi </a:t>
            </a:r>
            <a:r>
              <a:rPr lang="hr-HR" b="1" dirty="0" smtClean="0"/>
              <a:t>državni odvjetnik za mladež </a:t>
            </a:r>
            <a:r>
              <a:rPr lang="hr-HR" dirty="0" smtClean="0"/>
              <a:t>(čl. 75. st. 2. ZSM)</a:t>
            </a:r>
          </a:p>
          <a:p>
            <a:pPr algn="just"/>
            <a:r>
              <a:rPr lang="hr-HR" sz="2400" dirty="0" smtClean="0"/>
              <a:t>Istraga se </a:t>
            </a:r>
            <a:r>
              <a:rPr lang="hr-HR" sz="2400" b="1" dirty="0" smtClean="0"/>
              <a:t>može</a:t>
            </a:r>
            <a:r>
              <a:rPr lang="hr-HR" sz="2400" dirty="0" smtClean="0"/>
              <a:t> provesti za </a:t>
            </a:r>
            <a:r>
              <a:rPr lang="hr-HR" sz="2400" dirty="0" err="1" smtClean="0"/>
              <a:t>kd</a:t>
            </a:r>
            <a:r>
              <a:rPr lang="hr-HR" sz="2400" dirty="0" smtClean="0"/>
              <a:t>. za koja je propisana </a:t>
            </a:r>
            <a:r>
              <a:rPr lang="hr-HR" sz="2400" dirty="0" err="1" smtClean="0"/>
              <a:t>kz</a:t>
            </a:r>
            <a:r>
              <a:rPr lang="hr-HR" sz="2400" dirty="0" smtClean="0"/>
              <a:t> teža od 5 god., a </a:t>
            </a:r>
            <a:r>
              <a:rPr lang="hr-HR" sz="2400" b="1" dirty="0" smtClean="0"/>
              <a:t>mora</a:t>
            </a:r>
            <a:r>
              <a:rPr lang="hr-HR" sz="2400" dirty="0" smtClean="0"/>
              <a:t> se provesti ako je propisana </a:t>
            </a:r>
            <a:r>
              <a:rPr lang="hr-HR" sz="2400" dirty="0" err="1" smtClean="0"/>
              <a:t>kz</a:t>
            </a:r>
            <a:r>
              <a:rPr lang="hr-HR" sz="2400" dirty="0" smtClean="0"/>
              <a:t> teža od 15 god. ili dugotrajnog zatvora ili neubrojivost (</a:t>
            </a:r>
            <a:r>
              <a:rPr lang="en-US" sz="2400" dirty="0" err="1"/>
              <a:t>čl</a:t>
            </a:r>
            <a:r>
              <a:rPr lang="en-US" sz="2400" dirty="0"/>
              <a:t>. 216. st.1 </a:t>
            </a:r>
            <a:r>
              <a:rPr lang="en-US" sz="2400" dirty="0" err="1"/>
              <a:t>i</a:t>
            </a:r>
            <a:r>
              <a:rPr lang="en-US" sz="2400" dirty="0"/>
              <a:t> 2. ZKP-a</a:t>
            </a:r>
            <a:r>
              <a:rPr lang="hr-HR" sz="2400" dirty="0" smtClean="0"/>
              <a:t>)</a:t>
            </a:r>
          </a:p>
          <a:p>
            <a:pPr algn="just"/>
            <a:r>
              <a:rPr lang="hr-HR" b="1" dirty="0" smtClean="0"/>
              <a:t>kazneni postupak započinje </a:t>
            </a:r>
            <a:r>
              <a:rPr lang="hr-HR" dirty="0" smtClean="0"/>
              <a:t>(čl. 75. st. 5. ZSM):</a:t>
            </a:r>
          </a:p>
          <a:p>
            <a:pPr lvl="1" algn="just"/>
            <a:r>
              <a:rPr lang="hr-HR" sz="2400" dirty="0" smtClean="0"/>
              <a:t>pravomoćnošću rješenja o provođenju pripremnog postupka (ako ga ima) ili </a:t>
            </a:r>
          </a:p>
          <a:p>
            <a:pPr lvl="1" algn="just"/>
            <a:r>
              <a:rPr lang="hr-HR" sz="2400" dirty="0" smtClean="0"/>
              <a:t>određivanjem sjednice vijeća kada pripremni postupak nije proveden </a:t>
            </a:r>
          </a:p>
        </p:txBody>
      </p:sp>
    </p:spTree>
    <p:extLst>
      <p:ext uri="{BB962C8B-B14F-4D97-AF65-F5344CB8AC3E}">
        <p14:creationId xmlns:p14="http://schemas.microsoft.com/office/powerpoint/2010/main" val="42455181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749301"/>
            <a:ext cx="9601196" cy="901700"/>
          </a:xfrm>
        </p:spPr>
        <p:txBody>
          <a:bodyPr>
            <a:normAutofit fontScale="90000"/>
          </a:bodyPr>
          <a:lstStyle/>
          <a:p>
            <a:r>
              <a:rPr lang="hr-HR" dirty="0">
                <a:solidFill>
                  <a:prstClr val="black"/>
                </a:solidFill>
              </a:rPr>
              <a:t>2.A.4</a:t>
            </a:r>
            <a:r>
              <a:rPr lang="hr-HR" dirty="0" smtClean="0">
                <a:solidFill>
                  <a:prstClr val="black">
                    <a:lumMod val="85000"/>
                    <a:lumOff val="15000"/>
                  </a:prstClr>
                </a:solidFill>
              </a:rPr>
              <a:t>.</a:t>
            </a:r>
            <a:r>
              <a:rPr lang="hr-HR" dirty="0" smtClean="0"/>
              <a:t> Prethodni postupak-pripremni postupak</a:t>
            </a:r>
            <a:endParaRPr lang="hr-HR" dirty="0"/>
          </a:p>
        </p:txBody>
      </p:sp>
      <p:sp>
        <p:nvSpPr>
          <p:cNvPr id="3" name="Content Placeholder 2"/>
          <p:cNvSpPr>
            <a:spLocks noGrp="1"/>
          </p:cNvSpPr>
          <p:nvPr>
            <p:ph idx="1"/>
          </p:nvPr>
        </p:nvSpPr>
        <p:spPr>
          <a:xfrm>
            <a:off x="781396" y="2128058"/>
            <a:ext cx="10640291" cy="4098175"/>
          </a:xfrm>
        </p:spPr>
        <p:txBody>
          <a:bodyPr>
            <a:noAutofit/>
          </a:bodyPr>
          <a:lstStyle/>
          <a:p>
            <a:pPr algn="just"/>
            <a:r>
              <a:rPr lang="hr-HR" sz="1800" b="1" dirty="0" smtClean="0"/>
              <a:t>PRVA DOKAZNA RADNJA </a:t>
            </a:r>
            <a:r>
              <a:rPr lang="hr-HR" sz="1800" dirty="0" smtClean="0"/>
              <a:t>- prvo se ispituje maloljetnik –ispituje ga </a:t>
            </a:r>
            <a:r>
              <a:rPr lang="hr-HR" sz="1800" dirty="0" err="1" smtClean="0"/>
              <a:t>d.o</a:t>
            </a:r>
            <a:r>
              <a:rPr lang="hr-HR" sz="1800" dirty="0" smtClean="0"/>
              <a:t>. za mladež i (svako) ispitivanje se snima audio- vizualnim uređajem (čl. 76. st. 1. i 2. ZSM)- osim hitnih dokaznih radnji </a:t>
            </a:r>
          </a:p>
          <a:p>
            <a:pPr algn="just"/>
            <a:r>
              <a:rPr lang="hr-HR" sz="1800" dirty="0" smtClean="0"/>
              <a:t>može se provesti vještačenje maloljetnika (psihijatrijskim pregledom, tjelesnim pregledom i uzimanjem tjelesnih uzoraka) – nalogom određuje sudac za mladež (čl. 77. st. 1. ZSM)</a:t>
            </a:r>
          </a:p>
          <a:p>
            <a:pPr algn="just"/>
            <a:r>
              <a:rPr lang="hr-HR" sz="1800" b="1" dirty="0" smtClean="0"/>
              <a:t>VAŽNO- </a:t>
            </a:r>
            <a:r>
              <a:rPr lang="hr-HR" sz="1800" dirty="0" smtClean="0"/>
              <a:t>u postupku prema maloljetnicima i mlađim punoljetnicima uz činjenice koje se odnose na </a:t>
            </a:r>
            <a:r>
              <a:rPr lang="hr-HR" sz="1800" dirty="0" err="1" smtClean="0"/>
              <a:t>k.d</a:t>
            </a:r>
            <a:r>
              <a:rPr lang="hr-HR" sz="1800" dirty="0" smtClean="0"/>
              <a:t>., pribavite će se podaci potrebni za ocjenu njegove psihofizičke razvijenosti i podaci o osobnim i obiteljskim prilikama (čl. 78.st.1. ZSM)</a:t>
            </a:r>
          </a:p>
          <a:p>
            <a:pPr algn="just"/>
            <a:r>
              <a:rPr lang="hr-HR" sz="1800" dirty="0" smtClean="0"/>
              <a:t>nakon završenog pripremnog ročišta do mora u roku od 8 dana staviti prijedlog za izricanje maloljetničke sankcije ili mora rješenjem obustaviti pripremni postupak, a viši državni odvjetnik (na prijedlog do) može ovaj rok produljiti za još 8 dana (čl. 79. st. 1. ZSM)</a:t>
            </a:r>
          </a:p>
        </p:txBody>
      </p:sp>
    </p:spTree>
    <p:extLst>
      <p:ext uri="{BB962C8B-B14F-4D97-AF65-F5344CB8AC3E}">
        <p14:creationId xmlns:p14="http://schemas.microsoft.com/office/powerpoint/2010/main" val="1812143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822960"/>
            <a:ext cx="9601196" cy="1088967"/>
          </a:xfrm>
        </p:spPr>
        <p:txBody>
          <a:bodyPr/>
          <a:lstStyle/>
          <a:p>
            <a:r>
              <a:rPr lang="hr-HR" dirty="0">
                <a:solidFill>
                  <a:prstClr val="black"/>
                </a:solidFill>
              </a:rPr>
              <a:t>2.A.4</a:t>
            </a:r>
            <a:r>
              <a:rPr lang="hr-HR" sz="4000" dirty="0" smtClean="0">
                <a:solidFill>
                  <a:prstClr val="black">
                    <a:lumMod val="85000"/>
                    <a:lumOff val="15000"/>
                  </a:prstClr>
                </a:solidFill>
              </a:rPr>
              <a:t>.</a:t>
            </a:r>
            <a:r>
              <a:rPr lang="hr-HR" dirty="0" smtClean="0"/>
              <a:t> Obustava postupka</a:t>
            </a:r>
            <a:endParaRPr lang="hr-HR" dirty="0"/>
          </a:p>
        </p:txBody>
      </p:sp>
      <p:sp>
        <p:nvSpPr>
          <p:cNvPr id="3" name="Content Placeholder 2"/>
          <p:cNvSpPr>
            <a:spLocks noGrp="1"/>
          </p:cNvSpPr>
          <p:nvPr>
            <p:ph idx="1"/>
          </p:nvPr>
        </p:nvSpPr>
        <p:spPr>
          <a:xfrm>
            <a:off x="698270" y="2019993"/>
            <a:ext cx="10401530" cy="4088707"/>
          </a:xfrm>
        </p:spPr>
        <p:txBody>
          <a:bodyPr>
            <a:normAutofit/>
          </a:bodyPr>
          <a:lstStyle/>
          <a:p>
            <a:pPr lvl="0">
              <a:buClr>
                <a:srgbClr val="83992A"/>
              </a:buClr>
            </a:pPr>
            <a:r>
              <a:rPr lang="hr-HR" sz="2600" b="1" dirty="0" smtClean="0">
                <a:solidFill>
                  <a:prstClr val="black">
                    <a:lumMod val="85000"/>
                    <a:lumOff val="15000"/>
                  </a:prstClr>
                </a:solidFill>
              </a:rPr>
              <a:t>obustaviti će </a:t>
            </a:r>
            <a:r>
              <a:rPr lang="hr-HR" sz="2600" dirty="0" smtClean="0">
                <a:solidFill>
                  <a:prstClr val="black">
                    <a:lumMod val="85000"/>
                    <a:lumOff val="15000"/>
                  </a:prstClr>
                </a:solidFill>
              </a:rPr>
              <a:t>postupak ako (čl. 79.st.2. ZSM):</a:t>
            </a:r>
          </a:p>
          <a:p>
            <a:pPr lvl="1">
              <a:buClr>
                <a:srgbClr val="83992A"/>
              </a:buClr>
            </a:pPr>
            <a:r>
              <a:rPr lang="hr-HR" sz="2400" dirty="0" smtClean="0">
                <a:solidFill>
                  <a:prstClr val="black">
                    <a:lumMod val="85000"/>
                    <a:lumOff val="15000"/>
                  </a:prstClr>
                </a:solidFill>
              </a:rPr>
              <a:t> djelo koje se stavlja na teret maloljetniku nije </a:t>
            </a:r>
            <a:r>
              <a:rPr lang="hr-HR" sz="2400" dirty="0" err="1" smtClean="0">
                <a:solidFill>
                  <a:prstClr val="black">
                    <a:lumMod val="85000"/>
                    <a:lumOff val="15000"/>
                  </a:prstClr>
                </a:solidFill>
              </a:rPr>
              <a:t>kd</a:t>
            </a:r>
            <a:r>
              <a:rPr lang="hr-HR" sz="2400" dirty="0" smtClean="0">
                <a:solidFill>
                  <a:prstClr val="black">
                    <a:lumMod val="85000"/>
                    <a:lumOff val="15000"/>
                  </a:prstClr>
                </a:solidFill>
              </a:rPr>
              <a:t> (čl. 224. st.1. ZKP)</a:t>
            </a:r>
          </a:p>
          <a:p>
            <a:pPr lvl="1">
              <a:buClr>
                <a:srgbClr val="83992A"/>
              </a:buClr>
            </a:pPr>
            <a:r>
              <a:rPr lang="hr-HR" sz="2400" dirty="0" smtClean="0">
                <a:solidFill>
                  <a:prstClr val="black">
                    <a:lumMod val="85000"/>
                    <a:lumOff val="15000"/>
                  </a:prstClr>
                </a:solidFill>
              </a:rPr>
              <a:t>ako postoje okolnosti koje isključuju krivnju (osim neubrojivosti) (čl. 224. st.1. ZKP)</a:t>
            </a:r>
          </a:p>
          <a:p>
            <a:pPr lvl="1">
              <a:buClr>
                <a:srgbClr val="83992A"/>
              </a:buClr>
            </a:pPr>
            <a:r>
              <a:rPr lang="hr-HR" sz="2400" dirty="0" smtClean="0">
                <a:solidFill>
                  <a:prstClr val="black">
                    <a:lumMod val="85000"/>
                    <a:lumOff val="15000"/>
                  </a:prstClr>
                </a:solidFill>
              </a:rPr>
              <a:t>ako je nastupila zastara k. progona, amnestija, </a:t>
            </a:r>
            <a:r>
              <a:rPr lang="hr-HR" sz="2400" b="1" dirty="0" smtClean="0">
                <a:solidFill>
                  <a:prstClr val="black">
                    <a:lumMod val="85000"/>
                    <a:lumOff val="15000"/>
                  </a:prstClr>
                </a:solidFill>
              </a:rPr>
              <a:t>pomilovanje </a:t>
            </a:r>
            <a:r>
              <a:rPr lang="hr-HR" sz="2400" dirty="0" smtClean="0">
                <a:solidFill>
                  <a:prstClr val="black">
                    <a:lumMod val="85000"/>
                    <a:lumOff val="15000"/>
                  </a:prstClr>
                </a:solidFill>
              </a:rPr>
              <a:t>ili postoje druge okolnosti koje isključuju kazneni progon (čl. 224. st.1. ZKP)</a:t>
            </a:r>
          </a:p>
          <a:p>
            <a:pPr lvl="1">
              <a:buClr>
                <a:srgbClr val="83992A"/>
              </a:buClr>
            </a:pPr>
            <a:r>
              <a:rPr lang="hr-HR" sz="2400" dirty="0" smtClean="0">
                <a:solidFill>
                  <a:prstClr val="black">
                    <a:lumMod val="85000"/>
                    <a:lumOff val="15000"/>
                  </a:prstClr>
                </a:solidFill>
              </a:rPr>
              <a:t>ako nema dokaza da je okrivljenik počinio </a:t>
            </a:r>
            <a:r>
              <a:rPr lang="hr-HR" sz="2400" dirty="0" err="1" smtClean="0">
                <a:solidFill>
                  <a:prstClr val="black">
                    <a:lumMod val="85000"/>
                    <a:lumOff val="15000"/>
                  </a:prstClr>
                </a:solidFill>
              </a:rPr>
              <a:t>kd</a:t>
            </a:r>
            <a:r>
              <a:rPr lang="hr-HR" sz="2400" dirty="0" smtClean="0">
                <a:solidFill>
                  <a:prstClr val="black">
                    <a:lumMod val="85000"/>
                    <a:lumOff val="15000"/>
                  </a:prstClr>
                </a:solidFill>
              </a:rPr>
              <a:t> (čl. 224. st.1. ZKP)</a:t>
            </a:r>
          </a:p>
          <a:p>
            <a:pPr lvl="1">
              <a:buClr>
                <a:srgbClr val="83992A"/>
              </a:buClr>
            </a:pPr>
            <a:r>
              <a:rPr lang="hr-HR" sz="2400" dirty="0" smtClean="0">
                <a:solidFill>
                  <a:prstClr val="black">
                    <a:lumMod val="85000"/>
                    <a:lumOff val="15000"/>
                  </a:prstClr>
                </a:solidFill>
              </a:rPr>
              <a:t>ako </a:t>
            </a:r>
            <a:r>
              <a:rPr lang="hr-HR" sz="2400" b="1" u="sng" dirty="0" smtClean="0">
                <a:solidFill>
                  <a:prstClr val="black">
                    <a:lumMod val="85000"/>
                    <a:lumOff val="15000"/>
                  </a:prstClr>
                </a:solidFill>
              </a:rPr>
              <a:t>nije svrhovito vođenje postupka prema maloljetniku </a:t>
            </a:r>
            <a:r>
              <a:rPr lang="hr-HR" sz="2400" dirty="0" smtClean="0">
                <a:solidFill>
                  <a:prstClr val="black">
                    <a:lumMod val="85000"/>
                    <a:lumOff val="15000"/>
                  </a:prstClr>
                </a:solidFill>
              </a:rPr>
              <a:t>(čl. 79.st.2. ZSM)</a:t>
            </a:r>
            <a:endParaRPr lang="hr-HR" sz="2400" dirty="0">
              <a:solidFill>
                <a:prstClr val="black">
                  <a:lumMod val="85000"/>
                  <a:lumOff val="15000"/>
                </a:prstClr>
              </a:solidFill>
            </a:endParaRPr>
          </a:p>
        </p:txBody>
      </p:sp>
    </p:spTree>
    <p:extLst>
      <p:ext uri="{BB962C8B-B14F-4D97-AF65-F5344CB8AC3E}">
        <p14:creationId xmlns:p14="http://schemas.microsoft.com/office/powerpoint/2010/main" val="2926943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1. Primjena zakona</a:t>
            </a:r>
            <a:endParaRPr lang="hr-HR" dirty="0"/>
          </a:p>
        </p:txBody>
      </p:sp>
      <p:sp>
        <p:nvSpPr>
          <p:cNvPr id="3" name="Content Placeholder 2"/>
          <p:cNvSpPr>
            <a:spLocks noGrp="1"/>
          </p:cNvSpPr>
          <p:nvPr>
            <p:ph idx="1"/>
          </p:nvPr>
        </p:nvSpPr>
        <p:spPr/>
        <p:txBody>
          <a:bodyPr/>
          <a:lstStyle/>
          <a:p>
            <a:pPr marL="514350" indent="-514350">
              <a:buFont typeface="+mj-lt"/>
              <a:buAutoNum type="arabicPeriod"/>
            </a:pPr>
            <a:r>
              <a:rPr lang="hr-HR" dirty="0" smtClean="0"/>
              <a:t>Zakon o sudovima za mladež NN 84/11, 143/12, 148/13, 56/15</a:t>
            </a:r>
          </a:p>
          <a:p>
            <a:pPr marL="514350" indent="-514350">
              <a:buFont typeface="+mj-lt"/>
              <a:buAutoNum type="arabicPeriod"/>
            </a:pPr>
            <a:r>
              <a:rPr lang="hr-HR" dirty="0" smtClean="0"/>
              <a:t>Zakon o kaznenom postupku NN 152/08, 76/09, 80/11, 91/12, 143/12, 56/13, 145/13, 152/14, 70/17</a:t>
            </a:r>
          </a:p>
          <a:p>
            <a:pPr marL="514350" indent="-514350">
              <a:buFont typeface="+mj-lt"/>
              <a:buAutoNum type="arabicPeriod"/>
            </a:pPr>
            <a:r>
              <a:rPr lang="hr-HR" dirty="0" smtClean="0"/>
              <a:t>Kazneni zakon NN 125/11, 144/12, 56/15, 61/15</a:t>
            </a:r>
            <a:r>
              <a:rPr lang="hr-HR" smtClean="0"/>
              <a:t>, 101/17, 118/18</a:t>
            </a:r>
            <a:endParaRPr lang="hr-HR" dirty="0"/>
          </a:p>
        </p:txBody>
      </p:sp>
    </p:spTree>
    <p:extLst>
      <p:ext uri="{BB962C8B-B14F-4D97-AF65-F5344CB8AC3E}">
        <p14:creationId xmlns:p14="http://schemas.microsoft.com/office/powerpoint/2010/main" val="27808227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338" y="350378"/>
            <a:ext cx="9818715" cy="1025495"/>
          </a:xfrm>
        </p:spPr>
        <p:txBody>
          <a:bodyPr>
            <a:normAutofit fontScale="90000"/>
          </a:bodyPr>
          <a:lstStyle/>
          <a:p>
            <a:r>
              <a:rPr lang="hr-HR" dirty="0" smtClean="0">
                <a:solidFill>
                  <a:prstClr val="black"/>
                </a:solidFill>
              </a:rPr>
              <a:t>2.A.5.</a:t>
            </a:r>
            <a:r>
              <a:rPr lang="hr-HR" dirty="0" smtClean="0"/>
              <a:t> Prijedlog za izricanje maloljetničke sankcije </a:t>
            </a:r>
            <a:endParaRPr lang="hr-HR" dirty="0"/>
          </a:p>
        </p:txBody>
      </p:sp>
      <p:sp>
        <p:nvSpPr>
          <p:cNvPr id="3" name="Content Placeholder 2"/>
          <p:cNvSpPr>
            <a:spLocks noGrp="1"/>
          </p:cNvSpPr>
          <p:nvPr>
            <p:ph idx="1"/>
          </p:nvPr>
        </p:nvSpPr>
        <p:spPr>
          <a:xfrm>
            <a:off x="822960" y="1751889"/>
            <a:ext cx="10557164" cy="4391216"/>
          </a:xfrm>
        </p:spPr>
        <p:txBody>
          <a:bodyPr>
            <a:normAutofit lnSpcReduction="10000"/>
          </a:bodyPr>
          <a:lstStyle/>
          <a:p>
            <a:pPr algn="just"/>
            <a:r>
              <a:rPr lang="hr-HR" dirty="0" smtClean="0"/>
              <a:t>stavlja </a:t>
            </a:r>
            <a:r>
              <a:rPr lang="hr-HR" dirty="0" err="1" smtClean="0"/>
              <a:t>d.o</a:t>
            </a:r>
            <a:r>
              <a:rPr lang="hr-HR" dirty="0" smtClean="0"/>
              <a:t>.- kada prikupljeni podaci o počinjenom </a:t>
            </a:r>
            <a:r>
              <a:rPr lang="hr-HR" dirty="0" err="1" smtClean="0"/>
              <a:t>k.d</a:t>
            </a:r>
            <a:r>
              <a:rPr lang="hr-HR" dirty="0" smtClean="0"/>
              <a:t>. i ličnosti maloljetnika  daju dovoljno osnova za stavljanje takvog prijedloga (čl. 82. st. 1. ZSM)</a:t>
            </a:r>
          </a:p>
          <a:p>
            <a:pPr algn="just"/>
            <a:r>
              <a:rPr lang="hr-HR" dirty="0" smtClean="0"/>
              <a:t>prijedlog za izricanje maloljetničke sankcije mora sadržavati:</a:t>
            </a:r>
          </a:p>
          <a:p>
            <a:pPr lvl="1" algn="just"/>
            <a:r>
              <a:rPr lang="hr-HR" sz="1900" dirty="0" smtClean="0"/>
              <a:t>ime, prezime maloljetnika sa njegovim osobnim podacima (čl. 342. st. 1. ZKP)</a:t>
            </a:r>
          </a:p>
          <a:p>
            <a:pPr lvl="1" algn="just"/>
            <a:r>
              <a:rPr lang="hr-HR" sz="1900" dirty="0" smtClean="0"/>
              <a:t>podatke </a:t>
            </a:r>
            <a:r>
              <a:rPr lang="hr-HR" sz="1900" b="1" dirty="0" smtClean="0"/>
              <a:t>o ličnosti maloljetnika (čl. 82. st.2. ZSM)</a:t>
            </a:r>
          </a:p>
          <a:p>
            <a:pPr lvl="1" algn="just"/>
            <a:r>
              <a:rPr lang="hr-HR" sz="1900" dirty="0" smtClean="0"/>
              <a:t>opis djela iz kojeg proizlaze njegova zakonska obilježja, vrijeme i mjesto počinjenja i dr. </a:t>
            </a:r>
            <a:r>
              <a:rPr lang="hr-HR" sz="1900" dirty="0">
                <a:solidFill>
                  <a:prstClr val="black">
                    <a:lumMod val="85000"/>
                    <a:lumOff val="15000"/>
                  </a:prstClr>
                </a:solidFill>
              </a:rPr>
              <a:t>(čl. 342. st. 1. </a:t>
            </a:r>
            <a:r>
              <a:rPr lang="hr-HR" sz="1900" dirty="0" smtClean="0">
                <a:solidFill>
                  <a:prstClr val="black">
                    <a:lumMod val="85000"/>
                    <a:lumOff val="15000"/>
                  </a:prstClr>
                </a:solidFill>
              </a:rPr>
              <a:t>ZKP)</a:t>
            </a:r>
          </a:p>
          <a:p>
            <a:pPr lvl="1" algn="just"/>
            <a:r>
              <a:rPr lang="hr-HR" sz="1900" dirty="0" smtClean="0"/>
              <a:t>zakonski naziv kaznenog djela s navođenjem odredbi KZ koje se na prijedlog tužitelja imaju primijeniti </a:t>
            </a:r>
            <a:r>
              <a:rPr lang="hr-HR" sz="1900" dirty="0">
                <a:solidFill>
                  <a:prstClr val="black">
                    <a:lumMod val="85000"/>
                    <a:lumOff val="15000"/>
                  </a:prstClr>
                </a:solidFill>
              </a:rPr>
              <a:t>(čl. 342. st. 1. </a:t>
            </a:r>
            <a:r>
              <a:rPr lang="hr-HR" sz="1900" dirty="0" smtClean="0">
                <a:solidFill>
                  <a:prstClr val="black">
                    <a:lumMod val="85000"/>
                    <a:lumOff val="15000"/>
                  </a:prstClr>
                </a:solidFill>
              </a:rPr>
              <a:t>ZKP)</a:t>
            </a:r>
          </a:p>
          <a:p>
            <a:pPr lvl="1" algn="just"/>
            <a:r>
              <a:rPr lang="hr-HR" sz="1900" dirty="0" smtClean="0"/>
              <a:t>dokaze na kojima se temelji prijedlog</a:t>
            </a:r>
            <a:r>
              <a:rPr lang="hr-HR" sz="1900" dirty="0">
                <a:solidFill>
                  <a:prstClr val="black">
                    <a:lumMod val="85000"/>
                    <a:lumOff val="15000"/>
                  </a:prstClr>
                </a:solidFill>
              </a:rPr>
              <a:t>(čl. 342. st. 1. ZKP</a:t>
            </a:r>
            <a:r>
              <a:rPr lang="hr-HR" sz="1900" dirty="0" smtClean="0">
                <a:solidFill>
                  <a:prstClr val="black">
                    <a:lumMod val="85000"/>
                    <a:lumOff val="15000"/>
                  </a:prstClr>
                </a:solidFill>
              </a:rPr>
              <a:t>)</a:t>
            </a:r>
            <a:r>
              <a:rPr lang="hr-HR" sz="1900" dirty="0" smtClean="0"/>
              <a:t> </a:t>
            </a:r>
          </a:p>
          <a:p>
            <a:pPr lvl="1" algn="just"/>
            <a:r>
              <a:rPr lang="hr-HR" sz="1900" b="1" dirty="0" smtClean="0"/>
              <a:t>prijedlog da se maloljetnik kazni odnosno da se prema njemu primjeni odgojna mjera</a:t>
            </a:r>
            <a:r>
              <a:rPr lang="hr-HR" sz="1900" dirty="0" smtClean="0"/>
              <a:t> </a:t>
            </a:r>
            <a:r>
              <a:rPr lang="hr-HR" sz="1900" b="1" dirty="0"/>
              <a:t>(čl. 82. st.2. </a:t>
            </a:r>
            <a:r>
              <a:rPr lang="hr-HR" sz="1900" b="1" dirty="0" smtClean="0"/>
              <a:t>ZSM)</a:t>
            </a:r>
          </a:p>
          <a:p>
            <a:pPr lvl="1" algn="just"/>
            <a:r>
              <a:rPr lang="hr-HR" sz="1900" dirty="0" smtClean="0"/>
              <a:t>obrazloženje kojim se opisuje stanje stvari </a:t>
            </a:r>
            <a:r>
              <a:rPr lang="hr-HR" sz="1900" dirty="0">
                <a:solidFill>
                  <a:prstClr val="black">
                    <a:lumMod val="85000"/>
                    <a:lumOff val="15000"/>
                  </a:prstClr>
                </a:solidFill>
              </a:rPr>
              <a:t>(</a:t>
            </a:r>
            <a:r>
              <a:rPr lang="hr-HR" sz="1900" dirty="0" smtClean="0">
                <a:solidFill>
                  <a:prstClr val="black">
                    <a:lumMod val="85000"/>
                    <a:lumOff val="15000"/>
                  </a:prstClr>
                </a:solidFill>
              </a:rPr>
              <a:t>čl. 342</a:t>
            </a:r>
            <a:r>
              <a:rPr lang="hr-HR" sz="1900" dirty="0">
                <a:solidFill>
                  <a:prstClr val="black">
                    <a:lumMod val="85000"/>
                    <a:lumOff val="15000"/>
                  </a:prstClr>
                </a:solidFill>
              </a:rPr>
              <a:t>. st. 1. ZKP</a:t>
            </a:r>
            <a:r>
              <a:rPr lang="hr-HR" sz="1900" dirty="0" smtClean="0">
                <a:solidFill>
                  <a:prstClr val="black">
                    <a:lumMod val="85000"/>
                    <a:lumOff val="15000"/>
                  </a:prstClr>
                </a:solidFill>
              </a:rPr>
              <a:t>)</a:t>
            </a:r>
            <a:endParaRPr lang="hr-HR" sz="1900" dirty="0">
              <a:solidFill>
                <a:prstClr val="black">
                  <a:lumMod val="85000"/>
                  <a:lumOff val="15000"/>
                </a:prstClr>
              </a:solidFill>
            </a:endParaRPr>
          </a:p>
        </p:txBody>
      </p:sp>
    </p:spTree>
    <p:extLst>
      <p:ext uri="{BB962C8B-B14F-4D97-AF65-F5344CB8AC3E}">
        <p14:creationId xmlns:p14="http://schemas.microsoft.com/office/powerpoint/2010/main" val="37863720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340" y="1061835"/>
            <a:ext cx="9601196" cy="881149"/>
          </a:xfrm>
        </p:spPr>
        <p:txBody>
          <a:bodyPr>
            <a:normAutofit/>
          </a:bodyPr>
          <a:lstStyle/>
          <a:p>
            <a:r>
              <a:rPr lang="hr-HR" sz="4000" dirty="0" smtClean="0">
                <a:solidFill>
                  <a:prstClr val="black"/>
                </a:solidFill>
              </a:rPr>
              <a:t>2.A.6</a:t>
            </a:r>
            <a:r>
              <a:rPr lang="hr-HR" dirty="0" smtClean="0"/>
              <a:t>. Postupak pred vijećem</a:t>
            </a:r>
            <a:endParaRPr lang="hr-HR" dirty="0"/>
          </a:p>
        </p:txBody>
      </p:sp>
      <p:sp>
        <p:nvSpPr>
          <p:cNvPr id="3" name="Content Placeholder 2"/>
          <p:cNvSpPr>
            <a:spLocks noGrp="1"/>
          </p:cNvSpPr>
          <p:nvPr>
            <p:ph idx="1"/>
          </p:nvPr>
        </p:nvSpPr>
        <p:spPr>
          <a:xfrm>
            <a:off x="581891" y="2535382"/>
            <a:ext cx="10731731" cy="3524596"/>
          </a:xfrm>
        </p:spPr>
        <p:txBody>
          <a:bodyPr>
            <a:noAutofit/>
          </a:bodyPr>
          <a:lstStyle/>
          <a:p>
            <a:r>
              <a:rPr lang="hr-HR" sz="2200" dirty="0"/>
              <a:t>p</a:t>
            </a:r>
            <a:r>
              <a:rPr lang="hr-HR" sz="2200" dirty="0" smtClean="0"/>
              <a:t>redsjednik Vijeća ispituje osnovanost prijedloga za izricanje maloljetničke sankcije (čl. 83. st. 1. ZSM), pa ako: </a:t>
            </a:r>
          </a:p>
          <a:p>
            <a:pPr lvl="1"/>
            <a:r>
              <a:rPr lang="hr-HR" sz="2200" dirty="0" smtClean="0"/>
              <a:t>utvrdi da nema osnove za vođenje postupka ili</a:t>
            </a:r>
          </a:p>
          <a:p>
            <a:pPr lvl="1"/>
            <a:r>
              <a:rPr lang="hr-HR" sz="2200" b="1" u="sng" dirty="0" smtClean="0"/>
              <a:t>da ne bi bilo svrhovito</a:t>
            </a:r>
          </a:p>
          <a:p>
            <a:r>
              <a:rPr lang="hr-HR" sz="2200" dirty="0" smtClean="0"/>
              <a:t>načelo svrhovitosti (čl. 83. st. 2. ZSM; PAZITI- ograničenje čl. 71. st.1. ZSM-a)- u protivnom u roku od 8 dana određuje sjednicu vijeća (čl. 83. st. 3. ZSM)</a:t>
            </a:r>
          </a:p>
        </p:txBody>
      </p:sp>
      <p:sp>
        <p:nvSpPr>
          <p:cNvPr id="4" name="Rounded Rectangle 3"/>
          <p:cNvSpPr/>
          <p:nvPr/>
        </p:nvSpPr>
        <p:spPr>
          <a:xfrm>
            <a:off x="7440122" y="3199478"/>
            <a:ext cx="3873500" cy="660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700" dirty="0">
                <a:solidFill>
                  <a:prstClr val="black">
                    <a:lumMod val="85000"/>
                    <a:lumOff val="15000"/>
                  </a:prstClr>
                </a:solidFill>
              </a:rPr>
              <a:t>rješenjem odbacuje prijedlog za izricanje maloljetničke sankcije  (čl. 83. </a:t>
            </a:r>
            <a:r>
              <a:rPr lang="hr-HR" sz="1700" dirty="0" smtClean="0">
                <a:solidFill>
                  <a:prstClr val="black">
                    <a:lumMod val="85000"/>
                    <a:lumOff val="15000"/>
                  </a:prstClr>
                </a:solidFill>
              </a:rPr>
              <a:t>st. 2. ZSM)</a:t>
            </a:r>
            <a:endParaRPr lang="hr-HR" dirty="0"/>
          </a:p>
        </p:txBody>
      </p:sp>
      <p:sp>
        <p:nvSpPr>
          <p:cNvPr id="5" name="Right Brace 4"/>
          <p:cNvSpPr/>
          <p:nvPr/>
        </p:nvSpPr>
        <p:spPr>
          <a:xfrm>
            <a:off x="6725647" y="3389978"/>
            <a:ext cx="419100" cy="4699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hr-HR"/>
          </a:p>
        </p:txBody>
      </p:sp>
    </p:spTree>
    <p:extLst>
      <p:ext uri="{BB962C8B-B14F-4D97-AF65-F5344CB8AC3E}">
        <p14:creationId xmlns:p14="http://schemas.microsoft.com/office/powerpoint/2010/main" val="38571345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717" y="447102"/>
            <a:ext cx="9601196" cy="881149"/>
          </a:xfrm>
        </p:spPr>
        <p:txBody>
          <a:bodyPr>
            <a:normAutofit/>
          </a:bodyPr>
          <a:lstStyle/>
          <a:p>
            <a:r>
              <a:rPr lang="hr-HR" sz="4000" dirty="0" smtClean="0">
                <a:solidFill>
                  <a:prstClr val="black"/>
                </a:solidFill>
              </a:rPr>
              <a:t>2.A.6</a:t>
            </a:r>
            <a:r>
              <a:rPr lang="hr-HR" dirty="0" smtClean="0"/>
              <a:t>. Postupak pred vijećem</a:t>
            </a:r>
            <a:endParaRPr lang="hr-HR" dirty="0"/>
          </a:p>
        </p:txBody>
      </p:sp>
      <p:sp>
        <p:nvSpPr>
          <p:cNvPr id="3" name="Content Placeholder 2"/>
          <p:cNvSpPr>
            <a:spLocks noGrp="1"/>
          </p:cNvSpPr>
          <p:nvPr>
            <p:ph idx="1"/>
          </p:nvPr>
        </p:nvSpPr>
        <p:spPr>
          <a:xfrm>
            <a:off x="789709" y="1760434"/>
            <a:ext cx="10540538" cy="4777099"/>
          </a:xfrm>
        </p:spPr>
        <p:txBody>
          <a:bodyPr>
            <a:noAutofit/>
          </a:bodyPr>
          <a:lstStyle/>
          <a:p>
            <a:r>
              <a:rPr lang="hr-HR" sz="2200" dirty="0" smtClean="0"/>
              <a:t>ako se maloljetnik očitovao da je počinio kd. na sjednici vijeća sud može izreći samo </a:t>
            </a:r>
            <a:r>
              <a:rPr lang="hr-HR" sz="2200" dirty="0" err="1" smtClean="0"/>
              <a:t>izvanzavodske</a:t>
            </a:r>
            <a:r>
              <a:rPr lang="hr-HR" sz="2200" dirty="0" smtClean="0"/>
              <a:t> mjere (čl. 84. st. 3. ZSM), a maloljetnički zatvor i zavodska odgojna mjera mogu se izreći maloljetniku samo nakon održane glavne rasprave (čl. 84. st. 4. ZSM)</a:t>
            </a:r>
          </a:p>
          <a:p>
            <a:r>
              <a:rPr lang="hr-HR" sz="2200" dirty="0" smtClean="0"/>
              <a:t>sjednici vijeća </a:t>
            </a:r>
            <a:r>
              <a:rPr lang="hr-HR" sz="2200" u="sng" dirty="0" smtClean="0"/>
              <a:t>moraju obvezno biti prisutni </a:t>
            </a:r>
            <a:r>
              <a:rPr lang="hr-HR" sz="2200" dirty="0" err="1" smtClean="0"/>
              <a:t>d.o</a:t>
            </a:r>
            <a:r>
              <a:rPr lang="hr-HR" sz="2200" dirty="0" smtClean="0"/>
              <a:t>. i branitelja (ali ne i maloljetnik) dok na raspravi mora i maloljetnik (čl. 84. st. 2. ZSM-a)</a:t>
            </a:r>
          </a:p>
          <a:p>
            <a:r>
              <a:rPr lang="hr-HR" sz="2200" dirty="0" smtClean="0"/>
              <a:t>maloljetnik se može i ne mora očitovati o počinjenju kd. iz prijedloga </a:t>
            </a:r>
            <a:r>
              <a:rPr lang="hr-HR" sz="2200" dirty="0" err="1" smtClean="0"/>
              <a:t>d.o</a:t>
            </a:r>
            <a:r>
              <a:rPr lang="hr-HR" sz="2200" dirty="0" smtClean="0"/>
              <a:t>.- ako se ne želi očitovati tada se uzima da poriče počinjenje kd. (čl. 85. st. 2. ZSM)</a:t>
            </a:r>
          </a:p>
          <a:p>
            <a:r>
              <a:rPr lang="hr-HR" sz="2200" dirty="0" smtClean="0"/>
              <a:t>ako se maloljetnik očitovao u prisutnosti branitelja da je počinio kd. koje je opisano u prijedlogu </a:t>
            </a:r>
            <a:r>
              <a:rPr lang="hr-HR" sz="2200" dirty="0" err="1" smtClean="0"/>
              <a:t>d.o</a:t>
            </a:r>
            <a:r>
              <a:rPr lang="hr-HR" sz="2200" dirty="0" smtClean="0"/>
              <a:t>.-tada mu se može izreći </a:t>
            </a:r>
            <a:r>
              <a:rPr lang="hr-HR" sz="2200" u="sng" dirty="0" smtClean="0"/>
              <a:t>samo </a:t>
            </a:r>
            <a:r>
              <a:rPr lang="hr-HR" sz="2200" u="sng" dirty="0" err="1" smtClean="0"/>
              <a:t>izvanzavodska</a:t>
            </a:r>
            <a:r>
              <a:rPr lang="hr-HR" sz="2200" u="sng" dirty="0" smtClean="0"/>
              <a:t> odgojna mjera</a:t>
            </a:r>
            <a:r>
              <a:rPr lang="hr-HR" sz="2200" dirty="0" smtClean="0"/>
              <a:t>, koja mu se može izreći i u situaciji kada maloljetnik ne dođe na sjednicu vijeća, a njegova nazočnost nije nužna, a očitovao se da je počini kd. kako je opisano i prijedlogu </a:t>
            </a:r>
            <a:r>
              <a:rPr lang="hr-HR" sz="2200" dirty="0" err="1" smtClean="0"/>
              <a:t>d.o</a:t>
            </a:r>
            <a:r>
              <a:rPr lang="hr-HR" sz="2200" dirty="0" smtClean="0"/>
              <a:t> u prisutnosti branitelja (čl. 85.st.3. ZSM)</a:t>
            </a:r>
            <a:endParaRPr lang="hr-HR" sz="2200" dirty="0"/>
          </a:p>
        </p:txBody>
      </p:sp>
    </p:spTree>
    <p:extLst>
      <p:ext uri="{BB962C8B-B14F-4D97-AF65-F5344CB8AC3E}">
        <p14:creationId xmlns:p14="http://schemas.microsoft.com/office/powerpoint/2010/main" val="24629968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982133"/>
            <a:ext cx="9601196" cy="884768"/>
          </a:xfrm>
        </p:spPr>
        <p:txBody>
          <a:bodyPr>
            <a:normAutofit/>
          </a:bodyPr>
          <a:lstStyle/>
          <a:p>
            <a:r>
              <a:rPr lang="hr-HR" dirty="0" smtClean="0"/>
              <a:t>2.A.7. Rasprava</a:t>
            </a:r>
            <a:endParaRPr lang="hr-HR" dirty="0"/>
          </a:p>
        </p:txBody>
      </p:sp>
      <p:sp>
        <p:nvSpPr>
          <p:cNvPr id="3" name="Content Placeholder 2"/>
          <p:cNvSpPr>
            <a:spLocks noGrp="1"/>
          </p:cNvSpPr>
          <p:nvPr>
            <p:ph idx="1"/>
          </p:nvPr>
        </p:nvSpPr>
        <p:spPr>
          <a:xfrm>
            <a:off x="1088967" y="2410691"/>
            <a:ext cx="10199718" cy="3715789"/>
          </a:xfrm>
        </p:spPr>
        <p:txBody>
          <a:bodyPr>
            <a:normAutofit fontScale="85000" lnSpcReduction="20000"/>
          </a:bodyPr>
          <a:lstStyle/>
          <a:p>
            <a:pPr algn="just">
              <a:buFont typeface="Arial" panose="020B0604020202020204" pitchFamily="34" charset="0"/>
              <a:buChar char="•"/>
            </a:pPr>
            <a:r>
              <a:rPr lang="hr-HR" dirty="0" smtClean="0"/>
              <a:t>kada sud odlučuje temeljem rasprave onda se maloljetnika ispituje na početku dokaznog postupka, </a:t>
            </a:r>
            <a:r>
              <a:rPr lang="hr-HR" u="sng" dirty="0" smtClean="0"/>
              <a:t>osim ako on ne zahtijeva drugačije </a:t>
            </a:r>
            <a:r>
              <a:rPr lang="hr-HR" dirty="0" smtClean="0"/>
              <a:t>(čl. 87. st. 1. ZSM)</a:t>
            </a:r>
          </a:p>
          <a:p>
            <a:pPr algn="just">
              <a:buFont typeface="Arial" panose="020B0604020202020204" pitchFamily="34" charset="0"/>
              <a:buChar char="•"/>
            </a:pPr>
            <a:r>
              <a:rPr lang="hr-HR" dirty="0"/>
              <a:t>sud poziva:</a:t>
            </a:r>
          </a:p>
          <a:p>
            <a:pPr lvl="1" algn="just">
              <a:buFont typeface="Arial" panose="020B0604020202020204" pitchFamily="34" charset="0"/>
              <a:buChar char="•"/>
            </a:pPr>
            <a:r>
              <a:rPr lang="hr-HR" dirty="0"/>
              <a:t> maloljetnika, </a:t>
            </a:r>
          </a:p>
          <a:p>
            <a:pPr lvl="1" algn="just">
              <a:buFont typeface="Arial" panose="020B0604020202020204" pitchFamily="34" charset="0"/>
              <a:buChar char="•"/>
            </a:pPr>
            <a:r>
              <a:rPr lang="hr-HR" dirty="0"/>
              <a:t>njegovog branitelja i </a:t>
            </a:r>
          </a:p>
          <a:p>
            <a:pPr lvl="1" algn="just">
              <a:buFont typeface="Arial" panose="020B0604020202020204" pitchFamily="34" charset="0"/>
              <a:buChar char="•"/>
            </a:pPr>
            <a:r>
              <a:rPr lang="hr-HR" dirty="0" err="1"/>
              <a:t>d.o</a:t>
            </a:r>
            <a:r>
              <a:rPr lang="hr-HR" dirty="0"/>
              <a:t>. bez kojih se rasprava ne može održati </a:t>
            </a:r>
            <a:r>
              <a:rPr lang="hr-HR" dirty="0">
                <a:solidFill>
                  <a:prstClr val="black">
                    <a:lumMod val="85000"/>
                    <a:lumOff val="15000"/>
                  </a:prstClr>
                </a:solidFill>
              </a:rPr>
              <a:t>(čl. 86. st. 3. ZSM),</a:t>
            </a:r>
            <a:r>
              <a:rPr lang="hr-HR" dirty="0"/>
              <a:t> </a:t>
            </a:r>
          </a:p>
          <a:p>
            <a:pPr lvl="1" algn="just">
              <a:buFont typeface="Arial" panose="020B0604020202020204" pitchFamily="34" charset="0"/>
              <a:buChar char="•"/>
            </a:pPr>
            <a:r>
              <a:rPr lang="hr-HR" dirty="0"/>
              <a:t>i roditelje maloljetnika, skrbnika, udomitelja predstavnike CZSS, predstavnika ustanove u kojoj se maloljetnik nalazi, udomitelja, skrbnika. (čl. 86. st.2. ZSM)</a:t>
            </a:r>
          </a:p>
          <a:p>
            <a:pPr algn="just">
              <a:buFont typeface="Arial" panose="020B0604020202020204" pitchFamily="34" charset="0"/>
              <a:buChar char="•"/>
            </a:pPr>
            <a:r>
              <a:rPr lang="hr-HR" dirty="0" smtClean="0"/>
              <a:t>prvo ga ispituje predsjednik vijeća, nakon toga njegov branitelj, pa </a:t>
            </a:r>
            <a:r>
              <a:rPr lang="hr-HR" dirty="0" err="1" smtClean="0"/>
              <a:t>d.o</a:t>
            </a:r>
            <a:r>
              <a:rPr lang="hr-HR" dirty="0" smtClean="0"/>
              <a:t>. (čl. 87. st. 2. ZSM)</a:t>
            </a:r>
          </a:p>
          <a:p>
            <a:pPr algn="just">
              <a:buFont typeface="Arial" panose="020B0604020202020204" pitchFamily="34" charset="0"/>
              <a:buChar char="•"/>
            </a:pPr>
            <a:r>
              <a:rPr lang="hr-HR" dirty="0" smtClean="0"/>
              <a:t>vijeće </a:t>
            </a:r>
            <a:r>
              <a:rPr lang="hr-HR" u="sng" dirty="0" smtClean="0"/>
              <a:t>nije vezano za prijedlog </a:t>
            </a:r>
            <a:r>
              <a:rPr lang="hr-HR" u="sng" dirty="0" err="1" smtClean="0"/>
              <a:t>d.o</a:t>
            </a:r>
            <a:r>
              <a:rPr lang="hr-HR" u="sng" dirty="0" smtClean="0"/>
              <a:t>. pri odlučivanju o sankciji hoće li </a:t>
            </a:r>
            <a:r>
              <a:rPr lang="hr-HR" dirty="0" smtClean="0"/>
              <a:t>maloljetniku izreći kaznu ili odgojnu mjeru (čl. 88. st. 1. ZSM)</a:t>
            </a:r>
          </a:p>
        </p:txBody>
      </p:sp>
    </p:spTree>
    <p:extLst>
      <p:ext uri="{BB962C8B-B14F-4D97-AF65-F5344CB8AC3E}">
        <p14:creationId xmlns:p14="http://schemas.microsoft.com/office/powerpoint/2010/main" val="14198554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982133"/>
            <a:ext cx="9601196" cy="859368"/>
          </a:xfrm>
        </p:spPr>
        <p:txBody>
          <a:bodyPr>
            <a:normAutofit/>
          </a:bodyPr>
          <a:lstStyle/>
          <a:p>
            <a:r>
              <a:rPr lang="hr-HR" dirty="0" smtClean="0"/>
              <a:t>2.A.8. Vrste odluka koje donosi Vijeće</a:t>
            </a:r>
            <a:endParaRPr lang="hr-HR" dirty="0"/>
          </a:p>
        </p:txBody>
      </p:sp>
      <p:sp>
        <p:nvSpPr>
          <p:cNvPr id="3" name="Content Placeholder 2"/>
          <p:cNvSpPr>
            <a:spLocks noGrp="1"/>
          </p:cNvSpPr>
          <p:nvPr>
            <p:ph idx="1"/>
          </p:nvPr>
        </p:nvSpPr>
        <p:spPr>
          <a:xfrm>
            <a:off x="1022465" y="1841501"/>
            <a:ext cx="10532226" cy="4241799"/>
          </a:xfrm>
        </p:spPr>
        <p:txBody>
          <a:bodyPr>
            <a:normAutofit/>
          </a:bodyPr>
          <a:lstStyle/>
          <a:p>
            <a:pPr marL="457200" indent="-457200">
              <a:buFont typeface="+mj-lt"/>
              <a:buAutoNum type="arabicPeriod"/>
            </a:pPr>
            <a:r>
              <a:rPr lang="hr-HR" b="1" u="sng" dirty="0" smtClean="0"/>
              <a:t>rješenje</a:t>
            </a:r>
            <a:r>
              <a:rPr lang="hr-HR" dirty="0" smtClean="0"/>
              <a:t> (forma donošenja odluke):</a:t>
            </a:r>
          </a:p>
          <a:p>
            <a:pPr lvl="1"/>
            <a:r>
              <a:rPr lang="hr-HR" b="1" i="1" dirty="0" smtClean="0"/>
              <a:t>obustavlja postupak (-)</a:t>
            </a:r>
            <a:r>
              <a:rPr lang="hr-HR" dirty="0" smtClean="0"/>
              <a:t> (čl. 88. st. 2. ZSM):</a:t>
            </a:r>
          </a:p>
          <a:p>
            <a:pPr lvl="2"/>
            <a:r>
              <a:rPr lang="hr-HR" sz="1600" dirty="0" smtClean="0"/>
              <a:t>u onim slučajevima u kojima se inače donosi </a:t>
            </a:r>
            <a:r>
              <a:rPr lang="hr-HR" sz="1600" b="1" dirty="0" smtClean="0"/>
              <a:t>odbijajuća presuda </a:t>
            </a:r>
            <a:r>
              <a:rPr lang="hr-HR" sz="1600" dirty="0" smtClean="0"/>
              <a:t>(presuda kojom se optužba odbija)</a:t>
            </a:r>
          </a:p>
          <a:p>
            <a:pPr lvl="2"/>
            <a:r>
              <a:rPr lang="hr-HR" sz="1600" dirty="0" smtClean="0"/>
              <a:t>kada se maloljetnik </a:t>
            </a:r>
            <a:r>
              <a:rPr lang="hr-HR" sz="1600" b="1" dirty="0" smtClean="0"/>
              <a:t>oslobađa od optužbe</a:t>
            </a:r>
          </a:p>
          <a:p>
            <a:pPr lvl="2"/>
            <a:r>
              <a:rPr lang="hr-HR" sz="1600" dirty="0" smtClean="0"/>
              <a:t>kada </a:t>
            </a:r>
            <a:r>
              <a:rPr lang="hr-HR" sz="1600" b="1" dirty="0" smtClean="0"/>
              <a:t>nije svrhovito </a:t>
            </a:r>
            <a:r>
              <a:rPr lang="hr-HR" sz="1600" dirty="0" smtClean="0"/>
              <a:t>maloljetniku izreći kaznu ili odgojnu mjeru</a:t>
            </a:r>
          </a:p>
          <a:p>
            <a:pPr lvl="1"/>
            <a:r>
              <a:rPr lang="hr-HR" b="1" i="1" dirty="0" smtClean="0"/>
              <a:t>kada izriče odgojnu mjeru (+): </a:t>
            </a:r>
            <a:r>
              <a:rPr lang="hr-HR" u="sng" dirty="0" smtClean="0"/>
              <a:t>ne oglašava se maloljetnika krivim </a:t>
            </a:r>
            <a:r>
              <a:rPr lang="hr-HR" dirty="0" smtClean="0"/>
              <a:t>već se navodi opisa kd. i okolnosti koji opravdavaju primjenu om. (čl. 88. st. 3. ZSM)</a:t>
            </a:r>
            <a:endParaRPr lang="hr-HR" dirty="0"/>
          </a:p>
          <a:p>
            <a:pPr marL="457200" indent="-457200">
              <a:buFont typeface="+mj-lt"/>
              <a:buAutoNum type="arabicPeriod"/>
            </a:pPr>
            <a:r>
              <a:rPr lang="hr-HR" b="1" u="sng" dirty="0" smtClean="0"/>
              <a:t>presudu</a:t>
            </a:r>
            <a:r>
              <a:rPr lang="hr-HR" dirty="0" smtClean="0"/>
              <a:t> </a:t>
            </a:r>
            <a:r>
              <a:rPr lang="hr-HR" b="1" dirty="0" smtClean="0"/>
              <a:t>(+)</a:t>
            </a:r>
            <a:r>
              <a:rPr lang="hr-HR" dirty="0" smtClean="0"/>
              <a:t>(forma donošenja odluke):</a:t>
            </a:r>
          </a:p>
          <a:p>
            <a:pPr lvl="1"/>
            <a:r>
              <a:rPr lang="hr-HR" dirty="0" smtClean="0"/>
              <a:t>maloljetniku se izriče kazna ili</a:t>
            </a:r>
          </a:p>
          <a:p>
            <a:pPr lvl="1"/>
            <a:r>
              <a:rPr lang="hr-HR" dirty="0" smtClean="0"/>
              <a:t>pridržava izricanje kazne (čl. 88. st. 4. ZSM)</a:t>
            </a:r>
          </a:p>
          <a:p>
            <a:pPr marL="0" indent="0">
              <a:buNone/>
            </a:pPr>
            <a:endParaRPr lang="hr-HR" dirty="0"/>
          </a:p>
        </p:txBody>
      </p:sp>
      <p:sp>
        <p:nvSpPr>
          <p:cNvPr id="4" name="Right Brace 3"/>
          <p:cNvSpPr/>
          <p:nvPr/>
        </p:nvSpPr>
        <p:spPr>
          <a:xfrm>
            <a:off x="5721332" y="4663440"/>
            <a:ext cx="207818" cy="58189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hr-HR"/>
          </a:p>
        </p:txBody>
      </p:sp>
      <p:sp>
        <p:nvSpPr>
          <p:cNvPr id="5" name="Oval 4"/>
          <p:cNvSpPr/>
          <p:nvPr/>
        </p:nvSpPr>
        <p:spPr>
          <a:xfrm>
            <a:off x="7480067" y="4522123"/>
            <a:ext cx="3416531" cy="8645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u formi osuđujuće presude</a:t>
            </a:r>
            <a:endParaRPr lang="hr-HR" dirty="0"/>
          </a:p>
        </p:txBody>
      </p:sp>
    </p:spTree>
    <p:extLst>
      <p:ext uri="{BB962C8B-B14F-4D97-AF65-F5344CB8AC3E}">
        <p14:creationId xmlns:p14="http://schemas.microsoft.com/office/powerpoint/2010/main" val="41399559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2.A.9. Troškovi postupka, imovinskopravni zahtjev</a:t>
            </a:r>
            <a:endParaRPr lang="hr-HR" dirty="0"/>
          </a:p>
        </p:txBody>
      </p:sp>
      <p:sp>
        <p:nvSpPr>
          <p:cNvPr id="3" name="Content Placeholder 2"/>
          <p:cNvSpPr>
            <a:spLocks noGrp="1"/>
          </p:cNvSpPr>
          <p:nvPr>
            <p:ph idx="1"/>
          </p:nvPr>
        </p:nvSpPr>
        <p:spPr>
          <a:xfrm>
            <a:off x="922713" y="2527068"/>
            <a:ext cx="10498973" cy="3632663"/>
          </a:xfrm>
        </p:spPr>
        <p:txBody>
          <a:bodyPr/>
          <a:lstStyle/>
          <a:p>
            <a:pPr algn="just"/>
            <a:r>
              <a:rPr lang="hr-HR" dirty="0" smtClean="0"/>
              <a:t>maloljetnika se može osuditi na plaćanje troškova postupka i na ispunjenje imovinskopravnog zahtjeva samo ako je  </a:t>
            </a:r>
            <a:r>
              <a:rPr lang="hr-HR" u="sng" dirty="0" smtClean="0"/>
              <a:t>maloljetniku </a:t>
            </a:r>
            <a:r>
              <a:rPr lang="hr-HR" b="1" u="sng" dirty="0" smtClean="0"/>
              <a:t>izrekao kaznu</a:t>
            </a:r>
            <a:r>
              <a:rPr lang="hr-HR" dirty="0" smtClean="0"/>
              <a:t>, a ako mu je sud </a:t>
            </a:r>
            <a:r>
              <a:rPr lang="hr-HR" u="sng" dirty="0" smtClean="0"/>
              <a:t>izrekao </a:t>
            </a:r>
            <a:r>
              <a:rPr lang="hr-HR" b="1" u="sng" dirty="0" smtClean="0"/>
              <a:t>odgojnu mjeru </a:t>
            </a:r>
            <a:r>
              <a:rPr lang="hr-HR" u="sng" dirty="0" smtClean="0"/>
              <a:t>troškovi </a:t>
            </a:r>
            <a:r>
              <a:rPr lang="hr-HR" dirty="0" smtClean="0"/>
              <a:t>postupka (u pravilu) padaju na teret državnog proračuna-</a:t>
            </a:r>
            <a:r>
              <a:rPr lang="hr-HR" dirty="0" err="1" smtClean="0"/>
              <a:t>oštećenik</a:t>
            </a:r>
            <a:r>
              <a:rPr lang="hr-HR" dirty="0" smtClean="0"/>
              <a:t> u parnicu za ostvarivanje </a:t>
            </a:r>
            <a:r>
              <a:rPr lang="hr-HR" dirty="0" err="1" smtClean="0"/>
              <a:t>imovinskopra</a:t>
            </a:r>
            <a:r>
              <a:rPr lang="hr-HR" dirty="0" smtClean="0"/>
              <a:t>. zahtjeva (čl. 89. st. 1. ZSM)</a:t>
            </a:r>
          </a:p>
          <a:p>
            <a:pPr algn="just"/>
            <a:r>
              <a:rPr lang="hr-HR" dirty="0" smtClean="0"/>
              <a:t>IZNIMNO- u slučaju kada je </a:t>
            </a:r>
            <a:r>
              <a:rPr lang="hr-HR" u="sng" dirty="0" smtClean="0"/>
              <a:t>izrekao odgojnu mjeru </a:t>
            </a:r>
            <a:r>
              <a:rPr lang="hr-HR" dirty="0" smtClean="0"/>
              <a:t>mu se može naložiti plaćanje troškove </a:t>
            </a:r>
            <a:r>
              <a:rPr lang="hr-HR" dirty="0" err="1" smtClean="0"/>
              <a:t>kazn</a:t>
            </a:r>
            <a:r>
              <a:rPr lang="hr-HR" dirty="0" smtClean="0"/>
              <a:t>. post. i ispunjenje </a:t>
            </a:r>
            <a:r>
              <a:rPr lang="hr-HR" dirty="0" err="1" smtClean="0"/>
              <a:t>imovinskopr</a:t>
            </a:r>
            <a:r>
              <a:rPr lang="hr-HR" dirty="0" smtClean="0"/>
              <a:t>. zahtjeva ako ima vlastite prihode (čl. 89. st.2. ZSM)</a:t>
            </a:r>
          </a:p>
        </p:txBody>
      </p:sp>
    </p:spTree>
    <p:extLst>
      <p:ext uri="{BB962C8B-B14F-4D97-AF65-F5344CB8AC3E}">
        <p14:creationId xmlns:p14="http://schemas.microsoft.com/office/powerpoint/2010/main" val="2299066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774701"/>
            <a:ext cx="9601196" cy="749299"/>
          </a:xfrm>
        </p:spPr>
        <p:txBody>
          <a:bodyPr>
            <a:normAutofit/>
          </a:bodyPr>
          <a:lstStyle/>
          <a:p>
            <a:r>
              <a:rPr lang="hr-HR" dirty="0" smtClean="0"/>
              <a:t>2.A.10. Pravni lijekovi</a:t>
            </a:r>
            <a:endParaRPr lang="hr-HR" dirty="0"/>
          </a:p>
        </p:txBody>
      </p:sp>
      <p:sp>
        <p:nvSpPr>
          <p:cNvPr id="3" name="Content Placeholder 2"/>
          <p:cNvSpPr>
            <a:spLocks noGrp="1"/>
          </p:cNvSpPr>
          <p:nvPr>
            <p:ph idx="1"/>
          </p:nvPr>
        </p:nvSpPr>
        <p:spPr>
          <a:xfrm>
            <a:off x="1072342" y="2419004"/>
            <a:ext cx="10025149" cy="3707476"/>
          </a:xfrm>
        </p:spPr>
        <p:txBody>
          <a:bodyPr>
            <a:noAutofit/>
          </a:bodyPr>
          <a:lstStyle/>
          <a:p>
            <a:r>
              <a:rPr lang="hr-HR" sz="2000" b="1" dirty="0" smtClean="0"/>
              <a:t>Žalba</a:t>
            </a:r>
            <a:r>
              <a:rPr lang="hr-HR" sz="2000" dirty="0" smtClean="0"/>
              <a:t> se može podnijeti </a:t>
            </a:r>
            <a:r>
              <a:rPr lang="hr-HR" sz="2000" b="1" dirty="0" smtClean="0"/>
              <a:t>u </a:t>
            </a:r>
            <a:r>
              <a:rPr lang="hr-HR" sz="2000" b="1" dirty="0"/>
              <a:t>roku od 8 dana </a:t>
            </a:r>
            <a:r>
              <a:rPr lang="hr-HR" sz="2000" dirty="0"/>
              <a:t>(stranke, branitelj, </a:t>
            </a:r>
            <a:r>
              <a:rPr lang="hr-HR" sz="2000" dirty="0" err="1" smtClean="0"/>
              <a:t>oštećenik</a:t>
            </a:r>
            <a:r>
              <a:rPr lang="hr-HR" sz="2000" dirty="0" smtClean="0"/>
              <a:t> (čl. 464. st. 1. ZKP), </a:t>
            </a:r>
            <a:r>
              <a:rPr lang="hr-HR" sz="2000" dirty="0"/>
              <a:t>bračni ili izvanbračni drug, srodnik u ravnoj lozi, zakonski zastupnik, </a:t>
            </a:r>
            <a:r>
              <a:rPr lang="hr-HR" sz="2000" dirty="0" err="1"/>
              <a:t>posvojitelj</a:t>
            </a:r>
            <a:r>
              <a:rPr lang="hr-HR" sz="2000" dirty="0"/>
              <a:t>, posvojenik, brat, sestra, </a:t>
            </a:r>
            <a:r>
              <a:rPr lang="hr-HR" sz="2000" dirty="0" smtClean="0"/>
              <a:t>hranitelj- čl. 464. st. 2. ZKP) čl. 90. st. 1. ZSM:</a:t>
            </a:r>
          </a:p>
          <a:p>
            <a:pPr lvl="1"/>
            <a:r>
              <a:rPr lang="hr-HR" dirty="0" smtClean="0"/>
              <a:t>protiv </a:t>
            </a:r>
            <a:r>
              <a:rPr lang="hr-HR" b="1" dirty="0" smtClean="0"/>
              <a:t>presude</a:t>
            </a:r>
            <a:r>
              <a:rPr lang="hr-HR" dirty="0" smtClean="0"/>
              <a:t> kojom je izrečena kazna </a:t>
            </a:r>
          </a:p>
          <a:p>
            <a:pPr lvl="1"/>
            <a:r>
              <a:rPr lang="hr-HR" dirty="0" smtClean="0"/>
              <a:t>i </a:t>
            </a:r>
            <a:r>
              <a:rPr lang="hr-HR" b="1" dirty="0" smtClean="0"/>
              <a:t>rješenja</a:t>
            </a:r>
            <a:r>
              <a:rPr lang="hr-HR" dirty="0" smtClean="0"/>
              <a:t> kojim je izrečena odgojna mjera te </a:t>
            </a:r>
          </a:p>
          <a:p>
            <a:pPr lvl="1"/>
            <a:r>
              <a:rPr lang="hr-HR" b="1" dirty="0" smtClean="0"/>
              <a:t>rješenja</a:t>
            </a:r>
            <a:r>
              <a:rPr lang="hr-HR" dirty="0" smtClean="0"/>
              <a:t> kojim je obustavljen postupak (čl. 90. st. 1. ZSM)</a:t>
            </a:r>
          </a:p>
        </p:txBody>
      </p:sp>
    </p:spTree>
    <p:extLst>
      <p:ext uri="{BB962C8B-B14F-4D97-AF65-F5344CB8AC3E}">
        <p14:creationId xmlns:p14="http://schemas.microsoft.com/office/powerpoint/2010/main" val="22805412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774701"/>
            <a:ext cx="9601196" cy="749299"/>
          </a:xfrm>
        </p:spPr>
        <p:txBody>
          <a:bodyPr>
            <a:normAutofit/>
          </a:bodyPr>
          <a:lstStyle/>
          <a:p>
            <a:r>
              <a:rPr lang="hr-HR" dirty="0" smtClean="0"/>
              <a:t>2.A.10. Pravni lijekovi</a:t>
            </a:r>
            <a:endParaRPr lang="hr-HR" dirty="0"/>
          </a:p>
        </p:txBody>
      </p:sp>
      <p:sp>
        <p:nvSpPr>
          <p:cNvPr id="3" name="Content Placeholder 2"/>
          <p:cNvSpPr>
            <a:spLocks noGrp="1"/>
          </p:cNvSpPr>
          <p:nvPr>
            <p:ph idx="1"/>
          </p:nvPr>
        </p:nvSpPr>
        <p:spPr>
          <a:xfrm>
            <a:off x="989216" y="1674977"/>
            <a:ext cx="10341032" cy="4626070"/>
          </a:xfrm>
        </p:spPr>
        <p:txBody>
          <a:bodyPr>
            <a:noAutofit/>
          </a:bodyPr>
          <a:lstStyle/>
          <a:p>
            <a:r>
              <a:rPr lang="hr-HR" sz="2000" b="1" u="sng" dirty="0" smtClean="0"/>
              <a:t>protiv maloljetnikove volje</a:t>
            </a:r>
            <a:r>
              <a:rPr lang="hr-HR" sz="2000" b="1" dirty="0" smtClean="0"/>
              <a:t>, u njegovu korist </a:t>
            </a:r>
            <a:r>
              <a:rPr lang="hr-HR" sz="2000" dirty="0" smtClean="0"/>
              <a:t>žalbu mogu podnijeti  (čl. 90. st. 2. ZSM):</a:t>
            </a:r>
          </a:p>
          <a:p>
            <a:pPr lvl="1"/>
            <a:r>
              <a:rPr lang="hr-HR" dirty="0" smtClean="0"/>
              <a:t>branitelj, </a:t>
            </a:r>
          </a:p>
          <a:p>
            <a:pPr lvl="1"/>
            <a:r>
              <a:rPr lang="hr-HR" dirty="0" smtClean="0"/>
              <a:t>do.</a:t>
            </a:r>
          </a:p>
          <a:p>
            <a:pPr lvl="1"/>
            <a:r>
              <a:rPr lang="hr-HR" dirty="0" smtClean="0"/>
              <a:t>bračni drug</a:t>
            </a:r>
          </a:p>
          <a:p>
            <a:pPr lvl="1"/>
            <a:r>
              <a:rPr lang="hr-HR" dirty="0" smtClean="0"/>
              <a:t>srodnik u ravnoj lozi</a:t>
            </a:r>
          </a:p>
          <a:p>
            <a:pPr lvl="1"/>
            <a:r>
              <a:rPr lang="hr-HR" dirty="0" err="1" smtClean="0"/>
              <a:t>posvojitelj</a:t>
            </a:r>
            <a:endParaRPr lang="hr-HR" dirty="0" smtClean="0"/>
          </a:p>
          <a:p>
            <a:pPr lvl="1"/>
            <a:r>
              <a:rPr lang="hr-HR" dirty="0" smtClean="0"/>
              <a:t>skrbnik</a:t>
            </a:r>
          </a:p>
          <a:p>
            <a:pPr lvl="1"/>
            <a:r>
              <a:rPr lang="hr-HR" dirty="0" smtClean="0"/>
              <a:t>brat, sestra</a:t>
            </a:r>
          </a:p>
          <a:p>
            <a:pPr lvl="1"/>
            <a:r>
              <a:rPr lang="hr-HR" dirty="0" smtClean="0"/>
              <a:t>udomitelj</a:t>
            </a:r>
          </a:p>
          <a:p>
            <a:r>
              <a:rPr lang="hr-HR" dirty="0"/>
              <a:t>m</a:t>
            </a:r>
            <a:r>
              <a:rPr lang="hr-HR" dirty="0" smtClean="0"/>
              <a:t>eđutim, jednom kada su ju podnijeli (izjavili) </a:t>
            </a:r>
            <a:r>
              <a:rPr lang="hr-HR" b="1" dirty="0" smtClean="0"/>
              <a:t>mogu odustati od nje samo uz njegovu (maloljetnikovu) suglasnost </a:t>
            </a:r>
            <a:r>
              <a:rPr lang="hr-HR" sz="2400" dirty="0" smtClean="0"/>
              <a:t>(čl. 90. st 3. ZSM-a)</a:t>
            </a:r>
            <a:endParaRPr lang="hr-HR" sz="2400" dirty="0"/>
          </a:p>
        </p:txBody>
      </p:sp>
    </p:spTree>
    <p:extLst>
      <p:ext uri="{BB962C8B-B14F-4D97-AF65-F5344CB8AC3E}">
        <p14:creationId xmlns:p14="http://schemas.microsoft.com/office/powerpoint/2010/main" val="23391663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673331"/>
            <a:ext cx="10043158" cy="1097280"/>
          </a:xfrm>
        </p:spPr>
        <p:txBody>
          <a:bodyPr>
            <a:normAutofit fontScale="90000"/>
          </a:bodyPr>
          <a:lstStyle/>
          <a:p>
            <a:r>
              <a:rPr lang="hr-HR" dirty="0" smtClean="0"/>
              <a:t>2.A.11. Odluke drugostupanjskog suda povodom žalbe</a:t>
            </a:r>
            <a:endParaRPr lang="hr-HR" dirty="0"/>
          </a:p>
        </p:txBody>
      </p:sp>
      <p:sp>
        <p:nvSpPr>
          <p:cNvPr id="3" name="Content Placeholder 2"/>
          <p:cNvSpPr>
            <a:spLocks noGrp="1"/>
          </p:cNvSpPr>
          <p:nvPr>
            <p:ph idx="1"/>
          </p:nvPr>
        </p:nvSpPr>
        <p:spPr>
          <a:xfrm>
            <a:off x="897775" y="1828800"/>
            <a:ext cx="10972800" cy="4905285"/>
          </a:xfrm>
        </p:spPr>
        <p:txBody>
          <a:bodyPr>
            <a:normAutofit fontScale="92500"/>
          </a:bodyPr>
          <a:lstStyle/>
          <a:p>
            <a:pPr algn="just"/>
            <a:r>
              <a:rPr lang="hr-HR" dirty="0" smtClean="0"/>
              <a:t>drugostupanjski sud </a:t>
            </a:r>
            <a:r>
              <a:rPr lang="hr-HR" u="sng" dirty="0" smtClean="0"/>
              <a:t>prema ZSM-u </a:t>
            </a:r>
            <a:r>
              <a:rPr lang="hr-HR" dirty="0" smtClean="0"/>
              <a:t>može:</a:t>
            </a:r>
          </a:p>
          <a:p>
            <a:pPr algn="just"/>
            <a:r>
              <a:rPr lang="hr-HR" b="1" dirty="0" smtClean="0"/>
              <a:t>1) preinačiti odluku </a:t>
            </a:r>
            <a:r>
              <a:rPr lang="hr-HR" dirty="0" smtClean="0"/>
              <a:t>prvostupanjskog suda (čl. 91. ZSM):</a:t>
            </a:r>
          </a:p>
          <a:p>
            <a:pPr lvl="1" algn="just"/>
            <a:r>
              <a:rPr lang="hr-HR" dirty="0" smtClean="0"/>
              <a:t> i može izreći težu sankciju samo ako je to bilo predloženo u žalbi (čl. 91. st. 1. ZSM):</a:t>
            </a:r>
          </a:p>
          <a:p>
            <a:pPr lvl="1" algn="just"/>
            <a:r>
              <a:rPr lang="hr-HR" dirty="0" smtClean="0"/>
              <a:t>može izreći </a:t>
            </a:r>
            <a:r>
              <a:rPr lang="hr-HR" dirty="0" err="1" smtClean="0"/>
              <a:t>maloljet</a:t>
            </a:r>
            <a:r>
              <a:rPr lang="hr-HR" dirty="0" smtClean="0"/>
              <a:t>. zatvor ili zavod. mjeru, i kada prvostupanjskom odlukom nisu bile izrečene, ali tada je dopuštena žalba u roku </a:t>
            </a:r>
            <a:r>
              <a:rPr lang="hr-HR" b="1" dirty="0" smtClean="0"/>
              <a:t>od 8 dana </a:t>
            </a:r>
            <a:r>
              <a:rPr lang="hr-HR" b="1" dirty="0" err="1" smtClean="0"/>
              <a:t>trećestupanjskom</a:t>
            </a:r>
            <a:r>
              <a:rPr lang="hr-HR" b="1" dirty="0" smtClean="0"/>
              <a:t> sudu (čl.91. st. 2. ZSM)</a:t>
            </a:r>
          </a:p>
          <a:p>
            <a:pPr algn="just"/>
            <a:r>
              <a:rPr lang="hr-HR" b="1" dirty="0" smtClean="0"/>
              <a:t>2) ukinuti odluku </a:t>
            </a:r>
            <a:r>
              <a:rPr lang="hr-HR" dirty="0" smtClean="0"/>
              <a:t>prvostupanjskog suda (i vratiti prvostupanjskom sudu na odlučivanje) (čl. 91. st. 3. ZSM)-</a:t>
            </a:r>
          </a:p>
          <a:p>
            <a:pPr lvl="1" algn="just"/>
            <a:r>
              <a:rPr lang="hr-HR" dirty="0" smtClean="0"/>
              <a:t>ako se maloljetnik nalazi na izvršavanju zavodske odgojne mjere prije njezine pravomoćnosti, ispitat će postoje li razlozi za privremeni smještaja u ustanovu socijalne skrbi (privremena mjera) ili istražni zatvor i o tome donijeti rješenje ili će naložiti da se maloljetnika odmah pusti na slobodu </a:t>
            </a:r>
          </a:p>
          <a:p>
            <a:pPr algn="just"/>
            <a:r>
              <a:rPr lang="hr-HR" u="sng" dirty="0" smtClean="0"/>
              <a:t>3) potvrditi odluku prvostupanjskog suda i odbiti žalbu (sve prema ZKP-u)</a:t>
            </a:r>
            <a:endParaRPr lang="hr-HR" u="sng" dirty="0"/>
          </a:p>
        </p:txBody>
      </p:sp>
    </p:spTree>
    <p:extLst>
      <p:ext uri="{BB962C8B-B14F-4D97-AF65-F5344CB8AC3E}">
        <p14:creationId xmlns:p14="http://schemas.microsoft.com/office/powerpoint/2010/main" val="41916617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850901"/>
            <a:ext cx="9601196" cy="800100"/>
          </a:xfrm>
        </p:spPr>
        <p:txBody>
          <a:bodyPr>
            <a:normAutofit/>
          </a:bodyPr>
          <a:lstStyle/>
          <a:p>
            <a:r>
              <a:rPr lang="hr-HR" dirty="0" smtClean="0"/>
              <a:t>2.A.12. Izvršavanje sankcija</a:t>
            </a:r>
            <a:endParaRPr lang="hr-HR" dirty="0"/>
          </a:p>
        </p:txBody>
      </p:sp>
      <p:sp>
        <p:nvSpPr>
          <p:cNvPr id="3" name="Content Placeholder 2"/>
          <p:cNvSpPr>
            <a:spLocks noGrp="1"/>
          </p:cNvSpPr>
          <p:nvPr>
            <p:ph idx="1"/>
          </p:nvPr>
        </p:nvSpPr>
        <p:spPr>
          <a:xfrm>
            <a:off x="881148" y="2443942"/>
            <a:ext cx="10756669" cy="3766358"/>
          </a:xfrm>
        </p:spPr>
        <p:txBody>
          <a:bodyPr>
            <a:normAutofit lnSpcReduction="10000"/>
          </a:bodyPr>
          <a:lstStyle/>
          <a:p>
            <a:pPr algn="just"/>
            <a:r>
              <a:rPr lang="hr-HR" dirty="0" smtClean="0"/>
              <a:t>troškovi izvršenja odgojnih mjera u pravilu padaju na teret državnog proračuna (čl. 95. st. 1. ZSM)</a:t>
            </a:r>
          </a:p>
          <a:p>
            <a:pPr algn="just"/>
            <a:r>
              <a:rPr lang="hr-HR" dirty="0" smtClean="0"/>
              <a:t>dio troškova za izvršavanje odgojnih mjera </a:t>
            </a:r>
            <a:r>
              <a:rPr lang="hr-HR" u="sng" dirty="0" smtClean="0"/>
              <a:t>mogu snositi roditelji</a:t>
            </a:r>
            <a:r>
              <a:rPr lang="hr-HR" dirty="0" smtClean="0"/>
              <a:t>, odnosno osobe koje su po zakonu obvezne uzdržavati maloljetnika temeljem odluke suda (čl. 95. st. 2. ZSM)</a:t>
            </a:r>
          </a:p>
          <a:p>
            <a:pPr algn="just"/>
            <a:r>
              <a:rPr lang="hr-HR" b="1" dirty="0" smtClean="0"/>
              <a:t>nadzor</a:t>
            </a:r>
            <a:r>
              <a:rPr lang="hr-HR" dirty="0" smtClean="0"/>
              <a:t> nad izvršenjem odgojnih mjera </a:t>
            </a:r>
            <a:r>
              <a:rPr lang="hr-HR" u="sng" dirty="0" smtClean="0"/>
              <a:t>obavlja sud za mladež </a:t>
            </a:r>
            <a:r>
              <a:rPr lang="hr-HR" dirty="0" smtClean="0"/>
              <a:t>koji je izrekao mjeru u prvom stupnju (čl. 96. st. 1. ZSM)</a:t>
            </a:r>
          </a:p>
          <a:p>
            <a:pPr algn="just"/>
            <a:r>
              <a:rPr lang="hr-HR" dirty="0" smtClean="0"/>
              <a:t>sud mora voditi evidenciju za svakog maloljetnika za kojeg je izrekao mjeru (čl. 96. st. 2. ZSM)</a:t>
            </a:r>
          </a:p>
        </p:txBody>
      </p:sp>
    </p:spTree>
    <p:extLst>
      <p:ext uri="{BB962C8B-B14F-4D97-AF65-F5344CB8AC3E}">
        <p14:creationId xmlns:p14="http://schemas.microsoft.com/office/powerpoint/2010/main" val="2310724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3535" y="872836"/>
            <a:ext cx="9932321" cy="1014154"/>
          </a:xfrm>
        </p:spPr>
        <p:txBody>
          <a:bodyPr>
            <a:normAutofit/>
          </a:bodyPr>
          <a:lstStyle/>
          <a:p>
            <a:r>
              <a:rPr lang="hr-HR" dirty="0"/>
              <a:t>2</a:t>
            </a:r>
            <a:r>
              <a:rPr lang="hr-HR" dirty="0" smtClean="0"/>
              <a:t>. Sudovi za mladež-nadležnost</a:t>
            </a:r>
            <a:endParaRPr lang="hr-HR" dirty="0"/>
          </a:p>
        </p:txBody>
      </p:sp>
      <p:sp>
        <p:nvSpPr>
          <p:cNvPr id="3" name="Content Placeholder 2"/>
          <p:cNvSpPr>
            <a:spLocks noGrp="1"/>
          </p:cNvSpPr>
          <p:nvPr>
            <p:ph idx="1"/>
          </p:nvPr>
        </p:nvSpPr>
        <p:spPr>
          <a:xfrm>
            <a:off x="889461" y="2369127"/>
            <a:ext cx="10598727" cy="3891972"/>
          </a:xfrm>
        </p:spPr>
        <p:txBody>
          <a:bodyPr>
            <a:normAutofit/>
          </a:bodyPr>
          <a:lstStyle/>
          <a:p>
            <a:pPr algn="just"/>
            <a:r>
              <a:rPr lang="hr-HR" b="1" dirty="0"/>
              <a:t>s</a:t>
            </a:r>
            <a:r>
              <a:rPr lang="hr-HR" b="1" dirty="0" smtClean="0"/>
              <a:t>pecijalna i stvarna nadležnost</a:t>
            </a:r>
            <a:endParaRPr lang="hr-HR" dirty="0" smtClean="0"/>
          </a:p>
          <a:p>
            <a:pPr algn="just"/>
            <a:r>
              <a:rPr lang="hr-HR" dirty="0" smtClean="0"/>
              <a:t>u kaznenim predmetima maloljetnika sude-sudovi za mladež (čl. 35. ZSM)</a:t>
            </a:r>
          </a:p>
          <a:p>
            <a:pPr algn="just"/>
            <a:r>
              <a:rPr lang="hr-HR" dirty="0" smtClean="0"/>
              <a:t>tri vrste postupka pred </a:t>
            </a:r>
            <a:r>
              <a:rPr lang="hr-HR" b="1" dirty="0" smtClean="0"/>
              <a:t>sudovima za mladež:</a:t>
            </a:r>
          </a:p>
          <a:p>
            <a:pPr marL="658368" lvl="1" indent="-457200" algn="just">
              <a:buFont typeface="+mj-lt"/>
              <a:buAutoNum type="alphaUcPeriod"/>
            </a:pPr>
            <a:r>
              <a:rPr lang="hr-HR" b="1" dirty="0" smtClean="0"/>
              <a:t>prema maloljetnicima</a:t>
            </a:r>
          </a:p>
          <a:p>
            <a:pPr marL="658368" lvl="1" indent="-457200" algn="just">
              <a:buFont typeface="+mj-lt"/>
              <a:buAutoNum type="alphaUcPeriod"/>
            </a:pPr>
            <a:r>
              <a:rPr lang="hr-HR" b="1" dirty="0" smtClean="0"/>
              <a:t>protiv mlađeg punoljetnika</a:t>
            </a:r>
          </a:p>
          <a:p>
            <a:pPr marL="658368" lvl="1" indent="-457200" algn="just">
              <a:buFont typeface="+mj-lt"/>
              <a:buAutoNum type="alphaUcPeriod"/>
            </a:pPr>
            <a:r>
              <a:rPr lang="hr-HR" b="1" dirty="0" smtClean="0"/>
              <a:t>predmetima kaznenopravne zaštite djece</a:t>
            </a:r>
          </a:p>
          <a:p>
            <a:pPr algn="just"/>
            <a:r>
              <a:rPr lang="hr-HR" dirty="0" smtClean="0"/>
              <a:t>u svim ovim predmetima kazneni postupak je HITAN! (čl. 4. ZSM)</a:t>
            </a:r>
          </a:p>
          <a:p>
            <a:endParaRPr lang="hr-HR" dirty="0" smtClean="0"/>
          </a:p>
        </p:txBody>
      </p:sp>
    </p:spTree>
    <p:extLst>
      <p:ext uri="{BB962C8B-B14F-4D97-AF65-F5344CB8AC3E}">
        <p14:creationId xmlns:p14="http://schemas.microsoft.com/office/powerpoint/2010/main" val="10120084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850901"/>
            <a:ext cx="9601196" cy="800100"/>
          </a:xfrm>
        </p:spPr>
        <p:txBody>
          <a:bodyPr>
            <a:normAutofit/>
          </a:bodyPr>
          <a:lstStyle/>
          <a:p>
            <a:r>
              <a:rPr lang="hr-HR" dirty="0" smtClean="0"/>
              <a:t>2.A.12. Izvršavanje sankcija</a:t>
            </a:r>
            <a:endParaRPr lang="hr-HR" dirty="0"/>
          </a:p>
        </p:txBody>
      </p:sp>
      <p:sp>
        <p:nvSpPr>
          <p:cNvPr id="3" name="Content Placeholder 2"/>
          <p:cNvSpPr>
            <a:spLocks noGrp="1"/>
          </p:cNvSpPr>
          <p:nvPr>
            <p:ph idx="1"/>
          </p:nvPr>
        </p:nvSpPr>
        <p:spPr>
          <a:xfrm>
            <a:off x="1055716" y="2452256"/>
            <a:ext cx="10291157" cy="3758044"/>
          </a:xfrm>
        </p:spPr>
        <p:txBody>
          <a:bodyPr>
            <a:normAutofit fontScale="92500" lnSpcReduction="10000"/>
          </a:bodyPr>
          <a:lstStyle/>
          <a:p>
            <a:pPr algn="just"/>
            <a:r>
              <a:rPr lang="hr-HR" b="1" dirty="0" smtClean="0"/>
              <a:t>ravnatelj ustanove i upravitelj odgojnog zavoda </a:t>
            </a:r>
            <a:r>
              <a:rPr lang="hr-HR" dirty="0" smtClean="0"/>
              <a:t>u kojem se izvršava odgojna mjera moraju svaka 3 mjeseca dostaviti izvješće sudu i </a:t>
            </a:r>
            <a:r>
              <a:rPr lang="hr-HR" dirty="0" err="1" smtClean="0"/>
              <a:t>d.o</a:t>
            </a:r>
            <a:r>
              <a:rPr lang="hr-HR" dirty="0" smtClean="0"/>
              <a:t>., a stavljaju i prijedlog za obustavom ili zamjenom odgojne mjere (čl. 97. st. 1. ZSM)</a:t>
            </a:r>
          </a:p>
          <a:p>
            <a:pPr algn="just"/>
            <a:r>
              <a:rPr lang="hr-HR" dirty="0" smtClean="0"/>
              <a:t>sudac za mladež i </a:t>
            </a:r>
            <a:r>
              <a:rPr lang="hr-HR" dirty="0" err="1" smtClean="0"/>
              <a:t>d.o</a:t>
            </a:r>
            <a:r>
              <a:rPr lang="hr-HR" dirty="0" smtClean="0"/>
              <a:t>. minimalno 2 puta godišnje moraju obilaziti maloljetnike smještene u ustanovi i biti u kontaktu s njima i službenicima koji neposredno rade na izvršavanju odgojnih mjera i postignuti uspjeh odgoja (čl. 97. st. 2. ZSM)</a:t>
            </a:r>
          </a:p>
          <a:p>
            <a:pPr algn="just"/>
            <a:r>
              <a:rPr lang="hr-HR" dirty="0" smtClean="0"/>
              <a:t>CZSS dostavit će svaka 3 mjeseca izvješće o izvršavanju ostalih odgojnih mjera sudu (koji je izrekao mjeru) i nadležnom </a:t>
            </a:r>
            <a:r>
              <a:rPr lang="hr-HR" dirty="0" err="1" smtClean="0"/>
              <a:t>d.o</a:t>
            </a:r>
            <a:r>
              <a:rPr lang="hr-HR" dirty="0" smtClean="0"/>
              <a:t>.  (čl. 98. ZSM)</a:t>
            </a:r>
            <a:endParaRPr lang="hr-HR" dirty="0"/>
          </a:p>
        </p:txBody>
      </p:sp>
    </p:spTree>
    <p:extLst>
      <p:ext uri="{BB962C8B-B14F-4D97-AF65-F5344CB8AC3E}">
        <p14:creationId xmlns:p14="http://schemas.microsoft.com/office/powerpoint/2010/main" val="31603071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590205"/>
            <a:ext cx="9601196" cy="1147156"/>
          </a:xfrm>
        </p:spPr>
        <p:txBody>
          <a:bodyPr>
            <a:normAutofit fontScale="90000"/>
          </a:bodyPr>
          <a:lstStyle/>
          <a:p>
            <a:r>
              <a:rPr lang="hr-HR" dirty="0" smtClean="0"/>
              <a:t>2.A.12.1. Izvršavanje maloljetničkog zatvora</a:t>
            </a:r>
            <a:endParaRPr lang="hr-HR" dirty="0"/>
          </a:p>
        </p:txBody>
      </p:sp>
      <p:sp>
        <p:nvSpPr>
          <p:cNvPr id="3" name="Content Placeholder 2"/>
          <p:cNvSpPr>
            <a:spLocks noGrp="1"/>
          </p:cNvSpPr>
          <p:nvPr>
            <p:ph idx="1"/>
          </p:nvPr>
        </p:nvSpPr>
        <p:spPr>
          <a:xfrm>
            <a:off x="748146" y="1948441"/>
            <a:ext cx="10548850" cy="4261165"/>
          </a:xfrm>
        </p:spPr>
        <p:txBody>
          <a:bodyPr>
            <a:normAutofit fontScale="92500" lnSpcReduction="20000"/>
          </a:bodyPr>
          <a:lstStyle/>
          <a:p>
            <a:pPr algn="just"/>
            <a:r>
              <a:rPr lang="hr-HR" dirty="0" smtClean="0"/>
              <a:t>maloljetnički zatvor (</a:t>
            </a:r>
            <a:r>
              <a:rPr lang="hr-HR" dirty="0" err="1" smtClean="0"/>
              <a:t>dalje:MZ</a:t>
            </a:r>
            <a:r>
              <a:rPr lang="hr-HR" dirty="0" smtClean="0"/>
              <a:t>) maloljetnik izdržava u specijaliziranoj kaznionici za maloljetnike ili specijaliziranom odjelu kaznionice u kojoj može ostati do navršene 23 godine života (čl. 101. ZSM)</a:t>
            </a:r>
          </a:p>
          <a:p>
            <a:pPr algn="just"/>
            <a:r>
              <a:rPr lang="hr-HR" dirty="0" smtClean="0"/>
              <a:t>MZ je u Požegi</a:t>
            </a:r>
          </a:p>
          <a:p>
            <a:pPr algn="just"/>
            <a:r>
              <a:rPr lang="hr-HR" dirty="0" smtClean="0"/>
              <a:t>u pravilu se nakon toga upućuje u kaznionicu u kojoj punoljetne osobe izdržavaju kaznu (čl. 101. ZSM)</a:t>
            </a:r>
          </a:p>
          <a:p>
            <a:pPr algn="just"/>
            <a:r>
              <a:rPr lang="hr-HR" dirty="0" smtClean="0"/>
              <a:t>IZNIMNO- </a:t>
            </a:r>
            <a:r>
              <a:rPr lang="hr-HR" b="1" dirty="0" smtClean="0"/>
              <a:t>može</a:t>
            </a:r>
            <a:r>
              <a:rPr lang="hr-HR" dirty="0" smtClean="0"/>
              <a:t> i nakon navršene 23 god. ostati u specijaliziranoj kaznionici ako je to potrebno radi:</a:t>
            </a:r>
          </a:p>
          <a:p>
            <a:pPr lvl="1" algn="just"/>
            <a:r>
              <a:rPr lang="hr-HR" dirty="0" smtClean="0"/>
              <a:t> završavanja školovanja ili </a:t>
            </a:r>
          </a:p>
          <a:p>
            <a:pPr lvl="1" algn="just"/>
            <a:r>
              <a:rPr lang="hr-HR" dirty="0" smtClean="0"/>
              <a:t>stručnog osposobljavanja ili </a:t>
            </a:r>
          </a:p>
          <a:p>
            <a:pPr lvl="1" algn="just"/>
            <a:r>
              <a:rPr lang="hr-HR" dirty="0" smtClean="0"/>
              <a:t>ostatak kazne nije veći od 6 mjeseci,</a:t>
            </a:r>
          </a:p>
          <a:p>
            <a:pPr algn="just"/>
            <a:r>
              <a:rPr lang="hr-HR" b="1" u="sng" dirty="0" smtClean="0">
                <a:solidFill>
                  <a:prstClr val="black">
                    <a:lumMod val="85000"/>
                    <a:lumOff val="15000"/>
                  </a:prstClr>
                </a:solidFill>
              </a:rPr>
              <a:t>ali nikako nakon navršene </a:t>
            </a:r>
            <a:r>
              <a:rPr lang="hr-HR" b="1" u="sng" dirty="0">
                <a:solidFill>
                  <a:prstClr val="black">
                    <a:lumMod val="85000"/>
                    <a:lumOff val="15000"/>
                  </a:prstClr>
                </a:solidFill>
              </a:rPr>
              <a:t>27 god. života</a:t>
            </a:r>
            <a:endParaRPr lang="hr-HR" b="1" u="sng" dirty="0"/>
          </a:p>
        </p:txBody>
      </p:sp>
    </p:spTree>
    <p:extLst>
      <p:ext uri="{BB962C8B-B14F-4D97-AF65-F5344CB8AC3E}">
        <p14:creationId xmlns:p14="http://schemas.microsoft.com/office/powerpoint/2010/main" val="35620777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54412"/>
            <a:ext cx="9601196" cy="800100"/>
          </a:xfrm>
        </p:spPr>
        <p:txBody>
          <a:bodyPr>
            <a:normAutofit/>
          </a:bodyPr>
          <a:lstStyle/>
          <a:p>
            <a:r>
              <a:rPr lang="hr-HR" dirty="0" smtClean="0"/>
              <a:t>2.B. Mlađi punoljetnici</a:t>
            </a:r>
            <a:endParaRPr lang="hr-HR" dirty="0"/>
          </a:p>
        </p:txBody>
      </p:sp>
      <p:sp>
        <p:nvSpPr>
          <p:cNvPr id="3" name="Content Placeholder 2"/>
          <p:cNvSpPr>
            <a:spLocks noGrp="1"/>
          </p:cNvSpPr>
          <p:nvPr>
            <p:ph idx="1"/>
          </p:nvPr>
        </p:nvSpPr>
        <p:spPr>
          <a:xfrm>
            <a:off x="523702" y="1554480"/>
            <a:ext cx="10981113" cy="4668519"/>
          </a:xfrm>
        </p:spPr>
        <p:txBody>
          <a:bodyPr>
            <a:noAutofit/>
          </a:bodyPr>
          <a:lstStyle/>
          <a:p>
            <a:r>
              <a:rPr lang="hr-HR" sz="2400" b="1" dirty="0" smtClean="0"/>
              <a:t>kada je osoba počinila djelo kao mlađi punoljetnik sud </a:t>
            </a:r>
            <a:r>
              <a:rPr lang="hr-HR" sz="2400" b="1" u="sng" dirty="0" smtClean="0"/>
              <a:t>može </a:t>
            </a:r>
            <a:r>
              <a:rPr lang="hr-HR" sz="2400" b="1" dirty="0" smtClean="0"/>
              <a:t>izreći </a:t>
            </a:r>
            <a:r>
              <a:rPr lang="hr-HR" sz="2400" dirty="0" smtClean="0"/>
              <a:t>(čl. 105. st. 1. ZSM):--obratiti pozornost na izričaj norme</a:t>
            </a:r>
          </a:p>
          <a:p>
            <a:pPr lvl="1">
              <a:buClr>
                <a:srgbClr val="83992A"/>
              </a:buClr>
            </a:pPr>
            <a:r>
              <a:rPr lang="hr-HR" sz="2000" dirty="0">
                <a:solidFill>
                  <a:prstClr val="black">
                    <a:lumMod val="85000"/>
                    <a:lumOff val="15000"/>
                  </a:prstClr>
                </a:solidFill>
              </a:rPr>
              <a:t>posebne obveze </a:t>
            </a:r>
          </a:p>
          <a:p>
            <a:pPr lvl="1">
              <a:buClr>
                <a:srgbClr val="83992A"/>
              </a:buClr>
            </a:pPr>
            <a:r>
              <a:rPr lang="hr-HR" sz="2000" dirty="0">
                <a:solidFill>
                  <a:prstClr val="black">
                    <a:lumMod val="85000"/>
                    <a:lumOff val="15000"/>
                  </a:prstClr>
                </a:solidFill>
              </a:rPr>
              <a:t>odgojnu mjeru pojačanog nadzora i</a:t>
            </a:r>
          </a:p>
          <a:p>
            <a:pPr lvl="1">
              <a:buClr>
                <a:srgbClr val="83992A"/>
              </a:buClr>
            </a:pPr>
            <a:r>
              <a:rPr lang="hr-HR" sz="2000" dirty="0">
                <a:solidFill>
                  <a:prstClr val="black">
                    <a:lumMod val="85000"/>
                    <a:lumOff val="15000"/>
                  </a:prstClr>
                </a:solidFill>
              </a:rPr>
              <a:t> kaznu maloljetničkog zatvora </a:t>
            </a:r>
            <a:endParaRPr lang="hr-HR" sz="2000" dirty="0" smtClean="0">
              <a:solidFill>
                <a:prstClr val="black">
                  <a:lumMod val="85000"/>
                  <a:lumOff val="15000"/>
                </a:prstClr>
              </a:solidFill>
            </a:endParaRPr>
          </a:p>
          <a:p>
            <a:pPr lvl="1">
              <a:buClr>
                <a:srgbClr val="83992A"/>
              </a:buClr>
            </a:pPr>
            <a:r>
              <a:rPr lang="hr-HR" sz="2000" dirty="0" smtClean="0">
                <a:solidFill>
                  <a:prstClr val="black">
                    <a:lumMod val="85000"/>
                    <a:lumOff val="15000"/>
                  </a:prstClr>
                </a:solidFill>
              </a:rPr>
              <a:t>sigurnosne mjere*</a:t>
            </a:r>
          </a:p>
          <a:p>
            <a:pPr>
              <a:buClr>
                <a:srgbClr val="83992A"/>
              </a:buClr>
            </a:pPr>
            <a:r>
              <a:rPr lang="hr-HR" sz="2400" dirty="0" smtClean="0">
                <a:solidFill>
                  <a:prstClr val="black">
                    <a:lumMod val="85000"/>
                    <a:lumOff val="15000"/>
                  </a:prstClr>
                </a:solidFill>
              </a:rPr>
              <a:t>a ako u vrijeme suđenja </a:t>
            </a:r>
            <a:r>
              <a:rPr lang="hr-HR" sz="2400" b="1" dirty="0" smtClean="0">
                <a:solidFill>
                  <a:prstClr val="black">
                    <a:lumMod val="85000"/>
                    <a:lumOff val="15000"/>
                  </a:prstClr>
                </a:solidFill>
              </a:rPr>
              <a:t>nije navršio 21 godinu može </a:t>
            </a:r>
            <a:r>
              <a:rPr lang="hr-HR" sz="2400" dirty="0" smtClean="0">
                <a:solidFill>
                  <a:prstClr val="black">
                    <a:lumMod val="85000"/>
                    <a:lumOff val="15000"/>
                  </a:prstClr>
                </a:solidFill>
              </a:rPr>
              <a:t>mu izreći i:</a:t>
            </a:r>
          </a:p>
          <a:p>
            <a:pPr lvl="1">
              <a:buClr>
                <a:srgbClr val="83992A"/>
              </a:buClr>
            </a:pPr>
            <a:r>
              <a:rPr lang="hr-HR" sz="2000" dirty="0" smtClean="0">
                <a:solidFill>
                  <a:prstClr val="black">
                    <a:lumMod val="85000"/>
                    <a:lumOff val="15000"/>
                  </a:prstClr>
                </a:solidFill>
              </a:rPr>
              <a:t>upućivanje u disciplinski centar i </a:t>
            </a:r>
          </a:p>
          <a:p>
            <a:pPr lvl="1">
              <a:buClr>
                <a:srgbClr val="83992A"/>
              </a:buClr>
            </a:pPr>
            <a:r>
              <a:rPr lang="hr-HR" sz="2000" dirty="0" smtClean="0">
                <a:solidFill>
                  <a:prstClr val="black">
                    <a:lumMod val="85000"/>
                    <a:lumOff val="15000"/>
                  </a:prstClr>
                </a:solidFill>
              </a:rPr>
              <a:t>zavodsku odgojnu mjeru</a:t>
            </a:r>
          </a:p>
          <a:p>
            <a:pPr>
              <a:buClr>
                <a:srgbClr val="83992A"/>
              </a:buClr>
            </a:pPr>
            <a:r>
              <a:rPr lang="hr-HR" sz="2400" dirty="0" err="1">
                <a:solidFill>
                  <a:prstClr val="black">
                    <a:lumMod val="85000"/>
                    <a:lumOff val="15000"/>
                  </a:prstClr>
                </a:solidFill>
              </a:rPr>
              <a:t>m</a:t>
            </a:r>
            <a:r>
              <a:rPr lang="hr-HR" sz="2400" dirty="0" err="1" smtClean="0">
                <a:solidFill>
                  <a:prstClr val="black">
                    <a:lumMod val="85000"/>
                    <a:lumOff val="15000"/>
                  </a:prstClr>
                </a:solidFill>
              </a:rPr>
              <a:t>ax</a:t>
            </a:r>
            <a:r>
              <a:rPr lang="hr-HR" sz="2400" dirty="0" smtClean="0">
                <a:solidFill>
                  <a:prstClr val="black">
                    <a:lumMod val="85000"/>
                    <a:lumOff val="15000"/>
                  </a:prstClr>
                </a:solidFill>
              </a:rPr>
              <a:t>. trajanje odgojne mjere do navršene 23. godine života</a:t>
            </a:r>
            <a:endParaRPr lang="hr-HR" sz="2400" dirty="0" smtClean="0"/>
          </a:p>
        </p:txBody>
      </p:sp>
    </p:spTree>
    <p:extLst>
      <p:ext uri="{BB962C8B-B14F-4D97-AF65-F5344CB8AC3E}">
        <p14:creationId xmlns:p14="http://schemas.microsoft.com/office/powerpoint/2010/main" val="34091518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2023"/>
          </a:xfrm>
        </p:spPr>
        <p:txBody>
          <a:bodyPr/>
          <a:lstStyle/>
          <a:p>
            <a:r>
              <a:rPr lang="hr-HR" dirty="0">
                <a:solidFill>
                  <a:prstClr val="black"/>
                </a:solidFill>
              </a:rPr>
              <a:t>2.B</a:t>
            </a:r>
            <a:r>
              <a:rPr lang="hr-HR" dirty="0" smtClean="0">
                <a:solidFill>
                  <a:prstClr val="black"/>
                </a:solidFill>
              </a:rPr>
              <a:t>.</a:t>
            </a:r>
            <a:r>
              <a:rPr lang="hr-HR" dirty="0" smtClean="0">
                <a:solidFill>
                  <a:prstClr val="black">
                    <a:lumMod val="85000"/>
                    <a:lumOff val="15000"/>
                  </a:prstClr>
                </a:solidFill>
              </a:rPr>
              <a:t> Mlađi </a:t>
            </a:r>
            <a:r>
              <a:rPr lang="hr-HR" dirty="0">
                <a:solidFill>
                  <a:prstClr val="black">
                    <a:lumMod val="85000"/>
                    <a:lumOff val="15000"/>
                  </a:prstClr>
                </a:solidFill>
              </a:rPr>
              <a:t>punoljetnici</a:t>
            </a:r>
            <a:endParaRPr lang="hr-HR" dirty="0"/>
          </a:p>
        </p:txBody>
      </p:sp>
      <p:sp>
        <p:nvSpPr>
          <p:cNvPr id="3" name="Content Placeholder 2"/>
          <p:cNvSpPr>
            <a:spLocks noGrp="1"/>
          </p:cNvSpPr>
          <p:nvPr>
            <p:ph idx="1"/>
          </p:nvPr>
        </p:nvSpPr>
        <p:spPr>
          <a:xfrm>
            <a:off x="512748" y="1427148"/>
            <a:ext cx="11017005" cy="5204387"/>
          </a:xfrm>
        </p:spPr>
        <p:txBody>
          <a:bodyPr>
            <a:normAutofit/>
          </a:bodyPr>
          <a:lstStyle/>
          <a:p>
            <a:pPr>
              <a:buClr>
                <a:srgbClr val="83992A"/>
              </a:buClr>
            </a:pPr>
            <a:r>
              <a:rPr lang="hr-HR" b="1" dirty="0" smtClean="0">
                <a:solidFill>
                  <a:prstClr val="black">
                    <a:lumMod val="85000"/>
                    <a:lumOff val="15000"/>
                  </a:prstClr>
                </a:solidFill>
              </a:rPr>
              <a:t>izricanje sigurnosne/ih mjere/a:</a:t>
            </a:r>
          </a:p>
          <a:p>
            <a:pPr lvl="1" algn="just">
              <a:buClr>
                <a:srgbClr val="83992A"/>
              </a:buClr>
            </a:pPr>
            <a:r>
              <a:rPr lang="hr-HR" sz="2800" u="sng" dirty="0" smtClean="0">
                <a:solidFill>
                  <a:prstClr val="black">
                    <a:lumMod val="85000"/>
                    <a:lumOff val="15000"/>
                  </a:prstClr>
                </a:solidFill>
              </a:rPr>
              <a:t>primjena općeg kaznenog prava (čl. 106. ZSM-a): </a:t>
            </a:r>
          </a:p>
          <a:p>
            <a:pPr lvl="2" algn="just">
              <a:buClr>
                <a:srgbClr val="83992A"/>
              </a:buClr>
            </a:pPr>
            <a:r>
              <a:rPr lang="hr-HR" sz="2600" dirty="0" smtClean="0">
                <a:solidFill>
                  <a:prstClr val="black">
                    <a:lumMod val="85000"/>
                    <a:lumOff val="15000"/>
                  </a:prstClr>
                </a:solidFill>
              </a:rPr>
              <a:t>po </a:t>
            </a:r>
            <a:r>
              <a:rPr lang="hr-HR" sz="2600" dirty="0">
                <a:solidFill>
                  <a:prstClr val="black">
                    <a:lumMod val="85000"/>
                    <a:lumOff val="15000"/>
                  </a:prstClr>
                </a:solidFill>
              </a:rPr>
              <a:t>općim propisima tj. </a:t>
            </a:r>
            <a:r>
              <a:rPr lang="hr-HR" sz="2600" dirty="0" smtClean="0">
                <a:solidFill>
                  <a:prstClr val="black">
                    <a:lumMod val="85000"/>
                    <a:lumOff val="15000"/>
                  </a:prstClr>
                </a:solidFill>
              </a:rPr>
              <a:t>KZ</a:t>
            </a:r>
            <a:r>
              <a:rPr lang="hr-HR" sz="2600" dirty="0">
                <a:solidFill>
                  <a:prstClr val="black">
                    <a:lumMod val="85000"/>
                    <a:lumOff val="15000"/>
                  </a:prstClr>
                </a:solidFill>
              </a:rPr>
              <a:t> </a:t>
            </a:r>
            <a:r>
              <a:rPr lang="hr-HR" sz="2600" dirty="0" smtClean="0">
                <a:solidFill>
                  <a:prstClr val="black">
                    <a:lumMod val="85000"/>
                    <a:lumOff val="15000"/>
                  </a:prstClr>
                </a:solidFill>
              </a:rPr>
              <a:t>(čl. 106. ZSM-a), ali ne SM zabrane obavljanja određene dužnosti ili djelatnosti (čl. 106. st. 3. ZSM-a)</a:t>
            </a:r>
          </a:p>
          <a:p>
            <a:pPr lvl="1" algn="just">
              <a:buClr>
                <a:srgbClr val="83992A"/>
              </a:buClr>
            </a:pPr>
            <a:r>
              <a:rPr lang="hr-HR" sz="2800" u="sng" dirty="0" smtClean="0">
                <a:solidFill>
                  <a:prstClr val="black">
                    <a:lumMod val="85000"/>
                    <a:lumOff val="15000"/>
                  </a:prstClr>
                </a:solidFill>
              </a:rPr>
              <a:t>primjena maloljetničkog kaznenog prava (čl. 105. ZSM-a)</a:t>
            </a:r>
            <a:r>
              <a:rPr lang="hr-HR" sz="2800" dirty="0" smtClean="0">
                <a:solidFill>
                  <a:prstClr val="black">
                    <a:lumMod val="85000"/>
                    <a:lumOff val="15000"/>
                  </a:prstClr>
                </a:solidFill>
              </a:rPr>
              <a:t>:</a:t>
            </a:r>
          </a:p>
          <a:p>
            <a:pPr lvl="2" algn="just">
              <a:buClr>
                <a:srgbClr val="83992A"/>
              </a:buClr>
            </a:pPr>
            <a:r>
              <a:rPr lang="hr-HR" sz="2600" dirty="0" smtClean="0">
                <a:solidFill>
                  <a:prstClr val="black">
                    <a:lumMod val="85000"/>
                    <a:lumOff val="15000"/>
                  </a:prstClr>
                </a:solidFill>
              </a:rPr>
              <a:t>ali </a:t>
            </a:r>
            <a:r>
              <a:rPr lang="hr-HR" sz="2600" dirty="0">
                <a:solidFill>
                  <a:prstClr val="black">
                    <a:lumMod val="85000"/>
                    <a:lumOff val="15000"/>
                  </a:prstClr>
                </a:solidFill>
              </a:rPr>
              <a:t>ako je izrečena </a:t>
            </a:r>
            <a:r>
              <a:rPr lang="hr-HR" sz="2600" u="sng" dirty="0">
                <a:solidFill>
                  <a:prstClr val="black">
                    <a:lumMod val="85000"/>
                    <a:lumOff val="15000"/>
                  </a:prstClr>
                </a:solidFill>
              </a:rPr>
              <a:t>odgojna mjera ili maloljetnički zatvora </a:t>
            </a:r>
            <a:r>
              <a:rPr lang="hr-HR" sz="2600" dirty="0">
                <a:solidFill>
                  <a:prstClr val="black">
                    <a:lumMod val="85000"/>
                    <a:lumOff val="15000"/>
                  </a:prstClr>
                </a:solidFill>
              </a:rPr>
              <a:t>sukladno </a:t>
            </a:r>
            <a:r>
              <a:rPr lang="hr-HR" sz="2600" u="sng" dirty="0">
                <a:solidFill>
                  <a:prstClr val="black">
                    <a:lumMod val="85000"/>
                    <a:lumOff val="15000"/>
                  </a:prstClr>
                </a:solidFill>
              </a:rPr>
              <a:t>ZSM</a:t>
            </a:r>
            <a:r>
              <a:rPr lang="hr-HR" sz="2600" dirty="0">
                <a:solidFill>
                  <a:prstClr val="black">
                    <a:lumMod val="85000"/>
                    <a:lumOff val="15000"/>
                  </a:prstClr>
                </a:solidFill>
              </a:rPr>
              <a:t>, tada se </a:t>
            </a:r>
            <a:r>
              <a:rPr lang="hr-HR" sz="2600" b="1" dirty="0" smtClean="0">
                <a:solidFill>
                  <a:prstClr val="black">
                    <a:lumMod val="85000"/>
                    <a:lumOff val="15000"/>
                  </a:prstClr>
                </a:solidFill>
              </a:rPr>
              <a:t>mogu </a:t>
            </a:r>
            <a:r>
              <a:rPr lang="hr-HR" sz="2600" dirty="0">
                <a:solidFill>
                  <a:prstClr val="black">
                    <a:lumMod val="85000"/>
                    <a:lumOff val="15000"/>
                  </a:prstClr>
                </a:solidFill>
              </a:rPr>
              <a:t>primijeniti </a:t>
            </a:r>
            <a:r>
              <a:rPr lang="hr-HR" sz="2600" dirty="0" smtClean="0">
                <a:solidFill>
                  <a:prstClr val="black">
                    <a:lumMod val="85000"/>
                    <a:lumOff val="15000"/>
                  </a:prstClr>
                </a:solidFill>
              </a:rPr>
              <a:t>sigurnosne </a:t>
            </a:r>
            <a:r>
              <a:rPr lang="hr-HR" sz="2600" dirty="0">
                <a:solidFill>
                  <a:prstClr val="black">
                    <a:lumMod val="85000"/>
                    <a:lumOff val="15000"/>
                  </a:prstClr>
                </a:solidFill>
              </a:rPr>
              <a:t>mjere </a:t>
            </a:r>
            <a:r>
              <a:rPr lang="hr-HR" sz="2600" dirty="0" smtClean="0">
                <a:solidFill>
                  <a:prstClr val="black">
                    <a:lumMod val="85000"/>
                    <a:lumOff val="15000"/>
                  </a:prstClr>
                </a:solidFill>
              </a:rPr>
              <a:t>pod istim uvjetima kao </a:t>
            </a:r>
            <a:r>
              <a:rPr lang="hr-HR" sz="2600" dirty="0">
                <a:solidFill>
                  <a:prstClr val="black">
                    <a:lumMod val="85000"/>
                    <a:lumOff val="15000"/>
                  </a:prstClr>
                </a:solidFill>
              </a:rPr>
              <a:t>i </a:t>
            </a:r>
            <a:r>
              <a:rPr lang="hr-HR" sz="2600" dirty="0" smtClean="0">
                <a:solidFill>
                  <a:prstClr val="black">
                    <a:lumMod val="85000"/>
                    <a:lumOff val="15000"/>
                  </a:prstClr>
                </a:solidFill>
              </a:rPr>
              <a:t>prema maloljetnicima, odnosno pod uvjetima čl. 31. ZSM (čl. 105. st.3. ZSM):</a:t>
            </a:r>
          </a:p>
          <a:p>
            <a:pPr lvl="3" algn="just">
              <a:buClr>
                <a:srgbClr val="83992A"/>
              </a:buClr>
            </a:pPr>
            <a:r>
              <a:rPr lang="hr-HR" sz="2400" dirty="0" err="1" smtClean="0">
                <a:solidFill>
                  <a:prstClr val="black">
                    <a:lumMod val="85000"/>
                    <a:lumOff val="15000"/>
                  </a:prstClr>
                </a:solidFill>
              </a:rPr>
              <a:t>sig</a:t>
            </a:r>
            <a:r>
              <a:rPr lang="hr-HR" sz="2400" dirty="0" smtClean="0">
                <a:solidFill>
                  <a:prstClr val="black">
                    <a:lumMod val="85000"/>
                    <a:lumOff val="15000"/>
                  </a:prstClr>
                </a:solidFill>
              </a:rPr>
              <a:t>. mj. </a:t>
            </a:r>
            <a:r>
              <a:rPr lang="hr-HR" sz="2400" b="1" dirty="0" smtClean="0">
                <a:solidFill>
                  <a:prstClr val="black">
                    <a:lumMod val="85000"/>
                    <a:lumOff val="15000"/>
                  </a:prstClr>
                </a:solidFill>
              </a:rPr>
              <a:t>obveznog psihosocijalnog tretmana i zabrane približavanja</a:t>
            </a:r>
            <a:r>
              <a:rPr lang="hr-HR" sz="2400" dirty="0" smtClean="0">
                <a:solidFill>
                  <a:prstClr val="black">
                    <a:lumMod val="85000"/>
                    <a:lumOff val="15000"/>
                  </a:prstClr>
                </a:solidFill>
              </a:rPr>
              <a:t> samo uz </a:t>
            </a:r>
            <a:r>
              <a:rPr lang="hr-HR" sz="2400" u="sng" dirty="0" smtClean="0">
                <a:solidFill>
                  <a:prstClr val="black">
                    <a:lumMod val="85000"/>
                    <a:lumOff val="15000"/>
                  </a:prstClr>
                </a:solidFill>
              </a:rPr>
              <a:t>zavodsku odgojnu mjeru ili maloljetnički zatvor</a:t>
            </a:r>
          </a:p>
          <a:p>
            <a:pPr lvl="3" algn="just">
              <a:buClr>
                <a:srgbClr val="83992A"/>
              </a:buClr>
            </a:pPr>
            <a:r>
              <a:rPr lang="hr-HR" sz="2400" b="1" dirty="0" smtClean="0">
                <a:solidFill>
                  <a:prstClr val="black">
                    <a:lumMod val="85000"/>
                    <a:lumOff val="15000"/>
                  </a:prstClr>
                </a:solidFill>
              </a:rPr>
              <a:t>NE –</a:t>
            </a:r>
            <a:r>
              <a:rPr lang="hr-HR" sz="2400" dirty="0" smtClean="0">
                <a:solidFill>
                  <a:prstClr val="black">
                    <a:lumMod val="85000"/>
                    <a:lumOff val="15000"/>
                  </a:prstClr>
                </a:solidFill>
              </a:rPr>
              <a:t> </a:t>
            </a:r>
            <a:r>
              <a:rPr lang="hr-HR" sz="2400" b="1" dirty="0" smtClean="0">
                <a:solidFill>
                  <a:prstClr val="black">
                    <a:lumMod val="85000"/>
                    <a:lumOff val="15000"/>
                  </a:prstClr>
                </a:solidFill>
              </a:rPr>
              <a:t>zabrana obavljanja djelatnosti ili dužnosti ili udaljenje iz zajedničkog kućanstva</a:t>
            </a:r>
          </a:p>
          <a:p>
            <a:pPr lvl="3">
              <a:buClr>
                <a:srgbClr val="83992A"/>
              </a:buClr>
            </a:pPr>
            <a:endParaRPr lang="hr-HR" dirty="0">
              <a:solidFill>
                <a:prstClr val="black">
                  <a:lumMod val="85000"/>
                  <a:lumOff val="15000"/>
                </a:prstClr>
              </a:solidFill>
            </a:endParaRPr>
          </a:p>
          <a:p>
            <a:endParaRPr lang="hr-HR" dirty="0"/>
          </a:p>
        </p:txBody>
      </p:sp>
    </p:spTree>
    <p:extLst>
      <p:ext uri="{BB962C8B-B14F-4D97-AF65-F5344CB8AC3E}">
        <p14:creationId xmlns:p14="http://schemas.microsoft.com/office/powerpoint/2010/main" val="15754172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solidFill>
                  <a:prstClr val="black"/>
                </a:solidFill>
              </a:rPr>
              <a:t>2.B</a:t>
            </a:r>
            <a:r>
              <a:rPr lang="hr-HR" dirty="0" smtClean="0">
                <a:solidFill>
                  <a:prstClr val="black"/>
                </a:solidFill>
              </a:rPr>
              <a:t>.</a:t>
            </a:r>
            <a:r>
              <a:rPr lang="hr-HR" sz="4000" dirty="0" smtClean="0">
                <a:solidFill>
                  <a:prstClr val="black">
                    <a:lumMod val="85000"/>
                    <a:lumOff val="15000"/>
                  </a:prstClr>
                </a:solidFill>
              </a:rPr>
              <a:t> Mlađi </a:t>
            </a:r>
            <a:r>
              <a:rPr lang="hr-HR" sz="4000" dirty="0">
                <a:solidFill>
                  <a:prstClr val="black">
                    <a:lumMod val="85000"/>
                    <a:lumOff val="15000"/>
                  </a:prstClr>
                </a:solidFill>
              </a:rPr>
              <a:t>punoljetnici</a:t>
            </a:r>
            <a:endParaRPr lang="hr-HR" dirty="0"/>
          </a:p>
        </p:txBody>
      </p:sp>
      <p:sp>
        <p:nvSpPr>
          <p:cNvPr id="3" name="Content Placeholder 2"/>
          <p:cNvSpPr>
            <a:spLocks noGrp="1"/>
          </p:cNvSpPr>
          <p:nvPr>
            <p:ph idx="1"/>
          </p:nvPr>
        </p:nvSpPr>
        <p:spPr>
          <a:xfrm>
            <a:off x="922713" y="1512606"/>
            <a:ext cx="10390909" cy="5093293"/>
          </a:xfrm>
        </p:spPr>
        <p:txBody>
          <a:bodyPr>
            <a:normAutofit/>
          </a:bodyPr>
          <a:lstStyle/>
          <a:p>
            <a:pPr marL="514350" lvl="0" indent="-514350" algn="just">
              <a:buClr>
                <a:srgbClr val="83992A"/>
              </a:buClr>
              <a:buFont typeface="+mj-lt"/>
              <a:buAutoNum type="alphaLcParenR"/>
            </a:pPr>
            <a:r>
              <a:rPr lang="hr-HR" dirty="0">
                <a:solidFill>
                  <a:prstClr val="black">
                    <a:lumMod val="85000"/>
                    <a:lumOff val="15000"/>
                  </a:prstClr>
                </a:solidFill>
              </a:rPr>
              <a:t>ako je kd počinio kao mlađi punoljetnik, a </a:t>
            </a:r>
            <a:r>
              <a:rPr lang="hr-HR" b="1" dirty="0">
                <a:solidFill>
                  <a:prstClr val="black">
                    <a:lumMod val="85000"/>
                    <a:lumOff val="15000"/>
                  </a:prstClr>
                </a:solidFill>
              </a:rPr>
              <a:t>koji je u vrijeme suđenja navršio 21 godinu života, </a:t>
            </a:r>
            <a:r>
              <a:rPr lang="hr-HR" b="1" dirty="0" smtClean="0">
                <a:solidFill>
                  <a:prstClr val="black">
                    <a:lumMod val="85000"/>
                    <a:lumOff val="15000"/>
                  </a:prstClr>
                </a:solidFill>
              </a:rPr>
              <a:t>sud </a:t>
            </a:r>
            <a:r>
              <a:rPr lang="hr-HR" dirty="0" smtClean="0">
                <a:solidFill>
                  <a:prstClr val="black">
                    <a:lumMod val="85000"/>
                    <a:lumOff val="15000"/>
                  </a:prstClr>
                </a:solidFill>
              </a:rPr>
              <a:t>(čl</a:t>
            </a:r>
            <a:r>
              <a:rPr lang="hr-HR" dirty="0">
                <a:solidFill>
                  <a:prstClr val="black">
                    <a:lumMod val="85000"/>
                    <a:lumOff val="15000"/>
                  </a:prstClr>
                </a:solidFill>
              </a:rPr>
              <a:t>. 105. st. 2. ZSM):</a:t>
            </a:r>
          </a:p>
          <a:p>
            <a:pPr marL="914400" lvl="1" indent="-457200" algn="just">
              <a:buClr>
                <a:srgbClr val="83992A"/>
              </a:buClr>
              <a:buFont typeface="+mj-lt"/>
              <a:buAutoNum type="alphaLcParenR"/>
            </a:pPr>
            <a:r>
              <a:rPr lang="hr-HR" b="1" dirty="0" smtClean="0">
                <a:solidFill>
                  <a:prstClr val="black">
                    <a:lumMod val="85000"/>
                    <a:lumOff val="15000"/>
                  </a:prstClr>
                </a:solidFill>
              </a:rPr>
              <a:t>može</a:t>
            </a:r>
            <a:r>
              <a:rPr lang="hr-HR" dirty="0" smtClean="0">
                <a:solidFill>
                  <a:prstClr val="black">
                    <a:lumMod val="85000"/>
                    <a:lumOff val="15000"/>
                  </a:prstClr>
                </a:solidFill>
              </a:rPr>
              <a:t> umjesto </a:t>
            </a:r>
            <a:r>
              <a:rPr lang="hr-HR" dirty="0" err="1">
                <a:solidFill>
                  <a:prstClr val="black">
                    <a:lumMod val="85000"/>
                    <a:lumOff val="15000"/>
                  </a:prstClr>
                </a:solidFill>
              </a:rPr>
              <a:t>mz</a:t>
            </a:r>
            <a:r>
              <a:rPr lang="hr-HR" dirty="0">
                <a:solidFill>
                  <a:prstClr val="black">
                    <a:lumMod val="85000"/>
                    <a:lumOff val="15000"/>
                  </a:prstClr>
                </a:solidFill>
              </a:rPr>
              <a:t> izreći </a:t>
            </a:r>
            <a:r>
              <a:rPr lang="hr-HR" dirty="0" err="1">
                <a:solidFill>
                  <a:prstClr val="black">
                    <a:lumMod val="85000"/>
                    <a:lumOff val="15000"/>
                  </a:prstClr>
                </a:solidFill>
              </a:rPr>
              <a:t>kz</a:t>
            </a:r>
            <a:endParaRPr lang="hr-HR" dirty="0">
              <a:solidFill>
                <a:prstClr val="black">
                  <a:lumMod val="85000"/>
                  <a:lumOff val="15000"/>
                </a:prstClr>
              </a:solidFill>
            </a:endParaRPr>
          </a:p>
          <a:p>
            <a:pPr marL="914400" lvl="1" indent="-457200" algn="just">
              <a:buClr>
                <a:srgbClr val="83992A"/>
              </a:buClr>
              <a:buFont typeface="+mj-lt"/>
              <a:buAutoNum type="alphaLcParenR"/>
            </a:pPr>
            <a:r>
              <a:rPr lang="hr-HR" dirty="0">
                <a:solidFill>
                  <a:prstClr val="black">
                    <a:lumMod val="85000"/>
                    <a:lumOff val="15000"/>
                  </a:prstClr>
                </a:solidFill>
              </a:rPr>
              <a:t>ako je u vrijeme suđenja navršio 23 godine sud </a:t>
            </a:r>
            <a:r>
              <a:rPr lang="hr-HR" b="1" dirty="0">
                <a:solidFill>
                  <a:prstClr val="black">
                    <a:lumMod val="85000"/>
                    <a:lumOff val="15000"/>
                  </a:prstClr>
                </a:solidFill>
              </a:rPr>
              <a:t>će </a:t>
            </a:r>
            <a:r>
              <a:rPr lang="hr-HR" dirty="0">
                <a:solidFill>
                  <a:prstClr val="black">
                    <a:lumMod val="85000"/>
                    <a:lumOff val="15000"/>
                  </a:prstClr>
                </a:solidFill>
              </a:rPr>
              <a:t>mu umjesto </a:t>
            </a:r>
            <a:r>
              <a:rPr lang="hr-HR" dirty="0" err="1">
                <a:solidFill>
                  <a:prstClr val="black">
                    <a:lumMod val="85000"/>
                    <a:lumOff val="15000"/>
                  </a:prstClr>
                </a:solidFill>
              </a:rPr>
              <a:t>mz</a:t>
            </a:r>
            <a:r>
              <a:rPr lang="hr-HR" dirty="0">
                <a:solidFill>
                  <a:prstClr val="black">
                    <a:lumMod val="85000"/>
                    <a:lumOff val="15000"/>
                  </a:prstClr>
                </a:solidFill>
              </a:rPr>
              <a:t> izreći </a:t>
            </a:r>
            <a:r>
              <a:rPr lang="hr-HR" dirty="0" err="1">
                <a:solidFill>
                  <a:prstClr val="black">
                    <a:lumMod val="85000"/>
                    <a:lumOff val="15000"/>
                  </a:prstClr>
                </a:solidFill>
              </a:rPr>
              <a:t>kz</a:t>
            </a:r>
            <a:r>
              <a:rPr lang="hr-HR" dirty="0">
                <a:solidFill>
                  <a:prstClr val="black">
                    <a:lumMod val="85000"/>
                    <a:lumOff val="15000"/>
                  </a:prstClr>
                </a:solidFill>
              </a:rPr>
              <a:t> ili uvjetnu osudu (pa čak kada je žalba izjavljena samo u njegovu korist)</a:t>
            </a:r>
          </a:p>
          <a:p>
            <a:pPr marL="514350" lvl="0" indent="-514350" algn="just">
              <a:buClr>
                <a:srgbClr val="83992A"/>
              </a:buClr>
              <a:buFont typeface="+mj-lt"/>
              <a:buAutoNum type="alphaLcParenR"/>
            </a:pPr>
            <a:r>
              <a:rPr lang="hr-HR" dirty="0">
                <a:solidFill>
                  <a:prstClr val="black">
                    <a:lumMod val="85000"/>
                    <a:lumOff val="15000"/>
                  </a:prstClr>
                </a:solidFill>
              </a:rPr>
              <a:t>osobi koja je kazneno djelo počinila </a:t>
            </a:r>
            <a:r>
              <a:rPr lang="hr-HR" u="sng" dirty="0">
                <a:solidFill>
                  <a:prstClr val="black">
                    <a:lumMod val="85000"/>
                    <a:lumOff val="15000"/>
                  </a:prstClr>
                </a:solidFill>
              </a:rPr>
              <a:t>kao mlađi punoljetnik </a:t>
            </a:r>
            <a:r>
              <a:rPr lang="hr-HR" dirty="0">
                <a:solidFill>
                  <a:prstClr val="black">
                    <a:lumMod val="85000"/>
                    <a:lumOff val="15000"/>
                  </a:prstClr>
                </a:solidFill>
              </a:rPr>
              <a:t>(18-21) </a:t>
            </a:r>
            <a:r>
              <a:rPr lang="hr-HR" u="sng" dirty="0">
                <a:solidFill>
                  <a:prstClr val="black">
                    <a:lumMod val="85000"/>
                    <a:lumOff val="15000"/>
                  </a:prstClr>
                </a:solidFill>
              </a:rPr>
              <a:t>ne može </a:t>
            </a:r>
            <a:r>
              <a:rPr lang="hr-HR" dirty="0">
                <a:solidFill>
                  <a:prstClr val="black">
                    <a:lumMod val="85000"/>
                    <a:lumOff val="15000"/>
                  </a:prstClr>
                </a:solidFill>
              </a:rPr>
              <a:t>se izreći kazna zatvora u trajanju </a:t>
            </a:r>
            <a:r>
              <a:rPr lang="hr-HR" b="1" dirty="0">
                <a:solidFill>
                  <a:prstClr val="black">
                    <a:lumMod val="85000"/>
                    <a:lumOff val="15000"/>
                  </a:prstClr>
                </a:solidFill>
              </a:rPr>
              <a:t>duljem od 15 </a:t>
            </a:r>
            <a:r>
              <a:rPr lang="hr-HR" b="1" dirty="0" smtClean="0">
                <a:solidFill>
                  <a:prstClr val="black">
                    <a:lumMod val="85000"/>
                    <a:lumOff val="15000"/>
                  </a:prstClr>
                </a:solidFill>
              </a:rPr>
              <a:t>godina </a:t>
            </a:r>
            <a:r>
              <a:rPr lang="hr-HR" dirty="0" smtClean="0">
                <a:solidFill>
                  <a:prstClr val="black">
                    <a:lumMod val="85000"/>
                    <a:lumOff val="15000"/>
                  </a:prstClr>
                </a:solidFill>
              </a:rPr>
              <a:t>(čl. 106. st. 2. ZSM), </a:t>
            </a:r>
          </a:p>
          <a:p>
            <a:pPr lvl="1" algn="just">
              <a:buClr>
                <a:srgbClr val="83992A"/>
              </a:buClr>
            </a:pPr>
            <a:r>
              <a:rPr lang="hr-HR" sz="2300" b="1" dirty="0" smtClean="0">
                <a:solidFill>
                  <a:prstClr val="black">
                    <a:lumMod val="85000"/>
                    <a:lumOff val="15000"/>
                  </a:prstClr>
                </a:solidFill>
              </a:rPr>
              <a:t>OSIM:</a:t>
            </a:r>
          </a:p>
          <a:p>
            <a:pPr lvl="2" algn="just">
              <a:buClr>
                <a:srgbClr val="83992A"/>
              </a:buClr>
            </a:pPr>
            <a:r>
              <a:rPr lang="hr-HR" sz="2300" dirty="0" smtClean="0">
                <a:solidFill>
                  <a:prstClr val="black">
                    <a:lumMod val="85000"/>
                    <a:lumOff val="15000"/>
                  </a:prstClr>
                </a:solidFill>
              </a:rPr>
              <a:t> </a:t>
            </a:r>
            <a:r>
              <a:rPr lang="hr-HR" sz="2300" dirty="0">
                <a:solidFill>
                  <a:prstClr val="black">
                    <a:lumMod val="85000"/>
                    <a:lumOff val="15000"/>
                  </a:prstClr>
                </a:solidFill>
              </a:rPr>
              <a:t>ako je za kd propisna kazna dugotrajnog zatvora ili </a:t>
            </a:r>
            <a:endParaRPr lang="hr-HR" sz="2300" dirty="0" smtClean="0">
              <a:solidFill>
                <a:prstClr val="black">
                  <a:lumMod val="85000"/>
                  <a:lumOff val="15000"/>
                </a:prstClr>
              </a:solidFill>
            </a:endParaRPr>
          </a:p>
          <a:p>
            <a:pPr lvl="2" algn="just">
              <a:buClr>
                <a:srgbClr val="83992A"/>
              </a:buClr>
            </a:pPr>
            <a:r>
              <a:rPr lang="hr-HR" sz="2300" dirty="0" smtClean="0">
                <a:solidFill>
                  <a:prstClr val="black">
                    <a:lumMod val="85000"/>
                    <a:lumOff val="15000"/>
                  </a:prstClr>
                </a:solidFill>
              </a:rPr>
              <a:t>se </a:t>
            </a:r>
            <a:r>
              <a:rPr lang="hr-HR" sz="2300" dirty="0">
                <a:solidFill>
                  <a:prstClr val="black">
                    <a:lumMod val="85000"/>
                    <a:lumOff val="15000"/>
                  </a:prstClr>
                </a:solidFill>
              </a:rPr>
              <a:t>radi o stjecaju najmanje dva kd za koja je propisana kazna zatvora dulja od 10 godina (čl. 106. st</a:t>
            </a:r>
            <a:r>
              <a:rPr lang="hr-HR" sz="2300" dirty="0" smtClean="0">
                <a:solidFill>
                  <a:prstClr val="black">
                    <a:lumMod val="85000"/>
                    <a:lumOff val="15000"/>
                  </a:prstClr>
                </a:solidFill>
              </a:rPr>
              <a:t>. 2</a:t>
            </a:r>
            <a:r>
              <a:rPr lang="hr-HR" sz="2300" dirty="0">
                <a:solidFill>
                  <a:prstClr val="black">
                    <a:lumMod val="85000"/>
                    <a:lumOff val="15000"/>
                  </a:prstClr>
                </a:solidFill>
              </a:rPr>
              <a:t>. ZSM)</a:t>
            </a:r>
          </a:p>
          <a:p>
            <a:pPr algn="just"/>
            <a:endParaRPr lang="hr-HR" dirty="0"/>
          </a:p>
        </p:txBody>
      </p:sp>
    </p:spTree>
    <p:extLst>
      <p:ext uri="{BB962C8B-B14F-4D97-AF65-F5344CB8AC3E}">
        <p14:creationId xmlns:p14="http://schemas.microsoft.com/office/powerpoint/2010/main" val="29895967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0902" y="939339"/>
            <a:ext cx="10216109" cy="1429788"/>
          </a:xfrm>
        </p:spPr>
        <p:txBody>
          <a:bodyPr>
            <a:normAutofit/>
          </a:bodyPr>
          <a:lstStyle/>
          <a:p>
            <a:r>
              <a:rPr lang="hr-HR" dirty="0">
                <a:solidFill>
                  <a:prstClr val="black">
                    <a:lumMod val="85000"/>
                    <a:lumOff val="15000"/>
                  </a:prstClr>
                </a:solidFill>
              </a:rPr>
              <a:t>C</a:t>
            </a:r>
            <a:r>
              <a:rPr lang="hr-HR" dirty="0" smtClean="0">
                <a:solidFill>
                  <a:prstClr val="black">
                    <a:lumMod val="85000"/>
                    <a:lumOff val="15000"/>
                  </a:prstClr>
                </a:solidFill>
              </a:rPr>
              <a:t>) </a:t>
            </a:r>
            <a:r>
              <a:rPr lang="hr-HR" sz="4200" dirty="0" smtClean="0"/>
              <a:t>Posebne odredbe o zastari kaznenog postupanja (čl. 32. ZSM-a)</a:t>
            </a:r>
            <a:endParaRPr lang="hr-HR" sz="4200" dirty="0"/>
          </a:p>
        </p:txBody>
      </p:sp>
      <p:sp>
        <p:nvSpPr>
          <p:cNvPr id="3" name="Content Placeholder 2"/>
          <p:cNvSpPr>
            <a:spLocks noGrp="1"/>
          </p:cNvSpPr>
          <p:nvPr>
            <p:ph idx="1"/>
          </p:nvPr>
        </p:nvSpPr>
        <p:spPr>
          <a:xfrm>
            <a:off x="980902" y="2435628"/>
            <a:ext cx="9867207" cy="3873732"/>
          </a:xfrm>
        </p:spPr>
        <p:txBody>
          <a:bodyPr>
            <a:normAutofit/>
          </a:bodyPr>
          <a:lstStyle/>
          <a:p>
            <a:r>
              <a:rPr lang="hr-HR" dirty="0" smtClean="0"/>
              <a:t>osoba počinila djelo kao </a:t>
            </a:r>
            <a:r>
              <a:rPr lang="hr-HR" dirty="0"/>
              <a:t>mlađi maloljetnik (14-16 godina</a:t>
            </a:r>
            <a:r>
              <a:rPr lang="hr-HR" dirty="0" smtClean="0"/>
              <a:t>), u vrijeme </a:t>
            </a:r>
            <a:r>
              <a:rPr lang="hr-HR" b="1" dirty="0" smtClean="0"/>
              <a:t>suđenja postala punoljetna</a:t>
            </a:r>
            <a:r>
              <a:rPr lang="hr-HR" dirty="0" smtClean="0"/>
              <a:t>:</a:t>
            </a:r>
          </a:p>
          <a:p>
            <a:pPr marL="800100" lvl="1" indent="-342900">
              <a:buFont typeface="+mj-lt"/>
              <a:buAutoNum type="alphaLcParenR"/>
            </a:pPr>
            <a:r>
              <a:rPr lang="hr-HR" u="sng" dirty="0" smtClean="0"/>
              <a:t>ako </a:t>
            </a:r>
            <a:r>
              <a:rPr lang="hr-HR" b="1" u="sng" dirty="0" smtClean="0"/>
              <a:t>je</a:t>
            </a:r>
            <a:r>
              <a:rPr lang="hr-HR" u="sng" dirty="0" smtClean="0"/>
              <a:t> </a:t>
            </a:r>
            <a:r>
              <a:rPr lang="hr-HR" u="sng" dirty="0"/>
              <a:t>navršila 21 godinu </a:t>
            </a:r>
            <a:r>
              <a:rPr lang="hr-HR" dirty="0"/>
              <a:t>NE MOŽE SE SUDITI </a:t>
            </a:r>
            <a:endParaRPr lang="hr-HR" dirty="0" smtClean="0"/>
          </a:p>
          <a:p>
            <a:pPr marL="800100" lvl="1" indent="-342900">
              <a:buFont typeface="+mj-lt"/>
              <a:buAutoNum type="alphaLcParenR"/>
            </a:pPr>
            <a:r>
              <a:rPr lang="hr-HR" u="sng" dirty="0" smtClean="0"/>
              <a:t>ako </a:t>
            </a:r>
            <a:r>
              <a:rPr lang="hr-HR" b="1" u="sng" dirty="0" smtClean="0"/>
              <a:t>nije </a:t>
            </a:r>
            <a:r>
              <a:rPr lang="hr-HR" u="sng" dirty="0" smtClean="0"/>
              <a:t>navršila 21 godinu </a:t>
            </a:r>
            <a:r>
              <a:rPr lang="hr-HR" dirty="0" smtClean="0"/>
              <a:t>MOŽE SE suditi za kazneno djelo koje je počinila </a:t>
            </a:r>
            <a:r>
              <a:rPr lang="hr-HR" u="sng" dirty="0" smtClean="0"/>
              <a:t>kao mlađi maloljetnik</a:t>
            </a:r>
            <a:r>
              <a:rPr lang="hr-HR" dirty="0" smtClean="0"/>
              <a:t>, AKO je za počinjeno kazneno djelo propisana </a:t>
            </a:r>
            <a:r>
              <a:rPr lang="hr-HR" b="1" dirty="0" smtClean="0"/>
              <a:t>kazna zatvora dulja od 5 god.</a:t>
            </a:r>
          </a:p>
          <a:p>
            <a:pPr marL="1200150" lvl="2" indent="-342900"/>
            <a:r>
              <a:rPr lang="hr-HR" sz="2400" dirty="0" smtClean="0"/>
              <a:t>sud toj osobi može izreći samo </a:t>
            </a:r>
            <a:r>
              <a:rPr lang="hr-HR" sz="2400" b="1" dirty="0" smtClean="0"/>
              <a:t>zavodsku mjeru- </a:t>
            </a:r>
            <a:r>
              <a:rPr lang="hr-HR" sz="2400" b="1" dirty="0" err="1" smtClean="0"/>
              <a:t>max</a:t>
            </a:r>
            <a:r>
              <a:rPr lang="hr-HR" sz="2400" b="1" dirty="0" smtClean="0"/>
              <a:t> može trajati do navršenih  </a:t>
            </a:r>
            <a:r>
              <a:rPr lang="hr-HR" sz="2400" b="1" dirty="0"/>
              <a:t>23</a:t>
            </a:r>
            <a:r>
              <a:rPr lang="hr-HR" sz="2400" b="1" dirty="0" smtClean="0"/>
              <a:t>.</a:t>
            </a:r>
          </a:p>
        </p:txBody>
      </p:sp>
    </p:spTree>
    <p:extLst>
      <p:ext uri="{BB962C8B-B14F-4D97-AF65-F5344CB8AC3E}">
        <p14:creationId xmlns:p14="http://schemas.microsoft.com/office/powerpoint/2010/main" val="13013214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396" y="170915"/>
            <a:ext cx="10216109" cy="1256233"/>
          </a:xfrm>
        </p:spPr>
        <p:txBody>
          <a:bodyPr>
            <a:normAutofit/>
          </a:bodyPr>
          <a:lstStyle/>
          <a:p>
            <a:r>
              <a:rPr lang="hr-HR" sz="3800" dirty="0">
                <a:solidFill>
                  <a:prstClr val="black">
                    <a:lumMod val="85000"/>
                    <a:lumOff val="15000"/>
                  </a:prstClr>
                </a:solidFill>
              </a:rPr>
              <a:t>C</a:t>
            </a:r>
            <a:r>
              <a:rPr lang="hr-HR" sz="3800" dirty="0" smtClean="0">
                <a:solidFill>
                  <a:prstClr val="black">
                    <a:lumMod val="85000"/>
                    <a:lumOff val="15000"/>
                  </a:prstClr>
                </a:solidFill>
              </a:rPr>
              <a:t>) </a:t>
            </a:r>
            <a:r>
              <a:rPr lang="hr-HR" sz="3800" dirty="0" smtClean="0"/>
              <a:t>Posebne odredbe o zastari kaznenog postupanja (čl. 32. ZSM-a)</a:t>
            </a:r>
            <a:endParaRPr lang="hr-HR" sz="3800" dirty="0"/>
          </a:p>
        </p:txBody>
      </p:sp>
      <p:sp>
        <p:nvSpPr>
          <p:cNvPr id="3" name="Content Placeholder 2"/>
          <p:cNvSpPr>
            <a:spLocks noGrp="1"/>
          </p:cNvSpPr>
          <p:nvPr>
            <p:ph idx="1"/>
          </p:nvPr>
        </p:nvSpPr>
        <p:spPr>
          <a:xfrm>
            <a:off x="350378" y="1427148"/>
            <a:ext cx="11331723" cy="5349667"/>
          </a:xfrm>
        </p:spPr>
        <p:txBody>
          <a:bodyPr>
            <a:noAutofit/>
          </a:bodyPr>
          <a:lstStyle/>
          <a:p>
            <a:r>
              <a:rPr lang="hr-HR" sz="2600" dirty="0" smtClean="0"/>
              <a:t>osoba </a:t>
            </a:r>
            <a:r>
              <a:rPr lang="hr-HR" sz="2600" dirty="0"/>
              <a:t>počinila djelo </a:t>
            </a:r>
            <a:r>
              <a:rPr lang="hr-HR" sz="2600" u="sng" dirty="0" smtClean="0"/>
              <a:t>kao </a:t>
            </a:r>
            <a:r>
              <a:rPr lang="hr-HR" sz="2600" b="1" u="sng" dirty="0" smtClean="0"/>
              <a:t>stariji  </a:t>
            </a:r>
            <a:r>
              <a:rPr lang="hr-HR" sz="2600" b="1" u="sng" dirty="0"/>
              <a:t>maloljetnik (</a:t>
            </a:r>
            <a:r>
              <a:rPr lang="hr-HR" sz="2600" b="1" u="sng" dirty="0" smtClean="0"/>
              <a:t>16-18 </a:t>
            </a:r>
            <a:r>
              <a:rPr lang="hr-HR" sz="2600" b="1" u="sng" dirty="0"/>
              <a:t>godina</a:t>
            </a:r>
            <a:r>
              <a:rPr lang="hr-HR" sz="2600" u="sng" dirty="0"/>
              <a:t>), u vrijeme suđenja postala punoljetna </a:t>
            </a:r>
            <a:endParaRPr lang="hr-HR" sz="2600" u="sng" dirty="0" smtClean="0"/>
          </a:p>
          <a:p>
            <a:pPr marL="800100" lvl="1" indent="-342900">
              <a:buFont typeface="+mj-lt"/>
              <a:buAutoNum type="alphaLcParenR"/>
            </a:pPr>
            <a:r>
              <a:rPr lang="hr-HR" sz="2600" b="1" u="sng" dirty="0" smtClean="0"/>
              <a:t>nije</a:t>
            </a:r>
            <a:r>
              <a:rPr lang="hr-HR" sz="2600" u="sng" dirty="0" smtClean="0"/>
              <a:t> u vrijeme suđenja navršila</a:t>
            </a:r>
            <a:r>
              <a:rPr lang="hr-HR" sz="2600" b="1" i="1" u="sng" dirty="0" smtClean="0"/>
              <a:t> 21 </a:t>
            </a:r>
            <a:r>
              <a:rPr lang="hr-HR" sz="2600" u="sng" dirty="0" smtClean="0"/>
              <a:t>godinu </a:t>
            </a:r>
            <a:r>
              <a:rPr lang="hr-HR" sz="2600" dirty="0" smtClean="0"/>
              <a:t>MOŽE  se suditi za </a:t>
            </a:r>
            <a:r>
              <a:rPr lang="hr-HR" sz="2600" dirty="0" err="1" smtClean="0"/>
              <a:t>kd</a:t>
            </a:r>
            <a:r>
              <a:rPr lang="hr-HR" sz="2600" dirty="0" smtClean="0"/>
              <a:t> koje je počinila kao stariji maloljetnik;</a:t>
            </a:r>
          </a:p>
          <a:p>
            <a:pPr marL="1200150" lvl="2" indent="-342900"/>
            <a:r>
              <a:rPr lang="hr-HR" sz="2200" dirty="0" smtClean="0"/>
              <a:t>sud joj može izreći posebne obveze, mjere pojačanog nadzora, kaznu maloljetničkog zatvora, </a:t>
            </a:r>
            <a:r>
              <a:rPr lang="hr-HR" sz="2200" b="1" dirty="0" smtClean="0"/>
              <a:t>upućivanje u disciplinski centar i zavodsku odgojnu mjeru</a:t>
            </a:r>
            <a:r>
              <a:rPr lang="hr-HR" sz="2200" dirty="0" smtClean="0"/>
              <a:t>- odgojne mjere mogu trajati </a:t>
            </a:r>
            <a:r>
              <a:rPr lang="hr-HR" sz="2200" dirty="0" err="1" smtClean="0"/>
              <a:t>max</a:t>
            </a:r>
            <a:r>
              <a:rPr lang="hr-HR" sz="2200" dirty="0" smtClean="0"/>
              <a:t> do navršene 23 godine </a:t>
            </a:r>
          </a:p>
          <a:p>
            <a:pPr marL="800100" lvl="1" indent="-342900">
              <a:buFont typeface="+mj-lt"/>
              <a:buAutoNum type="alphaLcParenR"/>
            </a:pPr>
            <a:r>
              <a:rPr lang="hr-HR" sz="2600" dirty="0" smtClean="0"/>
              <a:t>ako </a:t>
            </a:r>
            <a:r>
              <a:rPr lang="hr-HR" sz="2600" b="1" dirty="0" smtClean="0"/>
              <a:t>je</a:t>
            </a:r>
            <a:r>
              <a:rPr lang="hr-HR" sz="2600" dirty="0" smtClean="0"/>
              <a:t> </a:t>
            </a:r>
            <a:r>
              <a:rPr lang="hr-HR" sz="2600" u="sng" dirty="0" smtClean="0"/>
              <a:t>u vrijeme </a:t>
            </a:r>
            <a:r>
              <a:rPr lang="hr-HR" sz="2600" u="sng" dirty="0"/>
              <a:t>suđenja navršila </a:t>
            </a:r>
            <a:r>
              <a:rPr lang="hr-HR" sz="2600" b="1" i="1" u="sng" dirty="0"/>
              <a:t>21</a:t>
            </a:r>
            <a:r>
              <a:rPr lang="hr-HR" sz="2600" u="sng" dirty="0"/>
              <a:t> godinu </a:t>
            </a:r>
            <a:r>
              <a:rPr lang="hr-HR" sz="2600" dirty="0"/>
              <a:t>MOŽE  se suditi za </a:t>
            </a:r>
            <a:r>
              <a:rPr lang="hr-HR" sz="2600" dirty="0" err="1"/>
              <a:t>kd</a:t>
            </a:r>
            <a:r>
              <a:rPr lang="hr-HR" sz="2600" dirty="0"/>
              <a:t> koje je počinila kao stariji </a:t>
            </a:r>
            <a:r>
              <a:rPr lang="hr-HR" sz="2600" dirty="0" smtClean="0"/>
              <a:t>maloljetnik</a:t>
            </a:r>
          </a:p>
          <a:p>
            <a:pPr marL="1200150" lvl="2" indent="-342900"/>
            <a:r>
              <a:rPr lang="hr-HR" sz="2200" dirty="0"/>
              <a:t>sud joj može izreći posebne obveze, mjere pojačanog nadzora, kaznu maloljetničkog </a:t>
            </a:r>
            <a:r>
              <a:rPr lang="hr-HR" sz="2200" dirty="0" smtClean="0"/>
              <a:t>zatvora</a:t>
            </a:r>
            <a:endParaRPr lang="hr-HR" sz="2200" dirty="0"/>
          </a:p>
          <a:p>
            <a:pPr marL="1200150" lvl="2" indent="-342900"/>
            <a:r>
              <a:rPr lang="hr-HR" sz="2200" dirty="0" smtClean="0"/>
              <a:t>IZNIMNO punoljetnoj osobi koja je navršila 21 god. sud </a:t>
            </a:r>
            <a:r>
              <a:rPr lang="hr-HR" sz="2200" b="1" i="1" dirty="0" smtClean="0"/>
              <a:t>može</a:t>
            </a:r>
            <a:r>
              <a:rPr lang="hr-HR" sz="2200" dirty="0" smtClean="0"/>
              <a:t> izreći umjesto maloljetničkog zatvora, kaznu zatvora </a:t>
            </a:r>
            <a:endParaRPr lang="hr-HR" sz="2200" dirty="0"/>
          </a:p>
          <a:p>
            <a:pPr marL="800100" lvl="1" indent="-342900">
              <a:buFont typeface="+mj-lt"/>
              <a:buAutoNum type="alphaLcParenR"/>
            </a:pPr>
            <a:r>
              <a:rPr lang="hr-HR" dirty="0" smtClean="0"/>
              <a:t>ako </a:t>
            </a:r>
            <a:r>
              <a:rPr lang="hr-HR" b="1" dirty="0" smtClean="0"/>
              <a:t>je </a:t>
            </a:r>
            <a:r>
              <a:rPr lang="hr-HR" dirty="0" smtClean="0"/>
              <a:t>u </a:t>
            </a:r>
            <a:r>
              <a:rPr lang="hr-HR" u="sng" dirty="0" smtClean="0"/>
              <a:t>vrijeme suđenja navršila </a:t>
            </a:r>
            <a:r>
              <a:rPr lang="hr-HR" b="1" i="1" u="sng" dirty="0" smtClean="0"/>
              <a:t>23</a:t>
            </a:r>
            <a:r>
              <a:rPr lang="hr-HR" u="sng" dirty="0" smtClean="0"/>
              <a:t> godine </a:t>
            </a:r>
            <a:r>
              <a:rPr lang="hr-HR" dirty="0" smtClean="0"/>
              <a:t>sud </a:t>
            </a:r>
            <a:r>
              <a:rPr lang="hr-HR" b="1" i="1" u="sng" dirty="0" smtClean="0"/>
              <a:t>će</a:t>
            </a:r>
            <a:r>
              <a:rPr lang="hr-HR" dirty="0" smtClean="0"/>
              <a:t> izreći umjesto kazne maloljetničkog zatvora, kaznu zatvora ili uvjetnu osudu</a:t>
            </a:r>
            <a:endParaRPr lang="hr-HR" dirty="0"/>
          </a:p>
        </p:txBody>
      </p:sp>
    </p:spTree>
    <p:extLst>
      <p:ext uri="{BB962C8B-B14F-4D97-AF65-F5344CB8AC3E}">
        <p14:creationId xmlns:p14="http://schemas.microsoft.com/office/powerpoint/2010/main" val="27525630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3</a:t>
            </a:r>
            <a:r>
              <a:rPr lang="hr-HR" dirty="0" smtClean="0"/>
              <a:t>. Slučaj</a:t>
            </a:r>
            <a:endParaRPr lang="hr-HR" dirty="0"/>
          </a:p>
        </p:txBody>
      </p:sp>
      <p:sp>
        <p:nvSpPr>
          <p:cNvPr id="3" name="Content Placeholder 2"/>
          <p:cNvSpPr>
            <a:spLocks noGrp="1"/>
          </p:cNvSpPr>
          <p:nvPr>
            <p:ph idx="1"/>
          </p:nvPr>
        </p:nvSpPr>
        <p:spPr>
          <a:xfrm>
            <a:off x="838200" y="1495514"/>
            <a:ext cx="10818264" cy="4905285"/>
          </a:xfrm>
        </p:spPr>
        <p:txBody>
          <a:bodyPr>
            <a:normAutofit lnSpcReduction="10000"/>
          </a:bodyPr>
          <a:lstStyle/>
          <a:p>
            <a:r>
              <a:rPr lang="hr-HR" dirty="0" smtClean="0"/>
              <a:t>VSRH- Kž-37/99</a:t>
            </a:r>
          </a:p>
          <a:p>
            <a:pPr algn="just">
              <a:buFont typeface="Wingdings" panose="05000000000000000000" pitchFamily="2" charset="2"/>
              <a:buChar char="§"/>
            </a:pPr>
            <a:r>
              <a:rPr lang="hr-HR" dirty="0" smtClean="0"/>
              <a:t> kritične zgode je maloljetnica u dobi od 15 god. razljućena zbog čestog fizičkog kažnjavanja i prigovora zbog neposluha, u namjeri da liši života svojeg oca, dok je on spavao, sjekirom koju je prethodno donijela iz podruma udarila ga po glavi desetak puta, nanijevši mu mnogobrojne povrede koje su izazvale smrt </a:t>
            </a:r>
            <a:r>
              <a:rPr lang="hr-HR" dirty="0" err="1" smtClean="0"/>
              <a:t>oštećenika</a:t>
            </a:r>
            <a:endParaRPr lang="hr-HR" dirty="0" smtClean="0"/>
          </a:p>
          <a:p>
            <a:r>
              <a:rPr lang="hr-HR" dirty="0" smtClean="0"/>
              <a:t>- maloljetnica je opisala sukob s ocem zbog šminke, te je odlučila da ga se riješi</a:t>
            </a:r>
          </a:p>
          <a:p>
            <a:r>
              <a:rPr lang="hr-HR" dirty="0" smtClean="0"/>
              <a:t>- kvalifikacija?</a:t>
            </a:r>
          </a:p>
          <a:p>
            <a:r>
              <a:rPr lang="hr-HR" dirty="0" smtClean="0"/>
              <a:t>- sankcija?</a:t>
            </a:r>
          </a:p>
          <a:p>
            <a:r>
              <a:rPr lang="hr-HR" dirty="0" smtClean="0"/>
              <a:t>što da je riječ o mlađoj punoljetnici? koje sankcije bi joj se mogle izreći?</a:t>
            </a:r>
            <a:endParaRPr lang="hr-HR" dirty="0"/>
          </a:p>
        </p:txBody>
      </p:sp>
    </p:spTree>
    <p:extLst>
      <p:ext uri="{BB962C8B-B14F-4D97-AF65-F5344CB8AC3E}">
        <p14:creationId xmlns:p14="http://schemas.microsoft.com/office/powerpoint/2010/main" val="7161785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6757" y="3022445"/>
            <a:ext cx="9601196" cy="1303867"/>
          </a:xfrm>
        </p:spPr>
        <p:txBody>
          <a:bodyPr/>
          <a:lstStyle/>
          <a:p>
            <a:pPr algn="ctr"/>
            <a:r>
              <a:rPr lang="hr-HR" smtClean="0"/>
              <a:t>Zahvaljujem na </a:t>
            </a:r>
            <a:r>
              <a:rPr lang="hr-HR" dirty="0" smtClean="0"/>
              <a:t>pozornosti!</a:t>
            </a:r>
            <a:endParaRPr lang="hr-HR" dirty="0"/>
          </a:p>
        </p:txBody>
      </p:sp>
    </p:spTree>
    <p:extLst>
      <p:ext uri="{BB962C8B-B14F-4D97-AF65-F5344CB8AC3E}">
        <p14:creationId xmlns:p14="http://schemas.microsoft.com/office/powerpoint/2010/main" val="1202624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solidFill>
                  <a:prstClr val="black"/>
                </a:solidFill>
              </a:rPr>
              <a:t>2. Sudovi </a:t>
            </a:r>
            <a:r>
              <a:rPr lang="hr-HR" dirty="0">
                <a:solidFill>
                  <a:prstClr val="black"/>
                </a:solidFill>
              </a:rPr>
              <a:t>za mladež-nadležnost</a:t>
            </a:r>
            <a:endParaRPr lang="hr-HR" dirty="0"/>
          </a:p>
        </p:txBody>
      </p:sp>
      <p:sp>
        <p:nvSpPr>
          <p:cNvPr id="3" name="Content Placeholder 2"/>
          <p:cNvSpPr>
            <a:spLocks noGrp="1"/>
          </p:cNvSpPr>
          <p:nvPr>
            <p:ph idx="1"/>
          </p:nvPr>
        </p:nvSpPr>
        <p:spPr/>
        <p:txBody>
          <a:bodyPr>
            <a:normAutofit/>
          </a:bodyPr>
          <a:lstStyle/>
          <a:p>
            <a:pPr lvl="0" algn="just"/>
            <a:r>
              <a:rPr lang="hr-HR" sz="2400" b="1" dirty="0">
                <a:solidFill>
                  <a:prstClr val="black"/>
                </a:solidFill>
              </a:rPr>
              <a:t>modificirana i proširena mjesna nadležnost</a:t>
            </a:r>
            <a:r>
              <a:rPr lang="hr-HR" sz="2400" dirty="0">
                <a:solidFill>
                  <a:prstClr val="black"/>
                </a:solidFill>
              </a:rPr>
              <a:t>:</a:t>
            </a:r>
          </a:p>
          <a:p>
            <a:pPr lvl="0" algn="just"/>
            <a:r>
              <a:rPr lang="hr-HR" sz="2400" dirty="0">
                <a:solidFill>
                  <a:prstClr val="black"/>
                </a:solidFill>
              </a:rPr>
              <a:t>što su to sudovi za mladež?-posebni odjeli pri općinskim </a:t>
            </a:r>
            <a:r>
              <a:rPr lang="hr-HR" sz="2400" u="sng" dirty="0">
                <a:solidFill>
                  <a:prstClr val="black"/>
                </a:solidFill>
              </a:rPr>
              <a:t>sudovima u sjedištu županijskog suda, </a:t>
            </a:r>
            <a:r>
              <a:rPr lang="hr-HR" sz="2400" dirty="0">
                <a:solidFill>
                  <a:prstClr val="black"/>
                </a:solidFill>
              </a:rPr>
              <a:t>županijskim sudovima, na Vrhovnom sudu, naziva </a:t>
            </a:r>
            <a:r>
              <a:rPr lang="hr-HR" sz="2400" b="1" dirty="0">
                <a:solidFill>
                  <a:prstClr val="black"/>
                </a:solidFill>
              </a:rPr>
              <a:t>odjeli za mladež (</a:t>
            </a:r>
            <a:r>
              <a:rPr lang="hr-HR" sz="2400" dirty="0">
                <a:solidFill>
                  <a:prstClr val="black"/>
                </a:solidFill>
              </a:rPr>
              <a:t>sastoje se od </a:t>
            </a:r>
            <a:r>
              <a:rPr lang="hr-HR" sz="2400" b="1" dirty="0">
                <a:solidFill>
                  <a:prstClr val="black"/>
                </a:solidFill>
              </a:rPr>
              <a:t>vijeća za mladež i sudaca za mladež- čl. 37.st.1. i 3. ZSM</a:t>
            </a:r>
            <a:r>
              <a:rPr lang="hr-HR" sz="2400" dirty="0">
                <a:solidFill>
                  <a:prstClr val="black"/>
                </a:solidFill>
              </a:rPr>
              <a:t>)</a:t>
            </a:r>
          </a:p>
          <a:p>
            <a:pPr lvl="0" algn="just"/>
            <a:r>
              <a:rPr lang="hr-HR" sz="2400" b="1" dirty="0">
                <a:solidFill>
                  <a:prstClr val="black"/>
                </a:solidFill>
              </a:rPr>
              <a:t>IZNIMNO</a:t>
            </a:r>
            <a:r>
              <a:rPr lang="hr-HR" sz="2400" dirty="0">
                <a:solidFill>
                  <a:prstClr val="black"/>
                </a:solidFill>
              </a:rPr>
              <a:t> – u </a:t>
            </a:r>
            <a:r>
              <a:rPr lang="hr-HR" sz="2400" dirty="0" err="1">
                <a:solidFill>
                  <a:prstClr val="black"/>
                </a:solidFill>
              </a:rPr>
              <a:t>opć</a:t>
            </a:r>
            <a:r>
              <a:rPr lang="hr-HR" sz="2400" dirty="0">
                <a:solidFill>
                  <a:prstClr val="black"/>
                </a:solidFill>
              </a:rPr>
              <a:t>. sud. </a:t>
            </a:r>
            <a:r>
              <a:rPr lang="hr-HR" sz="2400" b="1" dirty="0">
                <a:solidFill>
                  <a:prstClr val="black"/>
                </a:solidFill>
              </a:rPr>
              <a:t>Čakovcu </a:t>
            </a:r>
            <a:r>
              <a:rPr lang="hr-HR" sz="2400" dirty="0">
                <a:solidFill>
                  <a:prstClr val="black"/>
                </a:solidFill>
              </a:rPr>
              <a:t>(</a:t>
            </a:r>
            <a:r>
              <a:rPr lang="hr-HR" sz="2400" dirty="0" err="1">
                <a:solidFill>
                  <a:prstClr val="black"/>
                </a:solidFill>
              </a:rPr>
              <a:t>ŽsVaraždin</a:t>
            </a:r>
            <a:r>
              <a:rPr lang="hr-HR" sz="2400" dirty="0">
                <a:solidFill>
                  <a:prstClr val="black"/>
                </a:solidFill>
              </a:rPr>
              <a:t>), </a:t>
            </a:r>
            <a:r>
              <a:rPr lang="hr-HR" sz="2400" b="1" dirty="0">
                <a:solidFill>
                  <a:prstClr val="black"/>
                </a:solidFill>
              </a:rPr>
              <a:t>Gospić </a:t>
            </a:r>
            <a:r>
              <a:rPr lang="hr-HR" sz="2400" dirty="0">
                <a:solidFill>
                  <a:prstClr val="black"/>
                </a:solidFill>
              </a:rPr>
              <a:t>(</a:t>
            </a:r>
            <a:r>
              <a:rPr lang="hr-HR" sz="2400" dirty="0" err="1">
                <a:solidFill>
                  <a:prstClr val="black"/>
                </a:solidFill>
              </a:rPr>
              <a:t>ŽsKarlovac</a:t>
            </a:r>
            <a:r>
              <a:rPr lang="hr-HR" sz="2400" dirty="0">
                <a:solidFill>
                  <a:prstClr val="black"/>
                </a:solidFill>
              </a:rPr>
              <a:t>), </a:t>
            </a:r>
            <a:r>
              <a:rPr lang="hr-HR" sz="2400" b="1" dirty="0">
                <a:solidFill>
                  <a:prstClr val="black"/>
                </a:solidFill>
              </a:rPr>
              <a:t>Koprivnica </a:t>
            </a:r>
            <a:r>
              <a:rPr lang="hr-HR" sz="2400" dirty="0">
                <a:solidFill>
                  <a:prstClr val="black"/>
                </a:solidFill>
              </a:rPr>
              <a:t>(</a:t>
            </a:r>
            <a:r>
              <a:rPr lang="hr-HR" sz="2400" dirty="0" err="1">
                <a:solidFill>
                  <a:prstClr val="black"/>
                </a:solidFill>
              </a:rPr>
              <a:t>ŽsVaraždin</a:t>
            </a:r>
            <a:r>
              <a:rPr lang="hr-HR" sz="2400" dirty="0">
                <a:solidFill>
                  <a:prstClr val="black"/>
                </a:solidFill>
              </a:rPr>
              <a:t>), </a:t>
            </a:r>
            <a:r>
              <a:rPr lang="hr-HR" sz="2400" b="1" dirty="0">
                <a:solidFill>
                  <a:prstClr val="black"/>
                </a:solidFill>
              </a:rPr>
              <a:t>Požega </a:t>
            </a:r>
            <a:r>
              <a:rPr lang="hr-HR" sz="2400" dirty="0">
                <a:solidFill>
                  <a:prstClr val="black"/>
                </a:solidFill>
              </a:rPr>
              <a:t>(</a:t>
            </a:r>
            <a:r>
              <a:rPr lang="hr-HR" sz="2400" dirty="0" err="1">
                <a:solidFill>
                  <a:prstClr val="black"/>
                </a:solidFill>
              </a:rPr>
              <a:t>ŽsSlB</a:t>
            </a:r>
            <a:r>
              <a:rPr lang="hr-HR" sz="2400" dirty="0">
                <a:solidFill>
                  <a:prstClr val="black"/>
                </a:solidFill>
              </a:rPr>
              <a:t>) </a:t>
            </a:r>
            <a:r>
              <a:rPr lang="hr-HR" sz="2400" b="1" dirty="0">
                <a:solidFill>
                  <a:prstClr val="black"/>
                </a:solidFill>
              </a:rPr>
              <a:t>i Virovitica </a:t>
            </a:r>
            <a:r>
              <a:rPr lang="hr-HR" sz="2400" dirty="0">
                <a:solidFill>
                  <a:prstClr val="black"/>
                </a:solidFill>
              </a:rPr>
              <a:t>(</a:t>
            </a:r>
            <a:r>
              <a:rPr lang="hr-HR" sz="2400" dirty="0" err="1">
                <a:solidFill>
                  <a:prstClr val="black"/>
                </a:solidFill>
              </a:rPr>
              <a:t>ŽsBjelovar</a:t>
            </a:r>
            <a:r>
              <a:rPr lang="hr-HR" sz="2400" dirty="0">
                <a:solidFill>
                  <a:prstClr val="black"/>
                </a:solidFill>
              </a:rPr>
              <a:t>) (za čije područje su županijski sudovi ustrojeni kao stalne službe) – ustrojeni su odjeli za mladež (vijeća za mladež i sudaca za mladež)- čl. 37. st.2. </a:t>
            </a:r>
            <a:r>
              <a:rPr lang="hr-HR" sz="2400" dirty="0" smtClean="0">
                <a:solidFill>
                  <a:prstClr val="black"/>
                </a:solidFill>
              </a:rPr>
              <a:t>ZSM</a:t>
            </a:r>
          </a:p>
          <a:p>
            <a:pPr lvl="0" algn="just"/>
            <a:endParaRPr lang="hr-HR" sz="2400" dirty="0">
              <a:solidFill>
                <a:prstClr val="black"/>
              </a:solidFill>
            </a:endParaRPr>
          </a:p>
          <a:p>
            <a:pPr lvl="0" algn="just"/>
            <a:endParaRPr lang="hr-HR" sz="2400" dirty="0" smtClean="0">
              <a:solidFill>
                <a:prstClr val="black"/>
              </a:solidFill>
            </a:endParaRPr>
          </a:p>
          <a:p>
            <a:pPr lvl="0" algn="just"/>
            <a:r>
              <a:rPr lang="hr-HR" sz="2400" dirty="0" smtClean="0">
                <a:solidFill>
                  <a:prstClr val="black"/>
                </a:solidFill>
              </a:rPr>
              <a:t>(</a:t>
            </a:r>
            <a:r>
              <a:rPr lang="hr-HR" sz="2400" dirty="0" err="1" smtClean="0">
                <a:solidFill>
                  <a:prstClr val="black"/>
                </a:solidFill>
              </a:rPr>
              <a:t>PiVČeK</a:t>
            </a:r>
            <a:r>
              <a:rPr lang="hr-HR" sz="2400" dirty="0" smtClean="0">
                <a:solidFill>
                  <a:prstClr val="black"/>
                </a:solidFill>
              </a:rPr>
              <a:t>, G)</a:t>
            </a:r>
            <a:endParaRPr lang="hr-HR" sz="2400" dirty="0">
              <a:solidFill>
                <a:prstClr val="black"/>
              </a:solidFill>
            </a:endParaRPr>
          </a:p>
          <a:p>
            <a:endParaRPr lang="hr-HR" dirty="0"/>
          </a:p>
        </p:txBody>
      </p:sp>
    </p:spTree>
    <p:extLst>
      <p:ext uri="{BB962C8B-B14F-4D97-AF65-F5344CB8AC3E}">
        <p14:creationId xmlns:p14="http://schemas.microsoft.com/office/powerpoint/2010/main" val="165775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644" y="764771"/>
            <a:ext cx="10214954" cy="964276"/>
          </a:xfrm>
        </p:spPr>
        <p:txBody>
          <a:bodyPr>
            <a:normAutofit/>
          </a:bodyPr>
          <a:lstStyle/>
          <a:p>
            <a:r>
              <a:rPr lang="hr-HR" dirty="0"/>
              <a:t>2</a:t>
            </a:r>
            <a:r>
              <a:rPr lang="hr-HR" dirty="0" smtClean="0"/>
              <a:t>. Sudovi za mladež</a:t>
            </a:r>
            <a:endParaRPr lang="hr-HR" dirty="0"/>
          </a:p>
        </p:txBody>
      </p:sp>
      <p:sp>
        <p:nvSpPr>
          <p:cNvPr id="3" name="Content Placeholder 2"/>
          <p:cNvSpPr>
            <a:spLocks noGrp="1"/>
          </p:cNvSpPr>
          <p:nvPr>
            <p:ph idx="1"/>
          </p:nvPr>
        </p:nvSpPr>
        <p:spPr>
          <a:xfrm>
            <a:off x="881149" y="2518756"/>
            <a:ext cx="10947862" cy="3466408"/>
          </a:xfrm>
        </p:spPr>
        <p:txBody>
          <a:bodyPr>
            <a:normAutofit/>
          </a:bodyPr>
          <a:lstStyle/>
          <a:p>
            <a:pPr algn="just"/>
            <a:r>
              <a:rPr lang="hr-HR" dirty="0" smtClean="0"/>
              <a:t>suci za mladež –moraju imati posebno izraženu sklonost za odgoj, potrebe i probitke mladeži te vladati osnovnim znanjem s područja kriminologije, socijalne pedagogije, psihologije mladih i socijalnog rada za mlađe osobe (čl. 38. ZSM)</a:t>
            </a:r>
          </a:p>
          <a:p>
            <a:pPr algn="just"/>
            <a:r>
              <a:rPr lang="hr-HR" dirty="0" smtClean="0"/>
              <a:t>suci za mladež se biraju na </a:t>
            </a:r>
            <a:r>
              <a:rPr lang="hr-HR" b="1" dirty="0" smtClean="0"/>
              <a:t>vrijeme od 5 godina – postavlja ga predsjednik Vrhovnog </a:t>
            </a:r>
            <a:r>
              <a:rPr lang="hr-HR" dirty="0" smtClean="0"/>
              <a:t>suda(čl. 39. st.1. ZSM), nakon isteka tog roka sudac za mladež može opet biti postavljen za sudca za mladež (čl. 39.st.3. ZSM)</a:t>
            </a:r>
          </a:p>
        </p:txBody>
      </p:sp>
    </p:spTree>
    <p:extLst>
      <p:ext uri="{BB962C8B-B14F-4D97-AF65-F5344CB8AC3E}">
        <p14:creationId xmlns:p14="http://schemas.microsoft.com/office/powerpoint/2010/main" val="1623198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644" y="764771"/>
            <a:ext cx="10214954" cy="964276"/>
          </a:xfrm>
        </p:spPr>
        <p:txBody>
          <a:bodyPr>
            <a:normAutofit/>
          </a:bodyPr>
          <a:lstStyle/>
          <a:p>
            <a:r>
              <a:rPr lang="hr-HR" dirty="0"/>
              <a:t>2</a:t>
            </a:r>
            <a:r>
              <a:rPr lang="hr-HR" dirty="0" smtClean="0"/>
              <a:t>. Sudovi za mladež</a:t>
            </a:r>
            <a:endParaRPr lang="hr-HR" dirty="0"/>
          </a:p>
        </p:txBody>
      </p:sp>
      <p:sp>
        <p:nvSpPr>
          <p:cNvPr id="3" name="Content Placeholder 2"/>
          <p:cNvSpPr>
            <a:spLocks noGrp="1"/>
          </p:cNvSpPr>
          <p:nvPr>
            <p:ph idx="1"/>
          </p:nvPr>
        </p:nvSpPr>
        <p:spPr>
          <a:xfrm>
            <a:off x="872835" y="2360815"/>
            <a:ext cx="10582103" cy="3740727"/>
          </a:xfrm>
        </p:spPr>
        <p:txBody>
          <a:bodyPr>
            <a:normAutofit lnSpcReduction="10000"/>
          </a:bodyPr>
          <a:lstStyle/>
          <a:p>
            <a:pPr algn="just"/>
            <a:r>
              <a:rPr lang="hr-HR" dirty="0" smtClean="0"/>
              <a:t>postoje još:</a:t>
            </a:r>
          </a:p>
          <a:p>
            <a:pPr lvl="1" algn="just"/>
            <a:r>
              <a:rPr lang="hr-HR" dirty="0" smtClean="0"/>
              <a:t>državni odvjetnik za mladež (čl. 39.st.2. ZSM bira se na 5 godina – postavlja ga Glavni državni odvjetnik RH; iznimno i drugi </a:t>
            </a:r>
            <a:r>
              <a:rPr lang="hr-HR" dirty="0" err="1" smtClean="0"/>
              <a:t>d.o</a:t>
            </a:r>
            <a:r>
              <a:rPr lang="hr-HR" dirty="0" smtClean="0"/>
              <a:t>. ako zbog određenih okolnosti ne može postupati </a:t>
            </a:r>
            <a:r>
              <a:rPr lang="hr-HR" dirty="0" err="1" smtClean="0"/>
              <a:t>d.o</a:t>
            </a:r>
            <a:r>
              <a:rPr lang="hr-HR" dirty="0" smtClean="0"/>
              <a:t>. za mladež- čl. 74.st.1. ZSM ), </a:t>
            </a:r>
          </a:p>
          <a:p>
            <a:pPr lvl="1" algn="just"/>
            <a:r>
              <a:rPr lang="hr-HR" dirty="0" smtClean="0"/>
              <a:t>suci porotnici za mladež (profesori, učitelji, odgojitelji-čl. 41. ZSM) i </a:t>
            </a:r>
          </a:p>
          <a:p>
            <a:pPr lvl="1" algn="just"/>
            <a:r>
              <a:rPr lang="hr-HR" dirty="0" smtClean="0"/>
              <a:t>sudac istrage za mladež kojeg određuje predsjednik županijskog suda (čl. 42. ZSM)</a:t>
            </a:r>
            <a:endParaRPr lang="hr-HR" dirty="0"/>
          </a:p>
          <a:p>
            <a:pPr lvl="1" algn="just"/>
            <a:r>
              <a:rPr lang="hr-HR" dirty="0"/>
              <a:t>b</a:t>
            </a:r>
            <a:r>
              <a:rPr lang="hr-HR" dirty="0" smtClean="0"/>
              <a:t>ranitelj- sa izraženim sklonostima  za odgoj, potrebe i probitke mladeži (čl. 54.st.4. ZSM)</a:t>
            </a:r>
          </a:p>
          <a:p>
            <a:pPr lvl="1" algn="just"/>
            <a:r>
              <a:rPr lang="hr-HR" dirty="0"/>
              <a:t>s</a:t>
            </a:r>
            <a:r>
              <a:rPr lang="hr-HR" dirty="0" smtClean="0"/>
              <a:t>tručni suradnici-socijalni pedagozi, socijalni radnici, psiholozi (čl. 43. st.1. ZSM-a) - veliki značaj (čl. 43. st. 2. ZSM-a)</a:t>
            </a:r>
          </a:p>
        </p:txBody>
      </p:sp>
    </p:spTree>
    <p:extLst>
      <p:ext uri="{BB962C8B-B14F-4D97-AF65-F5344CB8AC3E}">
        <p14:creationId xmlns:p14="http://schemas.microsoft.com/office/powerpoint/2010/main" val="1505722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9171" y="825500"/>
            <a:ext cx="9217427" cy="1327495"/>
          </a:xfrm>
        </p:spPr>
        <p:txBody>
          <a:bodyPr>
            <a:normAutofit/>
          </a:bodyPr>
          <a:lstStyle/>
          <a:p>
            <a:r>
              <a:rPr lang="hr-HR" dirty="0"/>
              <a:t>2</a:t>
            </a:r>
            <a:r>
              <a:rPr lang="hr-HR" dirty="0" smtClean="0"/>
              <a:t>. Sudovi za mladež- sastav vijeća</a:t>
            </a:r>
            <a:endParaRPr lang="hr-HR" dirty="0"/>
          </a:p>
        </p:txBody>
      </p:sp>
      <p:sp>
        <p:nvSpPr>
          <p:cNvPr id="3" name="Content Placeholder 2"/>
          <p:cNvSpPr>
            <a:spLocks noGrp="1"/>
          </p:cNvSpPr>
          <p:nvPr>
            <p:ph idx="1"/>
          </p:nvPr>
        </p:nvSpPr>
        <p:spPr>
          <a:xfrm>
            <a:off x="980902" y="2485505"/>
            <a:ext cx="10191404" cy="3524597"/>
          </a:xfrm>
        </p:spPr>
        <p:txBody>
          <a:bodyPr>
            <a:normAutofit/>
          </a:bodyPr>
          <a:lstStyle/>
          <a:p>
            <a:r>
              <a:rPr lang="hr-HR" dirty="0" smtClean="0"/>
              <a:t>U </a:t>
            </a:r>
            <a:r>
              <a:rPr lang="hr-HR" u="sng" dirty="0" smtClean="0"/>
              <a:t>općinskim i županijskim </a:t>
            </a:r>
            <a:r>
              <a:rPr lang="hr-HR" dirty="0" smtClean="0"/>
              <a:t>sudovima- </a:t>
            </a:r>
            <a:r>
              <a:rPr lang="hr-HR" b="1" dirty="0" smtClean="0"/>
              <a:t>odjeli za mladež </a:t>
            </a:r>
            <a:r>
              <a:rPr lang="hr-HR" dirty="0" smtClean="0"/>
              <a:t>u kojima su </a:t>
            </a:r>
            <a:r>
              <a:rPr lang="hr-HR" u="sng" dirty="0" smtClean="0"/>
              <a:t>vijeća</a:t>
            </a:r>
            <a:r>
              <a:rPr lang="hr-HR" dirty="0" smtClean="0"/>
              <a:t> za mladež</a:t>
            </a:r>
          </a:p>
          <a:p>
            <a:r>
              <a:rPr lang="hr-HR" dirty="0" smtClean="0"/>
              <a:t>VSRH- vijeće za mladež (čl. 45. st. 5. ZSM-a)</a:t>
            </a:r>
            <a:endParaRPr lang="hr-HR" dirty="0"/>
          </a:p>
        </p:txBody>
      </p:sp>
    </p:spTree>
    <p:extLst>
      <p:ext uri="{BB962C8B-B14F-4D97-AF65-F5344CB8AC3E}">
        <p14:creationId xmlns:p14="http://schemas.microsoft.com/office/powerpoint/2010/main" val="1545687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9171" y="825500"/>
            <a:ext cx="9217427" cy="1327495"/>
          </a:xfrm>
        </p:spPr>
        <p:txBody>
          <a:bodyPr>
            <a:normAutofit/>
          </a:bodyPr>
          <a:lstStyle/>
          <a:p>
            <a:r>
              <a:rPr lang="hr-HR" dirty="0"/>
              <a:t>2</a:t>
            </a:r>
            <a:r>
              <a:rPr lang="hr-HR" dirty="0" smtClean="0"/>
              <a:t>. Sudovi za mladež- sastav vijeća</a:t>
            </a:r>
            <a:endParaRPr lang="hr-HR" dirty="0"/>
          </a:p>
        </p:txBody>
      </p:sp>
      <p:sp>
        <p:nvSpPr>
          <p:cNvPr id="3" name="Content Placeholder 2"/>
          <p:cNvSpPr>
            <a:spLocks noGrp="1"/>
          </p:cNvSpPr>
          <p:nvPr>
            <p:ph idx="1"/>
          </p:nvPr>
        </p:nvSpPr>
        <p:spPr>
          <a:xfrm>
            <a:off x="980902" y="2485505"/>
            <a:ext cx="10191404" cy="3524597"/>
          </a:xfrm>
        </p:spPr>
        <p:txBody>
          <a:bodyPr>
            <a:normAutofit/>
          </a:bodyPr>
          <a:lstStyle/>
          <a:p>
            <a:pPr lvl="0" algn="just">
              <a:buClr>
                <a:srgbClr val="83992A"/>
              </a:buClr>
            </a:pPr>
            <a:r>
              <a:rPr lang="hr-HR" b="1" dirty="0" smtClean="0">
                <a:solidFill>
                  <a:prstClr val="black">
                    <a:lumMod val="85000"/>
                    <a:lumOff val="15000"/>
                  </a:prstClr>
                </a:solidFill>
              </a:rPr>
              <a:t>Vijeće za mladež OS: </a:t>
            </a:r>
          </a:p>
          <a:p>
            <a:pPr lvl="1" algn="just">
              <a:buClr>
                <a:srgbClr val="83992A"/>
              </a:buClr>
            </a:pPr>
            <a:r>
              <a:rPr lang="hr-HR" dirty="0" smtClean="0">
                <a:solidFill>
                  <a:prstClr val="black">
                    <a:lumMod val="85000"/>
                    <a:lumOff val="15000"/>
                  </a:prstClr>
                </a:solidFill>
              </a:rPr>
              <a:t>1 SM+2 SPM ili (čl. 45.st.1.ZSM); suci porotnici ne smiju biti istog spola u vijeću za mladež (čl. 45.st.6. ZSM)</a:t>
            </a:r>
          </a:p>
          <a:p>
            <a:pPr lvl="1" algn="just">
              <a:buClr>
                <a:srgbClr val="83992A"/>
              </a:buClr>
            </a:pPr>
            <a:r>
              <a:rPr lang="hr-HR" dirty="0" smtClean="0">
                <a:solidFill>
                  <a:prstClr val="black">
                    <a:lumMod val="85000"/>
                    <a:lumOff val="15000"/>
                  </a:prstClr>
                </a:solidFill>
              </a:rPr>
              <a:t> </a:t>
            </a:r>
            <a:r>
              <a:rPr lang="hr-HR" dirty="0">
                <a:solidFill>
                  <a:prstClr val="black">
                    <a:lumMod val="85000"/>
                    <a:lumOff val="15000"/>
                  </a:prstClr>
                </a:solidFill>
              </a:rPr>
              <a:t>3 </a:t>
            </a:r>
            <a:r>
              <a:rPr lang="hr-HR" dirty="0" smtClean="0">
                <a:solidFill>
                  <a:prstClr val="black">
                    <a:lumMod val="85000"/>
                    <a:lumOff val="15000"/>
                  </a:prstClr>
                </a:solidFill>
              </a:rPr>
              <a:t>suca (1 SM)- izvan sjednice vijeća i </a:t>
            </a:r>
            <a:r>
              <a:rPr lang="hr-HR" sz="2100" dirty="0" smtClean="0">
                <a:solidFill>
                  <a:prstClr val="black">
                    <a:lumMod val="85000"/>
                    <a:lumOff val="15000"/>
                  </a:prstClr>
                </a:solidFill>
              </a:rPr>
              <a:t>rasprave </a:t>
            </a:r>
            <a:r>
              <a:rPr lang="hr-HR" sz="2100" dirty="0">
                <a:solidFill>
                  <a:prstClr val="black">
                    <a:lumMod val="85000"/>
                    <a:lumOff val="15000"/>
                  </a:prstClr>
                </a:solidFill>
              </a:rPr>
              <a:t>(čl. 45. st. 2. ZSM</a:t>
            </a:r>
            <a:r>
              <a:rPr lang="hr-HR" sz="2100" dirty="0" smtClean="0">
                <a:solidFill>
                  <a:prstClr val="black">
                    <a:lumMod val="85000"/>
                    <a:lumOff val="15000"/>
                  </a:prstClr>
                </a:solidFill>
              </a:rPr>
              <a:t>)</a:t>
            </a:r>
          </a:p>
          <a:p>
            <a:endParaRPr lang="hr-HR" dirty="0"/>
          </a:p>
        </p:txBody>
      </p:sp>
    </p:spTree>
    <p:extLst>
      <p:ext uri="{BB962C8B-B14F-4D97-AF65-F5344CB8AC3E}">
        <p14:creationId xmlns:p14="http://schemas.microsoft.com/office/powerpoint/2010/main" val="3864716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2016</TotalTime>
  <Words>5572</Words>
  <Application>Microsoft Office PowerPoint</Application>
  <PresentationFormat>Widescreen</PresentationFormat>
  <Paragraphs>362</Paragraphs>
  <Slides>48</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Calibri Light</vt:lpstr>
      <vt:lpstr>Garamond</vt:lpstr>
      <vt:lpstr>Wingdings</vt:lpstr>
      <vt:lpstr>Office Theme</vt:lpstr>
      <vt:lpstr>Procesni dio MKP - Odredbe o sudovima i postupovne odredbe</vt:lpstr>
      <vt:lpstr>Struktura</vt:lpstr>
      <vt:lpstr>1. Primjena zakona</vt:lpstr>
      <vt:lpstr>2. Sudovi za mladež-nadležnost</vt:lpstr>
      <vt:lpstr>2. Sudovi za mladež-nadležnost</vt:lpstr>
      <vt:lpstr>2. Sudovi za mladež</vt:lpstr>
      <vt:lpstr>2. Sudovi za mladež</vt:lpstr>
      <vt:lpstr>2. Sudovi za mladež- sastav vijeća</vt:lpstr>
      <vt:lpstr>2. Sudovi za mladež- sastav vijeća</vt:lpstr>
      <vt:lpstr>2. Sudovi za mladež- sastav vijeća</vt:lpstr>
      <vt:lpstr>2. Sudovi za mladež- sastav vijeća</vt:lpstr>
      <vt:lpstr>2.A.1. Karakteristike postupka prema maloljetnim počiniteljima kaznenih djela</vt:lpstr>
      <vt:lpstr>2.A.1. Karakteristike postupka prema maloljetnim počiniteljima kaznenih djela</vt:lpstr>
      <vt:lpstr>2.A.1. Karakteristike postupka prema maloljetnim počiniteljima kaznenih djela</vt:lpstr>
      <vt:lpstr>2.A.2. Jedinstveni i razdvojeni postupak </vt:lpstr>
      <vt:lpstr>2.A.3. Mjere osiguranja prisutnosti maloljetnika</vt:lpstr>
      <vt:lpstr>2.A.3.1. Uhićenje</vt:lpstr>
      <vt:lpstr>2.A.3.2. Mjere opreza prema maloljetniku (čl. 64. ZSM)</vt:lpstr>
      <vt:lpstr>2.A.3.2. Mjere opreza prema maloljetniku (čl. 64. ZSM)-ZKP čl. 98.st.2. </vt:lpstr>
      <vt:lpstr>2.A.3.3 Privremene mjere prema maloljetniku </vt:lpstr>
      <vt:lpstr>2.A.3.4. Istražni zatvor prema maloljetniku (čl. 66. ZSM)</vt:lpstr>
      <vt:lpstr>2.A.3.4. Istražni zatvor prema maloljetniku (čl. 66. ZSM)</vt:lpstr>
      <vt:lpstr>2.A.4. Prethodni postupak</vt:lpstr>
      <vt:lpstr>2.A.4. Prethodni postupak- načelo svrhovitosti</vt:lpstr>
      <vt:lpstr>2.A.4. Prethodni postupak- načelo svrhovitosti</vt:lpstr>
      <vt:lpstr>2.A.4. Prethodni postupak- načelo svrhovitosti</vt:lpstr>
      <vt:lpstr>2.A.4. Prethodni postupak-pripremni postupak</vt:lpstr>
      <vt:lpstr>2.A.4. Prethodni postupak-pripremni postupak</vt:lpstr>
      <vt:lpstr>2.A.4. Obustava postupka</vt:lpstr>
      <vt:lpstr>2.A.5. Prijedlog za izricanje maloljetničke sankcije </vt:lpstr>
      <vt:lpstr>2.A.6. Postupak pred vijećem</vt:lpstr>
      <vt:lpstr>2.A.6. Postupak pred vijećem</vt:lpstr>
      <vt:lpstr>2.A.7. Rasprava</vt:lpstr>
      <vt:lpstr>2.A.8. Vrste odluka koje donosi Vijeće</vt:lpstr>
      <vt:lpstr>2.A.9. Troškovi postupka, imovinskopravni zahtjev</vt:lpstr>
      <vt:lpstr>2.A.10. Pravni lijekovi</vt:lpstr>
      <vt:lpstr>2.A.10. Pravni lijekovi</vt:lpstr>
      <vt:lpstr>2.A.11. Odluke drugostupanjskog suda povodom žalbe</vt:lpstr>
      <vt:lpstr>2.A.12. Izvršavanje sankcija</vt:lpstr>
      <vt:lpstr>2.A.12. Izvršavanje sankcija</vt:lpstr>
      <vt:lpstr>2.A.12.1. Izvršavanje maloljetničkog zatvora</vt:lpstr>
      <vt:lpstr>2.B. Mlađi punoljetnici</vt:lpstr>
      <vt:lpstr>2.B. Mlađi punoljetnici</vt:lpstr>
      <vt:lpstr>2.B. Mlađi punoljetnici</vt:lpstr>
      <vt:lpstr>C) Posebne odredbe o zastari kaznenog postupanja (čl. 32. ZSM-a)</vt:lpstr>
      <vt:lpstr>C) Posebne odredbe o zastari kaznenog postupanja (čl. 32. ZSM-a)</vt:lpstr>
      <vt:lpstr>3. Slučaj</vt:lpstr>
      <vt:lpstr>Zahvaljujem na pozornosti!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Marta Dragičević Prtenjača</dc:creator>
  <cp:lastModifiedBy>Marta Dragičević Prtenjača</cp:lastModifiedBy>
  <cp:revision>234</cp:revision>
  <cp:lastPrinted>2019-12-02T09:48:05Z</cp:lastPrinted>
  <dcterms:created xsi:type="dcterms:W3CDTF">2014-09-30T10:09:54Z</dcterms:created>
  <dcterms:modified xsi:type="dcterms:W3CDTF">2019-12-02T11:04:08Z</dcterms:modified>
</cp:coreProperties>
</file>