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8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79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0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506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70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00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56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84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71A9-72C1-411D-AC41-441722821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66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0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39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41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45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79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48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46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CF72A55-524C-4EB8-BE2A-B85249832FA8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8FC3-31C7-46C6-8877-1C30DC54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819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1676"/>
            <a:ext cx="9144000" cy="1900238"/>
          </a:xfrm>
        </p:spPr>
        <p:txBody>
          <a:bodyPr>
            <a:noAutofit/>
          </a:bodyPr>
          <a:lstStyle/>
          <a:p>
            <a:r>
              <a:rPr lang="hr-H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Kazna, kažnjavanje, klasifikacija zatvorskog sustava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9125"/>
            <a:ext cx="9144000" cy="1371599"/>
          </a:xfrm>
        </p:spPr>
        <p:txBody>
          <a:bodyPr>
            <a:normAutofit/>
          </a:bodyPr>
          <a:lstStyle/>
          <a:p>
            <a:r>
              <a:rPr lang="en-GB" altLang="en-US" sz="1800" b="1" i="1" dirty="0" err="1"/>
              <a:t>Izv.prof</a:t>
            </a:r>
            <a:r>
              <a:rPr lang="en-GB" altLang="en-US" sz="1800" b="1" i="1" dirty="0"/>
              <a:t>.</a:t>
            </a:r>
            <a:r>
              <a:rPr lang="hr-HR" altLang="en-US" sz="1800" b="1" i="1" dirty="0"/>
              <a:t>dr.sc. Marijana Majdak</a:t>
            </a:r>
          </a:p>
          <a:p>
            <a:r>
              <a:rPr lang="hr-HR" altLang="en-US" sz="1800" b="1" i="1" dirty="0"/>
              <a:t>Pravni fakultet Sveučilište u Zagrebu</a:t>
            </a:r>
          </a:p>
          <a:p>
            <a:r>
              <a:rPr lang="hr-HR" altLang="en-US" sz="1800" b="1" i="1" dirty="0"/>
              <a:t>Studijski centar socijalnog rada</a:t>
            </a:r>
            <a:endParaRPr lang="en-US" altLang="en-US" sz="1800" b="1" i="1" dirty="0"/>
          </a:p>
          <a:p>
            <a:endParaRPr lang="en-GB" sz="1800" dirty="0"/>
          </a:p>
        </p:txBody>
      </p:sp>
      <p:pic>
        <p:nvPicPr>
          <p:cNvPr id="1026" name="Picture 2" descr="Repozitorij Pravnog fakulteta Sveučilišta u Zagreb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06" y="0"/>
            <a:ext cx="2973388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9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8964613" cy="908050"/>
          </a:xfrm>
        </p:spPr>
        <p:txBody>
          <a:bodyPr/>
          <a:lstStyle/>
          <a:p>
            <a:pPr eaLnBrk="1" hangingPunct="1"/>
            <a:r>
              <a:rPr lang="hr-HR" altLang="en-US" sz="4000" b="1"/>
              <a:t>Pensilvanijski separacijski sustav</a:t>
            </a:r>
            <a:endParaRPr lang="en-US" altLang="en-US" sz="4000" b="1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908050"/>
            <a:ext cx="8435975" cy="23050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hr-HR" altLang="en-US" sz="1800"/>
              <a:t>1787. kao odgovor na negativne osobine zajedničkog sustava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/>
              <a:t>Izolacija zatvorenika jednih od drugih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/>
              <a:t>Individualni smještaj trebao ih je smiriti i navesti da razmisli o svojim postupcima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/>
              <a:t>Cilj: moralni preobražaj kroz pokoru i kajanje, mogli su u ćelijama čitati vjersku literaturu, obavljati neke jednostavne poslove, Eastern Penitentiary 1829. prva kaznionica koja je omogućavala potpunu izolaciju zatvorenika, godinama bila model za potpunu unutarnju i vanjsku izolaciju zatvorenika (kad su izlazili na glavi im se stavljala kukuljica)</a:t>
            </a:r>
          </a:p>
          <a:p>
            <a:pPr eaLnBrk="1" hangingPunct="1">
              <a:lnSpc>
                <a:spcPct val="80000"/>
              </a:lnSpc>
            </a:pPr>
            <a:endParaRPr lang="hr-HR" altLang="en-US" sz="1800"/>
          </a:p>
        </p:txBody>
      </p:sp>
      <p:graphicFrame>
        <p:nvGraphicFramePr>
          <p:cNvPr id="21532" name="Group 28"/>
          <p:cNvGraphicFramePr>
            <a:graphicFrameLocks noGrp="1"/>
          </p:cNvGraphicFramePr>
          <p:nvPr>
            <p:ph sz="half" idx="2"/>
          </p:nvPr>
        </p:nvGraphicFramePr>
        <p:xfrm>
          <a:off x="1919289" y="3357564"/>
          <a:ext cx="8569325" cy="3449674"/>
        </p:xfrm>
        <a:graphic>
          <a:graphicData uri="http://schemas.openxmlformats.org/drawingml/2006/table">
            <a:tbl>
              <a:tblPr/>
              <a:tblGrid>
                <a:gridCol w="428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2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manja mogućnost kriminalne infekcije zatvorenika, mogućnost potpune individualizacije izvršenja kazne i postupanja, dobre mogućnosti obrazovanja, onemogućeno dogovaranje za bijegove, bolji zdravstveni standardi, manje međusobnog zlostavljanja, manje mogućnosti za korupciju osoblja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dugotrajna izolacija ima posljedice, naročito duševne poremećaje, smanjenje komunikacijskih vještina, najskuplji sustav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58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Eastern Penetentionary</a:t>
            </a:r>
          </a:p>
        </p:txBody>
      </p:sp>
      <p:pic>
        <p:nvPicPr>
          <p:cNvPr id="30723" name="Content Placeholder 4" descr="2013-05-19 13.29.2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71625"/>
            <a:ext cx="4038600" cy="4286250"/>
          </a:xfrm>
        </p:spPr>
      </p:pic>
      <p:pic>
        <p:nvPicPr>
          <p:cNvPr id="30724" name="Content Placeholder 5" descr="2013-05-19 13.29.3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4464" y="1600201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165791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Eastern Penetentionary</a:t>
            </a:r>
          </a:p>
        </p:txBody>
      </p:sp>
      <p:pic>
        <p:nvPicPr>
          <p:cNvPr id="31747" name="Content Placeholder 4" descr="2013-05-19 13.51.0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3464" y="1600201"/>
            <a:ext cx="3394075" cy="4525963"/>
          </a:xfrm>
        </p:spPr>
      </p:pic>
      <p:pic>
        <p:nvPicPr>
          <p:cNvPr id="31748" name="Content Placeholder 5" descr="2013-05-19 13.51.1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4464" y="1600201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87293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Eastern Penetentionary</a:t>
            </a:r>
          </a:p>
        </p:txBody>
      </p:sp>
      <p:pic>
        <p:nvPicPr>
          <p:cNvPr id="32771" name="Content Placeholder 4" descr="2013-05-19 13.53.1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3464" y="1600201"/>
            <a:ext cx="3394075" cy="4525963"/>
          </a:xfrm>
        </p:spPr>
      </p:pic>
      <p:pic>
        <p:nvPicPr>
          <p:cNvPr id="32772" name="Content Placeholder 5" descr="2013-05-19 14.10.0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4464" y="1600201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168725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Eastern Penetentionary</a:t>
            </a:r>
          </a:p>
        </p:txBody>
      </p:sp>
      <p:pic>
        <p:nvPicPr>
          <p:cNvPr id="33795" name="Content Placeholder 4" descr="2013-05-19 14.11.3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3464" y="1600201"/>
            <a:ext cx="3394075" cy="4525963"/>
          </a:xfrm>
        </p:spPr>
      </p:pic>
      <p:pic>
        <p:nvPicPr>
          <p:cNvPr id="33796" name="Content Placeholder 5" descr="2013-05-19 14.10.19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4464" y="1600201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713537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Cell</a:t>
            </a:r>
          </a:p>
        </p:txBody>
      </p:sp>
      <p:pic>
        <p:nvPicPr>
          <p:cNvPr id="34819" name="Content Placeholder 3" descr="2013-05-19 13.55.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76" y="1600201"/>
            <a:ext cx="3840163" cy="4525963"/>
          </a:xfrm>
        </p:spPr>
      </p:pic>
    </p:spTree>
    <p:extLst>
      <p:ext uri="{BB962C8B-B14F-4D97-AF65-F5344CB8AC3E}">
        <p14:creationId xmlns:p14="http://schemas.microsoft.com/office/powerpoint/2010/main" val="103820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Al Capones Cell</a:t>
            </a:r>
          </a:p>
        </p:txBody>
      </p:sp>
      <p:pic>
        <p:nvPicPr>
          <p:cNvPr id="35843" name="Content Placeholder 4" descr="2013-05-19 13.50.5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43063"/>
            <a:ext cx="4038600" cy="4500562"/>
          </a:xfrm>
        </p:spPr>
      </p:pic>
      <p:pic>
        <p:nvPicPr>
          <p:cNvPr id="35844" name="Content Placeholder 5" descr="2013-05-19 13.52.2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4464" y="1600201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421639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A few female prisoners</a:t>
            </a:r>
          </a:p>
        </p:txBody>
      </p:sp>
      <p:pic>
        <p:nvPicPr>
          <p:cNvPr id="36867" name="Content Placeholder 3" descr="2013-05-19 14.34.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1" y="1357313"/>
            <a:ext cx="6500813" cy="4768850"/>
          </a:xfrm>
        </p:spPr>
      </p:pic>
    </p:spTree>
    <p:extLst>
      <p:ext uri="{BB962C8B-B14F-4D97-AF65-F5344CB8AC3E}">
        <p14:creationId xmlns:p14="http://schemas.microsoft.com/office/powerpoint/2010/main" val="392534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115889"/>
            <a:ext cx="8507412" cy="720725"/>
          </a:xfrm>
        </p:spPr>
        <p:txBody>
          <a:bodyPr/>
          <a:lstStyle/>
          <a:p>
            <a:pPr eaLnBrk="1" hangingPunct="1"/>
            <a:r>
              <a:rPr lang="hr-HR" altLang="en-US" sz="4000" b="1"/>
              <a:t>Auburnski sustav ili sustav šutnje</a:t>
            </a:r>
            <a:endParaRPr lang="en-US" altLang="en-US" sz="4000" b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765175"/>
            <a:ext cx="8075613" cy="3384550"/>
          </a:xfrm>
        </p:spPr>
        <p:txBody>
          <a:bodyPr/>
          <a:lstStyle/>
          <a:p>
            <a:pPr eaLnBrk="1" hangingPunct="1"/>
            <a:r>
              <a:rPr lang="hr-HR" altLang="en-US" sz="2000"/>
              <a:t>Najprije bio organiziran po uzoru na Pensilvanijski, ali manje ćelije (više se štedilo), od 83 zatvorenika 5 umrlo, 1 obolio od duševne bolesti, 1 se pokušao ubiti, ostali bili duboko demoralizirani i deprimirani</a:t>
            </a:r>
          </a:p>
          <a:p>
            <a:pPr eaLnBrk="1" hangingPunct="1"/>
            <a:r>
              <a:rPr lang="hr-HR" altLang="en-US" sz="2000"/>
              <a:t>u kasnijoj fazi uvedene promjene: zatvorenici noć provode sami u ćelijama a dan u malim radnim skupinama, u zajedničkim skupinama nisu smjeli komunicirati i morala je vladati potpuna šutnja, u ćeijama su imali smo Bibliju, kršenje pravila kažnjavalo se šibanjem</a:t>
            </a:r>
          </a:p>
          <a:p>
            <a:pPr eaLnBrk="1" hangingPunct="1"/>
            <a:endParaRPr lang="hr-HR" altLang="en-US" sz="2000"/>
          </a:p>
          <a:p>
            <a:pPr eaLnBrk="1" hangingPunct="1"/>
            <a:endParaRPr lang="en-US" altLang="en-US"/>
          </a:p>
        </p:txBody>
      </p:sp>
      <p:graphicFrame>
        <p:nvGraphicFramePr>
          <p:cNvPr id="22552" name="Group 24"/>
          <p:cNvGraphicFramePr>
            <a:graphicFrameLocks noGrp="1"/>
          </p:cNvGraphicFramePr>
          <p:nvPr>
            <p:ph sz="half" idx="2"/>
          </p:nvPr>
        </p:nvGraphicFramePr>
        <p:xfrm>
          <a:off x="2166938" y="3786189"/>
          <a:ext cx="8001000" cy="3133725"/>
        </p:xfrm>
        <a:graphic>
          <a:graphicData uri="http://schemas.openxmlformats.org/drawingml/2006/table">
            <a:tbl>
              <a:tblPr/>
              <a:tblGrid>
                <a:gridCol w="400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5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osuđenici nisu izolirani potpuno, skupni rad omogućava održavanje sposobnosti za društveni život, ekonomičniji sustav zatvorenici doprinose svojim radom, stručno osposobljavanje, smanjenost epidemija zbog izolacije, manje mogućnosti dogovora bijegova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šutnja, stegovne mjere za šutnju gube smisao jer su zatvorenici tretirani stegovnim mjerama više puta, boravak u zajedničkim prostorijama ipak</a:t>
                      </a:r>
                      <a:r>
                        <a:rPr kumimoji="0" lang="hr-H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hr-H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omogućuje dogovore, sustav je skup jer zahtjeva velik broj osoblja za održavanje tišine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151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08050"/>
          </a:xfrm>
        </p:spPr>
        <p:txBody>
          <a:bodyPr/>
          <a:lstStyle/>
          <a:p>
            <a:pPr eaLnBrk="1" hangingPunct="1"/>
            <a:r>
              <a:rPr lang="hr-HR" altLang="en-US" b="1"/>
              <a:t>Klasifikacijski sustav</a:t>
            </a:r>
            <a:endParaRPr lang="en-US" altLang="en-US" b="1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908050"/>
            <a:ext cx="8075613" cy="31686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en-US" sz="2000"/>
              <a:t>1834. Ženeva, 1839. St. Gallen, odvajanje zatvorenika osuđenih na teške kazne od onih osuđenih na lakše kazne</a:t>
            </a:r>
          </a:p>
          <a:p>
            <a:pPr eaLnBrk="1" hangingPunct="1"/>
            <a:r>
              <a:rPr lang="hr-HR" altLang="en-US" sz="2000"/>
              <a:t>Neke osnove za klasifikaciju: kriminološka svojstva zatvorenika, ranija osuđivanost, socijalna povijest zatvorenika, zdravstveno stanje, psihijatrijsko-psihološki status, obrazovanje i zanimanje, obrazovni interesi, interesi u rekreaciji.......</a:t>
            </a:r>
          </a:p>
          <a:p>
            <a:pPr eaLnBrk="1" hangingPunct="1"/>
            <a:r>
              <a:rPr lang="hr-HR" altLang="en-US" sz="2000"/>
              <a:t>Klasifikacijski sustav Herberta Quaya (teški: zlostavljaju, manipuliraju drugima, umjereni: ostavlaju druge na miru, sposobni su sami odraditi kaznu, laki: anksiozni, ovisni)</a:t>
            </a:r>
          </a:p>
          <a:p>
            <a:pPr eaLnBrk="1" hangingPunct="1"/>
            <a:endParaRPr lang="hr-HR" altLang="en-US" sz="2000"/>
          </a:p>
        </p:txBody>
      </p:sp>
      <p:graphicFrame>
        <p:nvGraphicFramePr>
          <p:cNvPr id="23575" name="Group 23"/>
          <p:cNvGraphicFramePr>
            <a:graphicFrameLocks noGrp="1"/>
          </p:cNvGraphicFramePr>
          <p:nvPr>
            <p:ph sz="half" idx="2"/>
          </p:nvPr>
        </p:nvGraphicFramePr>
        <p:xfrm>
          <a:off x="1919288" y="3933825"/>
          <a:ext cx="8291512" cy="2749550"/>
        </p:xfrm>
        <a:graphic>
          <a:graphicData uri="http://schemas.openxmlformats.org/drawingml/2006/table">
            <a:tbl>
              <a:tblPr/>
              <a:tblGrid>
                <a:gridCol w="414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14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temeljen na ispitivanju osobina ličnosti, manji povrat, dobri uvjeti obrazovanja, radnog osposobljavanja, educiranost osoblja, cirkuliranje informacija između klasifikacije i provedbe kazne,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zahtjeva promjenu zatvorske arhitekture, sustav je kompleksan, česte promjene klasifikacijskih osnova,</a:t>
                      </a:r>
                      <a:r>
                        <a:rPr kumimoji="0" lang="hr-H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hr-H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nedovoljno vrijeme za opservaciju, ispitivanje zatvorenika se provodi u nepovoljnim uvjetima potpune izolacije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76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hr-HR" altLang="en-US" sz="4000" b="1"/>
              <a:t>O kazni....</a:t>
            </a:r>
            <a:endParaRPr lang="en-US" altLang="en-US" sz="4000" b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hr-HR" altLang="en-US" sz="2400"/>
              <a:t>Vrste kazni su se kroz povijest mijenjale, ovisile su o</a:t>
            </a:r>
          </a:p>
          <a:p>
            <a:pPr eaLnBrk="1" hangingPunct="1">
              <a:buFontTx/>
              <a:buNone/>
            </a:pPr>
            <a:r>
              <a:rPr lang="hr-HR" altLang="en-US" sz="2400"/>
              <a:t>ekonomskom, kulturnom razvitku, zemljopisnom položaju i</a:t>
            </a:r>
          </a:p>
          <a:p>
            <a:pPr eaLnBrk="1" hangingPunct="1">
              <a:buFontTx/>
              <a:buNone/>
            </a:pPr>
            <a:r>
              <a:rPr lang="hr-HR" altLang="en-US" sz="2400"/>
              <a:t>klimatskim prilikama</a:t>
            </a:r>
          </a:p>
          <a:p>
            <a:pPr eaLnBrk="1" hangingPunct="1">
              <a:buFontTx/>
              <a:buNone/>
            </a:pPr>
            <a:endParaRPr lang="hr-HR" altLang="en-US" sz="2400"/>
          </a:p>
          <a:p>
            <a:pPr eaLnBrk="1" hangingPunct="1">
              <a:buFontTx/>
              <a:buNone/>
            </a:pPr>
            <a:r>
              <a:rPr lang="hr-HR" altLang="en-US" sz="2400"/>
              <a:t>Svrha kazne ostajala je manje više ista:</a:t>
            </a:r>
          </a:p>
          <a:p>
            <a:pPr eaLnBrk="1" hangingPunct="1"/>
            <a:r>
              <a:rPr lang="hr-HR" altLang="en-US" sz="2400"/>
              <a:t>Kaznom se zaštićuju vrijednosti društva</a:t>
            </a:r>
          </a:p>
          <a:p>
            <a:pPr eaLnBrk="1" hangingPunct="1"/>
            <a:r>
              <a:rPr lang="hr-HR" altLang="en-US" sz="2400"/>
              <a:t>Svaka kazna bez iznimke ograničava ili oduzima neko pravnim redom zaštićeno dobro</a:t>
            </a:r>
          </a:p>
          <a:p>
            <a:pPr eaLnBrk="1" hangingPunct="1"/>
            <a:r>
              <a:rPr lang="hr-HR" altLang="en-US" sz="2400"/>
              <a:t>Kazne moraju biti propisane zakonom</a:t>
            </a:r>
          </a:p>
          <a:p>
            <a:pPr eaLnBrk="1" hangingPunct="1"/>
            <a:r>
              <a:rPr lang="hr-HR" altLang="en-US" sz="2400"/>
              <a:t>Kazna mora biti povezana s počinjenim kaznenim djelom</a:t>
            </a:r>
          </a:p>
          <a:p>
            <a:pPr eaLnBrk="1" hangingPunct="1"/>
            <a:r>
              <a:rPr lang="hr-HR" altLang="en-US" sz="2400"/>
              <a:t>Kazne za kaznena djela može izricati samo sud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847460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0"/>
            <a:ext cx="8713787" cy="1125538"/>
          </a:xfrm>
        </p:spPr>
        <p:txBody>
          <a:bodyPr/>
          <a:lstStyle/>
          <a:p>
            <a:pPr eaLnBrk="1" hangingPunct="1"/>
            <a:r>
              <a:rPr lang="hr-HR" altLang="en-US" sz="3600" b="1"/>
              <a:t>Bodovni sustav (Mark System) ili Maconochiejev sustav</a:t>
            </a:r>
            <a:endParaRPr lang="en-US" altLang="en-US" sz="3600" b="1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052513"/>
            <a:ext cx="8147050" cy="3168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hr-HR" altLang="en-US" sz="1800"/>
              <a:t>Maconochie, 1958. veliki reformator zatvorskih sustava, radio na otoku Norfolk, Tasmanija, otok-zatvor, Engleska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/>
              <a:t>Zatvor se sastojao od 5 različitih stupnjeva izvršavanja kazne, u svakom je zatvorenik morao prikupiti određeni broj bodova kako bi prešao u slijedeći viši stupanj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/>
              <a:t>1</a:t>
            </a:r>
            <a:r>
              <a:rPr lang="en-US" altLang="en-US" sz="1800">
                <a:cs typeface="Arial" panose="020B0604020202020204" pitchFamily="34" charset="0"/>
              </a:rPr>
              <a:t>°</a:t>
            </a:r>
            <a:r>
              <a:rPr lang="hr-HR" altLang="en-US" sz="1800">
                <a:cs typeface="Arial" panose="020B0604020202020204" pitchFamily="34" charset="0"/>
              </a:rPr>
              <a:t>strogi zatvor prema ćelijskom režimu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cs typeface="Arial" panose="020B0604020202020204" pitchFamily="34" charset="0"/>
              </a:rPr>
              <a:t>2</a:t>
            </a:r>
            <a:r>
              <a:rPr lang="en-US" altLang="en-US" sz="1800">
                <a:cs typeface="Arial" panose="020B0604020202020204" pitchFamily="34" charset="0"/>
              </a:rPr>
              <a:t>°</a:t>
            </a:r>
            <a:r>
              <a:rPr lang="hr-HR" altLang="en-US" sz="1800">
                <a:cs typeface="Arial" panose="020B0604020202020204" pitchFamily="34" charset="0"/>
              </a:rPr>
              <a:t>rad u zatvoreničkim radnim skupinama na javnim radovima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cs typeface="Arial" panose="020B0604020202020204" pitchFamily="34" charset="0"/>
              </a:rPr>
              <a:t>3</a:t>
            </a:r>
            <a:r>
              <a:rPr lang="en-US" altLang="en-US" sz="1800">
                <a:cs typeface="Arial" panose="020B0604020202020204" pitchFamily="34" charset="0"/>
              </a:rPr>
              <a:t>°</a:t>
            </a:r>
            <a:r>
              <a:rPr lang="hr-HR" altLang="en-US" sz="1800">
                <a:cs typeface="Arial" panose="020B0604020202020204" pitchFamily="34" charset="0"/>
              </a:rPr>
              <a:t>autonomija na određenom području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cs typeface="Arial" panose="020B0604020202020204" pitchFamily="34" charset="0"/>
              </a:rPr>
              <a:t>4</a:t>
            </a:r>
            <a:r>
              <a:rPr lang="en-US" altLang="en-US" sz="1800">
                <a:cs typeface="Arial" panose="020B0604020202020204" pitchFamily="34" charset="0"/>
              </a:rPr>
              <a:t>°</a:t>
            </a:r>
            <a:r>
              <a:rPr lang="hr-HR" altLang="en-US" sz="1800">
                <a:cs typeface="Arial" panose="020B0604020202020204" pitchFamily="34" charset="0"/>
              </a:rPr>
              <a:t>uvjetno otpuštanje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cs typeface="Arial" panose="020B0604020202020204" pitchFamily="34" charset="0"/>
              </a:rPr>
              <a:t>5</a:t>
            </a:r>
            <a:r>
              <a:rPr lang="en-US" altLang="en-US" sz="1800">
                <a:cs typeface="Arial" panose="020B0604020202020204" pitchFamily="34" charset="0"/>
              </a:rPr>
              <a:t>°</a:t>
            </a:r>
            <a:r>
              <a:rPr lang="hr-HR" altLang="en-US" sz="1800">
                <a:cs typeface="Arial" panose="020B0604020202020204" pitchFamily="34" charset="0"/>
              </a:rPr>
              <a:t>vraćanje slobode</a:t>
            </a:r>
          </a:p>
          <a:p>
            <a:pPr algn="ctr" eaLnBrk="1" hangingPunct="1">
              <a:lnSpc>
                <a:spcPct val="80000"/>
              </a:lnSpc>
            </a:pPr>
            <a:r>
              <a:rPr lang="hr-HR" altLang="en-US" sz="1800">
                <a:cs typeface="Arial" panose="020B0604020202020204" pitchFamily="34" charset="0"/>
              </a:rPr>
              <a:t>Jedan od najboljih sustava</a:t>
            </a:r>
          </a:p>
          <a:p>
            <a:pPr algn="ctr" eaLnBrk="1" hangingPunct="1">
              <a:lnSpc>
                <a:spcPct val="80000"/>
              </a:lnSpc>
            </a:pPr>
            <a:endParaRPr lang="hr-HR" altLang="en-US" sz="1800">
              <a:cs typeface="Arial" panose="020B0604020202020204" pitchFamily="34" charset="0"/>
            </a:endParaRPr>
          </a:p>
        </p:txBody>
      </p:sp>
      <p:graphicFrame>
        <p:nvGraphicFramePr>
          <p:cNvPr id="24599" name="Group 23"/>
          <p:cNvGraphicFramePr>
            <a:graphicFrameLocks noGrp="1"/>
          </p:cNvGraphicFramePr>
          <p:nvPr>
            <p:ph sz="half" idx="2"/>
          </p:nvPr>
        </p:nvGraphicFramePr>
        <p:xfrm>
          <a:off x="2063750" y="4076701"/>
          <a:ext cx="8147050" cy="2493963"/>
        </p:xfrm>
        <a:graphic>
          <a:graphicData uri="http://schemas.openxmlformats.org/drawingml/2006/table">
            <a:tbl>
              <a:tblPr/>
              <a:tblGrid>
                <a:gridCol w="407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smanjuje tjelesno i psihičko oboljevanje, bolji uvjeti stručnog i radnog osposobljavanja, bolja motivacija, zahtjeva pozitivan odnos, dinamične promjene mali povrat,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iscrpljivanje zatvorenika u prikupljanju bodova, prevare, nije pogodan za sve zatvorenike, kompleksan, materijalno skup, zahtjeva visoko obrazovan i motiviran kadar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832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08050"/>
          </a:xfrm>
        </p:spPr>
        <p:txBody>
          <a:bodyPr/>
          <a:lstStyle/>
          <a:p>
            <a:pPr eaLnBrk="1" hangingPunct="1"/>
            <a:r>
              <a:rPr lang="hr-HR" altLang="en-US" b="1"/>
              <a:t>Irski progresivni sustav</a:t>
            </a:r>
            <a:endParaRPr lang="en-US" altLang="en-US" b="1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836613"/>
            <a:ext cx="8218488" cy="33131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2000"/>
              <a:t>Najbliži suradnik Maconochieja Walter Crofton, 1960.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000"/>
              <a:t>Danas Maconochiev i Irski kombinacija najčešći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000"/>
              <a:t>Nagrade za napredak, mogućnost konačnog otpusta s izdržavanja kazne, ocjenjivanje napretka zatvorenika, postupno povećanje razine slobode, kontinuirano praćenje po otpust</a:t>
            </a:r>
          </a:p>
          <a:p>
            <a:pPr eaLnBrk="1" hangingPunct="1">
              <a:lnSpc>
                <a:spcPct val="90000"/>
              </a:lnSpc>
            </a:pPr>
            <a:endParaRPr lang="hr-HR" altLang="en-US" sz="2000"/>
          </a:p>
          <a:p>
            <a:pPr eaLnBrk="1" hangingPunct="1">
              <a:lnSpc>
                <a:spcPct val="90000"/>
              </a:lnSpc>
            </a:pPr>
            <a:r>
              <a:rPr lang="hr-HR" altLang="en-US" sz="2000"/>
              <a:t>Faze izvršavanja: ćelijsko izdržavanja u potpunom osamljenju (ovisno o visini i vrsti kazne), zajedničko zatvaranje ( u skupinama), faza zatvaranja u otvorenim uvjetima (posebni odjeli), faza uvjetnog otpusta (uz nadzor) i mogućnost opoziva</a:t>
            </a:r>
          </a:p>
          <a:p>
            <a:pPr eaLnBrk="1" hangingPunct="1">
              <a:lnSpc>
                <a:spcPct val="90000"/>
              </a:lnSpc>
            </a:pPr>
            <a:endParaRPr lang="hr-HR" altLang="en-US" sz="2000"/>
          </a:p>
          <a:p>
            <a:pPr eaLnBrk="1" hangingPunct="1">
              <a:lnSpc>
                <a:spcPct val="90000"/>
              </a:lnSpc>
            </a:pPr>
            <a:endParaRPr lang="hr-HR" altLang="en-US" sz="2000"/>
          </a:p>
        </p:txBody>
      </p:sp>
      <p:graphicFrame>
        <p:nvGraphicFramePr>
          <p:cNvPr id="25621" name="Group 21"/>
          <p:cNvGraphicFramePr>
            <a:graphicFrameLocks noGrp="1"/>
          </p:cNvGraphicFramePr>
          <p:nvPr>
            <p:ph sz="half" idx="2"/>
          </p:nvPr>
        </p:nvGraphicFramePr>
        <p:xfrm>
          <a:off x="2279650" y="4149725"/>
          <a:ext cx="7848600" cy="2057400"/>
        </p:xfrm>
        <a:graphic>
          <a:graphicData uri="http://schemas.openxmlformats.org/drawingml/2006/table">
            <a:tbl>
              <a:tblPr/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sve do sada spomenute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 može kod višestrukih povratnika jer brzo prelaze iz faze u fazu, neke nije moguće provesti kroz sve faze, kompleksan sustav, visoko obrazovan i motiviran kadar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445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b="1"/>
              <a:t>Pitanje za diskusiju</a:t>
            </a:r>
            <a:endParaRPr lang="en-US" altLang="en-US" b="1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en-US" dirty="0"/>
              <a:t>Koje je vaše mišljenje o tome kakav sustav kažnjavanja za počinjenje kaznenih djela danas imamo mi u Hrvatskoj?</a:t>
            </a:r>
          </a:p>
          <a:p>
            <a:pPr eaLnBrk="1" hangingPunct="1"/>
            <a:endParaRPr lang="hr-HR" altLang="en-US" dirty="0"/>
          </a:p>
          <a:p>
            <a:pPr eaLnBrk="1" hangingPunct="1"/>
            <a:r>
              <a:rPr lang="hr-HR" altLang="en-US" dirty="0"/>
              <a:t>Što bi se trebalo promijeniti?</a:t>
            </a:r>
          </a:p>
          <a:p>
            <a:pPr eaLnBrk="1" hangingPunct="1"/>
            <a:endParaRPr lang="hr-HR" altLang="en-US" dirty="0"/>
          </a:p>
          <a:p>
            <a:pPr eaLnBrk="1" hangingPunct="1"/>
            <a:r>
              <a:rPr lang="hr-HR" altLang="en-US" dirty="0"/>
              <a:t>Kako to postići?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674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4000" b="1"/>
              <a:t>Kazna</a:t>
            </a:r>
            <a:endParaRPr lang="en-US" altLang="en-US" sz="4000" b="1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52513"/>
            <a:ext cx="8229600" cy="50736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r-HR" altLang="en-US" sz="2400" i="1"/>
              <a:t>Kazna je kazneno-pravna sankcija koju izriče sud prema kazneno odgovornom počinitelju kaznenog djela, radi zaštite određene društvene vrijednosti u nekoj društvenoj zajednici, a koja se sastoji u oduzimanju ili ograničavanju pravnih dobara počinitelja kaznenog djela</a:t>
            </a:r>
          </a:p>
          <a:p>
            <a:pPr eaLnBrk="1" hangingPunct="1"/>
            <a:endParaRPr lang="hr-HR" altLang="en-US" sz="2400" i="1"/>
          </a:p>
          <a:p>
            <a:pPr eaLnBrk="1" hangingPunct="1"/>
            <a:r>
              <a:rPr lang="hr-HR" altLang="en-US" sz="2400"/>
              <a:t>Kazna je osobna, treba pogoditi samo počinitelja k.d.</a:t>
            </a:r>
          </a:p>
          <a:p>
            <a:pPr eaLnBrk="1" hangingPunct="1"/>
            <a:r>
              <a:rPr lang="hr-HR" altLang="en-US" sz="2400"/>
              <a:t>Kazna mora biti čovječna</a:t>
            </a:r>
          </a:p>
          <a:p>
            <a:pPr eaLnBrk="1" hangingPunct="1"/>
            <a:r>
              <a:rPr lang="hr-HR" altLang="en-US" sz="2400"/>
              <a:t>Kazna mora odgovarati društvenoj opasnosti kaznenog djela i počinitelju kaznenog djela</a:t>
            </a:r>
          </a:p>
          <a:p>
            <a:pPr eaLnBrk="1" hangingPunct="1"/>
            <a:r>
              <a:rPr lang="hr-HR" altLang="en-US" sz="2400"/>
              <a:t>Kazna mora biti opoziva</a:t>
            </a:r>
          </a:p>
          <a:p>
            <a:pPr eaLnBrk="1" hangingPunct="1"/>
            <a:r>
              <a:rPr lang="hr-HR" altLang="en-US" sz="2400"/>
              <a:t>Kazna mora biti djeljiva: princip individualizacije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5440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b="1"/>
              <a:t>Pravni temelji kažnjavanja</a:t>
            </a:r>
            <a:endParaRPr lang="en-US" altLang="en-US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altLang="en-US"/>
              <a:t>Zasnovani su na teorijskim pristupima:</a:t>
            </a:r>
          </a:p>
          <a:p>
            <a:pPr eaLnBrk="1" hangingPunct="1"/>
            <a:endParaRPr lang="hr-HR" altLang="en-US"/>
          </a:p>
          <a:p>
            <a:pPr eaLnBrk="1" hangingPunct="1"/>
            <a:r>
              <a:rPr lang="hr-HR" altLang="en-US"/>
              <a:t>Idealističkih i metafizičkih teorija</a:t>
            </a:r>
          </a:p>
          <a:p>
            <a:pPr eaLnBrk="1" hangingPunct="1"/>
            <a:r>
              <a:rPr lang="hr-HR" altLang="en-US"/>
              <a:t>Teoriji društvenog ugovora</a:t>
            </a:r>
          </a:p>
          <a:p>
            <a:pPr eaLnBrk="1" hangingPunct="1"/>
            <a:r>
              <a:rPr lang="hr-HR" altLang="en-US"/>
              <a:t>Pravnim teorijama</a:t>
            </a:r>
          </a:p>
          <a:p>
            <a:pPr eaLnBrk="1" hangingPunct="1"/>
            <a:r>
              <a:rPr lang="hr-HR" altLang="en-US"/>
              <a:t>Sociološkim teorijama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30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hr-HR" altLang="en-US" sz="4000" b="1"/>
              <a:t>Svrha kažnjavanja</a:t>
            </a:r>
            <a:endParaRPr lang="en-US" altLang="en-US" sz="4000" b="1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57350"/>
            <a:ext cx="8229600" cy="47244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dirty="0"/>
              <a:t>Neki društveni red koji se mora uspostaviti</a:t>
            </a:r>
          </a:p>
          <a:p>
            <a:pPr eaLnBrk="1" hangingPunct="1">
              <a:lnSpc>
                <a:spcPct val="90000"/>
              </a:lnSpc>
            </a:pPr>
            <a:endParaRPr lang="hr-HR" altLang="en-US" dirty="0"/>
          </a:p>
          <a:p>
            <a:pPr eaLnBrk="1" hangingPunct="1">
              <a:lnSpc>
                <a:spcPct val="90000"/>
              </a:lnSpc>
            </a:pPr>
            <a:r>
              <a:rPr lang="hr-HR" altLang="en-US" dirty="0" err="1"/>
              <a:t>Retributivistički</a:t>
            </a:r>
            <a:r>
              <a:rPr lang="hr-HR" altLang="en-US" dirty="0"/>
              <a:t> princip (vraćanje, dati nekome što ga ide)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/>
              <a:t>Utilitaristički pristup (korisnost, poželjne posljedice, tretman i preodgoj)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/>
              <a:t>Nova kriminologija – bavi se načinima kojima se može upravljati socijalnim skupinama povišenog rizika</a:t>
            </a:r>
          </a:p>
          <a:p>
            <a:pPr eaLnBrk="1" hangingPunct="1">
              <a:lnSpc>
                <a:spcPct val="90000"/>
              </a:lnSpc>
            </a:pPr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177656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4000" b="1"/>
              <a:t>Svrha kažnjavanja kao socijalna i kazneno-politička kategorija</a:t>
            </a:r>
            <a:endParaRPr lang="en-US" altLang="en-US" sz="4000" b="1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614487"/>
            <a:ext cx="8435975" cy="4511675"/>
          </a:xfrm>
        </p:spPr>
        <p:txBody>
          <a:bodyPr/>
          <a:lstStyle/>
          <a:p>
            <a:pPr eaLnBrk="1" hangingPunct="1"/>
            <a:r>
              <a:rPr lang="hr-HR" altLang="en-US" sz="2400" dirty="0"/>
              <a:t>Osveta</a:t>
            </a:r>
          </a:p>
          <a:p>
            <a:pPr eaLnBrk="1" hangingPunct="1"/>
            <a:r>
              <a:rPr lang="hr-HR" altLang="en-US" sz="2400" dirty="0" err="1"/>
              <a:t>Retribucija</a:t>
            </a:r>
            <a:endParaRPr lang="hr-HR" altLang="en-US" sz="2400" dirty="0"/>
          </a:p>
          <a:p>
            <a:pPr eaLnBrk="1" hangingPunct="1"/>
            <a:r>
              <a:rPr lang="hr-HR" altLang="en-US" sz="2400" dirty="0"/>
              <a:t>Onemogućavanje</a:t>
            </a:r>
          </a:p>
          <a:p>
            <a:pPr eaLnBrk="1" hangingPunct="1"/>
            <a:r>
              <a:rPr lang="hr-HR" altLang="en-US" sz="2400" dirty="0"/>
              <a:t>Tretman</a:t>
            </a:r>
          </a:p>
          <a:p>
            <a:pPr eaLnBrk="1" hangingPunct="1"/>
            <a:r>
              <a:rPr lang="hr-HR" altLang="en-US" sz="2400" dirty="0"/>
              <a:t>Zastrašivanje</a:t>
            </a:r>
          </a:p>
          <a:p>
            <a:pPr eaLnBrk="1" hangingPunct="1"/>
            <a:r>
              <a:rPr lang="hr-HR" altLang="en-US" sz="2400" dirty="0"/>
              <a:t>Popravljanje</a:t>
            </a:r>
          </a:p>
          <a:p>
            <a:pPr eaLnBrk="1" hangingPunct="1"/>
            <a:r>
              <a:rPr lang="hr-HR" altLang="en-US" sz="2400" dirty="0"/>
              <a:t>Rehabilitacija – uklanjanje sklonosti daljnjem kriminalnom ponašanju</a:t>
            </a:r>
          </a:p>
          <a:p>
            <a:pPr eaLnBrk="1" hangingPunct="1"/>
            <a:r>
              <a:rPr lang="hr-HR" altLang="en-US" sz="2400" dirty="0"/>
              <a:t>Povrat/</a:t>
            </a:r>
            <a:r>
              <a:rPr lang="hr-HR" altLang="en-US" sz="2400" dirty="0" err="1"/>
              <a:t>restoracija</a:t>
            </a:r>
            <a:r>
              <a:rPr lang="hr-HR" altLang="en-US" sz="2400" dirty="0"/>
              <a:t> 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1681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4000" b="1"/>
              <a:t>Zatvori nekad</a:t>
            </a:r>
            <a:endParaRPr lang="en-US" altLang="en-US" sz="4000" b="1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41439"/>
            <a:ext cx="8229600" cy="4784725"/>
          </a:xfrm>
        </p:spPr>
        <p:txBody>
          <a:bodyPr/>
          <a:lstStyle/>
          <a:p>
            <a:pPr eaLnBrk="1" hangingPunct="1"/>
            <a:r>
              <a:rPr lang="hr-HR" altLang="en-US" sz="2400"/>
              <a:t>Prvi zatvori bili su pod zemljom (Beth-ha –keli, Beth haasorium, Bor – Rim), imalo privremeni karakter</a:t>
            </a:r>
          </a:p>
          <a:p>
            <a:pPr eaLnBrk="1" hangingPunct="1"/>
            <a:r>
              <a:rPr lang="hr-HR" altLang="en-US" sz="2400"/>
              <a:t>Carcer, prison, bastille</a:t>
            </a:r>
          </a:p>
          <a:p>
            <a:pPr eaLnBrk="1" hangingPunct="1"/>
            <a:r>
              <a:rPr lang="hr-HR" altLang="en-US" sz="2400"/>
              <a:t>16.st. Popravilišta, working houses - radni domovi (Engleska: imaju osoblje domačicu, bolničara, zatvorskog kapelana, portira i učitelja), Ghent u Belgiji i Sklonište Sv. Mihovila u Rimu dao sagraditi Papa Kliment XI, Casa Pia di refulgio u Firenci.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19940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4000" b="1" dirty="0"/>
              <a:t>Sustavi izvršenja kazni lišenja slobode</a:t>
            </a:r>
            <a:endParaRPr lang="en-US" altLang="en-US" sz="40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00213"/>
            <a:ext cx="8229600" cy="48244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r-HR" altLang="en-US" sz="2400" dirty="0"/>
              <a:t>Sustav zajedničkog zatvaranja ili asocijacijski sustav</a:t>
            </a:r>
          </a:p>
          <a:p>
            <a:pPr eaLnBrk="1" hangingPunct="1"/>
            <a:endParaRPr lang="hr-HR" altLang="en-US" sz="2400" dirty="0"/>
          </a:p>
          <a:p>
            <a:pPr eaLnBrk="1" hangingPunct="1"/>
            <a:r>
              <a:rPr lang="hr-HR" altLang="en-US" sz="2400" dirty="0"/>
              <a:t>Pensilvanijski separacijski sustav</a:t>
            </a:r>
          </a:p>
          <a:p>
            <a:pPr eaLnBrk="1" hangingPunct="1"/>
            <a:endParaRPr lang="hr-HR" altLang="en-US" sz="2400" dirty="0"/>
          </a:p>
          <a:p>
            <a:pPr eaLnBrk="1" hangingPunct="1"/>
            <a:r>
              <a:rPr lang="hr-HR" altLang="en-US" sz="2400" dirty="0" err="1"/>
              <a:t>Auburnski</a:t>
            </a:r>
            <a:r>
              <a:rPr lang="hr-HR" altLang="en-US" sz="2400" dirty="0"/>
              <a:t> sustav ili sustav šutnje</a:t>
            </a:r>
          </a:p>
          <a:p>
            <a:pPr eaLnBrk="1" hangingPunct="1"/>
            <a:endParaRPr lang="hr-HR" altLang="en-US" sz="2400" dirty="0"/>
          </a:p>
          <a:p>
            <a:pPr eaLnBrk="1" hangingPunct="1"/>
            <a:r>
              <a:rPr lang="hr-HR" altLang="en-US" sz="2400" dirty="0"/>
              <a:t>Klasifikacijski sustav</a:t>
            </a:r>
          </a:p>
          <a:p>
            <a:pPr eaLnBrk="1" hangingPunct="1"/>
            <a:endParaRPr lang="hr-HR" altLang="en-US" sz="2400" dirty="0"/>
          </a:p>
          <a:p>
            <a:pPr eaLnBrk="1" hangingPunct="1"/>
            <a:r>
              <a:rPr lang="hr-HR" altLang="en-US" sz="2400" dirty="0"/>
              <a:t>Bodovni sustav ili </a:t>
            </a:r>
            <a:r>
              <a:rPr lang="hr-HR" altLang="en-US" sz="2400" dirty="0" err="1"/>
              <a:t>Maconochiejev</a:t>
            </a:r>
            <a:r>
              <a:rPr lang="hr-HR" altLang="en-US" sz="2400" dirty="0"/>
              <a:t> sustav</a:t>
            </a:r>
          </a:p>
          <a:p>
            <a:pPr eaLnBrk="1" hangingPunct="1"/>
            <a:endParaRPr lang="hr-HR" altLang="en-US" sz="2400" dirty="0"/>
          </a:p>
          <a:p>
            <a:pPr eaLnBrk="1" hangingPunct="1"/>
            <a:r>
              <a:rPr lang="hr-HR" altLang="en-US" sz="2400" dirty="0"/>
              <a:t>Irski progresivni sustav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0270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5889"/>
            <a:ext cx="8229600" cy="720725"/>
          </a:xfrm>
        </p:spPr>
        <p:txBody>
          <a:bodyPr/>
          <a:lstStyle/>
          <a:p>
            <a:pPr eaLnBrk="1" hangingPunct="1"/>
            <a:r>
              <a:rPr lang="hr-HR" altLang="en-US" sz="4000" b="1"/>
              <a:t>Sustav zajedničkog zatvaranja</a:t>
            </a:r>
            <a:endParaRPr lang="en-US" altLang="en-US" sz="4000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765175"/>
            <a:ext cx="8218488" cy="3384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hr-HR" altLang="en-US" sz="2400"/>
              <a:t>Najstariji, zatvorenici se nalaze zajedno od samog početka izvršavanja kazne i tijekom cijele kazne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2400"/>
              <a:t>Izolacija iz sredine, na jednom mjestu počinitelji i smatra se da je to dovoljno ispaštanje za počinjene grijehe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2400"/>
              <a:t>Korištene napuštene vojarne, dvorci i sl. zgrade koje zadovoljavaju uvijet sigurnosti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2400"/>
              <a:t>Pravila vrlo jednostavna i kratka, odnosila su se isključivo na stegu, obveze zatvorenika, inzistiranje na higijeni, radu, ulaz za posjetitelje je bio moguć i naplaćivao se</a:t>
            </a:r>
          </a:p>
        </p:txBody>
      </p:sp>
      <p:graphicFrame>
        <p:nvGraphicFramePr>
          <p:cNvPr id="20507" name="Group 27"/>
          <p:cNvGraphicFramePr>
            <a:graphicFrameLocks noGrp="1"/>
          </p:cNvGraphicFramePr>
          <p:nvPr>
            <p:ph sz="half" idx="2"/>
          </p:nvPr>
        </p:nvGraphicFramePr>
        <p:xfrm>
          <a:off x="2279650" y="4076701"/>
          <a:ext cx="7931150" cy="2697163"/>
        </p:xfrm>
        <a:graphic>
          <a:graphicData uri="http://schemas.openxmlformats.org/drawingml/2006/table">
            <a:tbl>
              <a:tblPr/>
              <a:tblGrid>
                <a:gridCol w="396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9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jeftinije, lakša kontrola, veće mogućnosti profesionalnog obrazovanja, radne aktivnosti, sportske aktivnosti, grupni i individualni rad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veća vjerojatnost kriminalne infekcije, međusobnog zlostavljanja, širenja zaraznih bolesti, organizacije hazardnih igara, teža korupcija osoblja, teže posljedice eventualnih masovnih ekscesa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957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1245</Words>
  <Application>Microsoft Macintosh PowerPoint</Application>
  <PresentationFormat>Widescreen</PresentationFormat>
  <Paragraphs>130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 3</vt:lpstr>
      <vt:lpstr>Ion</vt:lpstr>
      <vt:lpstr>Kazna, kažnjavanje, klasifikacija zatvorskog sustava</vt:lpstr>
      <vt:lpstr>O kazni....</vt:lpstr>
      <vt:lpstr>Kazna</vt:lpstr>
      <vt:lpstr>Pravni temelji kažnjavanja</vt:lpstr>
      <vt:lpstr>Svrha kažnjavanja</vt:lpstr>
      <vt:lpstr>Svrha kažnjavanja kao socijalna i kazneno-politička kategorija</vt:lpstr>
      <vt:lpstr>Zatvori nekad</vt:lpstr>
      <vt:lpstr>Sustavi izvršenja kazni lišenja slobode</vt:lpstr>
      <vt:lpstr>Sustav zajedničkog zatvaranja</vt:lpstr>
      <vt:lpstr>Pensilvanijski separacijski sustav</vt:lpstr>
      <vt:lpstr>Eastern Penetentionary</vt:lpstr>
      <vt:lpstr>Eastern Penetentionary</vt:lpstr>
      <vt:lpstr>Eastern Penetentionary</vt:lpstr>
      <vt:lpstr>Eastern Penetentionary</vt:lpstr>
      <vt:lpstr>Cell</vt:lpstr>
      <vt:lpstr>Al Capones Cell</vt:lpstr>
      <vt:lpstr>A few female prisoners</vt:lpstr>
      <vt:lpstr>Auburnski sustav ili sustav šutnje</vt:lpstr>
      <vt:lpstr>Klasifikacijski sustav</vt:lpstr>
      <vt:lpstr>Bodovni sustav (Mark System) ili Maconochiejev sustav</vt:lpstr>
      <vt:lpstr>Irski progresivni sustav</vt:lpstr>
      <vt:lpstr>Pitanje za diskusiju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Marijana Majdak</cp:lastModifiedBy>
  <cp:revision>6</cp:revision>
  <dcterms:created xsi:type="dcterms:W3CDTF">2021-02-14T15:23:57Z</dcterms:created>
  <dcterms:modified xsi:type="dcterms:W3CDTF">2023-02-25T19:26:03Z</dcterms:modified>
</cp:coreProperties>
</file>