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306" r:id="rId3"/>
    <p:sldId id="259" r:id="rId4"/>
    <p:sldId id="257" r:id="rId5"/>
    <p:sldId id="260" r:id="rId6"/>
    <p:sldId id="307" r:id="rId7"/>
    <p:sldId id="310" r:id="rId8"/>
    <p:sldId id="312" r:id="rId9"/>
    <p:sldId id="313" r:id="rId10"/>
    <p:sldId id="311" r:id="rId11"/>
    <p:sldId id="317" r:id="rId12"/>
    <p:sldId id="327" r:id="rId13"/>
    <p:sldId id="318" r:id="rId14"/>
    <p:sldId id="267" r:id="rId15"/>
    <p:sldId id="321" r:id="rId16"/>
    <p:sldId id="266" r:id="rId17"/>
    <p:sldId id="328" r:id="rId18"/>
    <p:sldId id="330" r:id="rId19"/>
    <p:sldId id="325" r:id="rId20"/>
    <p:sldId id="272" r:id="rId21"/>
    <p:sldId id="329" r:id="rId22"/>
    <p:sldId id="331" r:id="rId23"/>
    <p:sldId id="334" r:id="rId24"/>
    <p:sldId id="335" r:id="rId25"/>
    <p:sldId id="279" r:id="rId26"/>
    <p:sldId id="322" r:id="rId27"/>
    <p:sldId id="323" r:id="rId28"/>
    <p:sldId id="332" r:id="rId29"/>
    <p:sldId id="324" r:id="rId30"/>
    <p:sldId id="333" r:id="rId31"/>
  </p:sldIdLst>
  <p:sldSz cx="9144000" cy="6858000" type="screen4x3"/>
  <p:notesSz cx="6797675" cy="9928225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1087" autoAdjust="0"/>
  </p:normalViewPr>
  <p:slideViewPr>
    <p:cSldViewPr>
      <p:cViewPr varScale="1">
        <p:scale>
          <a:sx n="80" d="100"/>
          <a:sy n="80" d="100"/>
        </p:scale>
        <p:origin x="138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895" tIns="45948" rIns="91895" bIns="45948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895" tIns="45948" rIns="91895" bIns="45948" rtlCol="0"/>
          <a:lstStyle>
            <a:lvl1pPr algn="r">
              <a:defRPr sz="1200"/>
            </a:lvl1pPr>
          </a:lstStyle>
          <a:p>
            <a:pPr>
              <a:defRPr/>
            </a:pPr>
            <a:fld id="{5926696B-80DE-4913-AB39-CD2BAEC8219E}" type="datetimeFigureOut">
              <a:rPr lang="hr-HR"/>
              <a:pPr>
                <a:defRPr/>
              </a:pPr>
              <a:t>13.11.2021.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895" tIns="45948" rIns="91895" bIns="4594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31338"/>
            <a:ext cx="2946400" cy="496887"/>
          </a:xfrm>
          <a:prstGeom prst="rect">
            <a:avLst/>
          </a:prstGeom>
        </p:spPr>
        <p:txBody>
          <a:bodyPr vert="horz" lIns="91895" tIns="45948" rIns="91895" bIns="45948" rtlCol="0" anchor="b"/>
          <a:lstStyle>
            <a:lvl1pPr algn="r">
              <a:defRPr sz="1200"/>
            </a:lvl1pPr>
          </a:lstStyle>
          <a:p>
            <a:pPr>
              <a:defRPr/>
            </a:pPr>
            <a:fld id="{AC3249AE-8581-48C1-BCD8-A978176334A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988" cy="496888"/>
          </a:xfrm>
          <a:prstGeom prst="rect">
            <a:avLst/>
          </a:prstGeom>
        </p:spPr>
        <p:txBody>
          <a:bodyPr vert="horz" lIns="92680" tIns="46339" rIns="92680" bIns="46339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7988" cy="496888"/>
          </a:xfrm>
          <a:prstGeom prst="rect">
            <a:avLst/>
          </a:prstGeom>
        </p:spPr>
        <p:txBody>
          <a:bodyPr vert="horz" lIns="92680" tIns="46339" rIns="92680" bIns="46339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6E77A62-95DC-452D-AF84-C55730607C32}" type="datetimeFigureOut">
              <a:rPr lang="hr-HR"/>
              <a:pPr>
                <a:defRPr/>
              </a:pPr>
              <a:t>13.11.2021.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80" tIns="46339" rIns="92680" bIns="46339" rtlCol="0" anchor="ctr"/>
          <a:lstStyle/>
          <a:p>
            <a:pPr lvl="0"/>
            <a:endParaRPr lang="hr-H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18050"/>
            <a:ext cx="5435600" cy="4464050"/>
          </a:xfrm>
          <a:prstGeom prst="rect">
            <a:avLst/>
          </a:prstGeom>
        </p:spPr>
        <p:txBody>
          <a:bodyPr vert="horz" lIns="92680" tIns="46339" rIns="92680" bIns="4633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7988" cy="496888"/>
          </a:xfrm>
          <a:prstGeom prst="rect">
            <a:avLst/>
          </a:prstGeom>
        </p:spPr>
        <p:txBody>
          <a:bodyPr vert="horz" lIns="92680" tIns="46339" rIns="92680" bIns="46339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29750"/>
            <a:ext cx="2947988" cy="496888"/>
          </a:xfrm>
          <a:prstGeom prst="rect">
            <a:avLst/>
          </a:prstGeom>
        </p:spPr>
        <p:txBody>
          <a:bodyPr vert="horz" wrap="square" lIns="92680" tIns="46339" rIns="92680" bIns="4633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BE79000-7BB2-4733-AB54-67A5A26E324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B43780-4F03-4E69-9972-3C467B154775}" type="slidenum">
              <a:rPr lang="hr-HR" altLang="sr-Latn-RS" smtClean="0"/>
              <a:pPr/>
              <a:t>7</a:t>
            </a:fld>
            <a:endParaRPr lang="hr-HR" altLang="sr-Latn-R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8ED31A-0310-4171-B018-E5E9EB0A5B05}" type="slidenum">
              <a:rPr lang="hr-HR" altLang="sr-Latn-RS" smtClean="0"/>
              <a:pPr/>
              <a:t>8</a:t>
            </a:fld>
            <a:endParaRPr lang="hr-HR" altLang="sr-Latn-R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0B95B5-DF15-4D0D-AD77-BF9120B7A15C}" type="slidenum">
              <a:rPr lang="hr-HR" altLang="sr-Latn-RS" smtClean="0"/>
              <a:pPr/>
              <a:t>9</a:t>
            </a:fld>
            <a:endParaRPr lang="hr-HR" altLang="sr-Latn-R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9300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41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766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812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8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5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28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10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55C0C8-794A-4D32-A2FA-D517CA68C285}" type="slidenum">
              <a:rPr lang="hr-HR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hr-HR" altLang="sr-Latn-R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9300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41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766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812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8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5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28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10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E3A700-E032-413D-8CD4-C13FC630355B}" type="slidenum">
              <a:rPr lang="hr-HR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hr-HR" altLang="sr-Latn-R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37ACC-F42F-496D-B614-A43848879BB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83448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F2B35-D817-465D-9A1E-290390760E4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7393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DD7C9-D6A0-4EB2-B585-DE7B9A3FB30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1815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B3F00-3812-40DC-A164-87F6B9E7D52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179334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E4E2C-F28F-4CF4-9246-1B66D77B4F4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17909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342B3-0752-415F-A22A-86EF68450C9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33829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C1E21-D58F-457F-9CB3-7E1C7D3C5A4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8108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ED71E-71B8-4542-94E9-F03772BE83D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2572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3D53F-7DDB-4361-8EFA-D359ADBD643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7669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8612A-2891-48F6-8D5D-5F2DE468B65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93012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F3E1E-BEED-4B17-B57A-864262102D0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460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text styles</a:t>
            </a:r>
          </a:p>
          <a:p>
            <a:pPr lvl="1"/>
            <a:r>
              <a:rPr lang="hr-HR" altLang="sr-Latn-RS" smtClean="0"/>
              <a:t>Second level</a:t>
            </a:r>
          </a:p>
          <a:p>
            <a:pPr lvl="2"/>
            <a:r>
              <a:rPr lang="hr-HR" altLang="sr-Latn-RS" smtClean="0"/>
              <a:t>Third level</a:t>
            </a:r>
          </a:p>
          <a:p>
            <a:pPr lvl="3"/>
            <a:r>
              <a:rPr lang="hr-HR" altLang="sr-Latn-RS" smtClean="0"/>
              <a:t>Fourth level</a:t>
            </a:r>
          </a:p>
          <a:p>
            <a:pPr lvl="4"/>
            <a:r>
              <a:rPr lang="hr-HR" altLang="sr-Latn-R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DE926B7-0BD2-4AEB-807C-C65CDC6AE4D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vep.hr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mvep.hr/" TargetMode="External"/><Relationship Id="rId4" Type="http://schemas.openxmlformats.org/officeDocument/2006/relationships/hyperlink" Target="http://www.croatia.e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900113" y="115888"/>
            <a:ext cx="7632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0033CC"/>
                </a:solidFill>
              </a:rPr>
              <a:t>SVEUČILIŠTE U ZAGREBU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0033CC"/>
                </a:solidFill>
              </a:rPr>
              <a:t>PRAVNI FAKULTET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 i="1">
                <a:solidFill>
                  <a:srgbClr val="0033CC"/>
                </a:solidFill>
              </a:rPr>
              <a:t>Specijalistički diplomski studij javne uprave, II. godina</a:t>
            </a:r>
          </a:p>
        </p:txBody>
      </p:sp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0" y="1773238"/>
            <a:ext cx="9144000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3400" b="1">
                <a:solidFill>
                  <a:srgbClr val="0033CC"/>
                </a:solidFill>
              </a:rPr>
              <a:t>MEĐUNARODNI ODNOSI,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3400" b="1">
                <a:solidFill>
                  <a:srgbClr val="0033CC"/>
                </a:solidFill>
              </a:rPr>
              <a:t>VANJSKA POLITIKA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3400" b="1">
                <a:solidFill>
                  <a:srgbClr val="0033CC"/>
                </a:solidFill>
              </a:rPr>
              <a:t>I DIPLOMACIJA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>
                <a:solidFill>
                  <a:srgbClr val="0033CC"/>
                </a:solidFill>
              </a:rPr>
              <a:t>- ak. god. 2021./2021. 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i="1">
                <a:solidFill>
                  <a:srgbClr val="0033CC"/>
                </a:solidFill>
              </a:rPr>
              <a:t>dr. sc. Mladen Andrlić,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i="1">
                <a:solidFill>
                  <a:srgbClr val="0033CC"/>
                </a:solidFill>
              </a:rPr>
              <a:t>veleposlanik Republike Hrvatske u Mađarskoj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i="1">
                <a:solidFill>
                  <a:srgbClr val="0033CC"/>
                </a:solidFill>
              </a:rPr>
              <a:t>E-mail: </a:t>
            </a:r>
            <a:r>
              <a:rPr lang="hr-HR" altLang="sr-Latn-RS" sz="1800" i="1" u="sng">
                <a:solidFill>
                  <a:srgbClr val="0033CC"/>
                </a:solidFill>
              </a:rPr>
              <a:t>mladen.andrlic@mvep.hr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>
                <a:solidFill>
                  <a:srgbClr val="0033CC"/>
                </a:solidFill>
              </a:rPr>
              <a:t>Zagreb, 18. listopada 2021.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gray-world-map-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050" y="915988"/>
            <a:ext cx="9144000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804863" y="1557338"/>
            <a:ext cx="8193087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400" b="1" u="sng">
                <a:solidFill>
                  <a:srgbClr val="FF0000"/>
                </a:solidFill>
              </a:rPr>
              <a:t>Prisustvovanje nastavi, kolokviji, ispiti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hr-HR" altLang="sr-Latn-RS" sz="2400" b="1" u="sng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(</a:t>
            </a:r>
            <a:r>
              <a:rPr lang="hr-HR" altLang="sr-Latn-RS" sz="2400" b="1" i="1">
                <a:solidFill>
                  <a:srgbClr val="0033CC"/>
                </a:solidFill>
              </a:rPr>
              <a:t>Redoviti studenti – 30 sati nastave)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 i="1">
                <a:solidFill>
                  <a:srgbClr val="0033CC"/>
                </a:solidFill>
              </a:rPr>
              <a:t> (Izvanredni studenti – 10 sati nastave)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 i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 i="1">
                <a:solidFill>
                  <a:srgbClr val="0033CC"/>
                </a:solidFill>
              </a:rPr>
              <a:t> (I. kolokvij – 10. prosinca 2021., 17.00-)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 i="1">
                <a:solidFill>
                  <a:srgbClr val="0033CC"/>
                </a:solidFill>
              </a:rPr>
              <a:t> (II. kolokvij - 21. siječnja 2022., 17.00-)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Ispiti – pismeni, kontinuirano u ispitnim rokovima.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gray-world-map-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713"/>
            <a:ext cx="9144000" cy="623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323850" y="1893888"/>
            <a:ext cx="8351838" cy="292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u="sng">
                <a:solidFill>
                  <a:srgbClr val="0033CC"/>
                </a:solidFill>
              </a:rPr>
              <a:t>Prvi susret: ponedjeljak, 18.10.2021., 17.00-18.30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sr-Latn-RS" b="1" i="1" u="sng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sr-Latn-RS" b="1" i="1" u="sng">
                <a:solidFill>
                  <a:srgbClr val="0033CC"/>
                </a:solidFill>
              </a:rPr>
              <a:t>Uvod u kolegij ’Međunarodni odnosi, vanjska politika i diplomacija’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sr-Latn-RS" b="1" i="1" u="sng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gray-world-map-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713"/>
            <a:ext cx="9144000" cy="623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323850" y="908050"/>
            <a:ext cx="8351838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u="sng">
                <a:solidFill>
                  <a:srgbClr val="0033CC"/>
                </a:solidFill>
              </a:rPr>
              <a:t>Drugi susret: ponedjeljak, 25.10.2021., 17.00-20.15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sr-Latn-RS" b="1" i="1" u="sng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sr-Latn-RS" b="1" i="1" u="sng">
                <a:solidFill>
                  <a:srgbClr val="0033CC"/>
                </a:solidFill>
              </a:rPr>
              <a:t>Međunarodno okružje: razvoj i trendovi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sr-Latn-RS" b="1" i="1" u="sng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sr-Latn-RS" b="1" i="1" u="sng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sr-Latn-RS" b="1" i="1" u="sng">
                <a:solidFill>
                  <a:srgbClr val="0033CC"/>
                </a:solidFill>
              </a:rPr>
              <a:t>Diplomatsko predstavljanje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sr-Latn-RS" b="1" i="1" u="sng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sr-Latn-RS" b="1" i="1" u="sng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sr-Latn-RS" b="1" i="1" u="sng">
                <a:solidFill>
                  <a:srgbClr val="0033CC"/>
                </a:solidFill>
              </a:rPr>
              <a:t>Diplomatski protokol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gray-world-map-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7675"/>
            <a:ext cx="9144000" cy="623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19460" name="Rectangle 1"/>
          <p:cNvSpPr>
            <a:spLocks noChangeArrowheads="1"/>
          </p:cNvSpPr>
          <p:nvPr/>
        </p:nvSpPr>
        <p:spPr bwMode="auto">
          <a:xfrm>
            <a:off x="684213" y="838200"/>
            <a:ext cx="8064500" cy="49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800" b="1" u="sng">
                <a:solidFill>
                  <a:srgbClr val="FF0000"/>
                </a:solidFill>
              </a:rPr>
              <a:t>Međunarodno okružje: razvoj i trendovi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Međunarodni odnosi, vanjska politika i diplomacija: pojmovi, trendovi, osnove teorije i prakse.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400" b="1">
                <a:solidFill>
                  <a:srgbClr val="0033CC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Glavni elementi u suvremenom međunarodnom okružju.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Povijest diplomacije. 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Suvremena diplomacija.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Ključna obilježja i procesi.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gray-world-map-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620713"/>
            <a:ext cx="9144000" cy="459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611188" y="1152525"/>
            <a:ext cx="8532812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800" b="1" u="sng">
                <a:solidFill>
                  <a:srgbClr val="FF0000"/>
                </a:solidFill>
              </a:rPr>
              <a:t>Diplomatsko predstavljanje u zemlji i inozemstvu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Služba vanjskih poslova: MVP, DKP-i; resorna tijela, vlada; sabor; predsjednik države.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Diplomatsko pravo i pravila: definicije, elementi. Bečka konvencija o diplomatskim odnosima. Bečka konvencija o konzularnim odnosima. Reciprocitet.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Diplomatski i konzularni predstavnici i poslovi u zemlji i inozemstvu: funkcije, prava, obaveze, vrste, zvanja. Bilateralna i multilateralna diplomacija. Sigurnost i etika.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gray-world-map-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33488"/>
            <a:ext cx="9144000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574675" y="1052513"/>
            <a:ext cx="8137525" cy="45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800" b="1" u="sng">
                <a:solidFill>
                  <a:srgbClr val="FF0000"/>
                </a:solidFill>
              </a:rPr>
              <a:t>Diplomatski protokol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Službeni i neslužbeni diplomatski susreti, sastanci, posjeti. Diplomatsko predstavljanje i oslovljavanje, pravila odijevanja. Pripreme, prava i obaveze prije upućivanja u inozemstvo i na mandatu.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Diplomatska hijerarhija i prvenstvo. Diplomatski privilegiji i imuniteti, počasti, ceremonijal. Običaji države primateljice i države šiljateljice. Protokol ministra i ministarstva.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gray-world-map-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620713"/>
            <a:ext cx="9144000" cy="665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684213" y="1931988"/>
            <a:ext cx="80645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u="sng">
                <a:solidFill>
                  <a:srgbClr val="0033CC"/>
                </a:solidFill>
              </a:rPr>
              <a:t>Treći susret: ponedjeljak, 8.11.2021., 17.00-20.15</a:t>
            </a:r>
            <a:r>
              <a:rPr lang="hr-HR" altLang="sr-Latn-RS" sz="2400">
                <a:solidFill>
                  <a:srgbClr val="0033CC"/>
                </a:solidFill>
              </a:rPr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sr-Latn-RS" b="1" i="1" u="sng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sr-Latn-RS" b="1" i="1" u="sng">
                <a:solidFill>
                  <a:srgbClr val="0033CC"/>
                </a:solidFill>
              </a:rPr>
              <a:t>Diplomatsko komuniciranje i tehnike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sr-Latn-RS" b="1" i="1" u="sng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sr-Latn-RS" b="1" i="1" u="sng">
                <a:solidFill>
                  <a:srgbClr val="0033CC"/>
                </a:solidFill>
              </a:rPr>
              <a:t>Međunarodno pregovaranje</a:t>
            </a:r>
            <a:endParaRPr lang="hr-HR" altLang="sr-Latn-RS" b="1" i="1" u="sng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gray-world-map-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68413"/>
            <a:ext cx="8383587" cy="446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330325" y="258763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539750" y="908050"/>
            <a:ext cx="8353425" cy="421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800" b="1" u="sng">
                <a:solidFill>
                  <a:srgbClr val="FF0000"/>
                </a:solidFill>
              </a:rPr>
              <a:t>Diplomatsko komuniciranje i tehnike</a:t>
            </a:r>
            <a:endParaRPr lang="hr-HR" altLang="sr-Latn-RS" sz="28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 u="sng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Diplomatsko verbalno i neverbalno komuniciranje.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Diplomatsko dopisivanje i notifikacija: oblici, dokumenti.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Podsjetnik, memorandum, non-paper.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Tipične pogreške. Kako djelotvornije komunicirati. Diplomacija u socijalnim kontekstima.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gray-world-map-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879475"/>
            <a:ext cx="9144000" cy="597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1908175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1331913" y="1254125"/>
            <a:ext cx="7488237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800" b="1" u="sng">
                <a:solidFill>
                  <a:srgbClr val="FF0000"/>
                </a:solidFill>
              </a:rPr>
              <a:t>Međunarodno pregovaranje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Bilateralna vs. multilateralna diplomacija.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Diplomatski pregovori.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Proces diplomatskog pregovaranja.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Konferencijska diplomacija.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Izabrana iskustva hrvatske diplomacije.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gray-world-map-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1773238"/>
            <a:ext cx="9144001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611188" y="1371600"/>
            <a:ext cx="76327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u="sng">
                <a:solidFill>
                  <a:srgbClr val="0033CC"/>
                </a:solidFill>
              </a:rPr>
              <a:t>Četvrti susret: petak, 26.11.2021., 17.00-20.15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sr-Latn-RS" b="1" i="1" u="sng">
                <a:solidFill>
                  <a:srgbClr val="0033CC"/>
                </a:solidFill>
              </a:rPr>
              <a:t>O diplomatskoj službi i praksi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b="1" i="1" u="sng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b="1" i="1">
                <a:solidFill>
                  <a:srgbClr val="0033CC"/>
                </a:solidFill>
              </a:rPr>
              <a:t>- veleposlanik mr.sc. Neven Pelicarić -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ray-world-map-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341438"/>
            <a:ext cx="9144000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539750" y="1670050"/>
            <a:ext cx="8208963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u="sng">
                <a:solidFill>
                  <a:srgbClr val="0033CC"/>
                </a:solidFill>
              </a:rPr>
              <a:t>Prvi susret: ponedjeljak, 18.10.2021., 17.00-18.30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sr-Latn-RS" b="1" i="1" u="sng">
                <a:solidFill>
                  <a:srgbClr val="0033CC"/>
                </a:solidFill>
              </a:rPr>
              <a:t>Uvod u kolegij, 2021.-2022.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sr-Latn-RS" b="1" i="1" u="sng">
              <a:solidFill>
                <a:srgbClr val="0033CC"/>
              </a:solidFill>
            </a:endParaRPr>
          </a:p>
        </p:txBody>
      </p:sp>
      <p:sp>
        <p:nvSpPr>
          <p:cNvPr id="5124" name="Rectangle 1"/>
          <p:cNvSpPr>
            <a:spLocks noChangeArrowheads="1"/>
          </p:cNvSpPr>
          <p:nvPr/>
        </p:nvSpPr>
        <p:spPr bwMode="auto">
          <a:xfrm>
            <a:off x="1258888" y="260350"/>
            <a:ext cx="676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gray-world-map-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1341438"/>
            <a:ext cx="9144000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539750" y="1433513"/>
            <a:ext cx="80645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u="sng">
                <a:solidFill>
                  <a:srgbClr val="0033CC"/>
                </a:solidFill>
              </a:rPr>
              <a:t>Peti susret: petak, 10.12.2021., 17.00-20.15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u="sng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sr-Latn-RS" b="1" i="1" u="sng">
                <a:solidFill>
                  <a:srgbClr val="0033CC"/>
                </a:solidFill>
              </a:rPr>
              <a:t>(1. kolokvij)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u="sng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u="sng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sr-Latn-RS" b="1" i="1" u="sng">
                <a:solidFill>
                  <a:srgbClr val="0033CC"/>
                </a:solidFill>
              </a:rPr>
              <a:t>Razvoj moderne hrvatske diplomacije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gray-world-map-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476250"/>
            <a:ext cx="9299575" cy="538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35844" name="Rectangle 1"/>
          <p:cNvSpPr>
            <a:spLocks noChangeArrowheads="1"/>
          </p:cNvSpPr>
          <p:nvPr/>
        </p:nvSpPr>
        <p:spPr bwMode="auto">
          <a:xfrm>
            <a:off x="395288" y="320675"/>
            <a:ext cx="7777162" cy="649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800" b="1" u="sng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800" b="1" u="sng">
                <a:solidFill>
                  <a:srgbClr val="FF0000"/>
                </a:solidFill>
              </a:rPr>
              <a:t>Prvi kolokvij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400" b="1">
                <a:solidFill>
                  <a:srgbClr val="0033CC"/>
                </a:solidFill>
              </a:rPr>
              <a:t>Pisani test – izborna i opisna pitanja i odgovori iz prethodnih predavanja, i to: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Međunarodno okružje: razvoj i trendovi,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Diplomatsko predstavljanje,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Diplomatski protokol,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Diplomatsko komuniciranje i tehnike,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Međunarodno pregovaranje,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O diplomatskoj službi i praksi.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gray-world-map-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3850" y="549275"/>
            <a:ext cx="10120313" cy="538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29700" name="Rectangle 1"/>
          <p:cNvSpPr>
            <a:spLocks noChangeArrowheads="1"/>
          </p:cNvSpPr>
          <p:nvPr/>
        </p:nvSpPr>
        <p:spPr bwMode="auto">
          <a:xfrm>
            <a:off x="468313" y="320675"/>
            <a:ext cx="8558212" cy="651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400" b="1">
                <a:solidFill>
                  <a:srgbClr val="FF0000"/>
                </a:solidFill>
              </a:rPr>
              <a:t> </a:t>
            </a:r>
            <a:r>
              <a:rPr lang="hr-HR" altLang="sr-Latn-RS" sz="2800" b="1" u="sng">
                <a:solidFill>
                  <a:srgbClr val="FF0000"/>
                </a:solidFill>
              </a:rPr>
              <a:t>Razvoj moderne hrvatske diplomacije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vi-VN" altLang="sr-Latn-RS" sz="2400" b="1">
                <a:solidFill>
                  <a:srgbClr val="0033CC"/>
                </a:solidFill>
              </a:rPr>
              <a:t>Izazovi četiri </a:t>
            </a:r>
            <a:r>
              <a:rPr lang="hr-HR" altLang="sr-Latn-RS" sz="2400" b="1">
                <a:solidFill>
                  <a:srgbClr val="0033CC"/>
                </a:solidFill>
              </a:rPr>
              <a:t>usporedne </a:t>
            </a:r>
            <a:r>
              <a:rPr lang="vi-VN" altLang="sr-Latn-RS" sz="2400" b="1">
                <a:solidFill>
                  <a:srgbClr val="0033CC"/>
                </a:solidFill>
              </a:rPr>
              <a:t>tranzicije</a:t>
            </a:r>
            <a:r>
              <a:rPr lang="hr-HR" altLang="sr-Latn-RS" sz="2400" b="1">
                <a:solidFill>
                  <a:srgbClr val="0033CC"/>
                </a:solidFill>
              </a:rPr>
              <a:t> i razvoj službe </a:t>
            </a:r>
            <a:r>
              <a:rPr lang="vi-VN" altLang="sr-Latn-RS" sz="2400" b="1">
                <a:solidFill>
                  <a:srgbClr val="0033CC"/>
                </a:solidFill>
              </a:rPr>
              <a:t>vanjskih</a:t>
            </a:r>
            <a:r>
              <a:rPr lang="hr-HR" altLang="sr-Latn-RS" sz="2400" b="1">
                <a:solidFill>
                  <a:srgbClr val="0033CC"/>
                </a:solidFill>
              </a:rPr>
              <a:t> </a:t>
            </a:r>
            <a:r>
              <a:rPr lang="vi-VN" altLang="sr-Latn-RS" sz="2400" b="1">
                <a:solidFill>
                  <a:srgbClr val="0033CC"/>
                </a:solidFill>
              </a:rPr>
              <a:t>poslova</a:t>
            </a:r>
            <a:r>
              <a:rPr lang="hr-HR" altLang="sr-Latn-RS" sz="2400" b="1">
                <a:solidFill>
                  <a:srgbClr val="0033CC"/>
                </a:solidFill>
              </a:rPr>
              <a:t> RH. Selekcija i obrazovanje diplomata.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vi-VN" altLang="sr-Latn-RS" sz="2400" b="1">
                <a:solidFill>
                  <a:srgbClr val="0033CC"/>
                </a:solidFill>
              </a:rPr>
              <a:t>Faze razvoj</a:t>
            </a:r>
            <a:r>
              <a:rPr lang="hr-HR" altLang="sr-Latn-RS" sz="2400" b="1">
                <a:solidFill>
                  <a:srgbClr val="0033CC"/>
                </a:solidFill>
              </a:rPr>
              <a:t>a i prioriteti vanjske politike i diplomacije. Gospodarski i drugi interesi. UN, VE, EU, NATO. Dobrosusjedski odnosi i suradnja. Hrvatsko iseljeništvo.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Hrvatska javna diplomacija: o</a:t>
            </a:r>
            <a:r>
              <a:rPr lang="vi-VN" altLang="sr-Latn-RS" sz="2400" b="1">
                <a:solidFill>
                  <a:srgbClr val="0033CC"/>
                </a:solidFill>
              </a:rPr>
              <a:t>d referenduma za samostalnost i priznanja, agresije i internacionalizacije sukoba do</a:t>
            </a:r>
            <a:r>
              <a:rPr lang="hr-HR" altLang="sr-Latn-RS" sz="2400" b="1">
                <a:solidFill>
                  <a:srgbClr val="0033CC"/>
                </a:solidFill>
              </a:rPr>
              <a:t> </a:t>
            </a:r>
            <a:r>
              <a:rPr lang="vi-VN" altLang="sr-Latn-RS" sz="2400" b="1">
                <a:solidFill>
                  <a:srgbClr val="0033CC"/>
                </a:solidFill>
              </a:rPr>
              <a:t>obrane</a:t>
            </a:r>
            <a:r>
              <a:rPr lang="hr-HR" altLang="sr-Latn-RS" sz="2400" b="1">
                <a:solidFill>
                  <a:srgbClr val="0033CC"/>
                </a:solidFill>
              </a:rPr>
              <a:t> </a:t>
            </a:r>
            <a:r>
              <a:rPr lang="vi-VN" altLang="sr-Latn-RS" sz="2400" b="1">
                <a:solidFill>
                  <a:srgbClr val="0033CC"/>
                </a:solidFill>
              </a:rPr>
              <a:t>i mirne reintegracije. Nestalno članstvo u V</a:t>
            </a:r>
            <a:r>
              <a:rPr lang="hr-HR" altLang="sr-Latn-RS" sz="2400" b="1">
                <a:solidFill>
                  <a:srgbClr val="0033CC"/>
                </a:solidFill>
              </a:rPr>
              <a:t>S </a:t>
            </a:r>
            <a:r>
              <a:rPr lang="vi-VN" altLang="sr-Latn-RS" sz="2400" b="1">
                <a:solidFill>
                  <a:srgbClr val="0033CC"/>
                </a:solidFill>
              </a:rPr>
              <a:t>UN.</a:t>
            </a:r>
            <a:r>
              <a:rPr lang="hr-HR" altLang="sr-Latn-RS" sz="2400" b="1">
                <a:solidFill>
                  <a:srgbClr val="0033CC"/>
                </a:solidFill>
              </a:rPr>
              <a:t> </a:t>
            </a:r>
            <a:r>
              <a:rPr lang="vi-VN" altLang="sr-Latn-RS" sz="2400" b="1">
                <a:solidFill>
                  <a:srgbClr val="0033CC"/>
                </a:solidFill>
              </a:rPr>
              <a:t>Komunikacijske strategije </a:t>
            </a:r>
            <a:r>
              <a:rPr lang="hr-HR" altLang="sr-Latn-RS" sz="2400" b="1">
                <a:solidFill>
                  <a:srgbClr val="0033CC"/>
                </a:solidFill>
              </a:rPr>
              <a:t>i komuniciranje članstva u NATO-u i EU.</a:t>
            </a:r>
            <a:r>
              <a:rPr lang="vi-VN" altLang="sr-Latn-RS" sz="2400" b="1">
                <a:solidFill>
                  <a:srgbClr val="0033CC"/>
                </a:solidFill>
              </a:rPr>
              <a:t> </a:t>
            </a:r>
            <a:r>
              <a:rPr lang="hr-HR" altLang="sr-Latn-RS" sz="2400" b="1">
                <a:solidFill>
                  <a:srgbClr val="0033CC"/>
                </a:solidFill>
              </a:rPr>
              <a:t>Uže i šire okružje - bilateralna i regionalna suradnja.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Summit ‘Kina+16’, Inicijativa Tri mora, HR PRES 2020, Europska prijestolnica kulture Rijeka …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gray-world-map-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1700213"/>
            <a:ext cx="9144001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611188" y="534988"/>
            <a:ext cx="7777162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u="sng">
                <a:solidFill>
                  <a:srgbClr val="0033CC"/>
                </a:solidFill>
              </a:rPr>
              <a:t>Šesti susret: petak, 18.12.2021., 17.00-20.15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sr-Latn-RS" b="1" i="1" u="sng">
                <a:solidFill>
                  <a:srgbClr val="0033CC"/>
                </a:solidFill>
              </a:rPr>
              <a:t>Međunarodno i pravo EU kao okosnice vanjske politike i diplomacije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sr-Latn-RS" b="1" i="1" u="sng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sr-Latn-RS" b="1" i="1" u="sng">
                <a:solidFill>
                  <a:srgbClr val="0033CC"/>
                </a:solidFill>
              </a:rPr>
              <a:t>Međunarodnopravni prioriteti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sr-Latn-RS" b="1" i="1" u="sng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b="1" i="1">
                <a:solidFill>
                  <a:srgbClr val="0033CC"/>
                </a:solidFill>
              </a:rPr>
              <a:t>- dr. sc. Koraljka Sansović -</a:t>
            </a:r>
            <a:endParaRPr lang="hr-HR" altLang="sr-Latn-RS" b="1" i="1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b="1" i="1" u="sng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gray-world-map-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1925" y="1052513"/>
            <a:ext cx="9144000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395288" y="658813"/>
            <a:ext cx="8496300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800" b="1" u="sng">
                <a:solidFill>
                  <a:srgbClr val="FF0000"/>
                </a:solidFill>
              </a:rPr>
              <a:t>Međunarodno pravo i pravo Europske unije kao okosnice vanjske politike i diplomacije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400" b="1">
                <a:solidFill>
                  <a:srgbClr val="0033CC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Međunarodno pravo i pravo EU: glavne značajke i trendovi. 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Međunarodno pravo i pravo EU: stanje i perspektive pravnog sustava Republike Hrvatske.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800" b="1" u="sng">
                <a:solidFill>
                  <a:srgbClr val="FF0000"/>
                </a:solidFill>
              </a:rPr>
              <a:t>Međunarodnopravni prioriteti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400" b="1">
                <a:solidFill>
                  <a:srgbClr val="0033CC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Međunarodnopravni prioriteti: održivi razvoj, zaštita ljudskih prava, humanitarne intervencije, migracije, borba protiv šverca i terorizma.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hr-HR" altLang="sr-Latn-RS" sz="2400" b="1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gray-world-map-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762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250825" y="2008188"/>
            <a:ext cx="792162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u="sng">
                <a:solidFill>
                  <a:srgbClr val="0033CC"/>
                </a:solidFill>
              </a:rPr>
              <a:t>Sedmi susret: petak, 14.1.2022., 17.00-20.15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sr-Latn-RS" b="1" i="1" u="sng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sr-Latn-RS" b="1" i="1" u="sng">
                <a:solidFill>
                  <a:srgbClr val="0033CC"/>
                </a:solidFill>
              </a:rPr>
              <a:t> Javna diplomacija</a:t>
            </a:r>
            <a:endParaRPr lang="hr-HR" altLang="sr-Latn-RS" b="1" i="1" u="sng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gray-world-map-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8788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250825" y="1946275"/>
            <a:ext cx="79216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sr-Latn-RS" b="1" i="1" u="sng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sr-Latn-RS" b="1" i="1" u="sng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b="1" i="1" u="sng">
              <a:solidFill>
                <a:srgbClr val="0033CC"/>
              </a:solidFill>
            </a:endParaRPr>
          </a:p>
        </p:txBody>
      </p:sp>
      <p:sp>
        <p:nvSpPr>
          <p:cNvPr id="34821" name="Rectangle 1"/>
          <p:cNvSpPr>
            <a:spLocks noChangeArrowheads="1"/>
          </p:cNvSpPr>
          <p:nvPr/>
        </p:nvSpPr>
        <p:spPr bwMode="auto">
          <a:xfrm>
            <a:off x="539750" y="908050"/>
            <a:ext cx="8208963" cy="540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800" b="1" u="sng">
                <a:solidFill>
                  <a:srgbClr val="FF0000"/>
                </a:solidFill>
              </a:rPr>
              <a:t>Javna diplomacija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Definicije i kontekst javne diplomacije.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Tradicionalna (klasična) i javna (suvremena) diplomacija: od USIA-e do Arapskog proljeća i dalje. 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Multipolarnost, unipolarnost i nova globalna matrica. EEAS. Položaj manjih država.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Područja javne diplomacije: gospodarstvo, kultura, obrazovanje, znanost, turizam, šport, itd. 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Mediji i diplomacija. Sigurnost i zaštita.</a:t>
            </a:r>
            <a:endParaRPr lang="hr-HR" altLang="sr-Latn-RS" sz="24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gray-world-map-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4813"/>
            <a:ext cx="7845425" cy="618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35844" name="Rectangle 5"/>
          <p:cNvSpPr>
            <a:spLocks noChangeArrowheads="1"/>
          </p:cNvSpPr>
          <p:nvPr/>
        </p:nvSpPr>
        <p:spPr bwMode="auto">
          <a:xfrm>
            <a:off x="395288" y="1701800"/>
            <a:ext cx="8280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u="sng">
                <a:solidFill>
                  <a:srgbClr val="0033CC"/>
                </a:solidFill>
              </a:rPr>
              <a:t>Osmi susret: petak, 21.1.2022., 17.00-20.15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sr-Latn-RS" b="1" i="1" u="sng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sr-Latn-RS" b="1" i="1" u="sng">
                <a:solidFill>
                  <a:srgbClr val="0033CC"/>
                </a:solidFill>
              </a:rPr>
              <a:t>(2. kolokvij)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sr-Latn-RS" b="1" i="1" u="sng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sr-Latn-RS" b="1" i="1" u="sng">
                <a:solidFill>
                  <a:srgbClr val="0033CC"/>
                </a:solidFill>
              </a:rPr>
              <a:t>Umjesto zaključka: izazovi i izgledi međunarodnih odnosa i diplomacije</a:t>
            </a:r>
            <a:endParaRPr lang="hr-HR" altLang="sr-Latn-RS" b="1" i="1" u="sng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sr-Latn-RS" b="1" i="1" u="sng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gray-world-map-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354013"/>
            <a:ext cx="8567738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36868" name="Rectangle 1"/>
          <p:cNvSpPr>
            <a:spLocks noChangeArrowheads="1"/>
          </p:cNvSpPr>
          <p:nvPr/>
        </p:nvSpPr>
        <p:spPr bwMode="auto">
          <a:xfrm>
            <a:off x="827088" y="320675"/>
            <a:ext cx="7345362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800" b="1" u="sng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800" b="1" u="sng">
                <a:solidFill>
                  <a:srgbClr val="FF0000"/>
                </a:solidFill>
              </a:rPr>
              <a:t>Drugi kolokvij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400" b="1">
                <a:solidFill>
                  <a:srgbClr val="0033CC"/>
                </a:solidFill>
              </a:rPr>
              <a:t>Pisani test – izborna i opisna pitanja i odgovori iz prethodnih predavanja, i to: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Razvoj moderne hrvatske diplomacije,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Međunarodno i pravo EU kao okosnice vanjske politike i diplomacije,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Međunarodnopravni prioriteti,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Javna diplomacija.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gray-world-map-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9275"/>
            <a:ext cx="7845425" cy="618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37892" name="Rectangle 5"/>
          <p:cNvSpPr>
            <a:spLocks noChangeArrowheads="1"/>
          </p:cNvSpPr>
          <p:nvPr/>
        </p:nvSpPr>
        <p:spPr bwMode="auto">
          <a:xfrm>
            <a:off x="250825" y="1946275"/>
            <a:ext cx="84248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sr-Latn-RS" b="1" i="1" u="sng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sr-Latn-RS" b="1" i="1" u="sng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sr-Latn-RS" b="1" i="1" u="sng">
              <a:solidFill>
                <a:srgbClr val="0033CC"/>
              </a:solidFill>
            </a:endParaRPr>
          </a:p>
        </p:txBody>
      </p:sp>
      <p:sp>
        <p:nvSpPr>
          <p:cNvPr id="37893" name="Rectangle 1"/>
          <p:cNvSpPr>
            <a:spLocks noChangeArrowheads="1"/>
          </p:cNvSpPr>
          <p:nvPr/>
        </p:nvSpPr>
        <p:spPr bwMode="auto">
          <a:xfrm>
            <a:off x="611188" y="1052513"/>
            <a:ext cx="80645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400" b="1" u="sng">
                <a:solidFill>
                  <a:srgbClr val="FF0000"/>
                </a:solidFill>
              </a:rPr>
              <a:t>Umjesto zaključka:</a:t>
            </a:r>
          </a:p>
          <a:p>
            <a:pPr algn="ctr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400" b="1" u="sng">
                <a:solidFill>
                  <a:srgbClr val="FF0000"/>
                </a:solidFill>
              </a:rPr>
              <a:t>izazovi i izgledi međunarodnih odnosa i diplomacije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Održivi razvoj i globalni ciljevi Ujedinjenih naroda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Elementi strategije vanjskih odnosa Europske unije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Međunarodno okružje i Republika Hrvatska.</a:t>
            </a:r>
            <a:endParaRPr lang="hr-HR" altLang="sr-Latn-RS" sz="2400" b="1" u="sng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ray-world-map-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628775"/>
            <a:ext cx="9144000" cy="537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684213" y="1860550"/>
            <a:ext cx="7920037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b="1">
                <a:solidFill>
                  <a:srgbClr val="0033CC"/>
                </a:solidFill>
              </a:rPr>
              <a:t> </a:t>
            </a:r>
            <a:r>
              <a:rPr lang="hr-HR" altLang="sr-Latn-RS" b="1">
                <a:solidFill>
                  <a:srgbClr val="FF0000"/>
                </a:solidFill>
              </a:rPr>
              <a:t>MEĐUNARODNI ODNOSI</a:t>
            </a:r>
            <a:r>
              <a:rPr lang="hr-HR" altLang="sr-Latn-RS" b="1">
                <a:solidFill>
                  <a:srgbClr val="0033CC"/>
                </a:solidFill>
              </a:rPr>
              <a:t> su prostor djelovanja - </a:t>
            </a:r>
            <a:r>
              <a:rPr lang="hr-HR" altLang="sr-Latn-RS" b="1" u="sng">
                <a:solidFill>
                  <a:srgbClr val="FF0000"/>
                </a:solidFill>
              </a:rPr>
              <a:t>‘gdje’</a:t>
            </a:r>
            <a:r>
              <a:rPr lang="hr-HR" altLang="sr-Latn-RS" b="1">
                <a:solidFill>
                  <a:srgbClr val="FF0000"/>
                </a:solidFill>
              </a:rPr>
              <a:t> </a:t>
            </a:r>
            <a:r>
              <a:rPr lang="hr-HR" altLang="sr-Latn-RS" b="1">
                <a:solidFill>
                  <a:srgbClr val="0033CC"/>
                </a:solidFill>
              </a:rPr>
              <a:t>(‘</a:t>
            </a:r>
            <a:r>
              <a:rPr lang="hr-HR" altLang="sr-Latn-RS" b="1" i="1">
                <a:solidFill>
                  <a:srgbClr val="0033CC"/>
                </a:solidFill>
              </a:rPr>
              <a:t>where’</a:t>
            </a:r>
            <a:r>
              <a:rPr lang="hr-HR" altLang="sr-Latn-RS" b="1">
                <a:solidFill>
                  <a:srgbClr val="0033CC"/>
                </a:solidFill>
              </a:rPr>
              <a:t>).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hr-HR" altLang="sr-Latn-RS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b="1">
                <a:solidFill>
                  <a:srgbClr val="0033CC"/>
                </a:solidFill>
              </a:rPr>
              <a:t> </a:t>
            </a:r>
            <a:r>
              <a:rPr lang="hr-HR" altLang="sr-Latn-RS" b="1">
                <a:solidFill>
                  <a:srgbClr val="FF0000"/>
                </a:solidFill>
              </a:rPr>
              <a:t>VANJSKA POLITIKA</a:t>
            </a:r>
            <a:r>
              <a:rPr lang="hr-HR" altLang="sr-Latn-RS" b="1">
                <a:solidFill>
                  <a:srgbClr val="0033CC"/>
                </a:solidFill>
              </a:rPr>
              <a:t> određuje cilj </a:t>
            </a:r>
            <a:r>
              <a:rPr lang="en-US" altLang="sr-Latn-RS" b="1">
                <a:solidFill>
                  <a:srgbClr val="0033CC"/>
                </a:solidFill>
              </a:rPr>
              <a:t>djelovanja</a:t>
            </a:r>
            <a:r>
              <a:rPr lang="hr-HR" altLang="sr-Latn-RS" b="1">
                <a:solidFill>
                  <a:srgbClr val="0033CC"/>
                </a:solidFill>
              </a:rPr>
              <a:t> u prostoru- </a:t>
            </a:r>
            <a:r>
              <a:rPr lang="hr-HR" altLang="sr-Latn-RS" b="1" u="sng">
                <a:solidFill>
                  <a:srgbClr val="FF0000"/>
                </a:solidFill>
              </a:rPr>
              <a:t>‘š</a:t>
            </a:r>
            <a:r>
              <a:rPr lang="en-US" altLang="sr-Latn-RS" b="1" u="sng">
                <a:solidFill>
                  <a:srgbClr val="FF0000"/>
                </a:solidFill>
              </a:rPr>
              <a:t>to</a:t>
            </a:r>
            <a:r>
              <a:rPr lang="hr-HR" altLang="sr-Latn-RS" b="1" u="sng">
                <a:solidFill>
                  <a:srgbClr val="FF0000"/>
                </a:solidFill>
              </a:rPr>
              <a:t>’</a:t>
            </a:r>
            <a:r>
              <a:rPr lang="hr-HR" altLang="sr-Latn-RS" b="1">
                <a:solidFill>
                  <a:srgbClr val="0033CC"/>
                </a:solidFill>
              </a:rPr>
              <a:t> (‘</a:t>
            </a:r>
            <a:r>
              <a:rPr lang="en-US" altLang="sr-Latn-RS" b="1" i="1">
                <a:solidFill>
                  <a:srgbClr val="0033CC"/>
                </a:solidFill>
              </a:rPr>
              <a:t>what</a:t>
            </a:r>
            <a:r>
              <a:rPr lang="hr-HR" altLang="sr-Latn-RS" b="1" i="1">
                <a:solidFill>
                  <a:srgbClr val="0033CC"/>
                </a:solidFill>
              </a:rPr>
              <a:t>’</a:t>
            </a:r>
            <a:r>
              <a:rPr lang="hr-HR" altLang="sr-Latn-RS" b="1">
                <a:solidFill>
                  <a:srgbClr val="0033CC"/>
                </a:solidFill>
              </a:rPr>
              <a:t>).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b="1">
                <a:solidFill>
                  <a:srgbClr val="0033CC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b="1">
                <a:solidFill>
                  <a:srgbClr val="0033CC"/>
                </a:solidFill>
              </a:rPr>
              <a:t> </a:t>
            </a:r>
            <a:r>
              <a:rPr lang="hr-HR" altLang="sr-Latn-RS" b="1">
                <a:solidFill>
                  <a:srgbClr val="FF0000"/>
                </a:solidFill>
              </a:rPr>
              <a:t>DIPLOMACIJA</a:t>
            </a:r>
            <a:r>
              <a:rPr lang="hr-HR" altLang="sr-Latn-RS" b="1">
                <a:solidFill>
                  <a:srgbClr val="0033CC"/>
                </a:solidFill>
              </a:rPr>
              <a:t> </a:t>
            </a:r>
            <a:r>
              <a:rPr lang="en-US" altLang="sr-Latn-RS" b="1">
                <a:solidFill>
                  <a:srgbClr val="0033CC"/>
                </a:solidFill>
              </a:rPr>
              <a:t>je</a:t>
            </a:r>
            <a:r>
              <a:rPr lang="hr-HR" altLang="sr-Latn-RS" b="1">
                <a:solidFill>
                  <a:srgbClr val="0033CC"/>
                </a:solidFill>
              </a:rPr>
              <a:t> način djelovanja u prostoru -  </a:t>
            </a:r>
            <a:r>
              <a:rPr lang="hr-HR" altLang="sr-Latn-RS" b="1" u="sng">
                <a:solidFill>
                  <a:srgbClr val="FF0000"/>
                </a:solidFill>
              </a:rPr>
              <a:t>‘</a:t>
            </a:r>
            <a:r>
              <a:rPr lang="en-US" altLang="sr-Latn-RS" b="1" u="sng">
                <a:solidFill>
                  <a:srgbClr val="FF0000"/>
                </a:solidFill>
              </a:rPr>
              <a:t>kako</a:t>
            </a:r>
            <a:r>
              <a:rPr lang="hr-HR" altLang="sr-Latn-RS" b="1" u="sng">
                <a:solidFill>
                  <a:srgbClr val="FF0000"/>
                </a:solidFill>
              </a:rPr>
              <a:t>’</a:t>
            </a:r>
            <a:r>
              <a:rPr lang="hr-HR" altLang="sr-Latn-RS" b="1">
                <a:solidFill>
                  <a:srgbClr val="0033CC"/>
                </a:solidFill>
              </a:rPr>
              <a:t> (‘</a:t>
            </a:r>
            <a:r>
              <a:rPr lang="en-US" altLang="sr-Latn-RS" b="1" i="1">
                <a:solidFill>
                  <a:srgbClr val="0033CC"/>
                </a:solidFill>
              </a:rPr>
              <a:t>how</a:t>
            </a:r>
            <a:r>
              <a:rPr lang="hr-HR" altLang="sr-Latn-RS" b="1" i="1">
                <a:solidFill>
                  <a:srgbClr val="0033CC"/>
                </a:solidFill>
              </a:rPr>
              <a:t>’</a:t>
            </a:r>
            <a:r>
              <a:rPr lang="hr-HR" altLang="sr-Latn-RS" b="1">
                <a:solidFill>
                  <a:srgbClr val="0033CC"/>
                </a:solidFill>
              </a:rPr>
              <a:t>).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gray-world-map-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908050"/>
            <a:ext cx="9144000" cy="502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r-HR" altLang="zh-CN" sz="1800" b="1" i="1">
                <a:solidFill>
                  <a:srgbClr val="C0C0C0"/>
                </a:solidFill>
              </a:rPr>
              <a:t>‘Međunarodni odnosi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58888" y="2924175"/>
            <a:ext cx="6656387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Clr>
                <a:srgbClr val="FF0000"/>
              </a:buClr>
              <a:defRPr/>
            </a:pPr>
            <a:r>
              <a:rPr lang="hr-H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Zahvaljujem na pozornosti!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971800" y="304800"/>
            <a:ext cx="2779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4000">
                <a:solidFill>
                  <a:srgbClr val="FF0000"/>
                </a:solidFill>
                <a:cs typeface="Arial" panose="020B0604020202020204" pitchFamily="34" charset="0"/>
              </a:rPr>
              <a:t>DIPLOMAT</a:t>
            </a:r>
          </a:p>
        </p:txBody>
      </p:sp>
      <p:pic>
        <p:nvPicPr>
          <p:cNvPr id="6147" name="Picture 3" descr="Untitled-1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2921000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Untitled-2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914400"/>
            <a:ext cx="28321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Untitled-4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87700"/>
            <a:ext cx="2895600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Untitled-5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441700"/>
            <a:ext cx="2870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 descr="Untitled-6 cop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733800"/>
            <a:ext cx="3352800" cy="287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Untitled-3 cop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488" y="0"/>
            <a:ext cx="333851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61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ray-world-map-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96975"/>
            <a:ext cx="8928100" cy="502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1403350" y="1268413"/>
            <a:ext cx="6696075" cy="45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FF0000"/>
                </a:solidFill>
              </a:rPr>
              <a:t> </a:t>
            </a:r>
            <a:r>
              <a:rPr lang="hr-HR" altLang="sr-Latn-RS" sz="2400" b="1" u="sng">
                <a:solidFill>
                  <a:srgbClr val="FF0000"/>
                </a:solidFill>
              </a:rPr>
              <a:t>UVOD U KOLEGIJ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 u="sng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Cilj i sadržaj kolegija 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Nastavni program: teme i dinamika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Literatura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Prisustvovanje nastavi, (kolokviji), ispit.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Predstavljanje studenata: interesi, prioriteti, očekivanja.</a:t>
            </a:r>
            <a:r>
              <a:rPr lang="hr-HR" altLang="sr-Latn-RS" sz="2400" b="1"/>
              <a:t>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ray-world-map-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673225"/>
            <a:ext cx="9144000" cy="502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250825" y="869950"/>
            <a:ext cx="885825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400" b="1" u="sng">
                <a:solidFill>
                  <a:srgbClr val="FF0000"/>
                </a:solidFill>
              </a:rPr>
              <a:t>Nastavni program: teme i dinamika, 2020.-2021. 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1. Uvod u kolegij – 18.10.2021.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2. Međunarodno okružje: razvoj i trendovi; Diplomatsko</a:t>
            </a:r>
          </a:p>
          <a:p>
            <a:pPr lvl="1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400" b="1">
                <a:solidFill>
                  <a:srgbClr val="0033CC"/>
                </a:solidFill>
              </a:rPr>
              <a:t>predstavljanje i protokol – 25.10.2021.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3. Diplomatsko komuniciranje i tehnike; Međunarodno</a:t>
            </a:r>
          </a:p>
          <a:p>
            <a:pPr lvl="1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400" b="1">
                <a:solidFill>
                  <a:srgbClr val="0033CC"/>
                </a:solidFill>
              </a:rPr>
              <a:t>pregovaranje – 8.11.2021.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4. O diplomatskoj službi i praksi– 26.11.2021.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5. (</a:t>
            </a:r>
            <a:r>
              <a:rPr lang="hr-HR" altLang="sr-Latn-RS" sz="2400" b="1" i="1" u="sng">
                <a:solidFill>
                  <a:srgbClr val="0033CC"/>
                </a:solidFill>
              </a:rPr>
              <a:t>Prvi kolokvij</a:t>
            </a:r>
            <a:r>
              <a:rPr lang="hr-HR" altLang="sr-Latn-RS" sz="2400" b="1">
                <a:solidFill>
                  <a:srgbClr val="0033CC"/>
                </a:solidFill>
              </a:rPr>
              <a:t>); Razvoj moderne hrvatske</a:t>
            </a:r>
          </a:p>
          <a:p>
            <a:pPr lvl="1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400" b="1">
                <a:solidFill>
                  <a:srgbClr val="0033CC"/>
                </a:solidFill>
              </a:rPr>
              <a:t> diplomacije – 10.12.2021.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6. Međunarodno i pravo EU kao okosnice vanjske politike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400" b="1">
                <a:solidFill>
                  <a:srgbClr val="0033CC"/>
                </a:solidFill>
              </a:rPr>
              <a:t>     i diplomacije; Međunarodnopravni prioriteti – 18.12.2021.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7. Javna diplomacija – 14.1.2022.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8. (</a:t>
            </a:r>
            <a:r>
              <a:rPr lang="hr-HR" altLang="sr-Latn-RS" sz="2400" b="1" i="1" u="sng">
                <a:solidFill>
                  <a:srgbClr val="0033CC"/>
                </a:solidFill>
              </a:rPr>
              <a:t>Drugi kolokvij)</a:t>
            </a:r>
            <a:r>
              <a:rPr lang="hr-HR" altLang="sr-Latn-RS" sz="2400" b="1">
                <a:solidFill>
                  <a:srgbClr val="0033CC"/>
                </a:solidFill>
              </a:rPr>
              <a:t>. Umjesto zaključka: izazovi i izgledi</a:t>
            </a:r>
          </a:p>
          <a:p>
            <a:pPr lvl="1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400" b="1">
                <a:solidFill>
                  <a:srgbClr val="0033CC"/>
                </a:solidFill>
              </a:rPr>
              <a:t> međunarodnih odnosa i diplomacije – 21.1.2022.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gray-world-map-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1844675"/>
            <a:ext cx="9144001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539750" y="627063"/>
            <a:ext cx="8496300" cy="571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400" b="1" u="sng">
                <a:solidFill>
                  <a:srgbClr val="FF0000"/>
                </a:solidFill>
              </a:rPr>
              <a:t>Literatura</a:t>
            </a:r>
          </a:p>
          <a:p>
            <a:r>
              <a:rPr lang="hr-HR" altLang="sr-Latn-RS" sz="1400" b="1">
                <a:solidFill>
                  <a:srgbClr val="FF0000"/>
                </a:solidFill>
              </a:rPr>
              <a:t> </a:t>
            </a:r>
            <a:r>
              <a:rPr lang="hr-HR" altLang="sr-Latn-RS" sz="1400" b="1" u="sng">
                <a:solidFill>
                  <a:srgbClr val="FF0000"/>
                </a:solidFill>
              </a:rPr>
              <a:t>Obavezna literatura:</a:t>
            </a:r>
            <a:endParaRPr lang="hr-HR" altLang="sr-Latn-RS" sz="1400">
              <a:solidFill>
                <a:srgbClr val="FF0000"/>
              </a:solidFill>
            </a:endParaRPr>
          </a:p>
          <a:p>
            <a:r>
              <a:rPr lang="hr-HR" altLang="sr-Latn-RS" sz="1400"/>
              <a:t> </a:t>
            </a:r>
            <a:r>
              <a:rPr lang="hr-HR" altLang="sr-Latn-RS" sz="1400" b="1">
                <a:solidFill>
                  <a:srgbClr val="0033CC"/>
                </a:solidFill>
              </a:rPr>
              <a:t>Andrlić, Mladen; Pelicarić, Neven; Sansović, Koraljka. </a:t>
            </a:r>
            <a:r>
              <a:rPr lang="hr-HR" altLang="sr-Latn-RS" sz="1400" b="1" i="1">
                <a:solidFill>
                  <a:srgbClr val="0033CC"/>
                </a:solidFill>
              </a:rPr>
              <a:t>Predavanja - PPP prezentacije.</a:t>
            </a:r>
            <a:r>
              <a:rPr lang="hr-HR" altLang="sr-Latn-RS" sz="1400" b="1">
                <a:solidFill>
                  <a:srgbClr val="0033CC"/>
                </a:solidFill>
              </a:rPr>
              <a:t> Zagreb, Pravni fakultet, Sveučilište u Zagrebu, 2021./2022. (</a:t>
            </a:r>
            <a:r>
              <a:rPr lang="hr-HR" altLang="sr-Latn-RS" sz="1400" b="1" i="1">
                <a:solidFill>
                  <a:srgbClr val="0033CC"/>
                </a:solidFill>
              </a:rPr>
              <a:t>web stranice studija</a:t>
            </a:r>
            <a:r>
              <a:rPr lang="hr-HR" altLang="sr-Latn-RS" sz="1400" b="1">
                <a:solidFill>
                  <a:srgbClr val="0033CC"/>
                </a:solidFill>
              </a:rPr>
              <a:t>)</a:t>
            </a:r>
          </a:p>
          <a:p>
            <a:r>
              <a:rPr lang="hr-HR" altLang="sr-Latn-RS" sz="1400">
                <a:solidFill>
                  <a:srgbClr val="0033CC"/>
                </a:solidFill>
              </a:rPr>
              <a:t> </a:t>
            </a:r>
            <a:r>
              <a:rPr lang="hr-HR" altLang="sr-Latn-RS" sz="1400" b="1">
                <a:solidFill>
                  <a:srgbClr val="0033CC"/>
                </a:solidFill>
              </a:rPr>
              <a:t>Berković, Svjetlan. </a:t>
            </a:r>
            <a:r>
              <a:rPr lang="hr-HR" altLang="sr-Latn-RS" sz="1400" b="1" i="1">
                <a:solidFill>
                  <a:srgbClr val="0033CC"/>
                </a:solidFill>
              </a:rPr>
              <a:t>Diplomacija i diplomatska profesija</a:t>
            </a:r>
            <a:r>
              <a:rPr lang="hr-HR" altLang="sr-Latn-RS" sz="1400" b="1">
                <a:solidFill>
                  <a:srgbClr val="0033CC"/>
                </a:solidFill>
              </a:rPr>
              <a:t>. Dubrovnik, Urban – Media, 2006.</a:t>
            </a:r>
          </a:p>
          <a:p>
            <a:r>
              <a:rPr lang="hr-HR" altLang="sr-Latn-RS" sz="1400" b="1">
                <a:solidFill>
                  <a:srgbClr val="0033CC"/>
                </a:solidFill>
              </a:rPr>
              <a:t> Ćapeta, Tamara; Rodin, Siniša. </a:t>
            </a:r>
            <a:r>
              <a:rPr lang="hr-HR" altLang="sr-Latn-RS" sz="1400" b="1" i="1">
                <a:solidFill>
                  <a:srgbClr val="0033CC"/>
                </a:solidFill>
              </a:rPr>
              <a:t>Osnove prava Europske unije. </a:t>
            </a:r>
            <a:r>
              <a:rPr lang="hr-HR" altLang="sr-Latn-RS" sz="1400" b="1">
                <a:solidFill>
                  <a:srgbClr val="0033CC"/>
                </a:solidFill>
              </a:rPr>
              <a:t>Zagreb, Narodne novine, 2011., Glava I., poglavlja 3, 6 i 7.</a:t>
            </a:r>
          </a:p>
          <a:p>
            <a:r>
              <a:rPr lang="hr-HR" altLang="sr-Latn-RS" sz="1400">
                <a:solidFill>
                  <a:srgbClr val="0033CC"/>
                </a:solidFill>
              </a:rPr>
              <a:t> </a:t>
            </a:r>
            <a:r>
              <a:rPr lang="hr-HR" altLang="sr-Latn-RS" sz="1400" b="1">
                <a:solidFill>
                  <a:srgbClr val="0033CC"/>
                </a:solidFill>
              </a:rPr>
              <a:t>Pičuljan, Zoran. </a:t>
            </a:r>
            <a:r>
              <a:rPr lang="hr-HR" altLang="sr-Latn-RS" sz="1400" b="1" i="1">
                <a:solidFill>
                  <a:srgbClr val="0033CC"/>
                </a:solidFill>
              </a:rPr>
              <a:t>Diplomacija kao državna služba.</a:t>
            </a:r>
            <a:r>
              <a:rPr lang="hr-HR" altLang="sr-Latn-RS" sz="1400" b="1">
                <a:solidFill>
                  <a:srgbClr val="0033CC"/>
                </a:solidFill>
              </a:rPr>
              <a:t> Zagreb, Društveno veleučilište u Zagrebu, 2007. </a:t>
            </a:r>
          </a:p>
          <a:p>
            <a:pPr>
              <a:buFontTx/>
              <a:buNone/>
            </a:pPr>
            <a:r>
              <a:rPr lang="hr-HR" altLang="sr-Latn-RS" sz="1400">
                <a:solidFill>
                  <a:srgbClr val="0033CC"/>
                </a:solidFill>
              </a:rPr>
              <a:t> • </a:t>
            </a:r>
            <a:r>
              <a:rPr lang="hr-HR" altLang="sr-Latn-RS" sz="1400" b="1">
                <a:solidFill>
                  <a:srgbClr val="0033CC"/>
                </a:solidFill>
              </a:rPr>
              <a:t>Šimonović, Ivan. </a:t>
            </a:r>
            <a:r>
              <a:rPr lang="hr-HR" altLang="sr-Latn-RS" sz="1400" b="1" i="1">
                <a:solidFill>
                  <a:srgbClr val="0033CC"/>
                </a:solidFill>
              </a:rPr>
              <a:t>Globalizacija, državna suverenost i međunarodni odnosi.</a:t>
            </a:r>
            <a:r>
              <a:rPr lang="hr-HR" altLang="sr-Latn-RS" sz="1400" b="1">
                <a:solidFill>
                  <a:srgbClr val="0033CC"/>
                </a:solidFill>
              </a:rPr>
              <a:t> Zagreb, Narodne novine, 2005.</a:t>
            </a:r>
            <a:endParaRPr lang="hr-HR" altLang="sr-Latn-RS" sz="1400">
              <a:solidFill>
                <a:srgbClr val="0033CC"/>
              </a:solidFill>
            </a:endParaRPr>
          </a:p>
          <a:p>
            <a:r>
              <a:rPr lang="hr-HR" altLang="sr-Latn-RS" sz="1400">
                <a:solidFill>
                  <a:srgbClr val="0033CC"/>
                </a:solidFill>
              </a:rPr>
              <a:t> </a:t>
            </a:r>
            <a:r>
              <a:rPr lang="hr-HR" altLang="sr-Latn-RS" sz="1400" b="1">
                <a:solidFill>
                  <a:srgbClr val="0033CC"/>
                </a:solidFill>
              </a:rPr>
              <a:t>Van Ham, Peter. </a:t>
            </a:r>
            <a:r>
              <a:rPr lang="hr-HR" altLang="sr-Latn-RS" sz="1400" b="1" i="1">
                <a:solidFill>
                  <a:srgbClr val="0033CC"/>
                </a:solidFill>
              </a:rPr>
              <a:t>Two Cheers for Public Diplomacy and Place Branding. </a:t>
            </a:r>
            <a:r>
              <a:rPr lang="hr-HR" altLang="sr-Latn-RS" sz="1400" b="1">
                <a:solidFill>
                  <a:srgbClr val="0033CC"/>
                </a:solidFill>
              </a:rPr>
              <a:t>Clingendael Publications. The Haague, Clingendael - Netherlands Institute of International Relations, 3 September 2012. </a:t>
            </a:r>
            <a:endParaRPr lang="hr-HR" altLang="sr-Latn-RS" sz="1400">
              <a:solidFill>
                <a:srgbClr val="0033CC"/>
              </a:solidFill>
            </a:endParaRPr>
          </a:p>
          <a:p>
            <a:pPr>
              <a:buFontTx/>
              <a:buNone/>
            </a:pPr>
            <a:endParaRPr lang="hr-HR" altLang="sr-Latn-RS" sz="1400">
              <a:solidFill>
                <a:srgbClr val="0033CC"/>
              </a:solidFill>
            </a:endParaRPr>
          </a:p>
          <a:p>
            <a:r>
              <a:rPr lang="hr-HR" altLang="sr-Latn-RS" sz="1400" b="1">
                <a:solidFill>
                  <a:srgbClr val="FF0000"/>
                </a:solidFill>
              </a:rPr>
              <a:t> </a:t>
            </a:r>
            <a:r>
              <a:rPr lang="hr-HR" altLang="sr-Latn-RS" sz="1400" b="1" u="sng">
                <a:solidFill>
                  <a:srgbClr val="FF0000"/>
                </a:solidFill>
              </a:rPr>
              <a:t>Dopunska literatura.</a:t>
            </a:r>
          </a:p>
          <a:p>
            <a:r>
              <a:rPr lang="hr-HR" altLang="sr-Latn-RS" sz="1400"/>
              <a:t> </a:t>
            </a:r>
            <a:r>
              <a:rPr lang="hr-HR" altLang="sr-Latn-RS" sz="1400" b="1">
                <a:solidFill>
                  <a:srgbClr val="0033CC"/>
                </a:solidFill>
              </a:rPr>
              <a:t>Andrassy, Juraj; Bakotić, Božidar; Vukas, Budislav. </a:t>
            </a:r>
            <a:r>
              <a:rPr lang="hr-HR" altLang="sr-Latn-RS" sz="1400" b="1" i="1">
                <a:solidFill>
                  <a:srgbClr val="0033CC"/>
                </a:solidFill>
              </a:rPr>
              <a:t>Međunarodno  pravo I.</a:t>
            </a:r>
            <a:r>
              <a:rPr lang="hr-HR" altLang="sr-Latn-RS" sz="1400" b="1">
                <a:solidFill>
                  <a:srgbClr val="0033CC"/>
                </a:solidFill>
              </a:rPr>
              <a:t> Zagreb, Školska knjiga, 1995.</a:t>
            </a:r>
          </a:p>
          <a:p>
            <a:r>
              <a:rPr lang="hr-HR" altLang="sr-Latn-RS" sz="1400" b="1" i="1">
                <a:solidFill>
                  <a:srgbClr val="0033CC"/>
                </a:solidFill>
              </a:rPr>
              <a:t> </a:t>
            </a:r>
            <a:r>
              <a:rPr lang="hr-HR" altLang="sr-Latn-RS" sz="1400" b="1">
                <a:solidFill>
                  <a:srgbClr val="0033CC"/>
                </a:solidFill>
              </a:rPr>
              <a:t>Andrlić, </a:t>
            </a:r>
            <a:r>
              <a:rPr lang="en-US" altLang="sr-Latn-RS" sz="1400" b="1">
                <a:solidFill>
                  <a:srgbClr val="0033CC"/>
                </a:solidFill>
              </a:rPr>
              <a:t>Mladen. </a:t>
            </a:r>
            <a:r>
              <a:rPr lang="en-US" altLang="sr-Latn-RS" sz="1400" b="1" i="1">
                <a:solidFill>
                  <a:srgbClr val="0033CC"/>
                </a:solidFill>
              </a:rPr>
              <a:t>Diplomacy and Post-Conflict Situations: Case of </a:t>
            </a:r>
            <a:r>
              <a:rPr lang="hr-HR" altLang="sr-Latn-RS" sz="1400" b="1" i="1">
                <a:solidFill>
                  <a:srgbClr val="0033CC"/>
                </a:solidFill>
              </a:rPr>
              <a:t>Croatia. </a:t>
            </a:r>
            <a:r>
              <a:rPr lang="hr-HR" altLang="sr-Latn-RS" sz="1400" b="1">
                <a:solidFill>
                  <a:srgbClr val="0033CC"/>
                </a:solidFill>
              </a:rPr>
              <a:t>In: </a:t>
            </a:r>
            <a:r>
              <a:rPr lang="en-US" altLang="sr-Latn-RS" sz="1400" b="1">
                <a:solidFill>
                  <a:srgbClr val="0033CC"/>
                </a:solidFill>
              </a:rPr>
              <a:t>Ayad, Nabil; Copeland, Da</a:t>
            </a:r>
            <a:r>
              <a:rPr lang="hr-HR" altLang="sr-Latn-RS" sz="1400" b="1">
                <a:solidFill>
                  <a:srgbClr val="0033CC"/>
                </a:solidFill>
              </a:rPr>
              <a:t>ryl</a:t>
            </a:r>
            <a:r>
              <a:rPr lang="en-US" altLang="sr-Latn-RS" sz="1400" b="1">
                <a:solidFill>
                  <a:srgbClr val="0033CC"/>
                </a:solidFill>
              </a:rPr>
              <a:t> (</a:t>
            </a:r>
            <a:r>
              <a:rPr lang="hr-HR" altLang="sr-Latn-RS" sz="1400" b="1">
                <a:solidFill>
                  <a:srgbClr val="0033CC"/>
                </a:solidFill>
              </a:rPr>
              <a:t>e</a:t>
            </a:r>
            <a:r>
              <a:rPr lang="en-US" altLang="sr-Latn-RS" sz="1400" b="1">
                <a:solidFill>
                  <a:srgbClr val="0033CC"/>
                </a:solidFill>
              </a:rPr>
              <a:t>ds.). </a:t>
            </a:r>
            <a:r>
              <a:rPr lang="en-US" altLang="sr-Latn-RS" sz="1400" b="1" i="1">
                <a:solidFill>
                  <a:srgbClr val="0033CC"/>
                </a:solidFill>
              </a:rPr>
              <a:t>Strategic Public Diplomacy. Shaping</a:t>
            </a:r>
            <a:r>
              <a:rPr lang="hr-HR" altLang="sr-Latn-RS" sz="1400" b="1" i="1">
                <a:solidFill>
                  <a:srgbClr val="0033CC"/>
                </a:solidFill>
              </a:rPr>
              <a:t> t</a:t>
            </a:r>
            <a:r>
              <a:rPr lang="en-US" altLang="sr-Latn-RS" sz="1400" b="1" i="1">
                <a:solidFill>
                  <a:srgbClr val="0033CC"/>
                </a:solidFill>
              </a:rPr>
              <a:t>he Future of International Relations.</a:t>
            </a:r>
            <a:r>
              <a:rPr lang="en-US" altLang="sr-Latn-RS" sz="1400" b="1">
                <a:solidFill>
                  <a:srgbClr val="0033CC"/>
                </a:solidFill>
              </a:rPr>
              <a:t> </a:t>
            </a:r>
            <a:r>
              <a:rPr lang="hr-HR" altLang="sr-Latn-RS" sz="1400" b="1">
                <a:solidFill>
                  <a:srgbClr val="0033CC"/>
                </a:solidFill>
              </a:rPr>
              <a:t>London, </a:t>
            </a:r>
            <a:r>
              <a:rPr lang="en-US" altLang="sr-Latn-RS" sz="1400" b="1">
                <a:solidFill>
                  <a:srgbClr val="0033CC"/>
                </a:solidFill>
              </a:rPr>
              <a:t>Diplomatic Academy of London, University of Westminster, 2009, pp. 88-92</a:t>
            </a:r>
            <a:r>
              <a:rPr lang="hr-HR" altLang="sr-Latn-RS" sz="1400" b="1">
                <a:solidFill>
                  <a:srgbClr val="0033CC"/>
                </a:solidFill>
              </a:rPr>
              <a:t>.</a:t>
            </a:r>
            <a:endParaRPr lang="hr-HR" altLang="sr-Latn-RS" sz="1400">
              <a:solidFill>
                <a:srgbClr val="0033CC"/>
              </a:solidFill>
            </a:endParaRPr>
          </a:p>
          <a:p>
            <a:r>
              <a:rPr lang="hr-HR" altLang="sr-Latn-RS" sz="1400">
                <a:solidFill>
                  <a:srgbClr val="0033CC"/>
                </a:solidFill>
              </a:rPr>
              <a:t> </a:t>
            </a:r>
            <a:r>
              <a:rPr lang="hr-HR" altLang="sr-Latn-RS" sz="1400" b="1">
                <a:solidFill>
                  <a:srgbClr val="0033CC"/>
                </a:solidFill>
              </a:rPr>
              <a:t>Andrlić, Mladen</a:t>
            </a:r>
            <a:r>
              <a:rPr lang="hr-HR" altLang="sr-Latn-RS" sz="1400" b="1" i="1">
                <a:solidFill>
                  <a:srgbClr val="0033CC"/>
                </a:solidFill>
              </a:rPr>
              <a:t>. Understandung the EU Values and Standards: Some Lessons from Croatia. </a:t>
            </a:r>
            <a:r>
              <a:rPr lang="hr-HR" altLang="sr-Latn-RS" sz="1400" b="1">
                <a:solidFill>
                  <a:srgbClr val="0033CC"/>
                </a:solidFill>
              </a:rPr>
              <a:t>Proceedings of the 1st Spring School for Junior Diplomats on ‘Human Rights, Peace and Security’, Prishtina, Diplomatic Academy, MFA, 2014, pp. 69-73. </a:t>
            </a:r>
            <a:endParaRPr lang="hr-HR" altLang="sr-Latn-RS" sz="140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gray-world-map-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620713"/>
            <a:ext cx="9144001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179388" y="958850"/>
            <a:ext cx="8856662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sr-Latn-RS" sz="1400">
                <a:solidFill>
                  <a:srgbClr val="0033CC"/>
                </a:solidFill>
              </a:rPr>
              <a:t> </a:t>
            </a:r>
            <a:r>
              <a:rPr lang="hr-HR" altLang="sr-Latn-RS" sz="1400" b="1">
                <a:solidFill>
                  <a:srgbClr val="0033CC"/>
                </a:solidFill>
              </a:rPr>
              <a:t>Andrlić, Mladen; Tarle, Iva; Simichen Sopta, Suzana. </a:t>
            </a:r>
            <a:r>
              <a:rPr lang="hr-HR" altLang="sr-Latn-RS" sz="1400" b="1" i="1">
                <a:solidFill>
                  <a:srgbClr val="0033CC"/>
                </a:solidFill>
              </a:rPr>
              <a:t>Public Diplomacy in Croatia: Sharing NATO and EU Values with the Domestic Public</a:t>
            </a:r>
            <a:r>
              <a:rPr lang="hr-HR" altLang="sr-Latn-RS" sz="1400" b="1">
                <a:solidFill>
                  <a:srgbClr val="0033CC"/>
                </a:solidFill>
              </a:rPr>
              <a:t>. In: Huijgh Ellen (ed.). </a:t>
            </a:r>
            <a:r>
              <a:rPr lang="hr-HR" altLang="sr-Latn-RS" sz="1400" b="1" i="1">
                <a:solidFill>
                  <a:srgbClr val="0033CC"/>
                </a:solidFill>
              </a:rPr>
              <a:t>The Domestic Dimension of Public Diplomacy.</a:t>
            </a:r>
            <a:r>
              <a:rPr lang="hr-HR" altLang="sr-Latn-RS" sz="1400" b="1">
                <a:solidFill>
                  <a:srgbClr val="0033CC"/>
                </a:solidFill>
              </a:rPr>
              <a:t> The Hague Journal of Diplomacy, Vol. 7, No. 4, 2012., pp. 483-497.</a:t>
            </a:r>
            <a:endParaRPr lang="hr-HR" altLang="sr-Latn-RS" sz="1400">
              <a:solidFill>
                <a:srgbClr val="0033CC"/>
              </a:solidFill>
            </a:endParaRPr>
          </a:p>
          <a:p>
            <a:r>
              <a:rPr lang="hr-HR" altLang="sr-Latn-RS" sz="1400">
                <a:solidFill>
                  <a:srgbClr val="0033CC"/>
                </a:solidFill>
              </a:rPr>
              <a:t> </a:t>
            </a:r>
            <a:r>
              <a:rPr lang="hr-HR" altLang="sr-Latn-RS" sz="1400" b="1">
                <a:solidFill>
                  <a:srgbClr val="0033CC"/>
                </a:solidFill>
              </a:rPr>
              <a:t>Andrlić, </a:t>
            </a:r>
            <a:r>
              <a:rPr lang="en-US" altLang="sr-Latn-RS" sz="1400" b="1">
                <a:solidFill>
                  <a:srgbClr val="0033CC"/>
                </a:solidFill>
              </a:rPr>
              <a:t>Mladen (ed.). </a:t>
            </a:r>
            <a:r>
              <a:rPr lang="en-US" altLang="sr-Latn-RS" sz="1400" b="1" i="1">
                <a:solidFill>
                  <a:srgbClr val="0033CC"/>
                </a:solidFill>
              </a:rPr>
              <a:t>The Role of Diplomacy in Countries in Transition with Special Emphasis on Education and Diplomatic Training. </a:t>
            </a:r>
            <a:r>
              <a:rPr lang="en-US" altLang="sr-Latn-RS" sz="1400" b="1">
                <a:solidFill>
                  <a:srgbClr val="0033CC"/>
                </a:solidFill>
              </a:rPr>
              <a:t>Diplomatic Academy Year</a:t>
            </a:r>
            <a:r>
              <a:rPr lang="hr-HR" altLang="sr-Latn-RS" sz="1400" b="1">
                <a:solidFill>
                  <a:srgbClr val="0033CC"/>
                </a:solidFill>
              </a:rPr>
              <a:t>b</a:t>
            </a:r>
            <a:r>
              <a:rPr lang="en-US" altLang="sr-Latn-RS" sz="1400" b="1">
                <a:solidFill>
                  <a:srgbClr val="0033CC"/>
                </a:solidFill>
              </a:rPr>
              <a:t>ook, </a:t>
            </a:r>
            <a:r>
              <a:rPr lang="hr-HR" altLang="sr-Latn-RS" sz="1400" b="1">
                <a:solidFill>
                  <a:srgbClr val="0033CC"/>
                </a:solidFill>
              </a:rPr>
              <a:t>Zagreb, MFA, </a:t>
            </a:r>
            <a:r>
              <a:rPr lang="en-US" altLang="sr-Latn-RS" sz="1400" b="1">
                <a:solidFill>
                  <a:srgbClr val="0033CC"/>
                </a:solidFill>
              </a:rPr>
              <a:t>Vol. 1, No. 1, </a:t>
            </a:r>
            <a:r>
              <a:rPr lang="hr-HR" altLang="sr-Latn-RS" sz="1400" b="1">
                <a:solidFill>
                  <a:srgbClr val="0033CC"/>
                </a:solidFill>
              </a:rPr>
              <a:t>1</a:t>
            </a:r>
            <a:r>
              <a:rPr lang="en-US" altLang="sr-Latn-RS" sz="1400" b="1">
                <a:solidFill>
                  <a:srgbClr val="0033CC"/>
                </a:solidFill>
              </a:rPr>
              <a:t>999.</a:t>
            </a:r>
            <a:r>
              <a:rPr lang="hr-HR" altLang="sr-Latn-RS" sz="1400" b="1">
                <a:solidFill>
                  <a:srgbClr val="0033CC"/>
                </a:solidFill>
              </a:rPr>
              <a:t>, online izdanje: </a:t>
            </a:r>
            <a:r>
              <a:rPr lang="hr-HR" altLang="sr-Latn-RS" sz="1400" b="1">
                <a:solidFill>
                  <a:srgbClr val="0033CC"/>
                </a:solidFill>
                <a:hlinkClick r:id="rId4"/>
              </a:rPr>
              <a:t>www.mvep.hr</a:t>
            </a:r>
            <a:endParaRPr lang="hr-HR" altLang="sr-Latn-RS" sz="1400" b="1">
              <a:solidFill>
                <a:srgbClr val="0033CC"/>
              </a:solidFill>
            </a:endParaRPr>
          </a:p>
          <a:p>
            <a:r>
              <a:rPr lang="hr-HR" altLang="sr-Latn-RS" sz="1400" b="1">
                <a:solidFill>
                  <a:srgbClr val="0033CC"/>
                </a:solidFill>
              </a:rPr>
              <a:t> Andrlić, Mladen: Zubčević, Irena (eds.)</a:t>
            </a:r>
            <a:r>
              <a:rPr lang="hr-HR" altLang="sr-Latn-RS" sz="1400" b="1" i="1">
                <a:solidFill>
                  <a:srgbClr val="0033CC"/>
                </a:solidFill>
              </a:rPr>
              <a:t>. Public Diplomacy and Media</a:t>
            </a:r>
            <a:r>
              <a:rPr lang="hr-HR" altLang="sr-Latn-RS" sz="1400" b="1">
                <a:solidFill>
                  <a:srgbClr val="0033CC"/>
                </a:solidFill>
              </a:rPr>
              <a:t>. Diplomatic Academy Proceedings, Zagreb, MFA, 2000., online izdanje: </a:t>
            </a:r>
            <a:r>
              <a:rPr lang="hr-HR" altLang="sr-Latn-RS" sz="1400" b="1">
                <a:solidFill>
                  <a:srgbClr val="0033CC"/>
                </a:solidFill>
                <a:hlinkClick r:id="rId4"/>
              </a:rPr>
              <a:t>www.mvep.hr</a:t>
            </a:r>
            <a:endParaRPr lang="hr-HR" altLang="sr-Latn-RS" sz="1400">
              <a:solidFill>
                <a:srgbClr val="0033CC"/>
              </a:solidFill>
            </a:endParaRPr>
          </a:p>
          <a:p>
            <a:r>
              <a:rPr lang="hr-HR" altLang="sr-Latn-RS" sz="1400">
                <a:solidFill>
                  <a:srgbClr val="0033CC"/>
                </a:solidFill>
              </a:rPr>
              <a:t> </a:t>
            </a:r>
            <a:r>
              <a:rPr lang="hr-HR" altLang="sr-Latn-RS" sz="1400" b="1">
                <a:solidFill>
                  <a:srgbClr val="0033CC"/>
                </a:solidFill>
              </a:rPr>
              <a:t>Andrlić, </a:t>
            </a:r>
            <a:r>
              <a:rPr lang="en-US" altLang="sr-Latn-RS" sz="1400" b="1">
                <a:solidFill>
                  <a:srgbClr val="0033CC"/>
                </a:solidFill>
              </a:rPr>
              <a:t>Mladen; Bohač, Tihana; Špoljarić, Stjepan (eds.). </a:t>
            </a:r>
            <a:r>
              <a:rPr lang="en-US" altLang="sr-Latn-RS" sz="1400" b="1" i="1">
                <a:solidFill>
                  <a:srgbClr val="0033CC"/>
                </a:solidFill>
              </a:rPr>
              <a:t>Intercultural Dialogue and Innovations in Diplomacy and Diplomatic Training. </a:t>
            </a:r>
            <a:r>
              <a:rPr lang="en-US" altLang="sr-Latn-RS" sz="1400" b="1">
                <a:solidFill>
                  <a:srgbClr val="0033CC"/>
                </a:solidFill>
              </a:rPr>
              <a:t>Diplomatic Academy</a:t>
            </a:r>
            <a:r>
              <a:rPr lang="hr-HR" altLang="sr-Latn-RS" sz="1400" b="1">
                <a:solidFill>
                  <a:srgbClr val="0033CC"/>
                </a:solidFill>
              </a:rPr>
              <a:t> Proceedings</a:t>
            </a:r>
            <a:r>
              <a:rPr lang="en-US" altLang="sr-Latn-RS" sz="1400" b="1">
                <a:solidFill>
                  <a:srgbClr val="0033CC"/>
                </a:solidFill>
              </a:rPr>
              <a:t>, </a:t>
            </a:r>
            <a:r>
              <a:rPr lang="hr-HR" altLang="sr-Latn-RS" sz="1400" b="1">
                <a:solidFill>
                  <a:srgbClr val="0033CC"/>
                </a:solidFill>
              </a:rPr>
              <a:t>Zagreb, MFEA, </a:t>
            </a:r>
            <a:r>
              <a:rPr lang="en-US" altLang="sr-Latn-RS" sz="1400" b="1">
                <a:solidFill>
                  <a:srgbClr val="0033CC"/>
                </a:solidFill>
              </a:rPr>
              <a:t>Vol. 10, No. 1, </a:t>
            </a:r>
            <a:r>
              <a:rPr lang="hr-HR" altLang="sr-Latn-RS" sz="1400" b="1">
                <a:solidFill>
                  <a:srgbClr val="0033CC"/>
                </a:solidFill>
              </a:rPr>
              <a:t>1</a:t>
            </a:r>
            <a:r>
              <a:rPr lang="en-US" altLang="sr-Latn-RS" sz="1400" b="1">
                <a:solidFill>
                  <a:srgbClr val="0033CC"/>
                </a:solidFill>
              </a:rPr>
              <a:t>999.</a:t>
            </a:r>
            <a:r>
              <a:rPr lang="hr-HR" altLang="sr-Latn-RS" sz="1400" b="1">
                <a:solidFill>
                  <a:srgbClr val="0033CC"/>
                </a:solidFill>
              </a:rPr>
              <a:t>, online izdanje: </a:t>
            </a:r>
            <a:r>
              <a:rPr lang="hr-HR" altLang="sr-Latn-RS" sz="1400" b="1">
                <a:solidFill>
                  <a:srgbClr val="0033CC"/>
                </a:solidFill>
                <a:hlinkClick r:id="rId4"/>
              </a:rPr>
              <a:t>www.mvep.hr</a:t>
            </a:r>
            <a:endParaRPr lang="hr-HR" altLang="sr-Latn-RS" sz="1400" b="1">
              <a:solidFill>
                <a:srgbClr val="0033CC"/>
              </a:solidFill>
            </a:endParaRPr>
          </a:p>
          <a:p>
            <a:r>
              <a:rPr lang="hr-HR" altLang="sr-Latn-RS" sz="1400" b="1">
                <a:solidFill>
                  <a:srgbClr val="0033CC"/>
                </a:solidFill>
              </a:rPr>
              <a:t> Bekić, Darko. Povijest hrvatske diplomacije. Zagreb, Školska knjiga, 2016. </a:t>
            </a:r>
            <a:endParaRPr lang="hr-HR" altLang="sr-Latn-RS" sz="1400">
              <a:solidFill>
                <a:srgbClr val="0033CC"/>
              </a:solidFill>
            </a:endParaRPr>
          </a:p>
          <a:p>
            <a:r>
              <a:rPr lang="hr-HR" altLang="sr-Latn-RS" sz="1400">
                <a:solidFill>
                  <a:srgbClr val="0033CC"/>
                </a:solidFill>
              </a:rPr>
              <a:t> </a:t>
            </a:r>
            <a:r>
              <a:rPr lang="hr-HR" altLang="sr-Latn-RS" sz="1400" b="1">
                <a:solidFill>
                  <a:srgbClr val="0033CC"/>
                </a:solidFill>
              </a:rPr>
              <a:t>Berković, Svjetlan. </a:t>
            </a:r>
            <a:r>
              <a:rPr lang="hr-HR" altLang="sr-Latn-RS" sz="1400" b="1" i="1">
                <a:solidFill>
                  <a:srgbClr val="0033CC"/>
                </a:solidFill>
              </a:rPr>
              <a:t>Diplomacija Dubrovačke Republike</a:t>
            </a:r>
            <a:r>
              <a:rPr lang="hr-HR" altLang="sr-Latn-RS" sz="1400" b="1">
                <a:solidFill>
                  <a:srgbClr val="0033CC"/>
                </a:solidFill>
              </a:rPr>
              <a:t>. Diplomacija i povijest. Zagreb – Dubrovnik, Urban – Media, 2009. </a:t>
            </a:r>
            <a:endParaRPr lang="hr-HR" altLang="sr-Latn-RS" sz="1400">
              <a:solidFill>
                <a:srgbClr val="0033CC"/>
              </a:solidFill>
            </a:endParaRPr>
          </a:p>
          <a:p>
            <a:r>
              <a:rPr lang="hr-HR" altLang="sr-Latn-RS" sz="1400" b="1" u="sng">
                <a:solidFill>
                  <a:srgbClr val="0033CC"/>
                </a:solidFill>
              </a:rPr>
              <a:t> </a:t>
            </a:r>
            <a:r>
              <a:rPr lang="hr-HR" altLang="sr-Latn-RS" sz="1400" b="1">
                <a:solidFill>
                  <a:srgbClr val="0033CC"/>
                </a:solidFill>
              </a:rPr>
              <a:t>Berridge, Geoff R.; Keens-Soper, Maurice; Otte, Thomas G. </a:t>
            </a:r>
            <a:r>
              <a:rPr lang="hr-HR" altLang="sr-Latn-RS" sz="1400" b="1" i="1">
                <a:solidFill>
                  <a:srgbClr val="0033CC"/>
                </a:solidFill>
              </a:rPr>
              <a:t>Diplomatska teorija od Machiavellija do Kissingera</a:t>
            </a:r>
            <a:r>
              <a:rPr lang="hr-HR" altLang="sr-Latn-RS" sz="1400" b="1">
                <a:solidFill>
                  <a:srgbClr val="0033CC"/>
                </a:solidFill>
              </a:rPr>
              <a:t>. Zagreb, Biblioteka Politička misao, 2005.</a:t>
            </a:r>
            <a:endParaRPr lang="hr-HR" altLang="sr-Latn-RS" sz="1400">
              <a:solidFill>
                <a:srgbClr val="0033CC"/>
              </a:solidFill>
            </a:endParaRPr>
          </a:p>
          <a:p>
            <a:r>
              <a:rPr lang="hr-HR" altLang="sr-Latn-RS" sz="1400">
                <a:solidFill>
                  <a:srgbClr val="0033CC"/>
                </a:solidFill>
              </a:rPr>
              <a:t> </a:t>
            </a:r>
            <a:r>
              <a:rPr lang="hr-HR" altLang="sr-Latn-RS" sz="1400" b="1">
                <a:solidFill>
                  <a:srgbClr val="0033CC"/>
                </a:solidFill>
              </a:rPr>
              <a:t>Boromisa, Ana-Maria; Tišma, Sanja; Raditya-Ležaić, Anastasya: </a:t>
            </a:r>
            <a:r>
              <a:rPr lang="hr-HR" altLang="sr-Latn-RS" sz="1400" b="1" i="1">
                <a:solidFill>
                  <a:srgbClr val="0033CC"/>
                </a:solidFill>
              </a:rPr>
              <a:t>Gospodarska diplomacija Republike Hrvatske</a:t>
            </a:r>
            <a:r>
              <a:rPr lang="hr-HR" altLang="sr-Latn-RS" sz="1400" b="1">
                <a:solidFill>
                  <a:srgbClr val="0033CC"/>
                </a:solidFill>
              </a:rPr>
              <a:t>. Zagreb, IMO, 2012.</a:t>
            </a:r>
          </a:p>
          <a:p>
            <a:r>
              <a:rPr lang="hr-HR" altLang="sr-Latn-RS" sz="1400" b="1">
                <a:solidFill>
                  <a:srgbClr val="0033CC"/>
                </a:solidFill>
              </a:rPr>
              <a:t> Božinović, Davor: </a:t>
            </a:r>
            <a:r>
              <a:rPr lang="hr-HR" altLang="sr-Latn-RS" sz="1400" b="1" i="1">
                <a:solidFill>
                  <a:srgbClr val="0033CC"/>
                </a:solidFill>
              </a:rPr>
              <a:t>Globalna sigurnost – sigurnosni izazovi 21. stoljeća</a:t>
            </a:r>
            <a:r>
              <a:rPr lang="hr-HR" altLang="sr-Latn-RS" sz="1400" b="1">
                <a:solidFill>
                  <a:srgbClr val="0033CC"/>
                </a:solidFill>
              </a:rPr>
              <a:t>. Zagreb, Narodne novine, 2016.</a:t>
            </a:r>
          </a:p>
          <a:p>
            <a:r>
              <a:rPr lang="hr-HR" altLang="sr-Latn-RS" sz="1400" b="1">
                <a:solidFill>
                  <a:srgbClr val="0033CC"/>
                </a:solidFill>
              </a:rPr>
              <a:t> Ćapeta, Tamara et al. </a:t>
            </a:r>
            <a:r>
              <a:rPr lang="hr-HR" altLang="sr-Latn-RS" sz="1400" b="1" i="1">
                <a:solidFill>
                  <a:srgbClr val="0033CC"/>
                </a:solidFill>
              </a:rPr>
              <a:t>Reforma Europske unije, Lisabonski ugovor. Zagreb. </a:t>
            </a:r>
            <a:r>
              <a:rPr lang="hr-HR" altLang="sr-Latn-RS" sz="1400" b="1">
                <a:solidFill>
                  <a:srgbClr val="0033CC"/>
                </a:solidFill>
              </a:rPr>
              <a:t>Narodne novine, </a:t>
            </a:r>
            <a:r>
              <a:rPr lang="hr-HR" altLang="sr-Latn-RS" sz="1400" b="1" i="1">
                <a:solidFill>
                  <a:srgbClr val="0033CC"/>
                </a:solidFill>
              </a:rPr>
              <a:t>2009.</a:t>
            </a:r>
          </a:p>
          <a:p>
            <a:r>
              <a:rPr lang="hr-HR" altLang="sr-Latn-RS" sz="1400">
                <a:solidFill>
                  <a:srgbClr val="0033CC"/>
                </a:solidFill>
              </a:rPr>
              <a:t> </a:t>
            </a:r>
            <a:r>
              <a:rPr lang="hr-HR" altLang="sr-Latn-RS" sz="1400" b="1">
                <a:solidFill>
                  <a:srgbClr val="0033CC"/>
                </a:solidFill>
              </a:rPr>
              <a:t>Feltham, Ralph G. </a:t>
            </a:r>
            <a:r>
              <a:rPr lang="hr-HR" altLang="sr-Latn-RS" sz="1400" b="1" i="1">
                <a:solidFill>
                  <a:srgbClr val="0033CC"/>
                </a:solidFill>
              </a:rPr>
              <a:t>Diplomatski priručnik.</a:t>
            </a:r>
            <a:r>
              <a:rPr lang="hr-HR" altLang="sr-Latn-RS" sz="1400" b="1">
                <a:solidFill>
                  <a:srgbClr val="0033CC"/>
                </a:solidFill>
              </a:rPr>
              <a:t> Zagreb, Naklada Zadro, 1996.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gray-world-map-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865188"/>
            <a:ext cx="9144000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395288" y="366713"/>
            <a:ext cx="8424862" cy="560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sr-Latn-RS" sz="1400">
                <a:solidFill>
                  <a:srgbClr val="0033CC"/>
                </a:solidFill>
              </a:rPr>
              <a:t> </a:t>
            </a:r>
            <a:r>
              <a:rPr lang="hr-HR" altLang="sr-Latn-RS" sz="1400" b="1">
                <a:solidFill>
                  <a:srgbClr val="0033CC"/>
                </a:solidFill>
              </a:rPr>
              <a:t>Ibler, Vladimir. </a:t>
            </a:r>
            <a:r>
              <a:rPr lang="hr-HR" altLang="sr-Latn-RS" sz="1400" b="1" i="1">
                <a:solidFill>
                  <a:srgbClr val="0033CC"/>
                </a:solidFill>
              </a:rPr>
              <a:t>Koliko vrijedi međunarodno pravo?</a:t>
            </a:r>
            <a:r>
              <a:rPr lang="hr-HR" altLang="sr-Latn-RS" sz="1400" b="1">
                <a:solidFill>
                  <a:srgbClr val="0033CC"/>
                </a:solidFill>
              </a:rPr>
              <a:t> Zagreb, Diplomatska akademija MVEP, 2006.</a:t>
            </a:r>
            <a:endParaRPr lang="hr-HR" altLang="sr-Latn-RS" sz="1400">
              <a:solidFill>
                <a:srgbClr val="0033CC"/>
              </a:solidFill>
            </a:endParaRPr>
          </a:p>
          <a:p>
            <a:r>
              <a:rPr lang="hr-HR" altLang="sr-Latn-RS" sz="1400">
                <a:solidFill>
                  <a:srgbClr val="0033CC"/>
                </a:solidFill>
              </a:rPr>
              <a:t> </a:t>
            </a:r>
            <a:r>
              <a:rPr lang="hr-HR" altLang="sr-Latn-RS" sz="1400" b="1">
                <a:solidFill>
                  <a:srgbClr val="0033CC"/>
                </a:solidFill>
              </a:rPr>
              <a:t>Jelisić, Jasna: </a:t>
            </a:r>
            <a:r>
              <a:rPr lang="hr-HR" altLang="sr-Latn-RS" sz="1400" b="1" i="1">
                <a:solidFill>
                  <a:srgbClr val="0033CC"/>
                </a:solidFill>
              </a:rPr>
              <a:t>Javna diplomatija: ka evropskom glasu u globalnom dijalogu</a:t>
            </a:r>
            <a:r>
              <a:rPr lang="hr-HR" altLang="sr-Latn-RS" sz="1400" b="1">
                <a:solidFill>
                  <a:srgbClr val="0033CC"/>
                </a:solidFill>
              </a:rPr>
              <a:t>. Sarajevo, Synopsis, 2012.</a:t>
            </a:r>
            <a:endParaRPr lang="hr-HR" altLang="sr-Latn-RS" sz="1400">
              <a:solidFill>
                <a:srgbClr val="0033CC"/>
              </a:solidFill>
            </a:endParaRPr>
          </a:p>
          <a:p>
            <a:r>
              <a:rPr lang="hr-HR" altLang="sr-Latn-RS" sz="1400">
                <a:solidFill>
                  <a:srgbClr val="0033CC"/>
                </a:solidFill>
              </a:rPr>
              <a:t> </a:t>
            </a:r>
            <a:r>
              <a:rPr lang="hr-HR" altLang="sr-Latn-RS" sz="1400" b="1">
                <a:solidFill>
                  <a:srgbClr val="0033CC"/>
                </a:solidFill>
              </a:rPr>
              <a:t>Kershaw, Ian. </a:t>
            </a:r>
            <a:r>
              <a:rPr lang="hr-HR" altLang="sr-Latn-RS" sz="1400" b="1" i="1">
                <a:solidFill>
                  <a:srgbClr val="0033CC"/>
                </a:solidFill>
              </a:rPr>
              <a:t>Do nade i natrag. Europa, 1950.-2017.</a:t>
            </a:r>
            <a:r>
              <a:rPr lang="hr-HR" altLang="sr-Latn-RS" sz="1400" b="1">
                <a:solidFill>
                  <a:srgbClr val="0033CC"/>
                </a:solidFill>
              </a:rPr>
              <a:t> Zagreb, Fraktura, 2018.</a:t>
            </a:r>
          </a:p>
          <a:p>
            <a:r>
              <a:rPr lang="hr-HR" altLang="sr-Latn-RS" sz="1400" b="1">
                <a:solidFill>
                  <a:srgbClr val="0033CC"/>
                </a:solidFill>
              </a:rPr>
              <a:t> Kissinger, Henry.</a:t>
            </a:r>
            <a:r>
              <a:rPr lang="hr-HR" altLang="sr-Latn-RS" sz="1400" b="1" i="1">
                <a:solidFill>
                  <a:srgbClr val="0033CC"/>
                </a:solidFill>
              </a:rPr>
              <a:t> Diplomacija. </a:t>
            </a:r>
            <a:r>
              <a:rPr lang="hr-HR" altLang="sr-Latn-RS" sz="1400" b="1">
                <a:solidFill>
                  <a:srgbClr val="0033CC"/>
                </a:solidFill>
              </a:rPr>
              <a:t>Zagreb, Golden marketing, 2000.</a:t>
            </a:r>
            <a:r>
              <a:rPr lang="hr-HR" altLang="sr-Latn-RS" sz="1400" b="1" i="1">
                <a:solidFill>
                  <a:srgbClr val="0033CC"/>
                </a:solidFill>
              </a:rPr>
              <a:t> </a:t>
            </a:r>
            <a:endParaRPr lang="hr-HR" altLang="sr-Latn-RS" sz="1400">
              <a:solidFill>
                <a:srgbClr val="0033CC"/>
              </a:solidFill>
            </a:endParaRPr>
          </a:p>
          <a:p>
            <a:r>
              <a:rPr lang="hr-HR" altLang="sr-Latn-RS" sz="1400">
                <a:solidFill>
                  <a:srgbClr val="0033CC"/>
                </a:solidFill>
              </a:rPr>
              <a:t> </a:t>
            </a:r>
            <a:r>
              <a:rPr lang="hr-HR" altLang="sr-Latn-RS" sz="1400" b="1">
                <a:solidFill>
                  <a:srgbClr val="0033CC"/>
                </a:solidFill>
              </a:rPr>
              <a:t>Kissinger, Henry.</a:t>
            </a:r>
            <a:r>
              <a:rPr lang="hr-HR" altLang="sr-Latn-RS" sz="1400" b="1" i="1">
                <a:solidFill>
                  <a:srgbClr val="0033CC"/>
                </a:solidFill>
              </a:rPr>
              <a:t> Svjetski poredak. </a:t>
            </a:r>
            <a:r>
              <a:rPr lang="hr-HR" altLang="sr-Latn-RS" sz="1400" b="1">
                <a:solidFill>
                  <a:srgbClr val="0033CC"/>
                </a:solidFill>
              </a:rPr>
              <a:t>Zagreb, Školska knjiga, 2015.</a:t>
            </a:r>
            <a:endParaRPr lang="hr-HR" altLang="sr-Latn-RS" sz="1400">
              <a:solidFill>
                <a:srgbClr val="0033CC"/>
              </a:solidFill>
            </a:endParaRPr>
          </a:p>
          <a:p>
            <a:r>
              <a:rPr lang="hr-HR" altLang="sr-Latn-RS" sz="1400">
                <a:solidFill>
                  <a:srgbClr val="0033CC"/>
                </a:solidFill>
              </a:rPr>
              <a:t> </a:t>
            </a:r>
            <a:r>
              <a:rPr lang="hr-HR" altLang="sr-Latn-RS" sz="1400" b="1">
                <a:solidFill>
                  <a:srgbClr val="0033CC"/>
                </a:solidFill>
              </a:rPr>
              <a:t>Klemenčić, Mladen; Šunjić, Ankica; Frka-Petešić, Zvonimir (ur.). </a:t>
            </a:r>
            <a:r>
              <a:rPr lang="hr-HR" altLang="sr-Latn-RS" sz="1400" b="1" i="1">
                <a:solidFill>
                  <a:srgbClr val="0033CC"/>
                </a:solidFill>
              </a:rPr>
              <a:t>Hrvatska: zemlja i ljudi.</a:t>
            </a:r>
            <a:r>
              <a:rPr lang="hr-HR" altLang="sr-Latn-RS" sz="1400" b="1">
                <a:solidFill>
                  <a:srgbClr val="0033CC"/>
                </a:solidFill>
              </a:rPr>
              <a:t> Zagreb, Leksikografsi zavod Miroslav Krleža, 2019., online izdanje: </a:t>
            </a:r>
            <a:r>
              <a:rPr lang="hr-HR" altLang="sr-Latn-RS" sz="1400" b="1">
                <a:solidFill>
                  <a:srgbClr val="0033CC"/>
                </a:solidFill>
                <a:hlinkClick r:id="rId4"/>
              </a:rPr>
              <a:t>www.croatia.eu</a:t>
            </a:r>
            <a:endParaRPr lang="hr-HR" altLang="sr-Latn-RS" sz="1400" b="1">
              <a:solidFill>
                <a:srgbClr val="0033CC"/>
              </a:solidFill>
            </a:endParaRPr>
          </a:p>
          <a:p>
            <a:r>
              <a:rPr lang="hr-HR" altLang="sr-Latn-RS" sz="1400">
                <a:solidFill>
                  <a:srgbClr val="0033CC"/>
                </a:solidFill>
              </a:rPr>
              <a:t> </a:t>
            </a:r>
            <a:r>
              <a:rPr lang="hr-HR" altLang="sr-Latn-RS" sz="1400" b="1">
                <a:solidFill>
                  <a:srgbClr val="0033CC"/>
                </a:solidFill>
              </a:rPr>
              <a:t>Markić-Boban, Aleksandra (ur.). </a:t>
            </a:r>
            <a:r>
              <a:rPr lang="hr-HR" altLang="sr-Latn-RS" sz="1400" b="1" i="1">
                <a:solidFill>
                  <a:srgbClr val="0033CC"/>
                </a:solidFill>
              </a:rPr>
              <a:t>Javna diplomacija: imidž nacije i brendiranje</a:t>
            </a:r>
            <a:r>
              <a:rPr lang="hr-HR" altLang="sr-Latn-RS" sz="1400" b="1">
                <a:solidFill>
                  <a:srgbClr val="0033CC"/>
                </a:solidFill>
              </a:rPr>
              <a:t>. Zbornik. Zagreb, Zaklada Hanns-Seidel, Diplomatska akademija MVEP, 2012., online izdanje: </a:t>
            </a:r>
            <a:r>
              <a:rPr lang="hr-HR" altLang="sr-Latn-RS" sz="1400" b="1">
                <a:solidFill>
                  <a:srgbClr val="0033CC"/>
                </a:solidFill>
                <a:hlinkClick r:id="rId5"/>
              </a:rPr>
              <a:t>www.mvep.hr</a:t>
            </a:r>
            <a:endParaRPr lang="hr-HR" altLang="sr-Latn-RS" sz="1400" b="1">
              <a:solidFill>
                <a:srgbClr val="0033CC"/>
              </a:solidFill>
            </a:endParaRPr>
          </a:p>
          <a:p>
            <a:r>
              <a:rPr lang="hr-HR" altLang="sr-Latn-RS" sz="1400">
                <a:solidFill>
                  <a:srgbClr val="0033CC"/>
                </a:solidFill>
              </a:rPr>
              <a:t> </a:t>
            </a:r>
            <a:r>
              <a:rPr lang="hr-HR" altLang="sr-Latn-RS" sz="1400" b="1">
                <a:solidFill>
                  <a:srgbClr val="0033CC"/>
                </a:solidFill>
              </a:rPr>
              <a:t>Meerts, Paul. Diplomatic Negotiation. Essence and Evolution. The Haague, Clingendael Institute, 2nd ed., 2015.</a:t>
            </a:r>
          </a:p>
          <a:p>
            <a:r>
              <a:rPr lang="hr-HR" altLang="sr-Latn-RS" sz="1400" b="1">
                <a:solidFill>
                  <a:srgbClr val="0033CC"/>
                </a:solidFill>
              </a:rPr>
              <a:t> Nick. Stanko. </a:t>
            </a:r>
            <a:r>
              <a:rPr lang="hr-HR" altLang="sr-Latn-RS" sz="1400" b="1" i="1">
                <a:solidFill>
                  <a:srgbClr val="0033CC"/>
                </a:solidFill>
              </a:rPr>
              <a:t>Diplomacija: metode i tehnike.</a:t>
            </a:r>
            <a:r>
              <a:rPr lang="hr-HR" altLang="sr-Latn-RS" sz="1400" b="1">
                <a:solidFill>
                  <a:srgbClr val="0033CC"/>
                </a:solidFill>
              </a:rPr>
              <a:t> Zagreb, Barbat, 1997.</a:t>
            </a:r>
            <a:endParaRPr lang="hr-HR" altLang="sr-Latn-RS" sz="1400">
              <a:solidFill>
                <a:srgbClr val="0033CC"/>
              </a:solidFill>
            </a:endParaRPr>
          </a:p>
          <a:p>
            <a:r>
              <a:rPr lang="hr-HR" altLang="sr-Latn-RS" sz="1400">
                <a:solidFill>
                  <a:srgbClr val="0033CC"/>
                </a:solidFill>
              </a:rPr>
              <a:t> </a:t>
            </a:r>
            <a:r>
              <a:rPr lang="hr-HR" altLang="sr-Latn-RS" sz="1400" b="1">
                <a:solidFill>
                  <a:srgbClr val="0033CC"/>
                </a:solidFill>
              </a:rPr>
              <a:t>Nobilo, Mario. </a:t>
            </a:r>
            <a:r>
              <a:rPr lang="hr-HR" altLang="sr-Latn-RS" sz="1400" b="1" i="1">
                <a:solidFill>
                  <a:srgbClr val="0033CC"/>
                </a:solidFill>
              </a:rPr>
              <a:t>Hrvatski feniks: diplomatski procesi iza zatvorenih vrata, 1990-1997. Zagreb, </a:t>
            </a:r>
            <a:r>
              <a:rPr lang="hr-HR" altLang="sr-Latn-RS" sz="1400" b="1">
                <a:solidFill>
                  <a:srgbClr val="0033CC"/>
                </a:solidFill>
              </a:rPr>
              <a:t>Globus,</a:t>
            </a:r>
            <a:r>
              <a:rPr lang="hr-HR" altLang="sr-Latn-RS" sz="1400" b="1" i="1">
                <a:solidFill>
                  <a:srgbClr val="0033CC"/>
                </a:solidFill>
              </a:rPr>
              <a:t> 2000.</a:t>
            </a:r>
            <a:endParaRPr lang="hr-HR" altLang="sr-Latn-RS" sz="1400">
              <a:solidFill>
                <a:srgbClr val="0033CC"/>
              </a:solidFill>
            </a:endParaRPr>
          </a:p>
          <a:p>
            <a:r>
              <a:rPr lang="hr-HR" altLang="sr-Latn-RS" sz="1400">
                <a:solidFill>
                  <a:srgbClr val="0033CC"/>
                </a:solidFill>
              </a:rPr>
              <a:t> </a:t>
            </a:r>
            <a:r>
              <a:rPr lang="hr-HR" altLang="sr-Latn-RS" sz="1400" b="1">
                <a:solidFill>
                  <a:srgbClr val="0033CC"/>
                </a:solidFill>
              </a:rPr>
              <a:t>Špoljarić, Stjepan: </a:t>
            </a:r>
            <a:r>
              <a:rPr lang="hr-HR" altLang="sr-Latn-RS" sz="1400" b="1" i="1">
                <a:solidFill>
                  <a:srgbClr val="0033CC"/>
                </a:solidFill>
              </a:rPr>
              <a:t>Ruđer Bošković u službi diplomacije Dubrovačke  Republike. </a:t>
            </a:r>
            <a:r>
              <a:rPr lang="hr-HR" altLang="sr-Latn-RS" sz="1400" b="1">
                <a:solidFill>
                  <a:srgbClr val="0033CC"/>
                </a:solidFill>
              </a:rPr>
              <a:t>Zagreb, Diplomatska akademija MVEP, 2011., online izdanje: </a:t>
            </a:r>
            <a:r>
              <a:rPr lang="hr-HR" altLang="sr-Latn-RS" sz="1400" b="1">
                <a:solidFill>
                  <a:srgbClr val="0033CC"/>
                </a:solidFill>
                <a:hlinkClick r:id="rId5"/>
              </a:rPr>
              <a:t>www.mvep.hr</a:t>
            </a:r>
            <a:endParaRPr lang="hr-HR" altLang="sr-Latn-RS" sz="1400">
              <a:solidFill>
                <a:srgbClr val="0033CC"/>
              </a:solidFill>
            </a:endParaRPr>
          </a:p>
          <a:p>
            <a:r>
              <a:rPr lang="hr-HR" altLang="sr-Latn-RS" sz="1400">
                <a:solidFill>
                  <a:srgbClr val="0033CC"/>
                </a:solidFill>
              </a:rPr>
              <a:t> </a:t>
            </a:r>
            <a:r>
              <a:rPr lang="hr-HR" altLang="sr-Latn-RS" sz="1400" b="1">
                <a:solidFill>
                  <a:srgbClr val="0033CC"/>
                </a:solidFill>
              </a:rPr>
              <a:t>Vukadinović, Radovan</a:t>
            </a:r>
            <a:r>
              <a:rPr lang="hr-HR" altLang="sr-Latn-RS" sz="1400" b="1" i="1">
                <a:solidFill>
                  <a:srgbClr val="0033CC"/>
                </a:solidFill>
              </a:rPr>
              <a:t>. Politika i diplomacija. Zagreb, </a:t>
            </a:r>
            <a:r>
              <a:rPr lang="hr-HR" altLang="sr-Latn-RS" sz="1400" b="1">
                <a:solidFill>
                  <a:srgbClr val="0033CC"/>
                </a:solidFill>
              </a:rPr>
              <a:t>Otvoreno sveučilište, </a:t>
            </a:r>
            <a:r>
              <a:rPr lang="hr-HR" altLang="sr-Latn-RS" sz="1400" b="1" i="1">
                <a:solidFill>
                  <a:srgbClr val="0033CC"/>
                </a:solidFill>
              </a:rPr>
              <a:t>1994. </a:t>
            </a:r>
            <a:r>
              <a:rPr lang="hr-HR" altLang="sr-Latn-RS" sz="1400">
                <a:solidFill>
                  <a:srgbClr val="0033CC"/>
                </a:solidFill>
              </a:rPr>
              <a:t>  </a:t>
            </a:r>
          </a:p>
          <a:p>
            <a:r>
              <a:rPr lang="hr-HR" altLang="sr-Latn-RS" sz="1400">
                <a:solidFill>
                  <a:srgbClr val="0033CC"/>
                </a:solidFill>
              </a:rPr>
              <a:t> </a:t>
            </a:r>
            <a:r>
              <a:rPr lang="hr-HR" altLang="sr-Latn-RS" sz="1400" b="1">
                <a:solidFill>
                  <a:srgbClr val="0033CC"/>
                </a:solidFill>
              </a:rPr>
              <a:t>Vukadinović, Radovan; Čehulić Vukadinović, Lidija; Božinović, Davor. </a:t>
            </a:r>
            <a:r>
              <a:rPr lang="hr-HR" altLang="sr-Latn-RS" sz="1400" b="1" i="1">
                <a:solidFill>
                  <a:srgbClr val="0033CC"/>
                </a:solidFill>
              </a:rPr>
              <a:t>NATO: euroatlantska integracija.</a:t>
            </a:r>
            <a:r>
              <a:rPr lang="hr-HR" altLang="sr-Latn-RS" sz="1400" b="1">
                <a:solidFill>
                  <a:srgbClr val="0033CC"/>
                </a:solidFill>
              </a:rPr>
              <a:t> Zagreb, Tropical, 2007.</a:t>
            </a:r>
            <a:endParaRPr lang="hr-HR" altLang="sr-Latn-RS" sz="1400">
              <a:solidFill>
                <a:srgbClr val="0033CC"/>
              </a:solidFill>
            </a:endParaRPr>
          </a:p>
          <a:p>
            <a:r>
              <a:rPr lang="hr-HR" altLang="sr-Latn-RS" sz="1400">
                <a:solidFill>
                  <a:srgbClr val="0033CC"/>
                </a:solidFill>
              </a:rPr>
              <a:t> </a:t>
            </a:r>
            <a:r>
              <a:rPr lang="hr-HR" altLang="sr-Latn-RS" sz="1400" b="1">
                <a:solidFill>
                  <a:srgbClr val="0033CC"/>
                </a:solidFill>
              </a:rPr>
              <a:t>Žirovčić, Dubravko. </a:t>
            </a:r>
            <a:r>
              <a:rPr lang="hr-HR" altLang="sr-Latn-RS" sz="1400" b="1" i="1">
                <a:solidFill>
                  <a:srgbClr val="0033CC"/>
                </a:solidFill>
              </a:rPr>
              <a:t>Gospodarska diplomacija. Izabrani nacionalni modeli</a:t>
            </a:r>
            <a:r>
              <a:rPr lang="hr-HR" altLang="sr-Latn-RS" sz="1400" b="1">
                <a:solidFill>
                  <a:srgbClr val="0033CC"/>
                </a:solidFill>
              </a:rPr>
              <a:t>. Zagreb, Jesenski i Turk, 2016.</a:t>
            </a:r>
            <a:endParaRPr lang="hr-HR" altLang="sr-Latn-RS" sz="1400">
              <a:solidFill>
                <a:srgbClr val="0033CC"/>
              </a:solidFill>
            </a:endParaRPr>
          </a:p>
          <a:p>
            <a:r>
              <a:rPr lang="hr-HR" altLang="sr-Latn-RS" sz="1400">
                <a:solidFill>
                  <a:srgbClr val="0033CC"/>
                </a:solidFill>
              </a:rPr>
              <a:t> </a:t>
            </a:r>
            <a:r>
              <a:rPr lang="hr-HR" altLang="sr-Latn-RS" sz="1400" b="1" u="sng">
                <a:solidFill>
                  <a:srgbClr val="0033CC"/>
                </a:solidFill>
                <a:hlinkClick r:id="rId5"/>
              </a:rPr>
              <a:t>www.mvep.hr</a:t>
            </a:r>
            <a:endParaRPr lang="hr-HR" altLang="sr-Latn-RS" sz="140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">
  <a:themeElements>
    <a:clrScheme name="temp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</Template>
  <TotalTime>2266</TotalTime>
  <Words>2013</Words>
  <Application>Microsoft Office PowerPoint</Application>
  <PresentationFormat>On-screen Show (4:3)</PresentationFormat>
  <Paragraphs>287</Paragraphs>
  <Slides>30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Wingdings</vt:lpstr>
      <vt:lpstr>templ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mvpei</dc:creator>
  <cp:lastModifiedBy>Ian</cp:lastModifiedBy>
  <cp:revision>858</cp:revision>
  <cp:lastPrinted>2021-10-15T11:17:23Z</cp:lastPrinted>
  <dcterms:created xsi:type="dcterms:W3CDTF">2013-02-05T09:04:53Z</dcterms:created>
  <dcterms:modified xsi:type="dcterms:W3CDTF">2021-11-13T21:22:07Z</dcterms:modified>
</cp:coreProperties>
</file>