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8"/>
  </p:notesMasterIdLst>
  <p:sldIdLst>
    <p:sldId id="256" r:id="rId2"/>
    <p:sldId id="266" r:id="rId3"/>
    <p:sldId id="358" r:id="rId4"/>
    <p:sldId id="363" r:id="rId5"/>
    <p:sldId id="267" r:id="rId6"/>
    <p:sldId id="359" r:id="rId7"/>
    <p:sldId id="271" r:id="rId8"/>
    <p:sldId id="373" r:id="rId9"/>
    <p:sldId id="272" r:id="rId10"/>
    <p:sldId id="273" r:id="rId11"/>
    <p:sldId id="375" r:id="rId12"/>
    <p:sldId id="274" r:id="rId13"/>
    <p:sldId id="383" r:id="rId14"/>
    <p:sldId id="368" r:id="rId15"/>
    <p:sldId id="374" r:id="rId16"/>
    <p:sldId id="369" r:id="rId17"/>
    <p:sldId id="376" r:id="rId18"/>
    <p:sldId id="377" r:id="rId19"/>
    <p:sldId id="379" r:id="rId20"/>
    <p:sldId id="380" r:id="rId21"/>
    <p:sldId id="388" r:id="rId22"/>
    <p:sldId id="370" r:id="rId23"/>
    <p:sldId id="371" r:id="rId24"/>
    <p:sldId id="384" r:id="rId25"/>
    <p:sldId id="387" r:id="rId26"/>
    <p:sldId id="278" r:id="rId27"/>
  </p:sldIdLst>
  <p:sldSz cx="9144000" cy="6858000" type="screen4x3"/>
  <p:notesSz cx="6797675" cy="9928225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0000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3" autoAdjust="0"/>
    <p:restoredTop sz="90965" autoAdjust="0"/>
  </p:normalViewPr>
  <p:slideViewPr>
    <p:cSldViewPr>
      <p:cViewPr varScale="1">
        <p:scale>
          <a:sx n="82" d="100"/>
          <a:sy n="82" d="100"/>
        </p:scale>
        <p:origin x="157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01" cy="496653"/>
          </a:xfrm>
          <a:prstGeom prst="rect">
            <a:avLst/>
          </a:prstGeom>
        </p:spPr>
        <p:txBody>
          <a:bodyPr vert="horz" lIns="92684" tIns="46342" rIns="92684" bIns="46342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771" y="0"/>
            <a:ext cx="2946301" cy="496653"/>
          </a:xfrm>
          <a:prstGeom prst="rect">
            <a:avLst/>
          </a:prstGeom>
        </p:spPr>
        <p:txBody>
          <a:bodyPr vert="horz" lIns="92684" tIns="46342" rIns="92684" bIns="46342" rtlCol="0"/>
          <a:lstStyle>
            <a:lvl1pPr algn="r">
              <a:defRPr sz="1200"/>
            </a:lvl1pPr>
          </a:lstStyle>
          <a:p>
            <a:fld id="{1BBA6607-9E6D-43B5-AB0E-573C2EA76CA1}" type="datetimeFigureOut">
              <a:rPr lang="hr-HR" smtClean="0"/>
              <a:pPr/>
              <a:t>17.1.2022.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84" tIns="46342" rIns="92684" bIns="46342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411" y="4716594"/>
            <a:ext cx="5436856" cy="4466653"/>
          </a:xfrm>
          <a:prstGeom prst="rect">
            <a:avLst/>
          </a:prstGeom>
        </p:spPr>
        <p:txBody>
          <a:bodyPr vert="horz" lIns="92684" tIns="46342" rIns="92684" bIns="4634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9958"/>
            <a:ext cx="2946301" cy="496653"/>
          </a:xfrm>
          <a:prstGeom prst="rect">
            <a:avLst/>
          </a:prstGeom>
        </p:spPr>
        <p:txBody>
          <a:bodyPr vert="horz" lIns="92684" tIns="46342" rIns="92684" bIns="46342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771" y="9429958"/>
            <a:ext cx="2946301" cy="496653"/>
          </a:xfrm>
          <a:prstGeom prst="rect">
            <a:avLst/>
          </a:prstGeom>
        </p:spPr>
        <p:txBody>
          <a:bodyPr vert="horz" lIns="92684" tIns="46342" rIns="92684" bIns="46342" rtlCol="0" anchor="b"/>
          <a:lstStyle>
            <a:lvl1pPr algn="r">
              <a:defRPr sz="1200"/>
            </a:lvl1pPr>
          </a:lstStyle>
          <a:p>
            <a:fld id="{606D388E-F66C-4EA5-8602-A1531D0C357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0815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D388E-F66C-4EA5-8602-A1531D0C357F}" type="slidenum">
              <a:rPr lang="hr-HR" smtClean="0"/>
              <a:pPr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0066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B2D4E-72A5-45DA-A835-C6D3FB1F8A5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625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35312-63A5-4598-AFF2-2D5DBACB48F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7093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205B9-5440-489D-91E2-C891B8BCC71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66154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55A3F-D64E-4EF8-A2E2-306334C12AE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5598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E9445-C8CA-4A66-94C2-7F6728CB87B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A2459-69C8-4CE8-817F-651E6F330F4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3736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B4C24-D498-41AB-95F4-2641E3E2618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9015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83104-9755-4D90-B57D-1A87B1EBA50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1951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90F49-DE93-407A-A14C-C6FBA44C388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600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03E33-9A10-4764-99F2-5341FE30C43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56907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297CC-F37B-48B6-9CF9-758974A8966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01557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Click to edit Master text styles</a:t>
            </a:r>
          </a:p>
          <a:p>
            <a:pPr lvl="1"/>
            <a:r>
              <a:rPr lang="hr-HR"/>
              <a:t>Second level</a:t>
            </a:r>
          </a:p>
          <a:p>
            <a:pPr lvl="2"/>
            <a:r>
              <a:rPr lang="hr-HR"/>
              <a:t>Third level</a:t>
            </a:r>
          </a:p>
          <a:p>
            <a:pPr lvl="3"/>
            <a:r>
              <a:rPr lang="hr-HR"/>
              <a:t>Fourth level</a:t>
            </a:r>
          </a:p>
          <a:p>
            <a:pPr lvl="4"/>
            <a:r>
              <a:rPr lang="hr-HR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622717F-3298-4E49-A8EA-6ED6B73DC96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laden.andrlic@mvep.hr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mvep.hr/" TargetMode="Externa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gray-world-map-h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49" y="1677194"/>
            <a:ext cx="9144001" cy="502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1403350" y="115888"/>
            <a:ext cx="64801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hr-HR" altLang="zh-CN" b="1" dirty="0">
                <a:solidFill>
                  <a:srgbClr val="0033CC"/>
                </a:solidFill>
              </a:rPr>
              <a:t>SVEUČILIŠTE U ZAGREBU</a:t>
            </a:r>
          </a:p>
          <a:p>
            <a:pPr algn="ctr"/>
            <a:r>
              <a:rPr lang="hr-HR" altLang="zh-CN" b="1" dirty="0">
                <a:solidFill>
                  <a:srgbClr val="0033CC"/>
                </a:solidFill>
              </a:rPr>
              <a:t>PRAVNI FAKULTET</a:t>
            </a:r>
          </a:p>
          <a:p>
            <a:pPr algn="ctr"/>
            <a:r>
              <a:rPr lang="hr-HR" b="1" i="1" dirty="0">
                <a:solidFill>
                  <a:srgbClr val="0033CC"/>
                </a:solidFill>
              </a:rPr>
              <a:t>Specijalistički studij javne uprave, II. godina</a:t>
            </a:r>
          </a:p>
        </p:txBody>
      </p:sp>
      <p:sp>
        <p:nvSpPr>
          <p:cNvPr id="2053" name="Rectangle 8"/>
          <p:cNvSpPr>
            <a:spLocks noChangeArrowheads="1"/>
          </p:cNvSpPr>
          <p:nvPr/>
        </p:nvSpPr>
        <p:spPr bwMode="auto">
          <a:xfrm>
            <a:off x="467544" y="2636838"/>
            <a:ext cx="8424936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hr-HR" sz="3400" b="1" dirty="0">
                <a:solidFill>
                  <a:srgbClr val="0033CC"/>
                </a:solidFill>
              </a:rPr>
              <a:t>MEĐUNARODNI ODNOSI,</a:t>
            </a:r>
          </a:p>
          <a:p>
            <a:pPr algn="ctr"/>
            <a:r>
              <a:rPr lang="hr-HR" sz="3400" b="1" dirty="0">
                <a:solidFill>
                  <a:srgbClr val="0033CC"/>
                </a:solidFill>
              </a:rPr>
              <a:t>VANJSKA POLITIKA I DIPLOMACIJA</a:t>
            </a:r>
          </a:p>
          <a:p>
            <a:pPr algn="ctr"/>
            <a:r>
              <a:rPr lang="hr-HR" b="1" dirty="0">
                <a:solidFill>
                  <a:srgbClr val="0033CC"/>
                </a:solidFill>
              </a:rPr>
              <a:t>- ak. god. 2021.-2022. -</a:t>
            </a:r>
          </a:p>
          <a:p>
            <a:pPr algn="ctr"/>
            <a:endParaRPr lang="hr-HR" dirty="0">
              <a:solidFill>
                <a:srgbClr val="0033CC"/>
              </a:solidFill>
            </a:endParaRPr>
          </a:p>
          <a:p>
            <a:pPr algn="ctr"/>
            <a:r>
              <a:rPr lang="hr-HR" i="1" dirty="0">
                <a:solidFill>
                  <a:srgbClr val="0033CC"/>
                </a:solidFill>
              </a:rPr>
              <a:t>dr. sc. Mladen Andrlić,</a:t>
            </a:r>
          </a:p>
          <a:p>
            <a:pPr algn="ctr"/>
            <a:r>
              <a:rPr lang="hr-HR" i="1" dirty="0">
                <a:solidFill>
                  <a:srgbClr val="0033CC"/>
                </a:solidFill>
              </a:rPr>
              <a:t>veleposlanik Republike Hrvatske u Mađarskoj</a:t>
            </a:r>
          </a:p>
          <a:p>
            <a:pPr algn="ctr"/>
            <a:r>
              <a:rPr lang="hr-HR" i="1" dirty="0" err="1">
                <a:solidFill>
                  <a:srgbClr val="0033CC"/>
                </a:solidFill>
                <a:hlinkClick r:id="rId4"/>
              </a:rPr>
              <a:t>mladen.andrlic</a:t>
            </a:r>
            <a:r>
              <a:rPr lang="hr-HR" i="1" dirty="0">
                <a:solidFill>
                  <a:srgbClr val="0033CC"/>
                </a:solidFill>
                <a:hlinkClick r:id="rId4"/>
              </a:rPr>
              <a:t>@</a:t>
            </a:r>
            <a:r>
              <a:rPr lang="hr-HR" i="1" dirty="0" err="1">
                <a:solidFill>
                  <a:srgbClr val="0033CC"/>
                </a:solidFill>
                <a:hlinkClick r:id="rId4"/>
              </a:rPr>
              <a:t>mvep.hr</a:t>
            </a:r>
            <a:endParaRPr lang="hr-HR" i="1" dirty="0">
              <a:solidFill>
                <a:srgbClr val="0033CC"/>
              </a:solidFill>
            </a:endParaRPr>
          </a:p>
          <a:p>
            <a:pPr algn="ctr"/>
            <a:endParaRPr lang="hr-HR" i="1" dirty="0">
              <a:solidFill>
                <a:srgbClr val="0033CC"/>
              </a:solidFill>
            </a:endParaRPr>
          </a:p>
          <a:p>
            <a:pPr algn="ctr"/>
            <a:endParaRPr lang="hr-HR" dirty="0">
              <a:solidFill>
                <a:srgbClr val="0033CC"/>
              </a:solidFill>
            </a:endParaRPr>
          </a:p>
          <a:p>
            <a:pPr algn="ctr"/>
            <a:r>
              <a:rPr lang="hr-HR" dirty="0">
                <a:solidFill>
                  <a:srgbClr val="0033CC"/>
                </a:solidFill>
              </a:rPr>
              <a:t>Zagreb, 14. siječnja 2022.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ray-world-map-h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10" y="1043782"/>
            <a:ext cx="9144000" cy="502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547664" y="116632"/>
            <a:ext cx="61201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hr-HR" altLang="zh-CN" b="1" dirty="0">
                <a:solidFill>
                  <a:srgbClr val="C0C0C0"/>
                </a:solidFill>
              </a:rPr>
              <a:t>‘Međunarodni odnosi, vanjska politika i diplomacija’</a:t>
            </a:r>
            <a:endParaRPr lang="hr-HR" b="1" i="1" dirty="0">
              <a:solidFill>
                <a:srgbClr val="C0C0C0"/>
              </a:solidFill>
            </a:endParaRP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611188" y="3557588"/>
            <a:ext cx="4270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sr-Latn-CS" sz="2400" b="1">
              <a:solidFill>
                <a:srgbClr val="0033CC"/>
              </a:solidFill>
            </a:endParaRPr>
          </a:p>
        </p:txBody>
      </p:sp>
      <p:sp>
        <p:nvSpPr>
          <p:cNvPr id="13319" name="Rectangle 6"/>
          <p:cNvSpPr>
            <a:spLocks noChangeArrowheads="1"/>
          </p:cNvSpPr>
          <p:nvPr/>
        </p:nvSpPr>
        <p:spPr bwMode="auto">
          <a:xfrm>
            <a:off x="143508" y="1844824"/>
            <a:ext cx="8676964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hr-HR" sz="2400" b="1" u="sng" dirty="0">
                <a:solidFill>
                  <a:srgbClr val="0033CC"/>
                </a:solidFill>
              </a:rPr>
              <a:t>Nova međunarodna dinamika</a:t>
            </a:r>
          </a:p>
          <a:p>
            <a:pPr marL="268287" lvl="1">
              <a:buClr>
                <a:srgbClr val="FF0000"/>
              </a:buClr>
            </a:pPr>
            <a:endParaRPr lang="hr-HR" sz="2400" dirty="0">
              <a:solidFill>
                <a:srgbClr val="0033CC"/>
              </a:solidFill>
            </a:endParaRPr>
          </a:p>
          <a:p>
            <a:pPr marL="536575" lvl="1" indent="-268288">
              <a:buClr>
                <a:srgbClr val="FF0000"/>
              </a:buClr>
              <a:buFont typeface="Arial" charset="0"/>
              <a:buChar char="•"/>
            </a:pPr>
            <a:r>
              <a:rPr lang="hr-HR" sz="2400" dirty="0">
                <a:solidFill>
                  <a:srgbClr val="0033CC"/>
                </a:solidFill>
              </a:rPr>
              <a:t>intenzivna ii produbljena internacionalizacija,</a:t>
            </a:r>
          </a:p>
          <a:p>
            <a:pPr marL="268287" lvl="1">
              <a:buClr>
                <a:srgbClr val="FF0000"/>
              </a:buClr>
            </a:pPr>
            <a:endParaRPr lang="hr-HR" sz="2400" dirty="0">
              <a:solidFill>
                <a:srgbClr val="0033CC"/>
              </a:solidFill>
            </a:endParaRPr>
          </a:p>
          <a:p>
            <a:pPr marL="536575" lvl="1" indent="-268288">
              <a:buClr>
                <a:srgbClr val="FF0000"/>
              </a:buClr>
              <a:buFont typeface="Arial" charset="0"/>
              <a:buChar char="•"/>
            </a:pPr>
            <a:r>
              <a:rPr lang="hr-HR" sz="2400" dirty="0">
                <a:solidFill>
                  <a:srgbClr val="0033CC"/>
                </a:solidFill>
              </a:rPr>
              <a:t>brze kvalitativne i </a:t>
            </a:r>
            <a:r>
              <a:rPr lang="hr-HR" sz="2400" dirty="0" err="1">
                <a:solidFill>
                  <a:srgbClr val="0033CC"/>
                </a:solidFill>
              </a:rPr>
              <a:t>kvantitavne</a:t>
            </a:r>
            <a:r>
              <a:rPr lang="hr-HR" sz="2400" dirty="0">
                <a:solidFill>
                  <a:srgbClr val="0033CC"/>
                </a:solidFill>
              </a:rPr>
              <a:t> promjene i inovacije,</a:t>
            </a:r>
          </a:p>
          <a:p>
            <a:pPr marL="268287" lvl="1">
              <a:buClr>
                <a:srgbClr val="FF0000"/>
              </a:buClr>
            </a:pPr>
            <a:endParaRPr lang="hr-HR" sz="2400" dirty="0">
              <a:solidFill>
                <a:srgbClr val="0033CC"/>
              </a:solidFill>
            </a:endParaRPr>
          </a:p>
          <a:p>
            <a:pPr marL="536575" lvl="1" indent="-268288">
              <a:buClr>
                <a:srgbClr val="FF0000"/>
              </a:buClr>
              <a:buFont typeface="Arial" charset="0"/>
              <a:buChar char="•"/>
            </a:pPr>
            <a:r>
              <a:rPr lang="hr-HR" sz="2400" dirty="0">
                <a:solidFill>
                  <a:srgbClr val="0033CC"/>
                </a:solidFill>
              </a:rPr>
              <a:t>nove vrijednosti i standardi proizvodnih, tehnoloških i informativnih </a:t>
            </a:r>
            <a:r>
              <a:rPr lang="hr-HR" sz="2400" dirty="0" err="1">
                <a:solidFill>
                  <a:srgbClr val="0033CC"/>
                </a:solidFill>
              </a:rPr>
              <a:t>procesa,i</a:t>
            </a:r>
            <a:r>
              <a:rPr lang="hr-HR" sz="2400" dirty="0">
                <a:solidFill>
                  <a:srgbClr val="0033CC"/>
                </a:solidFill>
              </a:rPr>
              <a:t> </a:t>
            </a:r>
          </a:p>
          <a:p>
            <a:pPr marL="268287" lvl="1">
              <a:buClr>
                <a:srgbClr val="FF0000"/>
              </a:buClr>
            </a:pPr>
            <a:endParaRPr lang="hr-HR" sz="2400" dirty="0">
              <a:solidFill>
                <a:srgbClr val="0033CC"/>
              </a:solidFill>
            </a:endParaRPr>
          </a:p>
          <a:p>
            <a:pPr marL="536575" lvl="1" indent="-268288">
              <a:buClr>
                <a:srgbClr val="FF0000"/>
              </a:buClr>
              <a:buFont typeface="Arial" charset="0"/>
              <a:buChar char="•"/>
            </a:pPr>
            <a:r>
              <a:rPr lang="hr-HR" sz="2400" dirty="0">
                <a:solidFill>
                  <a:srgbClr val="0033CC"/>
                </a:solidFill>
              </a:rPr>
              <a:t>globaliziranje procesa i tokova informacija, prometa i veza,</a:t>
            </a:r>
          </a:p>
          <a:p>
            <a:pPr marL="268287" lvl="1">
              <a:buClr>
                <a:srgbClr val="FF0000"/>
              </a:buClr>
            </a:pPr>
            <a:endParaRPr lang="hr-HR" sz="2400" dirty="0">
              <a:solidFill>
                <a:srgbClr val="0033CC"/>
              </a:solidFill>
            </a:endParaRPr>
          </a:p>
          <a:p>
            <a:pPr marL="536575" lvl="1" indent="-268288">
              <a:buClr>
                <a:srgbClr val="FF0000"/>
              </a:buClr>
              <a:buFont typeface="Arial" charset="0"/>
              <a:buChar char="•"/>
            </a:pPr>
            <a:r>
              <a:rPr lang="hr-HR" sz="2400" dirty="0">
                <a:solidFill>
                  <a:srgbClr val="0033CC"/>
                </a:solidFill>
              </a:rPr>
              <a:t>masovne komunikacije, novi mediji i društvene mreže.</a:t>
            </a:r>
            <a:endParaRPr lang="hr-HR" sz="2400" b="1" dirty="0">
              <a:solidFill>
                <a:srgbClr val="0033C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7352" y="858775"/>
            <a:ext cx="8963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Nova dinamika, dimenzije i razine javne diplomacije</a:t>
            </a:r>
            <a:endParaRPr lang="sv-S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ray-world-map-h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69" y="1214829"/>
            <a:ext cx="8521814" cy="4685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331640" y="188640"/>
            <a:ext cx="64801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hr-HR" altLang="zh-CN" b="1" dirty="0">
                <a:solidFill>
                  <a:srgbClr val="C0C0C0"/>
                </a:solidFill>
              </a:rPr>
              <a:t>‘Međunarodni odnosi, vanjska politika i diplomacija’</a:t>
            </a:r>
            <a:endParaRPr lang="hr-HR" b="1" i="1" dirty="0">
              <a:solidFill>
                <a:srgbClr val="C0C0C0"/>
              </a:solidFill>
            </a:endParaRP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611188" y="3557588"/>
            <a:ext cx="4270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sr-Latn-CS" sz="2400" b="1">
              <a:solidFill>
                <a:srgbClr val="0033CC"/>
              </a:solidFill>
            </a:endParaRPr>
          </a:p>
        </p:txBody>
      </p:sp>
      <p:sp>
        <p:nvSpPr>
          <p:cNvPr id="13319" name="Rectangle 6"/>
          <p:cNvSpPr>
            <a:spLocks noChangeArrowheads="1"/>
          </p:cNvSpPr>
          <p:nvPr/>
        </p:nvSpPr>
        <p:spPr bwMode="auto">
          <a:xfrm>
            <a:off x="179512" y="1045697"/>
            <a:ext cx="8568952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hr-HR" sz="2400" b="1" u="sng" dirty="0">
                <a:solidFill>
                  <a:srgbClr val="0033CC"/>
                </a:solidFill>
              </a:rPr>
              <a:t>Nove dimenzije i razine javne diplomacije</a:t>
            </a:r>
          </a:p>
          <a:p>
            <a:pPr marL="268287" lvl="1">
              <a:buClr>
                <a:srgbClr val="FF0000"/>
              </a:buClr>
            </a:pPr>
            <a:endParaRPr lang="hr-HR" sz="2400" dirty="0">
              <a:solidFill>
                <a:srgbClr val="0033CC"/>
              </a:solidFill>
            </a:endParaRPr>
          </a:p>
          <a:p>
            <a:pPr marL="536575" lvl="1" indent="-268288">
              <a:buClr>
                <a:srgbClr val="FF0000"/>
              </a:buClr>
              <a:buFont typeface="Arial" charset="0"/>
              <a:buChar char="•"/>
            </a:pPr>
            <a:r>
              <a:rPr lang="hr-HR" sz="2400" dirty="0">
                <a:solidFill>
                  <a:srgbClr val="0033CC"/>
                </a:solidFill>
              </a:rPr>
              <a:t>kontekst suštinskih promjena u međunarodnim odnosima i vanjskoj politici utječe i mijenja diplomatsko djelovanje,</a:t>
            </a:r>
          </a:p>
          <a:p>
            <a:pPr marL="268287" lvl="1">
              <a:buClr>
                <a:srgbClr val="FF0000"/>
              </a:buClr>
            </a:pPr>
            <a:endParaRPr lang="hr-HR" sz="2400" dirty="0">
              <a:solidFill>
                <a:srgbClr val="0033CC"/>
              </a:solidFill>
            </a:endParaRPr>
          </a:p>
          <a:p>
            <a:pPr marL="536575" lvl="1" indent="-268288">
              <a:buClr>
                <a:srgbClr val="FF0000"/>
              </a:buClr>
              <a:buFont typeface="Arial" charset="0"/>
              <a:buChar char="•"/>
            </a:pPr>
            <a:r>
              <a:rPr lang="hr-HR" sz="2400" dirty="0">
                <a:solidFill>
                  <a:srgbClr val="0033CC"/>
                </a:solidFill>
              </a:rPr>
              <a:t>kontekst tehničko-tehnoloških promjena,</a:t>
            </a:r>
          </a:p>
          <a:p>
            <a:pPr marL="268287" lvl="1">
              <a:buClr>
                <a:srgbClr val="FF0000"/>
              </a:buClr>
            </a:pPr>
            <a:endParaRPr lang="hr-HR" sz="2400" dirty="0">
              <a:solidFill>
                <a:srgbClr val="0033CC"/>
              </a:solidFill>
            </a:endParaRPr>
          </a:p>
          <a:p>
            <a:pPr marL="536575" lvl="1" indent="-268288">
              <a:buClr>
                <a:srgbClr val="FF0000"/>
              </a:buClr>
              <a:buFont typeface="Arial" charset="0"/>
              <a:buChar char="•"/>
            </a:pPr>
            <a:r>
              <a:rPr lang="hr-HR" sz="2400" dirty="0">
                <a:solidFill>
                  <a:srgbClr val="0033CC"/>
                </a:solidFill>
              </a:rPr>
              <a:t>nužno se šire područja i načini diplomatskog djelovanja,</a:t>
            </a:r>
          </a:p>
          <a:p>
            <a:pPr marL="268287" lvl="1">
              <a:buClr>
                <a:srgbClr val="FF0000"/>
              </a:buClr>
            </a:pPr>
            <a:endParaRPr lang="hr-HR" sz="2400" dirty="0">
              <a:solidFill>
                <a:srgbClr val="0033CC"/>
              </a:solidFill>
            </a:endParaRPr>
          </a:p>
          <a:p>
            <a:pPr marL="536575" lvl="1" indent="-268288">
              <a:buClr>
                <a:srgbClr val="FF0000"/>
              </a:buClr>
              <a:buFont typeface="Arial" charset="0"/>
              <a:buChar char="•"/>
            </a:pPr>
            <a:r>
              <a:rPr lang="hr-HR" sz="2400" dirty="0">
                <a:solidFill>
                  <a:srgbClr val="0033CC"/>
                </a:solidFill>
              </a:rPr>
              <a:t>diplomacija se otvara stručnoj i široj javnosti te medijima,</a:t>
            </a:r>
          </a:p>
          <a:p>
            <a:pPr marL="268287" lvl="1">
              <a:buClr>
                <a:srgbClr val="FF0000"/>
              </a:buClr>
            </a:pPr>
            <a:endParaRPr lang="hr-HR" sz="2400" dirty="0">
              <a:solidFill>
                <a:srgbClr val="0033CC"/>
              </a:solidFill>
            </a:endParaRPr>
          </a:p>
          <a:p>
            <a:pPr marL="536575" lvl="1" indent="-268288">
              <a:buClr>
                <a:srgbClr val="FF0000"/>
              </a:buClr>
              <a:buFont typeface="Arial" charset="0"/>
              <a:buChar char="•"/>
            </a:pPr>
            <a:r>
              <a:rPr lang="hr-HR" sz="2400" dirty="0">
                <a:solidFill>
                  <a:srgbClr val="0033CC"/>
                </a:solidFill>
              </a:rPr>
              <a:t>diplomacija djeluje u inozemstvu, dakle u državama primateljicama, ali i u državi </a:t>
            </a:r>
            <a:r>
              <a:rPr lang="hr-HR" sz="2400" dirty="0" err="1">
                <a:solidFill>
                  <a:srgbClr val="0033CC"/>
                </a:solidFill>
              </a:rPr>
              <a:t>šiljateljici</a:t>
            </a:r>
            <a:r>
              <a:rPr lang="hr-HR" sz="2400" dirty="0">
                <a:solidFill>
                  <a:srgbClr val="0033CC"/>
                </a:solidFill>
              </a:rPr>
              <a:t>.</a:t>
            </a:r>
            <a:endParaRPr lang="hr-HR" sz="2400" b="1" dirty="0">
              <a:solidFill>
                <a:srgbClr val="0033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15616" y="1045697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v-S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934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ray-world-map-h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73" y="2099688"/>
            <a:ext cx="8341928" cy="4780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618952" y="95322"/>
            <a:ext cx="60489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hr-HR" altLang="zh-CN" b="1" dirty="0">
                <a:solidFill>
                  <a:srgbClr val="C0C0C0"/>
                </a:solidFill>
              </a:rPr>
              <a:t>‘Međunarodni odnosi, vanjska politika i diplomacija’</a:t>
            </a:r>
            <a:endParaRPr lang="hr-HR" b="1" i="1" dirty="0">
              <a:solidFill>
                <a:srgbClr val="C0C0C0"/>
              </a:solidFill>
            </a:endParaRPr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323528" y="810290"/>
            <a:ext cx="8568952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endParaRPr lang="hr-HR" sz="2400" b="1" u="sng" dirty="0">
              <a:solidFill>
                <a:srgbClr val="0033CC"/>
              </a:solidFill>
            </a:endParaRP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ü"/>
            </a:pPr>
            <a:r>
              <a:rPr lang="hr-HR" sz="2400" b="1" u="sng" dirty="0">
                <a:solidFill>
                  <a:srgbClr val="0033CC"/>
                </a:solidFill>
              </a:rPr>
              <a:t>Razvoj javne diplomacije u SAD</a:t>
            </a:r>
          </a:p>
          <a:p>
            <a:pPr marL="268287" lvl="1">
              <a:buClr>
                <a:srgbClr val="FF0000"/>
              </a:buClr>
            </a:pPr>
            <a:endParaRPr lang="hr-HR" sz="2400" dirty="0">
              <a:solidFill>
                <a:srgbClr val="0033CC"/>
              </a:solidFill>
            </a:endParaRPr>
          </a:p>
          <a:p>
            <a:pPr marL="536575" lvl="1" indent="-268288">
              <a:buClr>
                <a:srgbClr val="FF0000"/>
              </a:buClr>
              <a:buFont typeface="Arial" charset="0"/>
              <a:buChar char="•"/>
            </a:pPr>
            <a:r>
              <a:rPr lang="hr-HR" sz="2400" dirty="0">
                <a:solidFill>
                  <a:srgbClr val="0033CC"/>
                </a:solidFill>
              </a:rPr>
              <a:t>Parlamentarni odbor za javno informiranje (</a:t>
            </a:r>
            <a:r>
              <a:rPr lang="hr-HR" sz="2400" i="1" dirty="0" err="1">
                <a:solidFill>
                  <a:srgbClr val="0033CC"/>
                </a:solidFill>
              </a:rPr>
              <a:t>Committee</a:t>
            </a:r>
            <a:r>
              <a:rPr lang="hr-HR" sz="2400" i="1" dirty="0">
                <a:solidFill>
                  <a:srgbClr val="0033CC"/>
                </a:solidFill>
              </a:rPr>
              <a:t> on </a:t>
            </a:r>
            <a:r>
              <a:rPr lang="hr-HR" sz="2400" i="1" dirty="0" err="1">
                <a:solidFill>
                  <a:srgbClr val="0033CC"/>
                </a:solidFill>
              </a:rPr>
              <a:t>Public</a:t>
            </a:r>
            <a:r>
              <a:rPr lang="hr-HR" sz="2400" i="1" dirty="0">
                <a:solidFill>
                  <a:srgbClr val="0033CC"/>
                </a:solidFill>
              </a:rPr>
              <a:t> </a:t>
            </a:r>
            <a:r>
              <a:rPr lang="hr-HR" sz="2400" i="1" dirty="0" err="1">
                <a:solidFill>
                  <a:srgbClr val="0033CC"/>
                </a:solidFill>
              </a:rPr>
              <a:t>Information</a:t>
            </a:r>
            <a:r>
              <a:rPr lang="hr-HR" sz="2400" i="1" dirty="0">
                <a:solidFill>
                  <a:srgbClr val="0033CC"/>
                </a:solidFill>
              </a:rPr>
              <a:t> - CPI</a:t>
            </a:r>
            <a:r>
              <a:rPr lang="hr-HR" sz="2400" dirty="0">
                <a:solidFill>
                  <a:srgbClr val="0033CC"/>
                </a:solidFill>
              </a:rPr>
              <a:t>) – </a:t>
            </a:r>
            <a:r>
              <a:rPr lang="hr-HR" sz="2400" dirty="0" err="1">
                <a:solidFill>
                  <a:srgbClr val="0033CC"/>
                </a:solidFill>
              </a:rPr>
              <a:t>Interdepartmental</a:t>
            </a:r>
            <a:r>
              <a:rPr lang="hr-HR" sz="2400" dirty="0">
                <a:solidFill>
                  <a:srgbClr val="0033CC"/>
                </a:solidFill>
              </a:rPr>
              <a:t> </a:t>
            </a:r>
            <a:r>
              <a:rPr lang="hr-HR" sz="2400" dirty="0" err="1">
                <a:solidFill>
                  <a:srgbClr val="0033CC"/>
                </a:solidFill>
              </a:rPr>
              <a:t>Committee</a:t>
            </a:r>
            <a:r>
              <a:rPr lang="hr-HR" sz="2400" dirty="0">
                <a:solidFill>
                  <a:srgbClr val="0033CC"/>
                </a:solidFill>
              </a:rPr>
              <a:t> for </a:t>
            </a:r>
            <a:r>
              <a:rPr lang="hr-HR" sz="2400" dirty="0" err="1">
                <a:solidFill>
                  <a:srgbClr val="0033CC"/>
                </a:solidFill>
              </a:rPr>
              <a:t>Scientific</a:t>
            </a:r>
            <a:r>
              <a:rPr lang="hr-HR" sz="2400" dirty="0">
                <a:solidFill>
                  <a:srgbClr val="0033CC"/>
                </a:solidFill>
              </a:rPr>
              <a:t> </a:t>
            </a:r>
            <a:r>
              <a:rPr lang="hr-HR" sz="2400" dirty="0" err="1">
                <a:solidFill>
                  <a:srgbClr val="0033CC"/>
                </a:solidFill>
              </a:rPr>
              <a:t>and</a:t>
            </a:r>
            <a:r>
              <a:rPr lang="hr-HR" sz="2400" dirty="0">
                <a:solidFill>
                  <a:srgbClr val="0033CC"/>
                </a:solidFill>
              </a:rPr>
              <a:t> </a:t>
            </a:r>
            <a:r>
              <a:rPr lang="hr-HR" sz="2400" dirty="0" err="1">
                <a:solidFill>
                  <a:srgbClr val="0033CC"/>
                </a:solidFill>
              </a:rPr>
              <a:t>Cultural</a:t>
            </a:r>
            <a:r>
              <a:rPr lang="hr-HR" sz="2400" dirty="0">
                <a:solidFill>
                  <a:srgbClr val="0033CC"/>
                </a:solidFill>
              </a:rPr>
              <a:t> </a:t>
            </a:r>
            <a:r>
              <a:rPr lang="hr-HR" sz="2400" dirty="0" err="1">
                <a:solidFill>
                  <a:srgbClr val="0033CC"/>
                </a:solidFill>
              </a:rPr>
              <a:t>Cooperation</a:t>
            </a:r>
            <a:r>
              <a:rPr lang="hr-HR" sz="2400" dirty="0">
                <a:solidFill>
                  <a:srgbClr val="0033CC"/>
                </a:solidFill>
              </a:rPr>
              <a:t> (</a:t>
            </a:r>
            <a:r>
              <a:rPr lang="hr-HR" sz="2400" i="1" dirty="0">
                <a:solidFill>
                  <a:srgbClr val="0033CC"/>
                </a:solidFill>
              </a:rPr>
              <a:t>SCC</a:t>
            </a:r>
            <a:r>
              <a:rPr lang="hr-HR" sz="2400" dirty="0">
                <a:solidFill>
                  <a:srgbClr val="0033CC"/>
                </a:solidFill>
              </a:rPr>
              <a:t>) – </a:t>
            </a:r>
            <a:r>
              <a:rPr lang="hr-HR" sz="2400" dirty="0" err="1">
                <a:solidFill>
                  <a:srgbClr val="0033CC"/>
                </a:solidFill>
              </a:rPr>
              <a:t>Voice</a:t>
            </a:r>
            <a:r>
              <a:rPr lang="hr-HR" sz="2400" dirty="0">
                <a:solidFill>
                  <a:srgbClr val="0033CC"/>
                </a:solidFill>
              </a:rPr>
              <a:t> of America </a:t>
            </a:r>
            <a:r>
              <a:rPr lang="hr-HR" sz="2400" i="1" dirty="0">
                <a:solidFill>
                  <a:srgbClr val="0033CC"/>
                </a:solidFill>
              </a:rPr>
              <a:t>(VOA)</a:t>
            </a:r>
            <a:r>
              <a:rPr lang="hr-HR" sz="2400" dirty="0">
                <a:solidFill>
                  <a:srgbClr val="0033CC"/>
                </a:solidFill>
              </a:rPr>
              <a:t> – US </a:t>
            </a:r>
            <a:r>
              <a:rPr lang="hr-HR" sz="2400" dirty="0" err="1">
                <a:solidFill>
                  <a:srgbClr val="0033CC"/>
                </a:solidFill>
              </a:rPr>
              <a:t>Information</a:t>
            </a:r>
            <a:r>
              <a:rPr lang="hr-HR" sz="2400" dirty="0">
                <a:solidFill>
                  <a:srgbClr val="0033CC"/>
                </a:solidFill>
              </a:rPr>
              <a:t> </a:t>
            </a:r>
            <a:r>
              <a:rPr lang="hr-HR" sz="2400" dirty="0" err="1">
                <a:solidFill>
                  <a:srgbClr val="0033CC"/>
                </a:solidFill>
              </a:rPr>
              <a:t>Agency</a:t>
            </a:r>
            <a:r>
              <a:rPr lang="hr-HR" sz="2400" dirty="0">
                <a:solidFill>
                  <a:srgbClr val="0033CC"/>
                </a:solidFill>
              </a:rPr>
              <a:t> (</a:t>
            </a:r>
            <a:r>
              <a:rPr lang="hr-HR" sz="2400" i="1" dirty="0">
                <a:solidFill>
                  <a:srgbClr val="0033CC"/>
                </a:solidFill>
              </a:rPr>
              <a:t>USIA/USIS</a:t>
            </a:r>
            <a:r>
              <a:rPr lang="hr-HR" sz="2400" dirty="0">
                <a:solidFill>
                  <a:srgbClr val="0033CC"/>
                </a:solidFill>
              </a:rPr>
              <a:t>). </a:t>
            </a:r>
          </a:p>
          <a:p>
            <a:pPr marL="268287" lvl="1">
              <a:buClr>
                <a:srgbClr val="FF0000"/>
              </a:buClr>
            </a:pPr>
            <a:endParaRPr lang="hr-HR" sz="2400" dirty="0">
              <a:solidFill>
                <a:srgbClr val="0033CC"/>
              </a:solidFill>
            </a:endParaRPr>
          </a:p>
          <a:p>
            <a:pPr marL="536575" lvl="1" indent="-268288">
              <a:buClr>
                <a:srgbClr val="FF0000"/>
              </a:buClr>
              <a:buFont typeface="Arial" charset="0"/>
              <a:buChar char="•"/>
            </a:pPr>
            <a:r>
              <a:rPr lang="hr-HR" sz="2400" u="sng" dirty="0">
                <a:solidFill>
                  <a:srgbClr val="0033CC"/>
                </a:solidFill>
              </a:rPr>
              <a:t>sustav unutar MVP</a:t>
            </a:r>
            <a:r>
              <a:rPr lang="hr-HR" sz="2400" dirty="0">
                <a:solidFill>
                  <a:srgbClr val="0033CC"/>
                </a:solidFill>
              </a:rPr>
              <a:t> (</a:t>
            </a:r>
            <a:r>
              <a:rPr lang="hr-HR" sz="2400" i="1" dirty="0">
                <a:solidFill>
                  <a:srgbClr val="0033CC"/>
                </a:solidFill>
              </a:rPr>
              <a:t>State Department</a:t>
            </a:r>
            <a:r>
              <a:rPr lang="hr-HR" sz="2400" dirty="0">
                <a:solidFill>
                  <a:srgbClr val="0033CC"/>
                </a:solidFill>
              </a:rPr>
              <a:t> </a:t>
            </a:r>
            <a:r>
              <a:rPr lang="hr-HR" sz="2400" i="1" dirty="0">
                <a:solidFill>
                  <a:srgbClr val="0033CC"/>
                </a:solidFill>
              </a:rPr>
              <a:t>– Državno tajništvo</a:t>
            </a:r>
            <a:r>
              <a:rPr lang="hr-HR" sz="2400" dirty="0">
                <a:solidFill>
                  <a:srgbClr val="0033CC"/>
                </a:solidFill>
              </a:rPr>
              <a:t>) – uprava (</a:t>
            </a:r>
            <a:r>
              <a:rPr lang="hr-HR" sz="2400" i="1" dirty="0" err="1">
                <a:solidFill>
                  <a:srgbClr val="0033CC"/>
                </a:solidFill>
              </a:rPr>
              <a:t>Directorate</a:t>
            </a:r>
            <a:r>
              <a:rPr lang="hr-HR" sz="2400" dirty="0">
                <a:solidFill>
                  <a:srgbClr val="0033CC"/>
                </a:solidFill>
              </a:rPr>
              <a:t>) koju vodi pomoćnik državnog tajnika (</a:t>
            </a:r>
            <a:r>
              <a:rPr lang="en-US" sz="2400" i="1" dirty="0">
                <a:solidFill>
                  <a:srgbClr val="0033CC"/>
                </a:solidFill>
              </a:rPr>
              <a:t>Under</a:t>
            </a:r>
            <a:r>
              <a:rPr lang="hr-HR" sz="2400" i="1" dirty="0">
                <a:solidFill>
                  <a:srgbClr val="0033CC"/>
                </a:solidFill>
              </a:rPr>
              <a:t> S</a:t>
            </a:r>
            <a:r>
              <a:rPr lang="en-US" sz="2400" i="1" dirty="0" err="1">
                <a:solidFill>
                  <a:srgbClr val="0033CC"/>
                </a:solidFill>
              </a:rPr>
              <a:t>ecretary</a:t>
            </a:r>
            <a:r>
              <a:rPr lang="en-US" sz="2400" i="1" dirty="0">
                <a:solidFill>
                  <a:srgbClr val="0033CC"/>
                </a:solidFill>
              </a:rPr>
              <a:t> for Public Diplomacy and Public Affairs</a:t>
            </a:r>
            <a:r>
              <a:rPr lang="hr-HR" sz="2400" dirty="0">
                <a:solidFill>
                  <a:srgbClr val="0033CC"/>
                </a:solidFill>
              </a:rPr>
              <a:t>), uz mrežu diplomata u DKP-ima - </a:t>
            </a:r>
            <a:r>
              <a:rPr lang="hr-HR" sz="2400" dirty="0" err="1">
                <a:solidFill>
                  <a:srgbClr val="0033CC"/>
                </a:solidFill>
              </a:rPr>
              <a:t>Public</a:t>
            </a:r>
            <a:r>
              <a:rPr lang="hr-HR" sz="2400" dirty="0">
                <a:solidFill>
                  <a:srgbClr val="0033CC"/>
                </a:solidFill>
              </a:rPr>
              <a:t> </a:t>
            </a:r>
            <a:r>
              <a:rPr lang="hr-HR" sz="2400" dirty="0" err="1">
                <a:solidFill>
                  <a:srgbClr val="0033CC"/>
                </a:solidFill>
              </a:rPr>
              <a:t>Affairs</a:t>
            </a:r>
            <a:r>
              <a:rPr lang="hr-HR" sz="2400" dirty="0">
                <a:solidFill>
                  <a:srgbClr val="0033CC"/>
                </a:solidFill>
              </a:rPr>
              <a:t> </a:t>
            </a:r>
            <a:r>
              <a:rPr lang="hr-HR" sz="2400" dirty="0" err="1">
                <a:solidFill>
                  <a:srgbClr val="0033CC"/>
                </a:solidFill>
              </a:rPr>
              <a:t>Officers</a:t>
            </a:r>
            <a:r>
              <a:rPr lang="hr-HR" sz="2400" dirty="0">
                <a:solidFill>
                  <a:srgbClr val="0033CC"/>
                </a:solidFill>
              </a:rPr>
              <a:t> (</a:t>
            </a:r>
            <a:r>
              <a:rPr lang="hr-HR" sz="2400" i="1" dirty="0">
                <a:solidFill>
                  <a:srgbClr val="0033CC"/>
                </a:solidFill>
              </a:rPr>
              <a:t>PAO</a:t>
            </a:r>
            <a:r>
              <a:rPr lang="hr-HR" sz="2400" dirty="0">
                <a:solidFill>
                  <a:srgbClr val="0033CC"/>
                </a:solidFill>
              </a:rPr>
              <a:t>), </a:t>
            </a:r>
            <a:r>
              <a:rPr lang="hr-HR" sz="2400" dirty="0" err="1">
                <a:solidFill>
                  <a:srgbClr val="0033CC"/>
                </a:solidFill>
              </a:rPr>
              <a:t>Assistant</a:t>
            </a:r>
            <a:r>
              <a:rPr lang="hr-HR" sz="2400" dirty="0">
                <a:solidFill>
                  <a:srgbClr val="0033CC"/>
                </a:solidFill>
              </a:rPr>
              <a:t> (</a:t>
            </a:r>
            <a:r>
              <a:rPr lang="hr-HR" sz="2400" i="1" dirty="0">
                <a:solidFill>
                  <a:srgbClr val="0033CC"/>
                </a:solidFill>
              </a:rPr>
              <a:t>APAO</a:t>
            </a:r>
            <a:r>
              <a:rPr lang="hr-HR" sz="2400" dirty="0">
                <a:solidFill>
                  <a:srgbClr val="0033CC"/>
                </a:solidFill>
              </a:rPr>
              <a:t>), </a:t>
            </a:r>
            <a:r>
              <a:rPr lang="hr-HR" sz="2400" dirty="0" err="1">
                <a:solidFill>
                  <a:srgbClr val="0033CC"/>
                </a:solidFill>
              </a:rPr>
              <a:t>Branch</a:t>
            </a:r>
            <a:r>
              <a:rPr lang="hr-HR" sz="2400" dirty="0">
                <a:solidFill>
                  <a:srgbClr val="0033CC"/>
                </a:solidFill>
              </a:rPr>
              <a:t> (</a:t>
            </a:r>
            <a:r>
              <a:rPr lang="hr-HR" sz="2400" i="1" dirty="0">
                <a:solidFill>
                  <a:srgbClr val="0033CC"/>
                </a:solidFill>
              </a:rPr>
              <a:t>BPAO</a:t>
            </a:r>
            <a:r>
              <a:rPr lang="hr-HR" sz="2400" dirty="0">
                <a:solidFill>
                  <a:srgbClr val="0033CC"/>
                </a:solidFill>
              </a:rPr>
              <a:t>), </a:t>
            </a:r>
            <a:r>
              <a:rPr lang="hr-HR" sz="2400" dirty="0" err="1">
                <a:solidFill>
                  <a:srgbClr val="0033CC"/>
                </a:solidFill>
              </a:rPr>
              <a:t>Information</a:t>
            </a:r>
            <a:r>
              <a:rPr lang="hr-HR" sz="2400" dirty="0">
                <a:solidFill>
                  <a:srgbClr val="0033CC"/>
                </a:solidFill>
              </a:rPr>
              <a:t> (</a:t>
            </a:r>
            <a:r>
              <a:rPr lang="hr-HR" sz="2400" i="1" dirty="0">
                <a:solidFill>
                  <a:srgbClr val="0033CC"/>
                </a:solidFill>
              </a:rPr>
              <a:t>IO</a:t>
            </a:r>
            <a:r>
              <a:rPr lang="hr-HR" sz="2400" dirty="0">
                <a:solidFill>
                  <a:srgbClr val="0033CC"/>
                </a:solidFill>
              </a:rPr>
              <a:t>), </a:t>
            </a:r>
            <a:r>
              <a:rPr lang="hr-HR" sz="2400" dirty="0" err="1">
                <a:solidFill>
                  <a:srgbClr val="0033CC"/>
                </a:solidFill>
              </a:rPr>
              <a:t>Cultural</a:t>
            </a:r>
            <a:r>
              <a:rPr lang="hr-HR" sz="2400" dirty="0">
                <a:solidFill>
                  <a:srgbClr val="0033CC"/>
                </a:solidFill>
              </a:rPr>
              <a:t> </a:t>
            </a:r>
            <a:r>
              <a:rPr lang="hr-HR" sz="2400" dirty="0" err="1">
                <a:solidFill>
                  <a:srgbClr val="0033CC"/>
                </a:solidFill>
              </a:rPr>
              <a:t>Affairs</a:t>
            </a:r>
            <a:r>
              <a:rPr lang="hr-HR" sz="2400" dirty="0">
                <a:solidFill>
                  <a:srgbClr val="0033CC"/>
                </a:solidFill>
              </a:rPr>
              <a:t> </a:t>
            </a:r>
            <a:r>
              <a:rPr lang="hr-HR" sz="2400" dirty="0" err="1">
                <a:solidFill>
                  <a:srgbClr val="0033CC"/>
                </a:solidFill>
              </a:rPr>
              <a:t>Officer</a:t>
            </a:r>
            <a:r>
              <a:rPr lang="hr-HR" sz="2400" dirty="0">
                <a:solidFill>
                  <a:srgbClr val="0033CC"/>
                </a:solidFill>
              </a:rPr>
              <a:t> (</a:t>
            </a:r>
            <a:r>
              <a:rPr lang="hr-HR" sz="2400" i="1" dirty="0">
                <a:solidFill>
                  <a:srgbClr val="0033CC"/>
                </a:solidFill>
              </a:rPr>
              <a:t>CAO</a:t>
            </a:r>
            <a:r>
              <a:rPr lang="hr-HR" sz="2400" dirty="0">
                <a:solidFill>
                  <a:srgbClr val="0033CC"/>
                </a:solidFill>
              </a:rPr>
              <a:t>).</a:t>
            </a:r>
          </a:p>
        </p:txBody>
      </p:sp>
      <p:sp>
        <p:nvSpPr>
          <p:cNvPr id="6" name="Rectangle 5"/>
          <p:cNvSpPr/>
          <p:nvPr/>
        </p:nvSpPr>
        <p:spPr>
          <a:xfrm>
            <a:off x="1403648" y="548680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 USIA-e do Arapskog proljeća i dalje</a:t>
            </a:r>
            <a:endParaRPr lang="sv-S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ray-world-map-h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87" y="816602"/>
            <a:ext cx="9144000" cy="5240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585436" y="102937"/>
            <a:ext cx="59049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hr-HR" altLang="zh-CN" b="1" dirty="0">
                <a:solidFill>
                  <a:srgbClr val="C0C0C0"/>
                </a:solidFill>
              </a:rPr>
              <a:t>‘Međunarodni odnosi, vanjska politika i diplomacija’</a:t>
            </a:r>
            <a:endParaRPr lang="hr-HR" b="1" i="1" dirty="0">
              <a:solidFill>
                <a:srgbClr val="C0C0C0"/>
              </a:solidFill>
            </a:endParaRPr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395536" y="824680"/>
            <a:ext cx="8568952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endParaRPr lang="hr-HR" sz="2400" b="1" u="sng" dirty="0">
              <a:solidFill>
                <a:srgbClr val="0033CC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hr-HR" sz="2400" b="1" u="sng" dirty="0">
                <a:solidFill>
                  <a:srgbClr val="0033CC"/>
                </a:solidFill>
              </a:rPr>
              <a:t>9/11, Arapsko proljeće i dalje</a:t>
            </a:r>
          </a:p>
          <a:p>
            <a:pPr marL="268287" lvl="1">
              <a:buClr>
                <a:srgbClr val="FF0000"/>
              </a:buClr>
            </a:pPr>
            <a:endParaRPr lang="hr-HR" sz="2400" dirty="0">
              <a:solidFill>
                <a:srgbClr val="0033CC"/>
              </a:solidFill>
            </a:endParaRPr>
          </a:p>
          <a:p>
            <a:pPr marL="536575" lvl="1" indent="-268288">
              <a:buClr>
                <a:srgbClr val="FF0000"/>
              </a:buClr>
              <a:buFont typeface="Arial" charset="0"/>
              <a:buChar char="•"/>
            </a:pPr>
            <a:r>
              <a:rPr lang="hr-HR" sz="2400" dirty="0">
                <a:solidFill>
                  <a:srgbClr val="0033CC"/>
                </a:solidFill>
              </a:rPr>
              <a:t>rast količine vijesti i brzine protoka, diversifikacija izvora,</a:t>
            </a:r>
          </a:p>
          <a:p>
            <a:pPr marL="536575" lvl="1" indent="-268288">
              <a:buClr>
                <a:srgbClr val="FF0000"/>
              </a:buClr>
              <a:buFont typeface="Arial" charset="0"/>
              <a:buChar char="•"/>
            </a:pPr>
            <a:endParaRPr lang="hr-HR" sz="2400" dirty="0">
              <a:solidFill>
                <a:srgbClr val="0033CC"/>
              </a:solidFill>
            </a:endParaRPr>
          </a:p>
          <a:p>
            <a:pPr marL="536575" lvl="1" indent="-268288">
              <a:buClr>
                <a:srgbClr val="FF0000"/>
              </a:buClr>
              <a:buFont typeface="Arial" charset="0"/>
              <a:buChar char="•"/>
            </a:pPr>
            <a:r>
              <a:rPr lang="hr-HR" sz="2400" dirty="0">
                <a:solidFill>
                  <a:srgbClr val="0033CC"/>
                </a:solidFill>
              </a:rPr>
              <a:t>vjerodostojnost, pouzdanost, selektivnost, modeli,</a:t>
            </a:r>
          </a:p>
          <a:p>
            <a:pPr marL="536575" lvl="1" indent="-268288">
              <a:buClr>
                <a:srgbClr val="FF0000"/>
              </a:buClr>
              <a:buFont typeface="Arial" charset="0"/>
              <a:buChar char="•"/>
            </a:pPr>
            <a:endParaRPr lang="hr-HR" sz="2400" i="1" dirty="0">
              <a:solidFill>
                <a:srgbClr val="0033CC"/>
              </a:solidFill>
            </a:endParaRPr>
          </a:p>
          <a:p>
            <a:pPr marL="536575" lvl="1" indent="-268288">
              <a:buClr>
                <a:srgbClr val="FF0000"/>
              </a:buClr>
              <a:buFont typeface="Arial" charset="0"/>
              <a:buChar char="•"/>
            </a:pPr>
            <a:r>
              <a:rPr lang="hr-HR" sz="2400" i="1" dirty="0">
                <a:solidFill>
                  <a:srgbClr val="0033CC"/>
                </a:solidFill>
              </a:rPr>
              <a:t>demokracija 21. stoljeća</a:t>
            </a:r>
            <a:r>
              <a:rPr lang="hr-HR" sz="2400" dirty="0">
                <a:solidFill>
                  <a:srgbClr val="0033CC"/>
                </a:solidFill>
              </a:rPr>
              <a:t> – od krize i recesije spram novih vrijednosti i koncepcija – </a:t>
            </a:r>
            <a:r>
              <a:rPr lang="hr-HR" sz="2400" dirty="0" err="1">
                <a:solidFill>
                  <a:srgbClr val="0033CC"/>
                </a:solidFill>
              </a:rPr>
              <a:t>multipolarnost</a:t>
            </a:r>
            <a:r>
              <a:rPr lang="hr-HR" sz="2400" dirty="0">
                <a:solidFill>
                  <a:srgbClr val="0033CC"/>
                </a:solidFill>
              </a:rPr>
              <a:t>, vladavina prava, kreativnost, inovativnost.</a:t>
            </a:r>
          </a:p>
        </p:txBody>
      </p:sp>
    </p:spTree>
    <p:extLst>
      <p:ext uri="{BB962C8B-B14F-4D97-AF65-F5344CB8AC3E}">
        <p14:creationId xmlns:p14="http://schemas.microsoft.com/office/powerpoint/2010/main" val="266190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ray-world-map-h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25" y="883043"/>
            <a:ext cx="8593884" cy="472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403351" y="115888"/>
            <a:ext cx="58329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hr-HR" altLang="zh-CN" b="1" dirty="0">
                <a:solidFill>
                  <a:srgbClr val="C0C0C0"/>
                </a:solidFill>
              </a:rPr>
              <a:t>‘Međunarodni odnosi, vanjska politika i diplomacija’</a:t>
            </a:r>
            <a:endParaRPr lang="hr-HR" b="1" i="1" dirty="0">
              <a:solidFill>
                <a:srgbClr val="C0C0C0"/>
              </a:solidFill>
            </a:endParaRPr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394965" y="2299047"/>
            <a:ext cx="8496944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742950" lvl="1" indent="-285750" algn="just">
              <a:buClr>
                <a:srgbClr val="FF0000"/>
              </a:buClr>
              <a:buFont typeface="Arial" charset="0"/>
              <a:buChar char="•"/>
            </a:pPr>
            <a:r>
              <a:rPr lang="hr-HR" sz="2400" dirty="0">
                <a:solidFill>
                  <a:srgbClr val="0033CC"/>
                </a:solidFill>
              </a:rPr>
              <a:t>unipolarnost SAD-a – </a:t>
            </a:r>
            <a:r>
              <a:rPr lang="hr-HR" sz="2400" dirty="0" err="1">
                <a:solidFill>
                  <a:srgbClr val="0033CC"/>
                </a:solidFill>
              </a:rPr>
              <a:t>multipolarnost</a:t>
            </a:r>
            <a:r>
              <a:rPr lang="hr-HR" sz="2400" dirty="0">
                <a:solidFill>
                  <a:srgbClr val="0033CC"/>
                </a:solidFill>
              </a:rPr>
              <a:t>,</a:t>
            </a:r>
          </a:p>
          <a:p>
            <a:pPr lvl="1" algn="just">
              <a:buClr>
                <a:srgbClr val="FF0000"/>
              </a:buClr>
            </a:pPr>
            <a:endParaRPr lang="hr-HR" sz="2400" dirty="0">
              <a:solidFill>
                <a:srgbClr val="0033CC"/>
              </a:solidFill>
            </a:endParaRPr>
          </a:p>
          <a:p>
            <a:pPr marL="742950" lvl="1" indent="-285750" algn="just">
              <a:buClr>
                <a:srgbClr val="FF0000"/>
              </a:buClr>
              <a:buFont typeface="Arial" charset="0"/>
              <a:buChar char="•"/>
            </a:pPr>
            <a:r>
              <a:rPr lang="hr-HR" sz="2400" dirty="0">
                <a:solidFill>
                  <a:srgbClr val="0033CC"/>
                </a:solidFill>
              </a:rPr>
              <a:t>promjene globalne matrice,</a:t>
            </a:r>
          </a:p>
          <a:p>
            <a:pPr marL="742950" lvl="1" indent="-285750" algn="just">
              <a:buClr>
                <a:srgbClr val="FF0000"/>
              </a:buClr>
              <a:buFont typeface="Arial" charset="0"/>
              <a:buChar char="•"/>
            </a:pPr>
            <a:endParaRPr lang="hr-HR" sz="2400" dirty="0">
              <a:solidFill>
                <a:srgbClr val="0033CC"/>
              </a:solidFill>
            </a:endParaRPr>
          </a:p>
          <a:p>
            <a:pPr marL="742950" lvl="1" indent="-285750" algn="just">
              <a:buClr>
                <a:srgbClr val="FF0000"/>
              </a:buClr>
              <a:buFont typeface="Arial" charset="0"/>
              <a:buChar char="•"/>
            </a:pPr>
            <a:r>
              <a:rPr lang="hr-HR" sz="2400" dirty="0">
                <a:solidFill>
                  <a:srgbClr val="0033CC"/>
                </a:solidFill>
              </a:rPr>
              <a:t>novi državni i drugi igrači,</a:t>
            </a:r>
          </a:p>
          <a:p>
            <a:pPr lvl="1" algn="just">
              <a:buClr>
                <a:srgbClr val="FF0000"/>
              </a:buClr>
            </a:pPr>
            <a:r>
              <a:rPr lang="hr-HR" sz="2400" dirty="0">
                <a:solidFill>
                  <a:srgbClr val="0033CC"/>
                </a:solidFill>
              </a:rPr>
              <a:t> </a:t>
            </a:r>
          </a:p>
          <a:p>
            <a:pPr marL="742950" lvl="1" indent="-285750" algn="just">
              <a:buClr>
                <a:srgbClr val="FF0000"/>
              </a:buClr>
              <a:buFont typeface="Arial" charset="0"/>
              <a:buChar char="•"/>
            </a:pPr>
            <a:r>
              <a:rPr lang="hr-HR" sz="2400" dirty="0" err="1">
                <a:solidFill>
                  <a:srgbClr val="0033CC"/>
                </a:solidFill>
              </a:rPr>
              <a:t>BRICKs</a:t>
            </a:r>
            <a:r>
              <a:rPr lang="hr-HR" sz="2400" dirty="0">
                <a:solidFill>
                  <a:srgbClr val="0033CC"/>
                </a:solidFill>
              </a:rPr>
              <a:t>, ostala brzorastuća gospodarstva, regionalne integracije.</a:t>
            </a:r>
          </a:p>
          <a:p>
            <a:pPr lvl="1" algn="just">
              <a:buClr>
                <a:srgbClr val="FF0000"/>
              </a:buClr>
            </a:pPr>
            <a:endParaRPr lang="hr-HR" sz="2000" dirty="0">
              <a:solidFill>
                <a:srgbClr val="0033C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5616" y="837419"/>
            <a:ext cx="67687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Unipolarnost i </a:t>
            </a:r>
            <a:r>
              <a:rPr lang="hr-H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multipolarnost</a:t>
            </a:r>
            <a:r>
              <a:rPr lang="hr-H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nova globalna matrica</a:t>
            </a:r>
            <a:endParaRPr lang="sv-S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246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ray-world-map-h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38" y="692696"/>
            <a:ext cx="9144000" cy="502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475656" y="188640"/>
            <a:ext cx="60489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hr-HR" altLang="zh-CN" b="1" dirty="0">
                <a:solidFill>
                  <a:srgbClr val="C0C0C0"/>
                </a:solidFill>
              </a:rPr>
              <a:t>‘Međunarodni odnosi, vanjska politika i diplomacija’</a:t>
            </a:r>
            <a:endParaRPr lang="hr-HR" b="1" i="1" dirty="0">
              <a:solidFill>
                <a:srgbClr val="C0C0C0"/>
              </a:solidFill>
            </a:endParaRPr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251520" y="1081192"/>
            <a:ext cx="8784976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itchFamily="2" charset="2"/>
              <a:buChar char="ü"/>
            </a:pPr>
            <a:r>
              <a:rPr lang="hr-HR" sz="2400" b="1" u="sng" dirty="0">
                <a:solidFill>
                  <a:srgbClr val="0033CC"/>
                </a:solidFill>
              </a:rPr>
              <a:t>Europska služba za vanjsko djelovanje (European </a:t>
            </a:r>
            <a:r>
              <a:rPr lang="hr-HR" sz="2400" b="1" u="sng" dirty="0" err="1">
                <a:solidFill>
                  <a:srgbClr val="0033CC"/>
                </a:solidFill>
              </a:rPr>
              <a:t>External</a:t>
            </a:r>
            <a:r>
              <a:rPr lang="hr-HR" sz="2400" b="1" u="sng" dirty="0">
                <a:solidFill>
                  <a:srgbClr val="0033CC"/>
                </a:solidFill>
              </a:rPr>
              <a:t> </a:t>
            </a:r>
            <a:r>
              <a:rPr lang="hr-HR" sz="2400" b="1" u="sng" dirty="0" err="1">
                <a:solidFill>
                  <a:srgbClr val="0033CC"/>
                </a:solidFill>
              </a:rPr>
              <a:t>Action</a:t>
            </a:r>
            <a:r>
              <a:rPr lang="hr-HR" sz="2400" b="1" u="sng" dirty="0">
                <a:solidFill>
                  <a:srgbClr val="0033CC"/>
                </a:solidFill>
              </a:rPr>
              <a:t> Service - EEAS) </a:t>
            </a:r>
            <a:r>
              <a:rPr lang="hr-HR" sz="2400" dirty="0">
                <a:solidFill>
                  <a:srgbClr val="0033CC"/>
                </a:solidFill>
              </a:rPr>
              <a:t>- diplomatska služba EU, čija je uloga učiniti vanjsku politiku EU vidljivom, dosljednom i učinkovitom te time povećati utjecaj EU u svijetu, i to:</a:t>
            </a:r>
          </a:p>
          <a:p>
            <a:pPr marL="742950" lvl="1" indent="-285750" algn="just">
              <a:buClr>
                <a:srgbClr val="FF0000"/>
              </a:buClr>
              <a:buFont typeface="Arial" charset="0"/>
              <a:buChar char="•"/>
            </a:pPr>
            <a:endParaRPr lang="hr-HR" sz="2400" dirty="0">
              <a:solidFill>
                <a:srgbClr val="0033CC"/>
              </a:solidFill>
            </a:endParaRPr>
          </a:p>
          <a:p>
            <a:pPr marL="742950" lvl="1" indent="-285750" algn="just">
              <a:buClr>
                <a:srgbClr val="FF0000"/>
              </a:buClr>
              <a:buFont typeface="Arial" charset="0"/>
              <a:buChar char="•"/>
            </a:pPr>
            <a:r>
              <a:rPr lang="hr-HR" sz="2400" dirty="0">
                <a:solidFill>
                  <a:srgbClr val="0033CC"/>
                </a:solidFill>
              </a:rPr>
              <a:t>samostalno te usporedno i u sinergiji s diplomacijama 27 država članica EU,</a:t>
            </a:r>
          </a:p>
          <a:p>
            <a:pPr marL="742950" lvl="1" indent="-285750" algn="just">
              <a:buClr>
                <a:srgbClr val="FF0000"/>
              </a:buClr>
              <a:buFont typeface="Arial" charset="0"/>
              <a:buChar char="•"/>
            </a:pPr>
            <a:endParaRPr lang="hr-HR" sz="2400" dirty="0">
              <a:solidFill>
                <a:srgbClr val="0033CC"/>
              </a:solidFill>
            </a:endParaRPr>
          </a:p>
          <a:p>
            <a:pPr marL="742950" lvl="1" indent="-285750" algn="just">
              <a:buClr>
                <a:srgbClr val="FF0000"/>
              </a:buClr>
              <a:buFont typeface="Arial" charset="0"/>
              <a:buChar char="•"/>
            </a:pPr>
            <a:r>
              <a:rPr lang="hr-HR" sz="2400" dirty="0">
                <a:solidFill>
                  <a:srgbClr val="0033CC"/>
                </a:solidFill>
              </a:rPr>
              <a:t>zajednička razvojna i humanitarna pomoć, </a:t>
            </a:r>
          </a:p>
          <a:p>
            <a:pPr marL="742950" lvl="1" indent="-285750" algn="just">
              <a:buClr>
                <a:srgbClr val="FF0000"/>
              </a:buClr>
              <a:buFont typeface="Arial" charset="0"/>
              <a:buChar char="•"/>
            </a:pPr>
            <a:endParaRPr lang="hr-HR" sz="2400" dirty="0">
              <a:solidFill>
                <a:srgbClr val="0033CC"/>
              </a:solidFill>
            </a:endParaRPr>
          </a:p>
          <a:p>
            <a:pPr marL="742950" lvl="1" indent="-285750" algn="just">
              <a:buClr>
                <a:srgbClr val="FF0000"/>
              </a:buClr>
              <a:buFont typeface="Arial" charset="0"/>
              <a:buChar char="•"/>
            </a:pPr>
            <a:r>
              <a:rPr lang="hr-HR" sz="2400" dirty="0">
                <a:solidFill>
                  <a:srgbClr val="0033CC"/>
                </a:solidFill>
              </a:rPr>
              <a:t>zajednička konzularna služba,</a:t>
            </a:r>
          </a:p>
          <a:p>
            <a:pPr marL="742950" lvl="1" indent="-285750" algn="just">
              <a:buClr>
                <a:srgbClr val="FF0000"/>
              </a:buClr>
              <a:buFont typeface="Arial" charset="0"/>
              <a:buChar char="•"/>
            </a:pPr>
            <a:endParaRPr lang="hr-HR" sz="2400" dirty="0">
              <a:solidFill>
                <a:srgbClr val="0033CC"/>
              </a:solidFill>
            </a:endParaRPr>
          </a:p>
          <a:p>
            <a:pPr marL="742950" lvl="1" indent="-285750" algn="just">
              <a:buClr>
                <a:srgbClr val="FF0000"/>
              </a:buClr>
              <a:buFont typeface="Arial" charset="0"/>
              <a:buChar char="•"/>
            </a:pPr>
            <a:r>
              <a:rPr lang="hr-HR" sz="2400" dirty="0">
                <a:solidFill>
                  <a:srgbClr val="0033CC"/>
                </a:solidFill>
              </a:rPr>
              <a:t>mirovne misije i krizno upravljanje,</a:t>
            </a:r>
          </a:p>
          <a:p>
            <a:pPr marL="742950" lvl="1" indent="-285750" algn="just">
              <a:buClr>
                <a:srgbClr val="FF0000"/>
              </a:buClr>
              <a:buFont typeface="Arial" charset="0"/>
              <a:buChar char="•"/>
            </a:pPr>
            <a:endParaRPr lang="hr-HR" sz="2400" dirty="0">
              <a:solidFill>
                <a:srgbClr val="0033CC"/>
              </a:solidFill>
            </a:endParaRPr>
          </a:p>
          <a:p>
            <a:pPr marL="742950" lvl="1" indent="-285750" algn="just">
              <a:buClr>
                <a:srgbClr val="FF0000"/>
              </a:buClr>
              <a:buFont typeface="Arial" charset="0"/>
              <a:buChar char="•"/>
            </a:pPr>
            <a:r>
              <a:rPr lang="hr-HR" sz="2400" dirty="0">
                <a:solidFill>
                  <a:srgbClr val="0033CC"/>
                </a:solidFill>
              </a:rPr>
              <a:t>Globalna zajednička vanjska i sigurnosna strategija.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331640" y="557972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EEAS i države članice EU</a:t>
            </a:r>
            <a:endParaRPr lang="sv-S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420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ray-world-map-h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918374"/>
            <a:ext cx="9144000" cy="502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690539" y="177043"/>
            <a:ext cx="60486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hr-HR" altLang="zh-CN" b="1" dirty="0">
                <a:solidFill>
                  <a:srgbClr val="C0C0C0"/>
                </a:solidFill>
              </a:rPr>
              <a:t>‘Međunarodni odnosi, vanjska politika i diplomacija’</a:t>
            </a:r>
            <a:endParaRPr lang="hr-HR" b="1" i="1" dirty="0">
              <a:solidFill>
                <a:srgbClr val="C0C0C0"/>
              </a:solidFill>
            </a:endParaRPr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251520" y="546375"/>
            <a:ext cx="8892480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itchFamily="2" charset="2"/>
              <a:buChar char="ü"/>
            </a:pPr>
            <a:r>
              <a:rPr lang="hr-HR" sz="2400" b="1" u="sng" dirty="0">
                <a:solidFill>
                  <a:srgbClr val="0033CC"/>
                </a:solidFill>
              </a:rPr>
              <a:t>Položaj i međunarodne mogućnosti država</a:t>
            </a:r>
          </a:p>
          <a:p>
            <a:pPr marL="742950" lvl="1" indent="-285750" algn="just">
              <a:buClr>
                <a:srgbClr val="FF0000"/>
              </a:buClr>
              <a:buFont typeface="Arial" charset="0"/>
              <a:buChar char="•"/>
            </a:pPr>
            <a:r>
              <a:rPr lang="hr-HR" sz="2400" dirty="0">
                <a:solidFill>
                  <a:srgbClr val="0033CC"/>
                </a:solidFill>
              </a:rPr>
              <a:t>raspoloživost resursa, odnosno veličina i nedostatak kao često i općenito ograničenje (</a:t>
            </a:r>
            <a:r>
              <a:rPr lang="hr-HR" sz="2400" i="1" dirty="0" err="1">
                <a:solidFill>
                  <a:srgbClr val="0033CC"/>
                </a:solidFill>
              </a:rPr>
              <a:t>economy</a:t>
            </a:r>
            <a:r>
              <a:rPr lang="hr-HR" sz="2400" i="1" dirty="0">
                <a:solidFill>
                  <a:srgbClr val="0033CC"/>
                </a:solidFill>
              </a:rPr>
              <a:t> of </a:t>
            </a:r>
            <a:r>
              <a:rPr lang="hr-HR" sz="2400" i="1" dirty="0" err="1">
                <a:solidFill>
                  <a:srgbClr val="0033CC"/>
                </a:solidFill>
              </a:rPr>
              <a:t>volume</a:t>
            </a:r>
            <a:r>
              <a:rPr lang="hr-HR" sz="2400" dirty="0">
                <a:solidFill>
                  <a:srgbClr val="0033CC"/>
                </a:solidFill>
              </a:rPr>
              <a:t>),</a:t>
            </a:r>
          </a:p>
          <a:p>
            <a:pPr lvl="1" algn="just">
              <a:buClr>
                <a:srgbClr val="FF0000"/>
              </a:buClr>
            </a:pPr>
            <a:endParaRPr lang="hr-HR" sz="2400" dirty="0">
              <a:solidFill>
                <a:srgbClr val="0033CC"/>
              </a:solidFill>
            </a:endParaRPr>
          </a:p>
          <a:p>
            <a:pPr marL="742950" lvl="1" indent="-285750" algn="just">
              <a:buClr>
                <a:srgbClr val="FF0000"/>
              </a:buClr>
              <a:buFont typeface="Arial" charset="0"/>
              <a:buChar char="•"/>
            </a:pPr>
            <a:r>
              <a:rPr lang="hr-HR" sz="2400" dirty="0">
                <a:solidFill>
                  <a:srgbClr val="0033CC"/>
                </a:solidFill>
              </a:rPr>
              <a:t>ovladavanje diplomatskim i izvršnim vještinama (</a:t>
            </a:r>
            <a:r>
              <a:rPr lang="hr-HR" sz="2400" i="1" dirty="0" err="1">
                <a:solidFill>
                  <a:srgbClr val="0033CC"/>
                </a:solidFill>
              </a:rPr>
              <a:t>training</a:t>
            </a:r>
            <a:r>
              <a:rPr lang="hr-HR" sz="2400" dirty="0">
                <a:solidFill>
                  <a:srgbClr val="0033CC"/>
                </a:solidFill>
              </a:rPr>
              <a:t>),</a:t>
            </a:r>
          </a:p>
          <a:p>
            <a:pPr lvl="1" algn="just">
              <a:buClr>
                <a:srgbClr val="FF0000"/>
              </a:buClr>
            </a:pPr>
            <a:endParaRPr lang="hr-HR" sz="2400" dirty="0">
              <a:solidFill>
                <a:srgbClr val="0033CC"/>
              </a:solidFill>
            </a:endParaRPr>
          </a:p>
          <a:p>
            <a:pPr marL="742950" lvl="1" indent="-285750" algn="just">
              <a:buClr>
                <a:srgbClr val="FF0000"/>
              </a:buClr>
              <a:buFont typeface="Arial" charset="0"/>
              <a:buChar char="•"/>
            </a:pPr>
            <a:r>
              <a:rPr lang="hr-HR" sz="2400" dirty="0">
                <a:solidFill>
                  <a:srgbClr val="0033CC"/>
                </a:solidFill>
              </a:rPr>
              <a:t>osposobljavanje za složeno djelovanje u više područja (</a:t>
            </a:r>
            <a:r>
              <a:rPr lang="hr-HR" sz="2400" i="1" dirty="0" err="1">
                <a:solidFill>
                  <a:srgbClr val="0033CC"/>
                </a:solidFill>
              </a:rPr>
              <a:t>multitasking</a:t>
            </a:r>
            <a:r>
              <a:rPr lang="hr-HR" sz="2400" dirty="0">
                <a:solidFill>
                  <a:srgbClr val="0033CC"/>
                </a:solidFill>
              </a:rPr>
              <a:t>) te s drugim državnim tijelima i s nevladinim sektorom (</a:t>
            </a:r>
            <a:r>
              <a:rPr lang="hr-HR" sz="2400" i="1" dirty="0" err="1">
                <a:solidFill>
                  <a:srgbClr val="0033CC"/>
                </a:solidFill>
              </a:rPr>
              <a:t>sinergy</a:t>
            </a:r>
            <a:r>
              <a:rPr lang="hr-HR" sz="2400" dirty="0">
                <a:solidFill>
                  <a:srgbClr val="0033CC"/>
                </a:solidFill>
              </a:rPr>
              <a:t>),</a:t>
            </a:r>
          </a:p>
          <a:p>
            <a:pPr lvl="1" algn="just">
              <a:buClr>
                <a:srgbClr val="FF0000"/>
              </a:buClr>
            </a:pPr>
            <a:endParaRPr lang="hr-HR" sz="2400" dirty="0">
              <a:solidFill>
                <a:srgbClr val="0033CC"/>
              </a:solidFill>
            </a:endParaRPr>
          </a:p>
          <a:p>
            <a:pPr marL="742950" lvl="1" indent="-285750" algn="just">
              <a:buClr>
                <a:srgbClr val="FF0000"/>
              </a:buClr>
              <a:buFont typeface="Arial" charset="0"/>
              <a:buChar char="•"/>
            </a:pPr>
            <a:r>
              <a:rPr lang="hr-HR" sz="2400" dirty="0" err="1">
                <a:solidFill>
                  <a:srgbClr val="0033CC"/>
                </a:solidFill>
              </a:rPr>
              <a:t>inter</a:t>
            </a:r>
            <a:r>
              <a:rPr lang="hr-HR" sz="2400" dirty="0">
                <a:solidFill>
                  <a:srgbClr val="0033CC"/>
                </a:solidFill>
              </a:rPr>
              <a:t>- i </a:t>
            </a:r>
            <a:r>
              <a:rPr lang="hr-HR" sz="2400" dirty="0" err="1">
                <a:solidFill>
                  <a:srgbClr val="0033CC"/>
                </a:solidFill>
              </a:rPr>
              <a:t>intra</a:t>
            </a:r>
            <a:r>
              <a:rPr lang="hr-HR" sz="2400" dirty="0">
                <a:solidFill>
                  <a:srgbClr val="0033CC"/>
                </a:solidFill>
              </a:rPr>
              <a:t>-regionalna suradnja,</a:t>
            </a:r>
          </a:p>
          <a:p>
            <a:pPr lvl="1" algn="just">
              <a:buClr>
                <a:srgbClr val="FF0000"/>
              </a:buClr>
            </a:pPr>
            <a:endParaRPr lang="hr-HR" sz="2400" dirty="0">
              <a:solidFill>
                <a:srgbClr val="0033CC"/>
              </a:solidFill>
            </a:endParaRPr>
          </a:p>
          <a:p>
            <a:pPr marL="742950" lvl="1" indent="-285750" algn="just">
              <a:buClr>
                <a:srgbClr val="FF0000"/>
              </a:buClr>
              <a:buFont typeface="Arial" charset="0"/>
              <a:buChar char="•"/>
            </a:pPr>
            <a:r>
              <a:rPr lang="hr-HR" sz="2400" dirty="0">
                <a:solidFill>
                  <a:srgbClr val="0033CC"/>
                </a:solidFill>
              </a:rPr>
              <a:t>multilateralni obrasci i mehanizmi (</a:t>
            </a:r>
            <a:r>
              <a:rPr lang="hr-HR" sz="2400" i="1" dirty="0" err="1">
                <a:solidFill>
                  <a:srgbClr val="0033CC"/>
                </a:solidFill>
              </a:rPr>
              <a:t>multilateralism</a:t>
            </a:r>
            <a:r>
              <a:rPr lang="hr-HR" sz="2400" dirty="0">
                <a:solidFill>
                  <a:srgbClr val="0033CC"/>
                </a:solidFill>
              </a:rPr>
              <a:t>),</a:t>
            </a:r>
          </a:p>
          <a:p>
            <a:pPr lvl="1" algn="just">
              <a:buClr>
                <a:srgbClr val="FF0000"/>
              </a:buClr>
            </a:pPr>
            <a:endParaRPr lang="hr-HR" sz="2400" dirty="0">
              <a:solidFill>
                <a:srgbClr val="0033CC"/>
              </a:solidFill>
            </a:endParaRPr>
          </a:p>
          <a:p>
            <a:pPr marL="742950" lvl="1" indent="-285750" algn="just">
              <a:buClr>
                <a:srgbClr val="FF0000"/>
              </a:buClr>
              <a:buFont typeface="Arial" charset="0"/>
              <a:buChar char="•"/>
            </a:pPr>
            <a:r>
              <a:rPr lang="hr-HR" sz="2400" dirty="0">
                <a:solidFill>
                  <a:srgbClr val="0033CC"/>
                </a:solidFill>
              </a:rPr>
              <a:t>međunarodno umrežavanje (</a:t>
            </a:r>
            <a:r>
              <a:rPr lang="hr-HR" sz="2400" i="1" dirty="0" err="1">
                <a:solidFill>
                  <a:srgbClr val="0033CC"/>
                </a:solidFill>
              </a:rPr>
              <a:t>networking</a:t>
            </a:r>
            <a:r>
              <a:rPr lang="hr-HR" sz="2400" dirty="0">
                <a:solidFill>
                  <a:srgbClr val="0033CC"/>
                </a:solidFill>
              </a:rPr>
              <a:t>),</a:t>
            </a:r>
          </a:p>
          <a:p>
            <a:pPr lvl="1" algn="just">
              <a:buClr>
                <a:srgbClr val="FF0000"/>
              </a:buClr>
            </a:pPr>
            <a:endParaRPr lang="hr-HR" sz="2400" dirty="0">
              <a:solidFill>
                <a:srgbClr val="0033CC"/>
              </a:solidFill>
            </a:endParaRPr>
          </a:p>
          <a:p>
            <a:pPr marL="742950" lvl="1" indent="-285750" algn="just">
              <a:buClr>
                <a:srgbClr val="FF0000"/>
              </a:buClr>
              <a:buFont typeface="Arial" charset="0"/>
              <a:buChar char="•"/>
            </a:pPr>
            <a:r>
              <a:rPr lang="hr-HR" sz="2400" dirty="0">
                <a:solidFill>
                  <a:srgbClr val="0033CC"/>
                </a:solidFill>
              </a:rPr>
              <a:t>savezništvo sa sličnima (</a:t>
            </a:r>
            <a:r>
              <a:rPr lang="hr-HR" sz="2400" i="1" dirty="0" err="1">
                <a:solidFill>
                  <a:srgbClr val="0033CC"/>
                </a:solidFill>
              </a:rPr>
              <a:t>alliance</a:t>
            </a:r>
            <a:r>
              <a:rPr lang="hr-HR" sz="2400" i="1" dirty="0">
                <a:solidFill>
                  <a:srgbClr val="0033CC"/>
                </a:solidFill>
              </a:rPr>
              <a:t> </a:t>
            </a:r>
            <a:r>
              <a:rPr lang="hr-HR" sz="2400" i="1" dirty="0" err="1">
                <a:solidFill>
                  <a:srgbClr val="0033CC"/>
                </a:solidFill>
              </a:rPr>
              <a:t>with</a:t>
            </a:r>
            <a:r>
              <a:rPr lang="hr-HR" sz="2400" i="1" dirty="0">
                <a:solidFill>
                  <a:srgbClr val="0033CC"/>
                </a:solidFill>
              </a:rPr>
              <a:t> </a:t>
            </a:r>
            <a:r>
              <a:rPr lang="hr-HR" sz="2400" i="1" dirty="0" err="1">
                <a:solidFill>
                  <a:srgbClr val="0033CC"/>
                </a:solidFill>
              </a:rPr>
              <a:t>alike</a:t>
            </a:r>
            <a:r>
              <a:rPr lang="hr-HR" sz="2400" dirty="0">
                <a:solidFill>
                  <a:srgbClr val="0033CC"/>
                </a:solidFill>
              </a:rPr>
              <a:t>).</a:t>
            </a:r>
            <a:endParaRPr lang="hr-HR" sz="24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14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ray-world-map-h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260648"/>
            <a:ext cx="9286875" cy="62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1475656" y="188913"/>
            <a:ext cx="59766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hr-HR" altLang="zh-CN" sz="1800" b="1" dirty="0">
                <a:solidFill>
                  <a:srgbClr val="C0C0C0"/>
                </a:solidFill>
              </a:rPr>
              <a:t>‘Međunarodni odnosi, vanjska politika i diplomacija’</a:t>
            </a:r>
            <a:endParaRPr lang="hr-HR" sz="1800" b="1" i="1" dirty="0">
              <a:solidFill>
                <a:srgbClr val="C0C0C0"/>
              </a:solidFill>
            </a:endParaRPr>
          </a:p>
        </p:txBody>
      </p:sp>
      <p:sp>
        <p:nvSpPr>
          <p:cNvPr id="13317" name="Rectangle 1"/>
          <p:cNvSpPr>
            <a:spLocks noChangeArrowheads="1"/>
          </p:cNvSpPr>
          <p:nvPr/>
        </p:nvSpPr>
        <p:spPr bwMode="auto">
          <a:xfrm>
            <a:off x="215516" y="908720"/>
            <a:ext cx="8604956" cy="510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hr-HR" altLang="sr-Latn-RS" sz="2800" b="1" u="sng" dirty="0">
                <a:solidFill>
                  <a:srgbClr val="FF0000"/>
                </a:solidFill>
              </a:rPr>
              <a:t>2. Glavne značajke javne diplomacije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None/>
            </a:pPr>
            <a:endParaRPr lang="hr-HR" altLang="sr-Latn-RS" sz="2400" b="1" i="1" u="sng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hr-HR" altLang="sr-Latn-RS" sz="2400" b="1" dirty="0">
                <a:solidFill>
                  <a:srgbClr val="0033CC"/>
                </a:solidFill>
              </a:rPr>
              <a:t> </a:t>
            </a:r>
            <a:r>
              <a:rPr lang="hr-HR" altLang="sr-Latn-RS" sz="2400" b="1" i="1" u="sng" dirty="0">
                <a:solidFill>
                  <a:srgbClr val="FF0000"/>
                </a:solidFill>
              </a:rPr>
              <a:t>Ključne komunikacijske promjene:</a:t>
            </a:r>
            <a:endParaRPr lang="hr-HR" altLang="sr-Latn-RS" sz="2400" b="1" dirty="0">
              <a:solidFill>
                <a:srgbClr val="0033CC"/>
              </a:solidFill>
            </a:endParaRPr>
          </a:p>
          <a:p>
            <a:pPr lvl="1" algn="just">
              <a:buClr>
                <a:srgbClr val="FF0000"/>
              </a:buClr>
              <a:buFont typeface="Arial" charset="0"/>
              <a:buChar char="•"/>
            </a:pPr>
            <a:r>
              <a:rPr lang="hr-HR" altLang="sr-Latn-RS" sz="2400" dirty="0">
                <a:solidFill>
                  <a:srgbClr val="0033CC"/>
                </a:solidFill>
              </a:rPr>
              <a:t>‘država-država’ - ‘država-društvo’ - ‘društvo-društvo’,</a:t>
            </a:r>
          </a:p>
          <a:p>
            <a:pPr lvl="1" algn="just">
              <a:buClr>
                <a:srgbClr val="FF0000"/>
              </a:buClr>
              <a:buFont typeface="Arial" charset="0"/>
              <a:buChar char="•"/>
            </a:pPr>
            <a:endParaRPr lang="hr-HR" altLang="sr-Latn-RS" sz="2400" dirty="0">
              <a:solidFill>
                <a:srgbClr val="0033CC"/>
              </a:solidFill>
            </a:endParaRPr>
          </a:p>
          <a:p>
            <a:pPr lvl="1" algn="just">
              <a:buClr>
                <a:srgbClr val="FF0000"/>
              </a:buClr>
              <a:buFont typeface="Arial" charset="0"/>
              <a:buChar char="•"/>
            </a:pPr>
            <a:r>
              <a:rPr lang="hr-HR" altLang="sr-Latn-RS" sz="2400" dirty="0">
                <a:solidFill>
                  <a:srgbClr val="0033CC"/>
                </a:solidFill>
              </a:rPr>
              <a:t>od tradicionalne diplomacije (‘</a:t>
            </a:r>
            <a:r>
              <a:rPr lang="hr-HR" altLang="sr-Latn-RS" sz="2400" i="1" dirty="0">
                <a:solidFill>
                  <a:srgbClr val="0033CC"/>
                </a:solidFill>
              </a:rPr>
              <a:t>MVP - MVP’</a:t>
            </a:r>
            <a:r>
              <a:rPr lang="hr-HR" altLang="sr-Latn-RS" sz="2400" dirty="0">
                <a:solidFill>
                  <a:srgbClr val="0033CC"/>
                </a:solidFill>
              </a:rPr>
              <a:t>) spram javnom dijalogu (</a:t>
            </a:r>
            <a:r>
              <a:rPr lang="hr-HR" altLang="sr-Latn-RS" sz="2400" i="1" dirty="0">
                <a:solidFill>
                  <a:srgbClr val="0033CC"/>
                </a:solidFill>
              </a:rPr>
              <a:t>‘MVP - društvo</a:t>
            </a:r>
            <a:r>
              <a:rPr lang="hr-HR" altLang="sr-Latn-RS" sz="2400" dirty="0">
                <a:solidFill>
                  <a:srgbClr val="0033CC"/>
                </a:solidFill>
              </a:rPr>
              <a:t>), </a:t>
            </a:r>
          </a:p>
          <a:p>
            <a:pPr lvl="1" algn="just">
              <a:buClr>
                <a:srgbClr val="FF0000"/>
              </a:buClr>
              <a:buFont typeface="Arial" charset="0"/>
              <a:buChar char="•"/>
            </a:pPr>
            <a:endParaRPr lang="hr-HR" altLang="sr-Latn-RS" sz="2400" dirty="0">
              <a:solidFill>
                <a:srgbClr val="0033CC"/>
              </a:solidFill>
            </a:endParaRPr>
          </a:p>
          <a:p>
            <a:pPr lvl="1" algn="just">
              <a:buClr>
                <a:srgbClr val="FF0000"/>
              </a:buClr>
              <a:buFont typeface="Arial" charset="0"/>
              <a:buChar char="•"/>
            </a:pPr>
            <a:r>
              <a:rPr lang="hr-HR" altLang="sr-Latn-RS" sz="2400" dirty="0">
                <a:solidFill>
                  <a:srgbClr val="0033CC"/>
                </a:solidFill>
              </a:rPr>
              <a:t>odnosi i utjecaji spram stranih (i domaćih) javnosti, </a:t>
            </a:r>
          </a:p>
          <a:p>
            <a:pPr lvl="1" algn="just">
              <a:buClr>
                <a:srgbClr val="FF0000"/>
              </a:buClr>
              <a:buFont typeface="Arial" charset="0"/>
              <a:buChar char="•"/>
            </a:pPr>
            <a:endParaRPr lang="hr-HR" altLang="sr-Latn-RS" sz="2400" dirty="0">
              <a:solidFill>
                <a:srgbClr val="0033CC"/>
              </a:solidFill>
            </a:endParaRPr>
          </a:p>
          <a:p>
            <a:pPr lvl="1" algn="just">
              <a:buClr>
                <a:srgbClr val="FF0000"/>
              </a:buClr>
              <a:buFont typeface="Arial" charset="0"/>
              <a:buChar char="•"/>
            </a:pPr>
            <a:r>
              <a:rPr lang="hr-HR" altLang="sr-Latn-RS" sz="2400" dirty="0">
                <a:solidFill>
                  <a:srgbClr val="0033CC"/>
                </a:solidFill>
              </a:rPr>
              <a:t>politički, gospodarski, društveni, kulturni, medijski, obrambeni i drugi aspekti i konteksti.</a:t>
            </a:r>
          </a:p>
        </p:txBody>
      </p:sp>
    </p:spTree>
    <p:extLst>
      <p:ext uri="{BB962C8B-B14F-4D97-AF65-F5344CB8AC3E}">
        <p14:creationId xmlns:p14="http://schemas.microsoft.com/office/powerpoint/2010/main" val="2850463900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ray-world-map-h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5" y="1193728"/>
            <a:ext cx="9286875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395536" y="304811"/>
            <a:ext cx="8640960" cy="6518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hr-HR" altLang="sr-Latn-RS" sz="2400" b="1" i="1" u="sng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hr-HR" altLang="sr-Latn-RS" sz="2400" b="1" i="1" u="sng" dirty="0">
                <a:solidFill>
                  <a:srgbClr val="FF0000"/>
                </a:solidFill>
              </a:rPr>
              <a:t>Ciljevi javne diplomacije:</a:t>
            </a:r>
            <a:r>
              <a:rPr lang="hr-HR" altLang="sr-Latn-RS" sz="2400" b="1" i="1" dirty="0">
                <a:solidFill>
                  <a:srgbClr val="FF0000"/>
                </a:solidFill>
              </a:rPr>
              <a:t> </a:t>
            </a:r>
          </a:p>
          <a:p>
            <a:pPr>
              <a:buClr>
                <a:srgbClr val="FF0000"/>
              </a:buClr>
            </a:pPr>
            <a:r>
              <a:rPr lang="hr-HR" altLang="sr-Latn-RS" sz="2400" dirty="0">
                <a:solidFill>
                  <a:srgbClr val="0033CC"/>
                </a:solidFill>
              </a:rPr>
              <a:t>pokretanje stalnog dijaloga i javne platforme u zemlji i inozemstvu za propitivanje strategijskih vanjskopolitičkih ciljeva.</a:t>
            </a:r>
          </a:p>
          <a:p>
            <a:pPr>
              <a:buClr>
                <a:srgbClr val="FF0000"/>
              </a:buClr>
              <a:buFontTx/>
              <a:buNone/>
            </a:pPr>
            <a:endParaRPr lang="hr-HR" altLang="sr-Latn-RS" sz="2400" dirty="0">
              <a:solidFill>
                <a:srgbClr val="0033CC"/>
              </a:solidFill>
            </a:endParaRPr>
          </a:p>
          <a:p>
            <a:pPr>
              <a:buClr>
                <a:srgbClr val="FF0000"/>
              </a:buClr>
            </a:pPr>
            <a:r>
              <a:rPr lang="hr-HR" altLang="sr-Latn-RS" sz="2400" dirty="0">
                <a:solidFill>
                  <a:srgbClr val="0033CC"/>
                </a:solidFill>
              </a:rPr>
              <a:t>novi kontekst poimanja i način čitanja Bečkih konvencija o diplomatskim i konzularnim odnosima.</a:t>
            </a:r>
          </a:p>
          <a:p>
            <a:pPr>
              <a:buClr>
                <a:srgbClr val="FF0000"/>
              </a:buClr>
              <a:buFontTx/>
              <a:buNone/>
            </a:pPr>
            <a:endParaRPr lang="hr-HR" altLang="sr-Latn-RS" sz="2400" dirty="0">
              <a:solidFill>
                <a:srgbClr val="0033CC"/>
              </a:solidFill>
            </a:endParaRPr>
          </a:p>
          <a:p>
            <a:pPr>
              <a:buClr>
                <a:srgbClr val="FF0000"/>
              </a:buClr>
            </a:pPr>
            <a:r>
              <a:rPr lang="hr-HR" altLang="sr-Latn-RS" sz="2400" dirty="0">
                <a:solidFill>
                  <a:srgbClr val="0033CC"/>
                </a:solidFill>
              </a:rPr>
              <a:t>diplomati postaju posrednici i pregovarači i u novim područjima kao što su energetika, klimatske promjene, okoliš, mediji, demografija, migracije.</a:t>
            </a:r>
          </a:p>
          <a:p>
            <a:pPr marL="0" indent="0">
              <a:buClr>
                <a:srgbClr val="FF0000"/>
              </a:buClr>
              <a:buNone/>
            </a:pPr>
            <a:endParaRPr lang="hr-HR" altLang="sr-Latn-RS" sz="2400" dirty="0">
              <a:solidFill>
                <a:srgbClr val="0033CC"/>
              </a:solidFill>
            </a:endParaRPr>
          </a:p>
          <a:p>
            <a:pPr>
              <a:buClr>
                <a:srgbClr val="FF0000"/>
              </a:buClr>
            </a:pPr>
            <a:r>
              <a:rPr lang="hr-HR" altLang="sr-Latn-RS" sz="2400" dirty="0">
                <a:solidFill>
                  <a:srgbClr val="0033CC"/>
                </a:solidFill>
              </a:rPr>
              <a:t>javna diplomacija kao čimbenik nacionalnog rasta i sigurnosti kroz poboljšavanje nacionalne percepcije, vidljivosti, </a:t>
            </a:r>
            <a:r>
              <a:rPr lang="hr-HR" altLang="sr-Latn-RS" sz="2400" dirty="0" err="1">
                <a:solidFill>
                  <a:srgbClr val="0033CC"/>
                </a:solidFill>
              </a:rPr>
              <a:t>image</a:t>
            </a:r>
            <a:r>
              <a:rPr lang="hr-HR" altLang="sr-Latn-RS" sz="2400" dirty="0">
                <a:solidFill>
                  <a:srgbClr val="0033CC"/>
                </a:solidFill>
              </a:rPr>
              <a:t>-a i </a:t>
            </a:r>
            <a:r>
              <a:rPr lang="hr-HR" altLang="sr-Latn-RS" sz="2400" dirty="0" err="1">
                <a:solidFill>
                  <a:srgbClr val="0033CC"/>
                </a:solidFill>
              </a:rPr>
              <a:t>brandinga</a:t>
            </a:r>
            <a:r>
              <a:rPr lang="hr-HR" altLang="sr-Latn-RS" sz="2400" dirty="0">
                <a:solidFill>
                  <a:srgbClr val="0033CC"/>
                </a:solidFill>
              </a:rPr>
              <a:t>.</a:t>
            </a: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1511287" y="188640"/>
            <a:ext cx="62642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hr-HR" altLang="zh-CN" sz="1800" b="1" dirty="0">
                <a:solidFill>
                  <a:srgbClr val="C0C0C0"/>
                </a:solidFill>
              </a:rPr>
              <a:t>‘Međunarodni odnosi, vanjska politika i diplomacija’</a:t>
            </a:r>
            <a:endParaRPr lang="hr-HR" sz="1800" b="1" i="1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430865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ray-world-map-h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072" y="692696"/>
            <a:ext cx="9286876" cy="50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251520" y="1001053"/>
            <a:ext cx="8784976" cy="459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hr-HR" altLang="sr-Latn-RS" sz="2400" b="1" i="1" u="sng" dirty="0">
                <a:solidFill>
                  <a:srgbClr val="FF0000"/>
                </a:solidFill>
              </a:rPr>
              <a:t>Osobitosti javne diplomacije:</a:t>
            </a:r>
            <a:r>
              <a:rPr lang="hr-HR" altLang="sr-Latn-RS" sz="2400" b="1" i="1" dirty="0">
                <a:solidFill>
                  <a:srgbClr val="FF0000"/>
                </a:solidFill>
              </a:rPr>
              <a:t> </a:t>
            </a:r>
          </a:p>
          <a:p>
            <a:pPr marL="0" indent="0">
              <a:buClr>
                <a:srgbClr val="FF0000"/>
              </a:buClr>
              <a:buNone/>
              <a:defRPr/>
            </a:pPr>
            <a:endParaRPr lang="hr-HR" altLang="sr-Latn-RS" sz="2400" b="1" dirty="0">
              <a:solidFill>
                <a:srgbClr val="0033CC"/>
              </a:solidFill>
            </a:endParaRPr>
          </a:p>
          <a:p>
            <a:pPr>
              <a:buClr>
                <a:srgbClr val="FF0000"/>
              </a:buClr>
              <a:defRPr/>
            </a:pPr>
            <a:r>
              <a:rPr lang="hr-HR" altLang="sr-Latn-RS" sz="2400" i="1" dirty="0">
                <a:solidFill>
                  <a:srgbClr val="0033CC"/>
                </a:solidFill>
              </a:rPr>
              <a:t>meka moć</a:t>
            </a:r>
            <a:r>
              <a:rPr lang="hr-HR" altLang="sr-Latn-RS" sz="2400" dirty="0">
                <a:solidFill>
                  <a:srgbClr val="0033CC"/>
                </a:solidFill>
              </a:rPr>
              <a:t>, odnosno sredstvo boljega razumijevanja u zemlji i inozemstvu, koje promiče međunarodno predstavljanje i nacionalni identitet.</a:t>
            </a:r>
          </a:p>
          <a:p>
            <a:pPr marL="0" indent="0">
              <a:buClr>
                <a:srgbClr val="FF0000"/>
              </a:buClr>
              <a:buNone/>
              <a:defRPr/>
            </a:pPr>
            <a:endParaRPr lang="hr-HR" altLang="sr-Latn-RS" sz="2400" dirty="0">
              <a:solidFill>
                <a:srgbClr val="0033CC"/>
              </a:solidFill>
            </a:endParaRPr>
          </a:p>
          <a:p>
            <a:pPr>
              <a:buClr>
                <a:srgbClr val="FF0000"/>
              </a:buClr>
              <a:defRPr/>
            </a:pPr>
            <a:r>
              <a:rPr lang="hr-HR" altLang="sr-Latn-RS" sz="2400" dirty="0">
                <a:solidFill>
                  <a:srgbClr val="0033CC"/>
                </a:solidFill>
              </a:rPr>
              <a:t>mješavina (</a:t>
            </a:r>
            <a:r>
              <a:rPr lang="hr-HR" altLang="sr-Latn-RS" sz="2400" i="1" dirty="0">
                <a:solidFill>
                  <a:srgbClr val="0033CC"/>
                </a:solidFill>
              </a:rPr>
              <a:t>mix</a:t>
            </a:r>
            <a:r>
              <a:rPr lang="hr-HR" altLang="sr-Latn-RS" sz="2400" dirty="0">
                <a:solidFill>
                  <a:srgbClr val="0033CC"/>
                </a:solidFill>
              </a:rPr>
              <a:t>) nacionalne promocije i vještoga upravljanja medijima (</a:t>
            </a:r>
            <a:r>
              <a:rPr lang="hr-HR" altLang="sr-Latn-RS" sz="2400" i="1" dirty="0" err="1">
                <a:solidFill>
                  <a:srgbClr val="0033CC"/>
                </a:solidFill>
              </a:rPr>
              <a:t>smart</a:t>
            </a:r>
            <a:r>
              <a:rPr lang="hr-HR" altLang="sr-Latn-RS" sz="2400" i="1" dirty="0">
                <a:solidFill>
                  <a:srgbClr val="0033CC"/>
                </a:solidFill>
              </a:rPr>
              <a:t> managemen</a:t>
            </a:r>
            <a:r>
              <a:rPr lang="hr-HR" altLang="sr-Latn-RS" sz="2400" dirty="0">
                <a:solidFill>
                  <a:srgbClr val="0033CC"/>
                </a:solidFill>
              </a:rPr>
              <a:t>t).</a:t>
            </a:r>
          </a:p>
          <a:p>
            <a:pPr marL="0" indent="0">
              <a:buClr>
                <a:srgbClr val="FF0000"/>
              </a:buClr>
              <a:buFontTx/>
              <a:buNone/>
              <a:defRPr/>
            </a:pPr>
            <a:endParaRPr lang="hr-HR" altLang="sr-Latn-RS" sz="2400" dirty="0">
              <a:solidFill>
                <a:srgbClr val="0033CC"/>
              </a:solidFill>
            </a:endParaRPr>
          </a:p>
          <a:p>
            <a:pPr>
              <a:buClr>
                <a:srgbClr val="FF0000"/>
              </a:buClr>
              <a:defRPr/>
            </a:pPr>
            <a:r>
              <a:rPr lang="hr-HR" altLang="sr-Latn-RS" sz="2400" dirty="0">
                <a:solidFill>
                  <a:srgbClr val="0033CC"/>
                </a:solidFill>
              </a:rPr>
              <a:t>obuhvaća međunarodnu percepciju, vidljivost, reputaciju i </a:t>
            </a:r>
            <a:r>
              <a:rPr lang="hr-HR" altLang="sr-Latn-RS" sz="2400" dirty="0" err="1">
                <a:solidFill>
                  <a:srgbClr val="0033CC"/>
                </a:solidFill>
              </a:rPr>
              <a:t>image</a:t>
            </a:r>
            <a:r>
              <a:rPr lang="hr-HR" altLang="sr-Latn-RS" sz="2400" dirty="0">
                <a:solidFill>
                  <a:srgbClr val="0033CC"/>
                </a:solidFill>
              </a:rPr>
              <a:t>, kao i nacionalni i područni </a:t>
            </a:r>
            <a:r>
              <a:rPr lang="hr-HR" altLang="sr-Latn-RS" sz="2400" dirty="0" err="1">
                <a:solidFill>
                  <a:srgbClr val="0033CC"/>
                </a:solidFill>
              </a:rPr>
              <a:t>branding</a:t>
            </a:r>
            <a:r>
              <a:rPr lang="hr-HR" altLang="sr-Latn-RS" sz="2400" dirty="0">
                <a:solidFill>
                  <a:srgbClr val="0033CC"/>
                </a:solidFill>
              </a:rPr>
              <a:t>.</a:t>
            </a:r>
          </a:p>
        </p:txBody>
      </p:sp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1440358" y="112197"/>
            <a:ext cx="63363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hr-HR" altLang="zh-CN" sz="1800" b="1" dirty="0">
                <a:solidFill>
                  <a:srgbClr val="C0C0C0"/>
                </a:solidFill>
              </a:rPr>
              <a:t>‘Međunarodni odnosi, vanjska politika i diplomacija’</a:t>
            </a:r>
            <a:endParaRPr lang="hr-HR" sz="1800" b="1" i="1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394631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ray-world-map-h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30388"/>
            <a:ext cx="8616576" cy="4622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690445" y="203473"/>
            <a:ext cx="60518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hr-HR" altLang="zh-CN" b="1" dirty="0">
                <a:solidFill>
                  <a:srgbClr val="C0C0C0"/>
                </a:solidFill>
              </a:rPr>
              <a:t>‘Međunarodni odnosi vanjska politika i diplomacija’</a:t>
            </a:r>
            <a:endParaRPr lang="hr-HR" b="1" i="1" dirty="0">
              <a:solidFill>
                <a:srgbClr val="C0C0C0"/>
              </a:solidFill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462819" y="2028617"/>
            <a:ext cx="6219972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hr-HR" sz="3200" u="sng" dirty="0">
                <a:solidFill>
                  <a:srgbClr val="FF0000"/>
                </a:solidFill>
              </a:rPr>
              <a:t>Sedmi susret, 14. siječnja 2022.</a:t>
            </a:r>
          </a:p>
          <a:p>
            <a:pPr algn="ctr"/>
            <a:endParaRPr lang="hr-HR" sz="3200" dirty="0">
              <a:solidFill>
                <a:srgbClr val="FF0000"/>
              </a:solidFill>
            </a:endParaRPr>
          </a:p>
          <a:p>
            <a:pPr algn="ctr"/>
            <a:endParaRPr lang="hr-HR" sz="3200" dirty="0">
              <a:solidFill>
                <a:srgbClr val="FF0000"/>
              </a:solidFill>
            </a:endParaRPr>
          </a:p>
          <a:p>
            <a:pPr algn="ctr"/>
            <a:r>
              <a:rPr lang="pl-PL" sz="4400" b="1" i="1" u="sng" dirty="0" err="1">
                <a:solidFill>
                  <a:srgbClr val="FF0000"/>
                </a:solidFill>
              </a:rPr>
              <a:t>Javna</a:t>
            </a:r>
            <a:r>
              <a:rPr lang="pl-PL" sz="4400" b="1" i="1" u="sng" dirty="0">
                <a:solidFill>
                  <a:srgbClr val="FF0000"/>
                </a:solidFill>
              </a:rPr>
              <a:t> </a:t>
            </a:r>
            <a:r>
              <a:rPr lang="pl-PL" sz="4400" b="1" i="1" u="sng" dirty="0" err="1">
                <a:solidFill>
                  <a:srgbClr val="FF0000"/>
                </a:solidFill>
              </a:rPr>
              <a:t>diplomacija</a:t>
            </a:r>
            <a:endParaRPr lang="pl-PL" sz="4400" b="1" i="1" u="sng" dirty="0">
              <a:solidFill>
                <a:srgbClr val="FF0000"/>
              </a:solidFill>
            </a:endParaRPr>
          </a:p>
          <a:p>
            <a:pPr algn="ctr"/>
            <a:endParaRPr lang="pl-PL" sz="3600" b="1" i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ray-world-map-h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566" y="692696"/>
            <a:ext cx="9286876" cy="50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395536" y="741594"/>
            <a:ext cx="8640515" cy="533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hr-HR" altLang="sr-Latn-RS" sz="2400" b="1" i="1" u="sng" dirty="0">
                <a:solidFill>
                  <a:srgbClr val="FF0000"/>
                </a:solidFill>
              </a:rPr>
              <a:t>Nacionalni i područni </a:t>
            </a:r>
            <a:r>
              <a:rPr lang="hr-HR" altLang="sr-Latn-RS" sz="2400" b="1" i="1" u="sng" dirty="0" err="1">
                <a:solidFill>
                  <a:srgbClr val="FF0000"/>
                </a:solidFill>
              </a:rPr>
              <a:t>branding</a:t>
            </a:r>
            <a:r>
              <a:rPr lang="hr-HR" altLang="sr-Latn-RS" sz="2400" b="1" i="1" u="sng" dirty="0">
                <a:solidFill>
                  <a:srgbClr val="FF0000"/>
                </a:solidFill>
              </a:rPr>
              <a:t>:</a:t>
            </a:r>
            <a:endParaRPr lang="hr-HR" altLang="sr-Latn-RS" sz="2400" b="1" i="1" u="sng" dirty="0">
              <a:solidFill>
                <a:srgbClr val="0033CC"/>
              </a:solidFill>
            </a:endParaRPr>
          </a:p>
          <a:p>
            <a:pPr>
              <a:buClr>
                <a:srgbClr val="FF0000"/>
              </a:buClr>
            </a:pPr>
            <a:endParaRPr lang="hr-HR" altLang="sr-Latn-RS" sz="2400" b="1" dirty="0">
              <a:solidFill>
                <a:srgbClr val="0033CC"/>
              </a:solidFill>
            </a:endParaRPr>
          </a:p>
          <a:p>
            <a:pPr>
              <a:buClr>
                <a:srgbClr val="FF0000"/>
              </a:buClr>
            </a:pPr>
            <a:r>
              <a:rPr lang="hr-HR" altLang="sr-Latn-RS" sz="2400" dirty="0">
                <a:solidFill>
                  <a:srgbClr val="0033CC"/>
                </a:solidFill>
              </a:rPr>
              <a:t>moć zemljopisne lokacije osnažena sposobnostima strategijskog određivanja, što je međunarodno uobičajen i poželjni standard.</a:t>
            </a:r>
          </a:p>
          <a:p>
            <a:pPr>
              <a:buClr>
                <a:srgbClr val="FF0000"/>
              </a:buClr>
              <a:buFontTx/>
              <a:buNone/>
            </a:pPr>
            <a:endParaRPr lang="hr-HR" altLang="sr-Latn-RS" sz="2400" dirty="0">
              <a:solidFill>
                <a:srgbClr val="0033CC"/>
              </a:solidFill>
            </a:endParaRPr>
          </a:p>
          <a:p>
            <a:pPr>
              <a:buClr>
                <a:srgbClr val="FF0000"/>
              </a:buClr>
            </a:pPr>
            <a:r>
              <a:rPr lang="hr-HR" altLang="sr-Latn-RS" sz="2400" dirty="0">
                <a:solidFill>
                  <a:srgbClr val="0033CC"/>
                </a:solidFill>
              </a:rPr>
              <a:t>na današnjem tržištu prepunom poslovnih ideja i pothvata svi igrači imaju i nude svoj brand, no </a:t>
            </a:r>
            <a:r>
              <a:rPr lang="hr-HR" altLang="sr-Latn-RS" sz="2400" dirty="0" err="1">
                <a:solidFill>
                  <a:srgbClr val="0033CC"/>
                </a:solidFill>
              </a:rPr>
              <a:t>branding</a:t>
            </a:r>
            <a:r>
              <a:rPr lang="hr-HR" altLang="sr-Latn-RS" sz="2400" dirty="0">
                <a:solidFill>
                  <a:srgbClr val="0033CC"/>
                </a:solidFill>
              </a:rPr>
              <a:t> je više od slogana ili propagandne kampanje.</a:t>
            </a:r>
          </a:p>
          <a:p>
            <a:pPr>
              <a:buClr>
                <a:srgbClr val="FF0000"/>
              </a:buClr>
            </a:pPr>
            <a:endParaRPr lang="hr-HR" altLang="sr-Latn-RS" sz="2400" dirty="0">
              <a:solidFill>
                <a:srgbClr val="0033CC"/>
              </a:solidFill>
            </a:endParaRPr>
          </a:p>
          <a:p>
            <a:pPr>
              <a:buClr>
                <a:srgbClr val="FF0000"/>
              </a:buClr>
            </a:pPr>
            <a:r>
              <a:rPr lang="hr-HR" altLang="sr-Latn-RS" sz="2400" dirty="0" err="1">
                <a:solidFill>
                  <a:srgbClr val="0033CC"/>
                </a:solidFill>
              </a:rPr>
              <a:t>branding</a:t>
            </a:r>
            <a:r>
              <a:rPr lang="hr-HR" altLang="sr-Latn-RS" sz="2400" dirty="0">
                <a:solidFill>
                  <a:srgbClr val="0033CC"/>
                </a:solidFill>
              </a:rPr>
              <a:t> je ukupnost razmišljanja, osjećaja, asocijacija i očekivanja, odnosno reakcija na određeni simbol, ime, logo, proizvod, uslugu, događaj, pa i dizajn.</a:t>
            </a:r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1005756" y="260648"/>
            <a:ext cx="61926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hr-HR" altLang="zh-CN" sz="1800" b="1" dirty="0">
                <a:solidFill>
                  <a:srgbClr val="C0C0C0"/>
                </a:solidFill>
              </a:rPr>
              <a:t>‘Međunarodni odnosi, vanjska politika i diplomacija’</a:t>
            </a:r>
            <a:endParaRPr lang="hr-HR" sz="1800" b="1" i="1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795601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ray-world-map-h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566" y="692696"/>
            <a:ext cx="9286876" cy="50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251520" y="677425"/>
            <a:ext cx="8784531" cy="592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hr-HR" altLang="sr-Latn-RS" sz="2400" b="1" i="1" u="sng" dirty="0">
                <a:solidFill>
                  <a:srgbClr val="FF0000"/>
                </a:solidFill>
              </a:rPr>
              <a:t>Nacionalni </a:t>
            </a:r>
            <a:r>
              <a:rPr lang="hr-HR" altLang="sr-Latn-RS" sz="2400" b="1" i="1" u="sng" dirty="0" err="1">
                <a:solidFill>
                  <a:srgbClr val="FF0000"/>
                </a:solidFill>
              </a:rPr>
              <a:t>image</a:t>
            </a:r>
            <a:r>
              <a:rPr lang="hr-HR" altLang="sr-Latn-RS" sz="2400" b="1" i="1" u="sng" dirty="0">
                <a:solidFill>
                  <a:srgbClr val="FF0000"/>
                </a:solidFill>
              </a:rPr>
              <a:t>: kanali kreiranja i potpore</a:t>
            </a:r>
            <a:endParaRPr lang="hr-HR" altLang="sr-Latn-RS" sz="2400" b="1" i="1" u="sng" dirty="0">
              <a:solidFill>
                <a:srgbClr val="0033CC"/>
              </a:solidFill>
            </a:endParaRPr>
          </a:p>
          <a:p>
            <a:pPr>
              <a:buClr>
                <a:srgbClr val="FF0000"/>
              </a:buClr>
            </a:pPr>
            <a:r>
              <a:rPr lang="hr-HR" altLang="sr-Latn-RS" sz="2400" dirty="0">
                <a:solidFill>
                  <a:srgbClr val="0033CC"/>
                </a:solidFill>
              </a:rPr>
              <a:t>temeljni elementi nacionalnoga </a:t>
            </a:r>
            <a:r>
              <a:rPr lang="hr-HR" altLang="sr-Latn-RS" sz="2400" dirty="0" err="1">
                <a:solidFill>
                  <a:srgbClr val="0033CC"/>
                </a:solidFill>
              </a:rPr>
              <a:t>image</a:t>
            </a:r>
            <a:r>
              <a:rPr lang="hr-HR" altLang="sr-Latn-RS" sz="2400" dirty="0">
                <a:solidFill>
                  <a:srgbClr val="0033CC"/>
                </a:solidFill>
              </a:rPr>
              <a:t>-a su politički, gospodarski i kulturni ambijent, ideje i politike.</a:t>
            </a:r>
          </a:p>
          <a:p>
            <a:pPr>
              <a:buClr>
                <a:srgbClr val="FF0000"/>
              </a:buClr>
              <a:buFontTx/>
              <a:buNone/>
            </a:pPr>
            <a:endParaRPr lang="hr-HR" altLang="sr-Latn-RS" sz="2400" dirty="0">
              <a:solidFill>
                <a:srgbClr val="0033CC"/>
              </a:solidFill>
            </a:endParaRPr>
          </a:p>
          <a:p>
            <a:pPr>
              <a:buClr>
                <a:srgbClr val="FF0000"/>
              </a:buClr>
            </a:pPr>
            <a:r>
              <a:rPr lang="hr-HR" altLang="sr-Latn-RS" sz="2400" dirty="0">
                <a:solidFill>
                  <a:srgbClr val="0033CC"/>
                </a:solidFill>
              </a:rPr>
              <a:t>robni izvoz i zemlja podrijetla kao brand/marka.</a:t>
            </a:r>
          </a:p>
          <a:p>
            <a:pPr marL="0" indent="0">
              <a:buClr>
                <a:srgbClr val="FF0000"/>
              </a:buClr>
              <a:buNone/>
            </a:pPr>
            <a:endParaRPr lang="hr-HR" altLang="sr-Latn-RS" sz="2400" dirty="0">
              <a:solidFill>
                <a:srgbClr val="0033CC"/>
              </a:solidFill>
            </a:endParaRPr>
          </a:p>
          <a:p>
            <a:pPr>
              <a:buClr>
                <a:srgbClr val="FF0000"/>
              </a:buClr>
            </a:pPr>
            <a:r>
              <a:rPr lang="hr-HR" altLang="sr-Latn-RS" sz="2400" dirty="0">
                <a:solidFill>
                  <a:srgbClr val="0033CC"/>
                </a:solidFill>
              </a:rPr>
              <a:t>turistička i kulturna promocija kao neposredno iskustvo.</a:t>
            </a:r>
          </a:p>
          <a:p>
            <a:pPr marL="0" indent="0">
              <a:buClr>
                <a:srgbClr val="FF0000"/>
              </a:buClr>
              <a:buNone/>
            </a:pPr>
            <a:endParaRPr lang="hr-HR" altLang="sr-Latn-RS" sz="2400" dirty="0">
              <a:solidFill>
                <a:srgbClr val="0033CC"/>
              </a:solidFill>
            </a:endParaRPr>
          </a:p>
          <a:p>
            <a:pPr>
              <a:buClr>
                <a:srgbClr val="FF0000"/>
              </a:buClr>
            </a:pPr>
            <a:r>
              <a:rPr lang="hr-HR" altLang="sr-Latn-RS" sz="2400" dirty="0">
                <a:solidFill>
                  <a:srgbClr val="0033CC"/>
                </a:solidFill>
              </a:rPr>
              <a:t>državna politika i političke odluke, odnos spram inozemnih ulagača kao doprinos poimanju i brandu.</a:t>
            </a:r>
          </a:p>
          <a:p>
            <a:pPr marL="0" indent="0">
              <a:buClr>
                <a:srgbClr val="FF0000"/>
              </a:buClr>
              <a:buNone/>
            </a:pPr>
            <a:endParaRPr lang="hr-HR" altLang="sr-Latn-RS" sz="2400" dirty="0">
              <a:solidFill>
                <a:srgbClr val="0033CC"/>
              </a:solidFill>
            </a:endParaRPr>
          </a:p>
          <a:p>
            <a:pPr>
              <a:buClr>
                <a:srgbClr val="FF0000"/>
              </a:buClr>
            </a:pPr>
            <a:r>
              <a:rPr lang="hr-HR" altLang="sr-Latn-RS" sz="2400" dirty="0">
                <a:solidFill>
                  <a:srgbClr val="0033CC"/>
                </a:solidFill>
              </a:rPr>
              <a:t>odnos spram stranim studentima i ekspertima, glasovitim pojedincima – političari, kreatori politika, glumci, športaši, ostale medijske zvijezde, ‘obični’ ljudi. </a:t>
            </a:r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1005756" y="260648"/>
            <a:ext cx="61926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hr-HR" altLang="zh-CN" sz="1800" b="1" dirty="0">
                <a:solidFill>
                  <a:srgbClr val="C0C0C0"/>
                </a:solidFill>
              </a:rPr>
              <a:t>‘Međunarodni odnosi, vanjska politika i diplomacija’</a:t>
            </a:r>
            <a:endParaRPr lang="hr-HR" sz="1800" b="1" i="1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035715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ray-world-map-h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" y="764704"/>
            <a:ext cx="9144000" cy="502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655527" y="116632"/>
            <a:ext cx="61209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hr-HR" altLang="zh-CN" b="1" dirty="0">
                <a:solidFill>
                  <a:srgbClr val="C0C0C0"/>
                </a:solidFill>
              </a:rPr>
              <a:t>‘Međunarodni odnosi, vanjska politika i diplomacija’</a:t>
            </a:r>
            <a:endParaRPr lang="hr-HR" b="1" i="1" dirty="0">
              <a:solidFill>
                <a:srgbClr val="C0C0C0"/>
              </a:solidFill>
            </a:endParaRPr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323528" y="1239946"/>
            <a:ext cx="8352928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hr-HR" sz="2400" b="1" u="sng" dirty="0">
                <a:solidFill>
                  <a:srgbClr val="0033CC"/>
                </a:solidFill>
              </a:rPr>
              <a:t>Gospodarstvo, kultura, znanost, obrazovanje, turizam, šport …</a:t>
            </a:r>
          </a:p>
          <a:p>
            <a:pPr marL="268287" lvl="1">
              <a:buClr>
                <a:srgbClr val="FF0000"/>
              </a:buClr>
            </a:pPr>
            <a:endParaRPr lang="hr-HR" sz="2400" dirty="0">
              <a:solidFill>
                <a:srgbClr val="0033CC"/>
              </a:solidFill>
            </a:endParaRPr>
          </a:p>
          <a:p>
            <a:pPr marL="536575" lvl="1" indent="-268288">
              <a:buClr>
                <a:srgbClr val="FF0000"/>
              </a:buClr>
              <a:buFont typeface="Arial" charset="0"/>
              <a:buChar char="•"/>
            </a:pPr>
            <a:r>
              <a:rPr lang="hr-HR" sz="2400" dirty="0">
                <a:solidFill>
                  <a:srgbClr val="0033CC"/>
                </a:solidFill>
              </a:rPr>
              <a:t>gospodarska diplomacija,</a:t>
            </a:r>
          </a:p>
          <a:p>
            <a:pPr marL="268287" lvl="1">
              <a:buClr>
                <a:srgbClr val="FF0000"/>
              </a:buClr>
            </a:pPr>
            <a:endParaRPr lang="hr-HR" sz="2400" dirty="0">
              <a:solidFill>
                <a:srgbClr val="0033CC"/>
              </a:solidFill>
            </a:endParaRPr>
          </a:p>
          <a:p>
            <a:pPr marL="536575" lvl="1" indent="-268288">
              <a:buClr>
                <a:srgbClr val="FF0000"/>
              </a:buClr>
              <a:buFont typeface="Arial" charset="0"/>
              <a:buChar char="•"/>
            </a:pPr>
            <a:r>
              <a:rPr lang="hr-HR" sz="2400" dirty="0">
                <a:solidFill>
                  <a:srgbClr val="0033CC"/>
                </a:solidFill>
              </a:rPr>
              <a:t>kulturna diplomacija,</a:t>
            </a:r>
          </a:p>
          <a:p>
            <a:pPr marL="268287" lvl="1">
              <a:buClr>
                <a:srgbClr val="FF0000"/>
              </a:buClr>
            </a:pPr>
            <a:endParaRPr lang="hr-HR" sz="2400" dirty="0">
              <a:solidFill>
                <a:srgbClr val="0033CC"/>
              </a:solidFill>
            </a:endParaRPr>
          </a:p>
          <a:p>
            <a:pPr marL="536575" lvl="1" indent="-268288">
              <a:buClr>
                <a:srgbClr val="FF0000"/>
              </a:buClr>
              <a:buFont typeface="Arial" charset="0"/>
              <a:buChar char="•"/>
            </a:pPr>
            <a:r>
              <a:rPr lang="hr-HR" sz="2400" dirty="0">
                <a:solidFill>
                  <a:srgbClr val="0033CC"/>
                </a:solidFill>
              </a:rPr>
              <a:t>znanstvena diplomacija,</a:t>
            </a:r>
          </a:p>
          <a:p>
            <a:pPr marL="268287" lvl="1">
              <a:buClr>
                <a:srgbClr val="FF0000"/>
              </a:buClr>
            </a:pPr>
            <a:endParaRPr lang="hr-HR" sz="2400" dirty="0">
              <a:solidFill>
                <a:srgbClr val="0033CC"/>
              </a:solidFill>
            </a:endParaRPr>
          </a:p>
          <a:p>
            <a:pPr marL="536575" lvl="1" indent="-268288">
              <a:buClr>
                <a:srgbClr val="FF0000"/>
              </a:buClr>
              <a:buFont typeface="Arial" charset="0"/>
              <a:buChar char="•"/>
            </a:pPr>
            <a:r>
              <a:rPr lang="hr-HR" sz="2400" dirty="0">
                <a:solidFill>
                  <a:srgbClr val="0033CC"/>
                </a:solidFill>
              </a:rPr>
              <a:t>obrazovna diplomacija,</a:t>
            </a:r>
          </a:p>
          <a:p>
            <a:pPr marL="536575" lvl="1" indent="-268288">
              <a:buClr>
                <a:srgbClr val="FF0000"/>
              </a:buClr>
              <a:buFont typeface="Arial" charset="0"/>
              <a:buChar char="•"/>
            </a:pPr>
            <a:endParaRPr lang="hr-HR" sz="2400" dirty="0">
              <a:solidFill>
                <a:srgbClr val="0033CC"/>
              </a:solidFill>
            </a:endParaRPr>
          </a:p>
          <a:p>
            <a:pPr marL="536575" lvl="1" indent="-268288">
              <a:buClr>
                <a:srgbClr val="FF0000"/>
              </a:buClr>
              <a:buFont typeface="Arial" charset="0"/>
              <a:buChar char="•"/>
            </a:pPr>
            <a:r>
              <a:rPr lang="hr-HR" sz="2400" dirty="0">
                <a:solidFill>
                  <a:srgbClr val="0033CC"/>
                </a:solidFill>
              </a:rPr>
              <a:t>turistička diplomacija,</a:t>
            </a:r>
          </a:p>
          <a:p>
            <a:pPr marL="268287" lvl="1">
              <a:buClr>
                <a:srgbClr val="FF0000"/>
              </a:buClr>
            </a:pPr>
            <a:endParaRPr lang="hr-HR" sz="2400" dirty="0">
              <a:solidFill>
                <a:srgbClr val="0033CC"/>
              </a:solidFill>
            </a:endParaRPr>
          </a:p>
          <a:p>
            <a:pPr marL="536575" lvl="1" indent="-268288">
              <a:buClr>
                <a:srgbClr val="FF0000"/>
              </a:buClr>
              <a:buFont typeface="Arial" charset="0"/>
              <a:buChar char="•"/>
            </a:pPr>
            <a:r>
              <a:rPr lang="hr-HR" sz="2400" dirty="0">
                <a:solidFill>
                  <a:srgbClr val="0033CC"/>
                </a:solidFill>
              </a:rPr>
              <a:t>športska diplomacija …</a:t>
            </a:r>
            <a:endParaRPr lang="hr-HR" sz="2000" b="1" dirty="0">
              <a:solidFill>
                <a:srgbClr val="0033C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55527" y="601345"/>
            <a:ext cx="59408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Područja javne diplomacije</a:t>
            </a:r>
          </a:p>
        </p:txBody>
      </p:sp>
    </p:spTree>
    <p:extLst>
      <p:ext uri="{BB962C8B-B14F-4D97-AF65-F5344CB8AC3E}">
        <p14:creationId xmlns:p14="http://schemas.microsoft.com/office/powerpoint/2010/main" val="107776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ray-world-map-h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437" y="692696"/>
            <a:ext cx="9144000" cy="502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619523" y="116632"/>
            <a:ext cx="61929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hr-HR" altLang="zh-CN" b="1" dirty="0">
                <a:solidFill>
                  <a:srgbClr val="C0C0C0"/>
                </a:solidFill>
              </a:rPr>
              <a:t>‘Međunarodni odnosi, vanjska politika i diplomacija’</a:t>
            </a:r>
            <a:endParaRPr lang="hr-HR" b="1" i="1" dirty="0">
              <a:solidFill>
                <a:srgbClr val="C0C0C0"/>
              </a:solidFill>
            </a:endParaRPr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-108520" y="485964"/>
            <a:ext cx="8941082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>
              <a:buClr>
                <a:srgbClr val="FF0000"/>
              </a:buClr>
              <a:buFont typeface="Wingdings" pitchFamily="2" charset="2"/>
              <a:buChar char="ü"/>
            </a:pPr>
            <a:r>
              <a:rPr lang="hr-HR" sz="2400" b="1" u="sng" dirty="0">
                <a:solidFill>
                  <a:srgbClr val="0033CC"/>
                </a:solidFill>
              </a:rPr>
              <a:t>Mediji, sigurnost i zaštita</a:t>
            </a:r>
          </a:p>
          <a:p>
            <a:pPr marL="742950" lvl="1" indent="-285750" algn="just">
              <a:buClr>
                <a:srgbClr val="FF0000"/>
              </a:buClr>
              <a:buFont typeface="Arial" charset="0"/>
              <a:buChar char="•"/>
            </a:pPr>
            <a:endParaRPr lang="hr-HR" sz="2400" i="1" u="sng" dirty="0">
              <a:solidFill>
                <a:srgbClr val="0033CC"/>
              </a:solidFill>
            </a:endParaRPr>
          </a:p>
          <a:p>
            <a:pPr marL="742950" lvl="1" indent="-285750" algn="just">
              <a:buClr>
                <a:srgbClr val="FF0000"/>
              </a:buClr>
              <a:buFont typeface="Arial" charset="0"/>
              <a:buChar char="•"/>
            </a:pPr>
            <a:r>
              <a:rPr lang="hr-HR" sz="2400" i="1" u="sng" dirty="0">
                <a:solidFill>
                  <a:srgbClr val="0033CC"/>
                </a:solidFill>
              </a:rPr>
              <a:t>Pristup javne diplomacije:</a:t>
            </a:r>
            <a:r>
              <a:rPr lang="hr-HR" sz="2400" dirty="0">
                <a:solidFill>
                  <a:srgbClr val="0033CC"/>
                </a:solidFill>
              </a:rPr>
              <a:t> otvorenost, transparentnost i kredibilnost nastupa, uz sustavnost i povjerljivost.</a:t>
            </a:r>
            <a:endParaRPr lang="hr-HR" sz="2400" u="sng" dirty="0">
              <a:solidFill>
                <a:srgbClr val="0033CC"/>
              </a:solidFill>
            </a:endParaRPr>
          </a:p>
          <a:p>
            <a:pPr lvl="1" algn="just">
              <a:buClr>
                <a:srgbClr val="FF0000"/>
              </a:buClr>
            </a:pPr>
            <a:endParaRPr lang="hr-HR" sz="2400" i="1" u="sng" dirty="0">
              <a:solidFill>
                <a:srgbClr val="0033CC"/>
              </a:solidFill>
            </a:endParaRPr>
          </a:p>
          <a:p>
            <a:pPr marL="742950" lvl="1" indent="-285750" algn="just">
              <a:buClr>
                <a:srgbClr val="FF0000"/>
              </a:buClr>
              <a:buFont typeface="Arial" charset="0"/>
              <a:buChar char="•"/>
            </a:pPr>
            <a:r>
              <a:rPr lang="hr-HR" sz="2400" i="1" u="sng" dirty="0">
                <a:solidFill>
                  <a:srgbClr val="0033CC"/>
                </a:solidFill>
              </a:rPr>
              <a:t>Mediji u suvremenim odnosima:</a:t>
            </a:r>
            <a:r>
              <a:rPr lang="hr-HR" sz="2400" i="1" dirty="0">
                <a:solidFill>
                  <a:srgbClr val="0033CC"/>
                </a:solidFill>
              </a:rPr>
              <a:t> </a:t>
            </a:r>
            <a:r>
              <a:rPr lang="hr-HR" sz="2400" dirty="0">
                <a:solidFill>
                  <a:srgbClr val="0033CC"/>
                </a:solidFill>
              </a:rPr>
              <a:t>dinamični razvoj sredstava komunikacije; rast brzine prijenosa informacija; brojnost izvora; novi mediji. </a:t>
            </a:r>
          </a:p>
          <a:p>
            <a:pPr lvl="1" algn="just">
              <a:buClr>
                <a:srgbClr val="FF0000"/>
              </a:buClr>
            </a:pPr>
            <a:endParaRPr lang="hr-HR" sz="2400" b="1" dirty="0">
              <a:solidFill>
                <a:srgbClr val="0033CC"/>
              </a:solidFill>
            </a:endParaRPr>
          </a:p>
          <a:p>
            <a:pPr marL="742950" lvl="1" indent="-285750" algn="just">
              <a:buClr>
                <a:srgbClr val="FF0000"/>
              </a:buClr>
              <a:buFont typeface="Arial" charset="0"/>
              <a:buChar char="•"/>
            </a:pPr>
            <a:r>
              <a:rPr lang="hr-HR" sz="2400" i="1" u="sng" dirty="0">
                <a:solidFill>
                  <a:srgbClr val="0033CC"/>
                </a:solidFill>
              </a:rPr>
              <a:t>Neposredne diplomatske funkcije:</a:t>
            </a:r>
            <a:r>
              <a:rPr lang="hr-HR" sz="2400" dirty="0">
                <a:solidFill>
                  <a:srgbClr val="0033CC"/>
                </a:solidFill>
              </a:rPr>
              <a:t> informiranje, praćenje, obrada i razmjena informacija i vijesti, vjerodostojnost, istinitost; poznavanje pravila, običaja i jezika države primateljice; glasnogovornik, ataše za medije (</a:t>
            </a:r>
            <a:r>
              <a:rPr lang="hr-HR" sz="2400" i="1" dirty="0" err="1">
                <a:solidFill>
                  <a:srgbClr val="0033CC"/>
                </a:solidFill>
              </a:rPr>
              <a:t>briefing</a:t>
            </a:r>
            <a:r>
              <a:rPr lang="hr-HR" sz="2400" dirty="0">
                <a:solidFill>
                  <a:srgbClr val="0033CC"/>
                </a:solidFill>
              </a:rPr>
              <a:t>).</a:t>
            </a:r>
          </a:p>
          <a:p>
            <a:pPr lvl="1" algn="just">
              <a:buClr>
                <a:srgbClr val="FF0000"/>
              </a:buClr>
            </a:pPr>
            <a:endParaRPr lang="hr-HR" sz="2400" dirty="0">
              <a:solidFill>
                <a:srgbClr val="0033CC"/>
              </a:solidFill>
            </a:endParaRPr>
          </a:p>
          <a:p>
            <a:pPr marL="742950" lvl="1" indent="-285750" algn="just">
              <a:buClr>
                <a:srgbClr val="FF0000"/>
              </a:buClr>
              <a:buFont typeface="Arial" charset="0"/>
              <a:buChar char="•"/>
            </a:pPr>
            <a:r>
              <a:rPr lang="hr-HR" sz="2400" u="sng" dirty="0">
                <a:solidFill>
                  <a:srgbClr val="0033CC"/>
                </a:solidFill>
              </a:rPr>
              <a:t>Sigurnost i zaštita</a:t>
            </a:r>
            <a:r>
              <a:rPr lang="hr-HR" sz="2400" dirty="0">
                <a:solidFill>
                  <a:srgbClr val="0033CC"/>
                </a:solidFill>
              </a:rPr>
              <a:t> u redovnim i drugim situacijama građana i vlasništva, osobito o diplomatskim predstavništvima i predstavnicima, od analize i prevencije do postupanja.</a:t>
            </a:r>
          </a:p>
        </p:txBody>
      </p:sp>
    </p:spTree>
    <p:extLst>
      <p:ext uri="{BB962C8B-B14F-4D97-AF65-F5344CB8AC3E}">
        <p14:creationId xmlns:p14="http://schemas.microsoft.com/office/powerpoint/2010/main" val="363913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ray-world-map-h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394" y="653187"/>
            <a:ext cx="9144000" cy="5240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403350" y="115888"/>
            <a:ext cx="64801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hr-HR" altLang="zh-CN" b="1" i="1" dirty="0">
                <a:solidFill>
                  <a:srgbClr val="C0C0C0"/>
                </a:solidFill>
              </a:rPr>
              <a:t>‘Međunarodni odnosi vanjska politika i diplomacija’</a:t>
            </a:r>
            <a:endParaRPr lang="hr-HR" b="1" i="1" dirty="0">
              <a:solidFill>
                <a:srgbClr val="C0C0C0"/>
              </a:solidFill>
            </a:endParaRPr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25126" y="878573"/>
            <a:ext cx="9118874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 algn="just">
              <a:buClr>
                <a:srgbClr val="FF0000"/>
              </a:buClr>
            </a:pPr>
            <a:endParaRPr lang="hr-HR" sz="2400" b="1" i="1" u="sng" dirty="0">
              <a:solidFill>
                <a:srgbClr val="FF0000"/>
              </a:solidFill>
            </a:endParaRPr>
          </a:p>
          <a:p>
            <a:pPr lvl="1" algn="just">
              <a:buClr>
                <a:srgbClr val="FF0000"/>
              </a:buClr>
            </a:pPr>
            <a:endParaRPr lang="hr-HR" sz="2400" i="1" u="sng" dirty="0">
              <a:solidFill>
                <a:srgbClr val="FF0000"/>
              </a:solidFill>
            </a:endParaRPr>
          </a:p>
          <a:p>
            <a:pPr marL="800100" lvl="1" indent="-34290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hr-HR" sz="2400" i="1" u="sng" dirty="0">
                <a:solidFill>
                  <a:srgbClr val="FF0000"/>
                </a:solidFill>
              </a:rPr>
              <a:t>Logo HRPRES 2020:</a:t>
            </a:r>
            <a:r>
              <a:rPr lang="hr-HR" sz="2400" dirty="0">
                <a:solidFill>
                  <a:srgbClr val="0033CC"/>
                </a:solidFill>
              </a:rPr>
              <a:t> ‘Snažna Europa u svijetu punom izazova’ (</a:t>
            </a:r>
            <a:r>
              <a:rPr lang="hr-HR" sz="2400" i="1" dirty="0">
                <a:solidFill>
                  <a:srgbClr val="0033CC"/>
                </a:solidFill>
              </a:rPr>
              <a:t>‘A </a:t>
            </a:r>
            <a:r>
              <a:rPr lang="hr-HR" sz="2400" i="1" dirty="0" err="1">
                <a:solidFill>
                  <a:srgbClr val="0033CC"/>
                </a:solidFill>
              </a:rPr>
              <a:t>strong</a:t>
            </a:r>
            <a:r>
              <a:rPr lang="hr-HR" sz="2400" i="1" dirty="0">
                <a:solidFill>
                  <a:srgbClr val="0033CC"/>
                </a:solidFill>
              </a:rPr>
              <a:t> Europe </a:t>
            </a:r>
            <a:r>
              <a:rPr lang="hr-HR" sz="2400" i="1" dirty="0" err="1">
                <a:solidFill>
                  <a:srgbClr val="0033CC"/>
                </a:solidFill>
              </a:rPr>
              <a:t>in</a:t>
            </a:r>
            <a:r>
              <a:rPr lang="hr-HR" sz="2400" i="1" dirty="0">
                <a:solidFill>
                  <a:srgbClr val="0033CC"/>
                </a:solidFill>
              </a:rPr>
              <a:t> a </a:t>
            </a:r>
            <a:r>
              <a:rPr lang="hr-HR" sz="2400" i="1" dirty="0" err="1">
                <a:solidFill>
                  <a:srgbClr val="0033CC"/>
                </a:solidFill>
              </a:rPr>
              <a:t>world</a:t>
            </a:r>
            <a:r>
              <a:rPr lang="hr-HR" sz="2400" i="1" dirty="0">
                <a:solidFill>
                  <a:srgbClr val="0033CC"/>
                </a:solidFill>
              </a:rPr>
              <a:t> </a:t>
            </a:r>
            <a:r>
              <a:rPr lang="hr-HR" sz="2400" i="1" dirty="0" err="1">
                <a:solidFill>
                  <a:srgbClr val="0033CC"/>
                </a:solidFill>
              </a:rPr>
              <a:t>of</a:t>
            </a:r>
            <a:r>
              <a:rPr lang="hr-HR" sz="2400" i="1" dirty="0">
                <a:solidFill>
                  <a:srgbClr val="0033CC"/>
                </a:solidFill>
              </a:rPr>
              <a:t> </a:t>
            </a:r>
            <a:r>
              <a:rPr lang="hr-HR" sz="2400" i="1" dirty="0" err="1">
                <a:solidFill>
                  <a:srgbClr val="0033CC"/>
                </a:solidFill>
              </a:rPr>
              <a:t>challenges</a:t>
            </a:r>
            <a:r>
              <a:rPr lang="hr-HR" sz="2400" i="1" dirty="0">
                <a:solidFill>
                  <a:srgbClr val="0033CC"/>
                </a:solidFill>
              </a:rPr>
              <a:t>’</a:t>
            </a:r>
            <a:r>
              <a:rPr lang="hr-HR" sz="2400" dirty="0">
                <a:solidFill>
                  <a:srgbClr val="0033CC"/>
                </a:solidFill>
              </a:rPr>
              <a:t>)</a:t>
            </a:r>
          </a:p>
          <a:p>
            <a:pPr lvl="1" algn="just">
              <a:buClr>
                <a:srgbClr val="FF0000"/>
              </a:buClr>
            </a:pPr>
            <a:endParaRPr lang="hr-HR" sz="2400" i="1" u="sng" dirty="0">
              <a:solidFill>
                <a:srgbClr val="FF0000"/>
              </a:solidFill>
            </a:endParaRPr>
          </a:p>
          <a:p>
            <a:pPr marL="800100" lvl="1" indent="-34290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hr-HR" sz="2400" i="1" u="sng" dirty="0">
                <a:solidFill>
                  <a:srgbClr val="FF0000"/>
                </a:solidFill>
              </a:rPr>
              <a:t>Prioriteti razvoja EU tijekom predsjedanja RH</a:t>
            </a:r>
          </a:p>
          <a:p>
            <a:pPr lvl="2">
              <a:buClr>
                <a:srgbClr val="FF0000"/>
              </a:buClr>
            </a:pPr>
            <a:endParaRPr lang="hr-HR" sz="2400" dirty="0">
              <a:solidFill>
                <a:srgbClr val="0033CC"/>
              </a:solidFill>
            </a:endParaRPr>
          </a:p>
          <a:p>
            <a:pPr marL="1257300" lvl="2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hr-HR" sz="2400" i="1" u="sng" dirty="0">
                <a:solidFill>
                  <a:srgbClr val="0033CC"/>
                </a:solidFill>
              </a:rPr>
              <a:t>EU koja raste</a:t>
            </a:r>
            <a:r>
              <a:rPr lang="hr-HR" sz="2400" dirty="0">
                <a:solidFill>
                  <a:srgbClr val="0033CC"/>
                </a:solidFill>
              </a:rPr>
              <a:t> uravnoteženo, održivo i </a:t>
            </a:r>
            <a:r>
              <a:rPr lang="hr-HR" sz="2400" dirty="0" err="1">
                <a:solidFill>
                  <a:srgbClr val="0033CC"/>
                </a:solidFill>
              </a:rPr>
              <a:t>inkluzivno</a:t>
            </a:r>
            <a:r>
              <a:rPr lang="hr-HR" sz="2400" dirty="0">
                <a:solidFill>
                  <a:srgbClr val="0033CC"/>
                </a:solidFill>
              </a:rPr>
              <a:t>,</a:t>
            </a:r>
          </a:p>
          <a:p>
            <a:pPr lvl="2">
              <a:buClr>
                <a:srgbClr val="FF0000"/>
              </a:buClr>
            </a:pPr>
            <a:endParaRPr lang="hr-HR" sz="2400" dirty="0">
              <a:solidFill>
                <a:srgbClr val="0033CC"/>
              </a:solidFill>
            </a:endParaRPr>
          </a:p>
          <a:p>
            <a:pPr marL="1257300" lvl="2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hr-HR" sz="2400" i="1" u="sng" dirty="0">
                <a:solidFill>
                  <a:srgbClr val="0033CC"/>
                </a:solidFill>
              </a:rPr>
              <a:t>EU koja povezuje</a:t>
            </a:r>
            <a:r>
              <a:rPr lang="hr-HR" sz="2400" dirty="0">
                <a:solidFill>
                  <a:srgbClr val="0033CC"/>
                </a:solidFill>
              </a:rPr>
              <a:t> prometom, energetikom i digitalno,</a:t>
            </a:r>
          </a:p>
          <a:p>
            <a:pPr lvl="2">
              <a:buClr>
                <a:srgbClr val="FF0000"/>
              </a:buClr>
            </a:pPr>
            <a:endParaRPr lang="hr-HR" sz="2400" dirty="0">
              <a:solidFill>
                <a:srgbClr val="0033CC"/>
              </a:solidFill>
            </a:endParaRPr>
          </a:p>
          <a:p>
            <a:pPr marL="1257300" lvl="2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hr-HR" sz="2400" i="1" u="sng" dirty="0">
                <a:solidFill>
                  <a:srgbClr val="0033CC"/>
                </a:solidFill>
              </a:rPr>
              <a:t>EU koja štiti</a:t>
            </a:r>
            <a:r>
              <a:rPr lang="hr-HR" sz="2400" dirty="0">
                <a:solidFill>
                  <a:srgbClr val="0033CC"/>
                </a:solidFill>
              </a:rPr>
              <a:t> svoje građane jačajući unutarnju i vanjsku sigurnost,</a:t>
            </a:r>
          </a:p>
          <a:p>
            <a:pPr lvl="2">
              <a:buClr>
                <a:srgbClr val="FF0000"/>
              </a:buClr>
            </a:pPr>
            <a:endParaRPr lang="hr-HR" sz="2400" dirty="0">
              <a:solidFill>
                <a:srgbClr val="0033CC"/>
              </a:solidFill>
            </a:endParaRPr>
          </a:p>
          <a:p>
            <a:pPr marL="1257300" lvl="2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hr-HR" sz="2400" i="1" u="sng" dirty="0">
                <a:solidFill>
                  <a:srgbClr val="0033CC"/>
                </a:solidFill>
              </a:rPr>
              <a:t>EU koja je otvorena</a:t>
            </a:r>
            <a:r>
              <a:rPr lang="hr-HR" sz="2400" dirty="0">
                <a:solidFill>
                  <a:srgbClr val="0033CC"/>
                </a:solidFill>
              </a:rPr>
              <a:t> svojem susjedstvu i globalno.</a:t>
            </a:r>
          </a:p>
        </p:txBody>
      </p:sp>
      <p:sp>
        <p:nvSpPr>
          <p:cNvPr id="2" name="Rectangle 1"/>
          <p:cNvSpPr/>
          <p:nvPr/>
        </p:nvSpPr>
        <p:spPr>
          <a:xfrm>
            <a:off x="1223057" y="719118"/>
            <a:ext cx="6840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HRPRES 2020 i javna diplomacija</a:t>
            </a:r>
            <a:endParaRPr lang="sv-S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576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403351" y="115888"/>
            <a:ext cx="59769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hr-HR" altLang="zh-CN" b="1" dirty="0">
                <a:solidFill>
                  <a:srgbClr val="C0C0C0"/>
                </a:solidFill>
              </a:rPr>
              <a:t>‘Međunarodni odnosi, vanjska politika i diplomacija’</a:t>
            </a:r>
            <a:endParaRPr lang="hr-HR" b="1" i="1" dirty="0">
              <a:solidFill>
                <a:srgbClr val="C0C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3262" y="980728"/>
            <a:ext cx="8424936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hr-HR" sz="2000" b="1" u="sng" dirty="0">
                <a:solidFill>
                  <a:srgbClr val="0033CC"/>
                </a:solidFill>
              </a:rPr>
              <a:t>LITERATURA: </a:t>
            </a: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hr-HR" sz="1600" b="1" dirty="0">
                <a:solidFill>
                  <a:srgbClr val="0033CC"/>
                </a:solidFill>
              </a:rPr>
              <a:t>Berković, Svjetlan. </a:t>
            </a:r>
            <a:r>
              <a:rPr lang="hr-HR" sz="1600" b="1" i="1" dirty="0">
                <a:solidFill>
                  <a:srgbClr val="0033CC"/>
                </a:solidFill>
              </a:rPr>
              <a:t>Diplomacija i diplomatska profesija. </a:t>
            </a:r>
            <a:r>
              <a:rPr lang="hr-HR" sz="1600" b="1" dirty="0">
                <a:solidFill>
                  <a:srgbClr val="0033CC"/>
                </a:solidFill>
              </a:rPr>
              <a:t>Dubrovnik, Urban – </a:t>
            </a:r>
            <a:r>
              <a:rPr lang="hr-HR" sz="1600" b="1" dirty="0" err="1">
                <a:solidFill>
                  <a:srgbClr val="0033CC"/>
                </a:solidFill>
              </a:rPr>
              <a:t>Media</a:t>
            </a:r>
            <a:r>
              <a:rPr lang="hr-HR" sz="1600" b="1" dirty="0">
                <a:solidFill>
                  <a:srgbClr val="0033CC"/>
                </a:solidFill>
              </a:rPr>
              <a:t>, 2006., str. 183-191, 196-201.</a:t>
            </a: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hr-HR" altLang="sr-Latn-RS" sz="1600" b="1" dirty="0" err="1">
                <a:solidFill>
                  <a:srgbClr val="0033CC"/>
                </a:solidFill>
              </a:rPr>
              <a:t>Jelisić</a:t>
            </a:r>
            <a:r>
              <a:rPr lang="hr-HR" altLang="sr-Latn-RS" sz="1600" b="1" dirty="0">
                <a:solidFill>
                  <a:srgbClr val="0033CC"/>
                </a:solidFill>
              </a:rPr>
              <a:t>, Jasna: </a:t>
            </a:r>
            <a:r>
              <a:rPr lang="hr-HR" altLang="sr-Latn-RS" sz="1600" b="1" i="1" dirty="0">
                <a:solidFill>
                  <a:srgbClr val="0033CC"/>
                </a:solidFill>
              </a:rPr>
              <a:t>Javna </a:t>
            </a:r>
            <a:r>
              <a:rPr lang="hr-HR" altLang="sr-Latn-RS" sz="1600" b="1" i="1" dirty="0" err="1">
                <a:solidFill>
                  <a:srgbClr val="0033CC"/>
                </a:solidFill>
              </a:rPr>
              <a:t>diplomatija</a:t>
            </a:r>
            <a:r>
              <a:rPr lang="hr-HR" altLang="sr-Latn-RS" sz="1600" b="1" i="1" dirty="0">
                <a:solidFill>
                  <a:srgbClr val="0033CC"/>
                </a:solidFill>
              </a:rPr>
              <a:t>: ka evropskom glasu u globalnom dijalogu</a:t>
            </a:r>
            <a:r>
              <a:rPr lang="hr-HR" altLang="sr-Latn-RS" sz="1600" b="1" dirty="0">
                <a:solidFill>
                  <a:srgbClr val="0033CC"/>
                </a:solidFill>
              </a:rPr>
              <a:t>. Sarajevo, </a:t>
            </a:r>
            <a:r>
              <a:rPr lang="hr-HR" altLang="sr-Latn-RS" sz="1600" b="1" dirty="0" err="1">
                <a:solidFill>
                  <a:srgbClr val="0033CC"/>
                </a:solidFill>
              </a:rPr>
              <a:t>Synopsis</a:t>
            </a:r>
            <a:r>
              <a:rPr lang="hr-HR" altLang="sr-Latn-RS" sz="1600" b="1" dirty="0">
                <a:solidFill>
                  <a:srgbClr val="0033CC"/>
                </a:solidFill>
              </a:rPr>
              <a:t>, 2012. </a:t>
            </a: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hr-HR" sz="1600" b="1" dirty="0" err="1">
                <a:solidFill>
                  <a:srgbClr val="0033CC"/>
                </a:solidFill>
              </a:rPr>
              <a:t>Pičuljan</a:t>
            </a:r>
            <a:r>
              <a:rPr lang="hr-HR" sz="1600" b="1" dirty="0">
                <a:solidFill>
                  <a:srgbClr val="0033CC"/>
                </a:solidFill>
              </a:rPr>
              <a:t>, Zoran. </a:t>
            </a:r>
            <a:r>
              <a:rPr lang="hr-HR" sz="1600" b="1" i="1" dirty="0">
                <a:solidFill>
                  <a:srgbClr val="0033CC"/>
                </a:solidFill>
              </a:rPr>
              <a:t>Diplomacija kao državna služba.</a:t>
            </a:r>
            <a:r>
              <a:rPr lang="hr-HR" sz="1600" b="1" dirty="0">
                <a:solidFill>
                  <a:srgbClr val="0033CC"/>
                </a:solidFill>
              </a:rPr>
              <a:t> Zagreb, Državno veleučilište u Zagrebu, 2007., str. 11-17.</a:t>
            </a: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hr-HR" sz="1600" b="1" dirty="0" err="1">
                <a:solidFill>
                  <a:srgbClr val="0033CC"/>
                </a:solidFill>
              </a:rPr>
              <a:t>Skoko</a:t>
            </a:r>
            <a:r>
              <a:rPr lang="hr-HR" sz="1600" b="1" dirty="0">
                <a:solidFill>
                  <a:srgbClr val="0033CC"/>
                </a:solidFill>
              </a:rPr>
              <a:t>, Božo. </a:t>
            </a:r>
            <a:r>
              <a:rPr lang="hr-HR" sz="1600" b="1" i="1" dirty="0">
                <a:solidFill>
                  <a:srgbClr val="0033CC"/>
                </a:solidFill>
              </a:rPr>
              <a:t>Važnost </a:t>
            </a:r>
            <a:r>
              <a:rPr lang="hr-HR" sz="1600" b="1" i="1" dirty="0" err="1">
                <a:solidFill>
                  <a:srgbClr val="0033CC"/>
                </a:solidFill>
              </a:rPr>
              <a:t>brendiranja</a:t>
            </a:r>
            <a:r>
              <a:rPr lang="hr-HR" sz="1600" b="1" i="1" dirty="0">
                <a:solidFill>
                  <a:srgbClr val="0033CC"/>
                </a:solidFill>
              </a:rPr>
              <a:t> države i uloga javne diplomacije u suvremenim međunarodnim odnosima – hrvatske mogućnosti i neiskorištene prilike</a:t>
            </a:r>
            <a:r>
              <a:rPr lang="hr-HR" sz="1600" b="1" dirty="0">
                <a:solidFill>
                  <a:srgbClr val="0033CC"/>
                </a:solidFill>
              </a:rPr>
              <a:t>. U: </a:t>
            </a:r>
            <a:r>
              <a:rPr lang="hr-HR" sz="1600" b="1" dirty="0" err="1">
                <a:solidFill>
                  <a:srgbClr val="0033CC"/>
                </a:solidFill>
              </a:rPr>
              <a:t>Markić</a:t>
            </a:r>
            <a:r>
              <a:rPr lang="hr-HR" sz="1600" b="1" dirty="0">
                <a:solidFill>
                  <a:srgbClr val="0033CC"/>
                </a:solidFill>
              </a:rPr>
              <a:t>-Boban Aleksandra (</a:t>
            </a:r>
            <a:r>
              <a:rPr lang="hr-HR" sz="1600" b="1" dirty="0" err="1">
                <a:solidFill>
                  <a:srgbClr val="0033CC"/>
                </a:solidFill>
              </a:rPr>
              <a:t>ur</a:t>
            </a:r>
            <a:r>
              <a:rPr lang="hr-HR" sz="1600" b="1" dirty="0">
                <a:solidFill>
                  <a:srgbClr val="0033CC"/>
                </a:solidFill>
              </a:rPr>
              <a:t>.). </a:t>
            </a:r>
            <a:r>
              <a:rPr lang="hr-HR" sz="1600" b="1" i="1" dirty="0">
                <a:solidFill>
                  <a:srgbClr val="0033CC"/>
                </a:solidFill>
              </a:rPr>
              <a:t>Javna diplomacija, imidža nacije i </a:t>
            </a:r>
            <a:r>
              <a:rPr lang="hr-HR" sz="1600" b="1" i="1" dirty="0" err="1">
                <a:solidFill>
                  <a:srgbClr val="0033CC"/>
                </a:solidFill>
              </a:rPr>
              <a:t>brendiranje</a:t>
            </a:r>
            <a:r>
              <a:rPr lang="hr-HR" sz="1600" b="1" i="1" dirty="0">
                <a:solidFill>
                  <a:srgbClr val="0033CC"/>
                </a:solidFill>
              </a:rPr>
              <a:t>.</a:t>
            </a:r>
            <a:r>
              <a:rPr lang="hr-HR" sz="1600" b="1" dirty="0">
                <a:solidFill>
                  <a:srgbClr val="0033CC"/>
                </a:solidFill>
              </a:rPr>
              <a:t> Zagreb, Zaklada Hanns Seidel, Diplomatska akademija MVEP RH, 2012, str. 16-23.</a:t>
            </a: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hr-HR" altLang="sr-Latn-RS" sz="1600" b="1" dirty="0">
                <a:solidFill>
                  <a:srgbClr val="0033CC"/>
                </a:solidFill>
              </a:rPr>
              <a:t>Van Ham, Peter. </a:t>
            </a:r>
            <a:r>
              <a:rPr lang="hr-HR" altLang="sr-Latn-RS" sz="1600" b="1" i="1" dirty="0" err="1">
                <a:solidFill>
                  <a:srgbClr val="0033CC"/>
                </a:solidFill>
              </a:rPr>
              <a:t>Two</a:t>
            </a:r>
            <a:r>
              <a:rPr lang="hr-HR" altLang="sr-Latn-RS" sz="1600" b="1" i="1" dirty="0">
                <a:solidFill>
                  <a:srgbClr val="0033CC"/>
                </a:solidFill>
              </a:rPr>
              <a:t> </a:t>
            </a:r>
            <a:r>
              <a:rPr lang="hr-HR" altLang="sr-Latn-RS" sz="1600" b="1" i="1" dirty="0" err="1">
                <a:solidFill>
                  <a:srgbClr val="0033CC"/>
                </a:solidFill>
              </a:rPr>
              <a:t>Cheers</a:t>
            </a:r>
            <a:r>
              <a:rPr lang="hr-HR" altLang="sr-Latn-RS" sz="1600" b="1" i="1" dirty="0">
                <a:solidFill>
                  <a:srgbClr val="0033CC"/>
                </a:solidFill>
              </a:rPr>
              <a:t> for Public Diplomacy </a:t>
            </a:r>
            <a:r>
              <a:rPr lang="hr-HR" altLang="sr-Latn-RS" sz="1600" b="1" i="1" dirty="0" err="1">
                <a:solidFill>
                  <a:srgbClr val="0033CC"/>
                </a:solidFill>
              </a:rPr>
              <a:t>and</a:t>
            </a:r>
            <a:r>
              <a:rPr lang="hr-HR" altLang="sr-Latn-RS" sz="1600" b="1" i="1" dirty="0">
                <a:solidFill>
                  <a:srgbClr val="0033CC"/>
                </a:solidFill>
              </a:rPr>
              <a:t> Place </a:t>
            </a:r>
            <a:r>
              <a:rPr lang="hr-HR" altLang="sr-Latn-RS" sz="1600" b="1" i="1" dirty="0" err="1">
                <a:solidFill>
                  <a:srgbClr val="0033CC"/>
                </a:solidFill>
              </a:rPr>
              <a:t>Branding</a:t>
            </a:r>
            <a:r>
              <a:rPr lang="hr-HR" altLang="sr-Latn-RS" sz="1600" b="1" i="1" dirty="0">
                <a:solidFill>
                  <a:srgbClr val="0033CC"/>
                </a:solidFill>
              </a:rPr>
              <a:t>. </a:t>
            </a:r>
            <a:r>
              <a:rPr lang="hr-HR" altLang="sr-Latn-RS" sz="1600" b="1" dirty="0" err="1">
                <a:solidFill>
                  <a:srgbClr val="0033CC"/>
                </a:solidFill>
              </a:rPr>
              <a:t>The</a:t>
            </a:r>
            <a:r>
              <a:rPr lang="hr-HR" altLang="sr-Latn-RS" sz="1600" b="1" dirty="0">
                <a:solidFill>
                  <a:srgbClr val="0033CC"/>
                </a:solidFill>
              </a:rPr>
              <a:t> </a:t>
            </a:r>
            <a:r>
              <a:rPr lang="hr-HR" altLang="sr-Latn-RS" sz="1600" b="1" dirty="0" err="1">
                <a:solidFill>
                  <a:srgbClr val="0033CC"/>
                </a:solidFill>
              </a:rPr>
              <a:t>Haague</a:t>
            </a:r>
            <a:r>
              <a:rPr lang="hr-HR" altLang="sr-Latn-RS" sz="1600" b="1" dirty="0">
                <a:solidFill>
                  <a:srgbClr val="0033CC"/>
                </a:solidFill>
              </a:rPr>
              <a:t>, </a:t>
            </a:r>
            <a:r>
              <a:rPr lang="hr-HR" altLang="sr-Latn-RS" sz="1600" b="1" dirty="0" err="1">
                <a:solidFill>
                  <a:srgbClr val="0033CC"/>
                </a:solidFill>
              </a:rPr>
              <a:t>Clingendael</a:t>
            </a:r>
            <a:r>
              <a:rPr lang="hr-HR" altLang="sr-Latn-RS" sz="1600" b="1" dirty="0">
                <a:solidFill>
                  <a:srgbClr val="0033CC"/>
                </a:solidFill>
              </a:rPr>
              <a:t> - </a:t>
            </a:r>
            <a:r>
              <a:rPr lang="hr-HR" altLang="sr-Latn-RS" sz="1600" b="1" dirty="0" err="1">
                <a:solidFill>
                  <a:srgbClr val="0033CC"/>
                </a:solidFill>
              </a:rPr>
              <a:t>Netherlands</a:t>
            </a:r>
            <a:r>
              <a:rPr lang="hr-HR" altLang="sr-Latn-RS" sz="1600" b="1" dirty="0">
                <a:solidFill>
                  <a:srgbClr val="0033CC"/>
                </a:solidFill>
              </a:rPr>
              <a:t> Institute of </a:t>
            </a:r>
            <a:r>
              <a:rPr lang="hr-HR" altLang="sr-Latn-RS" sz="1600" b="1" dirty="0" err="1">
                <a:solidFill>
                  <a:srgbClr val="0033CC"/>
                </a:solidFill>
              </a:rPr>
              <a:t>International</a:t>
            </a:r>
            <a:r>
              <a:rPr lang="hr-HR" altLang="sr-Latn-RS" sz="1600" b="1" dirty="0">
                <a:solidFill>
                  <a:srgbClr val="0033CC"/>
                </a:solidFill>
              </a:rPr>
              <a:t> Relations, '</a:t>
            </a:r>
            <a:r>
              <a:rPr lang="hr-HR" altLang="sr-Latn-RS" sz="1600" b="1" dirty="0" err="1">
                <a:solidFill>
                  <a:srgbClr val="0033CC"/>
                </a:solidFill>
              </a:rPr>
              <a:t>Clingendael</a:t>
            </a:r>
            <a:r>
              <a:rPr lang="hr-HR" altLang="sr-Latn-RS" sz="1600" b="1" dirty="0">
                <a:solidFill>
                  <a:srgbClr val="0033CC"/>
                </a:solidFill>
              </a:rPr>
              <a:t> </a:t>
            </a:r>
            <a:r>
              <a:rPr lang="hr-HR" altLang="sr-Latn-RS" sz="1600" b="1" dirty="0" err="1">
                <a:solidFill>
                  <a:srgbClr val="0033CC"/>
                </a:solidFill>
              </a:rPr>
              <a:t>Publications</a:t>
            </a:r>
            <a:r>
              <a:rPr lang="hr-HR" altLang="sr-Latn-RS" sz="1600" b="1" dirty="0">
                <a:solidFill>
                  <a:srgbClr val="0033CC"/>
                </a:solidFill>
              </a:rPr>
              <a:t>', 3 </a:t>
            </a:r>
            <a:r>
              <a:rPr lang="hr-HR" altLang="sr-Latn-RS" sz="1600" b="1" dirty="0" err="1">
                <a:solidFill>
                  <a:srgbClr val="0033CC"/>
                </a:solidFill>
              </a:rPr>
              <a:t>September</a:t>
            </a:r>
            <a:r>
              <a:rPr lang="hr-HR" altLang="sr-Latn-RS" sz="1600" b="1" dirty="0">
                <a:solidFill>
                  <a:srgbClr val="0033CC"/>
                </a:solidFill>
              </a:rPr>
              <a:t> 2012, 6 p.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hr-HR" b="1" dirty="0">
                <a:solidFill>
                  <a:srgbClr val="0033CC"/>
                </a:solidFill>
              </a:rPr>
              <a:t> </a:t>
            </a:r>
            <a:r>
              <a:rPr lang="hr-HR" b="1" u="sng" dirty="0">
                <a:solidFill>
                  <a:srgbClr val="0033CC"/>
                </a:solidFill>
              </a:rPr>
              <a:t>Dopunska literatura:</a:t>
            </a:r>
            <a:r>
              <a:rPr lang="hr-HR" b="1" dirty="0">
                <a:solidFill>
                  <a:srgbClr val="0033CC"/>
                </a:solidFill>
              </a:rPr>
              <a:t> </a:t>
            </a: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hr-HR" altLang="sr-Latn-RS" sz="1600" b="1" dirty="0">
                <a:solidFill>
                  <a:srgbClr val="0033CC"/>
                </a:solidFill>
              </a:rPr>
              <a:t>Andrlić, Mladen: Gustović-Ercegovac, Andrea (</a:t>
            </a:r>
            <a:r>
              <a:rPr lang="hr-HR" altLang="sr-Latn-RS" sz="1600" b="1" dirty="0" err="1">
                <a:solidFill>
                  <a:srgbClr val="0033CC"/>
                </a:solidFill>
              </a:rPr>
              <a:t>eds</a:t>
            </a:r>
            <a:r>
              <a:rPr lang="hr-HR" altLang="sr-Latn-RS" sz="1600" b="1" dirty="0">
                <a:solidFill>
                  <a:srgbClr val="0033CC"/>
                </a:solidFill>
              </a:rPr>
              <a:t>.). </a:t>
            </a:r>
            <a:r>
              <a:rPr lang="hr-HR" altLang="sr-Latn-RS" sz="1600" b="1" i="1" dirty="0" err="1">
                <a:solidFill>
                  <a:srgbClr val="0033CC"/>
                </a:solidFill>
              </a:rPr>
              <a:t>Strategic</a:t>
            </a:r>
            <a:r>
              <a:rPr lang="hr-HR" altLang="sr-Latn-RS" sz="1600" b="1" i="1" dirty="0">
                <a:solidFill>
                  <a:srgbClr val="0033CC"/>
                </a:solidFill>
              </a:rPr>
              <a:t> Public Diplomacy.</a:t>
            </a:r>
            <a:r>
              <a:rPr lang="hr-HR" altLang="sr-Latn-RS" sz="1600" b="1" dirty="0">
                <a:solidFill>
                  <a:srgbClr val="0033CC"/>
                </a:solidFill>
              </a:rPr>
              <a:t> </a:t>
            </a:r>
            <a:r>
              <a:rPr lang="hr-HR" altLang="sr-Latn-RS" sz="1600" b="1" dirty="0" err="1">
                <a:solidFill>
                  <a:srgbClr val="0033CC"/>
                </a:solidFill>
              </a:rPr>
              <a:t>Diplomatic</a:t>
            </a:r>
            <a:r>
              <a:rPr lang="hr-HR" altLang="sr-Latn-RS" sz="1600" b="1" dirty="0">
                <a:solidFill>
                  <a:srgbClr val="0033CC"/>
                </a:solidFill>
              </a:rPr>
              <a:t> </a:t>
            </a:r>
            <a:r>
              <a:rPr lang="hr-HR" altLang="sr-Latn-RS" sz="1600" b="1" dirty="0" err="1">
                <a:solidFill>
                  <a:srgbClr val="0033CC"/>
                </a:solidFill>
              </a:rPr>
              <a:t>Academy</a:t>
            </a:r>
            <a:r>
              <a:rPr lang="hr-HR" altLang="sr-Latn-RS" sz="1600" b="1" dirty="0">
                <a:solidFill>
                  <a:srgbClr val="0033CC"/>
                </a:solidFill>
              </a:rPr>
              <a:t> </a:t>
            </a:r>
            <a:r>
              <a:rPr lang="hr-HR" altLang="sr-Latn-RS" sz="1600" b="1" dirty="0" err="1">
                <a:solidFill>
                  <a:srgbClr val="0033CC"/>
                </a:solidFill>
              </a:rPr>
              <a:t>Proceedings</a:t>
            </a:r>
            <a:r>
              <a:rPr lang="hr-HR" altLang="sr-Latn-RS" sz="1600" b="1" dirty="0">
                <a:solidFill>
                  <a:srgbClr val="0033CC"/>
                </a:solidFill>
              </a:rPr>
              <a:t>, Zagreb, MFEA, 2012.</a:t>
            </a: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hr-HR" sz="1600" b="1" dirty="0">
                <a:solidFill>
                  <a:srgbClr val="0033CC"/>
                </a:solidFill>
              </a:rPr>
              <a:t>Andrlić, Mladen; Zubčević, Irena (</a:t>
            </a:r>
            <a:r>
              <a:rPr lang="hr-HR" sz="1600" b="1" dirty="0" err="1">
                <a:solidFill>
                  <a:srgbClr val="0033CC"/>
                </a:solidFill>
              </a:rPr>
              <a:t>eds</a:t>
            </a:r>
            <a:r>
              <a:rPr lang="hr-HR" sz="1600" b="1" dirty="0">
                <a:solidFill>
                  <a:srgbClr val="0033CC"/>
                </a:solidFill>
              </a:rPr>
              <a:t>.). </a:t>
            </a:r>
            <a:r>
              <a:rPr lang="hr-HR" sz="1600" b="1" i="1" dirty="0" err="1">
                <a:solidFill>
                  <a:srgbClr val="0033CC"/>
                </a:solidFill>
              </a:rPr>
              <a:t>Public</a:t>
            </a:r>
            <a:r>
              <a:rPr lang="hr-HR" sz="1600" b="1" i="1" dirty="0">
                <a:solidFill>
                  <a:srgbClr val="0033CC"/>
                </a:solidFill>
              </a:rPr>
              <a:t> </a:t>
            </a:r>
            <a:r>
              <a:rPr lang="hr-HR" sz="1600" b="1" i="1" dirty="0" err="1">
                <a:solidFill>
                  <a:srgbClr val="0033CC"/>
                </a:solidFill>
              </a:rPr>
              <a:t>Diplomacy</a:t>
            </a:r>
            <a:r>
              <a:rPr lang="hr-HR" sz="1600" b="1" i="1" dirty="0">
                <a:solidFill>
                  <a:srgbClr val="0033CC"/>
                </a:solidFill>
              </a:rPr>
              <a:t> </a:t>
            </a:r>
            <a:r>
              <a:rPr lang="hr-HR" sz="1600" b="1" i="1" dirty="0" err="1">
                <a:solidFill>
                  <a:srgbClr val="0033CC"/>
                </a:solidFill>
              </a:rPr>
              <a:t>and</a:t>
            </a:r>
            <a:r>
              <a:rPr lang="hr-HR" sz="1600" b="1" i="1" dirty="0">
                <a:solidFill>
                  <a:srgbClr val="0033CC"/>
                </a:solidFill>
              </a:rPr>
              <a:t> </a:t>
            </a:r>
            <a:r>
              <a:rPr lang="hr-HR" sz="1600" b="1" i="1" dirty="0" err="1">
                <a:solidFill>
                  <a:srgbClr val="0033CC"/>
                </a:solidFill>
              </a:rPr>
              <a:t>Media</a:t>
            </a:r>
            <a:r>
              <a:rPr lang="hr-HR" sz="1600" b="1" i="1" dirty="0">
                <a:solidFill>
                  <a:srgbClr val="0033CC"/>
                </a:solidFill>
              </a:rPr>
              <a:t>.</a:t>
            </a:r>
            <a:r>
              <a:rPr lang="hr-HR" sz="1600" b="1" dirty="0">
                <a:solidFill>
                  <a:srgbClr val="0033CC"/>
                </a:solidFill>
              </a:rPr>
              <a:t> Zagreb, </a:t>
            </a:r>
            <a:r>
              <a:rPr lang="hr-HR" sz="1600" b="1" dirty="0" err="1">
                <a:solidFill>
                  <a:srgbClr val="0033CC"/>
                </a:solidFill>
              </a:rPr>
              <a:t>Diplomatic</a:t>
            </a:r>
            <a:r>
              <a:rPr lang="hr-HR" sz="1600" b="1" dirty="0">
                <a:solidFill>
                  <a:srgbClr val="0033CC"/>
                </a:solidFill>
              </a:rPr>
              <a:t> </a:t>
            </a:r>
            <a:r>
              <a:rPr lang="hr-HR" sz="1600" b="1" dirty="0" err="1">
                <a:solidFill>
                  <a:srgbClr val="0033CC"/>
                </a:solidFill>
              </a:rPr>
              <a:t>Academy</a:t>
            </a:r>
            <a:r>
              <a:rPr lang="hr-HR" sz="1600" b="1" dirty="0">
                <a:solidFill>
                  <a:srgbClr val="0033CC"/>
                </a:solidFill>
              </a:rPr>
              <a:t>, MFA, 2000.</a:t>
            </a: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hr-HR" sz="1600" b="1" dirty="0">
                <a:solidFill>
                  <a:srgbClr val="0033CC"/>
                </a:solidFill>
              </a:rPr>
              <a:t>Pusić, Vesna. </a:t>
            </a:r>
            <a:r>
              <a:rPr lang="hr-HR" sz="1600" b="1" i="1" dirty="0">
                <a:solidFill>
                  <a:srgbClr val="0033CC"/>
                </a:solidFill>
              </a:rPr>
              <a:t>Predgovor</a:t>
            </a:r>
            <a:r>
              <a:rPr lang="hr-HR" sz="1600" b="1" dirty="0">
                <a:solidFill>
                  <a:srgbClr val="0033CC"/>
                </a:solidFill>
              </a:rPr>
              <a:t>, u: </a:t>
            </a:r>
            <a:r>
              <a:rPr lang="hr-HR" sz="1600" b="1" dirty="0" err="1">
                <a:solidFill>
                  <a:srgbClr val="0033CC"/>
                </a:solidFill>
              </a:rPr>
              <a:t>Jelisić</a:t>
            </a:r>
            <a:r>
              <a:rPr lang="hr-HR" sz="1600" b="1" dirty="0">
                <a:solidFill>
                  <a:srgbClr val="0033CC"/>
                </a:solidFill>
              </a:rPr>
              <a:t>, Jasna. </a:t>
            </a:r>
            <a:r>
              <a:rPr lang="hr-HR" sz="1600" b="1" i="1" dirty="0">
                <a:solidFill>
                  <a:srgbClr val="0033CC"/>
                </a:solidFill>
              </a:rPr>
              <a:t>Javna </a:t>
            </a:r>
            <a:r>
              <a:rPr lang="hr-HR" sz="1600" b="1" i="1" dirty="0" err="1">
                <a:solidFill>
                  <a:srgbClr val="0033CC"/>
                </a:solidFill>
              </a:rPr>
              <a:t>diplomatija</a:t>
            </a:r>
            <a:r>
              <a:rPr lang="hr-HR" sz="1600" b="1" i="1" dirty="0">
                <a:solidFill>
                  <a:srgbClr val="0033CC"/>
                </a:solidFill>
              </a:rPr>
              <a:t>: ka evropskom glasu u globalnom dijalogu.</a:t>
            </a:r>
            <a:r>
              <a:rPr lang="hr-HR" sz="1600" b="1" dirty="0">
                <a:solidFill>
                  <a:srgbClr val="0033CC"/>
                </a:solidFill>
              </a:rPr>
              <a:t> Sarajevo, </a:t>
            </a:r>
            <a:r>
              <a:rPr lang="hr-HR" sz="1600" b="1" dirty="0" err="1">
                <a:solidFill>
                  <a:srgbClr val="0033CC"/>
                </a:solidFill>
              </a:rPr>
              <a:t>Synopsis</a:t>
            </a:r>
            <a:r>
              <a:rPr lang="hr-HR" sz="1600" b="1" dirty="0">
                <a:solidFill>
                  <a:srgbClr val="0033CC"/>
                </a:solidFill>
              </a:rPr>
              <a:t>, 2012, str. I-IV. </a:t>
            </a: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hr-HR" sz="1600" b="1" dirty="0">
                <a:solidFill>
                  <a:srgbClr val="0033CC"/>
                </a:solidFill>
                <a:hlinkClick r:id="rId2"/>
              </a:rPr>
              <a:t>www.mvep.hr</a:t>
            </a:r>
            <a:endParaRPr lang="hr-HR" sz="1600" b="1" dirty="0">
              <a:solidFill>
                <a:srgbClr val="0033CC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9417" y="269158"/>
            <a:ext cx="8766808" cy="517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42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ray-world-map-h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6" y="548680"/>
            <a:ext cx="9117744" cy="63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403351" y="115888"/>
            <a:ext cx="60489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hr-HR" altLang="zh-CN" b="1" dirty="0">
                <a:solidFill>
                  <a:srgbClr val="C0C0C0"/>
                </a:solidFill>
              </a:rPr>
              <a:t>‘Međunarodni odnosi, vanjska politika i diplomacija’</a:t>
            </a:r>
            <a:endParaRPr lang="hr-HR" b="1" i="1" dirty="0">
              <a:solidFill>
                <a:srgbClr val="C0C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06521" y="2996952"/>
            <a:ext cx="76738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</a:pPr>
            <a:r>
              <a:rPr lang="hr-HR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ZAHVALJUJEM NA POZORNOSTI!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0"/>
            <a:ext cx="5326055" cy="710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395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696744" cy="1143000"/>
          </a:xfrm>
        </p:spPr>
        <p:txBody>
          <a:bodyPr/>
          <a:lstStyle/>
          <a:p>
            <a:r>
              <a:rPr lang="hr-HR" altLang="zh-CN" sz="2000" b="1" dirty="0">
                <a:solidFill>
                  <a:srgbClr val="C0C0C0"/>
                </a:solidFill>
              </a:rPr>
              <a:t>‘Međunarodni odnosi vanjska politika i diplomacija’</a:t>
            </a:r>
            <a:endParaRPr lang="hr-HR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hr-HR" altLang="sr-Latn-RS" b="1" dirty="0">
                <a:solidFill>
                  <a:srgbClr val="FF0000"/>
                </a:solidFill>
              </a:rPr>
              <a:t>MEĐUNARODNI ODNOSI</a:t>
            </a:r>
            <a:r>
              <a:rPr lang="hr-HR" altLang="sr-Latn-RS" b="1" dirty="0">
                <a:solidFill>
                  <a:srgbClr val="0033CC"/>
                </a:solidFill>
              </a:rPr>
              <a:t> su prostor</a:t>
            </a:r>
          </a:p>
          <a:p>
            <a:pPr>
              <a:buClr>
                <a:srgbClr val="FF0000"/>
              </a:buClr>
              <a:defRPr/>
            </a:pPr>
            <a:r>
              <a:rPr lang="hr-HR" altLang="sr-Latn-RS" b="1" dirty="0">
                <a:solidFill>
                  <a:srgbClr val="0033CC"/>
                </a:solidFill>
              </a:rPr>
              <a:t>   djelovanja - </a:t>
            </a:r>
            <a:r>
              <a:rPr lang="hr-HR" altLang="sr-Latn-RS" b="1" dirty="0">
                <a:solidFill>
                  <a:srgbClr val="FF0000"/>
                </a:solidFill>
              </a:rPr>
              <a:t>‘gdje’ </a:t>
            </a:r>
            <a:r>
              <a:rPr lang="hr-HR" altLang="sr-Latn-RS" b="1" dirty="0">
                <a:solidFill>
                  <a:srgbClr val="0033CC"/>
                </a:solidFill>
              </a:rPr>
              <a:t>(‘</a:t>
            </a:r>
            <a:r>
              <a:rPr lang="hr-HR" altLang="sr-Latn-RS" b="1" i="1" dirty="0" err="1">
                <a:solidFill>
                  <a:srgbClr val="0033CC"/>
                </a:solidFill>
              </a:rPr>
              <a:t>where</a:t>
            </a:r>
            <a:r>
              <a:rPr lang="hr-HR" altLang="sr-Latn-RS" b="1" i="1" dirty="0">
                <a:solidFill>
                  <a:srgbClr val="0033CC"/>
                </a:solidFill>
              </a:rPr>
              <a:t>’</a:t>
            </a:r>
            <a:r>
              <a:rPr lang="hr-HR" altLang="sr-Latn-RS" b="1" dirty="0">
                <a:solidFill>
                  <a:srgbClr val="0033CC"/>
                </a:solidFill>
              </a:rPr>
              <a:t>).</a:t>
            </a:r>
          </a:p>
          <a:p>
            <a:pPr>
              <a:buClr>
                <a:srgbClr val="FF0000"/>
              </a:buClr>
              <a:defRPr/>
            </a:pPr>
            <a:endParaRPr lang="hr-HR" altLang="sr-Latn-RS" b="1" dirty="0">
              <a:solidFill>
                <a:srgbClr val="0033CC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hr-HR" altLang="sr-Latn-RS" b="1" dirty="0">
                <a:solidFill>
                  <a:srgbClr val="0033CC"/>
                </a:solidFill>
              </a:rPr>
              <a:t> </a:t>
            </a:r>
            <a:r>
              <a:rPr lang="hr-HR" altLang="sr-Latn-RS" b="1" dirty="0">
                <a:solidFill>
                  <a:srgbClr val="FF0000"/>
                </a:solidFill>
              </a:rPr>
              <a:t>VANJSKA POLITIKA</a:t>
            </a:r>
            <a:r>
              <a:rPr lang="hr-HR" altLang="sr-Latn-RS" b="1" dirty="0">
                <a:solidFill>
                  <a:srgbClr val="0033CC"/>
                </a:solidFill>
              </a:rPr>
              <a:t> određuje cilj</a:t>
            </a:r>
          </a:p>
          <a:p>
            <a:pPr>
              <a:buClr>
                <a:srgbClr val="FF0000"/>
              </a:buClr>
              <a:defRPr/>
            </a:pPr>
            <a:r>
              <a:rPr lang="hr-HR" altLang="sr-Latn-RS" b="1" dirty="0">
                <a:solidFill>
                  <a:srgbClr val="0033CC"/>
                </a:solidFill>
              </a:rPr>
              <a:t>    djelovanja u prostoru- </a:t>
            </a:r>
            <a:r>
              <a:rPr lang="hr-HR" altLang="sr-Latn-RS" b="1" dirty="0">
                <a:solidFill>
                  <a:srgbClr val="FF0000"/>
                </a:solidFill>
              </a:rPr>
              <a:t>‘š</a:t>
            </a:r>
            <a:r>
              <a:rPr lang="en-US" altLang="sr-Latn-RS" b="1" dirty="0">
                <a:solidFill>
                  <a:srgbClr val="FF0000"/>
                </a:solidFill>
              </a:rPr>
              <a:t>to</a:t>
            </a:r>
            <a:r>
              <a:rPr lang="hr-HR" altLang="sr-Latn-RS" b="1" dirty="0">
                <a:solidFill>
                  <a:srgbClr val="FF0000"/>
                </a:solidFill>
              </a:rPr>
              <a:t>’</a:t>
            </a:r>
            <a:r>
              <a:rPr lang="hr-HR" altLang="sr-Latn-RS" b="1" dirty="0">
                <a:solidFill>
                  <a:srgbClr val="0033CC"/>
                </a:solidFill>
              </a:rPr>
              <a:t> (‘</a:t>
            </a:r>
            <a:r>
              <a:rPr lang="en-US" altLang="sr-Latn-RS" b="1" i="1" dirty="0">
                <a:solidFill>
                  <a:srgbClr val="0033CC"/>
                </a:solidFill>
              </a:rPr>
              <a:t>what</a:t>
            </a:r>
            <a:r>
              <a:rPr lang="hr-HR" altLang="sr-Latn-RS" b="1" i="1" dirty="0">
                <a:solidFill>
                  <a:srgbClr val="0033CC"/>
                </a:solidFill>
              </a:rPr>
              <a:t>’</a:t>
            </a:r>
            <a:r>
              <a:rPr lang="hr-HR" altLang="sr-Latn-RS" b="1" dirty="0">
                <a:solidFill>
                  <a:srgbClr val="0033CC"/>
                </a:solidFill>
              </a:rPr>
              <a:t>). </a:t>
            </a:r>
          </a:p>
          <a:p>
            <a:pPr marL="0" indent="0" algn="just">
              <a:buNone/>
              <a:defRPr/>
            </a:pPr>
            <a:r>
              <a:rPr lang="hr-HR" altLang="sr-Latn-RS" b="1" dirty="0">
                <a:solidFill>
                  <a:srgbClr val="0033CC"/>
                </a:solidFill>
              </a:rPr>
              <a:t> 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hr-HR" altLang="sr-Latn-RS" b="1" dirty="0">
                <a:solidFill>
                  <a:srgbClr val="0033CC"/>
                </a:solidFill>
              </a:rPr>
              <a:t> </a:t>
            </a:r>
            <a:r>
              <a:rPr lang="hr-HR" altLang="sr-Latn-RS" b="1" dirty="0">
                <a:solidFill>
                  <a:srgbClr val="FF0000"/>
                </a:solidFill>
              </a:rPr>
              <a:t>DIPLOMACIJA</a:t>
            </a:r>
            <a:r>
              <a:rPr lang="hr-HR" altLang="sr-Latn-RS" b="1" dirty="0">
                <a:solidFill>
                  <a:srgbClr val="0033CC"/>
                </a:solidFill>
              </a:rPr>
              <a:t> </a:t>
            </a:r>
            <a:r>
              <a:rPr lang="en-US" altLang="sr-Latn-RS" b="1" dirty="0">
                <a:solidFill>
                  <a:srgbClr val="0033CC"/>
                </a:solidFill>
              </a:rPr>
              <a:t>je</a:t>
            </a:r>
            <a:r>
              <a:rPr lang="hr-HR" altLang="sr-Latn-RS" b="1" dirty="0">
                <a:solidFill>
                  <a:srgbClr val="0033CC"/>
                </a:solidFill>
              </a:rPr>
              <a:t> način djelovanja u</a:t>
            </a:r>
          </a:p>
          <a:p>
            <a:pPr>
              <a:buClr>
                <a:srgbClr val="FF0000"/>
              </a:buClr>
              <a:defRPr/>
            </a:pPr>
            <a:r>
              <a:rPr lang="hr-HR" altLang="sr-Latn-RS" b="1" dirty="0">
                <a:solidFill>
                  <a:srgbClr val="0033CC"/>
                </a:solidFill>
              </a:rPr>
              <a:t>    prostoru -  </a:t>
            </a:r>
            <a:r>
              <a:rPr lang="hr-HR" altLang="sr-Latn-RS" b="1" dirty="0">
                <a:solidFill>
                  <a:srgbClr val="FF0000"/>
                </a:solidFill>
              </a:rPr>
              <a:t>‘</a:t>
            </a:r>
            <a:r>
              <a:rPr lang="en-US" altLang="sr-Latn-RS" b="1" dirty="0" err="1">
                <a:solidFill>
                  <a:srgbClr val="FF0000"/>
                </a:solidFill>
              </a:rPr>
              <a:t>kako</a:t>
            </a:r>
            <a:r>
              <a:rPr lang="hr-HR" altLang="sr-Latn-RS" b="1" dirty="0">
                <a:solidFill>
                  <a:srgbClr val="FF0000"/>
                </a:solidFill>
              </a:rPr>
              <a:t>’</a:t>
            </a:r>
            <a:r>
              <a:rPr lang="hr-HR" altLang="sr-Latn-RS" b="1" dirty="0">
                <a:solidFill>
                  <a:srgbClr val="0033CC"/>
                </a:solidFill>
              </a:rPr>
              <a:t> (‘</a:t>
            </a:r>
            <a:r>
              <a:rPr lang="en-US" altLang="sr-Latn-RS" b="1" i="1" dirty="0">
                <a:solidFill>
                  <a:srgbClr val="0033CC"/>
                </a:solidFill>
              </a:rPr>
              <a:t>how</a:t>
            </a:r>
            <a:r>
              <a:rPr lang="hr-HR" altLang="sr-Latn-RS" b="1" i="1" dirty="0">
                <a:solidFill>
                  <a:srgbClr val="0033CC"/>
                </a:solidFill>
              </a:rPr>
              <a:t>’</a:t>
            </a:r>
            <a:r>
              <a:rPr lang="hr-HR" altLang="sr-Latn-RS" b="1" dirty="0">
                <a:solidFill>
                  <a:srgbClr val="0033CC"/>
                </a:solidFill>
              </a:rPr>
              <a:t>).</a:t>
            </a:r>
            <a:endParaRPr lang="hr-HR" altLang="sr-Latn-RS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722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ray-world-map-h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11" y="1787132"/>
            <a:ext cx="9144000" cy="502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907705" y="116632"/>
            <a:ext cx="58326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hr-HR" altLang="zh-CN" b="1" dirty="0">
                <a:solidFill>
                  <a:srgbClr val="C0C0C0"/>
                </a:solidFill>
              </a:rPr>
              <a:t>‘Međunarodni odnosi, vanjska politika i diplomacija’</a:t>
            </a:r>
            <a:endParaRPr lang="hr-HR" b="1" i="1" dirty="0">
              <a:solidFill>
                <a:srgbClr val="C0C0C0"/>
              </a:solidFill>
            </a:endParaRPr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395536" y="1150205"/>
            <a:ext cx="8568952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buClr>
                <a:srgbClr val="FF0000"/>
              </a:buClr>
            </a:pPr>
            <a:r>
              <a:rPr lang="hr-HR" sz="2000" b="1" dirty="0">
                <a:solidFill>
                  <a:srgbClr val="FF0000"/>
                </a:solidFill>
              </a:rPr>
              <a:t>1. Definiranje i kontekst javne diplomacije</a:t>
            </a:r>
          </a:p>
          <a:p>
            <a:pPr marL="800100" lvl="1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hr-HR" sz="2000" b="1" dirty="0">
                <a:solidFill>
                  <a:srgbClr val="0033CC"/>
                </a:solidFill>
              </a:rPr>
              <a:t>Klasična i suvremena diplomacija</a:t>
            </a:r>
          </a:p>
          <a:p>
            <a:pPr marL="800100" lvl="1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hr-HR" sz="2000" b="1" dirty="0">
                <a:solidFill>
                  <a:srgbClr val="0033CC"/>
                </a:solidFill>
              </a:rPr>
              <a:t>Definiranje javne diplomacije</a:t>
            </a:r>
          </a:p>
          <a:p>
            <a:pPr marL="800100" lvl="1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hr-HR" sz="2000" b="1" dirty="0">
                <a:solidFill>
                  <a:srgbClr val="0033CC"/>
                </a:solidFill>
              </a:rPr>
              <a:t>Nova dinamika, dimenzije i razine javne diplomacije</a:t>
            </a:r>
          </a:p>
          <a:p>
            <a:pPr marL="800100" lvl="1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hr-HR" sz="2000" b="1" dirty="0">
                <a:solidFill>
                  <a:srgbClr val="0033CC"/>
                </a:solidFill>
              </a:rPr>
              <a:t>Od USIA-e do Arapskog proljeća i dalje</a:t>
            </a:r>
          </a:p>
          <a:p>
            <a:pPr marL="800100" lvl="1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hr-HR" sz="2000" b="1" dirty="0">
                <a:solidFill>
                  <a:srgbClr val="0033CC"/>
                </a:solidFill>
              </a:rPr>
              <a:t>Unipolarnost i </a:t>
            </a:r>
            <a:r>
              <a:rPr lang="hr-HR" sz="2000" b="1" dirty="0" err="1">
                <a:solidFill>
                  <a:srgbClr val="0033CC"/>
                </a:solidFill>
              </a:rPr>
              <a:t>multipolarnost</a:t>
            </a:r>
            <a:r>
              <a:rPr lang="hr-HR" sz="2000" b="1" dirty="0">
                <a:solidFill>
                  <a:srgbClr val="0033CC"/>
                </a:solidFill>
              </a:rPr>
              <a:t>: nova globalna matrica</a:t>
            </a:r>
          </a:p>
          <a:p>
            <a:pPr marL="800100" lvl="1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hr-HR" sz="2000" b="1" dirty="0">
                <a:solidFill>
                  <a:srgbClr val="0033CC"/>
                </a:solidFill>
              </a:rPr>
              <a:t>EEAS i države članice EU</a:t>
            </a:r>
          </a:p>
          <a:p>
            <a:pPr marL="800100" lvl="1" indent="-342900">
              <a:buClr>
                <a:srgbClr val="FF0000"/>
              </a:buClr>
              <a:buFont typeface="Arial" pitchFamily="34" charset="0"/>
              <a:buChar char="•"/>
            </a:pPr>
            <a:endParaRPr lang="hr-HR" sz="2000" b="1" dirty="0">
              <a:solidFill>
                <a:srgbClr val="0033CC"/>
              </a:solidFill>
            </a:endParaRPr>
          </a:p>
          <a:p>
            <a:pPr marL="457200" indent="-457200">
              <a:buClr>
                <a:srgbClr val="FF0000"/>
              </a:buClr>
              <a:buAutoNum type="arabicPeriod" startAt="2"/>
            </a:pPr>
            <a:r>
              <a:rPr lang="hr-HR" sz="2000" b="1" dirty="0">
                <a:solidFill>
                  <a:srgbClr val="FF0000"/>
                </a:solidFill>
              </a:rPr>
              <a:t>Glavna obilježja javne diplomacije</a:t>
            </a:r>
          </a:p>
          <a:p>
            <a:pPr marL="800100" lvl="1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hr-HR" sz="2000" b="1" dirty="0">
                <a:solidFill>
                  <a:srgbClr val="0033CC"/>
                </a:solidFill>
              </a:rPr>
              <a:t>Klasične komunikacijske promjene</a:t>
            </a:r>
          </a:p>
          <a:p>
            <a:pPr marL="800100" lvl="1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hr-HR" sz="2000" b="1" dirty="0">
                <a:solidFill>
                  <a:srgbClr val="0033CC"/>
                </a:solidFill>
              </a:rPr>
              <a:t>Nacionalni i područni </a:t>
            </a:r>
            <a:r>
              <a:rPr lang="hr-HR" sz="2000" b="1" dirty="0" err="1">
                <a:solidFill>
                  <a:srgbClr val="0033CC"/>
                </a:solidFill>
              </a:rPr>
              <a:t>branding</a:t>
            </a:r>
            <a:endParaRPr lang="hr-HR" sz="2000" b="1" dirty="0">
              <a:solidFill>
                <a:srgbClr val="0033CC"/>
              </a:solidFill>
            </a:endParaRPr>
          </a:p>
          <a:p>
            <a:pPr marL="800100" lvl="1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hr-HR" sz="2000" b="1" dirty="0">
                <a:solidFill>
                  <a:srgbClr val="0033CC"/>
                </a:solidFill>
              </a:rPr>
              <a:t>Nacionalni </a:t>
            </a:r>
            <a:r>
              <a:rPr lang="hr-HR" sz="2000" b="1" dirty="0" err="1">
                <a:solidFill>
                  <a:srgbClr val="0033CC"/>
                </a:solidFill>
              </a:rPr>
              <a:t>image</a:t>
            </a:r>
            <a:r>
              <a:rPr lang="hr-HR" sz="2000" b="1" dirty="0">
                <a:solidFill>
                  <a:srgbClr val="0033CC"/>
                </a:solidFill>
              </a:rPr>
              <a:t>: kanali kreiranja i potpore</a:t>
            </a:r>
          </a:p>
          <a:p>
            <a:pPr marL="800100" lvl="1" indent="-342900">
              <a:buClr>
                <a:srgbClr val="FF0000"/>
              </a:buClr>
              <a:buFont typeface="Arial" pitchFamily="34" charset="0"/>
              <a:buChar char="•"/>
            </a:pPr>
            <a:endParaRPr lang="hr-HR" sz="2000" b="1" dirty="0">
              <a:solidFill>
                <a:srgbClr val="FF0000"/>
              </a:solidFill>
            </a:endParaRPr>
          </a:p>
          <a:p>
            <a:pPr>
              <a:buClr>
                <a:srgbClr val="FF0000"/>
              </a:buClr>
            </a:pPr>
            <a:r>
              <a:rPr lang="hr-HR" sz="2000" b="1" dirty="0">
                <a:solidFill>
                  <a:srgbClr val="FF0000"/>
                </a:solidFill>
              </a:rPr>
              <a:t>3. Područja javne diplomacije</a:t>
            </a:r>
          </a:p>
          <a:p>
            <a:pPr marL="800100" lvl="1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hr-HR" sz="2000" b="1" dirty="0">
                <a:solidFill>
                  <a:srgbClr val="0033CC"/>
                </a:solidFill>
              </a:rPr>
              <a:t>Gospodarstvo, kultura, obrazovanje, znanost, turizam, šport …</a:t>
            </a:r>
          </a:p>
          <a:p>
            <a:pPr marL="800100" lvl="1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hr-HR" sz="2000" b="1" dirty="0">
                <a:solidFill>
                  <a:srgbClr val="0033CC"/>
                </a:solidFill>
              </a:rPr>
              <a:t>Mediji, sigurnost i zaštita</a:t>
            </a:r>
          </a:p>
          <a:p>
            <a:pPr marL="800100" lvl="1" indent="-342900">
              <a:buClr>
                <a:srgbClr val="FF0000"/>
              </a:buClr>
              <a:buFont typeface="Arial" pitchFamily="34" charset="0"/>
              <a:buChar char="•"/>
            </a:pPr>
            <a:endParaRPr lang="hr-HR" sz="2000" b="1" dirty="0">
              <a:solidFill>
                <a:srgbClr val="0033CC"/>
              </a:solidFill>
            </a:endParaRPr>
          </a:p>
          <a:p>
            <a:pPr>
              <a:buClr>
                <a:srgbClr val="FF0000"/>
              </a:buClr>
            </a:pPr>
            <a:r>
              <a:rPr lang="hr-HR" sz="2000" b="1" dirty="0">
                <a:solidFill>
                  <a:srgbClr val="FF0000"/>
                </a:solidFill>
              </a:rPr>
              <a:t>4. HR PRES 2020 i javna diplomacija</a:t>
            </a:r>
          </a:p>
        </p:txBody>
      </p:sp>
      <p:sp>
        <p:nvSpPr>
          <p:cNvPr id="2" name="Rectangle 1"/>
          <p:cNvSpPr/>
          <p:nvPr/>
        </p:nvSpPr>
        <p:spPr>
          <a:xfrm>
            <a:off x="3131840" y="494919"/>
            <a:ext cx="2664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hr-HR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SADRŽAJ: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408712" cy="1143000"/>
          </a:xfrm>
        </p:spPr>
        <p:txBody>
          <a:bodyPr/>
          <a:lstStyle/>
          <a:p>
            <a:r>
              <a:rPr lang="hr-HR" altLang="zh-CN" sz="1800" b="1" dirty="0">
                <a:solidFill>
                  <a:srgbClr val="C0C0C0"/>
                </a:solidFill>
              </a:rPr>
              <a:t>REPUBLIKA HRVATSKA</a:t>
            </a:r>
            <a:br>
              <a:rPr lang="hr-HR" altLang="zh-CN" sz="1800" b="1" dirty="0">
                <a:solidFill>
                  <a:srgbClr val="C0C0C0"/>
                </a:solidFill>
              </a:rPr>
            </a:br>
            <a:r>
              <a:rPr lang="hr-HR" altLang="zh-CN" sz="1800" b="1" dirty="0">
                <a:solidFill>
                  <a:srgbClr val="C0C0C0"/>
                </a:solidFill>
              </a:rPr>
              <a:t>MINISTARSTVO VANJSKIH I EUROPSKIH POSLOVA</a:t>
            </a:r>
            <a:br>
              <a:rPr lang="hr-HR" altLang="zh-CN" sz="1800" b="1" dirty="0">
                <a:solidFill>
                  <a:srgbClr val="C0C0C0"/>
                </a:solidFill>
              </a:rPr>
            </a:br>
            <a:r>
              <a:rPr lang="hr-HR" altLang="zh-CN" sz="1800" b="1" i="1" dirty="0">
                <a:solidFill>
                  <a:srgbClr val="C0C0C0"/>
                </a:solidFill>
              </a:rPr>
              <a:t>DIPLOMATSKA AKADEMIJA</a:t>
            </a:r>
            <a:br>
              <a:rPr lang="hr-HR" sz="1800" b="1" i="1" dirty="0">
                <a:solidFill>
                  <a:srgbClr val="C0C0C0"/>
                </a:solidFill>
              </a:rPr>
            </a:br>
            <a:endParaRPr lang="hr-HR" sz="1800" dirty="0"/>
          </a:p>
        </p:txBody>
      </p:sp>
      <p:pic>
        <p:nvPicPr>
          <p:cNvPr id="3" name="Picture 3" descr="logo DA MVEP H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438275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s_Public_Diplomacy_Beneficial_for_all_Participant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9295" t="11747" r="9295" b="11747"/>
          <a:stretch/>
        </p:blipFill>
        <p:spPr>
          <a:xfrm>
            <a:off x="971600" y="764704"/>
            <a:ext cx="7445172" cy="524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34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ray-world-map-h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9" y="838017"/>
            <a:ext cx="8639944" cy="478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691681" y="115888"/>
            <a:ext cx="58326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hr-HR" altLang="zh-CN" b="1" dirty="0">
                <a:solidFill>
                  <a:srgbClr val="C0C0C0"/>
                </a:solidFill>
              </a:rPr>
              <a:t>‘Međunarodni odnosi vanjska politika i diplomacija’</a:t>
            </a:r>
            <a:endParaRPr lang="hr-HR" b="1" i="1" dirty="0">
              <a:solidFill>
                <a:srgbClr val="C0C0C0"/>
              </a:solidFill>
            </a:endParaRPr>
          </a:p>
        </p:txBody>
      </p:sp>
      <p:sp>
        <p:nvSpPr>
          <p:cNvPr id="11269" name="Rectangle 1"/>
          <p:cNvSpPr>
            <a:spLocks noChangeArrowheads="1"/>
          </p:cNvSpPr>
          <p:nvPr/>
        </p:nvSpPr>
        <p:spPr bwMode="auto">
          <a:xfrm>
            <a:off x="251520" y="838018"/>
            <a:ext cx="8784976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hr-HR" sz="2400" dirty="0">
                <a:solidFill>
                  <a:srgbClr val="0033CC"/>
                </a:solidFill>
              </a:rPr>
              <a:t>KLASIČNA (TRADICIONALNA) DIPLOMACIJA: klasične funkcije, odnosno diplomatsko-politički oblici, područja i ciljevi djelovanja.</a:t>
            </a:r>
          </a:p>
          <a:p>
            <a:pPr algn="just">
              <a:buClr>
                <a:srgbClr val="FF0000"/>
              </a:buClr>
            </a:pPr>
            <a:endParaRPr lang="hr-HR" sz="2400" dirty="0">
              <a:solidFill>
                <a:srgbClr val="0033CC"/>
              </a:solidFill>
            </a:endParaRPr>
          </a:p>
          <a:p>
            <a:pPr marL="342900" indent="-342900"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hr-HR" sz="2400" dirty="0">
                <a:solidFill>
                  <a:srgbClr val="0033CC"/>
                </a:solidFill>
              </a:rPr>
              <a:t>SUVREMENA (MODERNA) DIPLOMACIJA: uži politički aspekti i odnosi, ali i politička dimenzija gospodarstva, kulture, obrazovanja, znanosti, turizma, športa …</a:t>
            </a:r>
          </a:p>
          <a:p>
            <a:pPr algn="just">
              <a:buClr>
                <a:srgbClr val="FF0000"/>
              </a:buClr>
            </a:pPr>
            <a:endParaRPr lang="hr-HR" sz="2400" dirty="0">
              <a:solidFill>
                <a:srgbClr val="0033CC"/>
              </a:solidFill>
            </a:endParaRPr>
          </a:p>
          <a:p>
            <a:pPr marL="342900" indent="-342900" algn="ctr">
              <a:buClr>
                <a:srgbClr val="FF0000"/>
              </a:buClr>
            </a:pPr>
            <a:r>
              <a:rPr lang="hr-HR" sz="2400" b="1" i="1" dirty="0">
                <a:solidFill>
                  <a:srgbClr val="0033CC"/>
                </a:solidFill>
              </a:rPr>
              <a:t>Diplomacija kao posrednik među državama postaje</a:t>
            </a:r>
          </a:p>
          <a:p>
            <a:pPr marL="342900" indent="-342900" algn="ctr">
              <a:buClr>
                <a:srgbClr val="FF0000"/>
              </a:buClr>
            </a:pPr>
            <a:r>
              <a:rPr lang="hr-HR" sz="2400" b="1" i="1" dirty="0">
                <a:solidFill>
                  <a:srgbClr val="0033CC"/>
                </a:solidFill>
              </a:rPr>
              <a:t>i dionikom suradnje društava.</a:t>
            </a:r>
            <a:endParaRPr lang="hr-HR" sz="2400" dirty="0">
              <a:solidFill>
                <a:srgbClr val="0033CC"/>
              </a:solidFill>
            </a:endParaRPr>
          </a:p>
          <a:p>
            <a:pPr algn="just">
              <a:buClr>
                <a:srgbClr val="FF0000"/>
              </a:buClr>
            </a:pPr>
            <a:endParaRPr lang="hr-HR" sz="2400" dirty="0">
              <a:solidFill>
                <a:srgbClr val="0033CC"/>
              </a:solidFill>
            </a:endParaRPr>
          </a:p>
          <a:p>
            <a:pPr marL="342900" indent="-342900"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hr-HR" sz="2400" u="sng" dirty="0">
                <a:solidFill>
                  <a:srgbClr val="0033CC"/>
                </a:solidFill>
              </a:rPr>
              <a:t>Način:</a:t>
            </a:r>
            <a:r>
              <a:rPr lang="hr-HR" sz="2400" dirty="0">
                <a:solidFill>
                  <a:srgbClr val="0033CC"/>
                </a:solidFill>
              </a:rPr>
              <a:t> diplomatsko komuniciranje iz odnosa ‘MVP - MVP’ i ‘država - država’ u ‘država - društvo’, pa i ‘društvo - društvo’.</a:t>
            </a:r>
          </a:p>
          <a:p>
            <a:pPr algn="just">
              <a:buClr>
                <a:srgbClr val="FF0000"/>
              </a:buClr>
            </a:pPr>
            <a:endParaRPr lang="hr-HR" sz="2400" dirty="0">
              <a:solidFill>
                <a:srgbClr val="0033CC"/>
              </a:solidFill>
            </a:endParaRPr>
          </a:p>
          <a:p>
            <a:pPr marL="342900" indent="-342900"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hr-HR" sz="2400" u="sng" dirty="0">
                <a:solidFill>
                  <a:srgbClr val="0033CC"/>
                </a:solidFill>
              </a:rPr>
              <a:t>Cilj:</a:t>
            </a:r>
            <a:r>
              <a:rPr lang="hr-HR" sz="2400" dirty="0">
                <a:solidFill>
                  <a:srgbClr val="0033CC"/>
                </a:solidFill>
              </a:rPr>
              <a:t> kreirati i uspostaviti stalni javni dijalog i platforme u zemlji i inozemstvu oko strategijskih vanjskopolitičkih ciljeva.</a:t>
            </a:r>
          </a:p>
        </p:txBody>
      </p:sp>
      <p:sp>
        <p:nvSpPr>
          <p:cNvPr id="6" name="Rectangle 5"/>
          <p:cNvSpPr/>
          <p:nvPr/>
        </p:nvSpPr>
        <p:spPr>
          <a:xfrm>
            <a:off x="611560" y="367317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Definiranje i kontekst javne diplomacije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ray-world-map-h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2" y="692696"/>
            <a:ext cx="8639944" cy="478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511511" y="188640"/>
            <a:ext cx="59049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hr-HR" altLang="zh-CN" b="1" dirty="0">
                <a:solidFill>
                  <a:srgbClr val="C0C0C0"/>
                </a:solidFill>
              </a:rPr>
              <a:t>‘Međunarodni odnosi vanjska politika i diplomacija’</a:t>
            </a:r>
            <a:endParaRPr lang="hr-HR" b="1" i="1" dirty="0">
              <a:solidFill>
                <a:srgbClr val="C0C0C0"/>
              </a:solidFill>
            </a:endParaRPr>
          </a:p>
        </p:txBody>
      </p:sp>
      <p:sp>
        <p:nvSpPr>
          <p:cNvPr id="11269" name="Rectangle 1"/>
          <p:cNvSpPr>
            <a:spLocks noChangeArrowheads="1"/>
          </p:cNvSpPr>
          <p:nvPr/>
        </p:nvSpPr>
        <p:spPr bwMode="auto">
          <a:xfrm>
            <a:off x="55532" y="1215916"/>
            <a:ext cx="8980964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hr-HR" sz="2400" b="1" u="sng" dirty="0">
                <a:solidFill>
                  <a:srgbClr val="0033CC"/>
                </a:solidFill>
              </a:rPr>
              <a:t>Klasična i suvremena diplomacija</a:t>
            </a:r>
          </a:p>
          <a:p>
            <a:pPr marL="342900" indent="-342900"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hr-HR" sz="2400" dirty="0">
                <a:solidFill>
                  <a:srgbClr val="0033CC"/>
                </a:solidFill>
              </a:rPr>
              <a:t>nakon 1. svjetskog rata: elementi demokracije, javnosti i ravnopravnosti, osobito u/iz SAD, mijenjaju međunarodnu matricu diplomatskih odnosa, </a:t>
            </a:r>
          </a:p>
          <a:p>
            <a:pPr algn="just">
              <a:buClr>
                <a:srgbClr val="FF0000"/>
              </a:buClr>
            </a:pPr>
            <a:endParaRPr lang="hr-HR" sz="2400" b="1" dirty="0">
              <a:solidFill>
                <a:srgbClr val="0033CC"/>
              </a:solidFill>
            </a:endParaRPr>
          </a:p>
          <a:p>
            <a:pPr marL="342900" indent="-342900"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hr-HR" sz="2400" b="1" dirty="0">
                <a:solidFill>
                  <a:srgbClr val="0033CC"/>
                </a:solidFill>
              </a:rPr>
              <a:t>klasična diplomacija</a:t>
            </a:r>
            <a:r>
              <a:rPr lang="hr-HR" sz="2400" dirty="0">
                <a:solidFill>
                  <a:srgbClr val="0033CC"/>
                </a:solidFill>
              </a:rPr>
              <a:t>, uz pregovore s obilježjima tajnosti, bez prisustva i pritiska javnosti i vremenskih rokova, prelazi u </a:t>
            </a:r>
            <a:r>
              <a:rPr lang="hr-HR" sz="2400" b="1" dirty="0">
                <a:solidFill>
                  <a:srgbClr val="0033CC"/>
                </a:solidFill>
              </a:rPr>
              <a:t>suvremenu diplomaciju</a:t>
            </a:r>
            <a:r>
              <a:rPr lang="hr-HR" sz="2400" dirty="0">
                <a:solidFill>
                  <a:srgbClr val="0033CC"/>
                </a:solidFill>
              </a:rPr>
              <a:t> koja se otvara javnosti i medijima, što potiče, ubrzava i usložnjava pregovore i sporazumijevanje, </a:t>
            </a:r>
          </a:p>
          <a:p>
            <a:pPr algn="just">
              <a:buClr>
                <a:srgbClr val="FF0000"/>
              </a:buClr>
            </a:pPr>
            <a:endParaRPr lang="hr-HR" sz="2400" dirty="0">
              <a:solidFill>
                <a:srgbClr val="0033CC"/>
              </a:solidFill>
            </a:endParaRPr>
          </a:p>
          <a:p>
            <a:pPr marL="342900" indent="-342900"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hr-HR" sz="2400" dirty="0">
                <a:solidFill>
                  <a:srgbClr val="0033CC"/>
                </a:solidFill>
              </a:rPr>
              <a:t>okosnica je </a:t>
            </a:r>
            <a:r>
              <a:rPr lang="hr-HR" sz="2400" b="1" dirty="0">
                <a:solidFill>
                  <a:srgbClr val="0033CC"/>
                </a:solidFill>
              </a:rPr>
              <a:t>bilateralna</a:t>
            </a:r>
            <a:r>
              <a:rPr lang="hr-HR" sz="2400" dirty="0">
                <a:solidFill>
                  <a:srgbClr val="0033CC"/>
                </a:solidFill>
              </a:rPr>
              <a:t>, a raste i važnost </a:t>
            </a:r>
            <a:r>
              <a:rPr lang="hr-HR" sz="2400" b="1" dirty="0">
                <a:solidFill>
                  <a:srgbClr val="0033CC"/>
                </a:solidFill>
              </a:rPr>
              <a:t>multilateralne diplomacije</a:t>
            </a:r>
            <a:r>
              <a:rPr lang="hr-HR" sz="2400" dirty="0">
                <a:solidFill>
                  <a:srgbClr val="0033CC"/>
                </a:solidFill>
              </a:rPr>
              <a:t>, a globalizacijom u prostor vanjske politike i međunarodnih odnosa stižu </a:t>
            </a:r>
            <a:r>
              <a:rPr lang="hr-HR" sz="2400" b="1" dirty="0">
                <a:solidFill>
                  <a:srgbClr val="0033CC"/>
                </a:solidFill>
              </a:rPr>
              <a:t>novi (diplomatski) igrači</a:t>
            </a:r>
            <a:r>
              <a:rPr lang="hr-HR" sz="2400" dirty="0">
                <a:solidFill>
                  <a:srgbClr val="0033CC"/>
                </a:solidFill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67544" y="692696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Klasična i suvremena diplomacija</a:t>
            </a:r>
          </a:p>
        </p:txBody>
      </p:sp>
    </p:spTree>
    <p:extLst>
      <p:ext uri="{BB962C8B-B14F-4D97-AF65-F5344CB8AC3E}">
        <p14:creationId xmlns:p14="http://schemas.microsoft.com/office/powerpoint/2010/main" val="190712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ray-world-map-h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5220"/>
            <a:ext cx="8136904" cy="524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403350" y="115888"/>
            <a:ext cx="64801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hr-HR" altLang="zh-CN" b="1" dirty="0">
                <a:solidFill>
                  <a:srgbClr val="C0C0C0"/>
                </a:solidFill>
              </a:rPr>
              <a:t>‘Međunarodni odnosi vanjska politika i diplomacija’</a:t>
            </a:r>
            <a:endParaRPr lang="hr-HR" b="1" i="1" dirty="0">
              <a:solidFill>
                <a:srgbClr val="C0C0C0"/>
              </a:solidFill>
            </a:endParaRPr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611560" y="908720"/>
            <a:ext cx="8136904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hr-HR" sz="2400" b="1" u="sng" dirty="0">
                <a:solidFill>
                  <a:srgbClr val="0033CC"/>
                </a:solidFill>
              </a:rPr>
              <a:t>Definiranje javne diplomacije</a:t>
            </a:r>
          </a:p>
          <a:p>
            <a:pPr algn="just">
              <a:buClr>
                <a:srgbClr val="FF0000"/>
              </a:buClr>
            </a:pPr>
            <a:endParaRPr lang="hr-HR" sz="2000" dirty="0">
              <a:solidFill>
                <a:srgbClr val="0033CC"/>
              </a:solidFill>
            </a:endParaRPr>
          </a:p>
          <a:p>
            <a:pPr marL="342900" indent="-342900"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hr-HR" sz="2400" dirty="0">
                <a:solidFill>
                  <a:srgbClr val="0033CC"/>
                </a:solidFill>
              </a:rPr>
              <a:t>diplomatsko predstavljanje vanjskopolitičkih ciljeva države </a:t>
            </a:r>
            <a:r>
              <a:rPr lang="hr-HR" sz="2400" dirty="0" err="1">
                <a:solidFill>
                  <a:srgbClr val="0033CC"/>
                </a:solidFill>
              </a:rPr>
              <a:t>šiljateljice</a:t>
            </a:r>
            <a:r>
              <a:rPr lang="hr-HR" sz="2400" dirty="0">
                <a:solidFill>
                  <a:srgbClr val="0033CC"/>
                </a:solidFill>
              </a:rPr>
              <a:t> inozemstvu, prvenstveno formalnim kanalima i službenim predstavnicima, a usporedno i stručnoj i široj javnosti te zainteresiranim pojedincima države primateljice, uz povratno informiranje i/ili izvješćivanje tijela države </a:t>
            </a:r>
            <a:r>
              <a:rPr lang="hr-HR" sz="2400" dirty="0" err="1">
                <a:solidFill>
                  <a:srgbClr val="0033CC"/>
                </a:solidFill>
              </a:rPr>
              <a:t>šiljateljice</a:t>
            </a:r>
            <a:r>
              <a:rPr lang="hr-HR" sz="2400" dirty="0">
                <a:solidFill>
                  <a:srgbClr val="0033CC"/>
                </a:solidFill>
              </a:rPr>
              <a:t> službenim i javnim kanalima … </a:t>
            </a:r>
            <a:r>
              <a:rPr lang="hr-HR" sz="2400" u="sng" dirty="0">
                <a:solidFill>
                  <a:srgbClr val="0033CC"/>
                </a:solidFill>
              </a:rPr>
              <a:t>I/ILI </a:t>
            </a:r>
          </a:p>
          <a:p>
            <a:pPr marL="342900" indent="-342900" algn="just">
              <a:buClr>
                <a:srgbClr val="FF0000"/>
              </a:buClr>
              <a:buFont typeface="Arial" pitchFamily="34" charset="0"/>
              <a:buChar char="•"/>
            </a:pPr>
            <a:endParaRPr lang="hr-HR" sz="2400" u="sng" dirty="0">
              <a:solidFill>
                <a:srgbClr val="0033CC"/>
              </a:solidFill>
            </a:endParaRPr>
          </a:p>
          <a:p>
            <a:pPr marL="342900" indent="-342900"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hr-HR" sz="2400" dirty="0">
                <a:solidFill>
                  <a:srgbClr val="0033CC"/>
                </a:solidFill>
              </a:rPr>
              <a:t>ostvarivanje vanjskopolitičkih ciljeva države </a:t>
            </a:r>
            <a:r>
              <a:rPr lang="hr-HR" sz="2400" dirty="0" err="1">
                <a:solidFill>
                  <a:srgbClr val="0033CC"/>
                </a:solidFill>
              </a:rPr>
              <a:t>šiljateljice</a:t>
            </a:r>
            <a:r>
              <a:rPr lang="hr-HR" sz="2400" dirty="0">
                <a:solidFill>
                  <a:srgbClr val="0033CC"/>
                </a:solidFill>
              </a:rPr>
              <a:t> njihovim diplomatskim predstavljanjem, propitivanjem i verificiranjem u državi primateljici kod službenih partnera i javnosti, uz povratno izvješćivanje tijela države </a:t>
            </a:r>
            <a:r>
              <a:rPr lang="hr-HR" sz="2400" dirty="0" err="1">
                <a:solidFill>
                  <a:srgbClr val="0033CC"/>
                </a:solidFill>
              </a:rPr>
              <a:t>šiljateljice</a:t>
            </a:r>
            <a:r>
              <a:rPr lang="hr-HR" sz="2400" dirty="0">
                <a:solidFill>
                  <a:srgbClr val="0033CC"/>
                </a:solidFill>
              </a:rPr>
              <a:t> te informiranje i uspostavu dijaloga u domaćoj stručnoj i široj javnosti.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pl">
  <a:themeElements>
    <a:clrScheme name="temp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</Template>
  <TotalTime>2391</TotalTime>
  <Words>2006</Words>
  <Application>Microsoft Office PowerPoint</Application>
  <PresentationFormat>On-screen Show (4:3)</PresentationFormat>
  <Paragraphs>256</Paragraphs>
  <Slides>26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Wingdings</vt:lpstr>
      <vt:lpstr>templ</vt:lpstr>
      <vt:lpstr>PowerPoint Presentation</vt:lpstr>
      <vt:lpstr>PowerPoint Presentation</vt:lpstr>
      <vt:lpstr>PowerPoint Presentation</vt:lpstr>
      <vt:lpstr>‘Međunarodni odnosi vanjska politika i diplomacija’</vt:lpstr>
      <vt:lpstr>PowerPoint Presentation</vt:lpstr>
      <vt:lpstr>REPUBLIKA HRVATSKA MINISTARSTVO VANJSKIH I EUROPSKIH POSLOVA DIPLOMATSKA AKADEMIJA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mvpei</dc:creator>
  <cp:lastModifiedBy>Admin</cp:lastModifiedBy>
  <cp:revision>662</cp:revision>
  <cp:lastPrinted>2020-01-06T15:46:11Z</cp:lastPrinted>
  <dcterms:created xsi:type="dcterms:W3CDTF">2013-02-05T09:04:53Z</dcterms:created>
  <dcterms:modified xsi:type="dcterms:W3CDTF">2022-01-17T07:12:21Z</dcterms:modified>
</cp:coreProperties>
</file>