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6" r:id="rId3"/>
    <p:sldId id="376" r:id="rId4"/>
    <p:sldId id="358" r:id="rId5"/>
    <p:sldId id="267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09" r:id="rId15"/>
    <p:sldId id="410" r:id="rId16"/>
    <p:sldId id="411" r:id="rId17"/>
    <p:sldId id="385" r:id="rId18"/>
    <p:sldId id="377" r:id="rId19"/>
    <p:sldId id="387" r:id="rId20"/>
    <p:sldId id="413" r:id="rId21"/>
    <p:sldId id="414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8" r:id="rId31"/>
    <p:sldId id="277" r:id="rId32"/>
    <p:sldId id="278" r:id="rId33"/>
  </p:sldIdLst>
  <p:sldSz cx="9144000" cy="6858000" type="screen4x3"/>
  <p:notesSz cx="6797675" cy="9928225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683A3D-C7C3-42A2-B1E6-A40D5FCA4D37}">
          <p14:sldIdLst>
            <p14:sldId id="256"/>
            <p14:sldId id="266"/>
            <p14:sldId id="376"/>
            <p14:sldId id="358"/>
            <p14:sldId id="267"/>
            <p14:sldId id="401"/>
            <p14:sldId id="402"/>
            <p14:sldId id="403"/>
            <p14:sldId id="404"/>
            <p14:sldId id="405"/>
            <p14:sldId id="406"/>
            <p14:sldId id="407"/>
            <p14:sldId id="408"/>
            <p14:sldId id="409"/>
            <p14:sldId id="410"/>
            <p14:sldId id="411"/>
            <p14:sldId id="385"/>
            <p14:sldId id="377"/>
            <p14:sldId id="387"/>
            <p14:sldId id="413"/>
            <p14:sldId id="414"/>
            <p14:sldId id="388"/>
            <p14:sldId id="389"/>
            <p14:sldId id="390"/>
            <p14:sldId id="391"/>
            <p14:sldId id="392"/>
            <p14:sldId id="393"/>
            <p14:sldId id="394"/>
            <p14:sldId id="395"/>
            <p14:sldId id="398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68" autoAdjust="0"/>
    <p:restoredTop sz="90921" autoAdjust="0"/>
  </p:normalViewPr>
  <p:slideViewPr>
    <p:cSldViewPr>
      <p:cViewPr varScale="1">
        <p:scale>
          <a:sx n="90" d="100"/>
          <a:sy n="90" d="100"/>
        </p:scale>
        <p:origin x="17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6EE82-CFE2-40C4-852E-DDF8FAB700DA}" type="datetimeFigureOut">
              <a:rPr lang="hr-HR" smtClean="0"/>
              <a:t>9.11.2021.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508D7-B0A7-4E56-9A46-EE4B4FFAD8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7267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01" cy="496653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71" y="0"/>
            <a:ext cx="2946301" cy="496653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r">
              <a:defRPr sz="1200"/>
            </a:lvl1pPr>
          </a:lstStyle>
          <a:p>
            <a:fld id="{1BBA6607-9E6D-43B5-AB0E-573C2EA76CA1}" type="datetimeFigureOut">
              <a:rPr lang="hr-HR" smtClean="0"/>
              <a:pPr/>
              <a:t>9.11.2021.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84" tIns="46342" rIns="92684" bIns="46342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0" y="4716593"/>
            <a:ext cx="5436856" cy="4466653"/>
          </a:xfrm>
          <a:prstGeom prst="rect">
            <a:avLst/>
          </a:prstGeom>
        </p:spPr>
        <p:txBody>
          <a:bodyPr vert="horz" lIns="92684" tIns="46342" rIns="92684" bIns="463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959"/>
            <a:ext cx="2946301" cy="496653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71" y="9429959"/>
            <a:ext cx="2946301" cy="496653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r">
              <a:defRPr sz="1200"/>
            </a:lvl1pPr>
          </a:lstStyle>
          <a:p>
            <a:fld id="{606D388E-F66C-4EA5-8602-A1531D0C357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0815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54EEE-3643-4976-A0A7-7172150619CC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787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B2D4E-72A5-45DA-A835-C6D3FB1F8A5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62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35312-63A5-4598-AFF2-2D5DBACB48F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709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205B9-5440-489D-91E2-C891B8BCC71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615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55A3F-D64E-4EF8-A2E2-306334C12AE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559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E9445-C8CA-4A66-94C2-7F6728CB87B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A2459-69C8-4CE8-817F-651E6F330F4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373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B4C24-D498-41AB-95F4-2641E3E2618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901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83104-9755-4D90-B57D-1A87B1EBA50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195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90F49-DE93-407A-A14C-C6FBA44C38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6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03E33-9A10-4764-99F2-5341FE30C4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690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297CC-F37B-48B6-9CF9-758974A8966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155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22717F-3298-4E49-A8EA-6ED6B73DC96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laden.andrlic@mvep.h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9" y="1677194"/>
            <a:ext cx="9144001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1403350" y="115888"/>
            <a:ext cx="64801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dirty="0">
                <a:solidFill>
                  <a:srgbClr val="0033CC"/>
                </a:solidFill>
              </a:rPr>
              <a:t>SVEUČILIŠTE U ZAGREBU</a:t>
            </a:r>
          </a:p>
          <a:p>
            <a:pPr algn="ctr"/>
            <a:r>
              <a:rPr lang="hr-HR" altLang="zh-CN" b="1" dirty="0">
                <a:solidFill>
                  <a:srgbClr val="0033CC"/>
                </a:solidFill>
              </a:rPr>
              <a:t>PRAVNI FAKULTET</a:t>
            </a:r>
          </a:p>
          <a:p>
            <a:pPr algn="ctr"/>
            <a:r>
              <a:rPr lang="hr-HR" b="1" i="1" dirty="0">
                <a:solidFill>
                  <a:srgbClr val="0033CC"/>
                </a:solidFill>
              </a:rPr>
              <a:t>Specijalistički diplomski studij javne uprave, II. godina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356883" y="1988840"/>
            <a:ext cx="8424936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r-HR" sz="3400" b="1" dirty="0">
                <a:solidFill>
                  <a:srgbClr val="0033CC"/>
                </a:solidFill>
              </a:rPr>
              <a:t>MEĐUNARODNI ODNOSI,</a:t>
            </a:r>
          </a:p>
          <a:p>
            <a:pPr algn="ctr"/>
            <a:r>
              <a:rPr lang="hr-HR" sz="3400" b="1" dirty="0">
                <a:solidFill>
                  <a:srgbClr val="0033CC"/>
                </a:solidFill>
              </a:rPr>
              <a:t>VANJSKA POLITIKA I DIPLOMACIJA</a:t>
            </a:r>
          </a:p>
          <a:p>
            <a:pPr algn="ctr"/>
            <a:r>
              <a:rPr lang="hr-HR" b="1" dirty="0">
                <a:solidFill>
                  <a:srgbClr val="0033CC"/>
                </a:solidFill>
              </a:rPr>
              <a:t>- ak. god. 2020./2021. -</a:t>
            </a:r>
          </a:p>
          <a:p>
            <a:pPr algn="ctr"/>
            <a:endParaRPr lang="hr-HR" dirty="0">
              <a:solidFill>
                <a:srgbClr val="0033CC"/>
              </a:solidFill>
            </a:endParaRPr>
          </a:p>
          <a:p>
            <a:pPr algn="ctr"/>
            <a:r>
              <a:rPr lang="hr-HR" i="1" dirty="0">
                <a:solidFill>
                  <a:srgbClr val="0033CC"/>
                </a:solidFill>
              </a:rPr>
              <a:t>dr. sc. Mladen Andrlić, veleposlanik</a:t>
            </a:r>
          </a:p>
          <a:p>
            <a:pPr algn="ctr"/>
            <a:r>
              <a:rPr lang="hr-HR" i="1" dirty="0">
                <a:solidFill>
                  <a:srgbClr val="0033CC"/>
                </a:solidFill>
              </a:rPr>
              <a:t>Ministarstvo </a:t>
            </a:r>
            <a:r>
              <a:rPr lang="hr-HR" i="1" dirty="0" err="1">
                <a:solidFill>
                  <a:srgbClr val="0033CC"/>
                </a:solidFill>
              </a:rPr>
              <a:t>vanjsjkih</a:t>
            </a:r>
            <a:r>
              <a:rPr lang="hr-HR" i="1" dirty="0">
                <a:solidFill>
                  <a:srgbClr val="0033CC"/>
                </a:solidFill>
              </a:rPr>
              <a:t> i europskih poslova Republike Hrvatske</a:t>
            </a:r>
          </a:p>
          <a:p>
            <a:pPr algn="ctr"/>
            <a:r>
              <a:rPr lang="hr-HR" i="1" dirty="0" err="1">
                <a:solidFill>
                  <a:srgbClr val="0033CC"/>
                </a:solidFill>
                <a:hlinkClick r:id="rId3"/>
              </a:rPr>
              <a:t>mladen.andrlic</a:t>
            </a:r>
            <a:r>
              <a:rPr lang="hr-HR" i="1" dirty="0">
                <a:solidFill>
                  <a:srgbClr val="0033CC"/>
                </a:solidFill>
                <a:hlinkClick r:id="rId3"/>
              </a:rPr>
              <a:t>@</a:t>
            </a:r>
            <a:r>
              <a:rPr lang="hr-HR" i="1" dirty="0" err="1">
                <a:solidFill>
                  <a:srgbClr val="0033CC"/>
                </a:solidFill>
                <a:hlinkClick r:id="rId3"/>
              </a:rPr>
              <a:t>mvep.hr</a:t>
            </a:r>
            <a:endParaRPr lang="hr-HR" i="1" dirty="0">
              <a:solidFill>
                <a:srgbClr val="0033CC"/>
              </a:solidFill>
            </a:endParaRPr>
          </a:p>
          <a:p>
            <a:pPr algn="ctr"/>
            <a:endParaRPr lang="hr-HR" i="1" dirty="0">
              <a:solidFill>
                <a:srgbClr val="0033CC"/>
              </a:solidFill>
            </a:endParaRPr>
          </a:p>
          <a:p>
            <a:pPr algn="ctr"/>
            <a:endParaRPr lang="hr-HR" dirty="0">
              <a:solidFill>
                <a:srgbClr val="0033CC"/>
              </a:solidFill>
            </a:endParaRPr>
          </a:p>
          <a:p>
            <a:pPr algn="ctr"/>
            <a:r>
              <a:rPr lang="hr-HR" dirty="0">
                <a:solidFill>
                  <a:srgbClr val="0033CC"/>
                </a:solidFill>
              </a:rPr>
              <a:t>Zagreb, 8. studenoga 2021.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ray-world-map-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26754" cy="653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956" y="116632"/>
            <a:ext cx="7128792" cy="936104"/>
          </a:xfrm>
        </p:spPr>
        <p:txBody>
          <a:bodyPr/>
          <a:lstStyle/>
          <a:p>
            <a:r>
              <a:rPr lang="hr-HR" altLang="zh-CN" sz="1800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sv-S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DIPLOMATSK</a:t>
            </a: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sv-S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</a:t>
            </a: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MUNICIRANJE</a:t>
            </a:r>
            <a:endParaRPr lang="sv-SE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u="sng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u="sng" dirty="0">
                <a:solidFill>
                  <a:srgbClr val="0033CC"/>
                </a:solidFill>
              </a:rPr>
              <a:t>DEFINICIJA:</a:t>
            </a:r>
            <a:r>
              <a:rPr lang="hr-HR" sz="2000" b="1" dirty="0">
                <a:solidFill>
                  <a:srgbClr val="0033CC"/>
                </a:solidFill>
              </a:rPr>
              <a:t> upućivanje diplomatske poruke primatelju, uz svjesnu namjeru utjecanja na ponašanje primatelja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u="sng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u="sng" dirty="0">
                <a:solidFill>
                  <a:srgbClr val="0033CC"/>
                </a:solidFill>
              </a:rPr>
              <a:t>BITNI ELEMENTI:</a:t>
            </a:r>
            <a:r>
              <a:rPr lang="hr-HR" sz="2000" b="1" dirty="0">
                <a:solidFill>
                  <a:srgbClr val="0033CC"/>
                </a:solidFill>
              </a:rPr>
              <a:t> slanje poruke, primanje i reagiranje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u="sng" dirty="0">
                <a:solidFill>
                  <a:srgbClr val="0033CC"/>
                </a:solidFill>
              </a:rPr>
              <a:t>CILJ I SVRHA:</a:t>
            </a:r>
            <a:r>
              <a:rPr lang="hr-HR" sz="2000" b="1" dirty="0">
                <a:solidFill>
                  <a:srgbClr val="0033CC"/>
                </a:solidFill>
              </a:rPr>
              <a:t> uspješno prilagođavanje promjenama, utjecaji i uspješni odgovori na izazove u modernom okružju.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u="sng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u="sng" dirty="0">
                <a:solidFill>
                  <a:srgbClr val="0033CC"/>
                </a:solidFill>
              </a:rPr>
              <a:t>RAZINE I POLAZIŠTA:</a:t>
            </a:r>
            <a:r>
              <a:rPr lang="hr-HR" sz="2000" b="1" dirty="0">
                <a:solidFill>
                  <a:srgbClr val="0033CC"/>
                </a:solidFill>
              </a:rPr>
              <a:t> </a:t>
            </a:r>
            <a:r>
              <a:rPr lang="hr-HR" sz="2000" b="1" dirty="0" err="1">
                <a:solidFill>
                  <a:srgbClr val="0033CC"/>
                </a:solidFill>
              </a:rPr>
              <a:t>intra</a:t>
            </a:r>
            <a:r>
              <a:rPr lang="hr-HR" sz="2000" b="1" dirty="0">
                <a:solidFill>
                  <a:srgbClr val="0033CC"/>
                </a:solidFill>
              </a:rPr>
              <a:t>- i </a:t>
            </a:r>
            <a:r>
              <a:rPr lang="hr-HR" sz="2000" b="1" dirty="0" err="1">
                <a:solidFill>
                  <a:srgbClr val="0033CC"/>
                </a:solidFill>
              </a:rPr>
              <a:t>inter</a:t>
            </a:r>
            <a:r>
              <a:rPr lang="hr-HR" sz="2000" b="1" dirty="0">
                <a:solidFill>
                  <a:srgbClr val="0033CC"/>
                </a:solidFill>
              </a:rPr>
              <a:t>-personalno, pojedinca sa skupinom, skupine s pojedincem, između skupina; sličnost (</a:t>
            </a:r>
            <a:r>
              <a:rPr lang="hr-HR" sz="2000" b="1" i="1" dirty="0" err="1">
                <a:solidFill>
                  <a:srgbClr val="0033CC"/>
                </a:solidFill>
              </a:rPr>
              <a:t>komunalitet</a:t>
            </a:r>
            <a:r>
              <a:rPr lang="hr-HR" sz="2000" b="1" dirty="0">
                <a:solidFill>
                  <a:srgbClr val="0033CC"/>
                </a:solidFill>
              </a:rPr>
              <a:t>) i različitost (</a:t>
            </a:r>
            <a:r>
              <a:rPr lang="hr-HR" sz="2000" b="1" i="1" dirty="0">
                <a:solidFill>
                  <a:srgbClr val="0033CC"/>
                </a:solidFill>
              </a:rPr>
              <a:t>individualitet</a:t>
            </a:r>
            <a:r>
              <a:rPr lang="hr-HR" sz="2000" b="1" dirty="0">
                <a:solidFill>
                  <a:srgbClr val="0033CC"/>
                </a:solidFill>
              </a:rPr>
              <a:t>) sudionika.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267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ay-world-map-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403120"/>
            <a:ext cx="9396536" cy="646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956" y="116632"/>
            <a:ext cx="7128792" cy="936104"/>
          </a:xfrm>
        </p:spPr>
        <p:txBody>
          <a:bodyPr/>
          <a:lstStyle/>
          <a:p>
            <a:r>
              <a:rPr lang="hr-HR" altLang="zh-CN" sz="1800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184576"/>
          </a:xfrm>
        </p:spPr>
        <p:txBody>
          <a:bodyPr/>
          <a:lstStyle/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u="sng" dirty="0">
                <a:solidFill>
                  <a:srgbClr val="0033CC"/>
                </a:solidFill>
              </a:rPr>
              <a:t>IZAZOVI U OKRUŽJU:</a:t>
            </a:r>
            <a:r>
              <a:rPr lang="hr-HR" sz="2000" b="1" dirty="0">
                <a:solidFill>
                  <a:srgbClr val="0033CC"/>
                </a:solidFill>
              </a:rPr>
              <a:t> međunarodni odnosi - globalizacija, regionalizacija; kriza, uloga tržišta i države; mir i sigurnost – nove koncepcije i koalicije, terorizam, vojno-politički savezi; klimatske promjene, Covid-19; razvoj informacija i komunikacija, masovne migracije.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u="sng" dirty="0">
                <a:solidFill>
                  <a:srgbClr val="0033CC"/>
                </a:solidFill>
              </a:rPr>
              <a:t>SUVREMENA DIPLOMACIJA</a:t>
            </a:r>
            <a:r>
              <a:rPr lang="hr-HR" sz="2000" b="1" dirty="0">
                <a:solidFill>
                  <a:srgbClr val="0033CC"/>
                </a:solidFill>
              </a:rPr>
              <a:t>: demokratizacija, javnost, otvorenost i otvaranje, kreativnost, transparentnost.</a:t>
            </a:r>
          </a:p>
          <a:p>
            <a:pPr lvl="1">
              <a:buClr>
                <a:srgbClr val="FF0000"/>
              </a:buClr>
              <a:buFontTx/>
              <a:buChar char="-"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u="sng" dirty="0">
                <a:solidFill>
                  <a:srgbClr val="0033CC"/>
                </a:solidFill>
              </a:rPr>
              <a:t>PREDRASUDE (</a:t>
            </a:r>
            <a:r>
              <a:rPr lang="hr-HR" sz="2000" b="1" i="1" u="sng" dirty="0">
                <a:solidFill>
                  <a:srgbClr val="0033CC"/>
                </a:solidFill>
              </a:rPr>
              <a:t>’mitovi’</a:t>
            </a:r>
            <a:r>
              <a:rPr lang="hr-HR" sz="2000" b="1" u="sng" dirty="0">
                <a:solidFill>
                  <a:srgbClr val="0033CC"/>
                </a:solidFill>
              </a:rPr>
              <a:t>) O DIPLOMATSKOM KOMUNICIRANJU (3):</a:t>
            </a:r>
            <a:r>
              <a:rPr lang="hr-HR" sz="2000" b="1" dirty="0">
                <a:solidFill>
                  <a:srgbClr val="0033CC"/>
                </a:solidFill>
              </a:rPr>
              <a:t>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b="1" dirty="0">
                <a:solidFill>
                  <a:srgbClr val="0033CC"/>
                </a:solidFill>
              </a:rPr>
              <a:t>	(1) Svako komuniciranje djeluje samo po sebi!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b="1" dirty="0">
                <a:solidFill>
                  <a:srgbClr val="0033CC"/>
                </a:solidFill>
              </a:rPr>
              <a:t>	(2) Pojačano komuniciranje snižava razinu konflikta!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b="1" dirty="0">
                <a:solidFill>
                  <a:srgbClr val="0033CC"/>
                </a:solidFill>
              </a:rPr>
              <a:t>	(3) Vještina komuniciranje je prirođena!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9885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ray-world-map-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7932" y="304112"/>
            <a:ext cx="9396536" cy="646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696744" cy="936104"/>
          </a:xfrm>
        </p:spPr>
        <p:txBody>
          <a:bodyPr/>
          <a:lstStyle/>
          <a:p>
            <a:r>
              <a:rPr lang="hr-HR" altLang="zh-CN" sz="1800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376" y="1196752"/>
            <a:ext cx="8219256" cy="5040560"/>
          </a:xfrm>
        </p:spPr>
        <p:txBody>
          <a:bodyPr/>
          <a:lstStyle/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u="sng" dirty="0">
                <a:solidFill>
                  <a:srgbClr val="0033CC"/>
                </a:solidFill>
              </a:rPr>
              <a:t>OBILJEŽJA DIPLOMATSKOG KOMUNICIRANJA (5):</a:t>
            </a:r>
            <a:endParaRPr lang="hr-HR" sz="2000" b="1" dirty="0">
              <a:solidFill>
                <a:srgbClr val="0033CC"/>
              </a:solidFill>
            </a:endParaRP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b="1" dirty="0">
                <a:solidFill>
                  <a:srgbClr val="0033CC"/>
                </a:solidFill>
              </a:rPr>
              <a:t>	(1) verbalno ili neverbalno,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b="1" dirty="0">
                <a:solidFill>
                  <a:srgbClr val="0033CC"/>
                </a:solidFill>
              </a:rPr>
              <a:t>	(2) namjerno ili nenamjerno,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b="1" dirty="0">
                <a:solidFill>
                  <a:srgbClr val="0033CC"/>
                </a:solidFill>
              </a:rPr>
              <a:t>	(3) djelotvorno ili nedjelotvorno,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b="1" dirty="0">
                <a:solidFill>
                  <a:srgbClr val="0033CC"/>
                </a:solidFill>
              </a:rPr>
              <a:t>	(4) pozitivnoga ili negativnog ishoda,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b="1" dirty="0">
                <a:solidFill>
                  <a:srgbClr val="0033CC"/>
                </a:solidFill>
              </a:rPr>
              <a:t>	(5) podrazumijeva suglasnost ili konflikt.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u="sng" dirty="0">
                <a:solidFill>
                  <a:srgbClr val="0033CC"/>
                </a:solidFill>
              </a:rPr>
              <a:t>UVJETI DIPLOMATSKOG KOMUNICIRANJA (</a:t>
            </a:r>
            <a:r>
              <a:rPr lang="hr-HR" sz="2000" b="1" i="1" u="sng" dirty="0">
                <a:solidFill>
                  <a:srgbClr val="0033CC"/>
                </a:solidFill>
              </a:rPr>
              <a:t>‘zahtjevi’</a:t>
            </a:r>
            <a:r>
              <a:rPr lang="hr-HR" sz="2000" b="1" u="sng" dirty="0">
                <a:solidFill>
                  <a:srgbClr val="0033CC"/>
                </a:solidFill>
              </a:rPr>
              <a:t>):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b="1" dirty="0">
                <a:solidFill>
                  <a:srgbClr val="0033CC"/>
                </a:solidFill>
              </a:rPr>
              <a:t>	(1) Poruka mora biti </a:t>
            </a:r>
            <a:r>
              <a:rPr lang="hr-HR" sz="2000" b="1" i="1" dirty="0">
                <a:solidFill>
                  <a:srgbClr val="0033CC"/>
                </a:solidFill>
              </a:rPr>
              <a:t>dovoljno razumljiva</a:t>
            </a:r>
            <a:r>
              <a:rPr lang="hr-HR" sz="2000" b="1" dirty="0">
                <a:solidFill>
                  <a:srgbClr val="0033CC"/>
                </a:solidFill>
              </a:rPr>
              <a:t>!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b="1" dirty="0">
                <a:solidFill>
                  <a:srgbClr val="0033CC"/>
                </a:solidFill>
              </a:rPr>
              <a:t>	(2) Pošiljatelj kod primatelja uživa </a:t>
            </a:r>
            <a:r>
              <a:rPr lang="hr-HR" sz="2000" b="1" i="1" dirty="0">
                <a:solidFill>
                  <a:srgbClr val="0033CC"/>
                </a:solidFill>
              </a:rPr>
              <a:t>vjerodostojnost</a:t>
            </a:r>
            <a:r>
              <a:rPr lang="hr-HR" sz="2000" b="1" dirty="0">
                <a:solidFill>
                  <a:srgbClr val="0033CC"/>
                </a:solidFill>
              </a:rPr>
              <a:t>!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b="1" dirty="0">
                <a:solidFill>
                  <a:srgbClr val="0033CC"/>
                </a:solidFill>
              </a:rPr>
              <a:t>	(3) jamči se (optimalna) </a:t>
            </a:r>
            <a:r>
              <a:rPr lang="hr-HR" sz="2000" b="1" i="1" dirty="0">
                <a:solidFill>
                  <a:srgbClr val="0033CC"/>
                </a:solidFill>
              </a:rPr>
              <a:t>povratna informacija</a:t>
            </a:r>
            <a:r>
              <a:rPr lang="hr-HR" sz="2000" b="1" dirty="0">
                <a:solidFill>
                  <a:srgbClr val="0033CC"/>
                </a:solidFill>
              </a:rPr>
              <a:t>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431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ray-world-map-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58" y="188640"/>
            <a:ext cx="9308142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200800" cy="936104"/>
          </a:xfrm>
        </p:spPr>
        <p:txBody>
          <a:bodyPr/>
          <a:lstStyle/>
          <a:p>
            <a:r>
              <a:rPr lang="hr-HR" altLang="zh-CN" sz="1800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568952" cy="5112568"/>
          </a:xfrm>
        </p:spPr>
        <p:txBody>
          <a:bodyPr/>
          <a:lstStyle/>
          <a:p>
            <a:pPr marL="0" indent="0">
              <a:buNone/>
            </a:pP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sv-S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DIPLOMATSK</a:t>
            </a: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DOPISIVANJE I NOTIFIKACIJA</a:t>
            </a:r>
            <a:endParaRPr lang="sv-S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u="sng" dirty="0">
                <a:solidFill>
                  <a:srgbClr val="0033CC"/>
                </a:solidFill>
              </a:rPr>
              <a:t>OBLICI DOPISIVANJA:</a:t>
            </a:r>
            <a:r>
              <a:rPr lang="hr-HR" sz="2000" b="1" dirty="0">
                <a:solidFill>
                  <a:srgbClr val="0033CC"/>
                </a:solidFill>
              </a:rPr>
              <a:t> službeno/formalno, osobno, privatno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b="1" dirty="0">
                <a:solidFill>
                  <a:srgbClr val="0033CC"/>
                </a:solidFill>
              </a:rPr>
              <a:t>	‘</a:t>
            </a:r>
            <a:r>
              <a:rPr lang="hr-HR" sz="2000" b="1" i="1" dirty="0">
                <a:solidFill>
                  <a:srgbClr val="0033CC"/>
                </a:solidFill>
              </a:rPr>
              <a:t>pismo’ ili ‘nota’ - izravno između dvoje potpisnika.</a:t>
            </a:r>
            <a:endParaRPr lang="hr-HR" sz="2000" b="1" dirty="0">
              <a:solidFill>
                <a:srgbClr val="0033CC"/>
              </a:solidFill>
            </a:endParaRP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u="sng" dirty="0">
                <a:solidFill>
                  <a:srgbClr val="0033CC"/>
                </a:solidFill>
              </a:rPr>
              <a:t>DIPLOMATSKI DOKUMENTI:</a:t>
            </a:r>
            <a:r>
              <a:rPr lang="hr-HR" sz="2000" b="1" dirty="0">
                <a:solidFill>
                  <a:srgbClr val="0033CC"/>
                </a:solidFill>
              </a:rPr>
              <a:t>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b="1" dirty="0">
                <a:solidFill>
                  <a:srgbClr val="0033CC"/>
                </a:solidFill>
              </a:rPr>
              <a:t>	- </a:t>
            </a:r>
            <a:r>
              <a:rPr lang="hr-HR" sz="2000" b="1" i="1" dirty="0">
                <a:solidFill>
                  <a:srgbClr val="0033CC"/>
                </a:solidFill>
              </a:rPr>
              <a:t>Podsjetnik</a:t>
            </a:r>
            <a:r>
              <a:rPr lang="hr-HR" sz="2000" b="1" dirty="0">
                <a:solidFill>
                  <a:srgbClr val="0033CC"/>
                </a:solidFill>
              </a:rPr>
              <a:t> – </a:t>
            </a:r>
            <a:r>
              <a:rPr lang="hr-HR" sz="2000" b="1" dirty="0" err="1">
                <a:solidFill>
                  <a:srgbClr val="0033CC"/>
                </a:solidFill>
              </a:rPr>
              <a:t>Aide</a:t>
            </a:r>
            <a:r>
              <a:rPr lang="hr-HR" sz="2000" b="1" dirty="0">
                <a:solidFill>
                  <a:srgbClr val="0033CC"/>
                </a:solidFill>
              </a:rPr>
              <a:t> –</a:t>
            </a:r>
            <a:r>
              <a:rPr lang="hr-HR" sz="2000" b="1" dirty="0" err="1">
                <a:solidFill>
                  <a:srgbClr val="0033CC"/>
                </a:solidFill>
              </a:rPr>
              <a:t>memoire</a:t>
            </a:r>
            <a:r>
              <a:rPr lang="hr-HR" sz="2000" b="1" dirty="0">
                <a:solidFill>
                  <a:srgbClr val="0033CC"/>
                </a:solidFill>
              </a:rPr>
              <a:t>, Pro-</a:t>
            </a:r>
            <a:r>
              <a:rPr lang="hr-HR" sz="2000" b="1" dirty="0" err="1">
                <a:solidFill>
                  <a:srgbClr val="0033CC"/>
                </a:solidFill>
              </a:rPr>
              <a:t>memoria</a:t>
            </a:r>
            <a:r>
              <a:rPr lang="hr-HR" sz="2000" b="1" dirty="0">
                <a:solidFill>
                  <a:srgbClr val="0033CC"/>
                </a:solidFill>
              </a:rPr>
              <a:t>, promemorija,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b="1" dirty="0">
                <a:solidFill>
                  <a:srgbClr val="0033CC"/>
                </a:solidFill>
              </a:rPr>
              <a:t>	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b="1" dirty="0">
                <a:solidFill>
                  <a:srgbClr val="0033CC"/>
                </a:solidFill>
              </a:rPr>
              <a:t>	- </a:t>
            </a:r>
            <a:r>
              <a:rPr lang="hr-HR" sz="2000" b="1" i="1" dirty="0">
                <a:solidFill>
                  <a:srgbClr val="0033CC"/>
                </a:solidFill>
              </a:rPr>
              <a:t>Memorandum</a:t>
            </a:r>
            <a:r>
              <a:rPr lang="hr-HR" sz="2000" b="1" dirty="0">
                <a:solidFill>
                  <a:srgbClr val="0033CC"/>
                </a:solidFill>
              </a:rPr>
              <a:t>,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b="1" dirty="0">
                <a:solidFill>
                  <a:srgbClr val="0033CC"/>
                </a:solidFill>
              </a:rPr>
              <a:t>	- </a:t>
            </a:r>
            <a:r>
              <a:rPr lang="hr-HR" sz="2000" b="1" i="1" dirty="0" err="1">
                <a:solidFill>
                  <a:srgbClr val="0033CC"/>
                </a:solidFill>
              </a:rPr>
              <a:t>Non</a:t>
            </a:r>
            <a:r>
              <a:rPr lang="hr-HR" sz="2000" b="1" i="1" dirty="0">
                <a:solidFill>
                  <a:srgbClr val="0033CC"/>
                </a:solidFill>
              </a:rPr>
              <a:t>-</a:t>
            </a:r>
            <a:r>
              <a:rPr lang="hr-HR" sz="2000" b="1" i="1" dirty="0" err="1">
                <a:solidFill>
                  <a:srgbClr val="0033CC"/>
                </a:solidFill>
              </a:rPr>
              <a:t>Paper</a:t>
            </a:r>
            <a:r>
              <a:rPr lang="hr-HR" sz="2000" b="1" dirty="0">
                <a:solidFill>
                  <a:srgbClr val="0033CC"/>
                </a:solidFill>
              </a:rPr>
              <a:t> – nepostojeći dokument. 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u="sng" dirty="0">
                <a:solidFill>
                  <a:srgbClr val="0033CC"/>
                </a:solidFill>
              </a:rPr>
              <a:t>BILJEŠKE</a:t>
            </a:r>
            <a:r>
              <a:rPr lang="hr-HR" sz="2000" b="1" dirty="0">
                <a:solidFill>
                  <a:srgbClr val="0033CC"/>
                </a:solidFill>
              </a:rPr>
              <a:t> – (‘</a:t>
            </a:r>
            <a:r>
              <a:rPr lang="hr-HR" sz="2000" b="1" i="1" dirty="0" err="1">
                <a:solidFill>
                  <a:srgbClr val="0033CC"/>
                </a:solidFill>
              </a:rPr>
              <a:t>minutes</a:t>
            </a:r>
            <a:r>
              <a:rPr lang="hr-HR" sz="2000" b="1" dirty="0">
                <a:solidFill>
                  <a:srgbClr val="0033CC"/>
                </a:solidFill>
              </a:rPr>
              <a:t>’) </a:t>
            </a:r>
          </a:p>
        </p:txBody>
      </p:sp>
    </p:spTree>
    <p:extLst>
      <p:ext uri="{BB962C8B-B14F-4D97-AF65-F5344CB8AC3E}">
        <p14:creationId xmlns:p14="http://schemas.microsoft.com/office/powerpoint/2010/main" val="905401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ray-world-map-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236" y="110952"/>
            <a:ext cx="8874764" cy="6352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996" y="116632"/>
            <a:ext cx="6336704" cy="792088"/>
          </a:xfrm>
        </p:spPr>
        <p:txBody>
          <a:bodyPr/>
          <a:lstStyle/>
          <a:p>
            <a:r>
              <a:rPr lang="hr-HR" altLang="zh-CN" sz="1800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589640" cy="5832648"/>
          </a:xfrm>
        </p:spPr>
        <p:txBody>
          <a:bodyPr/>
          <a:lstStyle/>
          <a:p>
            <a:pPr marL="0" indent="0">
              <a:buNone/>
            </a:pP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ČESTE I </a:t>
            </a:r>
            <a:r>
              <a:rPr lang="sv-S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IPIČNE POGREŠKE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dirty="0">
                <a:solidFill>
                  <a:srgbClr val="0033CC"/>
                </a:solidFill>
              </a:rPr>
              <a:t>Prije nego li se počne NE osmisliti što će se reći!</a:t>
            </a: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dirty="0">
                <a:solidFill>
                  <a:srgbClr val="0033CC"/>
                </a:solidFill>
                <a:cs typeface="Arial" charset="0"/>
              </a:rPr>
              <a:t>Poruku NE preoptereti viškom informacija!</a:t>
            </a: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dirty="0">
                <a:solidFill>
                  <a:srgbClr val="0033CC"/>
                </a:solidFill>
                <a:cs typeface="Arial" charset="0"/>
              </a:rPr>
              <a:t>Poruka oskudnih informacija NE može se razumjeti!</a:t>
            </a: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dirty="0">
                <a:solidFill>
                  <a:srgbClr val="0033CC"/>
                </a:solidFill>
                <a:cs typeface="Arial" charset="0"/>
              </a:rPr>
              <a:t>Da li i koliko primatelj poznaje temu na koju se odnosi poruka!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hr-HR" sz="2000" b="1" dirty="0">
                <a:solidFill>
                  <a:srgbClr val="0033CC"/>
                </a:solidFill>
              </a:rPr>
              <a:t>Sadržaj poruke uskladiti s motrištem primatelja!</a:t>
            </a:r>
          </a:p>
          <a:p>
            <a:pPr>
              <a:lnSpc>
                <a:spcPct val="90000"/>
              </a:lnSpc>
            </a:pPr>
            <a:endParaRPr lang="hr-HR" sz="2000" b="1" dirty="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hr-HR" sz="2000" b="1" dirty="0">
                <a:solidFill>
                  <a:srgbClr val="0033CC"/>
                </a:solidFill>
              </a:rPr>
              <a:t>Detalji umanjuju pregled nad cjelinom poruke!</a:t>
            </a:r>
          </a:p>
          <a:p>
            <a:pPr marL="0" indent="0">
              <a:lnSpc>
                <a:spcPct val="90000"/>
              </a:lnSpc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hr-HR" sz="2000" b="1" dirty="0">
                <a:solidFill>
                  <a:srgbClr val="0033CC"/>
                </a:solidFill>
              </a:rPr>
              <a:t>Pošiljatelju posvetili punu pozornost! </a:t>
            </a:r>
          </a:p>
          <a:p>
            <a:pPr>
              <a:lnSpc>
                <a:spcPct val="90000"/>
              </a:lnSpc>
            </a:pPr>
            <a:endParaRPr lang="hr-HR" sz="2000" b="1" dirty="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hr-HR" sz="2000" b="1" dirty="0">
                <a:solidFill>
                  <a:srgbClr val="0033CC"/>
                </a:solidFill>
              </a:rPr>
              <a:t>Formulirati odgovor nakon što se u potpunosti primi poruka, a pri tome pokušati procijeniti je li pošiljatelj u pravu ili krivu!</a:t>
            </a:r>
          </a:p>
        </p:txBody>
      </p:sp>
    </p:spTree>
    <p:extLst>
      <p:ext uri="{BB962C8B-B14F-4D97-AF65-F5344CB8AC3E}">
        <p14:creationId xmlns:p14="http://schemas.microsoft.com/office/powerpoint/2010/main" val="717815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ray-world-map-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8833556" cy="646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859216" cy="998984"/>
          </a:xfrm>
        </p:spPr>
        <p:txBody>
          <a:bodyPr/>
          <a:lstStyle/>
          <a:p>
            <a:r>
              <a:rPr lang="hr-HR" altLang="zh-CN" sz="1800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90921"/>
            <a:ext cx="8964488" cy="5706431"/>
          </a:xfrm>
        </p:spPr>
        <p:txBody>
          <a:bodyPr/>
          <a:lstStyle/>
          <a:p>
            <a:pPr marL="0" indent="0">
              <a:buNone/>
            </a:pP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DIPLOMATSKI DJELOTVORNO </a:t>
            </a:r>
            <a:r>
              <a:rPr lang="sv-S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</a:t>
            </a: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MUNICIRANJE</a:t>
            </a:r>
            <a:endParaRPr lang="hr-H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dirty="0">
                <a:solidFill>
                  <a:srgbClr val="0033CC"/>
                </a:solidFill>
              </a:rPr>
              <a:t>poruka koja se upućuje mora biti cjelovita i osobita, prilagođena ciljanom i/ili referentnom okviru primatelja,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dirty="0">
                <a:solidFill>
                  <a:srgbClr val="0033CC"/>
                </a:solidFill>
              </a:rPr>
              <a:t>jasno identificirati pošiljatelja poruke (ako se ne izbjegava),</a:t>
            </a:r>
          </a:p>
          <a:p>
            <a:pPr lvl="1">
              <a:buClr>
                <a:srgbClr val="FF0000"/>
              </a:buClr>
              <a:buFontTx/>
              <a:buChar char="-"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dirty="0">
                <a:solidFill>
                  <a:srgbClr val="0033CC"/>
                </a:solidFill>
              </a:rPr>
              <a:t>osigurati podudarnost verbalnih i neverbalnih poruka,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dirty="0">
                <a:solidFill>
                  <a:srgbClr val="0033CC"/>
                </a:solidFill>
              </a:rPr>
              <a:t>činjenice prenositi bez vrednovanja i interpretiranja, kontrolirati emocije, biti što </a:t>
            </a:r>
            <a:r>
              <a:rPr lang="hr-HR" sz="2000" b="1" dirty="0" err="1">
                <a:solidFill>
                  <a:srgbClr val="0033CC"/>
                </a:solidFill>
              </a:rPr>
              <a:t>jednoznačniji</a:t>
            </a:r>
            <a:r>
              <a:rPr lang="hr-HR" sz="2000" b="1" dirty="0">
                <a:solidFill>
                  <a:srgbClr val="0033CC"/>
                </a:solidFill>
              </a:rPr>
              <a:t>,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dirty="0">
                <a:solidFill>
                  <a:srgbClr val="0033CC"/>
                </a:solidFill>
              </a:rPr>
              <a:t>stalno provjeravati kako je primatelj shvatio poruku i to činiti diplomatski prikladno i socijalno prihvatljivo.</a:t>
            </a:r>
          </a:p>
        </p:txBody>
      </p:sp>
    </p:spTree>
    <p:extLst>
      <p:ext uri="{BB962C8B-B14F-4D97-AF65-F5344CB8AC3E}">
        <p14:creationId xmlns:p14="http://schemas.microsoft.com/office/powerpoint/2010/main" val="532568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ray-world-map-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7932" y="304112"/>
            <a:ext cx="9396536" cy="646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altLang="zh-CN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1124744"/>
            <a:ext cx="84971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sz="2000" b="1" u="sng" dirty="0">
                <a:solidFill>
                  <a:srgbClr val="0033CC"/>
                </a:solidFill>
              </a:rPr>
              <a:t>LITERATURA:</a:t>
            </a:r>
          </a:p>
          <a:p>
            <a:pPr>
              <a:buClr>
                <a:srgbClr val="FF0000"/>
              </a:buClr>
              <a:defRPr/>
            </a:pPr>
            <a:r>
              <a:rPr lang="hr-HR" sz="2000" b="1" dirty="0">
                <a:solidFill>
                  <a:srgbClr val="0033CC"/>
                </a:solidFill>
              </a:rPr>
              <a:t> </a:t>
            </a: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000" b="1" dirty="0">
                <a:solidFill>
                  <a:srgbClr val="0033CC"/>
                </a:solidFill>
              </a:rPr>
              <a:t>Berković, Svjetlan. </a:t>
            </a:r>
            <a:r>
              <a:rPr lang="hr-HR" sz="2000" b="1" i="1" dirty="0">
                <a:solidFill>
                  <a:srgbClr val="0033CC"/>
                </a:solidFill>
              </a:rPr>
              <a:t>Diplomacija i diplomatska profesija</a:t>
            </a:r>
            <a:r>
              <a:rPr lang="hr-HR" sz="2000" b="1" dirty="0">
                <a:solidFill>
                  <a:srgbClr val="0033CC"/>
                </a:solidFill>
              </a:rPr>
              <a:t>. Dubrovnik, Urban – </a:t>
            </a:r>
            <a:r>
              <a:rPr lang="hr-HR" sz="2000" b="1" dirty="0" err="1">
                <a:solidFill>
                  <a:srgbClr val="0033CC"/>
                </a:solidFill>
              </a:rPr>
              <a:t>Media</a:t>
            </a:r>
            <a:r>
              <a:rPr lang="hr-HR" sz="2000" b="1" dirty="0">
                <a:solidFill>
                  <a:srgbClr val="0033CC"/>
                </a:solidFill>
              </a:rPr>
              <a:t>, 2006, str. 159-170, 203-212.</a:t>
            </a:r>
          </a:p>
          <a:p>
            <a:pPr>
              <a:buClr>
                <a:srgbClr val="FF0000"/>
              </a:buClr>
              <a:defRPr/>
            </a:pPr>
            <a:endParaRPr lang="hr-HR" sz="2000" b="1" dirty="0">
              <a:solidFill>
                <a:srgbClr val="0033CC"/>
              </a:solidFill>
            </a:endParaRP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000" b="1" dirty="0" err="1">
                <a:solidFill>
                  <a:srgbClr val="0033CC"/>
                </a:solidFill>
              </a:rPr>
              <a:t>Pičuljan</a:t>
            </a:r>
            <a:r>
              <a:rPr lang="hr-HR" sz="2000" b="1" dirty="0">
                <a:solidFill>
                  <a:srgbClr val="0033CC"/>
                </a:solidFill>
              </a:rPr>
              <a:t>, Zoran. </a:t>
            </a:r>
            <a:r>
              <a:rPr lang="hr-HR" sz="2000" b="1" i="1" dirty="0">
                <a:solidFill>
                  <a:srgbClr val="0033CC"/>
                </a:solidFill>
              </a:rPr>
              <a:t>Diplomacija kao državna služba</a:t>
            </a:r>
            <a:r>
              <a:rPr lang="hr-HR" sz="2000" b="1" dirty="0">
                <a:solidFill>
                  <a:srgbClr val="0033CC"/>
                </a:solidFill>
              </a:rPr>
              <a:t>. Zagreb, Društveno veleučilište u Zagrebu, 2007, str. 55-58.</a:t>
            </a:r>
          </a:p>
          <a:p>
            <a:pPr marL="342900" indent="-342900">
              <a:buClr>
                <a:srgbClr val="FF0000"/>
              </a:buClr>
              <a:defRPr/>
            </a:pPr>
            <a:endParaRPr lang="hr-HR" sz="2000" b="1" dirty="0">
              <a:solidFill>
                <a:srgbClr val="0033CC"/>
              </a:solidFill>
            </a:endParaRPr>
          </a:p>
          <a:p>
            <a:pPr marL="342900" indent="-342900">
              <a:buClr>
                <a:srgbClr val="FF0000"/>
              </a:buClr>
              <a:defRPr/>
            </a:pPr>
            <a:endParaRPr lang="hr-HR" sz="20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sz="2000" b="1" u="sng" dirty="0">
                <a:solidFill>
                  <a:srgbClr val="0033CC"/>
                </a:solidFill>
              </a:rPr>
              <a:t>DOPUNSKA LIETARTURA:</a:t>
            </a:r>
          </a:p>
          <a:p>
            <a:pPr>
              <a:buClr>
                <a:srgbClr val="FF0000"/>
              </a:buClr>
              <a:defRPr/>
            </a:pPr>
            <a:r>
              <a:rPr lang="hr-HR" sz="2000" b="1" dirty="0">
                <a:solidFill>
                  <a:srgbClr val="0033CC"/>
                </a:solidFill>
              </a:rPr>
              <a:t>   </a:t>
            </a: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000" b="1" dirty="0" err="1">
                <a:solidFill>
                  <a:srgbClr val="0033CC"/>
                </a:solidFill>
              </a:rPr>
              <a:t>Feltham</a:t>
            </a:r>
            <a:r>
              <a:rPr lang="hr-HR" sz="2000" b="1" dirty="0">
                <a:solidFill>
                  <a:srgbClr val="0033CC"/>
                </a:solidFill>
              </a:rPr>
              <a:t>, </a:t>
            </a:r>
            <a:r>
              <a:rPr lang="hr-HR" sz="2000" b="1" dirty="0" err="1">
                <a:solidFill>
                  <a:srgbClr val="0033CC"/>
                </a:solidFill>
              </a:rPr>
              <a:t>Ralph</a:t>
            </a:r>
            <a:r>
              <a:rPr lang="hr-HR" sz="2000" b="1" dirty="0">
                <a:solidFill>
                  <a:srgbClr val="0033CC"/>
                </a:solidFill>
              </a:rPr>
              <a:t> G. </a:t>
            </a:r>
            <a:r>
              <a:rPr lang="hr-HR" sz="2000" b="1" i="1" dirty="0">
                <a:solidFill>
                  <a:srgbClr val="0033CC"/>
                </a:solidFill>
              </a:rPr>
              <a:t>Diplomatski priručnik.</a:t>
            </a:r>
            <a:r>
              <a:rPr lang="hr-HR" sz="2000" b="1" dirty="0">
                <a:solidFill>
                  <a:srgbClr val="0033CC"/>
                </a:solidFill>
              </a:rPr>
              <a:t> Zagreb, Naklada Zadro, 1996.</a:t>
            </a:r>
          </a:p>
          <a:p>
            <a:pPr>
              <a:buClr>
                <a:srgbClr val="FF0000"/>
              </a:buClr>
              <a:defRPr/>
            </a:pPr>
            <a:endParaRPr lang="hr-HR" sz="2000" b="1" dirty="0">
              <a:solidFill>
                <a:srgbClr val="0033CC"/>
              </a:solidFill>
            </a:endParaRP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000" b="1" dirty="0">
                <a:solidFill>
                  <a:srgbClr val="0033CC"/>
                </a:solidFill>
              </a:rPr>
              <a:t>Nick, Stanko. </a:t>
            </a:r>
            <a:r>
              <a:rPr lang="hr-HR" sz="2000" b="1" i="1" dirty="0">
                <a:solidFill>
                  <a:srgbClr val="0033CC"/>
                </a:solidFill>
              </a:rPr>
              <a:t>Diplomacija: metode i tehnike.</a:t>
            </a:r>
            <a:r>
              <a:rPr lang="hr-HR" sz="2000" b="1" dirty="0">
                <a:solidFill>
                  <a:srgbClr val="0033CC"/>
                </a:solidFill>
              </a:rPr>
              <a:t> Zagreb, </a:t>
            </a:r>
            <a:r>
              <a:rPr lang="hr-HR" sz="2000" b="1" dirty="0" err="1">
                <a:solidFill>
                  <a:srgbClr val="0033CC"/>
                </a:solidFill>
              </a:rPr>
              <a:t>Barbat</a:t>
            </a:r>
            <a:r>
              <a:rPr lang="hr-HR" sz="2000" b="1" dirty="0">
                <a:solidFill>
                  <a:srgbClr val="0033CC"/>
                </a:solidFill>
              </a:rPr>
              <a:t>, 1997.</a:t>
            </a:r>
          </a:p>
        </p:txBody>
      </p:sp>
    </p:spTree>
    <p:extLst>
      <p:ext uri="{BB962C8B-B14F-4D97-AF65-F5344CB8AC3E}">
        <p14:creationId xmlns:p14="http://schemas.microsoft.com/office/powerpoint/2010/main" val="301336816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79" y="369332"/>
            <a:ext cx="9036497" cy="608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619672" y="0"/>
            <a:ext cx="60126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r-HR" altLang="zh-CN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971600" y="1698400"/>
            <a:ext cx="768513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457200" indent="-457200">
              <a:buClr>
                <a:srgbClr val="FF0000"/>
              </a:buClr>
              <a:buAutoNum type="arabicPeriod"/>
            </a:pPr>
            <a:r>
              <a:rPr lang="hr-HR" sz="2400" b="1" dirty="0">
                <a:solidFill>
                  <a:srgbClr val="0033CC"/>
                </a:solidFill>
              </a:rPr>
              <a:t>Bilateralna i multilateralna diplomacija</a:t>
            </a:r>
          </a:p>
          <a:p>
            <a:pPr marL="457200" indent="-457200">
              <a:buClr>
                <a:srgbClr val="FF0000"/>
              </a:buClr>
              <a:buAutoNum type="arabicPeriod"/>
            </a:pPr>
            <a:endParaRPr lang="hr-HR" sz="2400" b="1" dirty="0">
              <a:solidFill>
                <a:srgbClr val="0033CC"/>
              </a:solidFill>
            </a:endParaRPr>
          </a:p>
          <a:p>
            <a:pPr marL="457200" indent="-457200">
              <a:buClr>
                <a:srgbClr val="FF0000"/>
              </a:buClr>
              <a:buAutoNum type="arabicPeriod"/>
            </a:pPr>
            <a:r>
              <a:rPr lang="hr-HR" sz="2400" b="1" dirty="0">
                <a:solidFill>
                  <a:srgbClr val="0033CC"/>
                </a:solidFill>
              </a:rPr>
              <a:t>Diplomatski pregovori</a:t>
            </a:r>
          </a:p>
          <a:p>
            <a:pPr marL="457200" indent="-457200">
              <a:buClr>
                <a:srgbClr val="FF0000"/>
              </a:buClr>
              <a:buAutoNum type="arabicPeriod"/>
            </a:pPr>
            <a:endParaRPr lang="hr-HR" sz="2400" b="1" dirty="0">
              <a:solidFill>
                <a:srgbClr val="0033CC"/>
              </a:solidFill>
            </a:endParaRPr>
          </a:p>
          <a:p>
            <a:pPr marL="457200" indent="-457200">
              <a:buClr>
                <a:srgbClr val="FF0000"/>
              </a:buClr>
              <a:buAutoNum type="arabicPeriod"/>
            </a:pPr>
            <a:r>
              <a:rPr lang="hr-HR" sz="2400" b="1" dirty="0">
                <a:solidFill>
                  <a:srgbClr val="0033CC"/>
                </a:solidFill>
              </a:rPr>
              <a:t>Proces diplomatskog pregovaranja</a:t>
            </a:r>
          </a:p>
          <a:p>
            <a:pPr marL="457200" indent="-457200">
              <a:buClr>
                <a:srgbClr val="FF0000"/>
              </a:buClr>
              <a:buAutoNum type="arabicPeriod"/>
            </a:pPr>
            <a:endParaRPr lang="hr-HR" sz="2400" b="1" dirty="0">
              <a:solidFill>
                <a:srgbClr val="0033CC"/>
              </a:solidFill>
            </a:endParaRPr>
          </a:p>
          <a:p>
            <a:pPr marL="457200" indent="-457200">
              <a:buClr>
                <a:srgbClr val="FF0000"/>
              </a:buClr>
              <a:buAutoNum type="arabicPeriod"/>
            </a:pPr>
            <a:r>
              <a:rPr lang="hr-HR" sz="2400" b="1" dirty="0">
                <a:solidFill>
                  <a:srgbClr val="0033CC"/>
                </a:solidFill>
              </a:rPr>
              <a:t>Konferencijska diplomacija</a:t>
            </a:r>
          </a:p>
          <a:p>
            <a:pPr marL="457200" indent="-457200">
              <a:buClr>
                <a:srgbClr val="FF0000"/>
              </a:buClr>
              <a:buAutoNum type="arabicPeriod"/>
            </a:pPr>
            <a:endParaRPr lang="hr-HR" sz="2400" b="1" dirty="0">
              <a:solidFill>
                <a:srgbClr val="0033CC"/>
              </a:solidFill>
            </a:endParaRPr>
          </a:p>
          <a:p>
            <a:pPr marL="457200" indent="-457200">
              <a:buClr>
                <a:srgbClr val="FF0000"/>
              </a:buClr>
              <a:buAutoNum type="arabicPeriod"/>
            </a:pPr>
            <a:r>
              <a:rPr lang="hr-HR" sz="2400" b="1" dirty="0">
                <a:solidFill>
                  <a:srgbClr val="0033CC"/>
                </a:solidFill>
              </a:rPr>
              <a:t>Izabrana iskustva hrvatske diplomacije</a:t>
            </a:r>
          </a:p>
        </p:txBody>
      </p:sp>
      <p:sp>
        <p:nvSpPr>
          <p:cNvPr id="2" name="Rectangle 1"/>
          <p:cNvSpPr/>
          <p:nvPr/>
        </p:nvSpPr>
        <p:spPr>
          <a:xfrm>
            <a:off x="827584" y="628877"/>
            <a:ext cx="73448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hr-HR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MEĐUNARODNO PREGOVARANJE</a:t>
            </a:r>
          </a:p>
        </p:txBody>
      </p:sp>
    </p:spTree>
    <p:extLst>
      <p:ext uri="{BB962C8B-B14F-4D97-AF65-F5344CB8AC3E}">
        <p14:creationId xmlns:p14="http://schemas.microsoft.com/office/powerpoint/2010/main" val="333057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7" y="692696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2051720" y="115888"/>
            <a:ext cx="5831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r-HR" altLang="zh-CN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b="1" i="1" dirty="0">
              <a:solidFill>
                <a:srgbClr val="C0C0C0"/>
              </a:solidFill>
            </a:endParaRPr>
          </a:p>
        </p:txBody>
      </p:sp>
      <p:sp>
        <p:nvSpPr>
          <p:cNvPr id="10244" name="Rectangle 1"/>
          <p:cNvSpPr>
            <a:spLocks noChangeArrowheads="1"/>
          </p:cNvSpPr>
          <p:nvPr/>
        </p:nvSpPr>
        <p:spPr bwMode="auto">
          <a:xfrm>
            <a:off x="323528" y="485220"/>
            <a:ext cx="8352928" cy="630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Clr>
                <a:srgbClr val="FF0000"/>
              </a:buClr>
            </a:pPr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BILATERALNA I MULTILATERALNA </a:t>
            </a:r>
            <a:r>
              <a:rPr lang="sv-SE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</a:t>
            </a:r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CIJA</a:t>
            </a:r>
            <a:r>
              <a:rPr lang="hr-HR" sz="2000" b="1" dirty="0">
                <a:solidFill>
                  <a:srgbClr val="0033CC"/>
                </a:solidFill>
              </a:rPr>
              <a:t>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u="sng" dirty="0">
                <a:solidFill>
                  <a:srgbClr val="0033CC"/>
                </a:solidFill>
              </a:rPr>
              <a:t>DEFINICIJA</a:t>
            </a:r>
            <a:r>
              <a:rPr lang="hr-HR" sz="2000" b="1" dirty="0">
                <a:solidFill>
                  <a:srgbClr val="0033CC"/>
                </a:solidFill>
              </a:rPr>
              <a:t> = </a:t>
            </a:r>
            <a:r>
              <a:rPr lang="vi-VN" sz="2000" b="1" dirty="0">
                <a:solidFill>
                  <a:srgbClr val="0033CC"/>
                </a:solidFill>
              </a:rPr>
              <a:t>DIPLOMACIJA je uvijek provedba ciljeva nacionalne</a:t>
            </a:r>
            <a:r>
              <a:rPr lang="hr-HR" sz="2000" b="1" dirty="0">
                <a:solidFill>
                  <a:srgbClr val="0033CC"/>
                </a:solidFill>
              </a:rPr>
              <a:t> </a:t>
            </a:r>
            <a:r>
              <a:rPr lang="vi-VN" sz="2000" b="1" dirty="0">
                <a:solidFill>
                  <a:srgbClr val="0033CC"/>
                </a:solidFill>
              </a:rPr>
              <a:t>vanjske politike u međunarodnom okružju</a:t>
            </a:r>
            <a:r>
              <a:rPr lang="hr-HR" sz="2000" b="1" dirty="0">
                <a:solidFill>
                  <a:srgbClr val="0033CC"/>
                </a:solidFill>
              </a:rPr>
              <a:t> i stoga</a:t>
            </a:r>
            <a:r>
              <a:rPr lang="vi-VN" sz="2000" b="1" dirty="0">
                <a:solidFill>
                  <a:srgbClr val="0033CC"/>
                </a:solidFill>
              </a:rPr>
              <a:t> je:</a:t>
            </a:r>
            <a:endParaRPr lang="hr-HR" sz="20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DVOSTRANA (</a:t>
            </a:r>
            <a:r>
              <a:rPr lang="vi-VN" sz="2000" b="1" dirty="0">
                <a:solidFill>
                  <a:srgbClr val="0033CC"/>
                </a:solidFill>
              </a:rPr>
              <a:t>BILATERALNA) DIPLOMACIJA </a:t>
            </a:r>
            <a:r>
              <a:rPr lang="hr-HR" sz="2000" b="1" dirty="0">
                <a:solidFill>
                  <a:srgbClr val="0033CC"/>
                </a:solidFill>
              </a:rPr>
              <a:t>- p</a:t>
            </a:r>
            <a:r>
              <a:rPr lang="vi-VN" sz="2000" b="1" dirty="0">
                <a:solidFill>
                  <a:srgbClr val="0033CC"/>
                </a:solidFill>
              </a:rPr>
              <a:t>rovedba ciljeva nacionalne vanjske politike diplomatskim djelovanjem spram države primateljice i izvješćivanjem države šiljateljice, dok je</a:t>
            </a:r>
            <a:endParaRPr lang="hr-HR" sz="20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VIŠESTRANA (</a:t>
            </a:r>
            <a:r>
              <a:rPr lang="vi-VN" sz="2000" b="1" dirty="0">
                <a:solidFill>
                  <a:srgbClr val="0033CC"/>
                </a:solidFill>
              </a:rPr>
              <a:t>MULTILATERALNA) DIPLOMACIJA </a:t>
            </a:r>
            <a:r>
              <a:rPr lang="hr-HR" sz="2000" b="1" dirty="0">
                <a:solidFill>
                  <a:srgbClr val="0033CC"/>
                </a:solidFill>
              </a:rPr>
              <a:t>- </a:t>
            </a:r>
            <a:r>
              <a:rPr lang="vi-VN" sz="2000" b="1" dirty="0">
                <a:solidFill>
                  <a:srgbClr val="0033CC"/>
                </a:solidFill>
              </a:rPr>
              <a:t>provedba ciljeva nacionalne vanjske politike diplomatskim djelovanjem spram drugih subjekata međunarodnih odnosa u međunarodnim organizacijama i drugim multilateralnim tijelima, uz izvješćivanje države šiljateljice.</a:t>
            </a:r>
            <a:endParaRPr lang="hr-HR" sz="20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vi-VN" sz="2000" b="1" dirty="0">
                <a:solidFill>
                  <a:srgbClr val="0033CC"/>
                </a:solidFill>
              </a:rPr>
              <a:t>SLIČNOSTI I RAZLIKE = OPĆI CILJ je diplomatskim djelovanjem stvarati pozitivno ozračje, uspostavljati suglasje s drugima i ostvarivati nacionalne koristi, pa i tako pridonositi korektnim i miroljubivim međunarodnim odnosima.</a:t>
            </a:r>
            <a:r>
              <a:rPr lang="hr-HR" sz="2000" b="1" dirty="0">
                <a:solidFill>
                  <a:srgbClr val="0033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625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99" y="764704"/>
            <a:ext cx="8567873" cy="446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187624" y="0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1269" name="Rectangle 1"/>
          <p:cNvSpPr>
            <a:spLocks noChangeArrowheads="1"/>
          </p:cNvSpPr>
          <p:nvPr/>
        </p:nvSpPr>
        <p:spPr bwMode="auto">
          <a:xfrm>
            <a:off x="467544" y="1628800"/>
            <a:ext cx="8352928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SADRŽAJ</a:t>
            </a:r>
            <a:r>
              <a:rPr lang="hr-HR" sz="2000" b="1" dirty="0">
                <a:solidFill>
                  <a:srgbClr val="0033CC"/>
                </a:solidFill>
              </a:rPr>
              <a:t> – poznavati užu materiju, ali i vrijednosti i pravila, ali i znati vladati emocijama.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hr-HR" sz="24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DEFINICIJA</a:t>
            </a:r>
            <a:r>
              <a:rPr lang="hr-HR" sz="2000" b="1" dirty="0">
                <a:solidFill>
                  <a:srgbClr val="0033CC"/>
                </a:solidFill>
              </a:rPr>
              <a:t> = aktivnost (1) raščlanjivanja i usuglašavanja suprotstavljenih i ponekad konfliktnih pozicija sudionika, (2) s ciljem postizanja uzajamno prihvatljivog rješenja.</a:t>
            </a:r>
          </a:p>
          <a:p>
            <a:pPr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= način optimalnog rješavanja sporova među državama.</a:t>
            </a:r>
          </a:p>
          <a:p>
            <a:pPr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NAČELO STALNOG PREGOVARANJA</a:t>
            </a:r>
            <a:r>
              <a:rPr lang="hr-HR" sz="2800" b="1" dirty="0">
                <a:solidFill>
                  <a:srgbClr val="0033CC"/>
                </a:solidFill>
              </a:rPr>
              <a:t> </a:t>
            </a:r>
            <a:r>
              <a:rPr lang="hr-HR" sz="2000" b="1" dirty="0">
                <a:solidFill>
                  <a:srgbClr val="0033CC"/>
                </a:solidFill>
              </a:rPr>
              <a:t>– </a:t>
            </a:r>
            <a:r>
              <a:rPr lang="vi-VN" sz="2000" b="1" dirty="0">
                <a:solidFill>
                  <a:srgbClr val="0033CC"/>
                </a:solidFill>
              </a:rPr>
              <a:t>među</a:t>
            </a:r>
            <a:r>
              <a:rPr lang="hr-HR" sz="2000" b="1" dirty="0">
                <a:solidFill>
                  <a:srgbClr val="0033CC"/>
                </a:solidFill>
              </a:rPr>
              <a:t> osnovnim čimbenicima suvremene diplomacije.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640347"/>
            <a:ext cx="74168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sv-SE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DIPLOMATSK</a:t>
            </a:r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sv-SE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</a:t>
            </a:r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GOVORI</a:t>
            </a:r>
            <a:endParaRPr lang="sv-SE" sz="32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095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1539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b="1" i="1" dirty="0">
              <a:solidFill>
                <a:srgbClr val="C0C0C0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83568" y="1811968"/>
            <a:ext cx="763480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hr-HR" sz="2400" u="sng" dirty="0">
                <a:solidFill>
                  <a:srgbClr val="FF0000"/>
                </a:solidFill>
              </a:rPr>
              <a:t>Treći susret, 8. studenoga 2021., 17.00-20.15</a:t>
            </a:r>
          </a:p>
          <a:p>
            <a:pPr algn="ctr"/>
            <a:endParaRPr lang="hr-HR" sz="2400" dirty="0">
              <a:solidFill>
                <a:srgbClr val="FF0000"/>
              </a:solidFill>
            </a:endParaRPr>
          </a:p>
          <a:p>
            <a:pPr algn="ctr"/>
            <a:r>
              <a:rPr lang="pl-PL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Diplomatsko komuniciranje i tehnike</a:t>
            </a:r>
          </a:p>
          <a:p>
            <a:pPr algn="ctr"/>
            <a:endParaRPr lang="pl-PL" sz="32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Međunarodno pregovaranje</a:t>
            </a:r>
            <a:endParaRPr lang="hr-HR" sz="32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74" y="836712"/>
            <a:ext cx="8567873" cy="446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187624" y="0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1269" name="Rectangle 1"/>
          <p:cNvSpPr>
            <a:spLocks noChangeArrowheads="1"/>
          </p:cNvSpPr>
          <p:nvPr/>
        </p:nvSpPr>
        <p:spPr bwMode="auto">
          <a:xfrm>
            <a:off x="358719" y="1052736"/>
            <a:ext cx="8352928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UMIJEĆE PREGOVARANJA </a:t>
            </a:r>
            <a:r>
              <a:rPr lang="hr-HR" sz="2000" b="1" dirty="0">
                <a:solidFill>
                  <a:srgbClr val="0033CC"/>
                </a:solidFill>
              </a:rPr>
              <a:t>– </a:t>
            </a:r>
            <a:r>
              <a:rPr lang="vi-VN" sz="2000" b="1" dirty="0">
                <a:solidFill>
                  <a:srgbClr val="0033CC"/>
                </a:solidFill>
              </a:rPr>
              <a:t>među</a:t>
            </a:r>
            <a:r>
              <a:rPr lang="hr-HR" sz="2000" b="1" dirty="0">
                <a:solidFill>
                  <a:srgbClr val="0033CC"/>
                </a:solidFill>
              </a:rPr>
              <a:t> temeljnim preduvjetima kvalitetnoga diplomatskog djelovanja.</a:t>
            </a:r>
          </a:p>
          <a:p>
            <a:pPr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 </a:t>
            </a:r>
            <a:r>
              <a:rPr lang="hr-HR" sz="2400" b="1" dirty="0">
                <a:solidFill>
                  <a:srgbClr val="0033CC"/>
                </a:solidFill>
              </a:rPr>
              <a:t>KONFERENCIJA KAO PROSTOR SUČELJAVANJA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 međunarodni savjetnici i/ili stvarni donositelji odluka.</a:t>
            </a:r>
          </a:p>
          <a:p>
            <a:pPr lvl="1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KONFERENCIJSKI DIPLOMAT </a:t>
            </a:r>
            <a:r>
              <a:rPr lang="vi-VN" sz="2000" b="1" dirty="0">
                <a:solidFill>
                  <a:srgbClr val="0033CC"/>
                </a:solidFill>
              </a:rPr>
              <a:t>m</a:t>
            </a:r>
            <a:r>
              <a:rPr lang="hr-HR" sz="2000" b="1" dirty="0" err="1">
                <a:solidFill>
                  <a:srgbClr val="0033CC"/>
                </a:solidFill>
              </a:rPr>
              <a:t>ora</a:t>
            </a:r>
            <a:r>
              <a:rPr lang="hr-HR" sz="2000" b="1" dirty="0">
                <a:solidFill>
                  <a:srgbClr val="0033CC"/>
                </a:solidFill>
              </a:rPr>
              <a:t> biti osposobljen kako bi usporedno mogao odigrati više uloga: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 tihi partner,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 lobist,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 govornik, i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 specijalist za postupke.</a:t>
            </a:r>
          </a:p>
        </p:txBody>
      </p:sp>
    </p:spTree>
    <p:extLst>
      <p:ext uri="{BB962C8B-B14F-4D97-AF65-F5344CB8AC3E}">
        <p14:creationId xmlns:p14="http://schemas.microsoft.com/office/powerpoint/2010/main" val="415772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47" y="855068"/>
            <a:ext cx="8569981" cy="44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187624" y="0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1269" name="Rectangle 1"/>
          <p:cNvSpPr>
            <a:spLocks noChangeArrowheads="1"/>
          </p:cNvSpPr>
          <p:nvPr/>
        </p:nvSpPr>
        <p:spPr bwMode="auto">
          <a:xfrm>
            <a:off x="0" y="369332"/>
            <a:ext cx="9108504" cy="630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MEĐUNARODNI PREGOVORI: GLAVNE KONFERENCIJE (5)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 err="1">
                <a:solidFill>
                  <a:srgbClr val="0033CC"/>
                </a:solidFill>
              </a:rPr>
              <a:t>Westphalia</a:t>
            </a:r>
            <a:r>
              <a:rPr lang="hr-HR" sz="2000" b="1" dirty="0">
                <a:solidFill>
                  <a:srgbClr val="0033CC"/>
                </a:solidFill>
              </a:rPr>
              <a:t> (17 st.): pregovori u </a:t>
            </a:r>
            <a:r>
              <a:rPr lang="hr-HR" sz="2000" b="1" dirty="0" err="1">
                <a:solidFill>
                  <a:srgbClr val="0033CC"/>
                </a:solidFill>
              </a:rPr>
              <a:t>Münsteru</a:t>
            </a:r>
            <a:r>
              <a:rPr lang="hr-HR" sz="2000" b="1" dirty="0">
                <a:solidFill>
                  <a:srgbClr val="0033CC"/>
                </a:solidFill>
              </a:rPr>
              <a:t> i </a:t>
            </a:r>
            <a:r>
              <a:rPr lang="hr-HR" sz="2000" b="1" dirty="0" err="1">
                <a:solidFill>
                  <a:srgbClr val="0033CC"/>
                </a:solidFill>
              </a:rPr>
              <a:t>Osnabrücku</a:t>
            </a:r>
            <a:r>
              <a:rPr lang="hr-HR" sz="2000" b="1" dirty="0">
                <a:solidFill>
                  <a:srgbClr val="0033CC"/>
                </a:solidFill>
              </a:rPr>
              <a:t>, </a:t>
            </a:r>
            <a:r>
              <a:rPr lang="hr-HR" sz="2000" b="1" i="1" dirty="0" err="1">
                <a:solidFill>
                  <a:srgbClr val="0033CC"/>
                </a:solidFill>
              </a:rPr>
              <a:t>Vestfalijski</a:t>
            </a:r>
            <a:r>
              <a:rPr lang="hr-HR" sz="2000" b="1" i="1" dirty="0">
                <a:solidFill>
                  <a:srgbClr val="0033CC"/>
                </a:solidFill>
              </a:rPr>
              <a:t> mir </a:t>
            </a:r>
            <a:r>
              <a:rPr lang="hr-HR" sz="2000" b="1" dirty="0">
                <a:solidFill>
                  <a:srgbClr val="0033CC"/>
                </a:solidFill>
              </a:rPr>
              <a:t>(1648.).</a:t>
            </a:r>
          </a:p>
          <a:p>
            <a:pPr lvl="1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 err="1">
                <a:solidFill>
                  <a:srgbClr val="0033CC"/>
                </a:solidFill>
              </a:rPr>
              <a:t>Utrecht</a:t>
            </a:r>
            <a:r>
              <a:rPr lang="hr-HR" sz="2000" b="1" dirty="0">
                <a:solidFill>
                  <a:srgbClr val="0033CC"/>
                </a:solidFill>
              </a:rPr>
              <a:t> (18 st.): niz bilateralnih ugovora u području zapadne i središnje Europe, </a:t>
            </a:r>
            <a:r>
              <a:rPr lang="hr-HR" sz="2000" b="1" i="1" dirty="0">
                <a:solidFill>
                  <a:srgbClr val="0033CC"/>
                </a:solidFill>
              </a:rPr>
              <a:t>Mir iz </a:t>
            </a:r>
            <a:r>
              <a:rPr lang="hr-HR" sz="2000" b="1" i="1" dirty="0" err="1">
                <a:solidFill>
                  <a:srgbClr val="0033CC"/>
                </a:solidFill>
              </a:rPr>
              <a:t>Utrechta</a:t>
            </a:r>
            <a:r>
              <a:rPr lang="hr-HR" sz="2000" b="1" i="1" dirty="0">
                <a:solidFill>
                  <a:srgbClr val="0033CC"/>
                </a:solidFill>
              </a:rPr>
              <a:t> </a:t>
            </a:r>
            <a:r>
              <a:rPr lang="hr-HR" sz="2000" b="1" dirty="0">
                <a:solidFill>
                  <a:srgbClr val="0033CC"/>
                </a:solidFill>
              </a:rPr>
              <a:t>(1713.).</a:t>
            </a:r>
          </a:p>
          <a:p>
            <a:pPr lvl="1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 Beč (19 st.): kako restrukturirati Europu nakon napoleonskih ratova,  </a:t>
            </a:r>
            <a:r>
              <a:rPr lang="hr-HR" sz="2000" b="1" i="1" dirty="0">
                <a:solidFill>
                  <a:srgbClr val="0033CC"/>
                </a:solidFill>
              </a:rPr>
              <a:t>Bečki kongres</a:t>
            </a:r>
            <a:r>
              <a:rPr lang="hr-HR" sz="2000" b="1" dirty="0">
                <a:solidFill>
                  <a:srgbClr val="0033CC"/>
                </a:solidFill>
              </a:rPr>
              <a:t> (1814.-1815.).</a:t>
            </a:r>
          </a:p>
          <a:p>
            <a:pPr lvl="1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 </a:t>
            </a:r>
            <a:r>
              <a:rPr lang="hr-HR" sz="2000" b="1" dirty="0" err="1">
                <a:solidFill>
                  <a:srgbClr val="0033CC"/>
                </a:solidFill>
              </a:rPr>
              <a:t>Versailles</a:t>
            </a:r>
            <a:r>
              <a:rPr lang="hr-HR" sz="2000" b="1" dirty="0">
                <a:solidFill>
                  <a:srgbClr val="0033CC"/>
                </a:solidFill>
              </a:rPr>
              <a:t> (20 st.): svjetski poredak nakon I. svjetskog rata, utemeljena Liga naroda, </a:t>
            </a:r>
            <a:r>
              <a:rPr lang="hr-HR" sz="2000" b="1" i="1" dirty="0">
                <a:solidFill>
                  <a:srgbClr val="0033CC"/>
                </a:solidFill>
              </a:rPr>
              <a:t>Pariška mirovna konferencija</a:t>
            </a:r>
            <a:r>
              <a:rPr lang="hr-HR" sz="2000" b="1" dirty="0">
                <a:solidFill>
                  <a:srgbClr val="0033CC"/>
                </a:solidFill>
              </a:rPr>
              <a:t> (1919.).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 San Francisco (20 st.): svjetski poredak nakon II. svjetskog rata, utemeljena Organizacija ujedinjenih naroda (1945.).</a:t>
            </a:r>
          </a:p>
          <a:p>
            <a:pPr lvl="1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</a:pPr>
            <a:r>
              <a:rPr lang="hr-HR" sz="2000" b="1" u="sng" dirty="0">
                <a:solidFill>
                  <a:srgbClr val="0033CC"/>
                </a:solidFill>
              </a:rPr>
              <a:t>DODATNO (2):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 </a:t>
            </a:r>
            <a:r>
              <a:rPr lang="hr-HR" sz="2000" b="1" dirty="0" err="1">
                <a:solidFill>
                  <a:srgbClr val="0033CC"/>
                </a:solidFill>
              </a:rPr>
              <a:t>Washingtonski</a:t>
            </a:r>
            <a:r>
              <a:rPr lang="hr-HR" sz="2000" b="1" dirty="0">
                <a:solidFill>
                  <a:srgbClr val="0033CC"/>
                </a:solidFill>
              </a:rPr>
              <a:t> ugovor (1949): utemeljenje NATO-a,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Rimski ugovori (1957.) – počeci </a:t>
            </a:r>
            <a:r>
              <a:rPr lang="hr-HR" sz="2000" b="1" dirty="0" err="1">
                <a:solidFill>
                  <a:srgbClr val="0033CC"/>
                </a:solidFill>
              </a:rPr>
              <a:t>eurointegracije</a:t>
            </a:r>
            <a:r>
              <a:rPr lang="hr-HR" sz="2000" b="1" dirty="0">
                <a:solidFill>
                  <a:srgbClr val="0033CC"/>
                </a:solidFill>
              </a:rPr>
              <a:t>, utemeljenje EZ/EU.</a:t>
            </a:r>
          </a:p>
        </p:txBody>
      </p:sp>
    </p:spTree>
    <p:extLst>
      <p:ext uri="{BB962C8B-B14F-4D97-AF65-F5344CB8AC3E}">
        <p14:creationId xmlns:p14="http://schemas.microsoft.com/office/powerpoint/2010/main" val="249566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9" y="1917513"/>
            <a:ext cx="9404630" cy="5367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1640" y="185265"/>
            <a:ext cx="6352728" cy="648072"/>
          </a:xfrm>
        </p:spPr>
        <p:txBody>
          <a:bodyPr/>
          <a:lstStyle/>
          <a:p>
            <a:r>
              <a:rPr lang="hr-HR" altLang="zh-CN" sz="1800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8157592" cy="561662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KLASIČNA vs. SUVREMENA DIPLOMACIJA</a:t>
            </a:r>
          </a:p>
          <a:p>
            <a:pPr marL="0" indent="0">
              <a:buClr>
                <a:srgbClr val="FF0000"/>
              </a:buClr>
              <a:buNone/>
            </a:pPr>
            <a:endParaRPr lang="hr-HR" sz="2000" b="1" u="sng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</a:pPr>
            <a:r>
              <a:rPr lang="hr-HR" sz="2000" b="1" u="sng" dirty="0">
                <a:solidFill>
                  <a:srgbClr val="0033CC"/>
                </a:solidFill>
              </a:rPr>
              <a:t>Nakon I. svjetskog rata:</a:t>
            </a:r>
            <a:r>
              <a:rPr lang="hr-HR" sz="2000" b="1" dirty="0">
                <a:solidFill>
                  <a:srgbClr val="0033CC"/>
                </a:solidFill>
              </a:rPr>
              <a:t> elementi demokracije, ravnopravnosti i javne diplomacije, osobito iz SAD, mijenjaju međunarodnu matricu diplomatskih odnosa.</a:t>
            </a:r>
          </a:p>
          <a:p>
            <a:pPr marL="0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charset="0"/>
              <a:buChar char="•"/>
            </a:pPr>
            <a:r>
              <a:rPr lang="hr-HR" sz="2000" b="1" i="1" dirty="0">
                <a:solidFill>
                  <a:srgbClr val="0033CC"/>
                </a:solidFill>
              </a:rPr>
              <a:t>klasična diplomacija</a:t>
            </a:r>
            <a:r>
              <a:rPr lang="hr-HR" sz="2000" b="1" dirty="0">
                <a:solidFill>
                  <a:srgbClr val="0033CC"/>
                </a:solidFill>
              </a:rPr>
              <a:t> = s obilježjima tajnosti, pregovori bez pritiska javnosti i vremenskih rokova; 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prelazi u </a:t>
            </a:r>
            <a:r>
              <a:rPr lang="hr-HR" sz="2000" b="1" i="1" dirty="0">
                <a:solidFill>
                  <a:srgbClr val="0033CC"/>
                </a:solidFill>
              </a:rPr>
              <a:t>suvremenu diplomaciju</a:t>
            </a:r>
            <a:r>
              <a:rPr lang="hr-HR" sz="2000" b="1" dirty="0">
                <a:solidFill>
                  <a:srgbClr val="0033CC"/>
                </a:solidFill>
              </a:rPr>
              <a:t>, koja se otvara javnosti i medijima, što potiče, ali i usložnjava pregovore,</a:t>
            </a:r>
          </a:p>
          <a:p>
            <a:pPr lvl="1">
              <a:buClr>
                <a:srgbClr val="FF0000"/>
              </a:buClr>
              <a:buFont typeface="Arial" charset="0"/>
              <a:buChar char="•"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charset="0"/>
              <a:buChar char="•"/>
            </a:pPr>
            <a:r>
              <a:rPr lang="hr-HR" sz="2000" b="1" i="1" dirty="0">
                <a:solidFill>
                  <a:srgbClr val="0033CC"/>
                </a:solidFill>
              </a:rPr>
              <a:t>takvom ‘demokratizacijom međunarodnih odnosa’</a:t>
            </a:r>
            <a:r>
              <a:rPr lang="hr-HR" sz="2000" b="1" dirty="0">
                <a:solidFill>
                  <a:srgbClr val="0033CC"/>
                </a:solidFill>
              </a:rPr>
              <a:t>) raste važnost multilateralne diplomacije.</a:t>
            </a:r>
          </a:p>
          <a:p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727015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8136904" cy="524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b="1" i="1" dirty="0">
                <a:solidFill>
                  <a:srgbClr val="C0C0C0"/>
                </a:solidFill>
              </a:rPr>
              <a:t>‘Međunarodni odnosi, vanjska politika i diplomacija’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395536" y="1778462"/>
            <a:ext cx="842436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PREGOVARAČI</a:t>
            </a:r>
          </a:p>
          <a:p>
            <a:pPr marL="742950" lvl="1" indent="-285750">
              <a:buClr>
                <a:srgbClr val="FF0000"/>
              </a:buClr>
              <a:buFont typeface="Arial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obrazovanost, informiranost, profesionalnost, </a:t>
            </a:r>
          </a:p>
          <a:p>
            <a:pPr marL="742950" lvl="1" indent="-285750">
              <a:buClr>
                <a:srgbClr val="FF0000"/>
              </a:buClr>
              <a:buFont typeface="Arial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uzajamno povjerenje i tolerantnost,</a:t>
            </a:r>
          </a:p>
          <a:p>
            <a:pPr marL="742950" lvl="1" indent="-285750">
              <a:buClr>
                <a:srgbClr val="FF0000"/>
              </a:buClr>
              <a:buFont typeface="Arial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kontrola ponašanja, bez emocija, ponižavanja i vrijeđanja.</a:t>
            </a:r>
          </a:p>
          <a:p>
            <a:pPr marL="742950" lvl="1" indent="-285750">
              <a:buClr>
                <a:srgbClr val="FF0000"/>
              </a:buClr>
              <a:buFont typeface="Arial" charset="0"/>
              <a:buChar char="•"/>
            </a:pPr>
            <a:endParaRPr lang="hr-HR" sz="2000" b="1" dirty="0">
              <a:solidFill>
                <a:srgbClr val="0033CC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PREGOVARAČKE TAKTIKE</a:t>
            </a:r>
            <a:endParaRPr lang="hr-HR" sz="2000" b="1" dirty="0">
              <a:solidFill>
                <a:srgbClr val="0033CC"/>
              </a:solidFill>
            </a:endParaRPr>
          </a:p>
          <a:p>
            <a:pPr marL="742950" lvl="1" indent="-285750">
              <a:buClr>
                <a:srgbClr val="FF0000"/>
              </a:buClr>
              <a:buFont typeface="Arial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izmjena taktike i/ili dinamike pregovaranja, kontinuitet, promjenjivost, pričuvne i alternative opcije, maštovitost, iznenađenje.</a:t>
            </a:r>
          </a:p>
          <a:p>
            <a:pPr marL="742950" lvl="1" indent="-285750">
              <a:buClr>
                <a:srgbClr val="FF0000"/>
              </a:buClr>
              <a:buFont typeface="Arial" charset="0"/>
              <a:buChar char="•"/>
            </a:pPr>
            <a:endParaRPr lang="hr-HR" sz="2000" b="1" dirty="0">
              <a:solidFill>
                <a:srgbClr val="0033CC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UMIJEĆA PREGOVARAČA</a:t>
            </a:r>
          </a:p>
          <a:p>
            <a:pPr marL="742950" lvl="1" indent="-285750">
              <a:buClr>
                <a:srgbClr val="FF0000"/>
              </a:buClr>
              <a:buFont typeface="Arial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jednostavno, jasno i logično izražavanje,</a:t>
            </a:r>
          </a:p>
          <a:p>
            <a:pPr marL="742950" lvl="1" indent="-285750">
              <a:buClr>
                <a:srgbClr val="FF0000"/>
              </a:buClr>
              <a:buFont typeface="Arial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uvjerljiva argumentacija,</a:t>
            </a:r>
          </a:p>
          <a:p>
            <a:pPr marL="742950" lvl="1" indent="-285750">
              <a:buClr>
                <a:srgbClr val="FF0000"/>
              </a:buClr>
              <a:buFont typeface="Arial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znanje jezika, umijeća brzine i sadržaja izlaganja,</a:t>
            </a:r>
          </a:p>
          <a:p>
            <a:pPr marL="742950" lvl="1" indent="-285750">
              <a:buClr>
                <a:srgbClr val="FF0000"/>
              </a:buClr>
              <a:buFont typeface="Arial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natuknice, pisani govori.</a:t>
            </a:r>
          </a:p>
        </p:txBody>
      </p:sp>
      <p:sp>
        <p:nvSpPr>
          <p:cNvPr id="6" name="Rectangle 5"/>
          <p:cNvSpPr/>
          <p:nvPr/>
        </p:nvSpPr>
        <p:spPr>
          <a:xfrm>
            <a:off x="971600" y="701244"/>
            <a:ext cx="72008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PROCES </a:t>
            </a:r>
            <a:r>
              <a:rPr lang="sv-SE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DIPLOMATSK</a:t>
            </a:r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 </a:t>
            </a:r>
            <a:r>
              <a:rPr lang="sv-SE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</a:t>
            </a:r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GOVARANJA</a:t>
            </a:r>
            <a:r>
              <a:rPr lang="sv-SE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845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85220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b="1" i="1" dirty="0">
                <a:solidFill>
                  <a:srgbClr val="C0C0C0"/>
                </a:solidFill>
              </a:rPr>
              <a:t>‘Međunarodni odnosi, vanjska politika i diplomacija’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611188" y="3557588"/>
            <a:ext cx="4270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sr-Latn-CS" sz="2400" b="1">
              <a:solidFill>
                <a:srgbClr val="0033CC"/>
              </a:solidFill>
            </a:endParaRP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467544" y="692696"/>
            <a:ext cx="8352928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TAKTIKE I STRATEGIJE PREGOVARANJA</a:t>
            </a:r>
          </a:p>
          <a:p>
            <a:pPr lvl="1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marL="742950" lvl="1" indent="-285750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000" b="1" dirty="0">
                <a:solidFill>
                  <a:srgbClr val="0033CC"/>
                </a:solidFill>
              </a:rPr>
              <a:t>NAPADAČKA = pritisci, agresivnost, prijetnje alternativnim djelovanjem i/ili napuštanjem pregovora,</a:t>
            </a:r>
          </a:p>
          <a:p>
            <a:pPr lvl="1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marL="742950" lvl="1" indent="-285750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000" b="1" dirty="0">
                <a:solidFill>
                  <a:srgbClr val="0033CC"/>
                </a:solidFill>
              </a:rPr>
              <a:t>PRIJETVORNA = manipuliranje podacima i/ili situacijom,</a:t>
            </a:r>
          </a:p>
          <a:p>
            <a:pPr marL="742950" lvl="1" indent="-285750">
              <a:buClr>
                <a:srgbClr val="FF0000"/>
              </a:buClr>
              <a:buFont typeface="Wingdings" pitchFamily="2" charset="2"/>
              <a:buChar char="Ø"/>
            </a:pPr>
            <a:endParaRPr lang="hr-HR" sz="2000" b="1" dirty="0">
              <a:solidFill>
                <a:srgbClr val="0033CC"/>
              </a:solidFill>
            </a:endParaRPr>
          </a:p>
          <a:p>
            <a:pPr marL="742950" lvl="1" indent="-285750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000" b="1" dirty="0">
                <a:solidFill>
                  <a:srgbClr val="0033CC"/>
                </a:solidFill>
              </a:rPr>
              <a:t>INTELEKTUALNA = utemeljenost, kvalificirana argumentacija, uvjerenost u kvalitetu ponuđenog,</a:t>
            </a:r>
          </a:p>
          <a:p>
            <a:pPr lvl="1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marL="742950" lvl="1" indent="-285750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000" b="1" dirty="0">
                <a:solidFill>
                  <a:srgbClr val="0033CC"/>
                </a:solidFill>
              </a:rPr>
              <a:t>TAKTIKA OBRAĆANJA = naglasak na buduće koristi i olakotna rješenja,</a:t>
            </a:r>
          </a:p>
          <a:p>
            <a:pPr lvl="1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marL="742950" lvl="1" indent="-285750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000" b="1" dirty="0">
                <a:solidFill>
                  <a:srgbClr val="0033CC"/>
                </a:solidFill>
              </a:rPr>
              <a:t>TAKTIKA NEPOPUSTLJIVOST = tvrda stajališta, nepopustljivost pregovarača. </a:t>
            </a:r>
          </a:p>
          <a:p>
            <a:pPr lvl="1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marL="742950" lvl="1" indent="-285750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000" b="1" dirty="0">
                <a:solidFill>
                  <a:srgbClr val="0033CC"/>
                </a:solidFill>
              </a:rPr>
              <a:t>TAKTIZIRANJE – proceduralne smetnje, promjena dinamike pregovaranja, stajališta i/ili pregovarača, iznošenje novih prijedloga.</a:t>
            </a:r>
            <a:endParaRPr lang="hr-HR" sz="16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39" y="118860"/>
            <a:ext cx="9251939" cy="5614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b="1" i="1" dirty="0">
                <a:solidFill>
                  <a:srgbClr val="C0C0C0"/>
                </a:solidFill>
              </a:rPr>
              <a:t>‘Međunarodni odnosi, vanjska politika i diplomacija’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95535" y="836712"/>
            <a:ext cx="8820607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PRIPREMA PREGOVORA</a:t>
            </a:r>
          </a:p>
          <a:p>
            <a:pPr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itchFamily="2" charset="2"/>
              <a:buNone/>
            </a:pPr>
            <a:r>
              <a:rPr lang="hr-HR" b="1" dirty="0">
                <a:solidFill>
                  <a:srgbClr val="0033CC"/>
                </a:solidFill>
              </a:rPr>
              <a:t>	</a:t>
            </a:r>
            <a:r>
              <a:rPr lang="hr-HR" sz="2000" b="1" dirty="0">
                <a:solidFill>
                  <a:srgbClr val="0033CC"/>
                </a:solidFill>
              </a:rPr>
              <a:t>	= TEMELJNI PREDUVJET: jasno utvrditi ciljeve!</a:t>
            </a:r>
          </a:p>
          <a:p>
            <a:pPr marL="342900" lvl="1" indent="-342900">
              <a:buClr>
                <a:srgbClr val="FF0000"/>
              </a:buClr>
            </a:pPr>
            <a:r>
              <a:rPr lang="hr-HR" sz="2000" b="1" dirty="0">
                <a:solidFill>
                  <a:srgbClr val="0033CC"/>
                </a:solidFill>
              </a:rPr>
              <a:t> 		(</a:t>
            </a:r>
            <a:r>
              <a:rPr lang="hr-HR" sz="2000" b="1" u="sng" dirty="0">
                <a:solidFill>
                  <a:srgbClr val="0033CC"/>
                </a:solidFill>
              </a:rPr>
              <a:t>STVARNI CILJ: uzajamno prihvatljivo kompromisno rješenje!</a:t>
            </a:r>
            <a:r>
              <a:rPr lang="hr-HR" sz="2000" b="1" dirty="0">
                <a:solidFill>
                  <a:srgbClr val="0033CC"/>
                </a:solidFill>
              </a:rPr>
              <a:t>)</a:t>
            </a:r>
          </a:p>
          <a:p>
            <a:pPr lvl="1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marL="742950" lvl="1" indent="-285750">
              <a:buClr>
                <a:srgbClr val="FF0000"/>
              </a:buClr>
              <a:buFont typeface="Arial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unaprijed utvrditi pregovarački okvir,</a:t>
            </a:r>
          </a:p>
          <a:p>
            <a:pPr lvl="1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marL="742950" lvl="1" indent="-285750">
              <a:buClr>
                <a:srgbClr val="FF0000"/>
              </a:buClr>
              <a:buFont typeface="Arial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rezultat ovisi i o okolnostima, i to:</a:t>
            </a:r>
          </a:p>
          <a:p>
            <a:pPr lvl="1">
              <a:buClr>
                <a:srgbClr val="FF0000"/>
              </a:buClr>
            </a:pPr>
            <a:r>
              <a:rPr lang="hr-HR" sz="2000" b="1" dirty="0">
                <a:solidFill>
                  <a:srgbClr val="0033CC"/>
                </a:solidFill>
              </a:rPr>
              <a:t>	(1) nacionalna politička i gospodarska stabilnost, </a:t>
            </a:r>
          </a:p>
          <a:p>
            <a:pPr lvl="1">
              <a:buClr>
                <a:srgbClr val="FF0000"/>
              </a:buClr>
            </a:pPr>
            <a:r>
              <a:rPr lang="hr-HR" sz="2000" b="1" dirty="0">
                <a:solidFill>
                  <a:srgbClr val="0033CC"/>
                </a:solidFill>
              </a:rPr>
              <a:t>	(2) međunarodna potpora, </a:t>
            </a:r>
          </a:p>
          <a:p>
            <a:pPr lvl="1">
              <a:buClr>
                <a:srgbClr val="FF0000"/>
              </a:buClr>
            </a:pPr>
            <a:r>
              <a:rPr lang="hr-HR" sz="2000" b="1" dirty="0">
                <a:solidFill>
                  <a:srgbClr val="0033CC"/>
                </a:solidFill>
              </a:rPr>
              <a:t>	(3) male razlike i/ili suprotstavljena polazišta i sukobi,</a:t>
            </a:r>
          </a:p>
          <a:p>
            <a:pPr lvl="1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marL="742950" lvl="1" indent="-285750">
              <a:buClr>
                <a:srgbClr val="FF0000"/>
              </a:buClr>
              <a:buFont typeface="Arial" charset="0"/>
              <a:buChar char="•"/>
            </a:pPr>
            <a:r>
              <a:rPr lang="hr-HR" sz="2000" b="1" u="sng" dirty="0">
                <a:solidFill>
                  <a:srgbClr val="0033CC"/>
                </a:solidFill>
              </a:rPr>
              <a:t>sudionici:</a:t>
            </a:r>
            <a:r>
              <a:rPr lang="hr-HR" sz="2000" b="1" dirty="0">
                <a:solidFill>
                  <a:srgbClr val="0033CC"/>
                </a:solidFill>
              </a:rPr>
              <a:t> pregovaračke strane, mogući protivnici i saveznici, interesne skupine, regionalni akteri,</a:t>
            </a:r>
          </a:p>
          <a:p>
            <a:pPr lvl="1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marL="742950" lvl="1" indent="-285750">
              <a:buClr>
                <a:srgbClr val="FF0000"/>
              </a:buClr>
              <a:buFont typeface="Arial" charset="0"/>
              <a:buChar char="•"/>
            </a:pPr>
            <a:r>
              <a:rPr lang="hr-HR" sz="2000" b="1" u="sng" dirty="0">
                <a:solidFill>
                  <a:srgbClr val="0033CC"/>
                </a:solidFill>
              </a:rPr>
              <a:t>tema pregovora:</a:t>
            </a:r>
            <a:r>
              <a:rPr lang="hr-HR" sz="2000" b="1" dirty="0">
                <a:solidFill>
                  <a:srgbClr val="0033CC"/>
                </a:solidFill>
              </a:rPr>
              <a:t> politika, gospodarstvo, kultura …</a:t>
            </a:r>
          </a:p>
          <a:p>
            <a:pPr lvl="1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marL="742950" lvl="1" indent="-285750">
              <a:buClr>
                <a:srgbClr val="FF0000"/>
              </a:buClr>
              <a:buFont typeface="Arial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javni i tajni pregovori, lobiranje</a:t>
            </a:r>
            <a:r>
              <a:rPr lang="hr-HR" sz="2000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206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" y="844176"/>
            <a:ext cx="8648815" cy="446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0016" y="-300001"/>
            <a:ext cx="6192688" cy="1143000"/>
          </a:xfrm>
        </p:spPr>
        <p:txBody>
          <a:bodyPr/>
          <a:lstStyle/>
          <a:p>
            <a:r>
              <a:rPr lang="hr-HR" sz="1800" b="1" i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82" y="652149"/>
            <a:ext cx="8517632" cy="4853136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SKLAPANJE MEĐUNARODNIH SPORAZUMA</a:t>
            </a:r>
          </a:p>
          <a:p>
            <a:pPr marL="0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NAZIV</a:t>
            </a:r>
            <a:r>
              <a:rPr lang="hr-HR" sz="2000" dirty="0">
                <a:solidFill>
                  <a:srgbClr val="0033CC"/>
                </a:solidFill>
              </a:rPr>
              <a:t> </a:t>
            </a:r>
            <a:r>
              <a:rPr lang="hr-HR" sz="2000" b="1" dirty="0">
                <a:solidFill>
                  <a:srgbClr val="0033CC"/>
                </a:solidFill>
              </a:rPr>
              <a:t>= sporazum, ugovor, pakt, konvencija, povelja, protokol, deklaracija, a može i bez naziva (bitan je sadržaj!),</a:t>
            </a:r>
          </a:p>
          <a:p>
            <a:pPr marL="0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MEĐUNARODNI SPORAZUM = </a:t>
            </a:r>
            <a:r>
              <a:rPr lang="hr-HR" sz="2000" b="1" i="1" dirty="0">
                <a:solidFill>
                  <a:srgbClr val="0033CC"/>
                </a:solidFill>
              </a:rPr>
              <a:t>‘</a:t>
            </a:r>
            <a:r>
              <a:rPr lang="hr-HR" sz="2000" b="1" i="1" dirty="0" err="1">
                <a:solidFill>
                  <a:srgbClr val="0033CC"/>
                </a:solidFill>
              </a:rPr>
              <a:t>international</a:t>
            </a:r>
            <a:r>
              <a:rPr lang="hr-HR" sz="2000" b="1" i="1" dirty="0">
                <a:solidFill>
                  <a:srgbClr val="0033CC"/>
                </a:solidFill>
              </a:rPr>
              <a:t> </a:t>
            </a:r>
            <a:r>
              <a:rPr lang="hr-HR" sz="2000" b="1" i="1" dirty="0" err="1">
                <a:solidFill>
                  <a:srgbClr val="0033CC"/>
                </a:solidFill>
              </a:rPr>
              <a:t>treaty</a:t>
            </a:r>
            <a:r>
              <a:rPr lang="hr-HR" sz="2000" b="1" i="1" dirty="0">
                <a:solidFill>
                  <a:srgbClr val="0033CC"/>
                </a:solidFill>
              </a:rPr>
              <a:t>’, ‘</a:t>
            </a:r>
            <a:r>
              <a:rPr lang="hr-HR" sz="2000" b="1" i="1" dirty="0" err="1">
                <a:solidFill>
                  <a:srgbClr val="0033CC"/>
                </a:solidFill>
              </a:rPr>
              <a:t>traite</a:t>
            </a:r>
            <a:r>
              <a:rPr lang="hr-HR" sz="2000" b="1" i="1" dirty="0">
                <a:solidFill>
                  <a:srgbClr val="0033CC"/>
                </a:solidFill>
              </a:rPr>
              <a:t> </a:t>
            </a:r>
            <a:r>
              <a:rPr lang="hr-HR" sz="2000" b="1" i="1" dirty="0" err="1">
                <a:solidFill>
                  <a:srgbClr val="0033CC"/>
                </a:solidFill>
              </a:rPr>
              <a:t>international</a:t>
            </a:r>
            <a:r>
              <a:rPr lang="hr-HR" sz="2000" b="1" i="1" dirty="0">
                <a:solidFill>
                  <a:srgbClr val="0033CC"/>
                </a:solidFill>
              </a:rPr>
              <a:t>’, ‘</a:t>
            </a:r>
            <a:r>
              <a:rPr lang="hr-HR" sz="2000" b="1" i="1" dirty="0" err="1">
                <a:solidFill>
                  <a:srgbClr val="0033CC"/>
                </a:solidFill>
              </a:rPr>
              <a:t>tratado</a:t>
            </a:r>
            <a:r>
              <a:rPr lang="hr-HR" sz="2000" b="1" i="1" dirty="0">
                <a:solidFill>
                  <a:srgbClr val="0033CC"/>
                </a:solidFill>
              </a:rPr>
              <a:t> </a:t>
            </a:r>
            <a:r>
              <a:rPr lang="hr-HR" sz="2000" b="1" i="1" dirty="0" err="1">
                <a:solidFill>
                  <a:srgbClr val="0033CC"/>
                </a:solidFill>
              </a:rPr>
              <a:t>international</a:t>
            </a:r>
            <a:r>
              <a:rPr lang="hr-HR" sz="2000" b="1" i="1" dirty="0">
                <a:solidFill>
                  <a:srgbClr val="0033CC"/>
                </a:solidFill>
              </a:rPr>
              <a:t>’, </a:t>
            </a:r>
            <a:r>
              <a:rPr lang="hr-HR" sz="2000" b="1" i="1" dirty="0" err="1">
                <a:solidFill>
                  <a:srgbClr val="0033CC"/>
                </a:solidFill>
              </a:rPr>
              <a:t>international</a:t>
            </a:r>
            <a:r>
              <a:rPr lang="hr-HR" sz="2000" b="1" i="1" dirty="0">
                <a:solidFill>
                  <a:srgbClr val="0033CC"/>
                </a:solidFill>
              </a:rPr>
              <a:t> </a:t>
            </a:r>
            <a:r>
              <a:rPr lang="hr-HR" sz="2000" b="1" i="1" dirty="0" err="1">
                <a:solidFill>
                  <a:srgbClr val="0033CC"/>
                </a:solidFill>
              </a:rPr>
              <a:t>Vertrag</a:t>
            </a:r>
            <a:r>
              <a:rPr lang="hr-HR" sz="2000" b="1" dirty="0">
                <a:solidFill>
                  <a:srgbClr val="0033CC"/>
                </a:solidFill>
              </a:rPr>
              <a:t>,</a:t>
            </a:r>
          </a:p>
          <a:p>
            <a:pPr marL="0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DEFINICIJA = sporazum zaključen u pisanom obliku između subjekata međunarodnog prava (države i/ili međunarodne organizacije) na koji se primjenjuje međunarodno pravo … (</a:t>
            </a:r>
            <a:r>
              <a:rPr lang="hr-HR" sz="2000" b="1" i="1" dirty="0">
                <a:solidFill>
                  <a:srgbClr val="0033CC"/>
                </a:solidFill>
              </a:rPr>
              <a:t>Bečka konvencija o pravu međunarodnih ugovora, 1969.</a:t>
            </a:r>
            <a:r>
              <a:rPr lang="hr-HR" sz="2000" b="1" dirty="0">
                <a:solidFill>
                  <a:srgbClr val="0033CC"/>
                </a:solidFill>
              </a:rPr>
              <a:t>),</a:t>
            </a:r>
          </a:p>
          <a:p>
            <a:pPr marL="0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VRSTE: bilateralni (dvostrani) i multilateralni (višestrani); privremeni (</a:t>
            </a:r>
            <a:r>
              <a:rPr lang="hr-HR" sz="2000" b="1" i="1" dirty="0">
                <a:solidFill>
                  <a:srgbClr val="0033CC"/>
                </a:solidFill>
              </a:rPr>
              <a:t>modus </a:t>
            </a:r>
            <a:r>
              <a:rPr lang="hr-HR" sz="2000" b="1" i="1" dirty="0" err="1">
                <a:solidFill>
                  <a:srgbClr val="0033CC"/>
                </a:solidFill>
              </a:rPr>
              <a:t>vivendi</a:t>
            </a:r>
            <a:r>
              <a:rPr lang="hr-HR" sz="2000" b="1" dirty="0">
                <a:solidFill>
                  <a:srgbClr val="0033CC"/>
                </a:solidFill>
              </a:rPr>
              <a:t>), </a:t>
            </a:r>
            <a:r>
              <a:rPr lang="hr-HR" sz="2000" b="1" dirty="0" err="1">
                <a:solidFill>
                  <a:srgbClr val="0033CC"/>
                </a:solidFill>
              </a:rPr>
              <a:t>gentlemanski</a:t>
            </a:r>
            <a:r>
              <a:rPr lang="hr-HR" sz="2000" b="1" dirty="0">
                <a:solidFill>
                  <a:srgbClr val="0033CC"/>
                </a:solidFill>
              </a:rPr>
              <a:t> sporazum.</a:t>
            </a:r>
          </a:p>
        </p:txBody>
      </p:sp>
    </p:spTree>
    <p:extLst>
      <p:ext uri="{BB962C8B-B14F-4D97-AF65-F5344CB8AC3E}">
        <p14:creationId xmlns:p14="http://schemas.microsoft.com/office/powerpoint/2010/main" val="34858840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0854"/>
            <a:ext cx="8646351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-387424"/>
            <a:ext cx="7283152" cy="1805062"/>
          </a:xfrm>
        </p:spPr>
        <p:txBody>
          <a:bodyPr/>
          <a:lstStyle/>
          <a:p>
            <a:r>
              <a:rPr lang="hr-HR" sz="1800" b="1" i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28640" cy="5760639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SKLAPANJE MEĐUNARODNIH SPORAZUMA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POSTUPAK (postupak/</a:t>
            </a:r>
            <a:r>
              <a:rPr lang="hr-HR" sz="2000" b="1" dirty="0" err="1">
                <a:solidFill>
                  <a:srgbClr val="0033CC"/>
                </a:solidFill>
              </a:rPr>
              <a:t>procedira</a:t>
            </a:r>
            <a:r>
              <a:rPr lang="hr-HR" sz="2000" b="1" dirty="0">
                <a:solidFill>
                  <a:srgbClr val="0033CC"/>
                </a:solidFill>
              </a:rPr>
              <a:t>, </a:t>
            </a:r>
            <a:r>
              <a:rPr lang="hr-HR" sz="2000" b="1" dirty="0" err="1">
                <a:solidFill>
                  <a:srgbClr val="0033CC"/>
                </a:solidFill>
              </a:rPr>
              <a:t>postupovna</a:t>
            </a:r>
            <a:r>
              <a:rPr lang="hr-HR" sz="2000" b="1" dirty="0">
                <a:solidFill>
                  <a:srgbClr val="0033CC"/>
                </a:solidFill>
              </a:rPr>
              <a:t> stanja): prijedlog, pregovori, potpisivanje, ratifikacija, izvršenje sporazuma,</a:t>
            </a:r>
          </a:p>
          <a:p>
            <a:pPr marL="0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PARAFIRANJE = potvrda usuglašenosti vjerodostojnog teksta koji je prethodno raspravljen,</a:t>
            </a:r>
          </a:p>
          <a:p>
            <a:pPr marL="0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OBLIK I DIJELOVI: uvod (</a:t>
            </a:r>
            <a:r>
              <a:rPr lang="hr-HR" sz="2000" b="1" i="1" dirty="0">
                <a:solidFill>
                  <a:srgbClr val="0033CC"/>
                </a:solidFill>
              </a:rPr>
              <a:t>preambula</a:t>
            </a:r>
            <a:r>
              <a:rPr lang="hr-HR" sz="2000" b="1" dirty="0">
                <a:solidFill>
                  <a:srgbClr val="0033CC"/>
                </a:solidFill>
              </a:rPr>
              <a:t>), sadržaj (</a:t>
            </a:r>
            <a:r>
              <a:rPr lang="hr-HR" sz="2000" b="1" i="1" dirty="0">
                <a:solidFill>
                  <a:srgbClr val="0033CC"/>
                </a:solidFill>
              </a:rPr>
              <a:t>meritum</a:t>
            </a:r>
            <a:r>
              <a:rPr lang="hr-HR" sz="2000" b="1" dirty="0">
                <a:solidFill>
                  <a:srgbClr val="0033CC"/>
                </a:solidFill>
              </a:rPr>
              <a:t>), završne ili administrativne odredbe, (datum, mjesto, potpisi, pečati),</a:t>
            </a:r>
          </a:p>
          <a:p>
            <a:pPr marL="0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AKCESIJA = naknadno pristupanje/priključenje višestranom sporazumu (</a:t>
            </a:r>
            <a:r>
              <a:rPr lang="hr-HR" sz="2000" b="1" i="1" dirty="0">
                <a:solidFill>
                  <a:srgbClr val="0033CC"/>
                </a:solidFill>
              </a:rPr>
              <a:t>otvoreni ugovori</a:t>
            </a:r>
            <a:r>
              <a:rPr lang="hr-HR" sz="2000" b="1" dirty="0">
                <a:solidFill>
                  <a:srgbClr val="0033CC"/>
                </a:solidFill>
              </a:rPr>
              <a:t>),</a:t>
            </a:r>
          </a:p>
          <a:p>
            <a:pPr marL="0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SUKCESIJA = preuzimanje sporazuma kojeg je sklopila prethodna država,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hr-HR" sz="20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0033CC"/>
                </a:solidFill>
              </a:rPr>
              <a:t>VALJANOST/RAZLOZI OSPORAVANJA: zabluda, prisila, prijevara.</a:t>
            </a: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7171739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71264"/>
            <a:ext cx="8640960" cy="4710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898" y="90400"/>
            <a:ext cx="7344816" cy="1080864"/>
          </a:xfrm>
        </p:spPr>
        <p:txBody>
          <a:bodyPr/>
          <a:lstStyle/>
          <a:p>
            <a:r>
              <a:rPr lang="hr-HR" sz="1800" b="1" i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395536" y="764704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Clr>
                <a:srgbClr val="FF0000"/>
              </a:buClr>
            </a:pPr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KONFERENCIJSKA DIPLOMACIJA</a:t>
            </a:r>
            <a:endParaRPr lang="hr-HR" sz="2000" b="1" dirty="0">
              <a:solidFill>
                <a:srgbClr val="0033CC"/>
              </a:solidFill>
            </a:endParaRPr>
          </a:p>
          <a:p>
            <a:pPr marL="190500" lvl="1" indent="254000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000" b="1" dirty="0">
                <a:solidFill>
                  <a:srgbClr val="0033CC"/>
                </a:solidFill>
              </a:rPr>
              <a:t>CILJ = postići sporazum, ali i animirati i pridobiti stručnu i širu  javnost, ponekad i ‘kupiti vrijeme’.</a:t>
            </a:r>
          </a:p>
          <a:p>
            <a:pPr marL="190500" lvl="1">
              <a:buClr>
                <a:srgbClr val="FF0000"/>
              </a:buClr>
            </a:pPr>
            <a:endParaRPr lang="hr-HR" sz="2000" b="1" u="sng" dirty="0">
              <a:solidFill>
                <a:srgbClr val="0033CC"/>
              </a:solidFill>
            </a:endParaRPr>
          </a:p>
          <a:p>
            <a:pPr marL="190500" lvl="1" indent="254000">
              <a:buClr>
                <a:srgbClr val="FF0000"/>
              </a:buClr>
              <a:buFontTx/>
              <a:buChar char="•"/>
            </a:pPr>
            <a:r>
              <a:rPr lang="hr-HR" sz="2000" b="1" u="sng" dirty="0">
                <a:solidFill>
                  <a:srgbClr val="0033CC"/>
                </a:solidFill>
              </a:rPr>
              <a:t>POČETAK:</a:t>
            </a:r>
            <a:r>
              <a:rPr lang="hr-HR" sz="2000" b="1" dirty="0">
                <a:solidFill>
                  <a:srgbClr val="0033CC"/>
                </a:solidFill>
              </a:rPr>
              <a:t> PRETHODNO se dogovara oblik i način pregovaranja, osnovni sadržaj i mjesto pregovora, nadležnost i razina pregovarača; UVODNO se definira postupak – akreditacija sudionika i radne dokumentacije, pravila postupanja, radni jezik, termini, dnevni red.</a:t>
            </a:r>
          </a:p>
          <a:p>
            <a:pPr marL="190500" lvl="1">
              <a:buClr>
                <a:srgbClr val="FF0000"/>
              </a:buClr>
            </a:pPr>
            <a:endParaRPr lang="hr-HR" sz="2000" b="1" u="sng" dirty="0">
              <a:solidFill>
                <a:srgbClr val="0033CC"/>
              </a:solidFill>
            </a:endParaRPr>
          </a:p>
          <a:p>
            <a:pPr marL="190500" lvl="1" indent="254000">
              <a:buClr>
                <a:srgbClr val="FF0000"/>
              </a:buClr>
              <a:buFontTx/>
              <a:buChar char="•"/>
            </a:pPr>
            <a:r>
              <a:rPr lang="hr-HR" sz="2000" b="1" u="sng" dirty="0">
                <a:solidFill>
                  <a:srgbClr val="0033CC"/>
                </a:solidFill>
              </a:rPr>
              <a:t>TIJEK:</a:t>
            </a:r>
            <a:r>
              <a:rPr lang="hr-HR" sz="2000" b="1" dirty="0">
                <a:solidFill>
                  <a:srgbClr val="0033CC"/>
                </a:solidFill>
              </a:rPr>
              <a:t> predstavljanje početnih polazišta, utvrđivanje razlika, nalaženje dodirnih točaka - </a:t>
            </a:r>
            <a:r>
              <a:rPr lang="hr-HR" sz="2000" b="1" i="1" dirty="0">
                <a:solidFill>
                  <a:srgbClr val="0033CC"/>
                </a:solidFill>
              </a:rPr>
              <a:t>stajališta</a:t>
            </a:r>
            <a:r>
              <a:rPr lang="hr-HR" sz="2000" b="1" dirty="0">
                <a:solidFill>
                  <a:srgbClr val="0033CC"/>
                </a:solidFill>
              </a:rPr>
              <a:t>, </a:t>
            </a:r>
            <a:r>
              <a:rPr lang="hr-HR" sz="2000" b="1" i="1" dirty="0">
                <a:solidFill>
                  <a:srgbClr val="0033CC"/>
                </a:solidFill>
              </a:rPr>
              <a:t>argumenti</a:t>
            </a:r>
            <a:r>
              <a:rPr lang="hr-HR" sz="2000" b="1" dirty="0">
                <a:solidFill>
                  <a:srgbClr val="0033CC"/>
                </a:solidFill>
              </a:rPr>
              <a:t>, </a:t>
            </a:r>
            <a:r>
              <a:rPr lang="hr-HR" sz="2000" b="1" i="1" dirty="0">
                <a:solidFill>
                  <a:srgbClr val="0033CC"/>
                </a:solidFill>
              </a:rPr>
              <a:t>prijedlozi</a:t>
            </a:r>
            <a:r>
              <a:rPr lang="hr-HR" sz="2000" b="1" dirty="0">
                <a:solidFill>
                  <a:srgbClr val="0033CC"/>
                </a:solidFill>
              </a:rPr>
              <a:t>.</a:t>
            </a:r>
          </a:p>
          <a:p>
            <a:pPr marL="182563" lvl="1">
              <a:buClr>
                <a:srgbClr val="FF0000"/>
              </a:buClr>
            </a:pPr>
            <a:endParaRPr lang="hr-HR" sz="2000" b="1" u="sng" dirty="0">
              <a:solidFill>
                <a:srgbClr val="0033CC"/>
              </a:solidFill>
            </a:endParaRPr>
          </a:p>
          <a:p>
            <a:pPr marL="182563" lvl="1" indent="268288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000" b="1" u="sng" dirty="0">
                <a:solidFill>
                  <a:srgbClr val="0033CC"/>
                </a:solidFill>
              </a:rPr>
              <a:t>UPUTSTVA PREGOVARAČIMA:</a:t>
            </a:r>
            <a:r>
              <a:rPr lang="hr-HR" sz="2000" b="1" dirty="0">
                <a:solidFill>
                  <a:srgbClr val="0033CC"/>
                </a:solidFill>
              </a:rPr>
              <a:t> prethodne upute i smjernice, koji je stupanj prilagodljivosti i ‘ispod čega se ne smije’!</a:t>
            </a:r>
          </a:p>
          <a:p>
            <a:pPr marL="182563" lvl="1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marL="179388" lvl="1" indent="271463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000" b="1" u="sng" dirty="0">
                <a:solidFill>
                  <a:srgbClr val="0033CC"/>
                </a:solidFill>
              </a:rPr>
              <a:t>METODE USUGLAŠAVANJA:</a:t>
            </a:r>
            <a:r>
              <a:rPr lang="hr-HR" sz="2000" b="1" dirty="0">
                <a:solidFill>
                  <a:srgbClr val="0033CC"/>
                </a:solidFill>
              </a:rPr>
              <a:t> opća načela kao polazište rješenja; najteže za kasnije; postupno odustajanje; ‘ustupak za ustupak’; pritisak trećih, otvoren ili prikriven.</a:t>
            </a:r>
          </a:p>
        </p:txBody>
      </p:sp>
    </p:spTree>
    <p:extLst>
      <p:ext uri="{BB962C8B-B14F-4D97-AF65-F5344CB8AC3E}">
        <p14:creationId xmlns:p14="http://schemas.microsoft.com/office/powerpoint/2010/main" val="8625091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7730"/>
            <a:ext cx="9066875" cy="46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563072" cy="1008112"/>
          </a:xfrm>
        </p:spPr>
        <p:txBody>
          <a:bodyPr/>
          <a:lstStyle/>
          <a:p>
            <a:br>
              <a:rPr lang="hr-HR" altLang="zh-CN" sz="1800" b="1" dirty="0">
                <a:solidFill>
                  <a:srgbClr val="C0C0C0"/>
                </a:solidFill>
              </a:rPr>
            </a:br>
            <a:br>
              <a:rPr lang="hr-HR" altLang="zh-CN" sz="1800" b="1" dirty="0">
                <a:solidFill>
                  <a:srgbClr val="C0C0C0"/>
                </a:solidFill>
              </a:rPr>
            </a:br>
            <a:r>
              <a:rPr lang="hr-HR" sz="1800" b="1" i="1" dirty="0">
                <a:solidFill>
                  <a:srgbClr val="C0C0C0"/>
                </a:solidFill>
              </a:rPr>
              <a:t>‘Međunarodni odnosi, vanjska politika i diplomacija’</a:t>
            </a:r>
            <a:br>
              <a:rPr lang="hr-HR" sz="1800" b="1" i="1" dirty="0">
                <a:solidFill>
                  <a:srgbClr val="C0C0C0"/>
                </a:solidFill>
              </a:rPr>
            </a:b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179512" y="980728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000" b="1" dirty="0">
                <a:solidFill>
                  <a:srgbClr val="0033CC"/>
                </a:solidFill>
              </a:rPr>
              <a:t> </a:t>
            </a:r>
            <a:r>
              <a:rPr lang="hr-HR" sz="2000" b="1" u="sng" dirty="0">
                <a:solidFill>
                  <a:srgbClr val="0033CC"/>
                </a:solidFill>
              </a:rPr>
              <a:t>SAZIVANJE:</a:t>
            </a:r>
            <a:r>
              <a:rPr lang="hr-HR" sz="2000" b="1" dirty="0">
                <a:solidFill>
                  <a:srgbClr val="0033CC"/>
                </a:solidFill>
              </a:rPr>
              <a:t> proceduralni i politički aspekti sazivanja,</a:t>
            </a: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dirty="0">
                <a:solidFill>
                  <a:srgbClr val="0033CC"/>
                </a:solidFill>
              </a:rPr>
              <a:t> poziv i prijedlog dnevnog reda, uz prethodno usuglašavanje,</a:t>
            </a:r>
          </a:p>
          <a:p>
            <a:pPr lvl="1">
              <a:buClr>
                <a:srgbClr val="FF0000"/>
              </a:buClr>
              <a:buFontTx/>
              <a:buChar char="-"/>
            </a:pPr>
            <a:r>
              <a:rPr lang="hr-HR" sz="2000" b="1" dirty="0">
                <a:solidFill>
                  <a:srgbClr val="0033CC"/>
                </a:solidFill>
              </a:rPr>
              <a:t> upućivanje radne dokumentacije,</a:t>
            </a:r>
          </a:p>
          <a:p>
            <a:pPr lvl="2">
              <a:buClr>
                <a:srgbClr val="FF0000"/>
              </a:buClr>
              <a:buFontTx/>
              <a:buChar char="-"/>
            </a:pPr>
            <a:r>
              <a:rPr lang="hr-HR" sz="2000" b="1" i="1" dirty="0">
                <a:solidFill>
                  <a:srgbClr val="0033CC"/>
                </a:solidFill>
              </a:rPr>
              <a:t> Sve prema utvrđenim pravilima postupanja, što unaprijed osigurava jednakost i ravnopravnost sudionika</a:t>
            </a:r>
            <a:r>
              <a:rPr lang="hr-HR" sz="2000" b="1" dirty="0">
                <a:solidFill>
                  <a:srgbClr val="0033CC"/>
                </a:solidFill>
              </a:rPr>
              <a:t>.</a:t>
            </a:r>
          </a:p>
          <a:p>
            <a:pPr marL="190500" lvl="1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marL="190500" lvl="1" indent="254000">
              <a:buClr>
                <a:srgbClr val="FF0000"/>
              </a:buClr>
              <a:buFontTx/>
              <a:buChar char="•"/>
            </a:pPr>
            <a:r>
              <a:rPr lang="hr-HR" sz="2000" b="1" u="sng" dirty="0">
                <a:solidFill>
                  <a:srgbClr val="0033CC"/>
                </a:solidFill>
              </a:rPr>
              <a:t>SUDIONICI</a:t>
            </a:r>
            <a:r>
              <a:rPr lang="hr-HR" sz="2000" b="1" dirty="0">
                <a:solidFill>
                  <a:srgbClr val="0033CC"/>
                </a:solidFill>
              </a:rPr>
              <a:t>: punopravne članice i </a:t>
            </a:r>
            <a:r>
              <a:rPr lang="hr-HR" sz="2000" b="1" dirty="0" err="1">
                <a:solidFill>
                  <a:srgbClr val="0033CC"/>
                </a:solidFill>
              </a:rPr>
              <a:t>nepunopravni</a:t>
            </a:r>
            <a:r>
              <a:rPr lang="hr-HR" sz="2000" b="1" dirty="0">
                <a:solidFill>
                  <a:srgbClr val="0033CC"/>
                </a:solidFill>
              </a:rPr>
              <a:t> sudionici,</a:t>
            </a:r>
          </a:p>
          <a:p>
            <a:pPr marL="190500" lvl="1">
              <a:buClr>
                <a:srgbClr val="FF0000"/>
              </a:buClr>
            </a:pPr>
            <a:endParaRPr lang="hr-HR" sz="2000" b="1" u="sng" dirty="0">
              <a:solidFill>
                <a:srgbClr val="0033CC"/>
              </a:solidFill>
            </a:endParaRPr>
          </a:p>
          <a:p>
            <a:pPr marL="190500" lvl="1" indent="254000">
              <a:buClr>
                <a:srgbClr val="FF0000"/>
              </a:buClr>
              <a:buFontTx/>
              <a:buChar char="•"/>
            </a:pPr>
            <a:r>
              <a:rPr lang="hr-HR" sz="2000" b="1" u="sng" dirty="0">
                <a:solidFill>
                  <a:srgbClr val="0033CC"/>
                </a:solidFill>
              </a:rPr>
              <a:t>ODRŽAVANJE I RASPORED:</a:t>
            </a:r>
            <a:r>
              <a:rPr lang="hr-HR" sz="2000" b="1" dirty="0">
                <a:solidFill>
                  <a:srgbClr val="0033CC"/>
                </a:solidFill>
              </a:rPr>
              <a:t> sjedenje i istupanje prema proceduri i/ili protokolu;</a:t>
            </a:r>
          </a:p>
          <a:p>
            <a:pPr marL="190500" lvl="1">
              <a:buClr>
                <a:srgbClr val="FF0000"/>
              </a:buClr>
            </a:pPr>
            <a:endParaRPr lang="hr-HR" sz="2000" b="1" u="sng" dirty="0">
              <a:solidFill>
                <a:srgbClr val="0033CC"/>
              </a:solidFill>
            </a:endParaRPr>
          </a:p>
          <a:p>
            <a:pPr marL="190500" lvl="1" indent="254000">
              <a:buClr>
                <a:srgbClr val="FF0000"/>
              </a:buClr>
              <a:buFontTx/>
              <a:buChar char="•"/>
            </a:pPr>
            <a:r>
              <a:rPr lang="hr-HR" sz="2000" b="1" u="sng" dirty="0">
                <a:solidFill>
                  <a:srgbClr val="0033CC"/>
                </a:solidFill>
              </a:rPr>
              <a:t>ULOGA PREDSJEDAJUĆEG: </a:t>
            </a:r>
            <a:r>
              <a:rPr lang="hr-HR" sz="2000" b="1" dirty="0">
                <a:solidFill>
                  <a:srgbClr val="0033CC"/>
                </a:solidFill>
              </a:rPr>
              <a:t>brine o poštivanju pravila, vodi i usmjerava raspravu, odlučuje o prigovorima, daje i oduzima riječ, obrazlaže i stavlja prijedlog na glasovanje.</a:t>
            </a:r>
          </a:p>
          <a:p>
            <a:pPr lvl="1" algn="ctr">
              <a:buClr>
                <a:srgbClr val="FF0000"/>
              </a:buClr>
            </a:pPr>
            <a:endParaRPr lang="hr-HR" sz="2000" b="1" dirty="0">
              <a:solidFill>
                <a:srgbClr val="0033CC"/>
              </a:solidFill>
            </a:endParaRPr>
          </a:p>
          <a:p>
            <a:pPr lvl="1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000" b="1" dirty="0">
                <a:solidFill>
                  <a:srgbClr val="0033CC"/>
                </a:solidFill>
              </a:rPr>
              <a:t>   </a:t>
            </a:r>
            <a:r>
              <a:rPr lang="hr-HR" sz="2000" b="1" u="sng" dirty="0">
                <a:solidFill>
                  <a:srgbClr val="0033CC"/>
                </a:solidFill>
              </a:rPr>
              <a:t>SVRŠETAK RADA:</a:t>
            </a:r>
            <a:r>
              <a:rPr lang="hr-HR" sz="2000" b="1" dirty="0">
                <a:solidFill>
                  <a:srgbClr val="0033CC"/>
                </a:solidFill>
              </a:rPr>
              <a:t> zaključne odluke, završni dokument; odlučivanje većinom, konsenzusom, glasovanjem, aklamacijom.</a:t>
            </a:r>
          </a:p>
        </p:txBody>
      </p:sp>
    </p:spTree>
    <p:extLst>
      <p:ext uri="{BB962C8B-B14F-4D97-AF65-F5344CB8AC3E}">
        <p14:creationId xmlns:p14="http://schemas.microsoft.com/office/powerpoint/2010/main" val="254794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125323"/>
            <a:ext cx="9144000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907704" y="116632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r-HR" altLang="zh-CN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b="1" i="1" dirty="0">
              <a:solidFill>
                <a:srgbClr val="C0C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014" y="1869415"/>
            <a:ext cx="80654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altLang="sr-Latn-RS" sz="2800" b="1" dirty="0">
                <a:solidFill>
                  <a:srgbClr val="FF0000"/>
                </a:solidFill>
              </a:rPr>
              <a:t>MEĐUNARODNI ODNOSI</a:t>
            </a:r>
            <a:r>
              <a:rPr lang="hr-HR" altLang="sr-Latn-RS" sz="2800" b="1" dirty="0">
                <a:solidFill>
                  <a:srgbClr val="0033CC"/>
                </a:solidFill>
              </a:rPr>
              <a:t> su prostor</a:t>
            </a:r>
          </a:p>
          <a:p>
            <a:pPr>
              <a:buClr>
                <a:srgbClr val="FF0000"/>
              </a:buClr>
              <a:defRPr/>
            </a:pPr>
            <a:r>
              <a:rPr lang="hr-HR" altLang="sr-Latn-RS" sz="2800" b="1" dirty="0">
                <a:solidFill>
                  <a:srgbClr val="0033CC"/>
                </a:solidFill>
              </a:rPr>
              <a:t>   djelovanja - </a:t>
            </a:r>
            <a:r>
              <a:rPr lang="hr-HR" altLang="sr-Latn-RS" sz="2800" b="1" dirty="0">
                <a:solidFill>
                  <a:srgbClr val="FF0000"/>
                </a:solidFill>
              </a:rPr>
              <a:t>‘gdje’ </a:t>
            </a:r>
            <a:r>
              <a:rPr lang="hr-HR" altLang="sr-Latn-RS" sz="2800" b="1" dirty="0">
                <a:solidFill>
                  <a:srgbClr val="0033CC"/>
                </a:solidFill>
              </a:rPr>
              <a:t>(‘</a:t>
            </a:r>
            <a:r>
              <a:rPr lang="hr-HR" altLang="sr-Latn-RS" sz="2800" b="1" i="1" dirty="0" err="1">
                <a:solidFill>
                  <a:srgbClr val="0033CC"/>
                </a:solidFill>
              </a:rPr>
              <a:t>where</a:t>
            </a:r>
            <a:r>
              <a:rPr lang="hr-HR" altLang="sr-Latn-RS" sz="2800" b="1" i="1" dirty="0">
                <a:solidFill>
                  <a:srgbClr val="0033CC"/>
                </a:solidFill>
              </a:rPr>
              <a:t>’</a:t>
            </a:r>
            <a:r>
              <a:rPr lang="hr-HR" altLang="sr-Latn-RS" sz="2800" b="1" dirty="0">
                <a:solidFill>
                  <a:srgbClr val="0033CC"/>
                </a:solidFill>
              </a:rPr>
              <a:t>).</a:t>
            </a:r>
          </a:p>
          <a:p>
            <a:pPr>
              <a:buClr>
                <a:srgbClr val="FF0000"/>
              </a:buClr>
              <a:defRPr/>
            </a:pPr>
            <a:endParaRPr lang="hr-HR" altLang="sr-Latn-RS" sz="28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altLang="sr-Latn-RS" sz="2800" b="1" dirty="0">
                <a:solidFill>
                  <a:srgbClr val="0033CC"/>
                </a:solidFill>
              </a:rPr>
              <a:t> </a:t>
            </a:r>
            <a:r>
              <a:rPr lang="hr-HR" altLang="sr-Latn-RS" sz="2800" b="1" dirty="0">
                <a:solidFill>
                  <a:srgbClr val="FF0000"/>
                </a:solidFill>
              </a:rPr>
              <a:t>VANJSKA POLITIKA</a:t>
            </a:r>
            <a:r>
              <a:rPr lang="hr-HR" altLang="sr-Latn-RS" sz="2800" b="1" dirty="0">
                <a:solidFill>
                  <a:srgbClr val="0033CC"/>
                </a:solidFill>
              </a:rPr>
              <a:t> određuje cilj </a:t>
            </a:r>
            <a:r>
              <a:rPr lang="en-US" altLang="sr-Latn-RS" sz="2800" b="1" dirty="0" err="1">
                <a:solidFill>
                  <a:srgbClr val="0033CC"/>
                </a:solidFill>
              </a:rPr>
              <a:t>djelovanja</a:t>
            </a:r>
            <a:r>
              <a:rPr lang="hr-HR" altLang="sr-Latn-RS" sz="2800" b="1" dirty="0">
                <a:solidFill>
                  <a:srgbClr val="0033CC"/>
                </a:solidFill>
              </a:rPr>
              <a:t> </a:t>
            </a:r>
          </a:p>
          <a:p>
            <a:pPr>
              <a:buClr>
                <a:srgbClr val="FF0000"/>
              </a:buClr>
              <a:defRPr/>
            </a:pPr>
            <a:r>
              <a:rPr lang="hr-HR" altLang="sr-Latn-RS" sz="2800" b="1" dirty="0">
                <a:solidFill>
                  <a:srgbClr val="0033CC"/>
                </a:solidFill>
              </a:rPr>
              <a:t>    u prostoru- </a:t>
            </a:r>
            <a:r>
              <a:rPr lang="hr-HR" altLang="sr-Latn-RS" sz="2800" b="1" dirty="0">
                <a:solidFill>
                  <a:srgbClr val="FF0000"/>
                </a:solidFill>
              </a:rPr>
              <a:t>‘š</a:t>
            </a:r>
            <a:r>
              <a:rPr lang="en-US" altLang="sr-Latn-RS" sz="2800" b="1" dirty="0">
                <a:solidFill>
                  <a:srgbClr val="FF0000"/>
                </a:solidFill>
              </a:rPr>
              <a:t>to</a:t>
            </a:r>
            <a:r>
              <a:rPr lang="hr-HR" altLang="sr-Latn-RS" sz="2800" b="1" dirty="0">
                <a:solidFill>
                  <a:srgbClr val="FF0000"/>
                </a:solidFill>
              </a:rPr>
              <a:t>’</a:t>
            </a:r>
            <a:r>
              <a:rPr lang="hr-HR" altLang="sr-Latn-RS" sz="2800" b="1" dirty="0">
                <a:solidFill>
                  <a:srgbClr val="0033CC"/>
                </a:solidFill>
              </a:rPr>
              <a:t> (‘</a:t>
            </a:r>
            <a:r>
              <a:rPr lang="en-US" altLang="sr-Latn-RS" sz="2800" b="1" i="1" dirty="0">
                <a:solidFill>
                  <a:srgbClr val="0033CC"/>
                </a:solidFill>
              </a:rPr>
              <a:t>what</a:t>
            </a:r>
            <a:r>
              <a:rPr lang="hr-HR" altLang="sr-Latn-RS" sz="2800" b="1" i="1" dirty="0">
                <a:solidFill>
                  <a:srgbClr val="0033CC"/>
                </a:solidFill>
              </a:rPr>
              <a:t>’</a:t>
            </a:r>
            <a:r>
              <a:rPr lang="hr-HR" altLang="sr-Latn-RS" sz="2800" b="1" dirty="0">
                <a:solidFill>
                  <a:srgbClr val="0033CC"/>
                </a:solidFill>
              </a:rPr>
              <a:t>). </a:t>
            </a:r>
          </a:p>
          <a:p>
            <a:pPr algn="just">
              <a:defRPr/>
            </a:pPr>
            <a:r>
              <a:rPr lang="hr-HR" altLang="sr-Latn-RS" sz="2800" b="1" dirty="0">
                <a:solidFill>
                  <a:srgbClr val="0033CC"/>
                </a:solidFill>
              </a:rPr>
              <a:t>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altLang="sr-Latn-RS" sz="2800" b="1" dirty="0">
                <a:solidFill>
                  <a:srgbClr val="0033CC"/>
                </a:solidFill>
              </a:rPr>
              <a:t> </a:t>
            </a:r>
            <a:r>
              <a:rPr lang="hr-HR" altLang="sr-Latn-RS" sz="2800" b="1" dirty="0">
                <a:solidFill>
                  <a:srgbClr val="FF0000"/>
                </a:solidFill>
              </a:rPr>
              <a:t>DIPLOMACIJA</a:t>
            </a:r>
            <a:r>
              <a:rPr lang="hr-HR" altLang="sr-Latn-RS" sz="2800" b="1" dirty="0">
                <a:solidFill>
                  <a:srgbClr val="0033CC"/>
                </a:solidFill>
              </a:rPr>
              <a:t> </a:t>
            </a:r>
            <a:r>
              <a:rPr lang="en-US" altLang="sr-Latn-RS" sz="2800" b="1" dirty="0">
                <a:solidFill>
                  <a:srgbClr val="0033CC"/>
                </a:solidFill>
              </a:rPr>
              <a:t>je</a:t>
            </a:r>
            <a:r>
              <a:rPr lang="hr-HR" altLang="sr-Latn-RS" sz="2800" b="1" dirty="0">
                <a:solidFill>
                  <a:srgbClr val="0033CC"/>
                </a:solidFill>
              </a:rPr>
              <a:t> način djelovanja u</a:t>
            </a:r>
          </a:p>
          <a:p>
            <a:pPr>
              <a:buClr>
                <a:srgbClr val="FF0000"/>
              </a:buClr>
              <a:defRPr/>
            </a:pPr>
            <a:r>
              <a:rPr lang="hr-HR" altLang="sr-Latn-RS" sz="2800" b="1" dirty="0">
                <a:solidFill>
                  <a:srgbClr val="0033CC"/>
                </a:solidFill>
              </a:rPr>
              <a:t>    prostoru -  </a:t>
            </a:r>
            <a:r>
              <a:rPr lang="hr-HR" altLang="sr-Latn-RS" sz="2800" b="1" dirty="0">
                <a:solidFill>
                  <a:srgbClr val="FF0000"/>
                </a:solidFill>
              </a:rPr>
              <a:t>‘</a:t>
            </a:r>
            <a:r>
              <a:rPr lang="en-US" altLang="sr-Latn-RS" sz="2800" b="1" dirty="0" err="1">
                <a:solidFill>
                  <a:srgbClr val="FF0000"/>
                </a:solidFill>
              </a:rPr>
              <a:t>kako</a:t>
            </a:r>
            <a:r>
              <a:rPr lang="hr-HR" altLang="sr-Latn-RS" sz="2800" b="1" dirty="0">
                <a:solidFill>
                  <a:srgbClr val="FF0000"/>
                </a:solidFill>
              </a:rPr>
              <a:t>’</a:t>
            </a:r>
            <a:r>
              <a:rPr lang="hr-HR" altLang="sr-Latn-RS" sz="2800" b="1" dirty="0">
                <a:solidFill>
                  <a:srgbClr val="0033CC"/>
                </a:solidFill>
              </a:rPr>
              <a:t> (‘</a:t>
            </a:r>
            <a:r>
              <a:rPr lang="en-US" altLang="sr-Latn-RS" sz="2800" b="1" i="1" dirty="0">
                <a:solidFill>
                  <a:srgbClr val="0033CC"/>
                </a:solidFill>
              </a:rPr>
              <a:t>how</a:t>
            </a:r>
            <a:r>
              <a:rPr lang="hr-HR" altLang="sr-Latn-RS" sz="2800" b="1" i="1" dirty="0">
                <a:solidFill>
                  <a:srgbClr val="0033CC"/>
                </a:solidFill>
              </a:rPr>
              <a:t>’</a:t>
            </a:r>
            <a:r>
              <a:rPr lang="hr-HR" altLang="sr-Latn-RS" sz="2800" b="1" dirty="0">
                <a:solidFill>
                  <a:srgbClr val="0033CC"/>
                </a:solidFill>
              </a:rPr>
              <a:t>).</a:t>
            </a:r>
            <a:r>
              <a:rPr lang="hr-H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411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58" y="1872259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763689" y="115888"/>
            <a:ext cx="59046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r-HR" altLang="zh-CN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b="1" i="1" dirty="0">
              <a:solidFill>
                <a:srgbClr val="C0C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640130"/>
            <a:ext cx="842493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Izabrana iskustva hrvatske diplomacije</a:t>
            </a:r>
          </a:p>
          <a:p>
            <a:pPr algn="ctr"/>
            <a:endParaRPr lang="hr-H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veleposlanik mr.sc. Neven </a:t>
            </a:r>
            <a:r>
              <a:rPr lang="hr-H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Pelicarić</a:t>
            </a:r>
            <a:endParaRPr lang="hr-H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hr-H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buFontTx/>
              <a:buChar char="-"/>
            </a:pPr>
            <a:r>
              <a:rPr lang="hr-H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predavanje, Zagreb, 26. studenoga 2021. -</a:t>
            </a:r>
          </a:p>
        </p:txBody>
      </p:sp>
    </p:spTree>
    <p:extLst>
      <p:ext uri="{BB962C8B-B14F-4D97-AF65-F5344CB8AC3E}">
        <p14:creationId xmlns:p14="http://schemas.microsoft.com/office/powerpoint/2010/main" val="209768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ray-world-map-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836712"/>
            <a:ext cx="8240719" cy="457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051720" y="115888"/>
            <a:ext cx="5831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r-HR" altLang="zh-CN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b="1" i="1" dirty="0">
              <a:solidFill>
                <a:srgbClr val="C0C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332656"/>
            <a:ext cx="8280920" cy="6646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sz="2400" b="1" u="sng" dirty="0">
                <a:solidFill>
                  <a:srgbClr val="0033CC"/>
                </a:solidFill>
              </a:rPr>
              <a:t>Literatura:</a:t>
            </a:r>
            <a:r>
              <a:rPr lang="hr-HR" sz="2000" b="1" dirty="0">
                <a:solidFill>
                  <a:srgbClr val="0033CC"/>
                </a:solidFill>
              </a:rPr>
              <a:t> </a:t>
            </a: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b="1" dirty="0">
                <a:solidFill>
                  <a:srgbClr val="0033CC"/>
                </a:solidFill>
              </a:rPr>
              <a:t>Berković, Svjetlan. </a:t>
            </a:r>
            <a:r>
              <a:rPr lang="hr-HR" b="1" i="1" dirty="0">
                <a:solidFill>
                  <a:srgbClr val="0033CC"/>
                </a:solidFill>
              </a:rPr>
              <a:t>Diplomacija i diplomatska profesija. </a:t>
            </a:r>
            <a:r>
              <a:rPr lang="hr-HR" b="1" dirty="0">
                <a:solidFill>
                  <a:srgbClr val="0033CC"/>
                </a:solidFill>
              </a:rPr>
              <a:t>Dubrovnik, Urban – </a:t>
            </a:r>
            <a:r>
              <a:rPr lang="hr-HR" b="1" dirty="0" err="1">
                <a:solidFill>
                  <a:srgbClr val="0033CC"/>
                </a:solidFill>
              </a:rPr>
              <a:t>Media</a:t>
            </a:r>
            <a:r>
              <a:rPr lang="hr-HR" b="1" dirty="0">
                <a:solidFill>
                  <a:srgbClr val="0033CC"/>
                </a:solidFill>
              </a:rPr>
              <a:t>, 2006., str. 55-100, 101-158, 170-182, 191-196. </a:t>
            </a: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b="1" dirty="0" err="1">
                <a:solidFill>
                  <a:srgbClr val="0033CC"/>
                </a:solidFill>
              </a:rPr>
              <a:t>Pičuljan</a:t>
            </a:r>
            <a:r>
              <a:rPr lang="hr-HR" b="1" dirty="0">
                <a:solidFill>
                  <a:srgbClr val="0033CC"/>
                </a:solidFill>
              </a:rPr>
              <a:t>, Zoran. </a:t>
            </a:r>
            <a:r>
              <a:rPr lang="hr-HR" b="1" i="1" dirty="0">
                <a:solidFill>
                  <a:srgbClr val="0033CC"/>
                </a:solidFill>
              </a:rPr>
              <a:t>Diplomacija kao državna služba</a:t>
            </a:r>
            <a:r>
              <a:rPr lang="hr-HR" b="1" dirty="0">
                <a:solidFill>
                  <a:srgbClr val="0033CC"/>
                </a:solidFill>
              </a:rPr>
              <a:t>. Zagreb, Društveno veleučilište u Zagrebu, 2007., str. 71-74, 79-106, 129-133.</a:t>
            </a:r>
            <a:endParaRPr lang="hr-HR" b="1" u="sng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sz="2400" dirty="0"/>
              <a:t> 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sz="2400" b="1" u="sng" dirty="0">
                <a:solidFill>
                  <a:srgbClr val="0033CC"/>
                </a:solidFill>
              </a:rPr>
              <a:t>Dopunska literatura:</a:t>
            </a:r>
            <a:endParaRPr lang="hr-HR" sz="2400" b="1" dirty="0">
              <a:solidFill>
                <a:srgbClr val="0033CC"/>
              </a:solidFill>
            </a:endParaRP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b="1" dirty="0" err="1">
                <a:solidFill>
                  <a:srgbClr val="0033CC"/>
                </a:solidFill>
              </a:rPr>
              <a:t>Andrassy</a:t>
            </a:r>
            <a:r>
              <a:rPr lang="hr-HR" b="1" dirty="0">
                <a:solidFill>
                  <a:srgbClr val="0033CC"/>
                </a:solidFill>
              </a:rPr>
              <a:t>, Juraj; Bakotić, Božidar; Vukas, Budislav. </a:t>
            </a:r>
            <a:r>
              <a:rPr lang="hr-HR" b="1" i="1" dirty="0">
                <a:solidFill>
                  <a:srgbClr val="0033CC"/>
                </a:solidFill>
              </a:rPr>
              <a:t>Međunarodno  pravo I.</a:t>
            </a:r>
            <a:r>
              <a:rPr lang="hr-HR" b="1" dirty="0">
                <a:solidFill>
                  <a:srgbClr val="0033CC"/>
                </a:solidFill>
              </a:rPr>
              <a:t> Zagreb, Školska knjiga, 1995.</a:t>
            </a: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b="1" dirty="0" err="1">
                <a:solidFill>
                  <a:srgbClr val="0033CC"/>
                </a:solidFill>
              </a:rPr>
              <a:t>Berridge</a:t>
            </a:r>
            <a:r>
              <a:rPr lang="hr-HR" b="1" dirty="0">
                <a:solidFill>
                  <a:srgbClr val="0033CC"/>
                </a:solidFill>
              </a:rPr>
              <a:t>, </a:t>
            </a:r>
            <a:r>
              <a:rPr lang="hr-HR" b="1" dirty="0" err="1">
                <a:solidFill>
                  <a:srgbClr val="0033CC"/>
                </a:solidFill>
              </a:rPr>
              <a:t>Geoff</a:t>
            </a:r>
            <a:r>
              <a:rPr lang="hr-HR" b="1" dirty="0">
                <a:solidFill>
                  <a:srgbClr val="0033CC"/>
                </a:solidFill>
              </a:rPr>
              <a:t> R.; </a:t>
            </a:r>
            <a:r>
              <a:rPr lang="hr-HR" b="1" dirty="0" err="1">
                <a:solidFill>
                  <a:srgbClr val="0033CC"/>
                </a:solidFill>
              </a:rPr>
              <a:t>Keens</a:t>
            </a:r>
            <a:r>
              <a:rPr lang="hr-HR" b="1" dirty="0">
                <a:solidFill>
                  <a:srgbClr val="0033CC"/>
                </a:solidFill>
              </a:rPr>
              <a:t>-</a:t>
            </a:r>
            <a:r>
              <a:rPr lang="hr-HR" b="1" dirty="0" err="1">
                <a:solidFill>
                  <a:srgbClr val="0033CC"/>
                </a:solidFill>
              </a:rPr>
              <a:t>Soper</a:t>
            </a:r>
            <a:r>
              <a:rPr lang="hr-HR" b="1" dirty="0">
                <a:solidFill>
                  <a:srgbClr val="0033CC"/>
                </a:solidFill>
              </a:rPr>
              <a:t>, </a:t>
            </a:r>
            <a:r>
              <a:rPr lang="hr-HR" b="1" dirty="0" err="1">
                <a:solidFill>
                  <a:srgbClr val="0033CC"/>
                </a:solidFill>
              </a:rPr>
              <a:t>Maurice</a:t>
            </a:r>
            <a:r>
              <a:rPr lang="hr-HR" b="1" dirty="0">
                <a:solidFill>
                  <a:srgbClr val="0033CC"/>
                </a:solidFill>
              </a:rPr>
              <a:t>; </a:t>
            </a:r>
            <a:r>
              <a:rPr lang="hr-HR" b="1" dirty="0" err="1">
                <a:solidFill>
                  <a:srgbClr val="0033CC"/>
                </a:solidFill>
              </a:rPr>
              <a:t>Otte</a:t>
            </a:r>
            <a:r>
              <a:rPr lang="hr-HR" b="1" dirty="0">
                <a:solidFill>
                  <a:srgbClr val="0033CC"/>
                </a:solidFill>
              </a:rPr>
              <a:t>, </a:t>
            </a:r>
            <a:r>
              <a:rPr lang="hr-HR" b="1" dirty="0" err="1">
                <a:solidFill>
                  <a:srgbClr val="0033CC"/>
                </a:solidFill>
              </a:rPr>
              <a:t>Thomas</a:t>
            </a:r>
            <a:r>
              <a:rPr lang="hr-HR" b="1" dirty="0">
                <a:solidFill>
                  <a:srgbClr val="0033CC"/>
                </a:solidFill>
              </a:rPr>
              <a:t> G. </a:t>
            </a:r>
            <a:r>
              <a:rPr lang="hr-HR" b="1" i="1" dirty="0">
                <a:solidFill>
                  <a:srgbClr val="0033CC"/>
                </a:solidFill>
              </a:rPr>
              <a:t>Diplomatska teorija od Machiavellija do Kissingera</a:t>
            </a:r>
            <a:r>
              <a:rPr lang="hr-HR" b="1" dirty="0">
                <a:solidFill>
                  <a:srgbClr val="0033CC"/>
                </a:solidFill>
              </a:rPr>
              <a:t>. Zagreb, Biblioteka Politička misao, 2005.</a:t>
            </a: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b="1" dirty="0" err="1">
                <a:solidFill>
                  <a:srgbClr val="0033CC"/>
                </a:solidFill>
              </a:rPr>
              <a:t>Feltham</a:t>
            </a:r>
            <a:r>
              <a:rPr lang="hr-HR" b="1" dirty="0">
                <a:solidFill>
                  <a:srgbClr val="0033CC"/>
                </a:solidFill>
              </a:rPr>
              <a:t>, </a:t>
            </a:r>
            <a:r>
              <a:rPr lang="hr-HR" b="1" dirty="0" err="1">
                <a:solidFill>
                  <a:srgbClr val="0033CC"/>
                </a:solidFill>
              </a:rPr>
              <a:t>Ralph</a:t>
            </a:r>
            <a:r>
              <a:rPr lang="hr-HR" b="1" dirty="0">
                <a:solidFill>
                  <a:srgbClr val="0033CC"/>
                </a:solidFill>
              </a:rPr>
              <a:t> G. </a:t>
            </a:r>
            <a:r>
              <a:rPr lang="hr-HR" b="1" i="1" dirty="0">
                <a:solidFill>
                  <a:srgbClr val="0033CC"/>
                </a:solidFill>
              </a:rPr>
              <a:t>Diplomatski priručnik.</a:t>
            </a:r>
            <a:r>
              <a:rPr lang="hr-HR" b="1" dirty="0">
                <a:solidFill>
                  <a:srgbClr val="0033CC"/>
                </a:solidFill>
              </a:rPr>
              <a:t> Zagreb, Naklada Zadro, 1996.</a:t>
            </a: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b="1" dirty="0">
                <a:solidFill>
                  <a:srgbClr val="0033CC"/>
                </a:solidFill>
              </a:rPr>
              <a:t>Kissinger, </a:t>
            </a:r>
            <a:r>
              <a:rPr lang="hr-HR" b="1" dirty="0" err="1">
                <a:solidFill>
                  <a:srgbClr val="0033CC"/>
                </a:solidFill>
              </a:rPr>
              <a:t>Henry</a:t>
            </a:r>
            <a:r>
              <a:rPr lang="hr-HR" b="1" dirty="0">
                <a:solidFill>
                  <a:srgbClr val="0033CC"/>
                </a:solidFill>
              </a:rPr>
              <a:t>.</a:t>
            </a:r>
            <a:r>
              <a:rPr lang="hr-HR" b="1" i="1" dirty="0">
                <a:solidFill>
                  <a:srgbClr val="0033CC"/>
                </a:solidFill>
              </a:rPr>
              <a:t> Diplomacija. </a:t>
            </a:r>
            <a:r>
              <a:rPr lang="hr-HR" b="1" dirty="0">
                <a:solidFill>
                  <a:srgbClr val="0033CC"/>
                </a:solidFill>
              </a:rPr>
              <a:t>Zagreb, Golden marketing, 2000.</a:t>
            </a:r>
            <a:endParaRPr lang="hr-HR" b="1" i="1" dirty="0">
              <a:solidFill>
                <a:srgbClr val="0033CC"/>
              </a:solidFill>
            </a:endParaRP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b="1" dirty="0">
                <a:solidFill>
                  <a:srgbClr val="0033CC"/>
                </a:solidFill>
              </a:rPr>
              <a:t>Kissinger, Henry.</a:t>
            </a:r>
            <a:r>
              <a:rPr lang="hr-HR" b="1" i="1" dirty="0">
                <a:solidFill>
                  <a:srgbClr val="0033CC"/>
                </a:solidFill>
              </a:rPr>
              <a:t> Svjetski poredak. </a:t>
            </a:r>
            <a:r>
              <a:rPr lang="hr-HR" b="1" dirty="0">
                <a:solidFill>
                  <a:srgbClr val="0033CC"/>
                </a:solidFill>
              </a:rPr>
              <a:t>Zagreb, Školska knjiga, 2015.</a:t>
            </a:r>
            <a:endParaRPr lang="hr-HR" b="1" i="1" dirty="0">
              <a:solidFill>
                <a:srgbClr val="0033CC"/>
              </a:solidFill>
            </a:endParaRP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b="1" dirty="0" err="1">
                <a:solidFill>
                  <a:srgbClr val="0033CC"/>
                </a:solidFill>
              </a:rPr>
              <a:t>Meerts</a:t>
            </a:r>
            <a:r>
              <a:rPr lang="hr-HR" b="1" dirty="0">
                <a:solidFill>
                  <a:srgbClr val="0033CC"/>
                </a:solidFill>
              </a:rPr>
              <a:t>, Paul. </a:t>
            </a:r>
            <a:r>
              <a:rPr lang="hr-HR" b="1" i="1" dirty="0" err="1">
                <a:solidFill>
                  <a:srgbClr val="0033CC"/>
                </a:solidFill>
              </a:rPr>
              <a:t>Diplomatic</a:t>
            </a:r>
            <a:r>
              <a:rPr lang="hr-HR" b="1" i="1" dirty="0">
                <a:solidFill>
                  <a:srgbClr val="0033CC"/>
                </a:solidFill>
              </a:rPr>
              <a:t> </a:t>
            </a:r>
            <a:r>
              <a:rPr lang="hr-HR" b="1" i="1" dirty="0" err="1">
                <a:solidFill>
                  <a:srgbClr val="0033CC"/>
                </a:solidFill>
              </a:rPr>
              <a:t>Negotiation</a:t>
            </a:r>
            <a:r>
              <a:rPr lang="hr-HR" b="1" i="1" dirty="0">
                <a:solidFill>
                  <a:srgbClr val="0033CC"/>
                </a:solidFill>
              </a:rPr>
              <a:t> - </a:t>
            </a:r>
            <a:r>
              <a:rPr lang="hr-HR" b="1" i="1" dirty="0" err="1">
                <a:solidFill>
                  <a:srgbClr val="0033CC"/>
                </a:solidFill>
              </a:rPr>
              <a:t>Essence</a:t>
            </a:r>
            <a:r>
              <a:rPr lang="hr-HR" b="1" i="1" dirty="0">
                <a:solidFill>
                  <a:srgbClr val="0033CC"/>
                </a:solidFill>
              </a:rPr>
              <a:t> </a:t>
            </a:r>
            <a:r>
              <a:rPr lang="hr-HR" b="1" i="1" dirty="0" err="1">
                <a:solidFill>
                  <a:srgbClr val="0033CC"/>
                </a:solidFill>
              </a:rPr>
              <a:t>and</a:t>
            </a:r>
            <a:r>
              <a:rPr lang="hr-HR" b="1" i="1" dirty="0">
                <a:solidFill>
                  <a:srgbClr val="0033CC"/>
                </a:solidFill>
              </a:rPr>
              <a:t> </a:t>
            </a:r>
            <a:r>
              <a:rPr lang="hr-HR" b="1" i="1" dirty="0" err="1">
                <a:solidFill>
                  <a:srgbClr val="0033CC"/>
                </a:solidFill>
              </a:rPr>
              <a:t>Evolution</a:t>
            </a:r>
            <a:r>
              <a:rPr lang="hr-HR" b="1" i="1" dirty="0">
                <a:solidFill>
                  <a:srgbClr val="0033CC"/>
                </a:solidFill>
              </a:rPr>
              <a:t>.</a:t>
            </a:r>
            <a:r>
              <a:rPr lang="hr-HR" b="1" dirty="0">
                <a:solidFill>
                  <a:srgbClr val="0033CC"/>
                </a:solidFill>
              </a:rPr>
              <a:t> </a:t>
            </a:r>
            <a:r>
              <a:rPr lang="hr-HR" b="1" dirty="0" err="1">
                <a:solidFill>
                  <a:srgbClr val="0033CC"/>
                </a:solidFill>
              </a:rPr>
              <a:t>The</a:t>
            </a:r>
            <a:r>
              <a:rPr lang="hr-HR" b="1" dirty="0">
                <a:solidFill>
                  <a:srgbClr val="0033CC"/>
                </a:solidFill>
              </a:rPr>
              <a:t> </a:t>
            </a:r>
            <a:r>
              <a:rPr lang="hr-HR" b="1" dirty="0" err="1">
                <a:solidFill>
                  <a:srgbClr val="0033CC"/>
                </a:solidFill>
              </a:rPr>
              <a:t>Haague</a:t>
            </a:r>
            <a:r>
              <a:rPr lang="hr-HR" b="1" dirty="0">
                <a:solidFill>
                  <a:srgbClr val="0033CC"/>
                </a:solidFill>
              </a:rPr>
              <a:t>, </a:t>
            </a:r>
            <a:r>
              <a:rPr lang="hr-HR" b="1" dirty="0" err="1">
                <a:solidFill>
                  <a:srgbClr val="0033CC"/>
                </a:solidFill>
              </a:rPr>
              <a:t>Clingendael</a:t>
            </a:r>
            <a:r>
              <a:rPr lang="hr-HR" b="1" dirty="0">
                <a:solidFill>
                  <a:srgbClr val="0033CC"/>
                </a:solidFill>
              </a:rPr>
              <a:t> Institute, 2nd </a:t>
            </a:r>
            <a:r>
              <a:rPr lang="hr-HR" b="1" dirty="0" err="1">
                <a:solidFill>
                  <a:srgbClr val="0033CC"/>
                </a:solidFill>
              </a:rPr>
              <a:t>ed</a:t>
            </a:r>
            <a:r>
              <a:rPr lang="hr-HR" b="1" dirty="0">
                <a:solidFill>
                  <a:srgbClr val="0033CC"/>
                </a:solidFill>
              </a:rPr>
              <a:t>., 2015.</a:t>
            </a: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b="1" dirty="0">
                <a:solidFill>
                  <a:srgbClr val="0033CC"/>
                </a:solidFill>
              </a:rPr>
              <a:t>Nick, Stanko. </a:t>
            </a:r>
            <a:r>
              <a:rPr lang="hr-HR" b="1" i="1" dirty="0">
                <a:solidFill>
                  <a:srgbClr val="0033CC"/>
                </a:solidFill>
              </a:rPr>
              <a:t>Diplomacija: metode i tehnike.</a:t>
            </a:r>
            <a:r>
              <a:rPr lang="hr-HR" b="1" dirty="0">
                <a:solidFill>
                  <a:srgbClr val="0033CC"/>
                </a:solidFill>
              </a:rPr>
              <a:t> Zagreb, </a:t>
            </a:r>
            <a:r>
              <a:rPr lang="hr-HR" b="1" dirty="0" err="1">
                <a:solidFill>
                  <a:srgbClr val="0033CC"/>
                </a:solidFill>
              </a:rPr>
              <a:t>Barbat</a:t>
            </a:r>
            <a:r>
              <a:rPr lang="hr-HR" b="1" dirty="0">
                <a:solidFill>
                  <a:srgbClr val="0033CC"/>
                </a:solidFill>
              </a:rPr>
              <a:t>, 1997.</a:t>
            </a: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b="1" dirty="0" err="1">
                <a:solidFill>
                  <a:srgbClr val="0033CC"/>
                </a:solidFill>
              </a:rPr>
              <a:t>Nobilo</a:t>
            </a:r>
            <a:r>
              <a:rPr lang="hr-HR" b="1" dirty="0">
                <a:solidFill>
                  <a:srgbClr val="0033CC"/>
                </a:solidFill>
              </a:rPr>
              <a:t>, Mario. </a:t>
            </a:r>
            <a:r>
              <a:rPr lang="hr-HR" b="1" i="1" dirty="0">
                <a:solidFill>
                  <a:srgbClr val="0033CC"/>
                </a:solidFill>
              </a:rPr>
              <a:t>Hrvatski feniks: diplomatski procesi iza zatvorenih vrata, 1990-1997.</a:t>
            </a:r>
            <a:r>
              <a:rPr lang="hr-HR" b="1" dirty="0">
                <a:solidFill>
                  <a:srgbClr val="0033CC"/>
                </a:solidFill>
              </a:rPr>
              <a:t> Zagreb, Globus, 2000. </a:t>
            </a: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b="1" dirty="0">
                <a:solidFill>
                  <a:srgbClr val="0033CC"/>
                </a:solidFill>
              </a:rPr>
              <a:t>Vukadinović, Radovan</a:t>
            </a:r>
            <a:r>
              <a:rPr lang="hr-HR" b="1" i="1" dirty="0">
                <a:solidFill>
                  <a:srgbClr val="0033CC"/>
                </a:solidFill>
              </a:rPr>
              <a:t>. Politika i diplomacija. Zagreb, Otvoreno sveučilište, 1994.</a:t>
            </a:r>
            <a:endParaRPr lang="hr-HR" sz="2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051720" y="115888"/>
            <a:ext cx="5831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r-HR" altLang="zh-CN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b="1" i="1" dirty="0">
              <a:solidFill>
                <a:srgbClr val="C0C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6521" y="2996952"/>
            <a:ext cx="76738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</a:pPr>
            <a:r>
              <a:rPr lang="hr-HR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ZAHVALJUJEM NA POZORNOSTI!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-21336"/>
            <a:ext cx="6406175" cy="710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39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11" y="836713"/>
            <a:ext cx="9144000" cy="5978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907704" y="116632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r-HR" altLang="zh-CN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b="1" i="1" dirty="0">
              <a:solidFill>
                <a:srgbClr val="C0C0C0"/>
              </a:solidFill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755576" y="1283142"/>
            <a:ext cx="813690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buClr>
                <a:srgbClr val="FF0000"/>
              </a:buClr>
            </a:pPr>
            <a:r>
              <a:rPr lang="hr-HR" sz="2400" b="1" u="sng" dirty="0">
                <a:solidFill>
                  <a:srgbClr val="0033CC"/>
                </a:solidFill>
              </a:rPr>
              <a:t>DIPLOMATSKO KOMUNICIRANJE I TEHNIKE</a:t>
            </a:r>
          </a:p>
          <a:p>
            <a:pPr>
              <a:buClr>
                <a:srgbClr val="FF0000"/>
              </a:buClr>
            </a:pPr>
            <a:r>
              <a:rPr lang="hr-HR" sz="2400" b="1" dirty="0">
                <a:solidFill>
                  <a:srgbClr val="FF0000"/>
                </a:solidFill>
              </a:rPr>
              <a:t>1. </a:t>
            </a:r>
            <a:r>
              <a:rPr lang="hr-HR" sz="2400" b="1" dirty="0">
                <a:solidFill>
                  <a:srgbClr val="0033CC"/>
                </a:solidFill>
              </a:rPr>
              <a:t>Služba vanjskih poslova kao ključni komunikator</a:t>
            </a:r>
          </a:p>
          <a:p>
            <a:pPr>
              <a:buClr>
                <a:srgbClr val="FF0000"/>
              </a:buClr>
            </a:pPr>
            <a:r>
              <a:rPr lang="hr-HR" sz="2400" b="1" dirty="0">
                <a:solidFill>
                  <a:srgbClr val="FF0000"/>
                </a:solidFill>
              </a:rPr>
              <a:t>2. </a:t>
            </a:r>
            <a:r>
              <a:rPr lang="hr-HR" sz="2400" b="1" dirty="0">
                <a:solidFill>
                  <a:srgbClr val="0033CC"/>
                </a:solidFill>
              </a:rPr>
              <a:t>Diplomatsko komuniciranje</a:t>
            </a:r>
          </a:p>
          <a:p>
            <a:pPr>
              <a:buClr>
                <a:srgbClr val="FF0000"/>
              </a:buClr>
            </a:pPr>
            <a:r>
              <a:rPr lang="hr-HR" sz="2400" b="1" dirty="0">
                <a:solidFill>
                  <a:srgbClr val="FF0000"/>
                </a:solidFill>
              </a:rPr>
              <a:t>3. </a:t>
            </a:r>
            <a:r>
              <a:rPr lang="hr-HR" sz="2400" b="1" dirty="0">
                <a:solidFill>
                  <a:srgbClr val="0033CC"/>
                </a:solidFill>
              </a:rPr>
              <a:t>Diplomatsko dopisivanje i notifikacija</a:t>
            </a:r>
          </a:p>
          <a:p>
            <a:pPr>
              <a:buClr>
                <a:srgbClr val="FF0000"/>
              </a:buClr>
            </a:pPr>
            <a:r>
              <a:rPr lang="hr-HR" sz="2400" b="1" dirty="0">
                <a:solidFill>
                  <a:srgbClr val="FF0000"/>
                </a:solidFill>
              </a:rPr>
              <a:t>4. </a:t>
            </a:r>
            <a:r>
              <a:rPr lang="hr-HR" sz="2400" b="1" dirty="0">
                <a:solidFill>
                  <a:srgbClr val="0033CC"/>
                </a:solidFill>
              </a:rPr>
              <a:t>Česte i tipične pogreške</a:t>
            </a:r>
          </a:p>
          <a:p>
            <a:pPr>
              <a:buClr>
                <a:srgbClr val="FF0000"/>
              </a:buClr>
            </a:pPr>
            <a:r>
              <a:rPr lang="hr-HR" sz="2400" b="1" dirty="0">
                <a:solidFill>
                  <a:srgbClr val="FF0000"/>
                </a:solidFill>
              </a:rPr>
              <a:t>5. </a:t>
            </a:r>
            <a:r>
              <a:rPr lang="hr-HR" sz="2400" b="1" dirty="0">
                <a:solidFill>
                  <a:srgbClr val="0033CC"/>
                </a:solidFill>
              </a:rPr>
              <a:t>Diplomatski djelotvorno komuniciranje</a:t>
            </a:r>
          </a:p>
          <a:p>
            <a:pPr>
              <a:buClr>
                <a:srgbClr val="FF0000"/>
              </a:buClr>
            </a:pPr>
            <a:endParaRPr lang="hr-HR" sz="2400" b="1" u="sng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</a:pPr>
            <a:r>
              <a:rPr lang="hr-HR" sz="2400" b="1" u="sng" dirty="0">
                <a:solidFill>
                  <a:srgbClr val="0033CC"/>
                </a:solidFill>
              </a:rPr>
              <a:t>MEĐUNARODNO PREGOVARANJE</a:t>
            </a:r>
          </a:p>
          <a:p>
            <a:pPr marL="457200" indent="-457200">
              <a:buClr>
                <a:srgbClr val="FF0000"/>
              </a:buClr>
              <a:buFontTx/>
              <a:buAutoNum type="arabicPeriod"/>
            </a:pPr>
            <a:endParaRPr lang="hr-HR" sz="2400" b="1" dirty="0">
              <a:solidFill>
                <a:srgbClr val="0033CC"/>
              </a:solidFill>
            </a:endParaRPr>
          </a:p>
          <a:p>
            <a:pPr marL="457200" indent="-457200">
              <a:buClr>
                <a:srgbClr val="FF0000"/>
              </a:buClr>
              <a:buFontTx/>
              <a:buAutoNum type="arabicPeriod"/>
            </a:pPr>
            <a:r>
              <a:rPr lang="hr-HR" sz="2400" b="1" dirty="0">
                <a:solidFill>
                  <a:srgbClr val="0033CC"/>
                </a:solidFill>
              </a:rPr>
              <a:t>Bilateralna vs. multilateralna diplomacija</a:t>
            </a:r>
          </a:p>
          <a:p>
            <a:pPr marL="457200" indent="-457200">
              <a:buClr>
                <a:srgbClr val="FF0000"/>
              </a:buClr>
              <a:buFontTx/>
              <a:buAutoNum type="arabicPeriod"/>
            </a:pPr>
            <a:r>
              <a:rPr lang="hr-HR" sz="2400" b="1" dirty="0">
                <a:solidFill>
                  <a:srgbClr val="0033CC"/>
                </a:solidFill>
              </a:rPr>
              <a:t>Diplomatski pregovori</a:t>
            </a:r>
          </a:p>
          <a:p>
            <a:pPr marL="457200" indent="-457200">
              <a:buClr>
                <a:srgbClr val="FF0000"/>
              </a:buClr>
              <a:buFontTx/>
              <a:buAutoNum type="arabicPeriod"/>
            </a:pPr>
            <a:r>
              <a:rPr lang="hr-HR" sz="2400" b="1" dirty="0">
                <a:solidFill>
                  <a:srgbClr val="0033CC"/>
                </a:solidFill>
              </a:rPr>
              <a:t>Proces diplomatskog pregovaranja</a:t>
            </a:r>
          </a:p>
          <a:p>
            <a:pPr marL="457200" indent="-457200">
              <a:buClr>
                <a:srgbClr val="FF0000"/>
              </a:buClr>
              <a:buFontTx/>
              <a:buAutoNum type="arabicPeriod"/>
            </a:pPr>
            <a:r>
              <a:rPr lang="hr-HR" sz="2400" b="1" dirty="0">
                <a:solidFill>
                  <a:srgbClr val="0033CC"/>
                </a:solidFill>
              </a:rPr>
              <a:t>Konferencijska diplomacija</a:t>
            </a:r>
          </a:p>
          <a:p>
            <a:pPr marL="457200" indent="-457200">
              <a:buClr>
                <a:srgbClr val="FF0000"/>
              </a:buClr>
              <a:buFontTx/>
              <a:buAutoNum type="arabicPeriod"/>
            </a:pPr>
            <a:r>
              <a:rPr lang="hr-HR" sz="2400" b="1" dirty="0">
                <a:solidFill>
                  <a:srgbClr val="0033CC"/>
                </a:solidFill>
              </a:rPr>
              <a:t>Izabrana iskustva hrvatske diplomacije</a:t>
            </a:r>
            <a:endParaRPr lang="hr-HR" sz="2400" b="1" u="sng" dirty="0">
              <a:solidFill>
                <a:srgbClr val="0033C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19953" y="491296"/>
            <a:ext cx="25040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FF0000"/>
              </a:buClr>
            </a:pPr>
            <a:r>
              <a:rPr lang="hr-H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SADRŽAJ: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gray-world-map-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44001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altLang="zh-CN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107504" y="1341950"/>
            <a:ext cx="885698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Clr>
                <a:srgbClr val="FF0000"/>
              </a:buClr>
            </a:pPr>
            <a:r>
              <a:rPr lang="hr-HR" sz="3200" b="1" u="sng" dirty="0">
                <a:solidFill>
                  <a:srgbClr val="FF0000"/>
                </a:solidFill>
              </a:rPr>
              <a:t>DIPLOMATSKO KOMUNICIRANJE I TEHNIKE</a:t>
            </a:r>
          </a:p>
          <a:p>
            <a:pPr>
              <a:buClr>
                <a:srgbClr val="FF0000"/>
              </a:buClr>
            </a:pPr>
            <a:endParaRPr lang="hr-HR" sz="2400" b="1" dirty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hr-HR" sz="2400" b="1" dirty="0">
                <a:solidFill>
                  <a:srgbClr val="FF0000"/>
                </a:solidFill>
              </a:rPr>
              <a:t>1. </a:t>
            </a:r>
            <a:r>
              <a:rPr lang="hr-HR" sz="2400" b="1" dirty="0">
                <a:solidFill>
                  <a:srgbClr val="0033CC"/>
                </a:solidFill>
              </a:rPr>
              <a:t>Služba vanjskih poslova kao ključni komunikator</a:t>
            </a:r>
          </a:p>
          <a:p>
            <a:pPr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</a:pPr>
            <a:r>
              <a:rPr lang="hr-HR" sz="2400" b="1" dirty="0">
                <a:solidFill>
                  <a:srgbClr val="FF0000"/>
                </a:solidFill>
              </a:rPr>
              <a:t>2.</a:t>
            </a:r>
            <a:r>
              <a:rPr lang="hr-HR" sz="2400" b="1" dirty="0">
                <a:solidFill>
                  <a:srgbClr val="0033CC"/>
                </a:solidFill>
              </a:rPr>
              <a:t> Diplomatsko komuniciranje</a:t>
            </a:r>
          </a:p>
          <a:p>
            <a:pPr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</a:pPr>
            <a:r>
              <a:rPr lang="hr-HR" sz="2400" b="1" dirty="0">
                <a:solidFill>
                  <a:srgbClr val="FF0000"/>
                </a:solidFill>
              </a:rPr>
              <a:t>3.</a:t>
            </a:r>
            <a:r>
              <a:rPr lang="hr-HR" sz="2400" b="1" dirty="0">
                <a:solidFill>
                  <a:srgbClr val="0033CC"/>
                </a:solidFill>
              </a:rPr>
              <a:t> Diplomatsko dopisivanje i notifikacija</a:t>
            </a:r>
          </a:p>
          <a:p>
            <a:pPr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</a:pPr>
            <a:r>
              <a:rPr lang="hr-HR" sz="2400" b="1" dirty="0">
                <a:solidFill>
                  <a:srgbClr val="FF0000"/>
                </a:solidFill>
              </a:rPr>
              <a:t>4.</a:t>
            </a:r>
            <a:r>
              <a:rPr lang="hr-HR" sz="2400" b="1" dirty="0">
                <a:solidFill>
                  <a:srgbClr val="0033CC"/>
                </a:solidFill>
              </a:rPr>
              <a:t> Česte i tipične pogreške</a:t>
            </a:r>
          </a:p>
          <a:p>
            <a:pPr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</a:pPr>
            <a:r>
              <a:rPr lang="hr-HR" sz="2400" b="1" dirty="0">
                <a:solidFill>
                  <a:srgbClr val="FF0000"/>
                </a:solidFill>
              </a:rPr>
              <a:t>5.</a:t>
            </a:r>
            <a:r>
              <a:rPr lang="hr-HR" sz="2400" b="1" dirty="0">
                <a:solidFill>
                  <a:srgbClr val="0033CC"/>
                </a:solidFill>
              </a:rPr>
              <a:t> Diplomatski djelotvorno komuniciranje</a:t>
            </a:r>
          </a:p>
        </p:txBody>
      </p:sp>
    </p:spTree>
    <p:extLst>
      <p:ext uri="{BB962C8B-B14F-4D97-AF65-F5344CB8AC3E}">
        <p14:creationId xmlns:p14="http://schemas.microsoft.com/office/powerpoint/2010/main" val="2087762969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ray-world-map-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344" y="908720"/>
            <a:ext cx="8680836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20680" cy="1008112"/>
          </a:xfrm>
        </p:spPr>
        <p:txBody>
          <a:bodyPr/>
          <a:lstStyle/>
          <a:p>
            <a:r>
              <a:rPr lang="hr-HR" altLang="zh-CN" sz="1600" b="1" dirty="0">
                <a:solidFill>
                  <a:srgbClr val="C0C0C0"/>
                </a:solidFill>
              </a:rPr>
              <a:t>‘</a:t>
            </a:r>
            <a:r>
              <a:rPr lang="hr-HR" altLang="zh-CN" sz="1800" b="1" dirty="0">
                <a:solidFill>
                  <a:srgbClr val="C0C0C0"/>
                </a:solidFill>
              </a:rPr>
              <a:t>Međunarodni odnosi, vanjska politika i diplomacija’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760640"/>
          </a:xfrm>
        </p:spPr>
        <p:txBody>
          <a:bodyPr/>
          <a:lstStyle/>
          <a:p>
            <a:pPr marL="0" indent="0">
              <a:buNone/>
            </a:pPr>
            <a:r>
              <a:rPr lang="hr-HR" sz="2800" b="1" dirty="0">
                <a:solidFill>
                  <a:srgbClr val="FF0000"/>
                </a:solidFill>
                <a:latin typeface="+mj-lt"/>
              </a:rPr>
              <a:t>1. SLUŽBA VANJSKIH POSLOVA KAO KLJUČNI </a:t>
            </a:r>
            <a:r>
              <a:rPr lang="sv-SE" sz="2800" b="1" dirty="0">
                <a:solidFill>
                  <a:srgbClr val="FF0000"/>
                </a:solidFill>
                <a:latin typeface="+mj-lt"/>
              </a:rPr>
              <a:t>KO</a:t>
            </a:r>
            <a:r>
              <a:rPr lang="hr-HR" sz="2800" b="1" dirty="0">
                <a:solidFill>
                  <a:srgbClr val="FF0000"/>
                </a:solidFill>
                <a:latin typeface="+mj-lt"/>
              </a:rPr>
              <a:t>MUNIKATOR</a:t>
            </a:r>
            <a:endParaRPr lang="sv-SE" sz="28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buClr>
                <a:srgbClr val="FF0000"/>
              </a:buClr>
              <a:buNone/>
            </a:pPr>
            <a:endParaRPr lang="hr-HR" sz="2000" b="1" dirty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000" b="1" dirty="0">
                <a:solidFill>
                  <a:srgbClr val="FF0000"/>
                </a:solidFill>
              </a:rPr>
              <a:t>1. MINISTARSTVO VANJSKIH POSLOVA</a:t>
            </a:r>
          </a:p>
          <a:p>
            <a:pPr lvl="1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CILJ: provedba nacionalne vanjske politike.</a:t>
            </a:r>
          </a:p>
          <a:p>
            <a:pPr lvl="1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ZADAĆE: (1) strategijsko i političko planiranje i analiza; (2) odnosi s javnošću (glasnogovornik); (3) upravljanje i koordinacija službe (diplomatsko-konzularni, kadrovski i financijsko-materijalni poslovi, odnosi s drugima).</a:t>
            </a:r>
          </a:p>
          <a:p>
            <a:pPr lvl="1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VEZE I ODNOSI:</a:t>
            </a:r>
          </a:p>
          <a:p>
            <a:pPr marL="800100" lvl="1" indent="-342900">
              <a:buClr>
                <a:srgbClr val="FF0000"/>
              </a:buClr>
              <a:buFontTx/>
              <a:buChar char="-"/>
            </a:pPr>
            <a:r>
              <a:rPr lang="hr-HR" sz="2000" b="1" i="1" dirty="0" err="1">
                <a:solidFill>
                  <a:srgbClr val="0033CC"/>
                </a:solidFill>
              </a:rPr>
              <a:t>Sukreiranje</a:t>
            </a:r>
            <a:r>
              <a:rPr lang="hr-HR" sz="2000" b="1" i="1" dirty="0">
                <a:solidFill>
                  <a:srgbClr val="0033CC"/>
                </a:solidFill>
              </a:rPr>
              <a:t> vanjske politike: </a:t>
            </a:r>
            <a:r>
              <a:rPr lang="hr-HR" sz="2000" b="1" dirty="0">
                <a:solidFill>
                  <a:srgbClr val="0033CC"/>
                </a:solidFill>
              </a:rPr>
              <a:t>MVP – Vlada – Ured predsjednika, </a:t>
            </a:r>
            <a:r>
              <a:rPr lang="hr-HR" sz="2000" b="1" i="1" dirty="0">
                <a:solidFill>
                  <a:srgbClr val="0033CC"/>
                </a:solidFill>
              </a:rPr>
              <a:t>Koordinacija provedbe </a:t>
            </a:r>
            <a:r>
              <a:rPr lang="hr-HR" sz="2000" b="1" i="1" dirty="0" err="1">
                <a:solidFill>
                  <a:srgbClr val="0033CC"/>
                </a:solidFill>
              </a:rPr>
              <a:t>vp</a:t>
            </a:r>
            <a:endParaRPr lang="hr-HR" sz="2000" b="1" i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Tx/>
              <a:buChar char="-"/>
            </a:pPr>
            <a:r>
              <a:rPr lang="hr-HR" sz="2000" b="1" i="1" dirty="0">
                <a:solidFill>
                  <a:srgbClr val="0033CC"/>
                </a:solidFill>
              </a:rPr>
              <a:t>Koordinacija provedbe </a:t>
            </a:r>
            <a:r>
              <a:rPr lang="hr-HR" sz="2000" b="1" i="1" dirty="0" err="1">
                <a:solidFill>
                  <a:srgbClr val="0033CC"/>
                </a:solidFill>
              </a:rPr>
              <a:t>vp</a:t>
            </a:r>
            <a:r>
              <a:rPr lang="hr-HR" sz="2000" b="1" i="1" dirty="0">
                <a:solidFill>
                  <a:srgbClr val="0033CC"/>
                </a:solidFill>
              </a:rPr>
              <a:t>: </a:t>
            </a:r>
            <a:r>
              <a:rPr lang="hr-HR" sz="2000" b="1" dirty="0">
                <a:solidFill>
                  <a:srgbClr val="0033CC"/>
                </a:solidFill>
              </a:rPr>
              <a:t>MVP – državna uprava (resori),</a:t>
            </a:r>
            <a:endParaRPr lang="hr-HR" sz="2000" b="1" i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Tx/>
              <a:buChar char="-"/>
            </a:pPr>
            <a:r>
              <a:rPr lang="hr-HR" sz="2000" b="1" i="1" dirty="0">
                <a:solidFill>
                  <a:srgbClr val="0033CC"/>
                </a:solidFill>
              </a:rPr>
              <a:t>Provedba vanjske politike: </a:t>
            </a:r>
            <a:r>
              <a:rPr lang="hr-HR" sz="2000" b="1" dirty="0">
                <a:solidFill>
                  <a:srgbClr val="0033CC"/>
                </a:solidFill>
              </a:rPr>
              <a:t>MVP – vlastiti i inozemni DKP-i,</a:t>
            </a:r>
          </a:p>
          <a:p>
            <a:pPr marL="800100" lvl="1" indent="-342900">
              <a:buClr>
                <a:srgbClr val="FF0000"/>
              </a:buClr>
              <a:buFontTx/>
              <a:buChar char="-"/>
            </a:pPr>
            <a:r>
              <a:rPr lang="hr-HR" sz="2000" b="1" i="1" dirty="0">
                <a:solidFill>
                  <a:srgbClr val="0033CC"/>
                </a:solidFill>
              </a:rPr>
              <a:t>Potpora provedbi i impulsi </a:t>
            </a:r>
            <a:r>
              <a:rPr lang="hr-HR" sz="2000" b="1" i="1" dirty="0" err="1">
                <a:solidFill>
                  <a:srgbClr val="0033CC"/>
                </a:solidFill>
              </a:rPr>
              <a:t>sukreiranju</a:t>
            </a:r>
            <a:r>
              <a:rPr lang="hr-HR" sz="2000" b="1" i="1" dirty="0">
                <a:solidFill>
                  <a:srgbClr val="0033CC"/>
                </a:solidFill>
              </a:rPr>
              <a:t> vanjske politike</a:t>
            </a:r>
            <a:r>
              <a:rPr lang="hr-HR" sz="2000" b="1" dirty="0">
                <a:solidFill>
                  <a:srgbClr val="0033CC"/>
                </a:solidFill>
              </a:rPr>
              <a:t>. MVP – domaća i inozemna stručna i šira javnost.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05992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ray-world-map-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9154" y="475797"/>
            <a:ext cx="9313572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531440"/>
            <a:ext cx="7427168" cy="2069841"/>
          </a:xfrm>
        </p:spPr>
        <p:txBody>
          <a:bodyPr/>
          <a:lstStyle/>
          <a:p>
            <a:r>
              <a:rPr lang="hr-HR" altLang="zh-CN" sz="1800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574291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800" b="1" dirty="0">
                <a:solidFill>
                  <a:srgbClr val="FF0000"/>
                </a:solidFill>
              </a:rPr>
              <a:t>2. DIPLOMATSKO-KONZULARNA PREDSTAVNIŠTVA (DKP)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CILJ I ZADAĆA: </a:t>
            </a:r>
            <a:r>
              <a:rPr lang="hr-HR" sz="2000" dirty="0">
                <a:solidFill>
                  <a:srgbClr val="0033CC"/>
                </a:solidFill>
              </a:rPr>
              <a:t>provedba nacionalne vanjske politike djelovanjem spram države primateljice i izvješćivanjem države </a:t>
            </a:r>
            <a:r>
              <a:rPr lang="hr-HR" sz="2000" dirty="0" err="1">
                <a:solidFill>
                  <a:srgbClr val="0033CC"/>
                </a:solidFill>
              </a:rPr>
              <a:t>šiljateljice</a:t>
            </a:r>
            <a:r>
              <a:rPr lang="hr-HR" sz="2000" dirty="0">
                <a:solidFill>
                  <a:srgbClr val="0033CC"/>
                </a:solidFill>
              </a:rPr>
              <a:t>.</a:t>
            </a:r>
          </a:p>
          <a:p>
            <a:pPr marL="800100" lvl="1" indent="-342900">
              <a:buClr>
                <a:srgbClr val="FF0000"/>
              </a:buClr>
              <a:buFontTx/>
              <a:buChar char="-"/>
            </a:pPr>
            <a:r>
              <a:rPr lang="hr-HR" sz="2000" u="sng" dirty="0">
                <a:solidFill>
                  <a:srgbClr val="0033CC"/>
                </a:solidFill>
              </a:rPr>
              <a:t>Vrste predstavništava:</a:t>
            </a:r>
            <a:r>
              <a:rPr lang="hr-HR" sz="2000" dirty="0">
                <a:solidFill>
                  <a:srgbClr val="0033CC"/>
                </a:solidFill>
              </a:rPr>
              <a:t> veleposlanstva, misije, konzulati, uredi.</a:t>
            </a:r>
          </a:p>
          <a:p>
            <a:pPr marL="800100" lvl="1" indent="-342900">
              <a:buClr>
                <a:srgbClr val="FF0000"/>
              </a:buClr>
              <a:buFontTx/>
              <a:buChar char="-"/>
            </a:pPr>
            <a:r>
              <a:rPr lang="hr-HR" sz="2000" u="sng" dirty="0">
                <a:solidFill>
                  <a:srgbClr val="0033CC"/>
                </a:solidFill>
              </a:rPr>
              <a:t>Načela uspostave i praksa:</a:t>
            </a:r>
            <a:r>
              <a:rPr lang="hr-HR" sz="2000" dirty="0">
                <a:solidFill>
                  <a:srgbClr val="0033CC"/>
                </a:solidFill>
              </a:rPr>
              <a:t> geopolitički raspored, reciprocitet.</a:t>
            </a:r>
          </a:p>
          <a:p>
            <a:pPr marL="800100" lvl="1" indent="-342900">
              <a:buClr>
                <a:srgbClr val="FF0000"/>
              </a:buClr>
              <a:buFontTx/>
              <a:buChar char="-"/>
            </a:pPr>
            <a:r>
              <a:rPr lang="hr-HR" sz="2000" u="sng" dirty="0">
                <a:solidFill>
                  <a:srgbClr val="0033CC"/>
                </a:solidFill>
              </a:rPr>
              <a:t>Diplomatske i konzularne funkcije: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dirty="0">
                <a:solidFill>
                  <a:srgbClr val="0033CC"/>
                </a:solidFill>
              </a:rPr>
              <a:t>	- politički i konzularni poslovi,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dirty="0">
                <a:solidFill>
                  <a:srgbClr val="0033CC"/>
                </a:solidFill>
              </a:rPr>
              <a:t>	- gospodarska i javna diplomacija, ostala područja – kultura,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dirty="0">
                <a:solidFill>
                  <a:srgbClr val="0033CC"/>
                </a:solidFill>
              </a:rPr>
              <a:t>	znanost, tehnologija, obrazovanje, mediji, šport,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hr-HR" sz="2000" dirty="0">
                <a:solidFill>
                  <a:srgbClr val="0033CC"/>
                </a:solidFill>
              </a:rPr>
              <a:t>	- vojna diplomacija.</a:t>
            </a:r>
          </a:p>
          <a:p>
            <a:pPr marL="800100" lvl="1" indent="-342900">
              <a:buClr>
                <a:srgbClr val="FF0000"/>
              </a:buClr>
              <a:buFontTx/>
              <a:buChar char="-"/>
            </a:pPr>
            <a:r>
              <a:rPr lang="hr-HR" sz="2000" u="sng" dirty="0">
                <a:solidFill>
                  <a:srgbClr val="0033CC"/>
                </a:solidFill>
              </a:rPr>
              <a:t>Administrativne funkcije:</a:t>
            </a:r>
            <a:r>
              <a:rPr lang="hr-HR" sz="2000" dirty="0">
                <a:solidFill>
                  <a:srgbClr val="0033CC"/>
                </a:solidFill>
              </a:rPr>
              <a:t> upravljanje, komunikacije, tajništvo.</a:t>
            </a:r>
          </a:p>
          <a:p>
            <a:pPr marL="800100" lvl="1" indent="-342900">
              <a:buClr>
                <a:srgbClr val="FF0000"/>
              </a:buClr>
              <a:buFontTx/>
              <a:buChar char="-"/>
            </a:pPr>
            <a:endParaRPr lang="hr-HR" sz="2000" b="1" dirty="0">
              <a:solidFill>
                <a:srgbClr val="FF0000"/>
              </a:solidFill>
            </a:endParaRPr>
          </a:p>
          <a:p>
            <a:pPr lvl="1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VEZE  I ODNOSI: </a:t>
            </a:r>
            <a:r>
              <a:rPr lang="hr-HR" sz="2000" dirty="0">
                <a:solidFill>
                  <a:srgbClr val="0033CC"/>
                </a:solidFill>
              </a:rPr>
              <a:t>horizontalno i vertikalno spram države primateljice i države </a:t>
            </a:r>
            <a:r>
              <a:rPr lang="hr-HR" sz="2000" dirty="0" err="1">
                <a:solidFill>
                  <a:srgbClr val="0033CC"/>
                </a:solidFill>
              </a:rPr>
              <a:t>šiljateljice</a:t>
            </a:r>
            <a:r>
              <a:rPr lang="hr-HR" sz="2000" dirty="0">
                <a:solidFill>
                  <a:srgbClr val="0033CC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62976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ray-world-map-h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72609" y="476672"/>
            <a:ext cx="9396536" cy="646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0"/>
            <a:ext cx="6563072" cy="1403648"/>
          </a:xfrm>
        </p:spPr>
        <p:txBody>
          <a:bodyPr/>
          <a:lstStyle/>
          <a:p>
            <a:r>
              <a:rPr lang="hr-HR" altLang="zh-CN" sz="1800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157592" cy="5184576"/>
          </a:xfrm>
        </p:spPr>
        <p:txBody>
          <a:bodyPr/>
          <a:lstStyle/>
          <a:p>
            <a:pPr lvl="1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000" b="1" dirty="0">
                <a:solidFill>
                  <a:srgbClr val="0033CC"/>
                </a:solidFill>
              </a:rPr>
              <a:t>UPRAVLJANJE DIPLOMATSKO-KONZULARNIM PREDSTAVNIŠTVOM/MISIJOM</a:t>
            </a:r>
            <a:endParaRPr lang="hr-HR" sz="2000" dirty="0">
              <a:solidFill>
                <a:srgbClr val="0033CC"/>
              </a:solidFill>
            </a:endParaRPr>
          </a:p>
          <a:p>
            <a:pPr marL="457200" lvl="1" indent="0">
              <a:buClr>
                <a:srgbClr val="FF0000"/>
              </a:buClr>
              <a:buNone/>
            </a:pPr>
            <a:endParaRPr lang="hr-HR" sz="2000" b="1" u="sng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Tx/>
              <a:buChar char="-"/>
            </a:pPr>
            <a:r>
              <a:rPr lang="hr-HR" sz="2000" b="1" u="sng" dirty="0">
                <a:solidFill>
                  <a:srgbClr val="0033CC"/>
                </a:solidFill>
              </a:rPr>
              <a:t>Osobno:</a:t>
            </a:r>
            <a:r>
              <a:rPr lang="hr-HR" sz="2000" b="1" dirty="0">
                <a:solidFill>
                  <a:srgbClr val="0033CC"/>
                </a:solidFill>
              </a:rPr>
              <a:t> upravljanje ciljevima, vremenom i stresom; umijeće (ne)verbalnog komuniciranja, predstavljanja ideja i oblikovanja javnog nastupa, uz balans poslovnoga s privatnim.</a:t>
            </a:r>
          </a:p>
          <a:p>
            <a:pPr marL="800100" lvl="1" indent="-342900">
              <a:buClr>
                <a:srgbClr val="FF0000"/>
              </a:buClr>
              <a:buFontTx/>
              <a:buChar char="-"/>
            </a:pPr>
            <a:r>
              <a:rPr lang="hr-HR" sz="2000" b="1" u="sng" dirty="0">
                <a:solidFill>
                  <a:srgbClr val="0033CC"/>
                </a:solidFill>
              </a:rPr>
              <a:t>Upravljanje suradnicima:</a:t>
            </a:r>
            <a:r>
              <a:rPr lang="hr-HR" sz="2000" b="1" dirty="0">
                <a:solidFill>
                  <a:srgbClr val="0033CC"/>
                </a:solidFill>
              </a:rPr>
              <a:t> profesionalizam, timski rad; izbor, praćenje i razvoj; motiviranje (savjetovanje, dogovaranje, delegiranje, mentorstvo, ocjenjivanje); stilovi (autoritarni, liberalni, suradnički); cjeloživotno učenje.</a:t>
            </a:r>
            <a:endParaRPr lang="hr-HR" sz="2000" b="1" u="sng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Tx/>
              <a:buChar char="-"/>
            </a:pPr>
            <a:r>
              <a:rPr lang="hr-HR" sz="2000" b="1" u="sng" dirty="0">
                <a:solidFill>
                  <a:srgbClr val="0033CC"/>
                </a:solidFill>
              </a:rPr>
              <a:t>Organiziranje rada:</a:t>
            </a:r>
            <a:r>
              <a:rPr lang="hr-HR" sz="2000" b="1" dirty="0">
                <a:solidFill>
                  <a:srgbClr val="0033CC"/>
                </a:solidFill>
              </a:rPr>
              <a:t> komuniciranje sa suradnicima, upravljanje projektima, hitnim i kriznim situacijama, vođenje sastanaka.</a:t>
            </a:r>
            <a:endParaRPr lang="hr-HR" sz="2000" b="1" u="sng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Tx/>
              <a:buChar char="-"/>
            </a:pPr>
            <a:r>
              <a:rPr lang="hr-HR" sz="2000" b="1" u="sng" dirty="0">
                <a:solidFill>
                  <a:srgbClr val="0033CC"/>
                </a:solidFill>
              </a:rPr>
              <a:t>Osobitosti DM/KU RH:</a:t>
            </a:r>
            <a:r>
              <a:rPr lang="hr-HR" sz="2000" b="1" dirty="0">
                <a:solidFill>
                  <a:srgbClr val="0033CC"/>
                </a:solidFill>
              </a:rPr>
              <a:t> funkcioniranje tipične manje misije – socijalno-psihološke i druge posebnosti rada u inozemstvu i u malim skupinama (</a:t>
            </a:r>
            <a:r>
              <a:rPr lang="hr-HR" sz="2000" b="1" i="1" dirty="0">
                <a:solidFill>
                  <a:srgbClr val="0033CC"/>
                </a:solidFill>
              </a:rPr>
              <a:t>sindrom ‘podmornice’</a:t>
            </a:r>
            <a:r>
              <a:rPr lang="hr-HR" sz="2000" b="1" dirty="0">
                <a:solidFill>
                  <a:srgbClr val="0033CC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08544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">
  <a:themeElements>
    <a:clrScheme name="temp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</Template>
  <TotalTime>1530</TotalTime>
  <Words>2808</Words>
  <Application>Microsoft Office PowerPoint</Application>
  <PresentationFormat>On-screen Show (4:3)</PresentationFormat>
  <Paragraphs>359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templ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‘Međunarodni odnosi, vanjska politika i diplomacija’</vt:lpstr>
      <vt:lpstr>‘Međunarodni odnosi, vanjska politika i diplomacija’</vt:lpstr>
      <vt:lpstr>‘Međunarodni odnosi, vanjska politika i diplomacija’</vt:lpstr>
      <vt:lpstr>‘Međunarodni odnosi, vanjska politika i diplomacija’</vt:lpstr>
      <vt:lpstr>‘Međunarodni odnosi, vanjska politika i diplomacija’</vt:lpstr>
      <vt:lpstr>‘Međunarodni odnosi, vanjska politika i diplomacija’</vt:lpstr>
      <vt:lpstr>‘Međunarodni odnosi, vanjska politika i diplomacija’</vt:lpstr>
      <vt:lpstr>‘Međunarodni odnosi, vanjska politika i diplomacija’</vt:lpstr>
      <vt:lpstr>‘Međunarodni odnosi, vanjska politika i diplomacija’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‘Međunarodni odnosi, vanjska politika i diplomacija’</vt:lpstr>
      <vt:lpstr>PowerPoint Presentation</vt:lpstr>
      <vt:lpstr>PowerPoint Presentation</vt:lpstr>
      <vt:lpstr>PowerPoint Presentation</vt:lpstr>
      <vt:lpstr>‘Međunarodni odnosi, vanjska politika i diplomacija’</vt:lpstr>
      <vt:lpstr>‘Međunarodni odnosi, vanjska politika i diplomacija’</vt:lpstr>
      <vt:lpstr>‘Međunarodni odnosi, vanjska politika i diplomacija’</vt:lpstr>
      <vt:lpstr>  ‘Međunarodni odnosi, vanjska politika i diplomacija’ </vt:lpstr>
      <vt:lpstr>PowerPoint Presentation</vt:lpstr>
      <vt:lpstr>PowerPoint Presentation</vt:lpstr>
      <vt:lpstr>PowerPoint Presentation</vt:lpstr>
    </vt:vector>
  </TitlesOfParts>
  <Company>RH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mvpei</dc:creator>
  <cp:lastModifiedBy>Sanja Storjak</cp:lastModifiedBy>
  <cp:revision>516</cp:revision>
  <cp:lastPrinted>2020-11-06T18:18:04Z</cp:lastPrinted>
  <dcterms:created xsi:type="dcterms:W3CDTF">2013-02-05T09:04:53Z</dcterms:created>
  <dcterms:modified xsi:type="dcterms:W3CDTF">2021-11-09T10:08:41Z</dcterms:modified>
</cp:coreProperties>
</file>