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256" r:id="rId2"/>
    <p:sldId id="262" r:id="rId3"/>
    <p:sldId id="284" r:id="rId4"/>
    <p:sldId id="306" r:id="rId5"/>
    <p:sldId id="315" r:id="rId6"/>
    <p:sldId id="310" r:id="rId7"/>
    <p:sldId id="305" r:id="rId8"/>
    <p:sldId id="312" r:id="rId9"/>
    <p:sldId id="307" r:id="rId10"/>
    <p:sldId id="302" r:id="rId11"/>
    <p:sldId id="303" r:id="rId12"/>
    <p:sldId id="304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</p:sldIdLst>
  <p:sldSz cx="9144000" cy="6858000" type="screen4x3"/>
  <p:notesSz cx="6724650" cy="9774238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65" autoAdjust="0"/>
    <p:restoredTop sz="99634" autoAdjust="0"/>
  </p:normalViewPr>
  <p:slideViewPr>
    <p:cSldViewPr>
      <p:cViewPr varScale="1">
        <p:scale>
          <a:sx n="90" d="100"/>
          <a:sy n="90" d="100"/>
        </p:scale>
        <p:origin x="18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456822C-B2B6-4898-817F-EE2C276DAD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1F8EE-7F98-4C2F-8687-7B97D6B0323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4DB187C-0339-4A43-A196-86115A44C8A2}" type="datetimeFigureOut">
              <a:rPr lang="hr-HR"/>
              <a:pPr>
                <a:defRPr/>
              </a:pPr>
              <a:t>20.12.2021.</a:t>
            </a:fld>
            <a:endParaRPr lang="hr-H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D6A703A-58C3-407F-A51E-DAE517F138C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4FCF42B-38A2-42F9-8334-0997FA5DAD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643438"/>
            <a:ext cx="5378450" cy="4397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r-HR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495757-112F-4C42-9F7C-57CBB7AB9A9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590EF-C1C0-4EAD-9C5B-7E8EAF6F65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08413" y="9283700"/>
            <a:ext cx="2914650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3B2FEBF-9998-47A0-BD7C-B95E6018F8E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96EAB998-3E03-49C2-B097-5EC20DE5D2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5D3A55-B419-4597-B2FC-8A621F16AD19}" type="slidenum">
              <a:rPr lang="hr-HR" altLang="sr-Latn-R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hr-HR" altLang="sr-Latn-R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9C1440C8-8DEB-44F6-A918-F0719C6ABB2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38213" y="466725"/>
            <a:ext cx="4886325" cy="36655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E6C03F76-C8AB-49FB-9ABD-C549F36824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8013" y="4316413"/>
            <a:ext cx="5365750" cy="4991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lnSpc>
                <a:spcPct val="80000"/>
              </a:lnSpc>
            </a:pPr>
            <a:endParaRPr lang="en-GB" altLang="sr-Latn-RS" sz="7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6A8AF5BB-A908-49F3-9C84-91E72D0DA7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908876-DADE-4A02-817C-8DAC9CF8493F}" type="slidenum">
              <a:rPr lang="hr-HR" altLang="sr-Latn-R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hr-HR" altLang="sr-Latn-R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CD1F4AC0-CE3A-41D7-AF18-8E040A5723B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20750" y="733425"/>
            <a:ext cx="4886325" cy="36655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62AD6CF4-2AC9-4E3B-8A56-FF282B3552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8013" y="4425950"/>
            <a:ext cx="5930900" cy="5167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algn="just" eaLnBrk="1" hangingPunct="1">
              <a:spcBef>
                <a:spcPct val="0"/>
              </a:spcBef>
            </a:pPr>
            <a:endParaRPr lang="en-GB" altLang="sr-Latn-RS" sz="10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60D0F396-A494-44C4-B9D2-23CA7CB919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9300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25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290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48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187C02-F75A-4037-ACF6-834B902FAE7D}" type="slidenum">
              <a:rPr lang="hr-HR" altLang="sr-Latn-R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hr-HR" altLang="sr-Latn-R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90EED905-4200-4376-88F1-4AA1B7A0392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B2D344A-740C-46BB-8F9E-0052FF2EDD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7F9A3A-F430-4209-8DC2-2B4894775F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132FA6-69B8-402C-838D-68E73D7191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6B8E19-1887-4AEC-B373-BE34FA1CAB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143A9B-5A69-4F39-8C50-A853C965E22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51126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D5ECB0-7FF9-44F0-9C2E-2494336B19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F583B6-AB51-4E3C-B2B2-05E8E69FA3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369DA2-67C5-4C6E-B452-CC273527F7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84C63C-F2F8-4AB2-B354-F6677D8B963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46236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2D503C-C601-4966-AA6C-E4F10A659A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AB147E-F213-40C9-9D8C-C28E170498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B34EC7-E644-495E-B425-565200F09E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2A981-728E-4639-A7C7-488F71DFEBE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1514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6578C4-967C-4D0C-83AE-20E8A080CF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9081E6-9B69-4289-8B7B-BC98830832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1E1ECC-163D-4F41-ABC8-DE64A2CC94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4C2983-968C-420B-B07F-2147CD3C7AA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0819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0B78A1-0E30-41C0-9766-E61B572147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9041C8-53BB-46F4-9C38-8D3A12AC5C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4E1223-AED7-4EAB-A273-4A33906293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ECB050-F04E-49E4-BEF2-B4EB5CDB159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2958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FC4482-7AC6-4BB4-A267-DFE3784C81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C890DA-FD80-4F6D-B013-AEE26CBB3B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C9825E-F955-4131-8DAD-66D41A6923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C38306-203B-44FA-84A1-C10D72BB5AB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4826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4FDD479-43A0-4AC4-A34B-CD7873B0C3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BD8308B-629E-4E17-9166-365876A4DB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15BC88A-9580-4ED9-A62C-154A7B3683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E3542-9012-476A-BCDD-FE6509593E81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258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31180E9-7F0D-4C27-BB20-83B0A4AEAB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17DAEF-072F-489F-BA67-B854A1501A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27BDFB-73B3-4F9B-8A48-981D3FD8CA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17C28A-06BB-4A03-A902-83550006CC3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78176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85B8A86-F334-40EC-8D19-DA9C1B6EE8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4247340-46A4-46F9-A768-BB9BBC5B76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8BE9DDD-458D-4A37-98DF-3076FFE161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74BDD1-5F6C-45A0-8855-2C1442A2CC71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86803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FD178A-7073-4564-8FA2-BE342C3CA3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D3A79E-D284-4E77-AC1E-1094171389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CAD9D7-9FB0-4AC7-B2C1-38F5559A34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3D43E5-5436-4BC2-8A20-561AF0F5C06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58711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F704FC-F01E-493A-A284-917B0A9586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2A99C3-B511-4DBF-AE7F-92AF63D2B6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E4E139-E84C-466A-89E8-B307B648EB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35EF3B-AB69-4A3B-9E0F-B99F0DDAD3D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7011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E113CF9-75E7-4708-A21C-1E41AFB634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300FCB7-45FB-452D-B3F7-92D06B495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Click to edit Master text styles</a:t>
            </a:r>
          </a:p>
          <a:p>
            <a:pPr lvl="1"/>
            <a:r>
              <a:rPr lang="hr-HR" altLang="sr-Latn-RS"/>
              <a:t>Second level</a:t>
            </a:r>
          </a:p>
          <a:p>
            <a:pPr lvl="2"/>
            <a:r>
              <a:rPr lang="hr-HR" altLang="sr-Latn-RS"/>
              <a:t>Third level</a:t>
            </a:r>
          </a:p>
          <a:p>
            <a:pPr lvl="3"/>
            <a:r>
              <a:rPr lang="hr-HR" altLang="sr-Latn-RS"/>
              <a:t>Fourth level</a:t>
            </a:r>
          </a:p>
          <a:p>
            <a:pPr lvl="4"/>
            <a:r>
              <a:rPr lang="hr-HR" altLang="sr-Latn-R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8113CB61-8805-4E08-BEFA-9B41E2D8EBC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BCE6D7E9-8592-4226-881F-AD2EC3FB48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49BC98F-7EF0-4C9E-8724-E419F61BC01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ACF647D-B243-46CE-9BA7-8825304B572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oraljka.sansovic@mvep.hr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gray-world-map-hi">
            <a:extLst>
              <a:ext uri="{FF2B5EF4-FFF2-40B4-BE49-F238E27FC236}">
                <a16:creationId xmlns:a16="http://schemas.microsoft.com/office/drawing/2014/main" id="{F83A844E-15F9-4101-99C5-BF8209541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1830388"/>
            <a:ext cx="9144001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5" descr="logo DA MVEP HR">
            <a:extLst>
              <a:ext uri="{FF2B5EF4-FFF2-40B4-BE49-F238E27FC236}">
                <a16:creationId xmlns:a16="http://schemas.microsoft.com/office/drawing/2014/main" id="{E669CEF4-415E-4EC3-B5A1-27DF21E45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1438275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6">
            <a:extLst>
              <a:ext uri="{FF2B5EF4-FFF2-40B4-BE49-F238E27FC236}">
                <a16:creationId xmlns:a16="http://schemas.microsoft.com/office/drawing/2014/main" id="{E442D33C-26A0-4592-B0B2-880FE87E5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64801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0033CC"/>
                </a:solidFill>
              </a:rPr>
              <a:t>SVEUČILIŠTE U ZAGREBU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0033CC"/>
                </a:solidFill>
              </a:rPr>
              <a:t>PRAVNI FAKULTET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 i="1">
                <a:solidFill>
                  <a:srgbClr val="0033CC"/>
                </a:solidFill>
              </a:rPr>
              <a:t>Specijalistički studij javne uprave, II. godina</a:t>
            </a:r>
          </a:p>
        </p:txBody>
      </p:sp>
      <p:sp>
        <p:nvSpPr>
          <p:cNvPr id="3077" name="Rectangle 8">
            <a:extLst>
              <a:ext uri="{FF2B5EF4-FFF2-40B4-BE49-F238E27FC236}">
                <a16:creationId xmlns:a16="http://schemas.microsoft.com/office/drawing/2014/main" id="{57C14066-6906-4CA9-B3D4-743222FFE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113" y="1989138"/>
            <a:ext cx="9144001" cy="387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 b="1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3400" b="1">
                <a:solidFill>
                  <a:srgbClr val="0033CC"/>
                </a:solidFill>
              </a:rPr>
              <a:t>MEĐUNARODNI ODNOSI,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3400" b="1">
                <a:solidFill>
                  <a:srgbClr val="0033CC"/>
                </a:solidFill>
              </a:rPr>
              <a:t>VANJSKA POLITIKA I DIPLOMACIJA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>
                <a:solidFill>
                  <a:srgbClr val="0033CC"/>
                </a:solidFill>
              </a:rPr>
              <a:t>- ak. god. 2021.-20</a:t>
            </a:r>
            <a:r>
              <a:rPr lang="sr-Latn-RS" altLang="sr-Latn-RS" sz="1800" b="1">
                <a:solidFill>
                  <a:srgbClr val="0033CC"/>
                </a:solidFill>
              </a:rPr>
              <a:t>22</a:t>
            </a:r>
            <a:r>
              <a:rPr lang="hr-HR" altLang="sr-Latn-RS" sz="1800" b="1">
                <a:solidFill>
                  <a:srgbClr val="0033CC"/>
                </a:solidFill>
              </a:rPr>
              <a:t>. 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i="1">
                <a:solidFill>
                  <a:srgbClr val="0033CC"/>
                </a:solidFill>
              </a:rPr>
              <a:t>dr. sc. Koraljka Sansović,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i="1">
                <a:solidFill>
                  <a:srgbClr val="0033CC"/>
                </a:solidFill>
              </a:rPr>
              <a:t>Ministarstvo vanjskih i europskih poslova Republike Hrvatske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i="1">
                <a:solidFill>
                  <a:srgbClr val="0033CC"/>
                </a:solidFill>
                <a:hlinkClick r:id="rId4"/>
              </a:rPr>
              <a:t>koraljka.sansovic@mvep.hr</a:t>
            </a:r>
            <a:endParaRPr lang="hr-HR" altLang="sr-Latn-RS" sz="1800" i="1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 i="1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>
                <a:solidFill>
                  <a:srgbClr val="0033CC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>
              <a:solidFill>
                <a:srgbClr val="0033CC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>
                <a:solidFill>
                  <a:srgbClr val="0033CC"/>
                </a:solidFill>
              </a:rPr>
              <a:t>Zagreb, 17. prosinca 2021.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gray-world-map-hi">
            <a:extLst>
              <a:ext uri="{FF2B5EF4-FFF2-40B4-BE49-F238E27FC236}">
                <a16:creationId xmlns:a16="http://schemas.microsoft.com/office/drawing/2014/main" id="{884AA3A7-27FD-4B79-B5B6-B4DA6BC8CB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5" y="1773238"/>
            <a:ext cx="9144000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4">
            <a:extLst>
              <a:ext uri="{FF2B5EF4-FFF2-40B4-BE49-F238E27FC236}">
                <a16:creationId xmlns:a16="http://schemas.microsoft.com/office/drawing/2014/main" id="{D96505FB-5D38-4382-ADF9-0CEF37A65CE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28638" y="995363"/>
            <a:ext cx="8229600" cy="923925"/>
          </a:xfrm>
        </p:spPr>
        <p:txBody>
          <a:bodyPr/>
          <a:lstStyle/>
          <a:p>
            <a:pPr eaLnBrk="1" hangingPunct="1"/>
            <a:r>
              <a:rPr lang="sr-Latn-RS" altLang="sr-Latn-RS" sz="2800" b="1" u="sng">
                <a:solidFill>
                  <a:srgbClr val="0033CC"/>
                </a:solidFill>
              </a:rPr>
              <a:t>Priznavanje i zaštita ljudskih </a:t>
            </a:r>
            <a:br>
              <a:rPr lang="sr-Latn-RS" altLang="sr-Latn-RS" sz="2800" b="1" u="sng">
                <a:solidFill>
                  <a:srgbClr val="0033CC"/>
                </a:solidFill>
              </a:rPr>
            </a:br>
            <a:r>
              <a:rPr lang="sr-Latn-RS" altLang="sr-Latn-RS" sz="2800" b="1" u="sng">
                <a:solidFill>
                  <a:srgbClr val="0033CC"/>
                </a:solidFill>
              </a:rPr>
              <a:t>prava u Europskoj uniji </a:t>
            </a:r>
            <a:endParaRPr lang="hr-HR" altLang="sr-Latn-RS" sz="2800" b="1" u="sng">
              <a:solidFill>
                <a:srgbClr val="0033CC"/>
              </a:solidFill>
            </a:endParaRPr>
          </a:p>
        </p:txBody>
      </p:sp>
      <p:sp>
        <p:nvSpPr>
          <p:cNvPr id="12292" name="Rectangle 35">
            <a:extLst>
              <a:ext uri="{FF2B5EF4-FFF2-40B4-BE49-F238E27FC236}">
                <a16:creationId xmlns:a16="http://schemas.microsoft.com/office/drawing/2014/main" id="{7D179218-EAF1-4571-81E8-4D89D9F1B47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989138"/>
            <a:ext cx="8229600" cy="4581525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hr-HR" altLang="sr-Latn-RS" sz="2400">
                <a:solidFill>
                  <a:srgbClr val="0033CC"/>
                </a:solidFill>
              </a:rPr>
              <a:t>Politike u pogledu ljudskih prava (u području anti-diskriminacijskog prava, međunarodne trgovine i razvojne politike, zajedničke vanjske i sigurnosne politike.</a:t>
            </a:r>
            <a:r>
              <a:rPr lang="sr-Latn-RS" altLang="sr-Latn-RS" sz="2400">
                <a:solidFill>
                  <a:srgbClr val="0033CC"/>
                </a:solidFill>
              </a:rPr>
              <a:t>..)</a:t>
            </a:r>
            <a:endParaRPr lang="en-US" altLang="sr-Latn-RS" sz="2400">
              <a:solidFill>
                <a:srgbClr val="0033CC"/>
              </a:solidFill>
            </a:endParaRPr>
          </a:p>
          <a:p>
            <a:pPr eaLnBrk="1" hangingPunct="1">
              <a:buFontTx/>
              <a:buChar char="-"/>
            </a:pPr>
            <a:r>
              <a:rPr lang="en-US" altLang="sr-Latn-RS" sz="2400">
                <a:solidFill>
                  <a:srgbClr val="0033CC"/>
                </a:solidFill>
              </a:rPr>
              <a:t>Institu</a:t>
            </a:r>
            <a:r>
              <a:rPr lang="hr-HR" altLang="sr-Latn-RS" sz="2400">
                <a:solidFill>
                  <a:srgbClr val="0033CC"/>
                </a:solidFill>
              </a:rPr>
              <a:t>cionalne inicijative u području ljudskih prava</a:t>
            </a:r>
            <a:endParaRPr lang="en-US" altLang="sr-Latn-RS" sz="2400">
              <a:solidFill>
                <a:srgbClr val="0033CC"/>
              </a:solidFill>
            </a:endParaRPr>
          </a:p>
          <a:p>
            <a:pPr eaLnBrk="1" hangingPunct="1">
              <a:buFontTx/>
              <a:buChar char="-"/>
            </a:pPr>
            <a:r>
              <a:rPr lang="hr-HR" altLang="sr-Latn-RS" sz="2400">
                <a:solidFill>
                  <a:srgbClr val="0033CC"/>
                </a:solidFill>
              </a:rPr>
              <a:t>Primarno i sekundarno zakonodavstvo </a:t>
            </a:r>
            <a:r>
              <a:rPr lang="en-US" altLang="sr-Latn-RS" sz="2400">
                <a:solidFill>
                  <a:srgbClr val="0033CC"/>
                </a:solidFill>
              </a:rPr>
              <a:t>– </a:t>
            </a:r>
            <a:r>
              <a:rPr lang="hr-HR" altLang="sr-Latn-RS" sz="2400">
                <a:solidFill>
                  <a:srgbClr val="0033CC"/>
                </a:solidFill>
              </a:rPr>
              <a:t>Povelja Europske unije o temeljnim pravima  - sastavni dio Ugovora iz Lisabona – poredba sa Konvencijom za zaštitu ljudskih prava i temeljnih sloboda </a:t>
            </a:r>
          </a:p>
          <a:p>
            <a:pPr eaLnBrk="1" hangingPunct="1">
              <a:buFontTx/>
              <a:buChar char="-"/>
            </a:pPr>
            <a:r>
              <a:rPr lang="hr-HR" altLang="sr-Latn-RS" sz="2400">
                <a:solidFill>
                  <a:srgbClr val="0033CC"/>
                </a:solidFill>
              </a:rPr>
              <a:t>Sudska praksa Europskog suda</a:t>
            </a:r>
            <a:endParaRPr lang="en-US" altLang="sr-Latn-RS" sz="2400">
              <a:solidFill>
                <a:srgbClr val="0033CC"/>
              </a:solidFill>
            </a:endParaRPr>
          </a:p>
        </p:txBody>
      </p:sp>
      <p:sp>
        <p:nvSpPr>
          <p:cNvPr id="12293" name="Rectangle 4">
            <a:extLst>
              <a:ext uri="{FF2B5EF4-FFF2-40B4-BE49-F238E27FC236}">
                <a16:creationId xmlns:a16="http://schemas.microsoft.com/office/drawing/2014/main" id="{112E36A0-0F42-46BF-AF51-9F2D4D31D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zh-CN" sz="1800" b="1">
                <a:solidFill>
                  <a:srgbClr val="C0C0C0"/>
                </a:solidFill>
              </a:rPr>
              <a:t>‚Međunarodni odnosi, vanjska politika i diplomacija’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D583AF2-B3DC-437F-8BAC-D9EE9C6F03B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1557338"/>
            <a:ext cx="7799387" cy="371475"/>
          </a:xfrm>
        </p:spPr>
        <p:txBody>
          <a:bodyPr/>
          <a:lstStyle/>
          <a:p>
            <a:pPr eaLnBrk="1" hangingPunct="1"/>
            <a:r>
              <a:rPr lang="hr-HR" altLang="sr-Latn-RS" sz="3200" b="1" u="sng">
                <a:solidFill>
                  <a:srgbClr val="0033CC"/>
                </a:solidFill>
              </a:rPr>
              <a:t>Važnija sudska praksa</a:t>
            </a:r>
            <a:r>
              <a:rPr lang="en-US" altLang="sr-Latn-RS" sz="3200" b="1" u="sng">
                <a:solidFill>
                  <a:srgbClr val="0033CC"/>
                </a:solidFill>
              </a:rPr>
              <a:t> </a:t>
            </a:r>
            <a:r>
              <a:rPr lang="hr-HR" altLang="sr-Latn-RS" sz="3200" b="1" u="sng">
                <a:solidFill>
                  <a:srgbClr val="0033CC"/>
                </a:solidFill>
              </a:rPr>
              <a:t>Europskog suda</a:t>
            </a:r>
            <a:endParaRPr lang="en-US" altLang="sr-Latn-RS" sz="3200" b="1" u="sng">
              <a:solidFill>
                <a:srgbClr val="0033CC"/>
              </a:solidFill>
            </a:endParaRPr>
          </a:p>
        </p:txBody>
      </p:sp>
      <p:sp>
        <p:nvSpPr>
          <p:cNvPr id="14339" name="Rectangle 6">
            <a:extLst>
              <a:ext uri="{FF2B5EF4-FFF2-40B4-BE49-F238E27FC236}">
                <a16:creationId xmlns:a16="http://schemas.microsoft.com/office/drawing/2014/main" id="{62394030-4165-4EEF-8288-A81A942130D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916113"/>
            <a:ext cx="8229600" cy="5391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sr-Latn-RS" sz="2400"/>
          </a:p>
          <a:p>
            <a:pPr eaLnBrk="1" hangingPunct="1">
              <a:lnSpc>
                <a:spcPct val="90000"/>
              </a:lnSpc>
            </a:pPr>
            <a:r>
              <a:rPr lang="en-US" altLang="sr-Latn-RS" sz="2400"/>
              <a:t> </a:t>
            </a:r>
            <a:r>
              <a:rPr lang="en-US" altLang="sr-Latn-RS" sz="2400">
                <a:solidFill>
                  <a:srgbClr val="0033CC"/>
                </a:solidFill>
              </a:rPr>
              <a:t>1969 </a:t>
            </a:r>
            <a:r>
              <a:rPr lang="en-US" altLang="sr-Latn-RS" sz="2400" i="1">
                <a:solidFill>
                  <a:srgbClr val="0033CC"/>
                </a:solidFill>
              </a:rPr>
              <a:t>Stauder</a:t>
            </a:r>
            <a:r>
              <a:rPr lang="en-US" altLang="sr-Latn-RS" sz="2400">
                <a:solidFill>
                  <a:srgbClr val="0033CC"/>
                </a:solidFill>
              </a:rPr>
              <a:t>  – </a:t>
            </a:r>
            <a:r>
              <a:rPr lang="hr-HR" altLang="sr-Latn-RS" sz="2400">
                <a:solidFill>
                  <a:srgbClr val="0033CC"/>
                </a:solidFill>
              </a:rPr>
              <a:t>ljudska prava kao sastavni dio općih načela europskog prava, zaštićena od strane Suda</a:t>
            </a:r>
            <a:endParaRPr lang="en-US" altLang="sr-Latn-RS" sz="240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sr-Latn-RS" sz="2400">
                <a:solidFill>
                  <a:srgbClr val="0033CC"/>
                </a:solidFill>
              </a:rPr>
              <a:t>1970 </a:t>
            </a:r>
            <a:r>
              <a:rPr lang="en-US" altLang="sr-Latn-RS" sz="2400" i="1">
                <a:solidFill>
                  <a:srgbClr val="0033CC"/>
                </a:solidFill>
              </a:rPr>
              <a:t>Internationale Handelsgesellschaft</a:t>
            </a:r>
            <a:r>
              <a:rPr lang="en-US" altLang="sr-Latn-RS" sz="2400">
                <a:solidFill>
                  <a:srgbClr val="0033CC"/>
                </a:solidFill>
              </a:rPr>
              <a:t>  – </a:t>
            </a:r>
            <a:r>
              <a:rPr lang="hr-HR" altLang="sr-Latn-RS" sz="2400">
                <a:solidFill>
                  <a:srgbClr val="0033CC"/>
                </a:solidFill>
              </a:rPr>
              <a:t>valjanost europskih mjera ne može se ocjenjivati na temelju nacionalnog prava </a:t>
            </a:r>
            <a:endParaRPr lang="en-US" altLang="sr-Latn-RS" sz="240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sr-Latn-RS" sz="2400">
                <a:solidFill>
                  <a:srgbClr val="0033CC"/>
                </a:solidFill>
              </a:rPr>
              <a:t>1974 </a:t>
            </a:r>
            <a:r>
              <a:rPr lang="en-US" altLang="sr-Latn-RS" sz="2400" i="1">
                <a:solidFill>
                  <a:srgbClr val="0033CC"/>
                </a:solidFill>
              </a:rPr>
              <a:t>Nold</a:t>
            </a:r>
            <a:r>
              <a:rPr lang="en-US" altLang="sr-Latn-RS" sz="2400">
                <a:solidFill>
                  <a:srgbClr val="0033CC"/>
                </a:solidFill>
              </a:rPr>
              <a:t>  – </a:t>
            </a:r>
            <a:r>
              <a:rPr lang="hr-HR" altLang="sr-Latn-RS" sz="2400">
                <a:solidFill>
                  <a:srgbClr val="0033CC"/>
                </a:solidFill>
              </a:rPr>
              <a:t>izvori općih načela </a:t>
            </a:r>
            <a:r>
              <a:rPr lang="en-US" altLang="sr-Latn-RS" sz="2400">
                <a:solidFill>
                  <a:srgbClr val="0033CC"/>
                </a:solidFill>
              </a:rPr>
              <a:t> – </a:t>
            </a:r>
            <a:r>
              <a:rPr lang="hr-HR" altLang="sr-Latn-RS" sz="2400">
                <a:solidFill>
                  <a:srgbClr val="0033CC"/>
                </a:solidFill>
              </a:rPr>
              <a:t>ustavne tradicije zajedničke državama članicama; međunarodni instrumenti </a:t>
            </a:r>
            <a:r>
              <a:rPr lang="en-US" altLang="sr-Latn-RS" sz="2400">
                <a:solidFill>
                  <a:srgbClr val="0033CC"/>
                </a:solidFill>
              </a:rPr>
              <a:t>(</a:t>
            </a:r>
            <a:r>
              <a:rPr lang="hr-HR" altLang="sr-Latn-RS" sz="2400">
                <a:solidFill>
                  <a:srgbClr val="0033CC"/>
                </a:solidFill>
              </a:rPr>
              <a:t>Europska konvencija za zaštitu ljudskih prava, Europska socijalna povelja, Međunarodni pakt o građanskim i političkim pravima, Povelja UN-a, Međunarodna konvencija o pravima djeteta itd.</a:t>
            </a:r>
            <a:r>
              <a:rPr lang="en-US" altLang="sr-Latn-RS" sz="2400">
                <a:solidFill>
                  <a:srgbClr val="0033CC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altLang="sr-Latn-RS" sz="2400"/>
          </a:p>
          <a:p>
            <a:pPr eaLnBrk="1" hangingPunct="1">
              <a:lnSpc>
                <a:spcPct val="90000"/>
              </a:lnSpc>
            </a:pPr>
            <a:endParaRPr lang="en-US" altLang="sr-Latn-RS" sz="2400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005D4361-884A-4E11-89B4-F7B823731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  <p:pic>
        <p:nvPicPr>
          <p:cNvPr id="14341" name="Picture 4" descr="gray-world-map-hi">
            <a:extLst>
              <a:ext uri="{FF2B5EF4-FFF2-40B4-BE49-F238E27FC236}">
                <a16:creationId xmlns:a16="http://schemas.microsoft.com/office/drawing/2014/main" id="{9B349B50-74DD-44AB-B7AA-CE4DB8D4AF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1830388"/>
            <a:ext cx="9144001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B83DEEDE-08D7-4A55-8686-AFD6BB3AD09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628775"/>
            <a:ext cx="8229600" cy="4670425"/>
          </a:xfrm>
        </p:spPr>
        <p:txBody>
          <a:bodyPr/>
          <a:lstStyle/>
          <a:p>
            <a:pPr eaLnBrk="1" hangingPunct="1">
              <a:buFontTx/>
              <a:buChar char="-"/>
            </a:pPr>
            <a:endParaRPr lang="en-US" altLang="sr-Latn-RS" sz="2400" i="1"/>
          </a:p>
          <a:p>
            <a:pPr algn="ctr" eaLnBrk="1" hangingPunct="1">
              <a:buFontTx/>
              <a:buNone/>
            </a:pPr>
            <a:r>
              <a:rPr lang="hr-HR" altLang="sr-Latn-RS" sz="2800" b="1" u="sng">
                <a:solidFill>
                  <a:srgbClr val="0033CC"/>
                </a:solidFill>
              </a:rPr>
              <a:t>Drugi predmeti </a:t>
            </a:r>
          </a:p>
          <a:p>
            <a:pPr algn="ctr" eaLnBrk="1" hangingPunct="1">
              <a:buFontTx/>
              <a:buNone/>
            </a:pPr>
            <a:endParaRPr lang="hr-HR" altLang="sr-Latn-RS" sz="2800">
              <a:solidFill>
                <a:srgbClr val="0033CC"/>
              </a:solidFill>
            </a:endParaRPr>
          </a:p>
          <a:p>
            <a:pPr eaLnBrk="1" hangingPunct="1">
              <a:buFontTx/>
              <a:buNone/>
            </a:pPr>
            <a:r>
              <a:rPr lang="en-US" altLang="sr-Latn-RS" sz="2400" i="1"/>
              <a:t>- </a:t>
            </a:r>
            <a:r>
              <a:rPr lang="en-US" altLang="sr-Latn-RS" sz="2400" i="1">
                <a:solidFill>
                  <a:srgbClr val="0033CC"/>
                </a:solidFill>
              </a:rPr>
              <a:t>Audiolux</a:t>
            </a:r>
            <a:r>
              <a:rPr lang="hr-HR" altLang="sr-Latn-RS" sz="2400" i="1">
                <a:solidFill>
                  <a:srgbClr val="0033CC"/>
                </a:solidFill>
              </a:rPr>
              <a:t> </a:t>
            </a:r>
            <a:r>
              <a:rPr lang="hr-HR" altLang="sr-Latn-RS" sz="2400">
                <a:solidFill>
                  <a:srgbClr val="0033CC"/>
                </a:solidFill>
              </a:rPr>
              <a:t>(2009)</a:t>
            </a:r>
            <a:r>
              <a:rPr lang="en-US" altLang="sr-Latn-RS" sz="2400">
                <a:solidFill>
                  <a:srgbClr val="0033CC"/>
                </a:solidFill>
              </a:rPr>
              <a:t> </a:t>
            </a:r>
            <a:r>
              <a:rPr lang="hr-HR" altLang="sr-Latn-RS" sz="2400">
                <a:solidFill>
                  <a:srgbClr val="0033CC"/>
                </a:solidFill>
              </a:rPr>
              <a:t>i</a:t>
            </a:r>
            <a:r>
              <a:rPr lang="en-US" altLang="sr-Latn-RS" sz="2400">
                <a:solidFill>
                  <a:srgbClr val="0033CC"/>
                </a:solidFill>
              </a:rPr>
              <a:t> </a:t>
            </a:r>
            <a:r>
              <a:rPr lang="en-US" altLang="sr-Latn-RS" sz="2400" i="1">
                <a:solidFill>
                  <a:srgbClr val="0033CC"/>
                </a:solidFill>
              </a:rPr>
              <a:t>Dominigues</a:t>
            </a:r>
            <a:r>
              <a:rPr lang="en-US" altLang="sr-Latn-RS" sz="2400">
                <a:solidFill>
                  <a:srgbClr val="0033CC"/>
                </a:solidFill>
              </a:rPr>
              <a:t> </a:t>
            </a:r>
            <a:r>
              <a:rPr lang="hr-HR" altLang="sr-Latn-RS" sz="2400">
                <a:solidFill>
                  <a:srgbClr val="0033CC"/>
                </a:solidFill>
              </a:rPr>
              <a:t>(2010)</a:t>
            </a:r>
            <a:r>
              <a:rPr lang="hr-HR" altLang="sr-Latn-RS" sz="2400" i="1">
                <a:solidFill>
                  <a:srgbClr val="0033CC"/>
                </a:solidFill>
              </a:rPr>
              <a:t> </a:t>
            </a:r>
            <a:r>
              <a:rPr lang="en-US" altLang="sr-Latn-RS" sz="2400">
                <a:solidFill>
                  <a:srgbClr val="0033CC"/>
                </a:solidFill>
              </a:rPr>
              <a:t>– </a:t>
            </a:r>
            <a:r>
              <a:rPr lang="hr-HR" altLang="sr-Latn-RS" sz="2400">
                <a:solidFill>
                  <a:srgbClr val="0033CC"/>
                </a:solidFill>
              </a:rPr>
              <a:t>opća načela i temeljna prava priznata kao interpretativni diskurs prava Unije</a:t>
            </a:r>
            <a:endParaRPr lang="en-US" altLang="sr-Latn-RS" sz="2400">
              <a:solidFill>
                <a:srgbClr val="0033CC"/>
              </a:solidFill>
            </a:endParaRPr>
          </a:p>
          <a:p>
            <a:pPr eaLnBrk="1" hangingPunct="1">
              <a:buFontTx/>
              <a:buNone/>
            </a:pPr>
            <a:endParaRPr lang="en-US" altLang="sr-Latn-RS" sz="2400">
              <a:solidFill>
                <a:srgbClr val="0033CC"/>
              </a:solidFill>
            </a:endParaRPr>
          </a:p>
          <a:p>
            <a:pPr eaLnBrk="1" hangingPunct="1">
              <a:buFontTx/>
              <a:buChar char="-"/>
            </a:pPr>
            <a:r>
              <a:rPr lang="en-US" altLang="sr-Latn-RS" sz="2400" i="1">
                <a:solidFill>
                  <a:srgbClr val="0033CC"/>
                </a:solidFill>
              </a:rPr>
              <a:t>Mangold</a:t>
            </a:r>
            <a:r>
              <a:rPr lang="hr-HR" altLang="sr-Latn-RS" sz="2400" i="1">
                <a:solidFill>
                  <a:srgbClr val="0033CC"/>
                </a:solidFill>
              </a:rPr>
              <a:t> </a:t>
            </a:r>
            <a:r>
              <a:rPr lang="hr-HR" altLang="sr-Latn-RS" sz="2400">
                <a:solidFill>
                  <a:srgbClr val="0033CC"/>
                </a:solidFill>
              </a:rPr>
              <a:t>(2005)</a:t>
            </a:r>
            <a:r>
              <a:rPr lang="en-US" altLang="sr-Latn-RS" sz="2400">
                <a:solidFill>
                  <a:srgbClr val="0033CC"/>
                </a:solidFill>
              </a:rPr>
              <a:t> </a:t>
            </a:r>
            <a:r>
              <a:rPr lang="hr-HR" altLang="sr-Latn-RS" sz="2400">
                <a:solidFill>
                  <a:srgbClr val="0033CC"/>
                </a:solidFill>
              </a:rPr>
              <a:t>i</a:t>
            </a:r>
            <a:r>
              <a:rPr lang="en-US" altLang="sr-Latn-RS" sz="2400">
                <a:solidFill>
                  <a:srgbClr val="0033CC"/>
                </a:solidFill>
              </a:rPr>
              <a:t> </a:t>
            </a:r>
            <a:r>
              <a:rPr lang="en-US" altLang="sr-Latn-RS" sz="2400" i="1">
                <a:solidFill>
                  <a:srgbClr val="0033CC"/>
                </a:solidFill>
              </a:rPr>
              <a:t>Kücükdeveci </a:t>
            </a:r>
            <a:r>
              <a:rPr lang="hr-HR" altLang="sr-Latn-RS" sz="2400">
                <a:solidFill>
                  <a:srgbClr val="0033CC"/>
                </a:solidFill>
              </a:rPr>
              <a:t>(2010) </a:t>
            </a:r>
            <a:r>
              <a:rPr lang="en-US" altLang="sr-Latn-RS" sz="2400">
                <a:solidFill>
                  <a:srgbClr val="0033CC"/>
                </a:solidFill>
              </a:rPr>
              <a:t>case – </a:t>
            </a:r>
            <a:r>
              <a:rPr lang="hr-HR" altLang="sr-Latn-RS" sz="2400">
                <a:solidFill>
                  <a:srgbClr val="0033CC"/>
                </a:solidFill>
              </a:rPr>
              <a:t>Europski sud priznaje horizontalni izravni učinak općim načelima i temeljnim pravima</a:t>
            </a:r>
            <a:endParaRPr lang="en-US" altLang="sr-Latn-RS" sz="2400">
              <a:solidFill>
                <a:srgbClr val="0033CC"/>
              </a:solidFill>
            </a:endParaRPr>
          </a:p>
        </p:txBody>
      </p:sp>
      <p:pic>
        <p:nvPicPr>
          <p:cNvPr id="16387" name="Picture 4" descr="gray-world-map-hi">
            <a:extLst>
              <a:ext uri="{FF2B5EF4-FFF2-40B4-BE49-F238E27FC236}">
                <a16:creationId xmlns:a16="http://schemas.microsoft.com/office/drawing/2014/main" id="{5E9DC9BB-3369-4170-AAFC-02B446C63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913" y="1341438"/>
            <a:ext cx="9144001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3">
            <a:extLst>
              <a:ext uri="{FF2B5EF4-FFF2-40B4-BE49-F238E27FC236}">
                <a16:creationId xmlns:a16="http://schemas.microsoft.com/office/drawing/2014/main" id="{E68BEC28-B8F3-4425-9BD6-A0A9993AA2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4" imgW="114102" imgH="177492" progId="Equation.DSMT4">
                  <p:embed/>
                </p:oleObj>
              </mc:Choice>
              <mc:Fallback>
                <p:oleObj name="Equation" r:id="rId4" imgW="114102" imgH="17749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Rectangle 5">
            <a:extLst>
              <a:ext uri="{FF2B5EF4-FFF2-40B4-BE49-F238E27FC236}">
                <a16:creationId xmlns:a16="http://schemas.microsoft.com/office/drawing/2014/main" id="{0AA36A43-162C-4B88-A7AE-64CD6DA3C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584450"/>
            <a:ext cx="8423275" cy="542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hr-HR" altLang="sr-Latn-RS" sz="2000">
                <a:solidFill>
                  <a:srgbClr val="0033CC"/>
                </a:solidFill>
              </a:rPr>
              <a:t>Pravni sustav Europske unije, specifičan je jer se razlikuje od međunarodnog i nacionalnih pravnih sustava, ali istovremeno preuzima, razvija i adaptira, koncepte i mehanizme funkcioniranja iz tih sustava.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hr-HR" altLang="sr-Latn-RS" sz="2000">
                <a:solidFill>
                  <a:srgbClr val="0033CC"/>
                </a:solidFill>
              </a:rPr>
              <a:t>Europski je sud u slučaju </a:t>
            </a:r>
            <a:r>
              <a:rPr lang="hr-HR" altLang="sr-Latn-RS" sz="2000" i="1">
                <a:solidFill>
                  <a:srgbClr val="0033CC"/>
                </a:solidFill>
              </a:rPr>
              <a:t>Van Gend en Loos  1963 </a:t>
            </a:r>
            <a:r>
              <a:rPr lang="hr-HR" altLang="sr-Latn-RS" sz="2000">
                <a:solidFill>
                  <a:srgbClr val="0033CC"/>
                </a:solidFill>
              </a:rPr>
              <a:t>utvrdio da je Unija 'novi pravni poredak međunarodnog prava’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hr-HR" altLang="sr-Latn-RS" sz="2000">
                <a:solidFill>
                  <a:srgbClr val="0033CC"/>
                </a:solidFill>
              </a:rPr>
              <a:t>Osnivački ugovori – po svojoj pravnoj prirodi ugovori međunarodnog prava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hr-HR" altLang="sr-Latn-RS" sz="2000">
                <a:solidFill>
                  <a:srgbClr val="0033CC"/>
                </a:solidFill>
              </a:rPr>
              <a:t>cilj - ujedinjena Europa mira i blagostanja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hr-HR" altLang="sr-Latn-RS" sz="2000">
                <a:solidFill>
                  <a:srgbClr val="0033CC"/>
                </a:solidFill>
              </a:rPr>
              <a:t>Razlozi i počeci europskih integracija – 1950.-te godine – prvo između šest zemalja (Belgije, Francuske, Njemačke, Italije,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hr-HR" altLang="sr-Latn-RS" sz="2000">
                <a:solidFill>
                  <a:srgbClr val="0033CC"/>
                </a:solidFill>
              </a:rPr>
              <a:t>     Luksemburga i Nizozemske) –  ’oci’ Europske unije - Adenauer, Bech, Beyen, Churchill, Gasperi, Hallstein, Mansholt, Monnet, Schumann, Spaak – utvrđivanje korijena Europske unije</a:t>
            </a:r>
            <a:endParaRPr lang="hr-HR" altLang="sr-Latn-RS" sz="24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24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hr-HR" altLang="sr-Latn-RS" sz="24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24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2400">
              <a:solidFill>
                <a:srgbClr val="000000"/>
              </a:solidFill>
            </a:endParaRPr>
          </a:p>
        </p:txBody>
      </p:sp>
      <p:sp>
        <p:nvSpPr>
          <p:cNvPr id="17412" name="Rectangle 6">
            <a:extLst>
              <a:ext uri="{FF2B5EF4-FFF2-40B4-BE49-F238E27FC236}">
                <a16:creationId xmlns:a16="http://schemas.microsoft.com/office/drawing/2014/main" id="{D5F67ABE-9711-4CAB-9E46-24B1D0851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836613"/>
            <a:ext cx="8510588" cy="86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2200"/>
              </a:spcBef>
              <a:buClr>
                <a:srgbClr val="FFFFFF"/>
              </a:buClr>
              <a:buSzPct val="123000"/>
              <a:buFont typeface="Wingdings" panose="05000000000000000000" pitchFamily="2" charset="2"/>
              <a:buNone/>
            </a:pPr>
            <a:r>
              <a:rPr lang="hr-HR" altLang="sr-Latn-RS" sz="2800" b="1" u="sng">
                <a:solidFill>
                  <a:srgbClr val="0033CC"/>
                </a:solidFill>
              </a:rPr>
              <a:t>Svrha i ciljevi europskog prava kao </a:t>
            </a:r>
            <a:r>
              <a:rPr lang="hr-HR" altLang="sr-Latn-RS" sz="2800" b="1" i="1" u="sng">
                <a:solidFill>
                  <a:srgbClr val="0033CC"/>
                </a:solidFill>
              </a:rPr>
              <a:t>sui </a:t>
            </a:r>
            <a:r>
              <a:rPr lang="sr-Latn-RS" altLang="sr-Latn-RS" sz="2800" b="1" i="1" u="sng">
                <a:solidFill>
                  <a:srgbClr val="0033CC"/>
                </a:solidFill>
              </a:rPr>
              <a:t>generis </a:t>
            </a:r>
            <a:r>
              <a:rPr lang="sr-Latn-RS" altLang="sr-Latn-RS" sz="2800" b="1" u="sng">
                <a:solidFill>
                  <a:srgbClr val="0033CC"/>
                </a:solidFill>
              </a:rPr>
              <a:t>vrste međunarodnog prava</a:t>
            </a:r>
            <a:endParaRPr lang="hr-HR" altLang="sr-Latn-RS" sz="2800" b="1" u="sng">
              <a:solidFill>
                <a:srgbClr val="0033CC"/>
              </a:solidFill>
            </a:endParaRPr>
          </a:p>
        </p:txBody>
      </p:sp>
      <p:pic>
        <p:nvPicPr>
          <p:cNvPr id="17413" name="Picture 2" descr="gray-world-map-hi">
            <a:extLst>
              <a:ext uri="{FF2B5EF4-FFF2-40B4-BE49-F238E27FC236}">
                <a16:creationId xmlns:a16="http://schemas.microsoft.com/office/drawing/2014/main" id="{344D00AB-4CFC-488C-B5D7-2DF93EA8DF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1341438"/>
            <a:ext cx="8967788" cy="517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Rectangle 4">
            <a:extLst>
              <a:ext uri="{FF2B5EF4-FFF2-40B4-BE49-F238E27FC236}">
                <a16:creationId xmlns:a16="http://schemas.microsoft.com/office/drawing/2014/main" id="{761ABFC9-E862-407D-BFD2-E4D24F9A7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6480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zh-CN" sz="1800" b="1">
                <a:solidFill>
                  <a:srgbClr val="C0C0C0"/>
                </a:solidFill>
              </a:rPr>
              <a:t>‚Međunarodni odnosi, vanjska politika i diplomacija’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sr-Latn-RS" sz="1800" b="1" i="1">
              <a:solidFill>
                <a:srgbClr val="C0C0C0"/>
              </a:solidFill>
            </a:endParaRPr>
          </a:p>
        </p:txBody>
      </p:sp>
      <p:pic>
        <p:nvPicPr>
          <p:cNvPr id="17415" name="Picture 2" descr="gray-world-map-hi">
            <a:extLst>
              <a:ext uri="{FF2B5EF4-FFF2-40B4-BE49-F238E27FC236}">
                <a16:creationId xmlns:a16="http://schemas.microsoft.com/office/drawing/2014/main" id="{41A596F9-18D4-47C4-921F-D73BC787E1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773238"/>
            <a:ext cx="8967788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4" descr="gray-world-map-hi">
            <a:extLst>
              <a:ext uri="{FF2B5EF4-FFF2-40B4-BE49-F238E27FC236}">
                <a16:creationId xmlns:a16="http://schemas.microsoft.com/office/drawing/2014/main" id="{A7EF782D-9A9C-4B67-A4B0-62BACC3FBE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2782888"/>
            <a:ext cx="9144000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8CD9561-8FD1-4B87-8DA3-5A77363C3FB4}"/>
              </a:ext>
            </a:extLst>
          </p:cNvPr>
          <p:cNvSpPr>
            <a:spLocks noChangeArrowheads="1"/>
          </p:cNvSpPr>
          <p:nvPr>
            <p:ph type="title" idx="4294967295"/>
          </p:nvPr>
        </p:nvSpPr>
        <p:spPr>
          <a:xfrm>
            <a:off x="684213" y="1136650"/>
            <a:ext cx="8229600" cy="1139825"/>
          </a:xfrm>
          <a:noFill/>
        </p:spPr>
        <p:txBody>
          <a:bodyPr/>
          <a:lstStyle/>
          <a:p>
            <a:r>
              <a:rPr lang="hr-HR" altLang="sr-Latn-RS" sz="2800" b="1" u="sng">
                <a:solidFill>
                  <a:srgbClr val="0033CC"/>
                </a:solidFill>
              </a:rPr>
              <a:t>Pitanja suvereniteta kod međunarodnog</a:t>
            </a:r>
            <a:br>
              <a:rPr lang="hr-HR" altLang="sr-Latn-RS" sz="2800" b="1" u="sng">
                <a:solidFill>
                  <a:srgbClr val="0033CC"/>
                </a:solidFill>
              </a:rPr>
            </a:br>
            <a:r>
              <a:rPr lang="hr-HR" altLang="sr-Latn-RS" sz="2800" b="1" u="sng">
                <a:solidFill>
                  <a:srgbClr val="0033CC"/>
                </a:solidFill>
              </a:rPr>
              <a:t>i europskog prava</a:t>
            </a:r>
            <a:endParaRPr lang="en-US" altLang="sr-Latn-RS" sz="2800" b="1" u="sng">
              <a:solidFill>
                <a:srgbClr val="0033CC"/>
              </a:solidFill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DDE3DEE-14DB-44DB-B295-7D77302A554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236537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Char char="-"/>
              <a:defRPr/>
            </a:pPr>
            <a:r>
              <a:rPr lang="hr-HR" altLang="sr-Latn-RS" sz="2000" dirty="0">
                <a:solidFill>
                  <a:srgbClr val="0033CC"/>
                </a:solidFill>
              </a:rPr>
              <a:t>Različiti stupanj prijenosa suverenosti u slučaju međunarodnog odnosno europskog prava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Char char="-"/>
              <a:defRPr/>
            </a:pPr>
            <a:endParaRPr lang="hr-HR" altLang="sr-Latn-RS" sz="2000" dirty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Char char="-"/>
              <a:defRPr/>
            </a:pPr>
            <a:r>
              <a:rPr lang="vi-VN" altLang="sr-Latn-RS" sz="2000" dirty="0">
                <a:solidFill>
                  <a:srgbClr val="0033CC"/>
                </a:solidFill>
              </a:rPr>
              <a:t>U </a:t>
            </a:r>
            <a:r>
              <a:rPr lang="hr-HR" altLang="sr-Latn-RS" sz="2000" dirty="0">
                <a:solidFill>
                  <a:srgbClr val="0033CC"/>
                </a:solidFill>
              </a:rPr>
              <a:t>predmetu</a:t>
            </a:r>
            <a:r>
              <a:rPr lang="vi-VN" altLang="sr-Latn-RS" sz="2000" dirty="0">
                <a:solidFill>
                  <a:srgbClr val="0033CC"/>
                </a:solidFill>
              </a:rPr>
              <a:t> </a:t>
            </a:r>
            <a:r>
              <a:rPr lang="vi-VN" altLang="sr-Latn-RS" sz="2000" i="1" dirty="0">
                <a:solidFill>
                  <a:srgbClr val="0033CC"/>
                </a:solidFill>
              </a:rPr>
              <a:t>Costa ENEL </a:t>
            </a:r>
            <a:r>
              <a:rPr lang="hr-HR" sz="2000" dirty="0">
                <a:latin typeface="Times New Roman"/>
                <a:ea typeface="Times New Roman"/>
              </a:rPr>
              <a:t>(1964) </a:t>
            </a:r>
            <a:r>
              <a:rPr lang="vi-VN" altLang="sr-Latn-RS" sz="2000" i="1" dirty="0">
                <a:solidFill>
                  <a:srgbClr val="0033CC"/>
                </a:solidFill>
              </a:rPr>
              <a:t> </a:t>
            </a:r>
            <a:r>
              <a:rPr lang="vi-VN" altLang="sr-Latn-RS" sz="2000" dirty="0">
                <a:solidFill>
                  <a:srgbClr val="0033CC"/>
                </a:solidFill>
              </a:rPr>
              <a:t>Sud </a:t>
            </a:r>
            <a:r>
              <a:rPr lang="hr-HR" altLang="sr-Latn-RS" sz="2000" dirty="0">
                <a:solidFill>
                  <a:srgbClr val="0033CC"/>
                </a:solidFill>
              </a:rPr>
              <a:t>EU-a </a:t>
            </a:r>
            <a:r>
              <a:rPr lang="vi-VN" altLang="sr-Latn-RS" sz="2000" dirty="0">
                <a:solidFill>
                  <a:srgbClr val="0033CC"/>
                </a:solidFill>
              </a:rPr>
              <a:t>utvrđuje da je europsko pravo nadređeno nacionalnom pravu, bez obzira na oblik nacionalnog prava. </a:t>
            </a:r>
            <a:endParaRPr lang="hr-HR" altLang="sr-Latn-RS" sz="2000" dirty="0">
              <a:solidFill>
                <a:srgbClr val="0033CC"/>
              </a:solidFill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vi-VN" altLang="sr-Latn-RS" sz="2000" dirty="0">
                <a:solidFill>
                  <a:srgbClr val="0033CC"/>
                </a:solidFill>
              </a:rPr>
              <a:t> </a:t>
            </a:r>
            <a:endParaRPr lang="hr-HR" altLang="sr-Latn-RS" sz="2000" dirty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Char char="-"/>
              <a:defRPr/>
            </a:pPr>
            <a:r>
              <a:rPr lang="vi-VN" altLang="sr-Latn-RS" sz="2000" dirty="0">
                <a:solidFill>
                  <a:srgbClr val="0033CC"/>
                </a:solidFill>
              </a:rPr>
              <a:t>položaj međunarodnog prava ne uređuje se samim međunarodnim pravom, već svaka država svojim ustavom određuje njegov položaj u odnosu na nacionalno tj. domaće pravo</a:t>
            </a:r>
            <a:endParaRPr lang="hr-HR" altLang="sr-Latn-RS" sz="2000" dirty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Char char="-"/>
              <a:defRPr/>
            </a:pPr>
            <a:r>
              <a:rPr lang="hr-HR" altLang="sr-Latn-RS" sz="2000" dirty="0">
                <a:solidFill>
                  <a:srgbClr val="0033CC"/>
                </a:solidFill>
              </a:rPr>
              <a:t>„</a:t>
            </a:r>
            <a:r>
              <a:rPr lang="vi-VN" altLang="sr-Latn-RS" sz="2000" dirty="0">
                <a:solidFill>
                  <a:srgbClr val="0033CC"/>
                </a:solidFill>
              </a:rPr>
              <a:t>Ratifikacija", "prihvat", "odobrenje", "potpisivanje", "pristup" i "notifikacija o sukcesiji" su čini kojima Republika Hrvatska na međunarodnoj razini daje svoj pristanak biti vezana međunarodnim ugovorom</a:t>
            </a:r>
            <a:endParaRPr lang="hr-HR" altLang="sr-Latn-RS" sz="2000" dirty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Char char="-"/>
              <a:defRPr/>
            </a:pPr>
            <a:endParaRPr lang="hr-HR" altLang="sr-Latn-RS" sz="2000" dirty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Char char="-"/>
              <a:defRPr/>
            </a:pPr>
            <a:endParaRPr lang="en-US" altLang="sr-Latn-RS" sz="2000" dirty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Char char="-"/>
              <a:defRPr/>
            </a:pPr>
            <a:endParaRPr lang="en-US" altLang="sr-Latn-RS" sz="2000" dirty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Char char="-"/>
              <a:defRPr/>
            </a:pPr>
            <a:endParaRPr lang="en-US" altLang="sr-Latn-RS" sz="2000" dirty="0">
              <a:solidFill>
                <a:srgbClr val="0033CC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altLang="sr-Latn-RS" sz="2400" dirty="0"/>
          </a:p>
        </p:txBody>
      </p:sp>
      <p:pic>
        <p:nvPicPr>
          <p:cNvPr id="19460" name="Picture 2" descr="gray-world-map-hi">
            <a:extLst>
              <a:ext uri="{FF2B5EF4-FFF2-40B4-BE49-F238E27FC236}">
                <a16:creationId xmlns:a16="http://schemas.microsoft.com/office/drawing/2014/main" id="{3097B12C-B2A0-4145-A199-D41120EF7D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738" y="2276475"/>
            <a:ext cx="504825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4">
            <a:extLst>
              <a:ext uri="{FF2B5EF4-FFF2-40B4-BE49-F238E27FC236}">
                <a16:creationId xmlns:a16="http://schemas.microsoft.com/office/drawing/2014/main" id="{3CDDDCBE-4FF0-4A63-A52A-1CA0BF687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zh-CN" sz="1800" b="1">
                <a:solidFill>
                  <a:srgbClr val="C0C0C0"/>
                </a:solidFill>
              </a:rPr>
              <a:t>‚Međunarodni odnosi, vanjska politika i diplomacija’</a:t>
            </a:r>
          </a:p>
        </p:txBody>
      </p:sp>
      <p:pic>
        <p:nvPicPr>
          <p:cNvPr id="19462" name="Picture 4" descr="gray-world-map-hi">
            <a:extLst>
              <a:ext uri="{FF2B5EF4-FFF2-40B4-BE49-F238E27FC236}">
                <a16:creationId xmlns:a16="http://schemas.microsoft.com/office/drawing/2014/main" id="{DF1B9548-E206-4172-85C6-AA19C4FA4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04988"/>
            <a:ext cx="8064500" cy="443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8AF3077-E990-426B-9CB8-1C55A75FBC26}"/>
              </a:ext>
            </a:extLst>
          </p:cNvPr>
          <p:cNvSpPr/>
          <p:nvPr/>
        </p:nvSpPr>
        <p:spPr>
          <a:xfrm>
            <a:off x="395288" y="765175"/>
            <a:ext cx="8555037" cy="59086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90000"/>
              </a:lnSpc>
              <a:buFontTx/>
              <a:buChar char="-"/>
              <a:defRPr/>
            </a:pPr>
            <a:r>
              <a:rPr lang="sr-Latn-RS" altLang="sr-Latn-RS" sz="2000" kern="0" dirty="0">
                <a:solidFill>
                  <a:srgbClr val="0033CC"/>
                </a:solidFill>
                <a:latin typeface="Arial"/>
              </a:rPr>
              <a:t>Prijenos ovlasti od strane država članica – pitanje suverenosti </a:t>
            </a:r>
          </a:p>
          <a:p>
            <a:pPr marL="342900" indent="-342900" eaLnBrk="1" hangingPunct="1">
              <a:lnSpc>
                <a:spcPct val="90000"/>
              </a:lnSpc>
              <a:buFontTx/>
              <a:buChar char="-"/>
              <a:defRPr/>
            </a:pPr>
            <a:r>
              <a:rPr lang="hr-HR" altLang="sr-Latn-RS" sz="2000" kern="0" dirty="0">
                <a:solidFill>
                  <a:srgbClr val="0033CC"/>
                </a:solidFill>
                <a:latin typeface="Arial"/>
              </a:rPr>
              <a:t>S pitanjem suverenosti povezano načelo nadređenosti, n</a:t>
            </a:r>
            <a:r>
              <a:rPr lang="vi-VN" altLang="sr-Latn-RS" sz="2000" kern="0" dirty="0">
                <a:solidFill>
                  <a:srgbClr val="0033CC"/>
                </a:solidFill>
                <a:latin typeface="Arial"/>
              </a:rPr>
              <a:t>ačelo izravnog učinka</a:t>
            </a:r>
            <a:r>
              <a:rPr lang="hr-HR" altLang="sr-Latn-RS" sz="2000" kern="0" dirty="0">
                <a:solidFill>
                  <a:srgbClr val="0033CC"/>
                </a:solidFill>
                <a:latin typeface="Arial"/>
              </a:rPr>
              <a:t> i interpretativni učinak koji su poznati</a:t>
            </a:r>
            <a:r>
              <a:rPr lang="vi-VN" altLang="sr-Latn-RS" sz="2000" kern="0" dirty="0">
                <a:solidFill>
                  <a:srgbClr val="0033CC"/>
                </a:solidFill>
                <a:latin typeface="Arial"/>
              </a:rPr>
              <a:t> u europskom i međunarodnom pravu</a:t>
            </a:r>
            <a:r>
              <a:rPr lang="hr-HR" altLang="sr-Latn-RS" sz="2000" kern="0" dirty="0">
                <a:solidFill>
                  <a:srgbClr val="0033CC"/>
                </a:solidFill>
                <a:latin typeface="Arial"/>
              </a:rPr>
              <a:t>, ali u različitom opsegu</a:t>
            </a:r>
            <a:endParaRPr lang="sr-Latn-RS" altLang="sr-Latn-RS" sz="2000" kern="0" dirty="0">
              <a:solidFill>
                <a:srgbClr val="0033CC"/>
              </a:solidFill>
              <a:latin typeface="Arial"/>
            </a:endParaRPr>
          </a:p>
          <a:p>
            <a:pPr marL="342900" indent="-342900" eaLnBrk="1" hangingPunct="1">
              <a:lnSpc>
                <a:spcPct val="90000"/>
              </a:lnSpc>
              <a:buFontTx/>
              <a:buChar char="-"/>
              <a:defRPr/>
            </a:pPr>
            <a:r>
              <a:rPr lang="hr-HR" altLang="sr-Latn-RS" sz="2000" kern="0" dirty="0">
                <a:solidFill>
                  <a:srgbClr val="0033CC"/>
                </a:solidFill>
                <a:latin typeface="Arial"/>
              </a:rPr>
              <a:t>Interpretativni učinak ili interpretativna obveza u europskom pravu: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altLang="sr-Latn-RS" sz="2000" kern="0" dirty="0">
              <a:solidFill>
                <a:srgbClr val="0033CC"/>
              </a:solidFill>
              <a:latin typeface="Arial"/>
            </a:endParaRPr>
          </a:p>
          <a:p>
            <a:pPr marL="342900" indent="-342900" eaLnBrk="1" hangingPunct="1">
              <a:lnSpc>
                <a:spcPct val="90000"/>
              </a:lnSpc>
              <a:buFontTx/>
              <a:buChar char="-"/>
              <a:defRPr/>
            </a:pPr>
            <a:r>
              <a:rPr lang="hr-HR" altLang="sr-Latn-RS" sz="2000" kern="0" dirty="0">
                <a:solidFill>
                  <a:srgbClr val="0033CC"/>
                </a:solidFill>
                <a:latin typeface="Arial"/>
              </a:rPr>
              <a:t>Zahtijeva da se nacionalno provedbeno pravo interpretira u skladu s europskim</a:t>
            </a:r>
          </a:p>
          <a:p>
            <a:pPr marL="342900" indent="-342900" eaLnBrk="1" hangingPunct="1">
              <a:lnSpc>
                <a:spcPct val="90000"/>
              </a:lnSpc>
              <a:buFontTx/>
              <a:buChar char="-"/>
              <a:defRPr/>
            </a:pPr>
            <a:r>
              <a:rPr lang="hr-HR" altLang="sr-Latn-RS" sz="2000" kern="0" dirty="0">
                <a:solidFill>
                  <a:srgbClr val="0033CC"/>
                </a:solidFill>
                <a:latin typeface="Arial"/>
              </a:rPr>
              <a:t>O</a:t>
            </a:r>
            <a:r>
              <a:rPr lang="hr-HR" altLang="sr-Latn-RS" sz="2000" kern="0" dirty="0" err="1">
                <a:solidFill>
                  <a:srgbClr val="0033CC"/>
                </a:solidFill>
                <a:latin typeface="Arial"/>
              </a:rPr>
              <a:t>sigurava</a:t>
            </a:r>
            <a:r>
              <a:rPr lang="hr-HR" altLang="sr-Latn-RS" sz="2000" kern="0" dirty="0">
                <a:solidFill>
                  <a:srgbClr val="0033CC"/>
                </a:solidFill>
                <a:latin typeface="Arial"/>
              </a:rPr>
              <a:t> da se prilikom donošenja sudskih i upravnih odluka, kao pojedinačnih pravnih akata, postiže praktična i djelotvorna provedba europskih odredbi na nacionalnoj razini. </a:t>
            </a:r>
          </a:p>
          <a:p>
            <a:pPr marL="342900" indent="-342900" eaLnBrk="1" hangingPunct="1">
              <a:lnSpc>
                <a:spcPct val="90000"/>
              </a:lnSpc>
              <a:buFontTx/>
              <a:buChar char="-"/>
              <a:defRPr/>
            </a:pPr>
            <a:r>
              <a:rPr lang="hr-HR" altLang="sr-Latn-RS" sz="2000" kern="0" dirty="0">
                <a:solidFill>
                  <a:srgbClr val="0033CC"/>
                </a:solidFill>
                <a:latin typeface="Arial"/>
              </a:rPr>
              <a:t>Osobito dolazi do izražaja u slučajevima kada nacionalno zakonodavstvo nije zadovoljavajuće ili nije uopće harmonizirano s europskim mjerodavnim odredbama jer predstavlja obvezu za primjenjivače prava da odnosno nacionalno zakonodavstvo interpretiraju u skladu s europskim</a:t>
            </a:r>
          </a:p>
          <a:p>
            <a:pPr marL="342900" indent="-342900" eaLnBrk="1" hangingPunct="1">
              <a:lnSpc>
                <a:spcPct val="90000"/>
              </a:lnSpc>
              <a:buFontTx/>
              <a:buChar char="-"/>
              <a:defRPr/>
            </a:pPr>
            <a:r>
              <a:rPr lang="hr-HR" altLang="sr-Latn-RS" sz="2000" kern="0" dirty="0">
                <a:solidFill>
                  <a:srgbClr val="0033CC"/>
                </a:solidFill>
                <a:latin typeface="Arial"/>
              </a:rPr>
              <a:t>Temeljem interpretativne obveze europskog prava promijenjene ovlasti nacionalnih tijela (sudova, tijela državne uprave) u odnosu na tradicionalnu trodiobu vlasti</a:t>
            </a:r>
          </a:p>
          <a:p>
            <a:pPr marL="342900" indent="-342900" eaLnBrk="1" hangingPunct="1">
              <a:lnSpc>
                <a:spcPct val="90000"/>
              </a:lnSpc>
              <a:buFontTx/>
              <a:buChar char="-"/>
              <a:defRPr/>
            </a:pPr>
            <a:endParaRPr lang="hr-HR" altLang="sr-Latn-RS" sz="2000" kern="0" dirty="0">
              <a:solidFill>
                <a:srgbClr val="0033CC"/>
              </a:solidFill>
              <a:latin typeface="Arial"/>
            </a:endParaRPr>
          </a:p>
          <a:p>
            <a:pPr marL="342900" indent="-342900" eaLnBrk="1" hangingPunct="1">
              <a:lnSpc>
                <a:spcPct val="90000"/>
              </a:lnSpc>
              <a:buFontTx/>
              <a:buChar char="-"/>
              <a:defRPr/>
            </a:pPr>
            <a:endParaRPr lang="hr-HR" altLang="sr-Latn-RS" sz="2000" kern="0" dirty="0">
              <a:solidFill>
                <a:srgbClr val="0033CC"/>
              </a:solidFill>
              <a:latin typeface="Arial"/>
            </a:endParaRPr>
          </a:p>
        </p:txBody>
      </p:sp>
      <p:pic>
        <p:nvPicPr>
          <p:cNvPr id="20483" name="Picture 4" descr="gray-world-map-hi">
            <a:extLst>
              <a:ext uri="{FF2B5EF4-FFF2-40B4-BE49-F238E27FC236}">
                <a16:creationId xmlns:a16="http://schemas.microsoft.com/office/drawing/2014/main" id="{E138DEC9-DAC8-4703-AD4D-49D7FFDCEA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765175"/>
            <a:ext cx="10217150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Rectangle 2">
            <a:extLst>
              <a:ext uri="{FF2B5EF4-FFF2-40B4-BE49-F238E27FC236}">
                <a16:creationId xmlns:a16="http://schemas.microsoft.com/office/drawing/2014/main" id="{DE12AE74-06CF-46A1-ACDD-A75B6C32B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293688"/>
            <a:ext cx="741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zh-CN" sz="1800" b="1">
                <a:solidFill>
                  <a:srgbClr val="C0C0C0"/>
                </a:solidFill>
              </a:rPr>
              <a:t>‚Međunarodni odnosi, vanjska politika i diplomacija’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C0D7A81-8E0D-4912-AAE8-F128DBEC5DD3}"/>
              </a:ext>
            </a:extLst>
          </p:cNvPr>
          <p:cNvSpPr/>
          <p:nvPr/>
        </p:nvSpPr>
        <p:spPr>
          <a:xfrm>
            <a:off x="263525" y="1660525"/>
            <a:ext cx="8785225" cy="40814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90000"/>
              </a:lnSpc>
              <a:buFontTx/>
              <a:buChar char="-"/>
              <a:defRPr/>
            </a:pPr>
            <a:r>
              <a:rPr lang="vi-VN" altLang="sr-Latn-RS" kern="0" dirty="0">
                <a:solidFill>
                  <a:srgbClr val="0033CC"/>
                </a:solidFill>
                <a:latin typeface="Arial"/>
              </a:rPr>
              <a:t>Pitanje nadređenosti izravnog učinka međunarodnog prava i domaćeg prava uobičajeno se smatra pitanjem nacionalnog prava koje se uređuje u skladu s ustavnim pravilima </a:t>
            </a:r>
            <a:endParaRPr lang="hr-HR" altLang="sr-Latn-RS" kern="0" dirty="0">
              <a:solidFill>
                <a:srgbClr val="0033CC"/>
              </a:solidFill>
              <a:latin typeface="Arial"/>
            </a:endParaRPr>
          </a:p>
          <a:p>
            <a:pPr marL="342900" indent="-342900" eaLnBrk="1" hangingPunct="1">
              <a:lnSpc>
                <a:spcPct val="90000"/>
              </a:lnSpc>
              <a:buFontTx/>
              <a:buChar char="-"/>
              <a:defRPr/>
            </a:pPr>
            <a:r>
              <a:rPr lang="hr-HR" altLang="sr-Latn-RS" kern="0" dirty="0">
                <a:solidFill>
                  <a:srgbClr val="0033CC"/>
                </a:solidFill>
                <a:latin typeface="Arial"/>
              </a:rPr>
              <a:t>O</a:t>
            </a:r>
            <a:r>
              <a:rPr lang="vi-VN" altLang="sr-Latn-RS" kern="0" dirty="0">
                <a:solidFill>
                  <a:srgbClr val="0033CC"/>
                </a:solidFill>
                <a:latin typeface="Arial"/>
              </a:rPr>
              <a:t>dnos međunarodnog prava i nacionalnog prava objašnjava se konceptima pravnoga monizma ili pravnoga dualizma</a:t>
            </a:r>
            <a:r>
              <a:rPr lang="hr-HR" altLang="sr-Latn-RS" kern="0" dirty="0">
                <a:solidFill>
                  <a:srgbClr val="0033CC"/>
                </a:solidFill>
                <a:latin typeface="Arial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altLang="sr-Latn-RS" kern="0" dirty="0">
              <a:solidFill>
                <a:srgbClr val="0033CC"/>
              </a:solidFill>
              <a:latin typeface="Arial"/>
            </a:endParaRPr>
          </a:p>
          <a:p>
            <a:pPr marL="742950" lvl="1" indent="-285750" eaLnBrk="1" hangingPunct="1">
              <a:lnSpc>
                <a:spcPct val="90000"/>
              </a:lnSpc>
              <a:buFont typeface="Symbol" panose="05050102010706020507" pitchFamily="18" charset="2"/>
              <a:buChar char=""/>
              <a:defRPr/>
            </a:pPr>
            <a:r>
              <a:rPr lang="vi-VN" altLang="sr-Latn-RS" kern="0" dirty="0">
                <a:solidFill>
                  <a:srgbClr val="0033CC"/>
                </a:solidFill>
                <a:latin typeface="Arial"/>
              </a:rPr>
              <a:t>monistički, </a:t>
            </a:r>
            <a:r>
              <a:rPr lang="hr-HR" altLang="sr-Latn-RS" kern="0" dirty="0">
                <a:solidFill>
                  <a:srgbClr val="0033CC"/>
                </a:solidFill>
                <a:latin typeface="Arial"/>
              </a:rPr>
              <a:t>smatra da n</a:t>
            </a:r>
            <a:r>
              <a:rPr lang="vi-VN" altLang="sr-Latn-RS" kern="0" dirty="0">
                <a:solidFill>
                  <a:srgbClr val="0033CC"/>
                </a:solidFill>
                <a:latin typeface="Arial"/>
              </a:rPr>
              <a:t>acionalno pravo i međunarodno pravo čine jedinstven pravni sustav</a:t>
            </a:r>
            <a:r>
              <a:rPr lang="hr-HR" altLang="sr-Latn-RS" kern="0" dirty="0">
                <a:solidFill>
                  <a:srgbClr val="0033CC"/>
                </a:solidFill>
                <a:latin typeface="Arial"/>
              </a:rPr>
              <a:t>, te </a:t>
            </a:r>
            <a:r>
              <a:rPr lang="vi-VN" altLang="sr-Latn-RS" kern="0" dirty="0">
                <a:solidFill>
                  <a:srgbClr val="0033CC"/>
                </a:solidFill>
                <a:latin typeface="Arial"/>
              </a:rPr>
              <a:t>međunarodno pravo postaje automatski dijelom nacionalnog prava od trenutka ratifikacije, bez potrebe za daljnjim mjerama za transponiranje</a:t>
            </a:r>
            <a:endParaRPr lang="hr-HR" altLang="sr-Latn-RS" kern="0" dirty="0">
              <a:solidFill>
                <a:srgbClr val="0033CC"/>
              </a:solidFill>
              <a:latin typeface="Arial"/>
            </a:endParaRPr>
          </a:p>
          <a:p>
            <a:pPr marL="742950" lvl="1" indent="-285750" eaLnBrk="1" hangingPunct="1">
              <a:lnSpc>
                <a:spcPct val="90000"/>
              </a:lnSpc>
              <a:buFont typeface="Symbol" panose="05050102010706020507" pitchFamily="18" charset="2"/>
              <a:buChar char="-"/>
              <a:defRPr/>
            </a:pPr>
            <a:r>
              <a:rPr lang="vi-VN" altLang="sr-Latn-RS" kern="0" dirty="0">
                <a:solidFill>
                  <a:srgbClr val="0033CC"/>
                </a:solidFill>
                <a:latin typeface="Arial"/>
              </a:rPr>
              <a:t>dualistički pristup, gleda na pravni sustav međunarodnog i pravni sustav nacionalnog prava kao na dva odvojena pravna poretka</a:t>
            </a:r>
            <a:r>
              <a:rPr lang="hr-HR" altLang="sr-Latn-RS" kern="0" dirty="0">
                <a:solidFill>
                  <a:srgbClr val="0033CC"/>
                </a:solidFill>
                <a:latin typeface="Arial"/>
              </a:rPr>
              <a:t>, </a:t>
            </a:r>
            <a:r>
              <a:rPr lang="vi-VN" altLang="sr-Latn-RS" kern="0" dirty="0">
                <a:solidFill>
                  <a:srgbClr val="0033CC"/>
                </a:solidFill>
                <a:latin typeface="Arial"/>
              </a:rPr>
              <a:t>međunarodno pravo ne postaje obvezno kao dio domaćeg prava, dok ne bude transponirano domaćim propisima</a:t>
            </a:r>
            <a:endParaRPr lang="hr-HR" altLang="sr-Latn-RS" kern="0" dirty="0">
              <a:solidFill>
                <a:srgbClr val="0033CC"/>
              </a:solidFill>
              <a:latin typeface="Arial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kern="0" dirty="0">
                <a:solidFill>
                  <a:srgbClr val="0033CC"/>
                </a:solidFill>
                <a:latin typeface="Arial"/>
              </a:rPr>
              <a:t>- </a:t>
            </a:r>
            <a:r>
              <a:rPr lang="vi-VN" altLang="sr-Latn-RS" kern="0" dirty="0">
                <a:solidFill>
                  <a:srgbClr val="0033CC"/>
                </a:solidFill>
                <a:latin typeface="Arial"/>
              </a:rPr>
              <a:t>primjerice, Francuska, ima monistički pristup, dok dualistički imaju Njemačka, Belgija, Italija i Ujedinjeno Kraljevstvo</a:t>
            </a:r>
            <a:endParaRPr lang="en-US" altLang="sr-Latn-RS" kern="0" dirty="0">
              <a:solidFill>
                <a:srgbClr val="0033CC"/>
              </a:solidFill>
              <a:latin typeface="Arial"/>
            </a:endParaRPr>
          </a:p>
        </p:txBody>
      </p:sp>
      <p:pic>
        <p:nvPicPr>
          <p:cNvPr id="21507" name="Picture 4" descr="gray-world-map-hi">
            <a:extLst>
              <a:ext uri="{FF2B5EF4-FFF2-40B4-BE49-F238E27FC236}">
                <a16:creationId xmlns:a16="http://schemas.microsoft.com/office/drawing/2014/main" id="{33C98D07-4716-4684-89D5-A98CBEE25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1341438"/>
            <a:ext cx="8909051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Rectangle 2">
            <a:extLst>
              <a:ext uri="{FF2B5EF4-FFF2-40B4-BE49-F238E27FC236}">
                <a16:creationId xmlns:a16="http://schemas.microsoft.com/office/drawing/2014/main" id="{1282F50A-1E31-41AF-943B-C42D0AB9E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6225" y="260350"/>
            <a:ext cx="7502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zh-CN" sz="1800" b="1">
                <a:solidFill>
                  <a:srgbClr val="C0C0C0"/>
                </a:solidFill>
              </a:rPr>
              <a:t>‚Međunarodni odnosi, vanjska politika i diplomacija’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4EDD7B2-81E3-4BBE-80DF-2E8819763C6C}"/>
              </a:ext>
            </a:extLst>
          </p:cNvPr>
          <p:cNvSpPr>
            <a:spLocks noChangeArrowheads="1"/>
          </p:cNvSpPr>
          <p:nvPr>
            <p:ph type="title" idx="4294967295"/>
          </p:nvPr>
        </p:nvSpPr>
        <p:spPr>
          <a:xfrm>
            <a:off x="684213" y="981075"/>
            <a:ext cx="8229600" cy="1595438"/>
          </a:xfrm>
          <a:noFill/>
        </p:spPr>
        <p:txBody>
          <a:bodyPr/>
          <a:lstStyle/>
          <a:p>
            <a:r>
              <a:rPr lang="hr-HR" altLang="sr-Latn-RS" sz="3200" b="1" u="sng">
                <a:solidFill>
                  <a:srgbClr val="0033CC"/>
                </a:solidFill>
              </a:rPr>
              <a:t>Zajednička vanjska i </a:t>
            </a:r>
            <a:br>
              <a:rPr lang="hr-HR" altLang="sr-Latn-RS" sz="3200" b="1" u="sng">
                <a:solidFill>
                  <a:srgbClr val="0033CC"/>
                </a:solidFill>
              </a:rPr>
            </a:br>
            <a:r>
              <a:rPr lang="hr-HR" altLang="sr-Latn-RS" sz="3200" b="1" u="sng">
                <a:solidFill>
                  <a:srgbClr val="0033CC"/>
                </a:solidFill>
              </a:rPr>
              <a:t>sigurnosna politika Europske unije</a:t>
            </a:r>
            <a:endParaRPr lang="en-US" altLang="sr-Latn-RS" sz="3200" b="1" u="sng">
              <a:solidFill>
                <a:srgbClr val="0033CC"/>
              </a:solidFill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78A5620-69FE-42AE-8057-33E067E32F4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2636838"/>
            <a:ext cx="8229600" cy="4525962"/>
          </a:xfrm>
        </p:spPr>
        <p:txBody>
          <a:bodyPr/>
          <a:lstStyle/>
          <a:p>
            <a:r>
              <a:rPr lang="hr-HR" altLang="sr-Latn-RS" sz="1800">
                <a:solidFill>
                  <a:srgbClr val="0033CC"/>
                </a:solidFill>
              </a:rPr>
              <a:t>Koncept zajedničke vanjske i sigurnosne politike  prvi se puta formalno regulira u Ugovoru o Europskoj uniji tzv. Maastriški ugovor iz 1992./93 – tzv. drugi stup Europske unije –veći stupanj suverenosti u odnosu na prvi stup, vlastiti instrumenti – zajednička suradnja, zajednička stajališta i zajedničke akcije;</a:t>
            </a:r>
          </a:p>
          <a:p>
            <a:r>
              <a:rPr lang="hr-HR" altLang="sr-Latn-RS" sz="1800">
                <a:solidFill>
                  <a:srgbClr val="0033CC"/>
                </a:solidFill>
              </a:rPr>
              <a:t>Prije toga postojao koncept ‘europske političke suradnje’</a:t>
            </a:r>
          </a:p>
          <a:p>
            <a:r>
              <a:rPr lang="hr-HR" altLang="sr-Latn-RS" sz="1800">
                <a:solidFill>
                  <a:srgbClr val="0033CC"/>
                </a:solidFill>
              </a:rPr>
              <a:t>Ugovor o Europskoj uniji iz 1997. – Amsterdamski ugovor – promjene – uvođenje instituta ‘konstruktivne suzdržanosti’; suzdržanost neke od država članica otklanja zapreku za donošenje odluka (obzirom da je pravilo da se odluke u zajedničkoj vanjskoj i sigurnosnoj politici donose jednoglasno), no uz uvjet da broj suzdržanih članica ne smije prelaziti jednu trećinu ukupnog broja država članica Unije; </a:t>
            </a:r>
          </a:p>
          <a:p>
            <a:pPr>
              <a:buFontTx/>
              <a:buNone/>
            </a:pPr>
            <a:r>
              <a:rPr lang="hr-HR" altLang="sr-Latn-RS" sz="1800">
                <a:solidFill>
                  <a:srgbClr val="0033CC"/>
                </a:solidFill>
              </a:rPr>
              <a:t>      Uvođenje instrumenta ‘zajedničke strategije’, institucionalizacija ZVSP-a</a:t>
            </a:r>
          </a:p>
          <a:p>
            <a:endParaRPr lang="en-US" altLang="sr-Latn-RS" sz="2800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C44979B3-089B-4AB8-A295-5FC7BB1DB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zh-CN" sz="1800" b="1">
                <a:solidFill>
                  <a:srgbClr val="C0C0C0"/>
                </a:solidFill>
              </a:rPr>
              <a:t>‚Međunarodni odnosi, vanjska politika i diplomacija’</a:t>
            </a:r>
          </a:p>
        </p:txBody>
      </p:sp>
      <p:pic>
        <p:nvPicPr>
          <p:cNvPr id="22533" name="Picture 4" descr="gray-world-map-hi">
            <a:extLst>
              <a:ext uri="{FF2B5EF4-FFF2-40B4-BE49-F238E27FC236}">
                <a16:creationId xmlns:a16="http://schemas.microsoft.com/office/drawing/2014/main" id="{5144AB95-5437-4A0C-88B1-946880988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49400" y="2692400"/>
            <a:ext cx="8424863" cy="463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4E7E714B-6281-4CD7-A419-CA6279CFBCC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28638" y="1412875"/>
            <a:ext cx="8229600" cy="5754688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hr-HR" altLang="sr-Latn-RS" sz="1800">
                <a:solidFill>
                  <a:srgbClr val="0033CC"/>
                </a:solidFill>
              </a:rPr>
              <a:t>- </a:t>
            </a:r>
            <a:r>
              <a:rPr lang="vi-VN" altLang="sr-Latn-RS" sz="1800">
                <a:solidFill>
                  <a:srgbClr val="0033CC"/>
                </a:solidFill>
              </a:rPr>
              <a:t>Ugovor o Europskoj uniji iz 2001. – Ugovor iz Nice – uvodi se model intenzivnije suradnje između država na tom području – Politički i sigurnosni odbor – kao stalno tijelo zaduženo za obrambenu politiku Unije; </a:t>
            </a:r>
            <a:r>
              <a:rPr lang="hr-HR" altLang="sr-Latn-RS" sz="1800">
                <a:solidFill>
                  <a:srgbClr val="0033CC"/>
                </a:solidFill>
              </a:rPr>
              <a:t>Vojni odbor Europske unije  - kojem stavlja u nadležnost obavještavanje, savjetovanje i davanje preporuka Političkom i sigurnosnom odboru u pogledu svih vojnih pitanja od značaja za Uniju. On je najviše vojno tijelo unije; Vojni stožer Europske unije čija je zadaća provedba odluka i politika Vojnog odbora</a:t>
            </a:r>
          </a:p>
          <a:p>
            <a:pPr marL="0" indent="0">
              <a:lnSpc>
                <a:spcPct val="90000"/>
              </a:lnSpc>
            </a:pPr>
            <a:r>
              <a:rPr lang="hr-HR" altLang="sr-Latn-RS" sz="1800">
                <a:solidFill>
                  <a:srgbClr val="0033CC"/>
                </a:solidFill>
              </a:rPr>
              <a:t>Ugovor o Europskoj uniji  iz 2007/2009. – Lisabonski ugovor – u općim odredbama Ugovor redefinira ciljeve iz Maastrichta, te među njima navodi: osiguranje zajedničkih vrijednosti, temeljnih interesa, sigurnosti, nezavisnosti i integriteta; učvršćenje i podršku demokraciji, vladavini prava, zaštiti ljudskih prava i načela međunarodnog prava; očuvanje mira, sprječavanje sukoba i jačanje međunarodne sigurnosti u skladu s ciljevima i načelima Povelje Ujedinjenih naroda, Završnog helsinškog akta te u skladu s ciljevima Pariške povelje… pomoć stanovništvu, zemljama i regijama izloženima prirodnim ili drugim katastrofama promicanje općenito međunarodnog sustava zasnovanog na snažnijoj međunarodnoj suradnji u cilju postizanja općeg dobra … (čl. 21. UEU)</a:t>
            </a:r>
            <a:endParaRPr lang="en-US" altLang="sr-Latn-RS" sz="1800">
              <a:solidFill>
                <a:srgbClr val="0033CC"/>
              </a:solidFill>
            </a:endParaRPr>
          </a:p>
        </p:txBody>
      </p:sp>
      <p:sp>
        <p:nvSpPr>
          <p:cNvPr id="23555" name="Rectangle 4">
            <a:extLst>
              <a:ext uri="{FF2B5EF4-FFF2-40B4-BE49-F238E27FC236}">
                <a16:creationId xmlns:a16="http://schemas.microsoft.com/office/drawing/2014/main" id="{B2FB4FDA-E1D0-4BC6-8AC7-19B8C8066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zh-CN" sz="1800" b="1">
                <a:solidFill>
                  <a:srgbClr val="C0C0C0"/>
                </a:solidFill>
              </a:rPr>
              <a:t>‚Međunarodni odnosi, vanjska politika i diplomacija’</a:t>
            </a:r>
          </a:p>
        </p:txBody>
      </p:sp>
      <p:pic>
        <p:nvPicPr>
          <p:cNvPr id="23556" name="Picture 4" descr="gray-world-map-hi">
            <a:extLst>
              <a:ext uri="{FF2B5EF4-FFF2-40B4-BE49-F238E27FC236}">
                <a16:creationId xmlns:a16="http://schemas.microsoft.com/office/drawing/2014/main" id="{2174063C-7EE1-4734-ABCE-EB3C96C75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420938"/>
            <a:ext cx="9144000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id="{D80D3316-E896-4473-86FC-2B2311C37E95}"/>
              </a:ext>
            </a:extLst>
          </p:cNvPr>
          <p:cNvSpPr>
            <a:spLocks noChangeArrowheads="1"/>
          </p:cNvSpPr>
          <p:nvPr>
            <p:ph type="body" idx="4294967295"/>
          </p:nvPr>
        </p:nvSpPr>
        <p:spPr>
          <a:xfrm>
            <a:off x="539750" y="1628775"/>
            <a:ext cx="8229600" cy="6381750"/>
          </a:xfrm>
          <a:noFill/>
        </p:spPr>
        <p:txBody>
          <a:bodyPr/>
          <a:lstStyle/>
          <a:p>
            <a:r>
              <a:rPr lang="hr-HR" altLang="sr-Latn-RS" sz="2000">
                <a:solidFill>
                  <a:srgbClr val="0033CC"/>
                </a:solidFill>
              </a:rPr>
              <a:t>Promjena kod ‘konstruktivne suzdržanosti’ - p</a:t>
            </a:r>
            <a:r>
              <a:rPr lang="vi-VN" altLang="sr-Latn-RS" sz="2000">
                <a:solidFill>
                  <a:srgbClr val="0033CC"/>
                </a:solidFill>
              </a:rPr>
              <a:t>rema Lisabonskog ugovoru </a:t>
            </a:r>
            <a:r>
              <a:rPr lang="hr-HR" altLang="sr-Latn-RS" sz="2000">
                <a:solidFill>
                  <a:srgbClr val="0033CC"/>
                </a:solidFill>
              </a:rPr>
              <a:t>- </a:t>
            </a:r>
            <a:r>
              <a:rPr lang="vi-VN" altLang="sr-Latn-RS" sz="2000">
                <a:solidFill>
                  <a:srgbClr val="0033CC"/>
                </a:solidFill>
              </a:rPr>
              <a:t>za sprječavanje donošenja odluke više nije dovoljna jedna trećina ukupnog broja država članica, već se uz to traži da njihovo stanovništvo obuhvaća ukupno također barem jednu trećinu stanovništva Unije. </a:t>
            </a:r>
            <a:endParaRPr lang="hr-HR" altLang="sr-Latn-RS" sz="2000">
              <a:solidFill>
                <a:srgbClr val="0033CC"/>
              </a:solidFill>
            </a:endParaRPr>
          </a:p>
          <a:p>
            <a:r>
              <a:rPr lang="hr-HR" altLang="sr-Latn-RS" sz="2000">
                <a:solidFill>
                  <a:srgbClr val="0033CC"/>
                </a:solidFill>
              </a:rPr>
              <a:t>Čl. 37. UEU – Uniji se priznaje pravo sklapanja međunarodnih sporazuma s jednom ili više država ili međunarodnih organizacija vezano uz pitanja zajedničke vanjske i sigurnosne politike.</a:t>
            </a:r>
          </a:p>
          <a:p>
            <a:r>
              <a:rPr lang="hr-HR" altLang="sr-Latn-RS" sz="2000">
                <a:solidFill>
                  <a:srgbClr val="0033CC"/>
                </a:solidFill>
              </a:rPr>
              <a:t>Ranija odredba – Vijeće i Predsjedništvo ovlaštena tijela</a:t>
            </a:r>
          </a:p>
          <a:p>
            <a:r>
              <a:rPr lang="hr-HR" altLang="sr-Latn-RS" sz="2000">
                <a:solidFill>
                  <a:srgbClr val="0033CC"/>
                </a:solidFill>
              </a:rPr>
              <a:t>Potvrđuje međunorodnopravni subjektivitet Unije kao nositelja ne samo pravne već i poslovne sposobnosti u međunarodnom pravu</a:t>
            </a:r>
          </a:p>
          <a:p>
            <a:r>
              <a:rPr lang="hr-HR" altLang="sr-Latn-RS" sz="2000">
                <a:solidFill>
                  <a:srgbClr val="0033CC"/>
                </a:solidFill>
              </a:rPr>
              <a:t>Članak 47. UEU – priznanje pravne osobnosti </a:t>
            </a:r>
          </a:p>
          <a:p>
            <a:r>
              <a:rPr lang="vi-VN" altLang="sr-Latn-RS" sz="2000">
                <a:solidFill>
                  <a:srgbClr val="0033CC"/>
                </a:solidFill>
              </a:rPr>
              <a:t>status međunarodnih ugovora – međunarodni ugovori koje EU zaključi postaju sastavni dio europskog pravnog poretka, i obvezujući su</a:t>
            </a:r>
            <a:r>
              <a:rPr lang="hr-HR" altLang="sr-Latn-RS" sz="2000">
                <a:solidFill>
                  <a:srgbClr val="0033CC"/>
                </a:solidFill>
              </a:rPr>
              <a:t> za države članice</a:t>
            </a:r>
            <a:endParaRPr lang="vi-VN" altLang="sr-Latn-RS" sz="2000">
              <a:solidFill>
                <a:srgbClr val="0033CC"/>
              </a:solidFill>
            </a:endParaRPr>
          </a:p>
          <a:p>
            <a:endParaRPr lang="en-US" altLang="sr-Latn-RS"/>
          </a:p>
        </p:txBody>
      </p:sp>
      <p:sp>
        <p:nvSpPr>
          <p:cNvPr id="24579" name="Rectangle 4">
            <a:extLst>
              <a:ext uri="{FF2B5EF4-FFF2-40B4-BE49-F238E27FC236}">
                <a16:creationId xmlns:a16="http://schemas.microsoft.com/office/drawing/2014/main" id="{B4910399-F49C-4D07-A775-1A2A11BD1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zh-CN" sz="1800" b="1">
                <a:solidFill>
                  <a:srgbClr val="C0C0C0"/>
                </a:solidFill>
              </a:rPr>
              <a:t>‚Međunarodni odnosi, vanjska politika i diplomacija’</a:t>
            </a:r>
          </a:p>
        </p:txBody>
      </p:sp>
      <p:pic>
        <p:nvPicPr>
          <p:cNvPr id="24580" name="Picture 4" descr="gray-world-map-hi">
            <a:extLst>
              <a:ext uri="{FF2B5EF4-FFF2-40B4-BE49-F238E27FC236}">
                <a16:creationId xmlns:a16="http://schemas.microsoft.com/office/drawing/2014/main" id="{4758B735-C137-4ED3-93D5-3DFA5B3C4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1830388"/>
            <a:ext cx="9144001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ray-world-map-hi">
            <a:extLst>
              <a:ext uri="{FF2B5EF4-FFF2-40B4-BE49-F238E27FC236}">
                <a16:creationId xmlns:a16="http://schemas.microsoft.com/office/drawing/2014/main" id="{D038B704-FF0C-4910-99A2-091BB9B50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0388"/>
            <a:ext cx="9144000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5">
            <a:extLst>
              <a:ext uri="{FF2B5EF4-FFF2-40B4-BE49-F238E27FC236}">
                <a16:creationId xmlns:a16="http://schemas.microsoft.com/office/drawing/2014/main" id="{46ED0D3F-A8BE-45BC-ADCA-8CF95A0EA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400" y="2212975"/>
            <a:ext cx="7058025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rgbClr val="FF0000"/>
                </a:solidFill>
              </a:rPr>
              <a:t>Šesti susret,17. prosinca 2021.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sr-Latn-RS" b="1" i="1" u="sng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sr-Latn-RS" b="1" i="1" u="sng">
                <a:solidFill>
                  <a:srgbClr val="FF0000"/>
                </a:solidFill>
              </a:rPr>
              <a:t>Međunarodno pravo 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sr-Latn-RS" b="1" i="1" u="sng">
                <a:solidFill>
                  <a:srgbClr val="FF0000"/>
                </a:solidFill>
              </a:rPr>
              <a:t>pravo Europske unije kao okosnica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sr-Latn-RS" b="1" i="1" u="sng">
                <a:solidFill>
                  <a:srgbClr val="FF0000"/>
                </a:solidFill>
              </a:rPr>
              <a:t>vanjske politike i diplomacije</a:t>
            </a:r>
          </a:p>
        </p:txBody>
      </p:sp>
      <p:sp>
        <p:nvSpPr>
          <p:cNvPr id="4100" name="Rectangle 1">
            <a:extLst>
              <a:ext uri="{FF2B5EF4-FFF2-40B4-BE49-F238E27FC236}">
                <a16:creationId xmlns:a16="http://schemas.microsoft.com/office/drawing/2014/main" id="{37FDA525-FBBF-472B-9155-4FD6EF618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49275"/>
            <a:ext cx="6408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sr-Latn-RS" sz="1800">
                <a:solidFill>
                  <a:srgbClr val="C0C0C0"/>
                </a:solidFill>
              </a:rPr>
              <a:t>‚</a:t>
            </a:r>
            <a:r>
              <a:rPr lang="pl-PL" altLang="sr-Latn-RS" sz="1800" b="1">
                <a:solidFill>
                  <a:srgbClr val="C0C0C0"/>
                </a:solidFill>
              </a:rPr>
              <a:t>Međunarodni odnosi, vanjska politika i diplomacija</a:t>
            </a:r>
            <a:r>
              <a:rPr lang="pl-PL" altLang="sr-Latn-RS" sz="1800">
                <a:solidFill>
                  <a:srgbClr val="C0C0C0"/>
                </a:solidFill>
              </a:rPr>
              <a:t>’</a:t>
            </a: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A93F92C-8738-40D6-BA08-B38509FF13FB}"/>
              </a:ext>
            </a:extLst>
          </p:cNvPr>
          <p:cNvSpPr>
            <a:spLocks noChangeArrowheads="1"/>
          </p:cNvSpPr>
          <p:nvPr>
            <p:ph type="title" idx="4294967295"/>
          </p:nvPr>
        </p:nvSpPr>
        <p:spPr>
          <a:xfrm>
            <a:off x="755650" y="1196975"/>
            <a:ext cx="8229600" cy="1139825"/>
          </a:xfrm>
          <a:noFill/>
        </p:spPr>
        <p:txBody>
          <a:bodyPr/>
          <a:lstStyle/>
          <a:p>
            <a:r>
              <a:rPr lang="hr-HR" altLang="sr-Latn-RS" sz="2800" b="1" u="sng">
                <a:solidFill>
                  <a:srgbClr val="0033CC"/>
                </a:solidFill>
              </a:rPr>
              <a:t>Neke odredbe Ugovora </a:t>
            </a:r>
            <a:br>
              <a:rPr lang="hr-HR" altLang="sr-Latn-RS" sz="2800" b="1" u="sng">
                <a:solidFill>
                  <a:srgbClr val="0033CC"/>
                </a:solidFill>
              </a:rPr>
            </a:br>
            <a:r>
              <a:rPr lang="hr-HR" altLang="sr-Latn-RS" sz="2800" b="1" u="sng">
                <a:solidFill>
                  <a:srgbClr val="0033CC"/>
                </a:solidFill>
              </a:rPr>
              <a:t>o Europskoj uniji o ZVSP</a:t>
            </a:r>
            <a:endParaRPr lang="en-US" altLang="sr-Latn-RS" sz="2800" b="1" u="sng">
              <a:solidFill>
                <a:srgbClr val="0033CC"/>
              </a:solidFill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B31B485-DDE6-4065-87C8-E260859237D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205038"/>
            <a:ext cx="8229600" cy="4929187"/>
          </a:xfrm>
        </p:spPr>
        <p:txBody>
          <a:bodyPr/>
          <a:lstStyle/>
          <a:p>
            <a:r>
              <a:rPr lang="hr-HR" altLang="sr-Latn-RS" sz="2000">
                <a:solidFill>
                  <a:srgbClr val="0033CC"/>
                </a:solidFill>
              </a:rPr>
              <a:t>Članak 18. UEU –Europsko vijeće, odlučujući kvalificiranom većinom uz suglasnost predsjednika Komisije, imenuje Visokog predstavnika Unije za vanjske poslove i sigurnosnu politiku.</a:t>
            </a:r>
          </a:p>
          <a:p>
            <a:r>
              <a:rPr lang="sr-Latn-RS" altLang="sr-Latn-RS" sz="2000">
                <a:solidFill>
                  <a:srgbClr val="0033CC"/>
                </a:solidFill>
              </a:rPr>
              <a:t>Uspostavlja</a:t>
            </a:r>
            <a:r>
              <a:rPr lang="hr-HR" altLang="sr-Latn-RS" sz="2000">
                <a:solidFill>
                  <a:srgbClr val="0033CC"/>
                </a:solidFill>
              </a:rPr>
              <a:t> se Vijeće za vanjske poslove i Euro</a:t>
            </a:r>
            <a:r>
              <a:rPr lang="sr-Latn-RS" altLang="sr-Latn-RS" sz="2000">
                <a:solidFill>
                  <a:srgbClr val="0033CC"/>
                </a:solidFill>
              </a:rPr>
              <a:t>pska služba za vanjsko djelovanje</a:t>
            </a:r>
            <a:endParaRPr lang="hr-HR" altLang="sr-Latn-RS" sz="2000">
              <a:solidFill>
                <a:srgbClr val="0033CC"/>
              </a:solidFill>
            </a:endParaRPr>
          </a:p>
          <a:p>
            <a:r>
              <a:rPr lang="hr-HR" altLang="sr-Latn-RS" sz="2000">
                <a:solidFill>
                  <a:srgbClr val="0033CC"/>
                </a:solidFill>
              </a:rPr>
              <a:t>Visoki predstavnik vodi zajedničku vanjsku i sigurnosnu politiku Unije. Svojim prijedlozima doprinosi razvoju te politike koju provodi u skladu s mandatom koji mu dodjeljuje Vijeće. Isto se primjenjuje i na zajedničku sigurnosnu i obrambenu politiku.</a:t>
            </a:r>
          </a:p>
          <a:p>
            <a:endParaRPr lang="hr-HR" altLang="sr-Latn-RS" sz="2000"/>
          </a:p>
          <a:p>
            <a:pPr>
              <a:buFontTx/>
              <a:buNone/>
            </a:pPr>
            <a:endParaRPr lang="hr-HR" altLang="sr-Latn-RS" sz="2000"/>
          </a:p>
          <a:p>
            <a:pPr>
              <a:buFontTx/>
              <a:buNone/>
            </a:pPr>
            <a:endParaRPr lang="hr-HR" altLang="sr-Latn-R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5A17E6FF-78BD-491F-8D2D-570226A09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zh-CN" sz="1800" b="1">
                <a:solidFill>
                  <a:srgbClr val="C0C0C0"/>
                </a:solidFill>
              </a:rPr>
              <a:t>‚Međunarodni odnosi, vanjska politika i diplomacija’</a:t>
            </a:r>
          </a:p>
        </p:txBody>
      </p:sp>
      <p:pic>
        <p:nvPicPr>
          <p:cNvPr id="25605" name="Picture 4" descr="gray-world-map-hi">
            <a:extLst>
              <a:ext uri="{FF2B5EF4-FFF2-40B4-BE49-F238E27FC236}">
                <a16:creationId xmlns:a16="http://schemas.microsoft.com/office/drawing/2014/main" id="{CA5F85EE-0BA1-4BB2-8273-410665955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790700"/>
            <a:ext cx="7954962" cy="437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>
            <a:extLst>
              <a:ext uri="{FF2B5EF4-FFF2-40B4-BE49-F238E27FC236}">
                <a16:creationId xmlns:a16="http://schemas.microsoft.com/office/drawing/2014/main" id="{B52C6B54-A7B6-4961-9448-A858BD5FE8B0}"/>
              </a:ext>
            </a:extLst>
          </p:cNvPr>
          <p:cNvSpPr>
            <a:spLocks noChangeArrowheads="1"/>
          </p:cNvSpPr>
          <p:nvPr>
            <p:ph type="body" idx="4294967295"/>
          </p:nvPr>
        </p:nvSpPr>
        <p:spPr>
          <a:xfrm>
            <a:off x="468313" y="2349500"/>
            <a:ext cx="8229600" cy="4248150"/>
          </a:xfrm>
          <a:noFill/>
        </p:spPr>
        <p:txBody>
          <a:bodyPr/>
          <a:lstStyle/>
          <a:p>
            <a:r>
              <a:rPr lang="hr-HR" altLang="sr-Latn-RS" sz="2000">
                <a:solidFill>
                  <a:srgbClr val="0033CC"/>
                </a:solidFill>
              </a:rPr>
              <a:t>Članak 34. UEU - Države članice koordiniraju svoje djelovanje u međunarodnim organizacijama i na međunarodnim konferencijama. U tim forumima one podržavaju stajališta Unije. Tu koordinaciju organizira Visoki predstavnik Unije za vanjske poslove i sigurnosnu politiku.</a:t>
            </a:r>
          </a:p>
          <a:p>
            <a:r>
              <a:rPr lang="hr-HR" altLang="sr-Latn-RS" sz="2000">
                <a:solidFill>
                  <a:srgbClr val="0033CC"/>
                </a:solidFill>
              </a:rPr>
              <a:t>U međunarodnim organizacijama i na međunarodnim konferencijama, gdje ne sudjeluju sve države članice, one koje sudjeluju podržavaju stajališta Unije.</a:t>
            </a:r>
          </a:p>
          <a:p>
            <a:r>
              <a:rPr lang="hr-HR" altLang="sr-Latn-RS" sz="2000">
                <a:solidFill>
                  <a:srgbClr val="0033CC"/>
                </a:solidFill>
              </a:rPr>
              <a:t>Države članice zastupljene u međunarodnim organizacijama ili na međunarodnim konferencijama u kojima ne sudjeluju sve države članice, redovito obavješćuju ostale države članice i Visokog predstavnika o svim pitanjima od zajedničkog interesa.</a:t>
            </a:r>
          </a:p>
          <a:p>
            <a:endParaRPr lang="en-US" altLang="sr-Latn-RS" sz="2400">
              <a:solidFill>
                <a:srgbClr val="0033CC"/>
              </a:solidFill>
            </a:endParaRPr>
          </a:p>
        </p:txBody>
      </p:sp>
      <p:sp>
        <p:nvSpPr>
          <p:cNvPr id="26627" name="Rectangle 4">
            <a:extLst>
              <a:ext uri="{FF2B5EF4-FFF2-40B4-BE49-F238E27FC236}">
                <a16:creationId xmlns:a16="http://schemas.microsoft.com/office/drawing/2014/main" id="{07686A3D-84B9-4C5C-90D7-DA7E4AEE9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zh-CN" sz="1800" b="1">
                <a:solidFill>
                  <a:srgbClr val="C0C0C0"/>
                </a:solidFill>
              </a:rPr>
              <a:t>‚Međunarodni odnosi, vanjska politika i diplomacija’</a:t>
            </a:r>
          </a:p>
        </p:txBody>
      </p:sp>
      <p:pic>
        <p:nvPicPr>
          <p:cNvPr id="26628" name="Picture 4" descr="gray-world-map-hi">
            <a:extLst>
              <a:ext uri="{FF2B5EF4-FFF2-40B4-BE49-F238E27FC236}">
                <a16:creationId xmlns:a16="http://schemas.microsoft.com/office/drawing/2014/main" id="{ED2A8AA6-4236-498E-AB05-56A77A670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1830388"/>
            <a:ext cx="9144001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156CEA8D-3DC9-4205-BF83-6CBD5DEE5525}"/>
              </a:ext>
            </a:extLst>
          </p:cNvPr>
          <p:cNvSpPr>
            <a:spLocks noChangeArrowheads="1"/>
          </p:cNvSpPr>
          <p:nvPr>
            <p:ph type="body" idx="4294967295"/>
          </p:nvPr>
        </p:nvSpPr>
        <p:spPr>
          <a:xfrm>
            <a:off x="539750" y="1844675"/>
            <a:ext cx="8229600" cy="5051425"/>
          </a:xfrm>
          <a:noFill/>
        </p:spPr>
        <p:txBody>
          <a:bodyPr/>
          <a:lstStyle/>
          <a:p>
            <a:r>
              <a:rPr lang="hr-HR" altLang="sr-Latn-RS" sz="2400">
                <a:solidFill>
                  <a:srgbClr val="0033CC"/>
                </a:solidFill>
              </a:rPr>
              <a:t>Članak 35. UEU regulira suradnju diplomatskih i konzularnih misija država članica i delegacija Komisije u trećim zemljama i na međunarodnim konferencijama, njihovih predstavništava u međunarodnim organizacijama, u osiguravanju poštivanja i provedbe zajedničkih stajališta i djelovanja Unije </a:t>
            </a:r>
          </a:p>
          <a:p>
            <a:r>
              <a:rPr lang="en-US" altLang="sr-Latn-RS" sz="2400">
                <a:solidFill>
                  <a:srgbClr val="0033CC"/>
                </a:solidFill>
              </a:rPr>
              <a:t>Svoju suradnju oni unapre</a:t>
            </a:r>
            <a:r>
              <a:rPr lang="hr-HR" altLang="sr-Latn-RS" sz="2400">
                <a:solidFill>
                  <a:srgbClr val="0033CC"/>
                </a:solidFill>
              </a:rPr>
              <a:t>đ</a:t>
            </a:r>
            <a:r>
              <a:rPr lang="en-US" altLang="sr-Latn-RS" sz="2400">
                <a:solidFill>
                  <a:srgbClr val="0033CC"/>
                </a:solidFill>
              </a:rPr>
              <a:t>uju razmjenom podataka i provo</a:t>
            </a:r>
            <a:r>
              <a:rPr lang="hr-HR" altLang="sr-Latn-RS" sz="2400">
                <a:solidFill>
                  <a:srgbClr val="0033CC"/>
                </a:solidFill>
              </a:rPr>
              <a:t>đ</a:t>
            </a:r>
            <a:r>
              <a:rPr lang="en-US" altLang="sr-Latn-RS" sz="2400">
                <a:solidFill>
                  <a:srgbClr val="0033CC"/>
                </a:solidFill>
              </a:rPr>
              <a:t>enjem zajedničkih procjena.</a:t>
            </a:r>
          </a:p>
        </p:txBody>
      </p:sp>
      <p:sp>
        <p:nvSpPr>
          <p:cNvPr id="27651" name="Rectangle 4">
            <a:extLst>
              <a:ext uri="{FF2B5EF4-FFF2-40B4-BE49-F238E27FC236}">
                <a16:creationId xmlns:a16="http://schemas.microsoft.com/office/drawing/2014/main" id="{A25AC7C5-F935-4B27-B762-7D21F2AFC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zh-CN" sz="1800" b="1">
                <a:solidFill>
                  <a:srgbClr val="C0C0C0"/>
                </a:solidFill>
              </a:rPr>
              <a:t>‚Međunarodni odnosi, vanjska politika i diplomacija’</a:t>
            </a:r>
          </a:p>
        </p:txBody>
      </p:sp>
      <p:pic>
        <p:nvPicPr>
          <p:cNvPr id="27652" name="Picture 4" descr="gray-world-map-hi">
            <a:extLst>
              <a:ext uri="{FF2B5EF4-FFF2-40B4-BE49-F238E27FC236}">
                <a16:creationId xmlns:a16="http://schemas.microsoft.com/office/drawing/2014/main" id="{76AA5699-2430-408D-B83C-D7FC7176A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313"/>
            <a:ext cx="9144000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14901405-4E30-4697-81B2-D4D0C7EA01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404813"/>
            <a:ext cx="6840538" cy="360362"/>
          </a:xfrm>
        </p:spPr>
        <p:txBody>
          <a:bodyPr/>
          <a:lstStyle/>
          <a:p>
            <a:pPr eaLnBrk="1" hangingPunct="1"/>
            <a:r>
              <a:rPr lang="pl-PL" altLang="zh-CN" sz="1800" b="1">
                <a:solidFill>
                  <a:srgbClr val="C0C0C0"/>
                </a:solidFill>
              </a:rPr>
              <a:t>‚Međunarodni odnosi, vanjska politika i diplomacija’</a:t>
            </a:r>
            <a:br>
              <a:rPr lang="pl-PL" altLang="zh-CN" sz="1800" b="1">
                <a:solidFill>
                  <a:srgbClr val="C0C0C0"/>
                </a:solidFill>
              </a:rPr>
            </a:br>
            <a:br>
              <a:rPr lang="hr-HR" altLang="sr-Latn-RS" sz="1800" b="1" i="1">
                <a:solidFill>
                  <a:srgbClr val="C0C0C0"/>
                </a:solidFill>
              </a:rPr>
            </a:br>
            <a:endParaRPr lang="hr-HR" altLang="sr-Latn-RS" sz="180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443B022-580B-43E0-9037-2B2BD0173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213" y="2995613"/>
            <a:ext cx="8713787" cy="2462212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r-HR" sz="1400" b="1" u="sng" dirty="0">
                <a:solidFill>
                  <a:srgbClr val="0033CC"/>
                </a:solidFill>
                <a:latin typeface="Arial" charset="0"/>
              </a:rPr>
              <a:t>Literatura:</a:t>
            </a:r>
          </a:p>
          <a:p>
            <a:pPr marL="342900" indent="-342900" eaLnBrk="1" hangingPunct="1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1400" b="1" dirty="0">
                <a:solidFill>
                  <a:srgbClr val="0033CC"/>
                </a:solidFill>
                <a:latin typeface="Arial" charset="0"/>
              </a:rPr>
              <a:t>Šimonović, Ivan </a:t>
            </a:r>
            <a:r>
              <a:rPr lang="hr-HR" sz="1400" b="1" i="1" dirty="0">
                <a:solidFill>
                  <a:srgbClr val="0033CC"/>
                </a:solidFill>
                <a:latin typeface="Arial" charset="0"/>
              </a:rPr>
              <a:t>Globalizacija, državna suverenost i međunarodni odnosi.</a:t>
            </a:r>
            <a:r>
              <a:rPr lang="hr-HR" sz="1400" b="1" dirty="0">
                <a:solidFill>
                  <a:srgbClr val="0033CC"/>
                </a:solidFill>
                <a:latin typeface="Arial" charset="0"/>
              </a:rPr>
              <a:t> Zagreb, Narodne novine, 2005., str. 15. - 44.</a:t>
            </a:r>
          </a:p>
          <a:p>
            <a:pPr marL="342900" indent="-342900" eaLnBrk="1" hangingPunct="1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1400" b="1" dirty="0">
                <a:solidFill>
                  <a:srgbClr val="0033CC"/>
                </a:solidFill>
                <a:latin typeface="Arial" charset="0"/>
              </a:rPr>
              <a:t>Juraj </a:t>
            </a:r>
            <a:r>
              <a:rPr lang="hr-HR" sz="1400" b="1" dirty="0" err="1">
                <a:solidFill>
                  <a:srgbClr val="0033CC"/>
                </a:solidFill>
                <a:latin typeface="Arial" charset="0"/>
              </a:rPr>
              <a:t>Andrassy</a:t>
            </a:r>
            <a:r>
              <a:rPr lang="hr-HR" sz="1400" b="1" dirty="0">
                <a:solidFill>
                  <a:srgbClr val="0033CC"/>
                </a:solidFill>
                <a:latin typeface="Arial" charset="0"/>
              </a:rPr>
              <a:t>, Božidar Bakotić, </a:t>
            </a:r>
            <a:r>
              <a:rPr lang="vi-VN" sz="1400" b="1" dirty="0">
                <a:solidFill>
                  <a:srgbClr val="0033CC"/>
                </a:solidFill>
                <a:latin typeface="Arial" charset="0"/>
              </a:rPr>
              <a:t>Vukas, Budislav. Međunarodno  pravo I. Zagreb, Školska knjiga, 1998.</a:t>
            </a:r>
            <a:r>
              <a:rPr lang="hr-HR" sz="1400" b="1" dirty="0">
                <a:solidFill>
                  <a:srgbClr val="0033CC"/>
                </a:solidFill>
                <a:latin typeface="Arial" charset="0"/>
              </a:rPr>
              <a:t>, str. 291.- 326.</a:t>
            </a:r>
          </a:p>
          <a:p>
            <a:pPr marL="342900" indent="-342900" eaLnBrk="1" hangingPunct="1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1400" b="1" dirty="0" err="1">
                <a:solidFill>
                  <a:srgbClr val="0033CC"/>
                </a:solidFill>
                <a:latin typeface="Arial" charset="0"/>
              </a:rPr>
              <a:t>Ćapeta</a:t>
            </a:r>
            <a:r>
              <a:rPr lang="hr-HR" sz="1400" b="1" dirty="0">
                <a:solidFill>
                  <a:srgbClr val="0033CC"/>
                </a:solidFill>
                <a:latin typeface="Arial" charset="0"/>
              </a:rPr>
              <a:t>, Tamara; Rodin, Siniša. </a:t>
            </a:r>
            <a:r>
              <a:rPr lang="hr-HR" sz="1400" b="1" i="1" dirty="0">
                <a:solidFill>
                  <a:srgbClr val="0033CC"/>
                </a:solidFill>
                <a:latin typeface="Arial" charset="0"/>
              </a:rPr>
              <a:t>Osnove prava Europske unije. </a:t>
            </a:r>
            <a:r>
              <a:rPr lang="hr-HR" sz="1400" b="1" dirty="0">
                <a:solidFill>
                  <a:srgbClr val="0033CC"/>
                </a:solidFill>
                <a:latin typeface="Arial" charset="0"/>
              </a:rPr>
              <a:t>Zagreb, Narodne novine, 2011., Glava I., poglavlja 3, 6 i 7.</a:t>
            </a:r>
            <a:endParaRPr lang="hr-HR" sz="1400" dirty="0">
              <a:solidFill>
                <a:srgbClr val="0033CC"/>
              </a:solidFill>
              <a:latin typeface="Arial" charset="0"/>
            </a:endParaRPr>
          </a:p>
          <a:p>
            <a:pPr marL="342900" indent="-342900" eaLnBrk="1" hangingPunct="1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1400" b="1" i="1" dirty="0" err="1">
                <a:solidFill>
                  <a:srgbClr val="0033CC"/>
                </a:solidFill>
                <a:latin typeface="Arial" charset="0"/>
              </a:rPr>
              <a:t>Lapaš</a:t>
            </a:r>
            <a:r>
              <a:rPr lang="hr-HR" sz="1400" b="1" i="1" dirty="0">
                <a:solidFill>
                  <a:srgbClr val="0033CC"/>
                </a:solidFill>
                <a:latin typeface="Arial" charset="0"/>
              </a:rPr>
              <a:t>, Davorin, Reforma Europske unije, </a:t>
            </a:r>
            <a:r>
              <a:rPr lang="hr-HR" sz="1400" b="1" i="1" dirty="0" err="1">
                <a:solidFill>
                  <a:srgbClr val="0033CC"/>
                </a:solidFill>
                <a:latin typeface="Arial" charset="0"/>
              </a:rPr>
              <a:t>Lisabonski</a:t>
            </a:r>
            <a:r>
              <a:rPr lang="hr-HR" sz="1400" b="1" i="1" dirty="0">
                <a:solidFill>
                  <a:srgbClr val="0033CC"/>
                </a:solidFill>
                <a:latin typeface="Arial" charset="0"/>
              </a:rPr>
              <a:t> ugovor. Zagreb, Narodne novine, 2009., Glava X.</a:t>
            </a:r>
          </a:p>
          <a:p>
            <a:pPr marL="342900" indent="-342900" eaLnBrk="1" hangingPunct="1">
              <a:buClr>
                <a:srgbClr val="FF0000"/>
              </a:buClr>
              <a:buFont typeface="Arial" pitchFamily="34" charset="0"/>
              <a:buChar char="•"/>
              <a:defRPr/>
            </a:pPr>
            <a:endParaRPr lang="hr-HR" sz="1400" dirty="0">
              <a:solidFill>
                <a:srgbClr val="0033CC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hr-HR" sz="1400" dirty="0">
                <a:solidFill>
                  <a:srgbClr val="000000"/>
                </a:solidFill>
                <a:latin typeface="Arial" charset="0"/>
              </a:rPr>
              <a:t> </a:t>
            </a:r>
            <a:endParaRPr lang="hr-HR" sz="1600" dirty="0">
              <a:solidFill>
                <a:srgbClr val="0033CC"/>
              </a:solidFill>
              <a:latin typeface="Arial" charset="0"/>
            </a:endParaRPr>
          </a:p>
        </p:txBody>
      </p:sp>
      <p:pic>
        <p:nvPicPr>
          <p:cNvPr id="28676" name="Picture 4" descr="gray-world-map-hi">
            <a:extLst>
              <a:ext uri="{FF2B5EF4-FFF2-40B4-BE49-F238E27FC236}">
                <a16:creationId xmlns:a16="http://schemas.microsoft.com/office/drawing/2014/main" id="{32ED9D4D-B500-4B5D-BD1B-E7E097B801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661025"/>
            <a:ext cx="8856663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CF68C6F7-F92D-4AC6-848D-BB68BC1786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350" y="1133475"/>
            <a:ext cx="7632700" cy="1079500"/>
          </a:xfrm>
        </p:spPr>
        <p:txBody>
          <a:bodyPr/>
          <a:lstStyle/>
          <a:p>
            <a:r>
              <a:rPr lang="hr-HR" altLang="sr-Latn-RS" sz="2800" b="1" u="sng">
                <a:solidFill>
                  <a:srgbClr val="0033CC"/>
                </a:solidFill>
              </a:rPr>
              <a:t>Globalizacija i njen utjecaj na međunarodne odnose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E037BBC9-896C-417F-9D4A-516D4558A4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2420938"/>
            <a:ext cx="8229600" cy="4278312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altLang="sr-Latn-RS" sz="2000">
                <a:solidFill>
                  <a:srgbClr val="0033CC"/>
                </a:solidFill>
              </a:rPr>
              <a:t>Tehnološki temelj globalizacije – razvoj komunikacijske i informatičke tehnologije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altLang="sr-Latn-RS" sz="2000">
                <a:solidFill>
                  <a:srgbClr val="0033CC"/>
                </a:solidFill>
              </a:rPr>
              <a:t>Širenje tržišta – gospodarska, trgovačka i financijska integracija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altLang="sr-Latn-RS" sz="2000">
                <a:solidFill>
                  <a:srgbClr val="0033CC"/>
                </a:solidFill>
              </a:rPr>
              <a:t>globalizacija utječe pozitivno i negativno na nacionalna gospodarstva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altLang="sr-Latn-RS" sz="2000">
                <a:solidFill>
                  <a:srgbClr val="0033CC"/>
                </a:solidFill>
              </a:rPr>
              <a:t>Kulturna i društvena povezanost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sr-Latn-RS" altLang="sr-Latn-RS" sz="2000">
                <a:solidFill>
                  <a:srgbClr val="0033CC"/>
                </a:solidFill>
              </a:rPr>
              <a:t>P</a:t>
            </a:r>
            <a:r>
              <a:rPr lang="hr-HR" altLang="sr-Latn-RS" sz="2000">
                <a:solidFill>
                  <a:srgbClr val="0033CC"/>
                </a:solidFill>
              </a:rPr>
              <a:t>rijetnja kulturne dominacije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altLang="sr-Latn-RS" sz="2000">
                <a:solidFill>
                  <a:srgbClr val="0033CC"/>
                </a:solidFill>
              </a:rPr>
              <a:t>Ideološka komponenta globalizacije – prihvaćenja vrijednosti i stavova, uključujući ljudska prava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hr-HR" altLang="sr-Latn-RS" sz="2000">
              <a:solidFill>
                <a:srgbClr val="0033CC"/>
              </a:solidFill>
            </a:endParaRP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7D45409D-A5D3-4F76-8308-3CC6659AA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7729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zh-CN" sz="1800" b="1">
                <a:solidFill>
                  <a:srgbClr val="C0C0C0"/>
                </a:solidFill>
              </a:rPr>
              <a:t>‚Međunarodni odnosi, vanjska politika i diplomacija’</a:t>
            </a:r>
          </a:p>
        </p:txBody>
      </p:sp>
      <p:pic>
        <p:nvPicPr>
          <p:cNvPr id="5125" name="Picture 4" descr="gray-world-map-hi">
            <a:extLst>
              <a:ext uri="{FF2B5EF4-FFF2-40B4-BE49-F238E27FC236}">
                <a16:creationId xmlns:a16="http://schemas.microsoft.com/office/drawing/2014/main" id="{27191D28-A12B-452C-A57B-76979EBC3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1830388"/>
            <a:ext cx="9144001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>
            <a:extLst>
              <a:ext uri="{FF2B5EF4-FFF2-40B4-BE49-F238E27FC236}">
                <a16:creationId xmlns:a16="http://schemas.microsoft.com/office/drawing/2014/main" id="{F1D62B7D-F05A-424D-8E0B-438C60A61F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060575"/>
            <a:ext cx="8229600" cy="4537075"/>
          </a:xfrm>
        </p:spPr>
        <p:txBody>
          <a:bodyPr/>
          <a:lstStyle/>
          <a:p>
            <a:r>
              <a:rPr lang="hr-HR" altLang="sr-Latn-RS" sz="2000">
                <a:solidFill>
                  <a:srgbClr val="0033CC"/>
                </a:solidFill>
              </a:rPr>
              <a:t>Globalizacija zahtijeva uvođenje međunarodne koordinacije – uloga međunarodnih organizacija i udruženja</a:t>
            </a:r>
          </a:p>
          <a:p>
            <a:r>
              <a:rPr lang="hr-HR" altLang="sr-Latn-RS" sz="2000">
                <a:solidFill>
                  <a:srgbClr val="0033CC"/>
                </a:solidFill>
              </a:rPr>
              <a:t>Druge države, domaće i međunarodne nevladine organizacije, multinacionalne korporacije  često čine pritisak na državne vlasti da prihvate međunarodne sporazume, poduzmu djelovanja…</a:t>
            </a:r>
          </a:p>
          <a:p>
            <a:r>
              <a:rPr lang="hr-HR" altLang="sr-Latn-RS" sz="2000">
                <a:solidFill>
                  <a:srgbClr val="0033CC"/>
                </a:solidFill>
              </a:rPr>
              <a:t>Vlade i njihovi partneri u civilnom društvu stvaraju funkcionalne koalicije  - primjeri kampanja za protiv mina, kampanja za milenijsko olakšanje dugova, osnivanje Međunarodnog kaznenog suda itd.</a:t>
            </a:r>
          </a:p>
          <a:p>
            <a:endParaRPr lang="hr-HR" altLang="sr-Latn-RS" sz="2000">
              <a:solidFill>
                <a:srgbClr val="0033CC"/>
              </a:solidFill>
            </a:endParaRPr>
          </a:p>
        </p:txBody>
      </p:sp>
      <p:pic>
        <p:nvPicPr>
          <p:cNvPr id="6147" name="Picture 4" descr="gray-world-map-hi">
            <a:extLst>
              <a:ext uri="{FF2B5EF4-FFF2-40B4-BE49-F238E27FC236}">
                <a16:creationId xmlns:a16="http://schemas.microsoft.com/office/drawing/2014/main" id="{40C4B128-EEBB-4C56-9EE7-0E658836F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1830388"/>
            <a:ext cx="9144001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1">
            <a:extLst>
              <a:ext uri="{FF2B5EF4-FFF2-40B4-BE49-F238E27FC236}">
                <a16:creationId xmlns:a16="http://schemas.microsoft.com/office/drawing/2014/main" id="{38BA0243-3BBD-4BF5-80AC-3939352D6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88913"/>
            <a:ext cx="77771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2AC9E1A0-76A0-49B9-AF68-09D6F8AAB2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6088" y="2282825"/>
            <a:ext cx="8229600" cy="3948113"/>
          </a:xfrm>
        </p:spPr>
        <p:txBody>
          <a:bodyPr/>
          <a:lstStyle/>
          <a:p>
            <a:r>
              <a:rPr lang="vi-VN" altLang="sr-Latn-RS" sz="2000">
                <a:solidFill>
                  <a:srgbClr val="0033CC"/>
                </a:solidFill>
              </a:rPr>
              <a:t>U međunarodnim se odnosima pojavljuju čimbenici koji ograničavaju suverenost država uspostavljaju nove odnose koji osiguravaju bolju zaštitu globalnih interesa</a:t>
            </a:r>
          </a:p>
          <a:p>
            <a:r>
              <a:rPr lang="vi-VN" altLang="sr-Latn-RS" sz="2000">
                <a:solidFill>
                  <a:srgbClr val="0033CC"/>
                </a:solidFill>
              </a:rPr>
              <a:t>Načelo nemiješanja u unutarnje poslove države dovedeno u pitanje</a:t>
            </a:r>
          </a:p>
          <a:p>
            <a:r>
              <a:rPr lang="vi-VN" altLang="sr-Latn-RS" sz="2000">
                <a:solidFill>
                  <a:srgbClr val="0033CC"/>
                </a:solidFill>
              </a:rPr>
              <a:t>Međunarodno se pravo tradicionalno temelji na državnoj suverenost</a:t>
            </a:r>
          </a:p>
          <a:p>
            <a:r>
              <a:rPr lang="vi-VN" altLang="sr-Latn-RS" sz="2000">
                <a:solidFill>
                  <a:srgbClr val="0033CC"/>
                </a:solidFill>
              </a:rPr>
              <a:t>Stara paradigma međunarodnih odnosa koja se temelji na pretpostavki suverenih država koje djeluju neovisno jedna o drugoj i brinu se samo za svoje vlastite interese ne odražava stvarnost međunarodnih odnosa</a:t>
            </a:r>
          </a:p>
          <a:p>
            <a:endParaRPr lang="hr-HR" altLang="sr-Latn-RS" sz="2000">
              <a:solidFill>
                <a:srgbClr val="0033CC"/>
              </a:solidFill>
            </a:endParaRPr>
          </a:p>
        </p:txBody>
      </p:sp>
      <p:pic>
        <p:nvPicPr>
          <p:cNvPr id="7171" name="Picture 4" descr="gray-world-map-hi">
            <a:extLst>
              <a:ext uri="{FF2B5EF4-FFF2-40B4-BE49-F238E27FC236}">
                <a16:creationId xmlns:a16="http://schemas.microsoft.com/office/drawing/2014/main" id="{EBF46026-7A41-40A8-8099-47E70ED84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333500"/>
            <a:ext cx="9207500" cy="49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1">
            <a:extLst>
              <a:ext uri="{FF2B5EF4-FFF2-40B4-BE49-F238E27FC236}">
                <a16:creationId xmlns:a16="http://schemas.microsoft.com/office/drawing/2014/main" id="{365153D9-1194-47E9-9BAE-70B07900D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60350"/>
            <a:ext cx="8604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BE239705-F8C1-4E6F-BCCC-FEB70F8BF0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1830388"/>
            <a:ext cx="8229600" cy="4525962"/>
          </a:xfrm>
        </p:spPr>
        <p:txBody>
          <a:bodyPr/>
          <a:lstStyle/>
          <a:p>
            <a:r>
              <a:rPr lang="hr-HR" altLang="sr-Latn-RS" sz="2000">
                <a:solidFill>
                  <a:srgbClr val="0033CC"/>
                </a:solidFill>
              </a:rPr>
              <a:t>Prema tradicionalnom shvaćanju pravila međunarodnog prava su se razvila putem eksplicitne (međunarodni sporazumi) ili implicitne (običajno pravo) suglasnosti država</a:t>
            </a:r>
          </a:p>
          <a:p>
            <a:r>
              <a:rPr lang="hr-HR" altLang="sr-Latn-RS" sz="2000">
                <a:solidFill>
                  <a:srgbClr val="0033CC"/>
                </a:solidFill>
              </a:rPr>
              <a:t>Iznimka </a:t>
            </a:r>
            <a:r>
              <a:rPr lang="hr-HR" altLang="sr-Latn-RS" sz="2000" i="1">
                <a:solidFill>
                  <a:srgbClr val="0033CC"/>
                </a:solidFill>
              </a:rPr>
              <a:t>ius cogens </a:t>
            </a:r>
            <a:r>
              <a:rPr lang="hr-HR" altLang="sr-Latn-RS" sz="2000">
                <a:solidFill>
                  <a:srgbClr val="0033CC"/>
                </a:solidFill>
              </a:rPr>
              <a:t>– niti jedna se država ne može smatrati obveznom prema međunarodnom pravu, ako nije sama na to pristala. </a:t>
            </a:r>
          </a:p>
          <a:p>
            <a:r>
              <a:rPr lang="hr-HR" altLang="sr-Latn-RS" sz="2000">
                <a:solidFill>
                  <a:srgbClr val="0033CC"/>
                </a:solidFill>
              </a:rPr>
              <a:t>Eksternacionalizacija unutarnjeg prava  - tradicionalno su se smatrali unutarnjim pitanjima svake zemlje (npr. problem zaštite okoliša – pitanja okoliša postaju pitanja nacionalne ali i međunarodne sigurnosti, ljudska prava koja su se tradicionalno smatrala unutarnjim pitanjima, jačanje humanitarnog prava)</a:t>
            </a:r>
          </a:p>
          <a:p>
            <a:r>
              <a:rPr lang="pt-BR" altLang="sr-Latn-RS" sz="2000">
                <a:solidFill>
                  <a:srgbClr val="0033CC"/>
                </a:solidFill>
              </a:rPr>
              <a:t>Pojam ‘transnacionalnog’ prava ili nadnacionalnog prava (EU)</a:t>
            </a:r>
          </a:p>
          <a:p>
            <a:endParaRPr lang="hr-HR" altLang="sr-Latn-RS" sz="2000">
              <a:solidFill>
                <a:srgbClr val="0033CC"/>
              </a:solidFill>
            </a:endParaRPr>
          </a:p>
          <a:p>
            <a:endParaRPr lang="hr-HR" altLang="sr-Latn-RS" sz="2400">
              <a:solidFill>
                <a:srgbClr val="0033CC"/>
              </a:solidFill>
            </a:endParaRPr>
          </a:p>
          <a:p>
            <a:endParaRPr lang="hr-HR" altLang="sr-Latn-RS" sz="2000">
              <a:solidFill>
                <a:srgbClr val="0033CC"/>
              </a:solidFill>
            </a:endParaRPr>
          </a:p>
          <a:p>
            <a:endParaRPr lang="hr-HR" altLang="sr-Latn-RS" sz="2400">
              <a:solidFill>
                <a:srgbClr val="0033CC"/>
              </a:solidFill>
            </a:endParaRPr>
          </a:p>
          <a:p>
            <a:endParaRPr lang="en-US" altLang="sr-Latn-RS"/>
          </a:p>
        </p:txBody>
      </p:sp>
      <p:pic>
        <p:nvPicPr>
          <p:cNvPr id="8195" name="Picture 4" descr="gray-world-map-hi">
            <a:extLst>
              <a:ext uri="{FF2B5EF4-FFF2-40B4-BE49-F238E27FC236}">
                <a16:creationId xmlns:a16="http://schemas.microsoft.com/office/drawing/2014/main" id="{2345F6E0-CCCB-4EEA-8CE1-D363FA040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1830388"/>
            <a:ext cx="9144001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>
            <a:extLst>
              <a:ext uri="{FF2B5EF4-FFF2-40B4-BE49-F238E27FC236}">
                <a16:creationId xmlns:a16="http://schemas.microsoft.com/office/drawing/2014/main" id="{F0546C21-4B85-443A-91EB-F98303D3E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5275" y="0"/>
            <a:ext cx="75866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‘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zh-CN" sz="1800" b="1">
              <a:solidFill>
                <a:srgbClr val="C0C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zh-CN" sz="1800" b="1">
                <a:solidFill>
                  <a:srgbClr val="C0C0C0"/>
                </a:solidFill>
              </a:rPr>
              <a:t>Međunarodni odnosi, vanjska politika i diplomacija’</a:t>
            </a:r>
            <a:endParaRPr lang="hr-HR" altLang="sr-Latn-RS" sz="1800" b="1" i="1">
              <a:solidFill>
                <a:srgbClr val="C0C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>
            <a:extLst>
              <a:ext uri="{FF2B5EF4-FFF2-40B4-BE49-F238E27FC236}">
                <a16:creationId xmlns:a16="http://schemas.microsoft.com/office/drawing/2014/main" id="{761BEC40-436B-4502-9F9A-EE9257CCA8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7725" y="1341438"/>
            <a:ext cx="8229600" cy="5434012"/>
          </a:xfrm>
        </p:spPr>
        <p:txBody>
          <a:bodyPr/>
          <a:lstStyle/>
          <a:p>
            <a:pPr algn="ctr">
              <a:buFontTx/>
              <a:buNone/>
            </a:pPr>
            <a:r>
              <a:rPr lang="hr-HR" altLang="sr-Latn-RS" b="1" u="sng">
                <a:solidFill>
                  <a:srgbClr val="0033CC"/>
                </a:solidFill>
              </a:rPr>
              <a:t>Zajedničko rješavanje problema</a:t>
            </a:r>
            <a:endParaRPr lang="hr-HR" altLang="sr-Latn-RS" b="1">
              <a:solidFill>
                <a:srgbClr val="0033CC"/>
              </a:solidFill>
            </a:endParaRPr>
          </a:p>
          <a:p>
            <a:r>
              <a:rPr lang="hr-HR" altLang="sr-Latn-RS" sz="1800">
                <a:solidFill>
                  <a:srgbClr val="0033CC"/>
                </a:solidFill>
              </a:rPr>
              <a:t>Međunarodni i unutarnji sukobi stvaraju val izbjeglica - </a:t>
            </a:r>
            <a:r>
              <a:rPr lang="en-US" altLang="sr-Latn-RS" sz="1800">
                <a:solidFill>
                  <a:srgbClr val="0033CC"/>
                </a:solidFill>
              </a:rPr>
              <a:t>Global Compact for Safe, Orderly and Regular Migration</a:t>
            </a:r>
            <a:endParaRPr lang="hr-HR" altLang="sr-Latn-RS" sz="1800">
              <a:solidFill>
                <a:srgbClr val="0033CC"/>
              </a:solidFill>
            </a:endParaRPr>
          </a:p>
          <a:p>
            <a:r>
              <a:rPr lang="hr-HR" altLang="sr-Latn-RS" sz="1800">
                <a:solidFill>
                  <a:srgbClr val="0033CC"/>
                </a:solidFill>
              </a:rPr>
              <a:t>Ratovi i oružani sukobi prekidaju komunikacijske tokove, sprječavaju trgovinu, onemogućuju korištene prirodnih bogatstava, dovode do njihovog uništenja</a:t>
            </a:r>
          </a:p>
          <a:p>
            <a:r>
              <a:rPr lang="hr-HR" altLang="sr-Latn-RS" sz="1800">
                <a:solidFill>
                  <a:srgbClr val="0033CC"/>
                </a:solidFill>
              </a:rPr>
              <a:t>Progoni, masovna i teška kršenja, ljudskih prava – humanitarne intervencije – jer su ljudi najvažniji, obveza međunarodne zajednice da ih štiti</a:t>
            </a:r>
          </a:p>
          <a:p>
            <a:r>
              <a:rPr lang="hr-HR" altLang="sr-Latn-RS" sz="1800">
                <a:solidFill>
                  <a:srgbClr val="0033CC"/>
                </a:solidFill>
              </a:rPr>
              <a:t>Pri tome se koristi vojna  sila ili druga prisilna sredstva radi miješanja u sukobe bez pristanka dotične države</a:t>
            </a:r>
          </a:p>
          <a:p>
            <a:r>
              <a:rPr lang="hr-HR" altLang="sr-Latn-RS" sz="1800">
                <a:solidFill>
                  <a:srgbClr val="0033CC"/>
                </a:solidFill>
              </a:rPr>
              <a:t>osnivanje Međunarodnog suda za progon osoba odgovornih za ozbiljna kršenja međunarodnog prava počinjena na području bivše Jugoslavije (MKSJ) – rezolucijom Vijeća sigurnosti – međunarodni nadzor, uključujući međunarodne sankcije</a:t>
            </a:r>
          </a:p>
          <a:p>
            <a:r>
              <a:rPr lang="hr-HR" altLang="sr-Latn-RS" sz="1800">
                <a:solidFill>
                  <a:srgbClr val="0033CC"/>
                </a:solidFill>
              </a:rPr>
              <a:t>Zajedničke akcije u pogledu zaštite okoliša, terorizma (promijene utjecajem globalizacije), suzbijanja (organiziranog, prekograničnog…) kriminala…</a:t>
            </a:r>
          </a:p>
          <a:p>
            <a:endParaRPr lang="hr-HR" altLang="sr-Latn-RS" sz="2000">
              <a:solidFill>
                <a:srgbClr val="0033CC"/>
              </a:solidFill>
            </a:endParaRPr>
          </a:p>
        </p:txBody>
      </p:sp>
      <p:pic>
        <p:nvPicPr>
          <p:cNvPr id="9219" name="Picture 4" descr="gray-world-map-hi">
            <a:extLst>
              <a:ext uri="{FF2B5EF4-FFF2-40B4-BE49-F238E27FC236}">
                <a16:creationId xmlns:a16="http://schemas.microsoft.com/office/drawing/2014/main" id="{C534E69F-B32A-4D72-B59E-97121DF296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1844675"/>
            <a:ext cx="8807450" cy="424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1">
            <a:extLst>
              <a:ext uri="{FF2B5EF4-FFF2-40B4-BE49-F238E27FC236}">
                <a16:creationId xmlns:a16="http://schemas.microsoft.com/office/drawing/2014/main" id="{C0A0F769-35DA-4E2B-A2A0-E203D502A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0"/>
            <a:ext cx="7369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zh-CN" sz="1800" b="1">
                <a:solidFill>
                  <a:srgbClr val="C0C0C0"/>
                </a:solidFill>
              </a:rPr>
              <a:t>‚Međunarodni odnosi, vanjska politika i diplomacija’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0ED81-285A-4FE0-AD6E-4E639FDC9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88" y="1830388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vi-VN" sz="2800" dirty="0">
                <a:solidFill>
                  <a:srgbClr val="0033CC"/>
                </a:solidFill>
              </a:rPr>
              <a:t>Međunarodne organizacije  - preuzimaju velik broj zadataka iz </a:t>
            </a:r>
            <a:r>
              <a:rPr lang="hr-HR" sz="2800" dirty="0">
                <a:solidFill>
                  <a:srgbClr val="0033CC"/>
                </a:solidFill>
              </a:rPr>
              <a:t>pojedinih </a:t>
            </a:r>
            <a:r>
              <a:rPr lang="vi-VN" sz="2800" dirty="0">
                <a:solidFill>
                  <a:srgbClr val="0033CC"/>
                </a:solidFill>
              </a:rPr>
              <a:t>područja</a:t>
            </a:r>
            <a:r>
              <a:rPr lang="hr-HR" sz="2800" dirty="0">
                <a:solidFill>
                  <a:srgbClr val="0033CC"/>
                </a:solidFill>
              </a:rPr>
              <a:t>:</a:t>
            </a:r>
          </a:p>
          <a:p>
            <a:pPr marL="0" indent="0">
              <a:buFontTx/>
              <a:buNone/>
              <a:defRPr/>
            </a:pPr>
            <a:r>
              <a:rPr lang="hr-HR" sz="2800" dirty="0">
                <a:solidFill>
                  <a:srgbClr val="0033CC"/>
                </a:solidFill>
              </a:rPr>
              <a:t>    </a:t>
            </a:r>
            <a:r>
              <a:rPr lang="vi-VN" sz="2800" dirty="0">
                <a:solidFill>
                  <a:srgbClr val="0033CC"/>
                </a:solidFill>
              </a:rPr>
              <a:t>Npr.: - mir i sigurnost (UN, OESS, NATO)</a:t>
            </a:r>
          </a:p>
          <a:p>
            <a:pPr marL="0" indent="0">
              <a:buFontTx/>
              <a:buNone/>
              <a:defRPr/>
            </a:pPr>
            <a:r>
              <a:rPr lang="vi-VN" sz="2800" dirty="0">
                <a:solidFill>
                  <a:srgbClr val="0033CC"/>
                </a:solidFill>
              </a:rPr>
              <a:t>            </a:t>
            </a:r>
            <a:r>
              <a:rPr lang="hr-HR" sz="2800" dirty="0">
                <a:solidFill>
                  <a:srgbClr val="0033CC"/>
                </a:solidFill>
              </a:rPr>
              <a:t> </a:t>
            </a:r>
            <a:r>
              <a:rPr lang="vi-VN" sz="2800" dirty="0">
                <a:solidFill>
                  <a:srgbClr val="0033CC"/>
                </a:solidFill>
              </a:rPr>
              <a:t>- gospodarstv</a:t>
            </a:r>
            <a:r>
              <a:rPr lang="hr-HR" sz="2800" dirty="0">
                <a:solidFill>
                  <a:srgbClr val="0033CC"/>
                </a:solidFill>
              </a:rPr>
              <a:t>o</a:t>
            </a:r>
            <a:r>
              <a:rPr lang="vi-VN" sz="2800" dirty="0">
                <a:solidFill>
                  <a:srgbClr val="0033CC"/>
                </a:solidFill>
              </a:rPr>
              <a:t> (EU, MERCOSUR</a:t>
            </a:r>
            <a:r>
              <a:rPr lang="hr-HR" sz="2800" dirty="0">
                <a:solidFill>
                  <a:srgbClr val="0033CC"/>
                </a:solidFill>
              </a:rPr>
              <a:t> 			(zajedničko tržište Južne Amerike, 		OECD)</a:t>
            </a:r>
            <a:r>
              <a:rPr lang="vi-VN" sz="2800" dirty="0">
                <a:solidFill>
                  <a:srgbClr val="0033CC"/>
                </a:solidFill>
              </a:rPr>
              <a:t>,Sjevernoamerička zona </a:t>
            </a:r>
            <a:r>
              <a:rPr lang="hr-HR" sz="2800" dirty="0">
                <a:solidFill>
                  <a:srgbClr val="0033CC"/>
                </a:solidFill>
              </a:rPr>
              <a:t>			</a:t>
            </a:r>
            <a:r>
              <a:rPr lang="vi-VN" sz="2800" dirty="0">
                <a:solidFill>
                  <a:srgbClr val="0033CC"/>
                </a:solidFill>
              </a:rPr>
              <a:t>slobodne trgovine)</a:t>
            </a:r>
            <a:endParaRPr lang="hr-HR" sz="2800" dirty="0">
              <a:solidFill>
                <a:srgbClr val="0033CC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r-HR" sz="2800" dirty="0">
                <a:solidFill>
                  <a:srgbClr val="0033CC"/>
                </a:solidFill>
              </a:rPr>
              <a:t>Regionalna suradnja</a:t>
            </a:r>
          </a:p>
          <a:p>
            <a:pPr marL="0" indent="0">
              <a:buFontTx/>
              <a:buNone/>
              <a:defRPr/>
            </a:pPr>
            <a:endParaRPr lang="vi-VN" sz="2800" dirty="0">
              <a:solidFill>
                <a:srgbClr val="0033CC"/>
              </a:solidFill>
            </a:endParaRPr>
          </a:p>
          <a:p>
            <a:pPr>
              <a:defRPr/>
            </a:pPr>
            <a:endParaRPr lang="hr-HR" dirty="0"/>
          </a:p>
        </p:txBody>
      </p:sp>
      <p:pic>
        <p:nvPicPr>
          <p:cNvPr id="10243" name="Picture 4" descr="gray-world-map-hi">
            <a:extLst>
              <a:ext uri="{FF2B5EF4-FFF2-40B4-BE49-F238E27FC236}">
                <a16:creationId xmlns:a16="http://schemas.microsoft.com/office/drawing/2014/main" id="{17EBAEDF-D0EF-4633-960E-C33FB039E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2420938"/>
            <a:ext cx="8791575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1">
            <a:extLst>
              <a:ext uri="{FF2B5EF4-FFF2-40B4-BE49-F238E27FC236}">
                <a16:creationId xmlns:a16="http://schemas.microsoft.com/office/drawing/2014/main" id="{13720E4D-1811-4873-84A1-A0765319C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293688"/>
            <a:ext cx="6913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zh-CN" sz="1800" b="1">
                <a:solidFill>
                  <a:srgbClr val="C0C0C0"/>
                </a:solidFill>
              </a:rPr>
              <a:t>‚Međunarodni odnosi, vanjska politika i diplomacija’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94E209E2-E5A5-4815-97B9-29C6EA927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2163" y="981075"/>
            <a:ext cx="8229600" cy="1008063"/>
          </a:xfrm>
        </p:spPr>
        <p:txBody>
          <a:bodyPr/>
          <a:lstStyle/>
          <a:p>
            <a:r>
              <a:rPr lang="hr-HR" altLang="sr-Latn-RS" sz="2800" b="1" u="sng">
                <a:solidFill>
                  <a:srgbClr val="0033CC"/>
                </a:solidFill>
              </a:rPr>
              <a:t>Primjeri mehanizama za praćenje zaštite ljudskih prava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B3CF1106-39AB-4E8A-AACB-DCF13201F3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6088" y="1196975"/>
            <a:ext cx="8229600" cy="5472113"/>
          </a:xfrm>
        </p:spPr>
        <p:txBody>
          <a:bodyPr/>
          <a:lstStyle/>
          <a:p>
            <a:endParaRPr lang="hr-HR" altLang="sr-Latn-RS" sz="2000">
              <a:solidFill>
                <a:srgbClr val="0033CC"/>
              </a:solidFill>
            </a:endParaRPr>
          </a:p>
          <a:p>
            <a:r>
              <a:rPr lang="hr-HR" altLang="sr-Latn-RS" sz="2000" b="1" u="sng">
                <a:solidFill>
                  <a:srgbClr val="0033CC"/>
                </a:solidFill>
              </a:rPr>
              <a:t>UN:</a:t>
            </a:r>
          </a:p>
          <a:p>
            <a:r>
              <a:rPr lang="hr-HR" altLang="sr-Latn-RS" sz="2000">
                <a:solidFill>
                  <a:srgbClr val="0033CC"/>
                </a:solidFill>
              </a:rPr>
              <a:t>Opća deklaracija o ljudskim pravima, Međunarodni pakt o  </a:t>
            </a:r>
            <a:r>
              <a:rPr lang="pl-PL" altLang="sr-Latn-RS" sz="2000">
                <a:solidFill>
                  <a:srgbClr val="0033CC"/>
                </a:solidFill>
              </a:rPr>
              <a:t>gospodarskim, </a:t>
            </a:r>
            <a:r>
              <a:rPr lang="hr-HR" altLang="sr-Latn-RS" sz="2000">
                <a:solidFill>
                  <a:srgbClr val="0033CC"/>
                </a:solidFill>
              </a:rPr>
              <a:t>socijalnim i kulturnim pravima, Međunarodni pakt o građanskim i političkim pravima…</a:t>
            </a:r>
          </a:p>
          <a:p>
            <a:r>
              <a:rPr lang="hr-HR" altLang="sr-Latn-RS" sz="2000">
                <a:solidFill>
                  <a:srgbClr val="0033CC"/>
                </a:solidFill>
              </a:rPr>
              <a:t>visoki povjerenik UN-a za ljudska prava, posebni izvjestitelji, Komisija za zaštitu ljudskih prava…</a:t>
            </a:r>
          </a:p>
          <a:p>
            <a:r>
              <a:rPr lang="hr-HR" altLang="sr-Latn-RS" sz="2000">
                <a:solidFill>
                  <a:srgbClr val="0033CC"/>
                </a:solidFill>
              </a:rPr>
              <a:t>provedbu šest temeljnih ugovora UN-a o ljudskim pravima  prati šest odbora za njihovu provedbu (Odbor za ljudska prava, Odbor za gospodarska, socijalna i kulturna prava, Odbor za borbu protiv mučenja i drugog okrutnog, neljudskog ili ponižavajućeg postupanja ili kažnjavanja, Odbor za sprječavanje diskriminacije žena, Odbor za sprječavanje rasne diskriminacije, Odbor za prava djeteta)</a:t>
            </a:r>
          </a:p>
          <a:p>
            <a:r>
              <a:rPr lang="hr-HR" altLang="sr-Latn-RS" sz="2000" b="1" u="sng">
                <a:solidFill>
                  <a:srgbClr val="0033CC"/>
                </a:solidFill>
              </a:rPr>
              <a:t>Vijeće Europe:</a:t>
            </a:r>
            <a:r>
              <a:rPr lang="hr-HR" altLang="sr-Latn-RS" sz="2000">
                <a:solidFill>
                  <a:srgbClr val="0033CC"/>
                </a:solidFill>
              </a:rPr>
              <a:t> </a:t>
            </a:r>
          </a:p>
          <a:p>
            <a:r>
              <a:rPr lang="hr-HR" altLang="sr-Latn-RS" sz="2000">
                <a:solidFill>
                  <a:srgbClr val="0033CC"/>
                </a:solidFill>
              </a:rPr>
              <a:t>Europska konvencija za zaštitu ljudskih prava i temeljnih sloboda – Sud za zaštitu ljudskih prava</a:t>
            </a:r>
          </a:p>
          <a:p>
            <a:endParaRPr lang="hr-HR" altLang="sr-Latn-RS" sz="2000">
              <a:solidFill>
                <a:srgbClr val="0033CC"/>
              </a:solidFill>
            </a:endParaRPr>
          </a:p>
          <a:p>
            <a:endParaRPr lang="hr-HR" altLang="sr-Latn-RS" sz="2000">
              <a:solidFill>
                <a:srgbClr val="0033CC"/>
              </a:solidFill>
            </a:endParaRPr>
          </a:p>
          <a:p>
            <a:endParaRPr lang="hr-HR" altLang="sr-Latn-RS" sz="2000"/>
          </a:p>
        </p:txBody>
      </p:sp>
      <p:pic>
        <p:nvPicPr>
          <p:cNvPr id="11268" name="Picture 4" descr="gray-world-map-hi">
            <a:extLst>
              <a:ext uri="{FF2B5EF4-FFF2-40B4-BE49-F238E27FC236}">
                <a16:creationId xmlns:a16="http://schemas.microsoft.com/office/drawing/2014/main" id="{42E22D67-2B86-43A6-A6B8-6EE5405F0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0" y="1557338"/>
            <a:ext cx="9640888" cy="530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1">
            <a:extLst>
              <a:ext uri="{FF2B5EF4-FFF2-40B4-BE49-F238E27FC236}">
                <a16:creationId xmlns:a16="http://schemas.microsoft.com/office/drawing/2014/main" id="{1E14211D-95B8-4EAF-9BA0-38D486939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6225" y="0"/>
            <a:ext cx="7586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zh-CN" sz="1800" b="1">
                <a:solidFill>
                  <a:srgbClr val="C0C0C0"/>
                </a:solidFill>
              </a:rPr>
              <a:t>‚Međunarodni odnosi, vanjska politika i diplomacija’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mpl">
  <a:themeElements>
    <a:clrScheme name="temp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</Template>
  <TotalTime>4521</TotalTime>
  <Words>2411</Words>
  <Application>Microsoft Office PowerPoint</Application>
  <PresentationFormat>On-screen Show (4:3)</PresentationFormat>
  <Paragraphs>166</Paragraphs>
  <Slides>23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Wingdings</vt:lpstr>
      <vt:lpstr>Times New Roman</vt:lpstr>
      <vt:lpstr>Symbol</vt:lpstr>
      <vt:lpstr>Tahoma</vt:lpstr>
      <vt:lpstr>templ</vt:lpstr>
      <vt:lpstr>MathType 5.0 Equation</vt:lpstr>
      <vt:lpstr>PowerPoint Presentation</vt:lpstr>
      <vt:lpstr>PowerPoint Presentation</vt:lpstr>
      <vt:lpstr>Globalizacija i njen utjecaj na međunarodne odnose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Primjeri mehanizama za praćenje zaštite ljudskih prava</vt:lpstr>
      <vt:lpstr>Priznavanje i zaštita ljudskih  prava u Europskoj uniji </vt:lpstr>
      <vt:lpstr>Važnija sudska praksa Europskog suda</vt:lpstr>
      <vt:lpstr>PowerPoint Presentation</vt:lpstr>
      <vt:lpstr>PowerPoint Presentation</vt:lpstr>
      <vt:lpstr>Pitanja suvereniteta kod međunarodnog i europskog prava</vt:lpstr>
      <vt:lpstr>PowerPoint Presentation</vt:lpstr>
      <vt:lpstr>PowerPoint Presentation</vt:lpstr>
      <vt:lpstr>Zajednička vanjska i  sigurnosna politika Europske unije</vt:lpstr>
      <vt:lpstr>PowerPoint Presentation</vt:lpstr>
      <vt:lpstr>PowerPoint Presentation</vt:lpstr>
      <vt:lpstr>Neke odredbe Ugovora  o Europskoj uniji o ZVSP</vt:lpstr>
      <vt:lpstr>PowerPoint Presentation</vt:lpstr>
      <vt:lpstr>PowerPoint Presentation</vt:lpstr>
      <vt:lpstr>‚Međunarodni odnosi, vanjska politika i diplomacija’  </vt:lpstr>
    </vt:vector>
  </TitlesOfParts>
  <Company>RH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mvpei</dc:creator>
  <cp:lastModifiedBy>Sanja Storjak</cp:lastModifiedBy>
  <cp:revision>305</cp:revision>
  <cp:lastPrinted>2014-10-17T13:59:45Z</cp:lastPrinted>
  <dcterms:created xsi:type="dcterms:W3CDTF">2013-02-05T09:04:53Z</dcterms:created>
  <dcterms:modified xsi:type="dcterms:W3CDTF">2021-12-20T08:10:35Z</dcterms:modified>
</cp:coreProperties>
</file>