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4" r:id="rId10"/>
    <p:sldId id="266" r:id="rId11"/>
    <p:sldId id="262" r:id="rId12"/>
    <p:sldId id="267" r:id="rId13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2DE36-F849-4E1E-B056-38D8F8B43C31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CFED7-CF18-48B5-BBB0-D91675E9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6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6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4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5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0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3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7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3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3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6853-9005-4EAC-A3B3-7D521BEEBCF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2C7D6-E696-4849-8F37-342F96F46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0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dirty="0">
                <a:solidFill>
                  <a:prstClr val="black"/>
                </a:solidFill>
                <a:latin typeface="Calibri"/>
              </a:rPr>
              <a:t>Međunarodno privatno pravo za izvanredne studente</a:t>
            </a:r>
            <a:br>
              <a:rPr lang="hr-HR" sz="4000" dirty="0">
                <a:solidFill>
                  <a:prstClr val="black"/>
                </a:solidFill>
                <a:latin typeface="Calibri"/>
              </a:rPr>
            </a:br>
            <a:r>
              <a:rPr lang="hr-HR" sz="4000" dirty="0" smtClean="0">
                <a:solidFill>
                  <a:prstClr val="black"/>
                </a:solidFill>
                <a:latin typeface="Calibri"/>
              </a:rPr>
              <a:t>28.3.2018</a:t>
            </a:r>
            <a:r>
              <a:rPr lang="hr-HR" sz="4000" dirty="0">
                <a:solidFill>
                  <a:prstClr val="black"/>
                </a:solidFill>
                <a:latin typeface="Calibri"/>
              </a:rPr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smtClean="0"/>
              <a:t>Doc. dr. </a:t>
            </a:r>
            <a:r>
              <a:rPr lang="hr-HR" dirty="0" err="1" smtClean="0"/>
              <a:t>sc</a:t>
            </a:r>
            <a:r>
              <a:rPr lang="hr-HR" dirty="0" smtClean="0"/>
              <a:t>. Dora Zgrabljić Rotar</a:t>
            </a:r>
          </a:p>
          <a:p>
            <a:r>
              <a:rPr lang="hr-HR" dirty="0" smtClean="0"/>
              <a:t>2018.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1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Europsk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konvencij</a:t>
            </a:r>
            <a:r>
              <a:rPr lang="hr-HR" dirty="0" smtClean="0"/>
              <a:t>a</a:t>
            </a:r>
            <a:r>
              <a:rPr lang="en-US" dirty="0" smtClean="0"/>
              <a:t> o </a:t>
            </a:r>
            <a:r>
              <a:rPr lang="en-US" dirty="0" err="1" smtClean="0"/>
              <a:t>obavijestima</a:t>
            </a:r>
            <a:r>
              <a:rPr lang="en-US" dirty="0" smtClean="0"/>
              <a:t> o </a:t>
            </a:r>
            <a:r>
              <a:rPr lang="en-US" dirty="0" err="1" smtClean="0"/>
              <a:t>stranom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Potpisana 2013. godine, a ratificirana 2014. godine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67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PRILAGOĐAVANJE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Kolizijsko pravilo uputi na primjenu dva ili više stranih prava ili stranog i domaćeg prava među kojima postoje znatne razlike ili u kojima postoje proturječna rješenja.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Ne korigiraju se niti prilagođavaju strana materijalna pravila već samo učinci njihove primjene.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6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Metode rješavanja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Davanjem prednosti jednom od više mjerodavnih prava</a:t>
            </a:r>
          </a:p>
          <a:p>
            <a:pPr marL="514350" indent="-514350">
              <a:buAutoNum type="arabicPeriod"/>
            </a:pPr>
            <a:r>
              <a:rPr lang="hr-HR" dirty="0" smtClean="0"/>
              <a:t>Protezanjem primjene mjerodavnog prava i na one situacije koje ne pokriva kategorija vezivanja polaznog kolizijskog pravila</a:t>
            </a:r>
          </a:p>
          <a:p>
            <a:pPr marL="514350" indent="-514350">
              <a:buAutoNum type="arabicPeriod"/>
            </a:pPr>
            <a:r>
              <a:rPr lang="hr-HR" dirty="0" smtClean="0"/>
              <a:t>Mijenjanjem mjerodavnog materijalnog prava</a:t>
            </a:r>
          </a:p>
          <a:p>
            <a:pPr marL="514350" indent="-514350">
              <a:buAutoNum type="arabicPeriod"/>
            </a:pPr>
            <a:r>
              <a:rPr lang="hr-HR" dirty="0" smtClean="0"/>
              <a:t>Primjenom </a:t>
            </a:r>
            <a:r>
              <a:rPr lang="hr-HR" i="1" dirty="0" err="1" smtClean="0"/>
              <a:t>lex</a:t>
            </a:r>
            <a:r>
              <a:rPr lang="hr-HR" i="1" dirty="0" smtClean="0"/>
              <a:t> fori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9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PRETHODNO PITANJE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Problem se javlja kada je za rješavanje tužbenog zahtjeva u jednoj pravnoj stvari (tzv. glavno pitanje) potrebno prethodno riješiti postoji li neko drugo pravo ili pravni odnos (tzv. </a:t>
            </a:r>
            <a:r>
              <a:rPr lang="hr-HR" dirty="0"/>
              <a:t>p</a:t>
            </a:r>
            <a:r>
              <a:rPr lang="hr-HR" dirty="0" smtClean="0"/>
              <a:t>rethodno pitanje) od čijeg rješenja ovisi dogovor na glavno pitanje postavljeno sudu. Pri tome prethodno pitanje predstavlja samostalnu pravnu cjelinu.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3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PRETHODNO PITANJE U MPP-U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1.	Pravo mjerodavno za glavno pitanje? </a:t>
            </a:r>
          </a:p>
          <a:p>
            <a:pPr marL="0" indent="0">
              <a:buNone/>
            </a:pPr>
            <a:r>
              <a:rPr lang="hr-HR" dirty="0" smtClean="0"/>
              <a:t>Utvrđuje se primjenom kolizijskih pravila </a:t>
            </a:r>
            <a:r>
              <a:rPr lang="hr-HR" i="1" dirty="0" err="1" smtClean="0"/>
              <a:t>lex</a:t>
            </a:r>
            <a:r>
              <a:rPr lang="hr-HR" i="1" dirty="0" smtClean="0"/>
              <a:t> fori</a:t>
            </a:r>
          </a:p>
          <a:p>
            <a:pPr marL="514350" indent="-514350">
              <a:buAutoNum type="arabicPeriod" startAt="2"/>
            </a:pPr>
            <a:r>
              <a:rPr lang="hr-HR" dirty="0" smtClean="0"/>
              <a:t>Pravo mjerodavno za prethodno pitanje?</a:t>
            </a:r>
          </a:p>
          <a:p>
            <a:pPr marL="0" indent="0">
              <a:buNone/>
            </a:pPr>
            <a:r>
              <a:rPr lang="hr-HR" dirty="0" smtClean="0"/>
              <a:t>Utvrđuje li se primjenom kolizijskih pravila</a:t>
            </a:r>
            <a:r>
              <a:rPr lang="hr-HR" i="1" dirty="0" smtClean="0"/>
              <a:t> </a:t>
            </a:r>
            <a:r>
              <a:rPr lang="hr-HR" i="1" dirty="0" err="1" smtClean="0"/>
              <a:t>lex</a:t>
            </a:r>
            <a:r>
              <a:rPr lang="hr-HR" i="1" dirty="0" smtClean="0"/>
              <a:t> fori </a:t>
            </a:r>
            <a:r>
              <a:rPr lang="hr-HR" dirty="0" smtClean="0"/>
              <a:t>ili kolizijskih pravila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r>
              <a:rPr lang="hr-HR" i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6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Pretpostavke za postojanje problema prethodnog pitanja u </a:t>
            </a:r>
            <a:r>
              <a:rPr lang="hr-HR" dirty="0" err="1" smtClean="0"/>
              <a:t>mpp</a:t>
            </a:r>
            <a:r>
              <a:rPr lang="hr-HR" dirty="0" smtClean="0"/>
              <a:t>-u: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Za glavno pitanje mjerodavno je strano pravo</a:t>
            </a:r>
          </a:p>
          <a:p>
            <a:pPr marL="514350" indent="-514350">
              <a:buAutoNum type="arabicPeriod"/>
            </a:pPr>
            <a:r>
              <a:rPr lang="hr-HR" dirty="0" smtClean="0"/>
              <a:t>Prethodno pitanje: mora sadržavati međunarodno obilježje, mora biti samostalna pravna cjelina i mora za njega postojati samostalno kolizijsko pravilo</a:t>
            </a:r>
          </a:p>
          <a:p>
            <a:pPr marL="514350" indent="-514350">
              <a:buAutoNum type="arabicPeriod"/>
            </a:pPr>
            <a:r>
              <a:rPr lang="hr-HR" dirty="0" err="1" smtClean="0"/>
              <a:t>Materijalnopravni</a:t>
            </a:r>
            <a:r>
              <a:rPr lang="hr-HR" dirty="0" smtClean="0"/>
              <a:t> rezultat upućivanja kolizijskih pravila </a:t>
            </a:r>
            <a:r>
              <a:rPr lang="hr-HR" i="1" dirty="0" err="1" smtClean="0"/>
              <a:t>lex</a:t>
            </a:r>
            <a:r>
              <a:rPr lang="hr-HR" i="1" dirty="0" smtClean="0"/>
              <a:t> fori </a:t>
            </a:r>
            <a:r>
              <a:rPr lang="hr-HR" dirty="0" smtClean="0"/>
              <a:t>razlikuje se od </a:t>
            </a:r>
            <a:r>
              <a:rPr lang="hr-HR" dirty="0" err="1" smtClean="0"/>
              <a:t>materijalnopravnog</a:t>
            </a:r>
            <a:r>
              <a:rPr lang="hr-HR" dirty="0" smtClean="0"/>
              <a:t> rezultata upućivanja kolizijskih pravila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r>
              <a:rPr lang="hr-HR" i="1" dirty="0" smtClean="0"/>
              <a:t> </a:t>
            </a:r>
            <a:r>
              <a:rPr lang="hr-HR" dirty="0" smtClean="0"/>
              <a:t>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3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Moguća rješenja: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Povezivanje s 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causae</a:t>
            </a:r>
            <a:r>
              <a:rPr lang="hr-HR" i="1" dirty="0" smtClean="0"/>
              <a:t> </a:t>
            </a:r>
            <a:r>
              <a:rPr lang="hr-HR" dirty="0" smtClean="0"/>
              <a:t>(zavisno upućivanje)</a:t>
            </a:r>
          </a:p>
          <a:p>
            <a:pPr marL="514350" indent="-514350">
              <a:buAutoNum type="arabicPeriod"/>
            </a:pPr>
            <a:r>
              <a:rPr lang="hr-HR" dirty="0" smtClean="0"/>
              <a:t>Povezivanje s </a:t>
            </a:r>
            <a:r>
              <a:rPr lang="hr-HR" i="1" dirty="0" err="1" smtClean="0"/>
              <a:t>lex</a:t>
            </a:r>
            <a:r>
              <a:rPr lang="hr-HR" i="1" dirty="0" smtClean="0"/>
              <a:t> fori </a:t>
            </a:r>
            <a:r>
              <a:rPr lang="hr-HR" dirty="0" smtClean="0"/>
              <a:t>(nezavisno upućivanje)</a:t>
            </a:r>
          </a:p>
          <a:p>
            <a:pPr marL="514350" indent="-514350">
              <a:buAutoNum type="arabicPeriod"/>
            </a:pPr>
            <a:r>
              <a:rPr lang="hr-HR" dirty="0" smtClean="0"/>
              <a:t>Povezivanje zavisno od ocjene pretežnosti interesa na postizanje unutrašnje odnosno međunarodne ujednačenosti rješenja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19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PRAVNA PRIRODA KOLIZIJSKIH PRAVILA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Mora li sud kad god se radi o privatnopravnoj situaciji s međunarodnim obilježjem primijeniti kolizijska pravila?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Mora li sud ako ga kolizijsko pravilo uputi na primjenu stranog prava primijeniti to strano pravo?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59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PRIMJENA STRANOG PRAVA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b="0" i="0" dirty="0" smtClean="0">
              <a:solidFill>
                <a:srgbClr val="414145"/>
              </a:solidFill>
              <a:effectLst/>
              <a:latin typeface="Open Sans"/>
            </a:endParaRPr>
          </a:p>
          <a:p>
            <a:pPr marL="0" indent="0">
              <a:buNone/>
            </a:pPr>
            <a:r>
              <a:rPr lang="hr-HR" dirty="0" smtClean="0"/>
              <a:t>Treba li sud utvrđivati strano pravo ili strano pravo dokazuju stranke u postupku?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7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Članak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13.</a:t>
            </a:r>
            <a:r>
              <a:rPr lang="hr-HR" b="0" i="0" dirty="0" smtClean="0">
                <a:solidFill>
                  <a:srgbClr val="414145"/>
                </a:solidFill>
                <a:effectLst/>
                <a:latin typeface="Open Sans"/>
              </a:rPr>
              <a:t> ZRS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/>
            </a:r>
            <a:b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Sud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ili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drugi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nadležni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organ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službenoj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će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dužnosti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utvrditi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sadržaj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stranoga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mjerodavnog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.</a:t>
            </a:r>
          </a:p>
          <a:p>
            <a:pPr marL="0" indent="0" algn="just">
              <a:buNone/>
            </a:pP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Organ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iz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stavka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1.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ovoga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članka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može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zatražiti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obavijesti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o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stranom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pravu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od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Ministarstva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pravosuđa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uprave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Republike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Hrvatske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.</a:t>
            </a:r>
          </a:p>
          <a:p>
            <a:pPr marL="0" indent="0" algn="just">
              <a:buNone/>
            </a:pP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Stranke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u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postupku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mogu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podnijeti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javnu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ispravu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o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sadržaju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stranog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94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ZMPP iz 2017.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Utvrđivanje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sadržaja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države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primjena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države</a:t>
            </a:r>
            <a:endParaRPr lang="en-US" b="0" i="0" dirty="0" smtClean="0">
              <a:solidFill>
                <a:srgbClr val="414145"/>
              </a:solidFill>
              <a:effectLst/>
              <a:latin typeface="Open Sans"/>
            </a:endParaRPr>
          </a:p>
          <a:p>
            <a:pPr marL="0" indent="0" algn="ctr">
              <a:buNone/>
            </a:pP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Članak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8.</a:t>
            </a:r>
          </a:p>
          <a:p>
            <a:pPr marL="0" indent="0">
              <a:buNone/>
            </a:pP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(1)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Sud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ili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drugo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tijelo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Republike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Hrvatske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utvrđuje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sadržaj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države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službenoj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dužnosti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.</a:t>
            </a:r>
          </a:p>
          <a:p>
            <a:pPr marL="0" indent="0">
              <a:buNone/>
            </a:pP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(2)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države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primjenjuje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se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na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način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kako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se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tumači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u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toj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državi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.</a:t>
            </a:r>
          </a:p>
          <a:p>
            <a:pPr marL="0" indent="0">
              <a:buNone/>
            </a:pP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(3)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Sud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ili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drugo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tijelo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Republike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Hrvatske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može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obavijest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o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sadržaju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države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zatražiti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od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ministarstva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nadležnog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za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poslove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pravosuđa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ili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nekog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drugog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tijela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kao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vještaka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ili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specijaliziranih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ustanova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.</a:t>
            </a:r>
          </a:p>
          <a:p>
            <a:pPr marL="0" indent="0">
              <a:buNone/>
            </a:pP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(4)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Stranke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mogu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podnositi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javne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ili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privatne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isprave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o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sadržaju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države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.</a:t>
            </a:r>
          </a:p>
          <a:p>
            <a:pPr marL="0" indent="0">
              <a:buNone/>
            </a:pP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(5)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Ako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se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sadržaj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strane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države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ne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može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utvrditi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na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način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iz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prethodnih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stavaka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ovoga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članka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,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primjenjuje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se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hrvatsko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 </a:t>
            </a:r>
            <a:r>
              <a:rPr lang="en-US" b="0" i="0" dirty="0" err="1" smtClean="0">
                <a:solidFill>
                  <a:srgbClr val="414145"/>
                </a:solidFill>
                <a:effectLst/>
                <a:latin typeface="Open Sans"/>
              </a:rPr>
              <a:t>pravo</a:t>
            </a:r>
            <a:r>
              <a:rPr lang="en-US" b="0" i="0" dirty="0" smtClean="0">
                <a:solidFill>
                  <a:srgbClr val="414145"/>
                </a:solidFill>
                <a:effectLst/>
                <a:latin typeface="Open Sans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5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500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Office Theme</vt:lpstr>
      <vt:lpstr>Međunarodno privatno pravo za izvanredne studente 28.3.2018.</vt:lpstr>
      <vt:lpstr>PRETHODNO PITANJE</vt:lpstr>
      <vt:lpstr>PRETHODNO PITANJE U MPP-U</vt:lpstr>
      <vt:lpstr>Pretpostavke za postojanje problema prethodnog pitanja u mpp-u:</vt:lpstr>
      <vt:lpstr>Moguća rješenja:</vt:lpstr>
      <vt:lpstr>PRAVNA PRIRODA KOLIZIJSKIH PRAVILA</vt:lpstr>
      <vt:lpstr>PRIMJENA STRANOG PRAVA</vt:lpstr>
      <vt:lpstr>Članak 13. ZRS </vt:lpstr>
      <vt:lpstr>ZMPP iz 2017.</vt:lpstr>
      <vt:lpstr>Europska konvencija o obavijestima o stranom pravu</vt:lpstr>
      <vt:lpstr>PRILAGOĐAVANJE</vt:lpstr>
      <vt:lpstr>Metode rješavanja</vt:lpstr>
    </vt:vector>
  </TitlesOfParts>
  <Company>Pravni fakultet u Zagrebu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privatno pravo za izvanredne studente 28.3.2018.</dc:title>
  <dc:creator>Dora Zgrabljić Rotar</dc:creator>
  <cp:lastModifiedBy>Dora Zgrabljić Rotar</cp:lastModifiedBy>
  <cp:revision>8</cp:revision>
  <cp:lastPrinted>2018-03-28T13:37:38Z</cp:lastPrinted>
  <dcterms:created xsi:type="dcterms:W3CDTF">2018-03-28T10:47:47Z</dcterms:created>
  <dcterms:modified xsi:type="dcterms:W3CDTF">2018-03-28T14:02:07Z</dcterms:modified>
</cp:coreProperties>
</file>