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4" r:id="rId4"/>
    <p:sldId id="265" r:id="rId5"/>
    <p:sldId id="266" r:id="rId6"/>
    <p:sldId id="257" r:id="rId7"/>
    <p:sldId id="259" r:id="rId8"/>
    <p:sldId id="260" r:id="rId9"/>
    <p:sldId id="261" r:id="rId10"/>
    <p:sldId id="262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9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8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5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4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6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3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EE5E-1E51-484D-861D-8BD00AA5542E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7B2D-2CC9-4091-B6C2-A5423EA54D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4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910" y="2071679"/>
            <a:ext cx="7772400" cy="1470025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Predavanje</a:t>
            </a:r>
            <a:br>
              <a:rPr lang="hr-HR" dirty="0" smtClean="0">
                <a:latin typeface="+mn-lt"/>
              </a:rPr>
            </a:br>
            <a:r>
              <a:rPr lang="hr-HR" dirty="0" smtClean="0">
                <a:latin typeface="+mn-lt"/>
              </a:rPr>
              <a:t>2.5.2018.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Doc. dr</a:t>
            </a:r>
            <a:r>
              <a:rPr lang="hr-HR" dirty="0" smtClean="0"/>
              <a:t>. </a:t>
            </a:r>
            <a:r>
              <a:rPr lang="hr-HR" dirty="0" err="1" smtClean="0"/>
              <a:t>sc</a:t>
            </a:r>
            <a:r>
              <a:rPr lang="hr-HR" dirty="0" smtClean="0"/>
              <a:t>. Dora </a:t>
            </a:r>
            <a:r>
              <a:rPr lang="hr-HR" dirty="0" err="1" smtClean="0"/>
              <a:t>Zgrabljić</a:t>
            </a:r>
            <a:r>
              <a:rPr lang="hr-HR" dirty="0" smtClean="0"/>
              <a:t> </a:t>
            </a:r>
            <a:r>
              <a:rPr lang="hr-HR" dirty="0" err="1" smtClean="0"/>
              <a:t>Rotar</a:t>
            </a:r>
            <a:endParaRPr lang="hr-HR" dirty="0" smtClean="0"/>
          </a:p>
          <a:p>
            <a:r>
              <a:rPr lang="hr-HR" dirty="0" smtClean="0"/>
              <a:t>2018.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 pravilo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Članak 4.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Lex</a:t>
            </a:r>
            <a:r>
              <a:rPr lang="hr-HR" dirty="0" smtClean="0"/>
              <a:t> </a:t>
            </a:r>
            <a:r>
              <a:rPr lang="hr-HR" dirty="0" err="1" smtClean="0"/>
              <a:t>loci</a:t>
            </a:r>
            <a:r>
              <a:rPr lang="hr-HR" dirty="0" smtClean="0"/>
              <a:t> </a:t>
            </a:r>
            <a:r>
              <a:rPr lang="hr-HR" dirty="0" err="1" smtClean="0"/>
              <a:t>damni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err="1" smtClean="0"/>
              <a:t>Lex</a:t>
            </a:r>
            <a:r>
              <a:rPr lang="hr-HR" dirty="0" smtClean="0"/>
              <a:t> </a:t>
            </a:r>
            <a:r>
              <a:rPr lang="hr-HR" dirty="0" err="1" smtClean="0"/>
              <a:t>firmae</a:t>
            </a:r>
            <a:r>
              <a:rPr lang="hr-HR" dirty="0" smtClean="0"/>
              <a:t> </a:t>
            </a:r>
            <a:r>
              <a:rPr lang="hr-HR" dirty="0" err="1" smtClean="0"/>
              <a:t>habitationis</a:t>
            </a:r>
            <a:r>
              <a:rPr lang="hr-HR" dirty="0" smtClean="0"/>
              <a:t> </a:t>
            </a:r>
            <a:r>
              <a:rPr lang="hr-HR" dirty="0" err="1" smtClean="0"/>
              <a:t>communis</a:t>
            </a:r>
            <a:r>
              <a:rPr lang="hr-HR" dirty="0" smtClean="0"/>
              <a:t> 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Izjegavajuća</a:t>
            </a:r>
            <a:r>
              <a:rPr lang="hr-HR" dirty="0" smtClean="0"/>
              <a:t> klauzula</a:t>
            </a:r>
          </a:p>
        </p:txBody>
      </p:sp>
    </p:spTree>
    <p:extLst>
      <p:ext uri="{BB962C8B-B14F-4D97-AF65-F5344CB8AC3E}">
        <p14:creationId xmlns:p14="http://schemas.microsoft.com/office/powerpoint/2010/main" val="46764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Odnos s važećim međunarodnim ugovorima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 smtClean="0"/>
              <a:t>Uredba Rim II ne dira u primjenu međunarodnih ugovora kojih su stranke u vrijeme njenog stupanja na snagu jedna ili više država članica, a koje sadrže kolizijska pravila za </a:t>
            </a:r>
            <a:r>
              <a:rPr lang="hr-HR" dirty="0" err="1" smtClean="0"/>
              <a:t>izvanugovornu</a:t>
            </a:r>
            <a:r>
              <a:rPr lang="hr-HR" dirty="0" smtClean="0"/>
              <a:t> odgovornost za štetu.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Ali, Uredba Rim II po pravnoj je snazi iznad međunarodnih ugovora koji su sklopljeni isključivo između dvije ili više država članica, ako ti međunarodni ugovori uređuju odnose sadržane u Uredbi Rim II.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(Članak 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2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Haška konvencija o mjerodavnom pravu za prometne nezgode na cestama od 4. svibnja 1971</a:t>
            </a:r>
          </a:p>
          <a:p>
            <a:r>
              <a:rPr lang="hr-HR" dirty="0" smtClean="0"/>
              <a:t>Haška konvencija o mjerodavnom pravu za odgovornost proizvođača za svoje proizvode od 2. listopada 1973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8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Prometne nezgode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Dvojni režim u EU:</a:t>
            </a:r>
          </a:p>
          <a:p>
            <a:pPr marL="0" indent="0">
              <a:buNone/>
            </a:pPr>
            <a:endParaRPr lang="hr-HR" dirty="0"/>
          </a:p>
          <a:p>
            <a:pPr marL="514350" indent="-514350">
              <a:buAutoNum type="arabicPeriod"/>
            </a:pPr>
            <a:r>
              <a:rPr lang="hr-HR" dirty="0" smtClean="0"/>
              <a:t>Uredba Rim II primjenjuje se u državama članicama koje nisu stranke Haške konvencije iz 1971</a:t>
            </a:r>
          </a:p>
          <a:p>
            <a:pPr marL="514350" indent="-514350">
              <a:buAutoNum type="arabicPeriod"/>
            </a:pPr>
            <a:r>
              <a:rPr lang="hr-HR" dirty="0" smtClean="0"/>
              <a:t>Haška konvencija iz 1971 primjenjuje se u državama članicama koje jesu stranke konvencije.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https://www.hcch.net/en/home</a:t>
            </a:r>
          </a:p>
        </p:txBody>
      </p:sp>
    </p:spTree>
    <p:extLst>
      <p:ext uri="{BB962C8B-B14F-4D97-AF65-F5344CB8AC3E}">
        <p14:creationId xmlns:p14="http://schemas.microsoft.com/office/powerpoint/2010/main" val="387000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 mjerodavno za </a:t>
            </a:r>
            <a:r>
              <a:rPr lang="hr-HR" dirty="0" err="1" smtClean="0"/>
              <a:t>izvanugovorne</a:t>
            </a:r>
            <a:r>
              <a:rPr lang="hr-HR" dirty="0" smtClean="0"/>
              <a:t> obveze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Uredba (EZ) br. 864/2007 Europskog parlamenta i Vijeća od 11. srpnja 2007. o pravu mjerodavnom za </a:t>
            </a:r>
            <a:r>
              <a:rPr lang="hr-HR" dirty="0" err="1" smtClean="0"/>
              <a:t>izvanugovorne</a:t>
            </a:r>
            <a:r>
              <a:rPr lang="hr-HR" dirty="0" smtClean="0"/>
              <a:t> obveze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Uredba Rim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6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Polje primjene Uredbe Rim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Članak 1 – primjenjuje se na </a:t>
            </a:r>
            <a:r>
              <a:rPr lang="hr-HR" dirty="0" err="1" smtClean="0"/>
              <a:t>izvanugovorne</a:t>
            </a:r>
            <a:r>
              <a:rPr lang="hr-HR" dirty="0" smtClean="0"/>
              <a:t> obveze u građanskim i trgovačkim stvarima koje su povezane s pravima više država.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90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Izvanugovorne</a:t>
            </a:r>
            <a:r>
              <a:rPr lang="hr-HR" dirty="0" smtClean="0"/>
              <a:t> obveze - Članak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U smislu ove Uredbe, pojam šteta uključuje sve posljedice proizašle iz štetne radnje, neopravdanog bogaćenja, poslovodstva bez naloga ili </a:t>
            </a:r>
            <a:r>
              <a:rPr lang="hr-HR" i="1" dirty="0" err="1" smtClean="0"/>
              <a:t>culpa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contrahendo</a:t>
            </a:r>
            <a:r>
              <a:rPr lang="hr-HR" i="1" dirty="0" smtClean="0"/>
              <a:t>.</a:t>
            </a:r>
          </a:p>
          <a:p>
            <a:pPr marL="514350" indent="-514350">
              <a:buAutoNum type="arabicPeriod"/>
            </a:pPr>
            <a:r>
              <a:rPr lang="hr-HR" dirty="0" smtClean="0"/>
              <a:t>Ova se Uredba primjenjuje i na </a:t>
            </a:r>
            <a:r>
              <a:rPr lang="hr-HR" dirty="0" err="1" smtClean="0"/>
              <a:t>izvanugovorne</a:t>
            </a:r>
            <a:r>
              <a:rPr lang="hr-HR" dirty="0" smtClean="0"/>
              <a:t> obveze za koje je vjerojatno da će nastati.</a:t>
            </a:r>
          </a:p>
          <a:p>
            <a:pPr marL="514350" indent="-514350">
              <a:buAutoNum type="arabicPeriod"/>
            </a:pPr>
            <a:r>
              <a:rPr lang="hr-HR" dirty="0" smtClean="0"/>
              <a:t>Svako upućivanje u ovoj Uredbi na:</a:t>
            </a:r>
          </a:p>
          <a:p>
            <a:pPr marL="514350" indent="-514350">
              <a:buAutoNum type="alphaLcParenR"/>
            </a:pPr>
            <a:r>
              <a:rPr lang="hr-HR" dirty="0"/>
              <a:t>d</a:t>
            </a:r>
            <a:r>
              <a:rPr lang="hr-HR" dirty="0" smtClean="0"/>
              <a:t>ogađaj koji je prouzročio štetu, uključuje događaje koji uzrokuju štetu, a za koje je vjerojatno da će se dogoditi, i</a:t>
            </a:r>
          </a:p>
          <a:p>
            <a:pPr marL="514350" indent="-514350">
              <a:buAutoNum type="alphaLcParenR"/>
            </a:pPr>
            <a:r>
              <a:rPr lang="hr-HR" dirty="0" smtClean="0"/>
              <a:t>Štetu, uključuje i štetu za koju je vjerojatno da će nastati.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2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Univerzalna primjena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Članak 3</a:t>
            </a:r>
          </a:p>
          <a:p>
            <a:pPr marL="0" indent="0">
              <a:buNone/>
            </a:pPr>
            <a:r>
              <a:rPr lang="hr-HR" dirty="0" smtClean="0"/>
              <a:t>Pravo mjerodavno prema ovoj Uredbi primjenjuje se i onda kada ono nije pravo neke države članice.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8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stranke </a:t>
            </a:r>
            <a:r>
              <a:rPr lang="hr-HR" dirty="0" smtClean="0"/>
              <a:t>mogu izabrati pravo mjerodavno za </a:t>
            </a:r>
            <a:r>
              <a:rPr lang="hr-HR" dirty="0" smtClean="0"/>
              <a:t>ugovor</a:t>
            </a:r>
          </a:p>
          <a:p>
            <a:pPr marL="0" indent="0">
              <a:buNone/>
            </a:pPr>
            <a:r>
              <a:rPr lang="hr-HR" dirty="0" smtClean="0"/>
              <a:t>(poveznica stranačka autonomija)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2. u nedostatku izbora prava mjerodavno je pravo države koja je najuže povezana s ugovorom 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(oboriva presumpcija: poveznica karakteristična činidba)</a:t>
            </a:r>
            <a:endParaRPr lang="hr-HR" dirty="0" smtClean="0"/>
          </a:p>
          <a:p>
            <a:pPr lvl="0">
              <a:buNone/>
            </a:pPr>
            <a:r>
              <a:rPr lang="hr-HR" dirty="0" smtClean="0"/>
              <a:t>3. s iznimkom nekih određenih vrsta ugovora u kojima je toliko poremećen odnos snaga da je potrebno zaštiti slabiju </a:t>
            </a:r>
            <a:r>
              <a:rPr lang="hr-HR" dirty="0" smtClean="0"/>
              <a:t>stranu</a:t>
            </a:r>
          </a:p>
          <a:p>
            <a:pPr lvl="0">
              <a:buNone/>
            </a:pPr>
            <a:r>
              <a:rPr lang="hr-HR" dirty="0" smtClean="0"/>
              <a:t>(ugovor o prijevozu, potrošački ugovor, ugovor o osiguranju, </a:t>
            </a:r>
          </a:p>
          <a:p>
            <a:pPr lvl="0">
              <a:buNone/>
            </a:pPr>
            <a:r>
              <a:rPr lang="hr-HR" dirty="0" smtClean="0"/>
              <a:t>pojedinačni ugovor o radu)</a:t>
            </a:r>
            <a:r>
              <a:rPr lang="hr-HR" dirty="0" smtClean="0"/>
              <a:t>  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Uredba Rim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Arial" pitchFamily="34" charset="0"/>
              <a:buAutoNum type="arabicPeriod"/>
            </a:pPr>
            <a:r>
              <a:rPr lang="hr-HR" sz="3000" dirty="0">
                <a:solidFill>
                  <a:prstClr val="black"/>
                </a:solidFill>
              </a:rPr>
              <a:t>stranke mogu izabrati pravo mjerodavno za ugovor</a:t>
            </a:r>
          </a:p>
          <a:p>
            <a:pPr marL="0" lvl="0" indent="0">
              <a:buNone/>
            </a:pPr>
            <a:r>
              <a:rPr lang="hr-HR" sz="3000" dirty="0">
                <a:solidFill>
                  <a:prstClr val="black"/>
                </a:solidFill>
              </a:rPr>
              <a:t>(poveznica stranačka autonomija</a:t>
            </a:r>
            <a:r>
              <a:rPr lang="hr-HR" sz="3000" dirty="0" smtClean="0">
                <a:solidFill>
                  <a:prstClr val="black"/>
                </a:solidFill>
              </a:rPr>
              <a:t>) – ali im je izbor ograničen</a:t>
            </a:r>
          </a:p>
          <a:p>
            <a:pPr lvl="0">
              <a:buNone/>
            </a:pPr>
            <a:r>
              <a:rPr lang="hr-HR" sz="3000" dirty="0" smtClean="0">
                <a:solidFill>
                  <a:prstClr val="black"/>
                </a:solidFill>
              </a:rPr>
              <a:t>2. </a:t>
            </a:r>
            <a:r>
              <a:rPr lang="hr-HR" sz="3000" dirty="0">
                <a:solidFill>
                  <a:prstClr val="black"/>
                </a:solidFill>
              </a:rPr>
              <a:t>u nedostatku izbora prava mjerodavno je pravo države </a:t>
            </a:r>
            <a:r>
              <a:rPr lang="hr-HR" sz="3000" dirty="0" smtClean="0">
                <a:solidFill>
                  <a:prstClr val="black"/>
                </a:solidFill>
              </a:rPr>
              <a:t>u kojoj je šteta nastala (</a:t>
            </a:r>
            <a:r>
              <a:rPr lang="hr-HR" sz="3000" i="1" dirty="0" err="1" smtClean="0">
                <a:solidFill>
                  <a:prstClr val="black"/>
                </a:solidFill>
              </a:rPr>
              <a:t>lex</a:t>
            </a:r>
            <a:r>
              <a:rPr lang="hr-HR" sz="3000" i="1" dirty="0" smtClean="0">
                <a:solidFill>
                  <a:prstClr val="black"/>
                </a:solidFill>
              </a:rPr>
              <a:t> </a:t>
            </a:r>
            <a:r>
              <a:rPr lang="hr-HR" sz="3000" i="1" dirty="0" err="1" smtClean="0">
                <a:solidFill>
                  <a:prstClr val="black"/>
                </a:solidFill>
              </a:rPr>
              <a:t>loci</a:t>
            </a:r>
            <a:r>
              <a:rPr lang="hr-HR" sz="3000" i="1" dirty="0" smtClean="0">
                <a:solidFill>
                  <a:prstClr val="black"/>
                </a:solidFill>
              </a:rPr>
              <a:t> </a:t>
            </a:r>
            <a:r>
              <a:rPr lang="hr-HR" sz="3000" i="1" dirty="0" err="1" smtClean="0">
                <a:solidFill>
                  <a:prstClr val="black"/>
                </a:solidFill>
              </a:rPr>
              <a:t>damni</a:t>
            </a:r>
            <a:r>
              <a:rPr lang="hr-HR" sz="3000" dirty="0" smtClean="0">
                <a:solidFill>
                  <a:prstClr val="black"/>
                </a:solidFill>
              </a:rPr>
              <a:t>) – uz dvije iznimke (zajedničko uobičajeno boravište štetnika i oštećenog i izbjegavajuća klauzula)</a:t>
            </a:r>
          </a:p>
          <a:p>
            <a:pPr lvl="0">
              <a:buNone/>
            </a:pPr>
            <a:r>
              <a:rPr lang="hr-HR" sz="3000" dirty="0" smtClean="0">
                <a:solidFill>
                  <a:prstClr val="black"/>
                </a:solidFill>
              </a:rPr>
              <a:t>3. uz posebna kolizijska pravila za sljedeće vrste odgovornosti: odgovornost za proizvode, nepošteno tržišno natjecanje i radnje ograničavanja slobodnog tržišnog natjecanja, štetu u okolišu, povredu prava intelektualnog vlasništva te industrijsku akciju</a:t>
            </a:r>
          </a:p>
          <a:p>
            <a:pPr lvl="0">
              <a:buNone/>
            </a:pPr>
            <a:r>
              <a:rPr lang="hr-HR" sz="3000" dirty="0" smtClean="0">
                <a:solidFill>
                  <a:prstClr val="black"/>
                </a:solidFill>
              </a:rPr>
              <a:t>4. i posebna kolizijska pravila za </a:t>
            </a:r>
            <a:r>
              <a:rPr lang="hr-HR" sz="3000" dirty="0" err="1" smtClean="0">
                <a:solidFill>
                  <a:prstClr val="black"/>
                </a:solidFill>
              </a:rPr>
              <a:t>kvazikontrakte</a:t>
            </a:r>
            <a:r>
              <a:rPr lang="hr-HR" sz="3000" dirty="0" smtClean="0">
                <a:solidFill>
                  <a:prstClr val="black"/>
                </a:solidFill>
              </a:rPr>
              <a:t> </a:t>
            </a:r>
            <a:endParaRPr lang="hr-HR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3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Stranačka autonomija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hr-HR" dirty="0" smtClean="0"/>
              <a:t>Članak 14.</a:t>
            </a:r>
          </a:p>
          <a:p>
            <a:pPr marL="514350" indent="-514350">
              <a:buAutoNum type="arabicPeriod"/>
            </a:pPr>
            <a:r>
              <a:rPr lang="hr-HR" dirty="0" smtClean="0"/>
              <a:t>Stranke mogu izabrati pravo mjerodavno za </a:t>
            </a:r>
            <a:r>
              <a:rPr lang="hr-HR" dirty="0" err="1" smtClean="0"/>
              <a:t>izvanugovornu</a:t>
            </a:r>
            <a:r>
              <a:rPr lang="hr-HR" dirty="0" smtClean="0"/>
              <a:t> obvezu:</a:t>
            </a:r>
          </a:p>
          <a:p>
            <a:pPr marL="514350" indent="-514350">
              <a:buAutoNum type="alphaLcParenR"/>
            </a:pPr>
            <a:r>
              <a:rPr lang="hr-HR" dirty="0" smtClean="0"/>
              <a:t>Sporazumom sklopljenim nakon što je nastupio događaj koji je prouzročio nastalu štetu;</a:t>
            </a:r>
          </a:p>
          <a:p>
            <a:pPr marL="0" indent="0">
              <a:buNone/>
            </a:pPr>
            <a:r>
              <a:rPr lang="hr-HR" dirty="0" smtClean="0"/>
              <a:t>Ili</a:t>
            </a:r>
          </a:p>
          <a:p>
            <a:pPr marL="0" indent="0">
              <a:buNone/>
            </a:pPr>
            <a:r>
              <a:rPr lang="hr-HR" dirty="0" smtClean="0"/>
              <a:t>b) Ako sve stranke obavljaju trgovačku djelatnost, također i sporazumom koji su slobodno sklopile prije nastupanja događaja koji je prouzročio nastalu štetu.</a:t>
            </a:r>
          </a:p>
          <a:p>
            <a:pPr marL="0" indent="0">
              <a:buNone/>
            </a:pPr>
            <a:r>
              <a:rPr lang="hr-HR" dirty="0" smtClean="0"/>
              <a:t>Izbor treba biti izričit ili jasno proizlaziti iz okolnosti slučaja, a njime se ne dira u prava trećih.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5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Stranačka autonomija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Stavak 3 i 4 – </a:t>
            </a:r>
            <a:r>
              <a:rPr lang="hr-HR" dirty="0" err="1" smtClean="0"/>
              <a:t>materijalnopravna</a:t>
            </a:r>
            <a:r>
              <a:rPr lang="hr-HR" dirty="0" smtClean="0"/>
              <a:t> autonomija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97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608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Predavanje 2.5.2018.</vt:lpstr>
      <vt:lpstr>Pravo mjerodavno za izvanugovorne obveze</vt:lpstr>
      <vt:lpstr>Polje primjene Uredbe Rim II</vt:lpstr>
      <vt:lpstr>Izvanugovorne obveze - Članak 2.</vt:lpstr>
      <vt:lpstr>Univerzalna primjena </vt:lpstr>
      <vt:lpstr>Uredba Rim I</vt:lpstr>
      <vt:lpstr>Uredba Rim II</vt:lpstr>
      <vt:lpstr>Stranačka autonomija</vt:lpstr>
      <vt:lpstr>Stranačka autonomija</vt:lpstr>
      <vt:lpstr>Opće pravilo </vt:lpstr>
      <vt:lpstr>Odnos s važećim međunarodnim ugovorima</vt:lpstr>
      <vt:lpstr>PowerPoint Presentation</vt:lpstr>
      <vt:lpstr>Prometne nezgode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Predavanje 2.5.2018.</dc:title>
  <dc:creator>Dora Zgrabljić Rotar</dc:creator>
  <cp:lastModifiedBy>Dora Zgrabljić Rotar</cp:lastModifiedBy>
  <cp:revision>9</cp:revision>
  <dcterms:created xsi:type="dcterms:W3CDTF">2018-05-02T10:24:06Z</dcterms:created>
  <dcterms:modified xsi:type="dcterms:W3CDTF">2018-05-02T13:46:24Z</dcterms:modified>
</cp:coreProperties>
</file>