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63" r:id="rId4"/>
    <p:sldId id="271" r:id="rId5"/>
    <p:sldId id="264" r:id="rId6"/>
    <p:sldId id="332" r:id="rId7"/>
    <p:sldId id="334" r:id="rId8"/>
    <p:sldId id="336" r:id="rId9"/>
    <p:sldId id="338" r:id="rId10"/>
    <p:sldId id="339" r:id="rId11"/>
    <p:sldId id="340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324" r:id="rId20"/>
    <p:sldId id="325" r:id="rId21"/>
    <p:sldId id="326" r:id="rId22"/>
    <p:sldId id="327" r:id="rId23"/>
    <p:sldId id="274" r:id="rId24"/>
    <p:sldId id="294" r:id="rId25"/>
    <p:sldId id="329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76" r:id="rId34"/>
    <p:sldId id="277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7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279" r:id="rId52"/>
    <p:sldId id="317" r:id="rId53"/>
    <p:sldId id="318" r:id="rId54"/>
    <p:sldId id="319" r:id="rId55"/>
    <p:sldId id="320" r:id="rId56"/>
    <p:sldId id="321" r:id="rId57"/>
    <p:sldId id="322" r:id="rId58"/>
    <p:sldId id="280" r:id="rId59"/>
    <p:sldId id="289" r:id="rId60"/>
    <p:sldId id="290" r:id="rId61"/>
    <p:sldId id="348" r:id="rId62"/>
    <p:sldId id="291" r:id="rId63"/>
    <p:sldId id="349" r:id="rId64"/>
    <p:sldId id="281" r:id="rId65"/>
    <p:sldId id="323" r:id="rId66"/>
    <p:sldId id="328" r:id="rId67"/>
    <p:sldId id="282" r:id="rId68"/>
    <p:sldId id="284" r:id="rId69"/>
    <p:sldId id="285" r:id="rId70"/>
    <p:sldId id="286" r:id="rId71"/>
    <p:sldId id="287" r:id="rId72"/>
    <p:sldId id="288" r:id="rId73"/>
    <p:sldId id="330" r:id="rId74"/>
    <p:sldId id="283" r:id="rId75"/>
    <p:sldId id="341" r:id="rId76"/>
    <p:sldId id="342" r:id="rId77"/>
    <p:sldId id="343" r:id="rId78"/>
    <p:sldId id="344" r:id="rId79"/>
    <p:sldId id="345" r:id="rId80"/>
    <p:sldId id="346" r:id="rId81"/>
    <p:sldId id="347" r:id="rId8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70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6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14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0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fld id="{4A2E0A21-00DB-48DC-87CF-8940639FD710}" type="datetime1">
              <a:rPr lang="en-US" smtClean="0"/>
              <a:pPr lvl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3E028B7-6F2E-4418-81F9-C0B9F2E59EE4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1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OHUNjfx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Savai'i" TargetMode="External"/><Relationship Id="rId13" Type="http://schemas.openxmlformats.org/officeDocument/2006/relationships/hyperlink" Target="https://hr.wikipedia.org/wiki/Euronezijci" TargetMode="External"/><Relationship Id="rId18" Type="http://schemas.openxmlformats.org/officeDocument/2006/relationships/hyperlink" Target="https://hr.wikipedia.org/wiki/Engleski" TargetMode="External"/><Relationship Id="rId3" Type="http://schemas.openxmlformats.org/officeDocument/2006/relationships/hyperlink" Target="https://hr.wikipedia.org/wiki/Tihi_ocean" TargetMode="External"/><Relationship Id="rId7" Type="http://schemas.openxmlformats.org/officeDocument/2006/relationships/hyperlink" Target="https://hr.wikipedia.org/wiki/Upolu" TargetMode="External"/><Relationship Id="rId12" Type="http://schemas.openxmlformats.org/officeDocument/2006/relationships/hyperlink" Target="https://hr.wikipedia.org/wiki/Englezi" TargetMode="External"/><Relationship Id="rId17" Type="http://schemas.openxmlformats.org/officeDocument/2006/relationships/hyperlink" Target="https://hr.wikipedia.org/wiki/Samoanski_jezik" TargetMode="External"/><Relationship Id="rId2" Type="http://schemas.openxmlformats.org/officeDocument/2006/relationships/hyperlink" Target="https://hr.wikipedia.org/wiki/Oto%C4%8Dna_dr%C5%BEava" TargetMode="External"/><Relationship Id="rId16" Type="http://schemas.openxmlformats.org/officeDocument/2006/relationships/hyperlink" Target="https://hr.wikipedia.org/wiki/Samoan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Novi_Zeland" TargetMode="External"/><Relationship Id="rId11" Type="http://schemas.openxmlformats.org/officeDocument/2006/relationships/hyperlink" Target="https://hr.wikipedia.org/wiki/Anglonovozelan%C4%91ani" TargetMode="External"/><Relationship Id="rId5" Type="http://schemas.openxmlformats.org/officeDocument/2006/relationships/hyperlink" Target="https://hr.wikipedia.org/wiki/Havaji" TargetMode="External"/><Relationship Id="rId15" Type="http://schemas.openxmlformats.org/officeDocument/2006/relationships/hyperlink" Target="https://hr.wikipedia.org/wiki/Maori" TargetMode="External"/><Relationship Id="rId10" Type="http://schemas.openxmlformats.org/officeDocument/2006/relationships/hyperlink" Target="https://hr.wikipedia.org/wiki/Angloamerikanci" TargetMode="External"/><Relationship Id="rId4" Type="http://schemas.openxmlformats.org/officeDocument/2006/relationships/hyperlink" Target="https://hr.wikipedia.org/wiki/1997" TargetMode="External"/><Relationship Id="rId9" Type="http://schemas.openxmlformats.org/officeDocument/2006/relationships/hyperlink" Target="https://hr.wikipedia.org/w/index.php?title=Ekvatorska_klima&amp;action=edit&amp;redlink=1" TargetMode="External"/><Relationship Id="rId14" Type="http://schemas.openxmlformats.org/officeDocument/2006/relationships/hyperlink" Target="https://hr.wikipedia.org/wiki/Kinezi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9599" y="1453457"/>
            <a:ext cx="11111345" cy="2541428"/>
          </a:xfrm>
        </p:spPr>
        <p:txBody>
          <a:bodyPr/>
          <a:lstStyle/>
          <a:p>
            <a:r>
              <a:rPr lang="hr-HR" dirty="0"/>
              <a:t>AUSTRALIJA I OCEANIJA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KLARA BRUNSKO, NELA FIŠKUŠ, ROMAN HRŠAK, TEREZA KEDŽO, JOSIPA KRANJEC, Lora </a:t>
            </a:r>
            <a:r>
              <a:rPr lang="hr-HR" dirty="0" err="1"/>
              <a:t>maričević</a:t>
            </a:r>
            <a:r>
              <a:rPr lang="hr-HR" dirty="0"/>
              <a:t>, </a:t>
            </a:r>
            <a:r>
              <a:rPr lang="hr-HR" dirty="0" err="1"/>
              <a:t>lucija</a:t>
            </a:r>
            <a:r>
              <a:rPr lang="hr-HR" dirty="0"/>
              <a:t> </a:t>
            </a:r>
            <a:r>
              <a:rPr lang="hr-HR" dirty="0" err="1"/>
              <a:t>matoš</a:t>
            </a:r>
            <a:r>
              <a:rPr lang="hr-HR" dirty="0"/>
              <a:t>, </a:t>
            </a:r>
            <a:r>
              <a:rPr lang="hr-HR" dirty="0" err="1"/>
              <a:t>tina</a:t>
            </a:r>
            <a:r>
              <a:rPr lang="hr-HR" dirty="0"/>
              <a:t> </a:t>
            </a:r>
            <a:r>
              <a:rPr lang="hr-HR" dirty="0" err="1"/>
              <a:t>pospiš</a:t>
            </a:r>
            <a:r>
              <a:rPr lang="hr-HR" dirty="0"/>
              <a:t>, jelena </a:t>
            </a:r>
            <a:r>
              <a:rPr lang="hr-HR" dirty="0" err="1"/>
              <a:t>stanić</a:t>
            </a:r>
            <a:r>
              <a:rPr lang="hr-HR" dirty="0"/>
              <a:t> </a:t>
            </a:r>
            <a:r>
              <a:rPr lang="hr-HR" dirty="0" err="1"/>
              <a:t>lučin</a:t>
            </a:r>
            <a:r>
              <a:rPr lang="hr-HR" dirty="0"/>
              <a:t>, </a:t>
            </a:r>
            <a:r>
              <a:rPr lang="hr-HR" dirty="0" err="1"/>
              <a:t>stella</a:t>
            </a:r>
            <a:r>
              <a:rPr lang="hr-HR" dirty="0"/>
              <a:t> </a:t>
            </a:r>
            <a:r>
              <a:rPr lang="hr-HR" dirty="0" err="1"/>
              <a:t>šimunić</a:t>
            </a:r>
            <a:r>
              <a:rPr lang="hr-HR" dirty="0"/>
              <a:t>, mirna </a:t>
            </a:r>
            <a:r>
              <a:rPr lang="hr-HR" dirty="0" err="1"/>
              <a:t>varga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0" y="0"/>
            <a:ext cx="6456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SVEUČILIŠTE U ZAGREBU</a:t>
            </a:r>
          </a:p>
          <a:p>
            <a:r>
              <a:rPr lang="hr-HR" sz="1400" dirty="0"/>
              <a:t>PRAVNI FAKULTET</a:t>
            </a:r>
          </a:p>
          <a:p>
            <a:r>
              <a:rPr lang="hr-HR" sz="1400" dirty="0"/>
              <a:t>STUDIJSKI CENTAR SOCIJALNOG RADA</a:t>
            </a:r>
          </a:p>
          <a:p>
            <a:r>
              <a:rPr lang="hr-HR" sz="1400" dirty="0"/>
              <a:t>KATEDRA ZA TEORIJU I METODE SOCIJALNOG RADA</a:t>
            </a:r>
          </a:p>
          <a:p>
            <a:r>
              <a:rPr lang="hr-HR" sz="1400" dirty="0"/>
              <a:t>KOLEGIJ MEĐUNARODNI SOCIJALNI RAD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9980613" y="6550223"/>
            <a:ext cx="3006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Zagreb, 8. studeni 2017.</a:t>
            </a:r>
          </a:p>
        </p:txBody>
      </p:sp>
    </p:spTree>
    <p:extLst>
      <p:ext uri="{BB962C8B-B14F-4D97-AF65-F5344CB8AC3E}">
        <p14:creationId xmlns:p14="http://schemas.microsoft.com/office/powerpoint/2010/main" val="4215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2332" cy="1400530"/>
          </a:xfrm>
        </p:spPr>
        <p:txBody>
          <a:bodyPr/>
          <a:lstStyle/>
          <a:p>
            <a:r>
              <a:rPr lang="hr-HR" dirty="0"/>
              <a:t>NACIONALNI PLAN DJELOVANJA NA PODRUČJU ZAŠTITE LJUDSKIH PRAVA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61374" cy="419548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- Australija- započela pripreme za donošenje drugog Nacionalnog plana djelovanja na području zaštite ljudskih prava (</a:t>
            </a:r>
            <a:r>
              <a:rPr lang="hr-HR" dirty="0" smtClean="0"/>
              <a:t>NAP)</a:t>
            </a:r>
          </a:p>
          <a:p>
            <a:endParaRPr lang="hr-HR" dirty="0"/>
          </a:p>
          <a:p>
            <a:r>
              <a:rPr lang="hr-HR" dirty="0"/>
              <a:t>- Australska </a:t>
            </a:r>
            <a:r>
              <a:rPr lang="hr-HR" dirty="0" smtClean="0"/>
              <a:t>vlada- namjerava </a:t>
            </a:r>
            <a:r>
              <a:rPr lang="hr-HR" dirty="0"/>
              <a:t>ponovno obvezati </a:t>
            </a:r>
            <a:r>
              <a:rPr lang="hr-HR" dirty="0" smtClean="0"/>
              <a:t>se na </a:t>
            </a:r>
            <a:r>
              <a:rPr lang="hr-HR" dirty="0"/>
              <a:t>zaštitu ljudskih prava i provedbu deklaracije o ljudskim pravima na nacionalnoj osnovi,  preispitati politika vlade i njezin stav prema ljudskim pravima, uvidjeti postojeći problemi i odrediti smjernice djelovanja-  djelovanje na svijest o politici prema ljudskim pravima u Australiji i o novim izazovima u svjetlu promicanja i zaštite ljudskih </a:t>
            </a:r>
            <a:r>
              <a:rPr lang="hr-HR" dirty="0" smtClean="0"/>
              <a:t>prava</a:t>
            </a:r>
          </a:p>
          <a:p>
            <a:endParaRPr lang="hr-HR" dirty="0"/>
          </a:p>
          <a:p>
            <a:r>
              <a:rPr lang="hr-HR" dirty="0"/>
              <a:t>- Bečka konferencija o ljudskim pravima 1993. godine zagovarala stvaranje nacionalnih planova djelovanja na području zaštite ljudskih </a:t>
            </a:r>
            <a:r>
              <a:rPr lang="hr-HR" dirty="0" smtClean="0"/>
              <a:t>prava- na </a:t>
            </a:r>
            <a:r>
              <a:rPr lang="hr-HR" dirty="0"/>
              <a:t>njezin prijedlog ovakvi planovi razvijeni u mnogim </a:t>
            </a:r>
            <a:r>
              <a:rPr lang="hr-HR" dirty="0" smtClean="0"/>
              <a:t>zemljama</a:t>
            </a:r>
          </a:p>
          <a:p>
            <a:endParaRPr lang="hr-HR" dirty="0"/>
          </a:p>
          <a:p>
            <a:r>
              <a:rPr lang="hr-HR" dirty="0"/>
              <a:t>- 1994. godine Australija-  prva zemlja- NAP predala Komisiji za ljudska </a:t>
            </a:r>
            <a:r>
              <a:rPr lang="hr-HR" dirty="0" smtClean="0"/>
              <a:t>prava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39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PRAKTIČNE MJERE ZAŠTITE LJUDSKIH PRAVA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1. Potpora Indonezijskoj nacionalnoj komisiji za ljudska prava (</a:t>
            </a:r>
            <a:r>
              <a:rPr lang="hr-HR" dirty="0" err="1"/>
              <a:t>Komnas</a:t>
            </a:r>
            <a:r>
              <a:rPr lang="hr-HR" dirty="0"/>
              <a:t> HAM) u nastojanjima da zaštiti i promiče ljudska prava.</a:t>
            </a:r>
          </a:p>
          <a:p>
            <a:r>
              <a:rPr lang="hr-HR" dirty="0"/>
              <a:t>2. Pomoć </a:t>
            </a:r>
            <a:r>
              <a:rPr lang="hr-HR" dirty="0" err="1"/>
              <a:t>Ombudsmanskoj</a:t>
            </a:r>
            <a:r>
              <a:rPr lang="hr-HR" dirty="0"/>
              <a:t> komisiji u Papua Novoj Gvineji da pojača svoje mjere i da se kod građana stvori svijest o važnoj ulozi ovog tijela.</a:t>
            </a:r>
          </a:p>
          <a:p>
            <a:r>
              <a:rPr lang="hr-HR" dirty="0"/>
              <a:t>3. Suradnja s međunarodnim organizacijama kao što je UNICEF u pružanju osnovne zdravstvene pomoći u Istočnom Timoru u obliku pokretnih klinika, programa cijepljenja i prehrane, osposobljavanja primalja.</a:t>
            </a:r>
          </a:p>
          <a:p>
            <a:r>
              <a:rPr lang="hr-HR" dirty="0"/>
              <a:t>4. Novčana potpora programu PLAN usmjerenom prema razvijanju svijesti o trgovanju djecom i sprječavanju takvih radnji na području Toga.</a:t>
            </a:r>
          </a:p>
          <a:p>
            <a:r>
              <a:rPr lang="hr-HR" dirty="0"/>
              <a:t>5. Jačanje zakonodavnih ustanova, promicanje prava žena, prava nacionalnih manjina, političkih i građanskih prava, te osposobljavanje i drugi oblici praktične pomoći u Kini.</a:t>
            </a:r>
          </a:p>
          <a:p>
            <a:r>
              <a:rPr lang="hr-HR" dirty="0"/>
              <a:t>6. Jačanje građanskog društva, promicanje građanskih prava, i promicanje načela zakonitosti i demokratskih procesa na Filipinima.</a:t>
            </a:r>
          </a:p>
          <a:p>
            <a:r>
              <a:rPr lang="hr-HR" dirty="0"/>
              <a:t>7. Potpora kampanji za ukidanje prostitucije djece, pornografije i krijumčarenja (ECPAT) i ukazivanje na problem seksualnog iskorištavanja djece u Aziji i Pacifičkoj regiji.</a:t>
            </a:r>
          </a:p>
        </p:txBody>
      </p:sp>
    </p:spTree>
    <p:extLst>
      <p:ext uri="{BB962C8B-B14F-4D97-AF65-F5344CB8AC3E}">
        <p14:creationId xmlns:p14="http://schemas.microsoft.com/office/powerpoint/2010/main" val="36799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9637736" cy="1821873"/>
          </a:xfrm>
        </p:spPr>
        <p:txBody>
          <a:bodyPr/>
          <a:lstStyle/>
          <a:p>
            <a:pPr lvl="0"/>
            <a:r>
              <a:rPr lang="hr-HR" sz="6600" dirty="0"/>
              <a:t>Socijalni rad u Australiji</a:t>
            </a:r>
            <a:endParaRPr lang="en-US" sz="6600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Opće informacije</a:t>
            </a:r>
            <a:br>
              <a:rPr lang="hr-HR"/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hr-HR" sz="1900"/>
              <a:t>AASW – Auastralian association of social workers</a:t>
            </a:r>
          </a:p>
          <a:p>
            <a:pPr lvl="0">
              <a:lnSpc>
                <a:spcPct val="110000"/>
              </a:lnSpc>
            </a:pPr>
            <a:r>
              <a:rPr lang="hr-HR" sz="1900"/>
              <a:t>- tijelo socijalnih radnika u Australiji čiji je cilj: postizanje socijalne pravde, smanjivanje socijalne isključenosti, promoviranje profesije socijalnog rada te unaprjeđivanje kvalitete svojih članova</a:t>
            </a:r>
          </a:p>
          <a:p>
            <a:pPr lvl="0">
              <a:lnSpc>
                <a:spcPct val="110000"/>
              </a:lnSpc>
            </a:pPr>
            <a:r>
              <a:rPr lang="hr-HR" sz="1900"/>
              <a:t>Strategija 2014-2017 kao rezultat svoga rada ima:</a:t>
            </a:r>
          </a:p>
          <a:p>
            <a:pPr lvl="0">
              <a:lnSpc>
                <a:spcPct val="110000"/>
              </a:lnSpc>
            </a:pPr>
            <a:r>
              <a:rPr lang="hr-HR" sz="1900"/>
              <a:t>podršku za socijalnu edukaciju u tercijarnim institucijama</a:t>
            </a:r>
          </a:p>
          <a:p>
            <a:pPr lvl="0">
              <a:lnSpc>
                <a:spcPct val="110000"/>
              </a:lnSpc>
            </a:pPr>
            <a:r>
              <a:rPr lang="hr-HR" sz="1900"/>
              <a:t> razvoj socijalne prakse, </a:t>
            </a:r>
          </a:p>
          <a:p>
            <a:pPr lvl="0">
              <a:lnSpc>
                <a:spcPct val="110000"/>
              </a:lnSpc>
            </a:pPr>
            <a:r>
              <a:rPr lang="hr-HR" sz="1900"/>
              <a:t>veću angažiranost socijalnih radnika </a:t>
            </a:r>
          </a:p>
          <a:p>
            <a:pPr lvl="0">
              <a:lnSpc>
                <a:spcPct val="110000"/>
              </a:lnSpc>
            </a:pPr>
            <a:r>
              <a:rPr lang="hr-HR" sz="1900"/>
              <a:t>Identifikaciju  udruženja kao samo-regulativne profesije</a:t>
            </a:r>
          </a:p>
          <a:p>
            <a:pPr lvl="0">
              <a:lnSpc>
                <a:spcPct val="110000"/>
              </a:lnSpc>
            </a:pPr>
            <a:endParaRPr lang="en-US"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CPD- Continuing Proffesional development kao proces kroz koji članovi nadograđuju svoja znanja, vještine, iskustva te razvijaju kvalitete za socijalnu praksu</a:t>
            </a:r>
          </a:p>
          <a:p>
            <a:pPr lvl="0"/>
            <a:r>
              <a:rPr lang="hr-HR"/>
              <a:t>Proces uključuje: superviziju, razvoj vještina te profesionalni identitet</a:t>
            </a:r>
          </a:p>
          <a:p>
            <a:pPr lvl="0"/>
            <a:r>
              <a:rPr lang="hr-HR"/>
              <a:t>Nakon minimalne osposobljenosti imaju svoj logo</a:t>
            </a:r>
          </a:p>
          <a:p>
            <a:pPr lvl="0"/>
            <a:r>
              <a:rPr lang="hr-HR"/>
              <a:t>Područja kojima se bave socijalni radnici: stariji, dječja zaštita, zdravstvo, školski socijalni rad, izbjeglice i tražioci azila, socijalni rad sa domorodcima Aboridžinima</a:t>
            </a:r>
          </a:p>
          <a:p>
            <a:pPr lvl="0"/>
            <a:endParaRPr lang="hr-HR"/>
          </a:p>
          <a:p>
            <a:pPr lvl="0"/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hr-HR" sz="1700"/>
              <a:t>Australija ima jako dugu povijest pomaganja izbjeglicama, u 2015. godini smjestili su oko 12000 izbjeglica zbog krize u Siriji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Komplicirani proces preseljenja tih ljudi zbog različitih razloga te kršenja ljudskih prava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Poslovi socijalnih radnika u okviru pomaganja izbjeglicama: 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daju odgovor na ni niz kompleksnih potreba uz šire razumijevanje konteksta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Pridržavanje konvencija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Fokusiranje na odnos između individualca, obitelji te okoline 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Poštivanje ljudskih prava</a:t>
            </a:r>
          </a:p>
          <a:p>
            <a:pPr lvl="0">
              <a:lnSpc>
                <a:spcPct val="100000"/>
              </a:lnSpc>
            </a:pPr>
            <a:r>
              <a:rPr lang="hr-HR" sz="1700"/>
              <a:t>Politički i advokativni smjer rada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Dječja zaštita 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hr-HR"/>
              <a:t>Dječje zlostavljanje i zanemarivanje je ozbiljan problem u Australiji </a:t>
            </a:r>
          </a:p>
          <a:p>
            <a:pPr lvl="0">
              <a:lnSpc>
                <a:spcPct val="110000"/>
              </a:lnSpc>
            </a:pPr>
            <a:r>
              <a:rPr lang="hr-HR"/>
              <a:t>Velika rasprostranjenost i dugoročni efekti</a:t>
            </a:r>
          </a:p>
          <a:p>
            <a:pPr lvl="0">
              <a:lnSpc>
                <a:spcPct val="110000"/>
              </a:lnSpc>
            </a:pPr>
            <a:r>
              <a:rPr lang="hr-HR"/>
              <a:t>Velika ulaganja u edukaciju za postizanje znanja i vještina koje mogu pomoći za pružanje pomoći djeci u raznim područjima</a:t>
            </a:r>
          </a:p>
          <a:p>
            <a:pPr lvl="0">
              <a:lnSpc>
                <a:spcPct val="110000"/>
              </a:lnSpc>
            </a:pPr>
            <a:r>
              <a:rPr lang="hr-HR"/>
              <a:t>Opasno područje za socijalne radnike</a:t>
            </a:r>
          </a:p>
          <a:p>
            <a:pPr lvl="0">
              <a:lnSpc>
                <a:spcPct val="110000"/>
              </a:lnSpc>
            </a:pPr>
            <a:r>
              <a:rPr lang="hr-HR"/>
              <a:t>Suradnja sa policijom, školom, lječnicima..</a:t>
            </a:r>
          </a:p>
          <a:p>
            <a:pPr lvl="0">
              <a:lnSpc>
                <a:spcPct val="110000"/>
              </a:lnSpc>
            </a:pPr>
            <a:r>
              <a:rPr lang="hr-HR"/>
              <a:t>Najteži posao zapravo je postavljanje granica kod obiteljskog ponašanja koje može naštetiti djetetu</a:t>
            </a:r>
          </a:p>
          <a:p>
            <a:pPr lvl="0">
              <a:lnSpc>
                <a:spcPct val="110000"/>
              </a:lnSpc>
            </a:pPr>
            <a:endParaRPr lang="hr-HR"/>
          </a:p>
          <a:p>
            <a:pPr lvl="0">
              <a:lnSpc>
                <a:spcPct val="110000"/>
              </a:lnSpc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Indigenous social work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hr-HR" sz="1700"/>
              <a:t>Počinje se razvijati 1980-ih te se razvijaju njegove smjernice za djelovanje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Osnovni koncept vjerovanja: zemlja kao izvor znanja i mudrosti, socijalna pravda kao odgovornost svih, poštivanje kulturalnih razlika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Različiti domorodci sa različitom kulturom, načinom života, vjerovanjima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Bez obzira na međusuobnu nejednakost imaju jednaki pogled na kolonizaciju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Problemi: životni vijek, mentalno zdravlje, nezaposlenost, niska obrazovanost, dječja zaštita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Profesija je prepoznala problematiku te se nastoji što više naučiti o domorodcima te kkao s njima raditi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Socijalni radnici Aboridžini bi trebali razvijati nova znanja, a oni koji to nisu bi trebali razumijeti njihov kontekst iz kojeg dolaze</a:t>
            </a:r>
          </a:p>
          <a:p>
            <a:pPr lvl="0">
              <a:lnSpc>
                <a:spcPct val="110000"/>
              </a:lnSpc>
            </a:pPr>
            <a:endParaRPr lang="hr-HR" sz="1700"/>
          </a:p>
          <a:p>
            <a:pPr lvl="0">
              <a:lnSpc>
                <a:spcPct val="110000"/>
              </a:lnSpc>
            </a:pPr>
            <a:endParaRPr lang="en-US"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hr-HR" sz="1700"/>
              <a:t>Izazovi socijalnih radnika: Neprihvaćenost od strane zajednice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Aboridžine bi trebalo prbližiti zajednici te raditi sa zajednicom da prihvate Aboridžine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Također, postoje teorije da bi trebalo uklopiti kritički socijalni rad, postmoderni kritički socijalni rad i moderni socijalni rad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Važna karakterisitika kritičkog socijalnog rada:  Anti- opressive practice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Djelokrug rada socijalnih radnika je ograničen 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Postoji jako mali broj socijalnih radnika koji se bave ovim područjem</a:t>
            </a:r>
          </a:p>
          <a:p>
            <a:pPr lvl="0">
              <a:lnSpc>
                <a:spcPct val="110000"/>
              </a:lnSpc>
            </a:pPr>
            <a:r>
              <a:rPr lang="hr-HR" sz="1700"/>
              <a:t>Od vitalne je važnosti da profesija socijalnog rada razvija tečajeve i praktikume koji će se zasnivati na tome da se što bolje shvati način života domorodaca te njihov pogled na svijet.</a:t>
            </a:r>
            <a:endParaRPr lang="en-US"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796AE2-882C-451F-A439-38B518BB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Australija i migracije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11EEBE2-04FD-44D1-939F-AD13C8F92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Korijeni Australske migracijske politike</a:t>
            </a:r>
          </a:p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5CDCAB-7382-4A42-9BEA-32C841AFC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3574705" cy="3741738"/>
          </a:xfrm>
        </p:spPr>
        <p:txBody>
          <a:bodyPr/>
          <a:lstStyle/>
          <a:p>
            <a:r>
              <a:rPr lang="hr-HR" dirty="0"/>
              <a:t>„White Australia </a:t>
            </a:r>
            <a:r>
              <a:rPr lang="hr-HR" dirty="0" err="1"/>
              <a:t>policy</a:t>
            </a:r>
            <a:r>
              <a:rPr lang="hr-HR" dirty="0"/>
              <a:t>” 1901.-1973.</a:t>
            </a:r>
          </a:p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9D185B43-39EF-4634-B79F-F36F5326A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C40EA004-86E9-40A9-B594-2FA9A2D12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248953"/>
            <a:ext cx="4396339" cy="400738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0B6B11-4997-4873-A434-13FD8EF71C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5339" y="1351722"/>
            <a:ext cx="6964121" cy="52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87601" y="692726"/>
            <a:ext cx="8637074" cy="1126995"/>
          </a:xfrm>
        </p:spPr>
        <p:txBody>
          <a:bodyPr/>
          <a:lstStyle/>
          <a:p>
            <a:pPr algn="ctr"/>
            <a:r>
              <a:rPr lang="hr-HR" dirty="0"/>
              <a:t>AUSTRALIJA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64692" y="3503493"/>
            <a:ext cx="8637074" cy="3077416"/>
          </a:xfrm>
        </p:spPr>
        <p:txBody>
          <a:bodyPr>
            <a:normAutofit/>
          </a:bodyPr>
          <a:lstStyle/>
          <a:p>
            <a:r>
              <a:rPr lang="hr-HR" dirty="0"/>
              <a:t>POVRŠINA: 7 686 850 km</a:t>
            </a:r>
            <a:r>
              <a:rPr lang="hr-HR" baseline="30000" dirty="0"/>
              <a:t>2</a:t>
            </a:r>
          </a:p>
          <a:p>
            <a:r>
              <a:rPr lang="hr-HR" dirty="0"/>
              <a:t>GLAVNI GRAD: </a:t>
            </a:r>
            <a:r>
              <a:rPr lang="hr-HR" dirty="0" err="1"/>
              <a:t>canberra</a:t>
            </a:r>
            <a:endParaRPr lang="hr-HR" dirty="0"/>
          </a:p>
          <a:p>
            <a:r>
              <a:rPr lang="hr-HR" dirty="0"/>
              <a:t>JEZIK: engleski</a:t>
            </a:r>
          </a:p>
          <a:p>
            <a:r>
              <a:rPr lang="hr-HR" dirty="0"/>
              <a:t>Državni vrh: kraljica </a:t>
            </a:r>
            <a:r>
              <a:rPr lang="hr-HR" dirty="0" err="1"/>
              <a:t>elizabeta</a:t>
            </a:r>
            <a:r>
              <a:rPr lang="hr-HR" dirty="0"/>
              <a:t> II., generalni guverner sir </a:t>
            </a:r>
            <a:r>
              <a:rPr lang="hr-HR" dirty="0" err="1"/>
              <a:t>peter</a:t>
            </a:r>
            <a:r>
              <a:rPr lang="hr-HR" dirty="0"/>
              <a:t> </a:t>
            </a:r>
            <a:r>
              <a:rPr lang="hr-HR" dirty="0" err="1"/>
              <a:t>cosgrove</a:t>
            </a:r>
            <a:r>
              <a:rPr lang="hr-HR" dirty="0"/>
              <a:t>, predsjednik vlade </a:t>
            </a:r>
            <a:r>
              <a:rPr lang="hr-HR" dirty="0" err="1"/>
              <a:t>malcolm</a:t>
            </a:r>
            <a:r>
              <a:rPr lang="hr-HR" dirty="0"/>
              <a:t> </a:t>
            </a:r>
            <a:r>
              <a:rPr lang="hr-HR" dirty="0" err="1"/>
              <a:t>turnbull</a:t>
            </a:r>
            <a:endParaRPr lang="hr-HR" dirty="0"/>
          </a:p>
          <a:p>
            <a:r>
              <a:rPr lang="hr-HR" dirty="0"/>
              <a:t>STANOVNIŠTVO: 20 180 878</a:t>
            </a:r>
          </a:p>
          <a:p>
            <a:r>
              <a:rPr lang="hr-HR" dirty="0"/>
              <a:t>gustoća naseljenosti: 2/km</a:t>
            </a:r>
            <a:r>
              <a:rPr lang="hr-HR" baseline="30000" dirty="0"/>
              <a:t>2</a:t>
            </a:r>
          </a:p>
          <a:p>
            <a:endParaRPr lang="hr-HR" dirty="0"/>
          </a:p>
        </p:txBody>
      </p:sp>
      <p:pic>
        <p:nvPicPr>
          <p:cNvPr id="4" name="Slika 3" descr="Printable &lt;strong&gt;Flags&lt;/strong&gt;, Pictures,images, USA &lt;strong&gt;Flag&lt;/strong&gt;: Large &lt;strong&gt;Australian Flag&lt;/strong&gt; Printab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302">
            <a:off x="721324" y="484504"/>
            <a:ext cx="3642858" cy="24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6F828-B039-4B05-B504-C4788F9B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migracijske politike danas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0A2E93-B4E4-440A-A5AC-8F64E4347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err="1"/>
              <a:t>resettlemet</a:t>
            </a:r>
            <a:r>
              <a:rPr lang="hr-HR" dirty="0"/>
              <a:t> program, vize i integracija</a:t>
            </a:r>
          </a:p>
          <a:p>
            <a:r>
              <a:rPr lang="hr-HR" dirty="0"/>
              <a:t>ne-regularne migracije </a:t>
            </a:r>
          </a:p>
          <a:p>
            <a:r>
              <a:rPr lang="hr-HR" dirty="0"/>
              <a:t>„</a:t>
            </a:r>
            <a:r>
              <a:rPr lang="hr-HR" dirty="0" err="1"/>
              <a:t>regional</a:t>
            </a:r>
            <a:r>
              <a:rPr lang="hr-HR" dirty="0"/>
              <a:t> </a:t>
            </a:r>
            <a:r>
              <a:rPr lang="hr-HR" dirty="0" err="1"/>
              <a:t>process</a:t>
            </a:r>
            <a:r>
              <a:rPr lang="hr-HR" dirty="0"/>
              <a:t> </a:t>
            </a:r>
            <a:r>
              <a:rPr lang="hr-HR" dirty="0" err="1"/>
              <a:t>center</a:t>
            </a:r>
            <a:r>
              <a:rPr lang="hr-HR" dirty="0"/>
              <a:t>”-Nauru i </a:t>
            </a:r>
            <a:r>
              <a:rPr lang="hr-HR" dirty="0" err="1"/>
              <a:t>Manus</a:t>
            </a:r>
            <a:endParaRPr lang="hr-HR" dirty="0"/>
          </a:p>
          <a:p>
            <a:r>
              <a:rPr lang="hr-HR" dirty="0">
                <a:hlinkClick r:id="rId2"/>
              </a:rPr>
              <a:t>https://www.youtube.com/watch?v=vDOHUNjfxlE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200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08CA8-9ABD-4E84-A44F-1C270A0D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18C1EB-198A-4962-871D-057688ED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pravna pitanja</a:t>
            </a:r>
          </a:p>
          <a:p>
            <a:r>
              <a:rPr lang="hr-HR" dirty="0"/>
              <a:t>uvjeti u kampu</a:t>
            </a:r>
          </a:p>
          <a:p>
            <a:r>
              <a:rPr lang="hr-HR" dirty="0"/>
              <a:t>dehumanizacija</a:t>
            </a:r>
          </a:p>
          <a:p>
            <a:r>
              <a:rPr lang="hr-HR" dirty="0"/>
              <a:t>medicinska skrb i zdravlje</a:t>
            </a:r>
          </a:p>
          <a:p>
            <a:r>
              <a:rPr lang="hr-HR" dirty="0"/>
              <a:t>sigurnost</a:t>
            </a:r>
          </a:p>
          <a:p>
            <a:r>
              <a:rPr lang="hr-HR" dirty="0"/>
              <a:t>djeca</a:t>
            </a:r>
          </a:p>
          <a:p>
            <a:r>
              <a:rPr lang="hr-HR" dirty="0"/>
              <a:t>reakcije AASW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408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70E094-1C8E-4D04-9704-D60AB3A4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 s EU/Hrvatskom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E2D54C-A92F-4062-9596-EAEF27022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detencijski centri</a:t>
            </a:r>
          </a:p>
          <a:p>
            <a:r>
              <a:rPr lang="hr-HR" dirty="0"/>
              <a:t>Australija-Malezija </a:t>
            </a:r>
            <a:r>
              <a:rPr lang="hr-HR" dirty="0" err="1"/>
              <a:t>deal</a:t>
            </a:r>
            <a:r>
              <a:rPr lang="hr-HR" dirty="0"/>
              <a:t> i EU-</a:t>
            </a:r>
            <a:r>
              <a:rPr lang="hr-HR" dirty="0" err="1"/>
              <a:t>Turkey</a:t>
            </a:r>
            <a:r>
              <a:rPr lang="hr-HR" dirty="0"/>
              <a:t> </a:t>
            </a:r>
            <a:r>
              <a:rPr lang="hr-HR" dirty="0" err="1"/>
              <a:t>deal</a:t>
            </a:r>
            <a:endParaRPr lang="hr-HR" dirty="0"/>
          </a:p>
          <a:p>
            <a:r>
              <a:rPr lang="hr-HR" dirty="0" err="1"/>
              <a:t>outsourcanje</a:t>
            </a:r>
            <a:r>
              <a:rPr lang="hr-HR" dirty="0"/>
              <a:t> „</a:t>
            </a:r>
            <a:r>
              <a:rPr lang="hr-HR" dirty="0" err="1"/>
              <a:t>izbjegičke</a:t>
            </a:r>
            <a:r>
              <a:rPr lang="hr-HR" dirty="0"/>
              <a:t> krize”</a:t>
            </a:r>
          </a:p>
          <a:p>
            <a:r>
              <a:rPr lang="hr-HR" dirty="0"/>
              <a:t>„zaštita granica” na moru</a:t>
            </a:r>
          </a:p>
          <a:p>
            <a:r>
              <a:rPr lang="hr-HR" dirty="0" err="1"/>
              <a:t>securityzacija</a:t>
            </a:r>
            <a:r>
              <a:rPr lang="hr-HR" dirty="0"/>
              <a:t> i kriminalizacija migracija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509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78582" y="1158775"/>
            <a:ext cx="6392286" cy="1639843"/>
          </a:xfrm>
        </p:spPr>
        <p:txBody>
          <a:bodyPr/>
          <a:lstStyle/>
          <a:p>
            <a:r>
              <a:rPr lang="hr-HR" dirty="0"/>
              <a:t>NOVI ZELAND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70995" y="3602182"/>
            <a:ext cx="8825658" cy="284018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GLAVNI GRAD: WELLINGTON</a:t>
            </a:r>
          </a:p>
          <a:p>
            <a:r>
              <a:rPr lang="hr-HR" dirty="0"/>
              <a:t>JEZIK: ENGLESKI I MAORSKI</a:t>
            </a:r>
          </a:p>
          <a:p>
            <a:r>
              <a:rPr lang="hr-HR" dirty="0"/>
              <a:t>DRŽAVNI VRH: KRALJICA ELIZABETA ii., GENERALNA GUVERNERICA PATSY REDDY, PREDSJEDNIK VLADE BILL ENGLISH</a:t>
            </a:r>
          </a:p>
          <a:p>
            <a:r>
              <a:rPr lang="hr-HR" dirty="0"/>
              <a:t>POVRŠINA: 268 680 KM</a:t>
            </a:r>
            <a:r>
              <a:rPr lang="hr-HR" baseline="30000" dirty="0"/>
              <a:t>2</a:t>
            </a:r>
          </a:p>
          <a:p>
            <a:r>
              <a:rPr lang="hr-HR" dirty="0"/>
              <a:t>STANOVNIŠTVO: 4 092 900</a:t>
            </a:r>
          </a:p>
          <a:p>
            <a:r>
              <a:rPr lang="hr-HR" dirty="0"/>
              <a:t>GUSTOĆA NASELJENOSTI: 15/KM</a:t>
            </a:r>
            <a:r>
              <a:rPr lang="hr-HR" baseline="30000" dirty="0"/>
              <a:t>2</a:t>
            </a:r>
          </a:p>
          <a:p>
            <a:endParaRPr lang="hr-HR" dirty="0"/>
          </a:p>
        </p:txBody>
      </p:sp>
      <p:pic>
        <p:nvPicPr>
          <p:cNvPr id="4" name="Slika 3" descr="File:&lt;strong&gt;Flag&lt;/strong&gt; of &lt;strong&gt;New&lt;/strong&gt; &lt;strong&gt;Zealand&lt;/strong&gt; (3-2 aspect ratio)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125">
            <a:off x="538629" y="740257"/>
            <a:ext cx="4204559" cy="28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5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Otočna država-Tihi ocean-jugoistočno od Australije</a:t>
            </a:r>
          </a:p>
          <a:p>
            <a:r>
              <a:rPr lang="hr-HR" dirty="0"/>
              <a:t>Sjeverni i Južni otok, veći broj manjih otoka</a:t>
            </a:r>
          </a:p>
          <a:p>
            <a:r>
              <a:rPr lang="hr-HR" dirty="0"/>
              <a:t>Zadnje naseljeno mjesto na Zemlji</a:t>
            </a:r>
          </a:p>
          <a:p>
            <a:r>
              <a:rPr lang="hr-HR" dirty="0"/>
              <a:t>Kratka povijest</a:t>
            </a:r>
          </a:p>
          <a:p>
            <a:r>
              <a:rPr lang="hr-HR" dirty="0"/>
              <a:t>4.693 milijuna stanovnika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 descr="C:\Users\Acer\Desktop\NOVI-ZELAND-364x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2367">
            <a:off x="8518401" y="1623533"/>
            <a:ext cx="2664296" cy="1872208"/>
          </a:xfrm>
          <a:prstGeom prst="rect">
            <a:avLst/>
          </a:prstGeom>
          <a:noFill/>
        </p:spPr>
      </p:pic>
      <p:pic>
        <p:nvPicPr>
          <p:cNvPr id="5" name="Picture 2" descr="C:\Users\Acer\Desktop\620_400_1376632659New-Zealand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085" y="3495741"/>
            <a:ext cx="39824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86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Zapadnjačka kultura</a:t>
            </a:r>
          </a:p>
          <a:p>
            <a:r>
              <a:rPr lang="hr-HR" dirty="0" err="1" smtClean="0"/>
              <a:t>Jedinstevno</a:t>
            </a:r>
            <a:r>
              <a:rPr lang="hr-HR" dirty="0" smtClean="0"/>
              <a:t> geografsko okruženje- izolacija otoka</a:t>
            </a:r>
          </a:p>
          <a:p>
            <a:r>
              <a:rPr lang="hr-HR" dirty="0" smtClean="0"/>
              <a:t>Kulturni utjecaj domorodačkog naroda Maora i različitih valova migracija</a:t>
            </a:r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Politika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Parlamentarna monarhija u </a:t>
            </a:r>
            <a:r>
              <a:rPr lang="hr-HR" dirty="0" err="1"/>
              <a:t>Commonwealthu</a:t>
            </a:r>
            <a:endParaRPr lang="hr-HR" dirty="0"/>
          </a:p>
          <a:p>
            <a:r>
              <a:rPr lang="hr-HR" dirty="0"/>
              <a:t>Na čelu vlasti britanska kraljica</a:t>
            </a:r>
          </a:p>
          <a:p>
            <a:r>
              <a:rPr lang="hr-HR" dirty="0"/>
              <a:t>Zastupa ju generalni guverner kojeg ona imenuje na prijedlog novozelandskog predsjednika vlade </a:t>
            </a:r>
          </a:p>
          <a:p>
            <a:r>
              <a:rPr lang="hr-HR" dirty="0"/>
              <a:t>Jednodomni zastupnički dom ima 120 članova (biraju se na 3 godine)</a:t>
            </a:r>
          </a:p>
          <a:p>
            <a:r>
              <a:rPr lang="hr-HR" dirty="0"/>
              <a:t>7 mjesta rezervirano je za MAORE 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9827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Maori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“obični”</a:t>
            </a:r>
          </a:p>
          <a:p>
            <a:r>
              <a:rPr lang="hr-HR" dirty="0"/>
              <a:t>Polinezijski narod s Novog Zelanda</a:t>
            </a:r>
          </a:p>
          <a:p>
            <a:r>
              <a:rPr lang="hr-HR" dirty="0"/>
              <a:t>Domoroci</a:t>
            </a:r>
          </a:p>
          <a:p>
            <a:r>
              <a:rPr lang="hr-HR" dirty="0"/>
              <a:t>Naselili su između 9. i 13.stoljeća</a:t>
            </a:r>
          </a:p>
          <a:p>
            <a:r>
              <a:rPr lang="hr-HR" dirty="0"/>
              <a:t>Dolaskom europskih naseljenika populacija Maora počinje opadati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16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Socijalni problemi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Velik broj samoubojstava mladih (drugo mjesto na svijetu prema samoubojstvima mladih)-istraživanje sveučilišta u </a:t>
            </a:r>
            <a:r>
              <a:rPr lang="hr-HR" dirty="0" err="1"/>
              <a:t>Melbourneu</a:t>
            </a:r>
            <a:r>
              <a:rPr lang="hr-HR" dirty="0"/>
              <a:t> </a:t>
            </a:r>
            <a:r>
              <a:rPr lang="hr-HR" dirty="0" err="1"/>
              <a:t>u</a:t>
            </a:r>
            <a:r>
              <a:rPr lang="hr-HR" dirty="0"/>
              <a:t> Australiji </a:t>
            </a:r>
          </a:p>
          <a:p>
            <a:r>
              <a:rPr lang="hr-HR" dirty="0"/>
              <a:t>Među samoubojicama je mnogo Maora</a:t>
            </a:r>
          </a:p>
          <a:p>
            <a:r>
              <a:rPr lang="hr-HR" dirty="0"/>
              <a:t>Razlozi za samoubojstva su mentalni poremećaji, siromaštvo, izoliranost, nezaposlenost </a:t>
            </a:r>
          </a:p>
          <a:p>
            <a:r>
              <a:rPr lang="hr-HR" dirty="0"/>
              <a:t>Problemi s identitetom</a:t>
            </a:r>
          </a:p>
        </p:txBody>
      </p:sp>
    </p:spTree>
    <p:extLst>
      <p:ext uri="{BB962C8B-B14F-4D97-AF65-F5344CB8AC3E}">
        <p14:creationId xmlns:p14="http://schemas.microsoft.com/office/powerpoint/2010/main" val="76137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Socijalni problemi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Pravi problem društva pitanja su mladeži i identiteta</a:t>
            </a:r>
          </a:p>
          <a:p>
            <a:r>
              <a:rPr lang="hr-HR" dirty="0"/>
              <a:t>“praznina u narodu” “koji smo narod?”</a:t>
            </a:r>
          </a:p>
          <a:p>
            <a:r>
              <a:rPr lang="hr-HR" dirty="0"/>
              <a:t>74% ljudi je iz Europe, Englezi, Škoti, Talijani, Hrvati</a:t>
            </a:r>
          </a:p>
          <a:p>
            <a:r>
              <a:rPr lang="hr-HR" dirty="0"/>
              <a:t>11% stanovnika iz azijskih država </a:t>
            </a:r>
          </a:p>
          <a:p>
            <a:r>
              <a:rPr lang="hr-HR" dirty="0"/>
              <a:t>14% Maora</a:t>
            </a:r>
          </a:p>
          <a:p>
            <a:r>
              <a:rPr lang="hr-HR" dirty="0"/>
              <a:t>Više od 7% ostalih naroda Polinezije </a:t>
            </a:r>
          </a:p>
        </p:txBody>
      </p:sp>
    </p:spTree>
    <p:extLst>
      <p:ext uri="{BB962C8B-B14F-4D97-AF65-F5344CB8AC3E}">
        <p14:creationId xmlns:p14="http://schemas.microsoft.com/office/powerpoint/2010/main" val="416128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POLITIČKI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Ustavna monarhija s parlamentarnim sistemom vlasti</a:t>
            </a:r>
          </a:p>
          <a:p>
            <a:r>
              <a:rPr lang="hr-HR" dirty="0"/>
              <a:t>Kraljica Elizabeta II.</a:t>
            </a:r>
          </a:p>
          <a:p>
            <a:r>
              <a:rPr lang="hr-HR" dirty="0"/>
              <a:t>Trodioba vlasti – zakonodavna, izvršna i sudska</a:t>
            </a:r>
          </a:p>
        </p:txBody>
      </p:sp>
    </p:spTree>
    <p:extLst>
      <p:ext uri="{BB962C8B-B14F-4D97-AF65-F5344CB8AC3E}">
        <p14:creationId xmlns:p14="http://schemas.microsoft.com/office/powerpoint/2010/main" val="31444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Socijalni problemi 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Maori</a:t>
            </a:r>
            <a:r>
              <a:rPr lang="hr-HR" dirty="0"/>
              <a:t> diskriminirani </a:t>
            </a:r>
          </a:p>
          <a:p>
            <a:r>
              <a:rPr lang="hr-HR" dirty="0"/>
              <a:t>Nedostaje osjećaj zajedničke pripadnosti i zajedničke kulturne povijesti </a:t>
            </a:r>
          </a:p>
          <a:p>
            <a:r>
              <a:rPr lang="hr-HR" dirty="0"/>
              <a:t>Čine 50% osoba u zatvorima</a:t>
            </a:r>
          </a:p>
          <a:p>
            <a:r>
              <a:rPr lang="hr-HR" dirty="0"/>
              <a:t>Nezaposlenost 12,4%</a:t>
            </a:r>
          </a:p>
          <a:p>
            <a:r>
              <a:rPr lang="hr-HR" dirty="0"/>
              <a:t>Najveći postotak samoubojstava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9758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Socijalni 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Procjena društvenih potreba</a:t>
            </a:r>
          </a:p>
          <a:p>
            <a:r>
              <a:rPr lang="hr-HR" dirty="0"/>
              <a:t>Potreba pojedinaca, obitelji i grupa</a:t>
            </a:r>
          </a:p>
          <a:p>
            <a:r>
              <a:rPr lang="hr-HR" dirty="0"/>
              <a:t>Pomaganje, osposobljavanje ljudi da razviju i koriste vještine i resurse za rješavanje socijalnih problema </a:t>
            </a:r>
          </a:p>
        </p:txBody>
      </p:sp>
    </p:spTree>
    <p:extLst>
      <p:ext uri="{BB962C8B-B14F-4D97-AF65-F5344CB8AC3E}">
        <p14:creationId xmlns:p14="http://schemas.microsoft.com/office/powerpoint/2010/main" val="287495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 socijalnog radnika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Djeluje između klijenta u potrebi i društvenih usluga </a:t>
            </a:r>
          </a:p>
          <a:p>
            <a:r>
              <a:rPr lang="hr-HR" dirty="0"/>
              <a:t>Procjenjuje resurse za zdravlje, dobrobit, rekreaciju, stanovanje i ostale društvene usluge</a:t>
            </a:r>
          </a:p>
          <a:p>
            <a:r>
              <a:rPr lang="hr-HR" dirty="0"/>
              <a:t>Pružanje vodstva i pomoći za provedbu pilot projekata u razvoju zajednice i samopomoći </a:t>
            </a:r>
          </a:p>
          <a:p>
            <a:r>
              <a:rPr lang="hr-HR" dirty="0"/>
              <a:t>Planiranje i provedba istraživačkih projekata za rješavanje potreba klijenta, ciljeva organizacije i socijalne politike</a:t>
            </a:r>
          </a:p>
          <a:p>
            <a:r>
              <a:rPr lang="hr-HR" dirty="0"/>
              <a:t>Razvijanje, promicanje i provedba socijalnih politika…</a:t>
            </a:r>
          </a:p>
          <a:p>
            <a:r>
              <a:rPr lang="hr-HR" dirty="0"/>
              <a:t>Sastavljanje izvješća u radu s klijentom </a:t>
            </a:r>
          </a:p>
        </p:txBody>
      </p:sp>
    </p:spTree>
    <p:extLst>
      <p:ext uri="{BB962C8B-B14F-4D97-AF65-F5344CB8AC3E}">
        <p14:creationId xmlns:p14="http://schemas.microsoft.com/office/powerpoint/2010/main" val="12289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3137" y="574964"/>
            <a:ext cx="8825658" cy="1447800"/>
          </a:xfrm>
        </p:spPr>
        <p:txBody>
          <a:bodyPr/>
          <a:lstStyle/>
          <a:p>
            <a:r>
              <a:rPr lang="hr-HR" dirty="0"/>
              <a:t>OCEANIJA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File:Oceania-map hr.pdf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29" y="2258292"/>
            <a:ext cx="5739038" cy="39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23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170709"/>
          </a:xfrm>
        </p:spPr>
        <p:txBody>
          <a:bodyPr/>
          <a:lstStyle/>
          <a:p>
            <a:r>
              <a:rPr lang="hr-HR" dirty="0"/>
              <a:t>FIDŽI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&lt;strong&gt;Flags&lt;/strong&gt; of the World - &lt;strong&gt;Flag&lt;/strong&gt;, &lt;strong&gt;flags&lt;/strong&gt; - Australia, Oceania, australian &lt;strong&gt;flag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11" y="936048"/>
            <a:ext cx="3795280" cy="2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97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8956" y="622702"/>
            <a:ext cx="10515600" cy="5811838"/>
          </a:xfrm>
        </p:spPr>
        <p:txBody>
          <a:bodyPr/>
          <a:lstStyle/>
          <a:p>
            <a:r>
              <a:rPr lang="hr-HR" dirty="0"/>
              <a:t>Država smještena u Tihom oceanu (sjeverno od Novog Zelanda, a istočno od Australije)</a:t>
            </a:r>
          </a:p>
          <a:p>
            <a:pPr lvl="0"/>
            <a:r>
              <a:rPr lang="hr-HR" dirty="0"/>
              <a:t>893 000 stanovnika (oko 40% stanovništva je mlađe od 15 godina) </a:t>
            </a:r>
          </a:p>
          <a:p>
            <a:pPr lvl="0"/>
            <a:r>
              <a:rPr lang="hr-HR" dirty="0"/>
              <a:t>Površina: 18 270 km2 </a:t>
            </a:r>
          </a:p>
          <a:p>
            <a:pPr lvl="0"/>
            <a:r>
              <a:rPr lang="hr-HR" dirty="0"/>
              <a:t>60-ih godina su ih Britanci pripremili na neovisnost, 1970.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</a:t>
            </a:r>
            <a:r>
              <a:rPr lang="hr-HR" dirty="0" err="1"/>
              <a:t>neovinost</a:t>
            </a:r>
            <a:r>
              <a:rPr lang="hr-HR" dirty="0"/>
              <a:t> od Ujedinjenog Kraljevstva </a:t>
            </a:r>
          </a:p>
          <a:p>
            <a:pPr lvl="0"/>
            <a:r>
              <a:rPr lang="hr-HR" dirty="0"/>
              <a:t>2006. godine –&gt; državni udar (posljedice na ekonomiju i turizam, pad vrijednosti novca)</a:t>
            </a:r>
          </a:p>
          <a:p>
            <a:pPr lvl="0"/>
            <a:r>
              <a:rPr lang="hr-HR" dirty="0"/>
              <a:t>Postoje i etničke političke stranke</a:t>
            </a: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339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599" cy="537847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Službeni jezik: engleski (ali govori se i </a:t>
            </a:r>
            <a:r>
              <a:rPr lang="hr-HR" dirty="0" err="1"/>
              <a:t>fidži</a:t>
            </a:r>
            <a:r>
              <a:rPr lang="hr-HR" dirty="0"/>
              <a:t> jezik)</a:t>
            </a:r>
          </a:p>
          <a:p>
            <a:pPr lvl="0"/>
            <a:r>
              <a:rPr lang="hr-HR" dirty="0"/>
              <a:t>Niska nezaposlenost (oko 5%)</a:t>
            </a:r>
          </a:p>
          <a:p>
            <a:pPr lvl="0"/>
            <a:r>
              <a:rPr lang="hr-HR" dirty="0"/>
              <a:t>Većinom seoska naselja, a gradovi su mali i spojeni s prirodom</a:t>
            </a:r>
          </a:p>
          <a:p>
            <a:pPr lvl="0"/>
            <a:r>
              <a:rPr lang="hr-HR" dirty="0"/>
              <a:t>Bavljenje poljoprivredom</a:t>
            </a:r>
          </a:p>
          <a:p>
            <a:pPr lvl="0"/>
            <a:r>
              <a:rPr lang="hr-HR" dirty="0"/>
              <a:t>Posjeduje rudu zlata</a:t>
            </a:r>
          </a:p>
          <a:p>
            <a:pPr lvl="0"/>
            <a:r>
              <a:rPr lang="hr-HR" dirty="0"/>
              <a:t>Razvoj turizma</a:t>
            </a:r>
          </a:p>
          <a:p>
            <a:pPr lvl="0"/>
            <a:r>
              <a:rPr lang="hr-HR" dirty="0"/>
              <a:t>Muškarci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hranitelji obitelji; Žene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kućanice, majke i poslušne žene, formalno podređena suprugu</a:t>
            </a:r>
          </a:p>
          <a:p>
            <a:pPr lvl="0"/>
            <a:r>
              <a:rPr lang="hr-HR" dirty="0"/>
              <a:t>Fidžijci – uglavnom žive u velikim obiteljima; prije dogovoreni brakovi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danas se slobodno bira supružnik, ali se i dalje smatra da veliku ulogu imaju skupine u izboru nego pojedinac</a:t>
            </a:r>
          </a:p>
          <a:p>
            <a:pPr lvl="0"/>
            <a:r>
              <a:rPr lang="hr-HR" dirty="0" err="1"/>
              <a:t>Indo</a:t>
            </a:r>
            <a:r>
              <a:rPr lang="hr-HR" dirty="0"/>
              <a:t>-Fidžijci – nuklearne obitelji</a:t>
            </a: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505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JAVNO OBRAZOVANJE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Besplatno: 8 godina osnovne škole </a:t>
            </a:r>
          </a:p>
          <a:p>
            <a:pPr lvl="0"/>
            <a:r>
              <a:rPr lang="hr-HR" dirty="0"/>
              <a:t>Subvencionira vlada: 7 godina srednje škole</a:t>
            </a:r>
          </a:p>
          <a:p>
            <a:pPr marL="0" lv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sz="4400" dirty="0"/>
              <a:t>ZDRAVSTVO</a:t>
            </a:r>
          </a:p>
          <a:p>
            <a:r>
              <a:rPr lang="hr-HR" dirty="0"/>
              <a:t>Usluge dostupne u nekoliko bolnica, zdravstvenih centara i centara za njegu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nije potpuno besplatno, ali je dosta subvencionirano</a:t>
            </a:r>
          </a:p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2160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SOCIJALNI PROBLEMI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Nasilni zločini</a:t>
            </a:r>
          </a:p>
          <a:p>
            <a:pPr lvl="0"/>
            <a:r>
              <a:rPr lang="hr-HR" dirty="0"/>
              <a:t>Zlouporaba droga i alkohola</a:t>
            </a:r>
          </a:p>
          <a:p>
            <a:pPr lvl="0"/>
            <a:r>
              <a:rPr lang="hr-HR" dirty="0"/>
              <a:t>Maloljetnička delikvencija</a:t>
            </a:r>
          </a:p>
          <a:p>
            <a:pPr lvl="0"/>
            <a:r>
              <a:rPr lang="hr-HR" dirty="0"/>
              <a:t>Neželjena trudnoća</a:t>
            </a:r>
          </a:p>
          <a:p>
            <a:pPr lvl="0"/>
            <a:r>
              <a:rPr lang="hr-HR" dirty="0"/>
              <a:t>Loše zdravlje</a:t>
            </a:r>
          </a:p>
          <a:p>
            <a:pPr lvl="0"/>
            <a:r>
              <a:rPr lang="hr-HR" dirty="0"/>
              <a:t>Žene u selu imaju nizak utjecaj na odluke u obitelji, malo žena je visoko obrazovano, podređene su svom mužu, često su žrtve nasilja u obitelji te su puno više zastupljene u nezaposlenosti i siromaštvu od muškaraca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3328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277" y="708339"/>
            <a:ext cx="10851524" cy="5468624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Prije je bila značajna uloga vjerskih i privatnih organizacija, a ne vlade</a:t>
            </a:r>
          </a:p>
          <a:p>
            <a:pPr lvl="0"/>
            <a:r>
              <a:rPr lang="hr-HR" dirty="0"/>
              <a:t>KASNIJE: potreba za osnovnom zdravstvenom skrbi, pitkom vodom, sanitarnim objektima, stambenim zbrinjavanjem i električnom energijom za obitelji s niskim  prihodima</a:t>
            </a:r>
          </a:p>
          <a:p>
            <a:pPr lvl="0"/>
            <a:r>
              <a:rPr lang="hr-HR" dirty="0"/>
              <a:t>PROGRAMI: pomoć siromašnim obiteljima, starijim osobama, osobama s invaliditetom, rehabilitacija bivših zatvorenika te obrazovanje za rad u sustavu socijalne skrbi</a:t>
            </a:r>
          </a:p>
          <a:p>
            <a:pPr lvl="0"/>
            <a:r>
              <a:rPr lang="hr-HR" dirty="0"/>
              <a:t>ODJEL ZA SOCIJALNU SKRB vodi: Centar za dječake, Kuću za djevojčice te tri doma za starije osobe</a:t>
            </a:r>
          </a:p>
          <a:p>
            <a:pPr lvl="0"/>
            <a:r>
              <a:rPr lang="hr-HR" dirty="0"/>
              <a:t>NEVLADINE ORGANIZACIJE I DRUGE UDRUGE: pružaju usluge vrtića za siromašnu djecu, skrb za slijepe osobe te osobe s invaliditetom te kognitivno ugrožene</a:t>
            </a:r>
          </a:p>
          <a:p>
            <a:pPr lvl="0"/>
            <a:r>
              <a:rPr lang="hr-HR" dirty="0"/>
              <a:t>Kršćanske organizacije: upravljaju centrima za rehabilitaciju te pomažu u izgradnji stambenih prostora</a:t>
            </a:r>
          </a:p>
          <a:p>
            <a:pPr lvl="0"/>
            <a:r>
              <a:rPr lang="hr-HR" dirty="0"/>
              <a:t>Muslimanske i hinduističke vjerske organizacije pružaju usluge samo svojim članovima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31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DRUŠTVENI KONTEKST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Aboridžini</a:t>
            </a:r>
          </a:p>
          <a:p>
            <a:r>
              <a:rPr lang="hr-HR" dirty="0"/>
              <a:t>Doseljenici iz Velike Britanije i ostalih dijelova Europe, kasnije i Azije</a:t>
            </a:r>
          </a:p>
          <a:p>
            <a:r>
              <a:rPr lang="hr-HR" dirty="0"/>
              <a:t>„Zakon o useljavanju”</a:t>
            </a:r>
          </a:p>
          <a:p>
            <a:r>
              <a:rPr lang="hr-HR" dirty="0"/>
              <a:t>„britanski kažnjenici”</a:t>
            </a:r>
          </a:p>
          <a:p>
            <a:r>
              <a:rPr lang="hr-HR" dirty="0"/>
              <a:t>19. stoljeće – širenje britanske kolonijalne vlasti</a:t>
            </a:r>
          </a:p>
        </p:txBody>
      </p:sp>
    </p:spTree>
    <p:extLst>
      <p:ext uri="{BB962C8B-B14F-4D97-AF65-F5344CB8AC3E}">
        <p14:creationId xmlns:p14="http://schemas.microsoft.com/office/powerpoint/2010/main" val="33056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3792" y="1506828"/>
            <a:ext cx="10800008" cy="4670135"/>
          </a:xfrm>
        </p:spPr>
        <p:txBody>
          <a:bodyPr>
            <a:normAutofit/>
          </a:bodyPr>
          <a:lstStyle/>
          <a:p>
            <a:r>
              <a:rPr lang="hr-HR" dirty="0"/>
              <a:t>ZAŠTO ODLUČUJU POSTATI SOCIJALNI RADNICI?</a:t>
            </a:r>
          </a:p>
          <a:p>
            <a:pPr marL="0" indent="0">
              <a:buNone/>
            </a:pPr>
            <a:r>
              <a:rPr lang="hr-HR" dirty="0"/>
              <a:t>- Rezultat životnih iskustava, osjećaj dužnosti i da imaju nešto što mogu ponuditi drugima</a:t>
            </a:r>
          </a:p>
          <a:p>
            <a:r>
              <a:rPr lang="hr-HR" dirty="0"/>
              <a:t>OKVIR ZNANJA KOJI KORISTE:</a:t>
            </a:r>
          </a:p>
          <a:p>
            <a:pPr>
              <a:buFontTx/>
              <a:buChar char="-"/>
            </a:pPr>
            <a:r>
              <a:rPr lang="hr-HR" dirty="0"/>
              <a:t>Tradicionalni okvir, kršćansko znanje i zapadno znanje </a:t>
            </a:r>
          </a:p>
          <a:p>
            <a:r>
              <a:rPr lang="hr-HR" dirty="0"/>
              <a:t>VJEŠTINE KOJE KORISTE:</a:t>
            </a:r>
          </a:p>
          <a:p>
            <a:pPr lvl="0"/>
            <a:r>
              <a:rPr lang="hr-HR" dirty="0"/>
              <a:t>- otvorenost prema ljudima, istinitost, samosvijest, humor, poznavanje kulturnih protokola i prakse, izgradnja odnosa, izgradnja povjerenja, strpljenje, briga, dijeljenje, ljubazni ton, sposobnost povezivanja sa svim ljudima, sposobnost održavanja razgovora, predanost, marljivost</a:t>
            </a:r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8665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366" y="605307"/>
            <a:ext cx="10967434" cy="5571656"/>
          </a:xfrm>
        </p:spPr>
        <p:txBody>
          <a:bodyPr/>
          <a:lstStyle/>
          <a:p>
            <a:r>
              <a:rPr lang="hr-HR" dirty="0"/>
              <a:t>KAKO VJERSKE VRIJEDNOSTI I PRINCIPI UTJEČU NA PRAKSU?</a:t>
            </a:r>
          </a:p>
          <a:p>
            <a:pPr>
              <a:buFontTx/>
              <a:buChar char="-"/>
            </a:pPr>
            <a:r>
              <a:rPr lang="hr-HR" dirty="0"/>
              <a:t>Poznavanje kulture</a:t>
            </a:r>
          </a:p>
          <a:p>
            <a:pPr>
              <a:buFontTx/>
              <a:buChar char="-"/>
            </a:pPr>
            <a:r>
              <a:rPr lang="hr-HR" dirty="0"/>
              <a:t>Prije ulaska u zajednicu potrebno je poznavati kulturu i vjeru skupine sa kojom se radi</a:t>
            </a:r>
          </a:p>
        </p:txBody>
      </p:sp>
    </p:spTree>
    <p:extLst>
      <p:ext uri="{BB962C8B-B14F-4D97-AF65-F5344CB8AC3E}">
        <p14:creationId xmlns:p14="http://schemas.microsoft.com/office/powerpoint/2010/main" val="2523371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184564"/>
          </a:xfrm>
        </p:spPr>
        <p:txBody>
          <a:bodyPr/>
          <a:lstStyle/>
          <a:p>
            <a:r>
              <a:rPr lang="hr-HR" dirty="0"/>
              <a:t>TONGA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World &lt;strong&gt;Flag&lt;/strong&gt; Adventure (WFA): Fiji, Samoa &amp; &lt;strong&gt;Tonga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67" y="983674"/>
            <a:ext cx="4422783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TONGA – “the friendly islands”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0" y="1798285"/>
            <a:ext cx="4439339" cy="4439339"/>
          </a:xfrm>
        </p:spPr>
      </p:pic>
    </p:spTree>
    <p:extLst>
      <p:ext uri="{BB962C8B-B14F-4D97-AF65-F5344CB8AC3E}">
        <p14:creationId xmlns:p14="http://schemas.microsoft.com/office/powerpoint/2010/main" val="1328260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52261"/>
            <a:ext cx="10515600" cy="5624702"/>
          </a:xfrm>
        </p:spPr>
        <p:txBody>
          <a:bodyPr/>
          <a:lstStyle/>
          <a:p>
            <a:r>
              <a:rPr lang="hr-HR" dirty="0"/>
              <a:t>171 </a:t>
            </a:r>
            <a:r>
              <a:rPr lang="hr-HR" dirty="0" err="1"/>
              <a:t>koraljn</a:t>
            </a:r>
            <a:r>
              <a:rPr lang="en-US" dirty="0" err="1"/>
              <a:t>i</a:t>
            </a:r>
            <a:r>
              <a:rPr lang="hr-HR" dirty="0"/>
              <a:t> i vulkanski otok, 48 je naseljeno</a:t>
            </a:r>
            <a:endParaRPr lang="en-US" dirty="0"/>
          </a:p>
          <a:p>
            <a:r>
              <a:rPr lang="en-US" dirty="0" err="1"/>
              <a:t>Populacija</a:t>
            </a:r>
            <a:r>
              <a:rPr lang="en-US" dirty="0"/>
              <a:t>: </a:t>
            </a:r>
            <a:r>
              <a:rPr lang="hr-HR" dirty="0"/>
              <a:t>106,479 (</a:t>
            </a:r>
            <a:r>
              <a:rPr lang="en-US" dirty="0" err="1"/>
              <a:t>srpanj</a:t>
            </a:r>
            <a:r>
              <a:rPr lang="en-US" dirty="0"/>
              <a:t> </a:t>
            </a:r>
            <a:r>
              <a:rPr lang="hr-HR" dirty="0"/>
              <a:t>2017)</a:t>
            </a:r>
            <a:endParaRPr lang="en-US" dirty="0"/>
          </a:p>
          <a:p>
            <a:r>
              <a:rPr lang="en-US" dirty="0" err="1"/>
              <a:t>Jezici</a:t>
            </a:r>
            <a:r>
              <a:rPr lang="en-US" dirty="0"/>
              <a:t>: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</a:t>
            </a:r>
            <a:r>
              <a:rPr lang="hr-HR" dirty="0" err="1"/>
              <a:t>ongan</a:t>
            </a:r>
            <a:r>
              <a:rPr lang="en-US" dirty="0"/>
              <a:t>ski</a:t>
            </a:r>
            <a:r>
              <a:rPr lang="hr-HR" dirty="0"/>
              <a:t> 87%, </a:t>
            </a:r>
            <a:r>
              <a:rPr lang="en-US" dirty="0" err="1"/>
              <a:t>tonganski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 err="1"/>
              <a:t>službeni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hr-HR" dirty="0"/>
              <a:t>) 10.7%,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 err="1"/>
              <a:t>službeni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hr-HR" dirty="0"/>
              <a:t>) 1.2%,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hr-HR" dirty="0"/>
              <a:t>1.1%</a:t>
            </a:r>
            <a:r>
              <a:rPr lang="en-US" dirty="0"/>
              <a:t> </a:t>
            </a:r>
            <a:r>
              <a:rPr lang="hr-HR" dirty="0"/>
              <a:t>(2006</a:t>
            </a:r>
            <a:r>
              <a:rPr lang="en-US" dirty="0"/>
              <a:t>)</a:t>
            </a:r>
          </a:p>
          <a:p>
            <a:r>
              <a:rPr lang="en-US" dirty="0" err="1"/>
              <a:t>Vjersko</a:t>
            </a:r>
            <a:r>
              <a:rPr lang="en-US" dirty="0"/>
              <a:t> </a:t>
            </a:r>
            <a:r>
              <a:rPr lang="en-US" dirty="0" err="1"/>
              <a:t>opredjeljenje</a:t>
            </a:r>
            <a:r>
              <a:rPr lang="en-US" dirty="0"/>
              <a:t>: p</a:t>
            </a:r>
            <a:r>
              <a:rPr lang="hr-HR" dirty="0" err="1"/>
              <a:t>rotestant</a:t>
            </a:r>
            <a:r>
              <a:rPr lang="en-US" dirty="0" err="1"/>
              <a:t>i</a:t>
            </a:r>
            <a:r>
              <a:rPr lang="hr-HR" dirty="0"/>
              <a:t> 64.9%, </a:t>
            </a:r>
            <a:r>
              <a:rPr lang="en-US" dirty="0"/>
              <a:t>m</a:t>
            </a:r>
            <a:r>
              <a:rPr lang="hr-HR" dirty="0" err="1"/>
              <a:t>ormon</a:t>
            </a:r>
            <a:r>
              <a:rPr lang="en-US" dirty="0" err="1"/>
              <a:t>i</a:t>
            </a:r>
            <a:r>
              <a:rPr lang="hr-HR" dirty="0"/>
              <a:t> 16.8%, </a:t>
            </a:r>
            <a:r>
              <a:rPr lang="en-US" dirty="0" err="1"/>
              <a:t>rimokatolici</a:t>
            </a:r>
            <a:r>
              <a:rPr lang="en-US" dirty="0"/>
              <a:t> </a:t>
            </a:r>
            <a:r>
              <a:rPr lang="hr-HR" dirty="0"/>
              <a:t>15.6%,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hr-HR" dirty="0"/>
              <a:t>1.1%</a:t>
            </a:r>
            <a:r>
              <a:rPr lang="en-US" dirty="0"/>
              <a:t> </a:t>
            </a:r>
            <a:r>
              <a:rPr lang="hr-HR" dirty="0"/>
              <a:t>(2006</a:t>
            </a:r>
            <a:r>
              <a:rPr lang="en-US" dirty="0"/>
              <a:t>)</a:t>
            </a:r>
          </a:p>
          <a:p>
            <a:r>
              <a:rPr lang="en-US" dirty="0" err="1"/>
              <a:t>Glavni</a:t>
            </a:r>
            <a:r>
              <a:rPr lang="en-US" dirty="0"/>
              <a:t> grad: Nuku’alofa (23 658)</a:t>
            </a:r>
          </a:p>
          <a:p>
            <a:r>
              <a:rPr lang="en-US" dirty="0" err="1"/>
              <a:t>Prosječna</a:t>
            </a:r>
            <a:r>
              <a:rPr lang="en-US" dirty="0"/>
              <a:t> dob: 22.6 </a:t>
            </a:r>
            <a:r>
              <a:rPr lang="en-US" dirty="0" err="1"/>
              <a:t>godina</a:t>
            </a:r>
            <a:endParaRPr lang="en-US" dirty="0"/>
          </a:p>
          <a:p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životni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M</a:t>
            </a:r>
            <a:r>
              <a:rPr lang="en-US" dirty="0"/>
              <a:t>: 65 g., </a:t>
            </a:r>
            <a:r>
              <a:rPr lang="en-US" b="1" dirty="0"/>
              <a:t>Ž</a:t>
            </a:r>
            <a:r>
              <a:rPr lang="en-US" dirty="0"/>
              <a:t>: 69 g.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10" y="3322856"/>
            <a:ext cx="4863692" cy="33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0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06582"/>
            <a:ext cx="10515600" cy="5570381"/>
          </a:xfrm>
        </p:spPr>
        <p:txBody>
          <a:bodyPr/>
          <a:lstStyle/>
          <a:p>
            <a:r>
              <a:rPr lang="en-US" dirty="0" err="1"/>
              <a:t>Pismenost</a:t>
            </a:r>
            <a:r>
              <a:rPr lang="en-US" dirty="0"/>
              <a:t>: 99,4%</a:t>
            </a:r>
          </a:p>
          <a:p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: 40 % (2016)</a:t>
            </a:r>
          </a:p>
          <a:p>
            <a:r>
              <a:rPr lang="en-US" dirty="0" err="1"/>
              <a:t>Zastupljenost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u </a:t>
            </a:r>
            <a:r>
              <a:rPr lang="en-US" dirty="0" err="1"/>
              <a:t>parlamentu</a:t>
            </a:r>
            <a:r>
              <a:rPr lang="en-US" dirty="0"/>
              <a:t>: 3,6% (2012)</a:t>
            </a:r>
          </a:p>
          <a:p>
            <a:r>
              <a:rPr lang="hr-HR" dirty="0"/>
              <a:t>Obitelj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hr-HR" dirty="0"/>
              <a:t>s vrlo definiranim ulogama</a:t>
            </a:r>
            <a:endParaRPr lang="en-US" dirty="0"/>
          </a:p>
          <a:p>
            <a:r>
              <a:rPr lang="hr-HR" dirty="0"/>
              <a:t>Hrana važan dio </a:t>
            </a:r>
            <a:r>
              <a:rPr lang="en-US" dirty="0" err="1"/>
              <a:t>k</a:t>
            </a:r>
            <a:r>
              <a:rPr lang="hr-HR" dirty="0" err="1"/>
              <a:t>ulture</a:t>
            </a:r>
            <a:r>
              <a:rPr lang="en-US" dirty="0"/>
              <a:t> + kava</a:t>
            </a:r>
          </a:p>
          <a:p>
            <a:r>
              <a:rPr lang="en-US" dirty="0" err="1"/>
              <a:t>Nedjelja</a:t>
            </a:r>
            <a:r>
              <a:rPr lang="en-US" dirty="0"/>
              <a:t> </a:t>
            </a:r>
            <a:r>
              <a:rPr lang="en-US" dirty="0" err="1"/>
              <a:t>neradni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– </a:t>
            </a:r>
            <a:r>
              <a:rPr lang="en-US" dirty="0" err="1"/>
              <a:t>crkva</a:t>
            </a:r>
            <a:endParaRPr lang="en-US" dirty="0"/>
          </a:p>
          <a:p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 u </a:t>
            </a:r>
            <a:r>
              <a:rPr lang="en-US" dirty="0" err="1"/>
              <a:t>ruralnim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04" y="2794499"/>
            <a:ext cx="5246577" cy="33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7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97529"/>
            <a:ext cx="10515600" cy="5579434"/>
          </a:xfrm>
        </p:spPr>
        <p:txBody>
          <a:bodyPr>
            <a:normAutofit/>
          </a:bodyPr>
          <a:lstStyle/>
          <a:p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dirty="0" err="1"/>
              <a:t>kolonizirani</a:t>
            </a:r>
            <a:endParaRPr lang="en-US" dirty="0"/>
          </a:p>
          <a:p>
            <a:r>
              <a:rPr lang="hr-HR" dirty="0"/>
              <a:t>1845. Kraljevstvo Tonge</a:t>
            </a:r>
            <a:r>
              <a:rPr lang="en-US" dirty="0"/>
              <a:t> - </a:t>
            </a:r>
            <a:r>
              <a:rPr lang="hr-HR" dirty="0"/>
              <a:t>ustavna monarhija pod britanskim protektoratom</a:t>
            </a:r>
            <a:endParaRPr lang="en-US" dirty="0"/>
          </a:p>
          <a:p>
            <a:r>
              <a:rPr lang="hr-HR" dirty="0"/>
              <a:t>parlamentarna demokracija</a:t>
            </a:r>
            <a:r>
              <a:rPr lang="en-US" dirty="0"/>
              <a:t> - z</a:t>
            </a:r>
            <a:r>
              <a:rPr lang="hr-HR" dirty="0" err="1"/>
              <a:t>akonodavna</a:t>
            </a:r>
            <a:r>
              <a:rPr lang="hr-HR" dirty="0"/>
              <a:t> skupština </a:t>
            </a:r>
            <a:r>
              <a:rPr lang="en-US" dirty="0"/>
              <a:t>s </a:t>
            </a:r>
            <a:r>
              <a:rPr lang="hr-HR" dirty="0"/>
              <a:t>26 članova</a:t>
            </a:r>
            <a:r>
              <a:rPr lang="en-US" dirty="0"/>
              <a:t> (9+17)</a:t>
            </a:r>
          </a:p>
          <a:p>
            <a:r>
              <a:rPr lang="en-US" dirty="0"/>
              <a:t>1960. –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dobivaju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glasa</a:t>
            </a:r>
            <a:endParaRPr lang="en-US" dirty="0"/>
          </a:p>
          <a:p>
            <a:r>
              <a:rPr lang="hr-HR" dirty="0"/>
              <a:t>Sva zemlja pripada Kruni</a:t>
            </a:r>
            <a:endParaRPr lang="en-US" dirty="0"/>
          </a:p>
          <a:p>
            <a:r>
              <a:rPr lang="hr-HR" dirty="0"/>
              <a:t>2003</a:t>
            </a:r>
            <a:r>
              <a:rPr lang="en-US" dirty="0"/>
              <a:t>.</a:t>
            </a:r>
            <a:r>
              <a:rPr lang="hr-HR" dirty="0"/>
              <a:t> </a:t>
            </a:r>
            <a:r>
              <a:rPr lang="hr-HR" dirty="0" err="1"/>
              <a:t>izmjen</a:t>
            </a:r>
            <a:r>
              <a:rPr lang="en-US" dirty="0"/>
              <a:t>e</a:t>
            </a:r>
            <a:r>
              <a:rPr lang="hr-HR" dirty="0"/>
              <a:t> ustava</a:t>
            </a:r>
            <a:r>
              <a:rPr lang="en-US" dirty="0"/>
              <a:t> - </a:t>
            </a:r>
            <a:r>
              <a:rPr lang="hr-HR" dirty="0"/>
              <a:t>Kralj dobio veće ovlasti i kontrolu nad medijima</a:t>
            </a:r>
            <a:endParaRPr lang="en-US" dirty="0"/>
          </a:p>
          <a:p>
            <a:r>
              <a:rPr lang="hr-HR" dirty="0"/>
              <a:t>2006</a:t>
            </a:r>
            <a:r>
              <a:rPr lang="en-US" dirty="0"/>
              <a:t>.</a:t>
            </a:r>
            <a:r>
              <a:rPr lang="hr-HR" dirty="0"/>
              <a:t> prodemokratski prosvjedi se pretvorili u pobune </a:t>
            </a:r>
            <a:r>
              <a:rPr lang="en-US" dirty="0"/>
              <a:t>(6 </a:t>
            </a:r>
            <a:r>
              <a:rPr lang="en-US" dirty="0" err="1"/>
              <a:t>mrtvih</a:t>
            </a:r>
            <a:r>
              <a:rPr lang="en-US" dirty="0"/>
              <a:t>)</a:t>
            </a:r>
          </a:p>
          <a:p>
            <a:r>
              <a:rPr lang="hr-HR" dirty="0"/>
              <a:t>2010</a:t>
            </a:r>
            <a:r>
              <a:rPr lang="en-US" dirty="0"/>
              <a:t>.</a:t>
            </a:r>
            <a:r>
              <a:rPr lang="hr-HR" dirty="0"/>
              <a:t> prvi demokratski izbori, ali premijer iz reda plemićkih </a:t>
            </a:r>
            <a:r>
              <a:rPr lang="en-US" dirty="0" err="1"/>
              <a:t>obitelji</a:t>
            </a:r>
            <a:endParaRPr lang="en-US" dirty="0"/>
          </a:p>
          <a:p>
            <a:r>
              <a:rPr lang="en-US" dirty="0"/>
              <a:t>2014.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premijer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sloja</a:t>
            </a:r>
            <a:r>
              <a:rPr lang="en-US" dirty="0"/>
              <a:t> “</a:t>
            </a:r>
            <a:r>
              <a:rPr lang="en-US" dirty="0" err="1"/>
              <a:t>običnih</a:t>
            </a:r>
            <a:r>
              <a:rPr lang="en-US" dirty="0"/>
              <a:t>” (commoners) –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kralja</a:t>
            </a:r>
            <a:endParaRPr lang="en-US" dirty="0"/>
          </a:p>
          <a:p>
            <a:r>
              <a:rPr lang="en-US" dirty="0"/>
              <a:t>16.11.2017. –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izbori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Nepoznat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izdanih</a:t>
            </a:r>
            <a:r>
              <a:rPr lang="en-US" dirty="0"/>
              <a:t> </a:t>
            </a:r>
            <a:r>
              <a:rPr lang="en-US" dirty="0" err="1"/>
              <a:t>diplomatskih</a:t>
            </a:r>
            <a:r>
              <a:rPr lang="en-US" dirty="0"/>
              <a:t> </a:t>
            </a:r>
            <a:r>
              <a:rPr lang="en-US" dirty="0" err="1"/>
              <a:t>putovnica</a:t>
            </a:r>
            <a:r>
              <a:rPr lang="en-US" dirty="0"/>
              <a:t> (</a:t>
            </a:r>
            <a:r>
              <a:rPr lang="en-US" dirty="0" err="1"/>
              <a:t>krijumčarenje</a:t>
            </a:r>
            <a:r>
              <a:rPr lang="en-US" dirty="0"/>
              <a:t> </a:t>
            </a:r>
            <a:r>
              <a:rPr lang="en-US" dirty="0" err="1"/>
              <a:t>droge</a:t>
            </a:r>
            <a:r>
              <a:rPr lang="en-US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56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0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51850"/>
            <a:ext cx="10515600" cy="5525113"/>
          </a:xfrm>
        </p:spPr>
        <p:txBody>
          <a:bodyPr/>
          <a:lstStyle/>
          <a:p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ovisnost</a:t>
            </a:r>
            <a:r>
              <a:rPr lang="en-US" dirty="0"/>
              <a:t> o </a:t>
            </a:r>
            <a:r>
              <a:rPr lang="en-US" dirty="0" err="1"/>
              <a:t>inozemnim</a:t>
            </a:r>
            <a:r>
              <a:rPr lang="en-US" dirty="0"/>
              <a:t> </a:t>
            </a:r>
            <a:r>
              <a:rPr lang="en-US" dirty="0" err="1"/>
              <a:t>novčanim</a:t>
            </a:r>
            <a:r>
              <a:rPr lang="en-US" dirty="0"/>
              <a:t> </a:t>
            </a:r>
            <a:r>
              <a:rPr lang="en-US" dirty="0" err="1"/>
              <a:t>potporama</a:t>
            </a:r>
            <a:r>
              <a:rPr lang="en-US" dirty="0"/>
              <a:t> (2. u </a:t>
            </a:r>
            <a:r>
              <a:rPr lang="en-US" dirty="0" err="1"/>
              <a:t>svijetu</a:t>
            </a:r>
            <a:r>
              <a:rPr lang="en-US" dirty="0"/>
              <a:t>)</a:t>
            </a:r>
          </a:p>
          <a:p>
            <a:r>
              <a:rPr lang="en-US" dirty="0"/>
              <a:t>Kina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ulaže</a:t>
            </a:r>
            <a:r>
              <a:rPr lang="en-US" dirty="0"/>
              <a:t> u </a:t>
            </a:r>
            <a:r>
              <a:rPr lang="en-US" dirty="0" err="1"/>
              <a:t>infrastrukturu</a:t>
            </a:r>
            <a:r>
              <a:rPr lang="en-US" dirty="0"/>
              <a:t> (</a:t>
            </a:r>
            <a:r>
              <a:rPr lang="en-US" dirty="0" err="1"/>
              <a:t>Kinezi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3% </a:t>
            </a:r>
            <a:r>
              <a:rPr lang="en-US" dirty="0" err="1"/>
              <a:t>stanovništva</a:t>
            </a:r>
            <a:r>
              <a:rPr lang="en-US" dirty="0"/>
              <a:t>)</a:t>
            </a:r>
          </a:p>
          <a:p>
            <a:r>
              <a:rPr lang="en-US" dirty="0" err="1"/>
              <a:t>Australija</a:t>
            </a:r>
            <a:r>
              <a:rPr lang="en-US" dirty="0"/>
              <a:t> – Tonga – Novi </a:t>
            </a:r>
            <a:r>
              <a:rPr lang="en-US" dirty="0" err="1"/>
              <a:t>Zeland</a:t>
            </a:r>
            <a:r>
              <a:rPr lang="en-US" dirty="0"/>
              <a:t> (</a:t>
            </a:r>
            <a:r>
              <a:rPr lang="en-US" dirty="0" err="1"/>
              <a:t>policija</a:t>
            </a:r>
            <a:r>
              <a:rPr lang="en-US" dirty="0"/>
              <a:t>, </a:t>
            </a:r>
            <a:r>
              <a:rPr lang="en-US" dirty="0" err="1"/>
              <a:t>zdravstvo</a:t>
            </a:r>
            <a:r>
              <a:rPr lang="en-US" dirty="0"/>
              <a:t>, </a:t>
            </a:r>
            <a:r>
              <a:rPr lang="en-US" dirty="0" err="1"/>
              <a:t>obrazovanje</a:t>
            </a:r>
            <a:r>
              <a:rPr lang="en-US" dirty="0"/>
              <a:t>)</a:t>
            </a:r>
          </a:p>
          <a:p>
            <a:r>
              <a:rPr lang="en-US" dirty="0" err="1"/>
              <a:t>Stanovništvo</a:t>
            </a:r>
            <a:r>
              <a:rPr lang="en-US" dirty="0"/>
              <a:t> </a:t>
            </a:r>
            <a:r>
              <a:rPr lang="en-US" dirty="0" err="1"/>
              <a:t>Tonge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80% </a:t>
            </a:r>
            <a:r>
              <a:rPr lang="en-US" dirty="0" err="1"/>
              <a:t>radnika</a:t>
            </a:r>
            <a:r>
              <a:rPr lang="en-US" dirty="0"/>
              <a:t> u DFAT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sezonskih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domaćem</a:t>
            </a:r>
            <a:r>
              <a:rPr lang="en-US" dirty="0"/>
              <a:t> </a:t>
            </a:r>
            <a:r>
              <a:rPr lang="en-US" dirty="0" err="1"/>
              <a:t>poslovanju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kinesku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snagu</a:t>
            </a:r>
            <a:endParaRPr lang="en-US" dirty="0"/>
          </a:p>
          <a:p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zaposlenost</a:t>
            </a:r>
            <a:r>
              <a:rPr lang="en-US" dirty="0"/>
              <a:t> u </a:t>
            </a: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/>
              <a:t>sektoru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privatni</a:t>
            </a:r>
            <a:r>
              <a:rPr lang="en-US" dirty="0"/>
              <a:t> </a:t>
            </a:r>
            <a:r>
              <a:rPr lang="en-US" dirty="0" err="1"/>
              <a:t>stagnira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91" y="4092167"/>
            <a:ext cx="6616828" cy="26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0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38200" y="289712"/>
            <a:ext cx="10515600" cy="7541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79422"/>
            <a:ext cx="10515600" cy="5597541"/>
          </a:xfrm>
        </p:spPr>
        <p:txBody>
          <a:bodyPr>
            <a:normAutofit/>
          </a:bodyPr>
          <a:lstStyle/>
          <a:p>
            <a:r>
              <a:rPr lang="en-US" dirty="0"/>
              <a:t>80-ih </a:t>
            </a:r>
            <a:r>
              <a:rPr lang="en-US" dirty="0" err="1"/>
              <a:t>urbanizacija</a:t>
            </a:r>
            <a:r>
              <a:rPr lang="en-US" dirty="0"/>
              <a:t> (</a:t>
            </a:r>
            <a:r>
              <a:rPr lang="en-US" dirty="0" err="1"/>
              <a:t>alkohol</a:t>
            </a:r>
            <a:r>
              <a:rPr lang="en-US" dirty="0"/>
              <a:t>, </a:t>
            </a:r>
            <a:r>
              <a:rPr lang="en-US" dirty="0" err="1"/>
              <a:t>droge</a:t>
            </a:r>
            <a:r>
              <a:rPr lang="en-US" dirty="0"/>
              <a:t>,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)</a:t>
            </a:r>
          </a:p>
          <a:p>
            <a:r>
              <a:rPr lang="en-US" dirty="0" err="1"/>
              <a:t>Kronične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zdravstveni</a:t>
            </a:r>
            <a:r>
              <a:rPr lang="en-US" dirty="0"/>
              <a:t> problem u </a:t>
            </a:r>
            <a:r>
              <a:rPr lang="en-US" dirty="0" err="1"/>
              <a:t>Polineziji</a:t>
            </a:r>
            <a:endParaRPr lang="en-US" dirty="0"/>
          </a:p>
          <a:p>
            <a:r>
              <a:rPr lang="en-US" dirty="0" err="1"/>
              <a:t>izvješće</a:t>
            </a:r>
            <a:r>
              <a:rPr lang="en-US" dirty="0"/>
              <a:t> WHO 2012.: 99,9% </a:t>
            </a:r>
            <a:r>
              <a:rPr lang="en-US" dirty="0" err="1"/>
              <a:t>stanovništva</a:t>
            </a:r>
            <a:r>
              <a:rPr lang="en-US" dirty="0"/>
              <a:t> u </a:t>
            </a:r>
            <a:r>
              <a:rPr lang="en-US" dirty="0" err="1"/>
              <a:t>srednjem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visokom</a:t>
            </a:r>
            <a:r>
              <a:rPr lang="en-US" dirty="0"/>
              <a:t> </a:t>
            </a:r>
            <a:r>
              <a:rPr lang="en-US" dirty="0" err="1"/>
              <a:t>riziku</a:t>
            </a:r>
            <a:endParaRPr lang="en-US" dirty="0"/>
          </a:p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uzročnici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: </a:t>
            </a:r>
            <a:r>
              <a:rPr lang="en-US" dirty="0" err="1"/>
              <a:t>dijabetes</a:t>
            </a:r>
            <a:r>
              <a:rPr lang="en-US" dirty="0"/>
              <a:t>, </a:t>
            </a:r>
            <a:r>
              <a:rPr lang="en-US" dirty="0" err="1"/>
              <a:t>koronarne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, </a:t>
            </a:r>
            <a:r>
              <a:rPr lang="en-US" dirty="0" err="1"/>
              <a:t>moždani</a:t>
            </a:r>
            <a:r>
              <a:rPr lang="en-US" dirty="0"/>
              <a:t> </a:t>
            </a:r>
            <a:r>
              <a:rPr lang="en-US" dirty="0" err="1"/>
              <a:t>udari</a:t>
            </a:r>
            <a:r>
              <a:rPr lang="en-US" dirty="0"/>
              <a:t>, </a:t>
            </a:r>
            <a:r>
              <a:rPr lang="en-US" dirty="0" err="1"/>
              <a:t>plućne</a:t>
            </a:r>
            <a:r>
              <a:rPr lang="en-US" dirty="0"/>
              <a:t> </a:t>
            </a:r>
            <a:r>
              <a:rPr lang="en-US" dirty="0" err="1"/>
              <a:t>bolesti</a:t>
            </a:r>
            <a:endParaRPr lang="en-US" dirty="0"/>
          </a:p>
          <a:p>
            <a:r>
              <a:rPr lang="en-US" dirty="0" err="1"/>
              <a:t>Poteškoće</a:t>
            </a:r>
            <a:r>
              <a:rPr lang="en-US" dirty="0"/>
              <a:t> u </a:t>
            </a:r>
            <a:r>
              <a:rPr lang="en-US" dirty="0" err="1"/>
              <a:t>financiranju</a:t>
            </a:r>
            <a:r>
              <a:rPr lang="en-US" dirty="0"/>
              <a:t> </a:t>
            </a:r>
            <a:r>
              <a:rPr lang="en-US" dirty="0" err="1"/>
              <a:t>primarne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preventivne</a:t>
            </a:r>
            <a:r>
              <a:rPr lang="en-US" dirty="0"/>
              <a:t> </a:t>
            </a:r>
            <a:r>
              <a:rPr lang="en-US" dirty="0" err="1"/>
              <a:t>zdravstvene</a:t>
            </a:r>
            <a:r>
              <a:rPr lang="en-US" dirty="0"/>
              <a:t> </a:t>
            </a:r>
            <a:r>
              <a:rPr lang="en-US" dirty="0" err="1"/>
              <a:t>skrbi</a:t>
            </a:r>
            <a:endParaRPr lang="en-US" dirty="0"/>
          </a:p>
          <a:p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kvalificirane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– </a:t>
            </a:r>
            <a:r>
              <a:rPr lang="en-US" dirty="0" err="1"/>
              <a:t>nezaposlenost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mladima</a:t>
            </a:r>
            <a:r>
              <a:rPr lang="en-US" dirty="0"/>
              <a:t>, </a:t>
            </a:r>
            <a:r>
              <a:rPr lang="en-US" dirty="0" err="1"/>
              <a:t>ženama</a:t>
            </a:r>
            <a:r>
              <a:rPr lang="en-US" dirty="0"/>
              <a:t>, OSI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stanovnika</a:t>
            </a:r>
            <a:r>
              <a:rPr lang="en-US" dirty="0"/>
              <a:t> </a:t>
            </a:r>
            <a:r>
              <a:rPr lang="en-US" dirty="0" err="1"/>
              <a:t>udaljenih</a:t>
            </a:r>
            <a:r>
              <a:rPr lang="en-US" dirty="0"/>
              <a:t> </a:t>
            </a:r>
            <a:r>
              <a:rPr lang="en-US" dirty="0" err="1"/>
              <a:t>otoka</a:t>
            </a:r>
            <a:endParaRPr lang="en-US" dirty="0"/>
          </a:p>
          <a:p>
            <a:r>
              <a:rPr lang="en-US" dirty="0" err="1"/>
              <a:t>Univerzalan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upitna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(</a:t>
            </a:r>
            <a:r>
              <a:rPr lang="en-US" dirty="0" err="1"/>
              <a:t>crkva</a:t>
            </a:r>
            <a:r>
              <a:rPr lang="en-US" dirty="0"/>
              <a:t>/</a:t>
            </a:r>
            <a:r>
              <a:rPr lang="en-US" dirty="0" err="1"/>
              <a:t>vlada</a:t>
            </a:r>
            <a:r>
              <a:rPr lang="en-US" dirty="0"/>
              <a:t>)</a:t>
            </a:r>
          </a:p>
          <a:p>
            <a:r>
              <a:rPr lang="en-US" dirty="0" err="1"/>
              <a:t>Beskućništvo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psihičke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adresirani</a:t>
            </a:r>
            <a:r>
              <a:rPr lang="en-US" dirty="0"/>
              <a:t> (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suicida</a:t>
            </a:r>
            <a:r>
              <a:rPr lang="en-US" dirty="0"/>
              <a:t>)</a:t>
            </a:r>
          </a:p>
          <a:p>
            <a:r>
              <a:rPr lang="en-US" dirty="0" err="1"/>
              <a:t>Crkva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skrb</a:t>
            </a:r>
            <a:r>
              <a:rPr lang="en-US" dirty="0"/>
              <a:t> (</a:t>
            </a:r>
            <a:r>
              <a:rPr lang="en-US" dirty="0" err="1"/>
              <a:t>vlastiti</a:t>
            </a:r>
            <a:r>
              <a:rPr lang="en-US" dirty="0"/>
              <a:t> </a:t>
            </a:r>
            <a:r>
              <a:rPr lang="en-US" dirty="0" err="1"/>
              <a:t>prioriteti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trelica zakrivljena udesno 3"/>
          <p:cNvSpPr/>
          <p:nvPr/>
        </p:nvSpPr>
        <p:spPr>
          <a:xfrm>
            <a:off x="541850" y="1258432"/>
            <a:ext cx="592699" cy="552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91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0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61315"/>
            <a:ext cx="10515600" cy="5615648"/>
          </a:xfrm>
        </p:spPr>
        <p:txBody>
          <a:bodyPr>
            <a:normAutofit/>
          </a:bodyPr>
          <a:lstStyle/>
          <a:p>
            <a:r>
              <a:rPr lang="en-US" dirty="0" err="1"/>
              <a:t>Neadekvatna</a:t>
            </a:r>
            <a:r>
              <a:rPr lang="en-US" dirty="0"/>
              <a:t> </a:t>
            </a:r>
            <a:r>
              <a:rPr lang="en-US" dirty="0" err="1"/>
              <a:t>zdravstvena</a:t>
            </a:r>
            <a:r>
              <a:rPr lang="en-US" dirty="0"/>
              <a:t> </a:t>
            </a:r>
            <a:r>
              <a:rPr lang="en-US" dirty="0" err="1"/>
              <a:t>skrb</a:t>
            </a:r>
            <a:r>
              <a:rPr lang="en-US" dirty="0"/>
              <a:t>:</a:t>
            </a:r>
          </a:p>
          <a:p>
            <a:r>
              <a:rPr lang="en-US" dirty="0" err="1"/>
              <a:t>Smrtnost</a:t>
            </a:r>
            <a:r>
              <a:rPr lang="en-US" dirty="0"/>
              <a:t> </a:t>
            </a:r>
            <a:r>
              <a:rPr lang="en-US" dirty="0" err="1"/>
              <a:t>rodilja</a:t>
            </a:r>
            <a:r>
              <a:rPr lang="en-US" dirty="0"/>
              <a:t>: 124 </a:t>
            </a:r>
            <a:r>
              <a:rPr lang="en-US" dirty="0" err="1"/>
              <a:t>smrti</a:t>
            </a:r>
            <a:r>
              <a:rPr lang="en-US" dirty="0"/>
              <a:t>/100 000 </a:t>
            </a:r>
            <a:r>
              <a:rPr lang="en-US" dirty="0" err="1"/>
              <a:t>živorođenih</a:t>
            </a:r>
            <a:r>
              <a:rPr lang="en-US" dirty="0"/>
              <a:t> (2015)</a:t>
            </a:r>
          </a:p>
          <a:p>
            <a:r>
              <a:rPr lang="en-US" dirty="0" err="1"/>
              <a:t>Smrtnost</a:t>
            </a:r>
            <a:r>
              <a:rPr lang="en-US" dirty="0"/>
              <a:t> </a:t>
            </a:r>
            <a:r>
              <a:rPr lang="en-US" dirty="0" err="1"/>
              <a:t>dojenčadi</a:t>
            </a:r>
            <a:r>
              <a:rPr lang="en-US" dirty="0"/>
              <a:t>: 11.6 </a:t>
            </a:r>
            <a:r>
              <a:rPr lang="en-US" dirty="0" err="1"/>
              <a:t>smrti</a:t>
            </a:r>
            <a:r>
              <a:rPr lang="en-US" dirty="0"/>
              <a:t>/1 000 </a:t>
            </a:r>
            <a:r>
              <a:rPr lang="en-US" dirty="0" err="1"/>
              <a:t>živorođenih</a:t>
            </a:r>
            <a:endParaRPr lang="en-US" dirty="0"/>
          </a:p>
          <a:p>
            <a:r>
              <a:rPr lang="en-US" dirty="0" err="1"/>
              <a:t>Pretilost</a:t>
            </a:r>
            <a:r>
              <a:rPr lang="en-US" dirty="0"/>
              <a:t>: 48.2% (2016)</a:t>
            </a:r>
          </a:p>
          <a:p>
            <a:endParaRPr lang="en-US" dirty="0"/>
          </a:p>
          <a:p>
            <a:r>
              <a:rPr lang="en-US" dirty="0"/>
              <a:t>Problem </a:t>
            </a:r>
            <a:r>
              <a:rPr lang="en-US" dirty="0" err="1"/>
              <a:t>ispadanja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sekundarnog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(</a:t>
            </a:r>
            <a:r>
              <a:rPr lang="en-US" dirty="0" err="1"/>
              <a:t>gotovo</a:t>
            </a:r>
            <a:r>
              <a:rPr lang="en-US" dirty="0"/>
              <a:t> 3000 </a:t>
            </a:r>
            <a:r>
              <a:rPr lang="en-US" dirty="0" err="1"/>
              <a:t>učenika</a:t>
            </a:r>
            <a:r>
              <a:rPr lang="en-US" dirty="0"/>
              <a:t> </a:t>
            </a:r>
            <a:r>
              <a:rPr lang="en-US" dirty="0" err="1"/>
              <a:t>ispalo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srednjih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2008-2011)</a:t>
            </a:r>
          </a:p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najbogatijih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u </a:t>
            </a:r>
            <a:r>
              <a:rPr lang="en-US" dirty="0" err="1"/>
              <a:t>Pacifiku</a:t>
            </a:r>
            <a:r>
              <a:rPr lang="en-US" dirty="0"/>
              <a:t>, 4% </a:t>
            </a:r>
            <a:r>
              <a:rPr lang="en-US" dirty="0" err="1"/>
              <a:t>stanovništva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s </a:t>
            </a:r>
            <a:r>
              <a:rPr lang="en-US" dirty="0" err="1"/>
              <a:t>manje</a:t>
            </a:r>
            <a:r>
              <a:rPr lang="en-US" dirty="0"/>
              <a:t> od 1$/</a:t>
            </a:r>
            <a:r>
              <a:rPr lang="en-US" dirty="0" err="1"/>
              <a:t>dan</a:t>
            </a:r>
            <a:r>
              <a:rPr lang="en-US" dirty="0"/>
              <a:t> (</a:t>
            </a:r>
            <a:r>
              <a:rPr lang="en-US" dirty="0" err="1"/>
              <a:t>jedu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proizvedu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kazneni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maloljetnike</a:t>
            </a:r>
            <a:r>
              <a:rPr lang="en-US" dirty="0"/>
              <a:t> (</a:t>
            </a:r>
            <a:r>
              <a:rPr lang="en-US" dirty="0" err="1"/>
              <a:t>dozvoljeno</a:t>
            </a:r>
            <a:r>
              <a:rPr lang="en-US" dirty="0"/>
              <a:t> </a:t>
            </a:r>
            <a:r>
              <a:rPr lang="en-US" dirty="0" err="1"/>
              <a:t>tjelesno</a:t>
            </a:r>
            <a:r>
              <a:rPr lang="en-US" dirty="0"/>
              <a:t> </a:t>
            </a:r>
            <a:r>
              <a:rPr lang="en-US" dirty="0" err="1"/>
              <a:t>kažnjavanje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6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VRIJEDNOSNI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Australsko društvo vrednuje slobodu i dostojanstvo pojedinca, slobodu vjeroispovijesti, privrženost vladavini zakona, parlamentarne demokracije, jednakosti muškaraca i žena i duha egalitarizma koji obuhvaća međusobno poštovanje, toleranciju ​​i suosjećanje za one u potrebi te provođenju javnog dobra. </a:t>
            </a:r>
          </a:p>
        </p:txBody>
      </p:sp>
    </p:spTree>
    <p:extLst>
      <p:ext uri="{BB962C8B-B14F-4D97-AF65-F5344CB8AC3E}">
        <p14:creationId xmlns:p14="http://schemas.microsoft.com/office/powerpoint/2010/main" val="37971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1588" y="697117"/>
            <a:ext cx="10515600" cy="5534167"/>
          </a:xfrm>
        </p:spPr>
        <p:txBody>
          <a:bodyPr>
            <a:normAutofit/>
          </a:bodyPr>
          <a:lstStyle/>
          <a:p>
            <a:r>
              <a:rPr lang="en-US" dirty="0"/>
              <a:t>2002. </a:t>
            </a:r>
            <a:r>
              <a:rPr lang="en-US" dirty="0" err="1"/>
              <a:t>socijalni</a:t>
            </a:r>
            <a:r>
              <a:rPr lang="en-US" dirty="0"/>
              <a:t> rad </a:t>
            </a:r>
            <a:r>
              <a:rPr lang="en-US" dirty="0" err="1"/>
              <a:t>nije</a:t>
            </a:r>
            <a:r>
              <a:rPr lang="en-US" dirty="0"/>
              <a:t> bio </a:t>
            </a:r>
            <a:r>
              <a:rPr lang="en-US" dirty="0" err="1"/>
              <a:t>prepoznat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struka</a:t>
            </a:r>
            <a:endParaRPr lang="en-US" dirty="0"/>
          </a:p>
          <a:p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</a:t>
            </a:r>
            <a:r>
              <a:rPr lang="en-US" dirty="0" err="1"/>
              <a:t>educiraju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Zelandu</a:t>
            </a:r>
            <a:endParaRPr lang="en-US" dirty="0"/>
          </a:p>
          <a:p>
            <a:endParaRPr lang="en-US" dirty="0"/>
          </a:p>
          <a:p>
            <a:r>
              <a:rPr lang="en-US" dirty="0"/>
              <a:t>4 </a:t>
            </a:r>
            <a:r>
              <a:rPr lang="en-US" dirty="0" err="1"/>
              <a:t>temeljne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hr-HR" dirty="0" err="1"/>
              <a:t>Fefaka’apa’apa’aki</a:t>
            </a:r>
            <a:r>
              <a:rPr lang="hr-HR" dirty="0"/>
              <a:t> (</a:t>
            </a:r>
            <a:r>
              <a:rPr lang="en-US" dirty="0" err="1"/>
              <a:t>uzajamno</a:t>
            </a:r>
            <a:r>
              <a:rPr lang="en-US" dirty="0"/>
              <a:t> </a:t>
            </a:r>
            <a:r>
              <a:rPr lang="en-US" dirty="0" err="1"/>
              <a:t>poštovanje</a:t>
            </a:r>
            <a:r>
              <a:rPr lang="hr-HR" dirty="0"/>
              <a:t>)</a:t>
            </a:r>
            <a:endParaRPr lang="en-US" dirty="0"/>
          </a:p>
          <a:p>
            <a:pPr marL="0" indent="0">
              <a:buNone/>
            </a:pPr>
            <a:r>
              <a:rPr lang="hr-HR" dirty="0" err="1"/>
              <a:t>Feveitokai’aki</a:t>
            </a:r>
            <a:r>
              <a:rPr lang="hr-HR" dirty="0"/>
              <a:t> (</a:t>
            </a:r>
            <a:r>
              <a:rPr lang="en-US" dirty="0" err="1"/>
              <a:t>dijeljenje</a:t>
            </a:r>
            <a:r>
              <a:rPr lang="hr-HR" dirty="0"/>
              <a:t>, </a:t>
            </a:r>
            <a:r>
              <a:rPr lang="en-US" dirty="0" err="1"/>
              <a:t>suradnja</a:t>
            </a:r>
            <a:r>
              <a:rPr lang="en-US" dirty="0"/>
              <a:t>,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zajedničkih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hr-HR" dirty="0"/>
              <a:t>)</a:t>
            </a:r>
            <a:endParaRPr lang="en-US" dirty="0"/>
          </a:p>
          <a:p>
            <a:pPr marL="0" indent="0">
              <a:buNone/>
            </a:pPr>
            <a:r>
              <a:rPr lang="hr-HR" dirty="0" err="1"/>
              <a:t>Lototoo</a:t>
            </a:r>
            <a:r>
              <a:rPr lang="hr-HR" dirty="0"/>
              <a:t>/'</a:t>
            </a:r>
            <a:r>
              <a:rPr lang="hr-HR" dirty="0" err="1"/>
              <a:t>ofa</a:t>
            </a:r>
            <a:r>
              <a:rPr lang="hr-HR" dirty="0"/>
              <a:t> –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 err="1"/>
              <a:t>poniznost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velikodušnost</a:t>
            </a:r>
            <a:r>
              <a:rPr lang="hr-HR" dirty="0"/>
              <a:t>)</a:t>
            </a:r>
            <a:endParaRPr lang="en-US" dirty="0"/>
          </a:p>
          <a:p>
            <a:pPr marL="0" indent="0">
              <a:buNone/>
            </a:pPr>
            <a:r>
              <a:rPr lang="hr-HR" dirty="0" err="1"/>
              <a:t>Tauhi</a:t>
            </a:r>
            <a:r>
              <a:rPr lang="hr-HR" dirty="0"/>
              <a:t> </a:t>
            </a:r>
            <a:r>
              <a:rPr lang="hr-HR" dirty="0" err="1"/>
              <a:t>vaha’a</a:t>
            </a:r>
            <a:r>
              <a:rPr lang="hr-HR" dirty="0"/>
              <a:t> (</a:t>
            </a:r>
            <a:r>
              <a:rPr lang="en-US" dirty="0" err="1"/>
              <a:t>odanost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predanost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Socijalni</a:t>
            </a:r>
            <a:r>
              <a:rPr lang="en-US" dirty="0"/>
              <a:t> rad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nezaobilazni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svakodnevice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Strelica zakrivljena udesno 3"/>
          <p:cNvSpPr/>
          <p:nvPr/>
        </p:nvSpPr>
        <p:spPr>
          <a:xfrm>
            <a:off x="562069" y="869133"/>
            <a:ext cx="552262" cy="6065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52" y="3730028"/>
            <a:ext cx="3118913" cy="233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115291"/>
          </a:xfrm>
        </p:spPr>
        <p:txBody>
          <a:bodyPr/>
          <a:lstStyle/>
          <a:p>
            <a:r>
              <a:rPr lang="hr-HR" dirty="0"/>
              <a:t>VANUATU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Clipart - &lt;strong&gt;vanuatu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63" y="1346976"/>
            <a:ext cx="4277306" cy="28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6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Arhipelag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80 </a:t>
            </a:r>
            <a:r>
              <a:rPr lang="en-US" dirty="0" err="1"/>
              <a:t>otoka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- 65 je </a:t>
            </a:r>
            <a:r>
              <a:rPr lang="en-US" dirty="0" err="1"/>
              <a:t>naseljeno</a:t>
            </a:r>
            <a:endParaRPr lang="en-US" dirty="0"/>
          </a:p>
          <a:p>
            <a:r>
              <a:rPr lang="en-US" dirty="0" err="1"/>
              <a:t>Populacija</a:t>
            </a:r>
            <a:r>
              <a:rPr lang="en-US" dirty="0"/>
              <a:t>: </a:t>
            </a:r>
            <a:r>
              <a:rPr lang="hr-HR" dirty="0"/>
              <a:t>282,814 (</a:t>
            </a:r>
            <a:r>
              <a:rPr lang="en-US" dirty="0" err="1"/>
              <a:t>srpanj</a:t>
            </a:r>
            <a:r>
              <a:rPr lang="en-US" dirty="0"/>
              <a:t>, </a:t>
            </a:r>
            <a:r>
              <a:rPr lang="hr-HR" dirty="0"/>
              <a:t>2017</a:t>
            </a:r>
            <a:r>
              <a:rPr lang="en-US" dirty="0"/>
              <a:t>)</a:t>
            </a:r>
          </a:p>
          <a:p>
            <a:r>
              <a:rPr lang="en-US" dirty="0" err="1"/>
              <a:t>Glavni</a:t>
            </a:r>
            <a:r>
              <a:rPr lang="en-US" dirty="0"/>
              <a:t> grad: Port – Vila</a:t>
            </a:r>
          </a:p>
          <a:p>
            <a:pPr marL="0" indent="0">
              <a:buNone/>
            </a:pPr>
            <a:r>
              <a:rPr lang="en-US" dirty="0"/>
              <a:t>- (53 000 </a:t>
            </a:r>
            <a:r>
              <a:rPr lang="en-US" dirty="0" err="1"/>
              <a:t>stanovnika</a:t>
            </a:r>
            <a:r>
              <a:rPr lang="en-US" dirty="0"/>
              <a:t>)</a:t>
            </a:r>
          </a:p>
          <a:p>
            <a:r>
              <a:rPr lang="en-US" dirty="0" err="1"/>
              <a:t>Jezici</a:t>
            </a:r>
            <a:r>
              <a:rPr lang="en-US" dirty="0"/>
              <a:t>: </a:t>
            </a:r>
            <a:r>
              <a:rPr lang="hr-HR" dirty="0" err="1"/>
              <a:t>lo</a:t>
            </a:r>
            <a:r>
              <a:rPr lang="en-US" dirty="0" err="1"/>
              <a:t>kalni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 (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hr-HR" dirty="0"/>
              <a:t>100) 63.2%, Bislama (</a:t>
            </a:r>
            <a:r>
              <a:rPr lang="en-US" dirty="0" err="1"/>
              <a:t>službeni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hr-HR" dirty="0"/>
              <a:t>; </a:t>
            </a:r>
            <a:r>
              <a:rPr lang="en-US" dirty="0" err="1"/>
              <a:t>kreolski</a:t>
            </a:r>
            <a:r>
              <a:rPr lang="hr-HR" dirty="0"/>
              <a:t>) 33.7%, </a:t>
            </a:r>
            <a:r>
              <a:rPr lang="en-US" dirty="0" err="1"/>
              <a:t>engleski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 err="1"/>
              <a:t>službeni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hr-HR" dirty="0"/>
              <a:t>) 2%, </a:t>
            </a:r>
            <a:r>
              <a:rPr lang="en-US" dirty="0" err="1"/>
              <a:t>francuski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 err="1"/>
              <a:t>službeni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hr-HR" dirty="0"/>
              <a:t>) 0.6%,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 </a:t>
            </a:r>
            <a:r>
              <a:rPr lang="hr-HR" dirty="0"/>
              <a:t>0.5% (2009</a:t>
            </a:r>
            <a:r>
              <a:rPr lang="en-US" dirty="0"/>
              <a:t>)</a:t>
            </a:r>
          </a:p>
          <a:p>
            <a:r>
              <a:rPr lang="en-US" dirty="0" err="1"/>
              <a:t>Vjersko</a:t>
            </a:r>
            <a:r>
              <a:rPr lang="en-US" dirty="0"/>
              <a:t> </a:t>
            </a:r>
            <a:r>
              <a:rPr lang="en-US" dirty="0" err="1"/>
              <a:t>opredjeljenje</a:t>
            </a:r>
            <a:r>
              <a:rPr lang="en-US" dirty="0"/>
              <a:t>: p</a:t>
            </a:r>
            <a:r>
              <a:rPr lang="hr-HR" dirty="0" err="1"/>
              <a:t>rotestant</a:t>
            </a:r>
            <a:r>
              <a:rPr lang="en-US" dirty="0" err="1"/>
              <a:t>i</a:t>
            </a:r>
            <a:r>
              <a:rPr lang="hr-HR" dirty="0"/>
              <a:t> 70%,</a:t>
            </a:r>
            <a:r>
              <a:rPr lang="en-US" dirty="0"/>
              <a:t> </a:t>
            </a:r>
            <a:r>
              <a:rPr lang="en-US" dirty="0" err="1"/>
              <a:t>rimokatolici</a:t>
            </a:r>
            <a:r>
              <a:rPr lang="en-US" dirty="0"/>
              <a:t> </a:t>
            </a:r>
            <a:r>
              <a:rPr lang="hr-HR" dirty="0"/>
              <a:t>12.4%, </a:t>
            </a:r>
            <a:r>
              <a:rPr lang="en-US" dirty="0" err="1"/>
              <a:t>običajna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hr-HR" dirty="0"/>
              <a:t>3.7%,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hr-HR" dirty="0"/>
              <a:t>12.6%,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opredijeljeno</a:t>
            </a:r>
            <a:r>
              <a:rPr lang="en-US" dirty="0"/>
              <a:t> </a:t>
            </a:r>
            <a:r>
              <a:rPr lang="hr-HR" dirty="0"/>
              <a:t>1.1%</a:t>
            </a:r>
            <a:endParaRPr lang="en-US" dirty="0"/>
          </a:p>
          <a:p>
            <a:r>
              <a:rPr lang="en-US" dirty="0" err="1"/>
              <a:t>Očekivani</a:t>
            </a:r>
            <a:r>
              <a:rPr lang="en-US" dirty="0"/>
              <a:t> </a:t>
            </a:r>
            <a:r>
              <a:rPr lang="en-US" dirty="0" err="1"/>
              <a:t>životni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: </a:t>
            </a:r>
            <a:r>
              <a:rPr lang="en-US" b="1" dirty="0"/>
              <a:t>M</a:t>
            </a:r>
            <a:r>
              <a:rPr lang="hr-HR" b="1" dirty="0"/>
              <a:t>: </a:t>
            </a:r>
            <a:r>
              <a:rPr lang="hr-HR" dirty="0"/>
              <a:t>71.8 </a:t>
            </a:r>
            <a:r>
              <a:rPr lang="en-US" dirty="0"/>
              <a:t>g., </a:t>
            </a:r>
            <a:r>
              <a:rPr lang="en-US" b="1" dirty="0"/>
              <a:t>Ž</a:t>
            </a:r>
            <a:r>
              <a:rPr lang="hr-HR" b="1" dirty="0"/>
              <a:t>: </a:t>
            </a:r>
            <a:r>
              <a:rPr lang="hr-HR" dirty="0"/>
              <a:t>75.1 </a:t>
            </a:r>
            <a:r>
              <a:rPr lang="en-US" dirty="0"/>
              <a:t>g. </a:t>
            </a:r>
            <a:r>
              <a:rPr lang="hr-HR" dirty="0"/>
              <a:t>(2016)</a:t>
            </a:r>
          </a:p>
          <a:p>
            <a:endParaRPr lang="en-US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32" y="365125"/>
            <a:ext cx="5027985" cy="30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46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88475"/>
            <a:ext cx="10515600" cy="5588488"/>
          </a:xfrm>
        </p:spPr>
        <p:txBody>
          <a:bodyPr>
            <a:normAutofit/>
          </a:bodyPr>
          <a:lstStyle/>
          <a:p>
            <a:pPr fontAlgn="ctr"/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sanitarnom</a:t>
            </a:r>
            <a:r>
              <a:rPr lang="en-US" dirty="0"/>
              <a:t> </a:t>
            </a:r>
            <a:r>
              <a:rPr lang="en-US" dirty="0" err="1"/>
              <a:t>čvoru</a:t>
            </a:r>
            <a:r>
              <a:rPr lang="en-US" dirty="0"/>
              <a:t>:</a:t>
            </a:r>
          </a:p>
          <a:p>
            <a:pPr marL="0" indent="0" fontAlgn="ctr">
              <a:buNone/>
            </a:pPr>
            <a:r>
              <a:rPr lang="en-US" dirty="0"/>
              <a:t>	</a:t>
            </a:r>
            <a:r>
              <a:rPr lang="hr-HR" dirty="0"/>
              <a:t>urban</a:t>
            </a:r>
            <a:r>
              <a:rPr lang="en-US" dirty="0"/>
              <a:t>o</a:t>
            </a:r>
            <a:r>
              <a:rPr lang="hr-HR" dirty="0"/>
              <a:t>: 65.1% </a:t>
            </a:r>
            <a:r>
              <a:rPr lang="hr-HR" dirty="0" err="1"/>
              <a:t>popula</a:t>
            </a:r>
            <a:r>
              <a:rPr lang="en-US" dirty="0" err="1"/>
              <a:t>cije</a:t>
            </a:r>
            <a:endParaRPr lang="hr-HR" dirty="0"/>
          </a:p>
          <a:p>
            <a:pPr marL="0" indent="0" fontAlgn="ctr">
              <a:buNone/>
            </a:pPr>
            <a:r>
              <a:rPr lang="en-US" dirty="0"/>
              <a:t>	</a:t>
            </a:r>
            <a:r>
              <a:rPr lang="hr-HR" dirty="0" err="1"/>
              <a:t>rural</a:t>
            </a:r>
            <a:r>
              <a:rPr lang="en-US" dirty="0"/>
              <a:t>no</a:t>
            </a:r>
            <a:r>
              <a:rPr lang="hr-HR" dirty="0"/>
              <a:t>: 55.4% popu</a:t>
            </a:r>
            <a:r>
              <a:rPr lang="en-US" dirty="0" err="1"/>
              <a:t>cije</a:t>
            </a:r>
            <a:endParaRPr lang="hr-HR" dirty="0"/>
          </a:p>
          <a:p>
            <a:r>
              <a:rPr lang="en-US" dirty="0" err="1"/>
              <a:t>Pismenost</a:t>
            </a:r>
            <a:r>
              <a:rPr lang="en-US" dirty="0"/>
              <a:t> u </a:t>
            </a:r>
            <a:r>
              <a:rPr lang="en-US" dirty="0" err="1"/>
              <a:t>ukupnoj</a:t>
            </a:r>
            <a:r>
              <a:rPr lang="en-US" dirty="0"/>
              <a:t> </a:t>
            </a:r>
            <a:r>
              <a:rPr lang="en-US" dirty="0" err="1"/>
              <a:t>populaciji</a:t>
            </a:r>
            <a:r>
              <a:rPr lang="en-US" dirty="0"/>
              <a:t>: 85,2%</a:t>
            </a:r>
          </a:p>
          <a:p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hr-HR" b="1" dirty="0" err="1"/>
              <a:t>popula</a:t>
            </a:r>
            <a:r>
              <a:rPr lang="en-US" b="1" dirty="0" err="1"/>
              <a:t>cija</a:t>
            </a:r>
            <a:r>
              <a:rPr lang="en-US" b="1" dirty="0"/>
              <a:t> </a:t>
            </a:r>
            <a:r>
              <a:rPr lang="en-US" b="1" dirty="0" err="1"/>
              <a:t>bez</a:t>
            </a:r>
            <a:r>
              <a:rPr lang="en-US" b="1" dirty="0"/>
              <a:t> </a:t>
            </a:r>
            <a:r>
              <a:rPr lang="en-US" b="1" dirty="0" err="1"/>
              <a:t>pristupa</a:t>
            </a:r>
            <a:r>
              <a:rPr lang="en-US" b="1" dirty="0"/>
              <a:t> el. </a:t>
            </a:r>
            <a:r>
              <a:rPr lang="en-US" b="1" dirty="0" err="1"/>
              <a:t>energiji</a:t>
            </a:r>
            <a:r>
              <a:rPr lang="hr-HR" b="1" dirty="0"/>
              <a:t>: </a:t>
            </a:r>
            <a:r>
              <a:rPr lang="hr-HR" dirty="0"/>
              <a:t>202,614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/>
              <a:t>elektrifikacija</a:t>
            </a:r>
            <a:r>
              <a:rPr lang="en-US" b="1" dirty="0"/>
              <a:t> </a:t>
            </a:r>
            <a:r>
              <a:rPr lang="hr-HR" b="1" dirty="0"/>
              <a:t>– </a:t>
            </a:r>
            <a:r>
              <a:rPr lang="en-US" b="1" dirty="0" err="1"/>
              <a:t>ukupna</a:t>
            </a:r>
            <a:r>
              <a:rPr lang="en-US" b="1" dirty="0"/>
              <a:t> </a:t>
            </a:r>
            <a:r>
              <a:rPr lang="hr-HR" b="1" dirty="0" err="1"/>
              <a:t>popula</a:t>
            </a:r>
            <a:r>
              <a:rPr lang="en-US" b="1" dirty="0" err="1"/>
              <a:t>cija</a:t>
            </a:r>
            <a:r>
              <a:rPr lang="hr-HR" b="1" dirty="0"/>
              <a:t>: </a:t>
            </a:r>
            <a:r>
              <a:rPr lang="hr-HR" dirty="0"/>
              <a:t>27%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hr-HR" b="1" dirty="0" err="1"/>
              <a:t>ele</a:t>
            </a:r>
            <a:r>
              <a:rPr lang="en-US" b="1" dirty="0" err="1"/>
              <a:t>ktrifikacija</a:t>
            </a:r>
            <a:r>
              <a:rPr lang="hr-HR" b="1" dirty="0"/>
              <a:t> – urban</a:t>
            </a:r>
            <a:r>
              <a:rPr lang="en-US" b="1" dirty="0"/>
              <a:t>a </a:t>
            </a:r>
            <a:r>
              <a:rPr lang="en-US" b="1" dirty="0" err="1"/>
              <a:t>područja</a:t>
            </a:r>
            <a:r>
              <a:rPr lang="hr-HR" b="1" dirty="0"/>
              <a:t>: </a:t>
            </a:r>
            <a:r>
              <a:rPr lang="hr-HR" dirty="0"/>
              <a:t>55%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hr-HR" b="1" dirty="0" err="1"/>
              <a:t>ele</a:t>
            </a:r>
            <a:r>
              <a:rPr lang="en-US" b="1" dirty="0" err="1"/>
              <a:t>ktrifikacija</a:t>
            </a:r>
            <a:r>
              <a:rPr lang="hr-HR" b="1" dirty="0"/>
              <a:t> – </a:t>
            </a:r>
            <a:r>
              <a:rPr lang="hr-HR" b="1" dirty="0" err="1"/>
              <a:t>rural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područja</a:t>
            </a:r>
            <a:r>
              <a:rPr lang="hr-HR" b="1" dirty="0"/>
              <a:t>: </a:t>
            </a:r>
            <a:r>
              <a:rPr lang="hr-HR" dirty="0"/>
              <a:t>18% (2012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 err="1"/>
              <a:t>Procjena</a:t>
            </a:r>
            <a:r>
              <a:rPr lang="en-US" b="1" dirty="0"/>
              <a:t> - </a:t>
            </a:r>
            <a:r>
              <a:rPr lang="hr-HR" b="1" dirty="0"/>
              <a:t> </a:t>
            </a:r>
            <a:r>
              <a:rPr lang="hr-HR" dirty="0"/>
              <a:t>tele</a:t>
            </a:r>
            <a:r>
              <a:rPr lang="en-US" dirty="0" err="1"/>
              <a:t>operateri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napredovali</a:t>
            </a:r>
            <a:r>
              <a:rPr lang="en-US" dirty="0"/>
              <a:t> </a:t>
            </a:r>
            <a:r>
              <a:rPr lang="en-US" dirty="0" err="1"/>
              <a:t>posljednjih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hr-HR" dirty="0"/>
              <a:t>; mobi</a:t>
            </a:r>
            <a:r>
              <a:rPr lang="en-US" dirty="0" err="1"/>
              <a:t>teli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hr-HR" dirty="0"/>
              <a:t>90% </a:t>
            </a:r>
            <a:r>
              <a:rPr lang="en-US" dirty="0" err="1"/>
              <a:t>populacije</a:t>
            </a:r>
            <a:r>
              <a:rPr lang="en-US" dirty="0"/>
              <a:t> je </a:t>
            </a:r>
            <a:r>
              <a:rPr lang="en-US" dirty="0" err="1"/>
              <a:t>pokriveno</a:t>
            </a:r>
            <a:r>
              <a:rPr lang="en-US" dirty="0"/>
              <a:t> </a:t>
            </a:r>
            <a:r>
              <a:rPr lang="en-US" dirty="0" err="1"/>
              <a:t>mobilnom</a:t>
            </a:r>
            <a:r>
              <a:rPr lang="en-US" dirty="0"/>
              <a:t> </a:t>
            </a:r>
            <a:r>
              <a:rPr lang="en-US" dirty="0" err="1"/>
              <a:t>mrežom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: 24% </a:t>
            </a:r>
            <a:r>
              <a:rPr lang="en-US" dirty="0" err="1"/>
              <a:t>populacije</a:t>
            </a:r>
            <a:r>
              <a:rPr lang="en-US" dirty="0"/>
              <a:t> (2016)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68" y="147842"/>
            <a:ext cx="3171282" cy="42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8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838200" y="316872"/>
            <a:ext cx="10515600" cy="4825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06582"/>
            <a:ext cx="10515600" cy="5570381"/>
          </a:xfrm>
        </p:spPr>
        <p:txBody>
          <a:bodyPr/>
          <a:lstStyle/>
          <a:p>
            <a:r>
              <a:rPr lang="en-US" dirty="0"/>
              <a:t>1906. – 1980. period </a:t>
            </a:r>
            <a:r>
              <a:rPr lang="en-US" dirty="0" err="1"/>
              <a:t>kolonizacije</a:t>
            </a:r>
            <a:r>
              <a:rPr lang="en-US" dirty="0"/>
              <a:t> (Novi </a:t>
            </a:r>
            <a:r>
              <a:rPr lang="en-US" dirty="0" err="1"/>
              <a:t>Hebridi</a:t>
            </a:r>
            <a:r>
              <a:rPr lang="en-US" dirty="0"/>
              <a:t>)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hr-HR" dirty="0"/>
              <a:t>		</a:t>
            </a:r>
            <a:r>
              <a:rPr lang="en-US" dirty="0" err="1"/>
              <a:t>Francuska</a:t>
            </a:r>
            <a:r>
              <a:rPr lang="en-US" dirty="0"/>
              <a:t>		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Britanija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Neovisnost</a:t>
            </a:r>
            <a:r>
              <a:rPr lang="en-US" dirty="0"/>
              <a:t>: 30.07.1980. -&gt; </a:t>
            </a:r>
            <a:r>
              <a:rPr lang="en-US" dirty="0" err="1"/>
              <a:t>parlamentarna</a:t>
            </a:r>
            <a:r>
              <a:rPr lang="en-US" dirty="0"/>
              <a:t> </a:t>
            </a:r>
            <a:r>
              <a:rPr lang="en-US" dirty="0" err="1"/>
              <a:t>republika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dužnosnici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mlađi</a:t>
            </a:r>
            <a:r>
              <a:rPr lang="en-US" dirty="0"/>
              <a:t> </a:t>
            </a:r>
            <a:r>
              <a:rPr lang="en-US" dirty="0" err="1"/>
              <a:t>obrazovani</a:t>
            </a:r>
            <a:r>
              <a:rPr lang="en-US" dirty="0"/>
              <a:t> </a:t>
            </a:r>
            <a:r>
              <a:rPr lang="en-US" dirty="0" err="1"/>
              <a:t>muškarci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prvotno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pastori</a:t>
            </a:r>
            <a:r>
              <a:rPr lang="en-US" dirty="0"/>
              <a:t>/</a:t>
            </a:r>
            <a:r>
              <a:rPr lang="en-US" dirty="0" err="1"/>
              <a:t>crkveni</a:t>
            </a:r>
            <a:r>
              <a:rPr lang="en-US" dirty="0"/>
              <a:t> </a:t>
            </a:r>
            <a:r>
              <a:rPr lang="en-US" dirty="0" err="1"/>
              <a:t>vođe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stariji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otocima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seoski</a:t>
            </a:r>
            <a:r>
              <a:rPr lang="en-US" dirty="0"/>
              <a:t> </a:t>
            </a:r>
            <a:r>
              <a:rPr lang="en-US" dirty="0" err="1"/>
              <a:t>starješine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premijeri</a:t>
            </a:r>
            <a:r>
              <a:rPr lang="en-US" dirty="0"/>
              <a:t>, </a:t>
            </a:r>
            <a:r>
              <a:rPr lang="en-US" dirty="0" err="1"/>
              <a:t>predsjednici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parlamenta</a:t>
            </a:r>
            <a:r>
              <a:rPr lang="en-US" dirty="0"/>
              <a:t> </a:t>
            </a:r>
            <a:r>
              <a:rPr lang="en-US" dirty="0" err="1"/>
              <a:t>uobičajeno</a:t>
            </a:r>
            <a:r>
              <a:rPr lang="en-US" dirty="0"/>
              <a:t> </a:t>
            </a:r>
            <a:r>
              <a:rPr lang="en-US" dirty="0" err="1"/>
              <a:t>dobivaju</a:t>
            </a:r>
            <a:r>
              <a:rPr lang="en-US" dirty="0"/>
              <a:t> </a:t>
            </a:r>
            <a:r>
              <a:rPr lang="en-US" dirty="0" err="1"/>
              <a:t>počasni</a:t>
            </a:r>
            <a:r>
              <a:rPr lang="en-US" dirty="0"/>
              <a:t> status </a:t>
            </a:r>
            <a:r>
              <a:rPr lang="en-US" dirty="0" err="1"/>
              <a:t>starješine</a:t>
            </a:r>
            <a:r>
              <a:rPr lang="en-US" dirty="0"/>
              <a:t> </a:t>
            </a:r>
            <a:r>
              <a:rPr lang="en-US" dirty="0" err="1"/>
              <a:t>regija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korupcijski</a:t>
            </a:r>
            <a:r>
              <a:rPr lang="en-US" dirty="0"/>
              <a:t> </a:t>
            </a:r>
            <a:r>
              <a:rPr lang="en-US" dirty="0" err="1"/>
              <a:t>skandal</a:t>
            </a:r>
            <a:r>
              <a:rPr lang="en-US" dirty="0"/>
              <a:t> 2015. </a:t>
            </a:r>
            <a:r>
              <a:rPr lang="en-US" dirty="0" err="1"/>
              <a:t>vodi</a:t>
            </a:r>
            <a:r>
              <a:rPr lang="en-US" dirty="0"/>
              <a:t> do </a:t>
            </a:r>
            <a:r>
              <a:rPr lang="en-US" dirty="0" err="1"/>
              <a:t>raspuštanja</a:t>
            </a:r>
            <a:r>
              <a:rPr lang="en-US" dirty="0"/>
              <a:t> </a:t>
            </a:r>
            <a:r>
              <a:rPr lang="en-US" dirty="0" err="1"/>
              <a:t>parlamenta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2016.: 17 </a:t>
            </a:r>
            <a:r>
              <a:rPr lang="en-US" dirty="0" err="1"/>
              <a:t>stranaka</a:t>
            </a:r>
            <a:r>
              <a:rPr lang="en-US" dirty="0"/>
              <a:t> </a:t>
            </a:r>
            <a:r>
              <a:rPr lang="en-US" dirty="0" err="1"/>
              <a:t>ulazi</a:t>
            </a:r>
            <a:r>
              <a:rPr lang="en-US" dirty="0"/>
              <a:t> u </a:t>
            </a:r>
            <a:r>
              <a:rPr lang="en-US" dirty="0" err="1"/>
              <a:t>parlament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6 </a:t>
            </a:r>
            <a:r>
              <a:rPr lang="en-US" dirty="0" err="1"/>
              <a:t>mjesta</a:t>
            </a:r>
            <a:r>
              <a:rPr lang="en-US" dirty="0"/>
              <a:t> (52)</a:t>
            </a:r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 dirty="0" err="1"/>
              <a:t>protekle</a:t>
            </a:r>
            <a:r>
              <a:rPr lang="en-US" dirty="0"/>
              <a:t> 4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4 </a:t>
            </a:r>
            <a:r>
              <a:rPr lang="en-US" dirty="0" err="1"/>
              <a:t>premijera</a:t>
            </a:r>
            <a:endParaRPr lang="en-US" dirty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3757188" y="1113576"/>
            <a:ext cx="715224" cy="452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5296277" y="1113576"/>
            <a:ext cx="669957" cy="452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67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79422"/>
            <a:ext cx="10515600" cy="5597541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Podložni</a:t>
            </a:r>
            <a:r>
              <a:rPr lang="en-US" sz="2400" dirty="0"/>
              <a:t> </a:t>
            </a:r>
            <a:r>
              <a:rPr lang="en-US" sz="2400" dirty="0" err="1"/>
              <a:t>prirodnim</a:t>
            </a:r>
            <a:r>
              <a:rPr lang="en-US" sz="2400" dirty="0"/>
              <a:t> </a:t>
            </a:r>
            <a:r>
              <a:rPr lang="en-US" sz="2400" dirty="0" err="1"/>
              <a:t>katastrofama</a:t>
            </a:r>
            <a:r>
              <a:rPr lang="en-US" sz="2400" dirty="0"/>
              <a:t> (“</a:t>
            </a:r>
            <a:r>
              <a:rPr lang="en-US" sz="2400" dirty="0" err="1"/>
              <a:t>vatreni</a:t>
            </a:r>
            <a:r>
              <a:rPr lang="en-US" sz="2400" dirty="0"/>
              <a:t> </a:t>
            </a:r>
            <a:r>
              <a:rPr lang="en-US" sz="2400" dirty="0" err="1"/>
              <a:t>prsten</a:t>
            </a:r>
            <a:r>
              <a:rPr lang="en-US" sz="2400" dirty="0"/>
              <a:t>”) – UN (LDC)</a:t>
            </a:r>
          </a:p>
          <a:p>
            <a:r>
              <a:rPr lang="en-US" sz="2400" dirty="0" err="1"/>
              <a:t>Pretežno</a:t>
            </a:r>
            <a:r>
              <a:rPr lang="en-US" sz="2400" dirty="0"/>
              <a:t> </a:t>
            </a:r>
            <a:r>
              <a:rPr lang="en-US" sz="2400" dirty="0" err="1"/>
              <a:t>ruralno</a:t>
            </a:r>
            <a:r>
              <a:rPr lang="en-US" sz="2400" dirty="0"/>
              <a:t> </a:t>
            </a:r>
            <a:r>
              <a:rPr lang="en-US" sz="2400" dirty="0" err="1"/>
              <a:t>stanovništvo</a:t>
            </a:r>
            <a:r>
              <a:rPr lang="en-US" sz="2400" dirty="0"/>
              <a:t> (</a:t>
            </a:r>
            <a:r>
              <a:rPr lang="en-US" sz="2400" dirty="0" err="1"/>
              <a:t>spol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položaj</a:t>
            </a:r>
            <a:r>
              <a:rPr lang="en-US" sz="2400" dirty="0"/>
              <a:t> u </a:t>
            </a:r>
            <a:r>
              <a:rPr lang="en-US" sz="2400" dirty="0" err="1"/>
              <a:t>društvu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Važnost</a:t>
            </a:r>
            <a:r>
              <a:rPr lang="en-US" sz="2400" dirty="0"/>
              <a:t> </a:t>
            </a:r>
            <a:r>
              <a:rPr lang="en-US" sz="2400" dirty="0" err="1"/>
              <a:t>nuklearne</a:t>
            </a:r>
            <a:r>
              <a:rPr lang="en-US" sz="2400" dirty="0"/>
              <a:t> </a:t>
            </a:r>
            <a:r>
              <a:rPr lang="en-US" sz="2400" dirty="0" err="1"/>
              <a:t>obitelji</a:t>
            </a:r>
            <a:r>
              <a:rPr lang="en-US" sz="2400" dirty="0"/>
              <a:t> (</a:t>
            </a:r>
            <a:r>
              <a:rPr lang="en-US" sz="2400" dirty="0" err="1"/>
              <a:t>ograničena</a:t>
            </a:r>
            <a:r>
              <a:rPr lang="en-US" sz="2400" dirty="0"/>
              <a:t> </a:t>
            </a:r>
            <a:r>
              <a:rPr lang="en-US" sz="2400" dirty="0" err="1"/>
              <a:t>mobilnost</a:t>
            </a:r>
            <a:r>
              <a:rPr lang="en-US" sz="2400" dirty="0"/>
              <a:t> </a:t>
            </a:r>
            <a:r>
              <a:rPr lang="en-US" sz="2400" dirty="0" err="1"/>
              <a:t>žena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Tradicionalni</a:t>
            </a:r>
            <a:r>
              <a:rPr lang="en-US" sz="2400" dirty="0"/>
              <a:t> </a:t>
            </a:r>
            <a:r>
              <a:rPr lang="en-US" sz="2400" i="1" dirty="0" err="1"/>
              <a:t>nakamal</a:t>
            </a:r>
            <a:r>
              <a:rPr lang="en-US" sz="2400" dirty="0"/>
              <a:t> (kava)</a:t>
            </a:r>
          </a:p>
          <a:p>
            <a:r>
              <a:rPr lang="en-US" sz="2400" dirty="0" err="1"/>
              <a:t>Ekonomija</a:t>
            </a:r>
            <a:r>
              <a:rPr lang="en-US" sz="2400" dirty="0"/>
              <a:t> </a:t>
            </a:r>
            <a:r>
              <a:rPr lang="en-US" sz="2400" dirty="0" err="1"/>
              <a:t>bazirana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manjim</a:t>
            </a:r>
            <a:r>
              <a:rPr lang="en-US" sz="2400" dirty="0"/>
              <a:t> </a:t>
            </a:r>
            <a:r>
              <a:rPr lang="en-US" sz="2400" dirty="0" err="1"/>
              <a:t>poljoprivrednim</a:t>
            </a:r>
            <a:r>
              <a:rPr lang="en-US" sz="2400" dirty="0"/>
              <a:t> </a:t>
            </a:r>
            <a:r>
              <a:rPr lang="en-US" sz="2400" dirty="0" err="1"/>
              <a:t>gospodarstvima</a:t>
            </a:r>
            <a:r>
              <a:rPr lang="en-US" sz="2400" dirty="0"/>
              <a:t> (2/3)</a:t>
            </a:r>
          </a:p>
          <a:p>
            <a:r>
              <a:rPr lang="en-US" sz="2400" dirty="0" err="1"/>
              <a:t>Ribarstvo</a:t>
            </a:r>
            <a:r>
              <a:rPr lang="en-US" sz="2400" dirty="0"/>
              <a:t>, </a:t>
            </a:r>
            <a:r>
              <a:rPr lang="en-US" sz="2400" i="1" dirty="0"/>
              <a:t>offshore</a:t>
            </a:r>
            <a:r>
              <a:rPr lang="en-US" sz="2400" dirty="0"/>
              <a:t> </a:t>
            </a:r>
            <a:r>
              <a:rPr lang="en-US" sz="2400" dirty="0" err="1"/>
              <a:t>financijske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, </a:t>
            </a:r>
            <a:r>
              <a:rPr lang="en-US" sz="2400" dirty="0" err="1"/>
              <a:t>turizam</a:t>
            </a:r>
            <a:r>
              <a:rPr lang="en-US" sz="2400" dirty="0"/>
              <a:t> (40% BDP-a)</a:t>
            </a:r>
          </a:p>
          <a:p>
            <a:r>
              <a:rPr lang="en-US" sz="2400" dirty="0" err="1"/>
              <a:t>Dominantne</a:t>
            </a:r>
            <a:r>
              <a:rPr lang="en-US" sz="2400" dirty="0"/>
              <a:t> </a:t>
            </a:r>
            <a:r>
              <a:rPr lang="en-US" sz="2400" dirty="0" err="1"/>
              <a:t>nevladine</a:t>
            </a:r>
            <a:r>
              <a:rPr lang="en-US" sz="2400" dirty="0"/>
              <a:t> </a:t>
            </a:r>
            <a:r>
              <a:rPr lang="en-US" sz="2400" dirty="0" err="1"/>
              <a:t>organizacije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crkve</a:t>
            </a:r>
            <a:r>
              <a:rPr lang="en-US" sz="2400" dirty="0"/>
              <a:t> (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obitelji</a:t>
            </a:r>
            <a:r>
              <a:rPr lang="en-US" sz="2400" dirty="0"/>
              <a:t> </a:t>
            </a:r>
            <a:r>
              <a:rPr lang="en-US" sz="2400" dirty="0" err="1"/>
              <a:t>najvažnije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cijene</a:t>
            </a:r>
            <a:r>
              <a:rPr lang="en-US" sz="2400" dirty="0"/>
              <a:t> </a:t>
            </a:r>
            <a:r>
              <a:rPr lang="en-US" sz="2400" dirty="0" err="1" smtClean="0"/>
              <a:t>transporta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err="1" smtClean="0"/>
              <a:t>nerazvijena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infrastruktura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 err="1" smtClean="0"/>
              <a:t>štete</a:t>
            </a:r>
            <a:r>
              <a:rPr lang="en-US" sz="2400" dirty="0" smtClean="0"/>
              <a:t> </a:t>
            </a:r>
            <a:r>
              <a:rPr lang="en-US" sz="2400" dirty="0" err="1"/>
              <a:t>ciklona</a:t>
            </a:r>
            <a:endParaRPr lang="en-US" sz="2400" dirty="0"/>
          </a:p>
          <a:p>
            <a:r>
              <a:rPr lang="en-US" sz="2400" dirty="0" err="1"/>
              <a:t>Vlada</a:t>
            </a:r>
            <a:r>
              <a:rPr lang="en-US" sz="2400" dirty="0"/>
              <a:t> </a:t>
            </a:r>
            <a:r>
              <a:rPr lang="en-US" sz="2400" dirty="0" err="1"/>
              <a:t>najveći</a:t>
            </a:r>
            <a:r>
              <a:rPr lang="en-US" sz="2400" dirty="0"/>
              <a:t> </a:t>
            </a:r>
            <a:r>
              <a:rPr lang="en-US" sz="2400" dirty="0" err="1"/>
              <a:t>poslodavac</a:t>
            </a: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98" y="4065006"/>
            <a:ext cx="5379266" cy="245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36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4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60903"/>
            <a:ext cx="10515600" cy="5516060"/>
          </a:xfrm>
        </p:spPr>
        <p:txBody>
          <a:bodyPr>
            <a:normAutofit/>
          </a:bodyPr>
          <a:lstStyle/>
          <a:p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rodilja</a:t>
            </a:r>
            <a:r>
              <a:rPr lang="hr-HR" dirty="0"/>
              <a:t>: 78 </a:t>
            </a:r>
            <a:r>
              <a:rPr lang="en-US" dirty="0" err="1"/>
              <a:t>smrti</a:t>
            </a:r>
            <a:r>
              <a:rPr lang="en-US" dirty="0"/>
              <a:t>/100 000 </a:t>
            </a:r>
            <a:r>
              <a:rPr lang="en-US" dirty="0" err="1"/>
              <a:t>živorođenih</a:t>
            </a:r>
            <a:r>
              <a:rPr lang="en-US" dirty="0"/>
              <a:t> </a:t>
            </a:r>
            <a:r>
              <a:rPr lang="hr-HR" dirty="0"/>
              <a:t>(2015)</a:t>
            </a:r>
          </a:p>
          <a:p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dojenčadi</a:t>
            </a:r>
            <a:r>
              <a:rPr lang="hr-HR" dirty="0"/>
              <a:t>: 15.1 </a:t>
            </a:r>
            <a:r>
              <a:rPr lang="en-US" dirty="0" err="1"/>
              <a:t>smrti</a:t>
            </a:r>
            <a:r>
              <a:rPr lang="hr-HR" dirty="0"/>
              <a:t>/1,000 </a:t>
            </a:r>
            <a:r>
              <a:rPr lang="en-US" dirty="0" err="1"/>
              <a:t>živorođenih</a:t>
            </a:r>
            <a:endParaRPr lang="hr-HR" dirty="0"/>
          </a:p>
          <a:p>
            <a:r>
              <a:rPr lang="en-US" dirty="0" err="1"/>
              <a:t>Pretilost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odraslih</a:t>
            </a:r>
            <a:r>
              <a:rPr lang="en-US" dirty="0"/>
              <a:t>: 25.2% (2016)</a:t>
            </a:r>
          </a:p>
          <a:p>
            <a:r>
              <a:rPr lang="en-US" dirty="0" err="1"/>
              <a:t>Pothranjenost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djecom</a:t>
            </a:r>
            <a:r>
              <a:rPr lang="en-US" dirty="0"/>
              <a:t> &lt; 5 </a:t>
            </a:r>
            <a:r>
              <a:rPr lang="en-US" dirty="0" err="1"/>
              <a:t>godina</a:t>
            </a:r>
            <a:r>
              <a:rPr lang="en-US" dirty="0"/>
              <a:t>: 10.7% (2013)</a:t>
            </a:r>
          </a:p>
          <a:p>
            <a:r>
              <a:rPr lang="en-US" dirty="0" err="1"/>
              <a:t>Nezaposlenost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 (15-24): 10.6%</a:t>
            </a:r>
          </a:p>
          <a:p>
            <a:pPr marL="0" indent="0">
              <a:buNone/>
            </a:pPr>
            <a:r>
              <a:rPr lang="en-US" dirty="0"/>
              <a:t>	700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/ 3500 </a:t>
            </a:r>
            <a:r>
              <a:rPr lang="en-US" dirty="0" err="1"/>
              <a:t>izlazaka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obrazovanja</a:t>
            </a:r>
            <a:endParaRPr lang="en-US" dirty="0"/>
          </a:p>
          <a:p>
            <a:r>
              <a:rPr lang="en-US" dirty="0" err="1"/>
              <a:t>Manje</a:t>
            </a:r>
            <a:r>
              <a:rPr lang="en-US" dirty="0"/>
              <a:t> od 10% </a:t>
            </a:r>
            <a:r>
              <a:rPr lang="en-US" dirty="0" err="1"/>
              <a:t>djece</a:t>
            </a:r>
            <a:r>
              <a:rPr lang="en-US" dirty="0"/>
              <a:t> </a:t>
            </a:r>
            <a:r>
              <a:rPr lang="en-US" dirty="0" err="1"/>
              <a:t>pohađa</a:t>
            </a:r>
            <a:r>
              <a:rPr lang="en-US" dirty="0"/>
              <a:t>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školu</a:t>
            </a:r>
            <a:endParaRPr lang="en-US" dirty="0"/>
          </a:p>
          <a:p>
            <a:r>
              <a:rPr lang="en-US" dirty="0" err="1"/>
              <a:t>Slabo</a:t>
            </a:r>
            <a:r>
              <a:rPr lang="en-US" dirty="0"/>
              <a:t> </a:t>
            </a:r>
            <a:r>
              <a:rPr lang="en-US" dirty="0" err="1"/>
              <a:t>razvijeno</a:t>
            </a:r>
            <a:r>
              <a:rPr lang="en-US" dirty="0"/>
              <a:t> </a:t>
            </a:r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(</a:t>
            </a:r>
            <a:r>
              <a:rPr lang="en-US" dirty="0" err="1"/>
              <a:t>nepostojeće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socijani</a:t>
            </a:r>
            <a:r>
              <a:rPr lang="en-US" dirty="0"/>
              <a:t> rad)</a:t>
            </a:r>
          </a:p>
          <a:p>
            <a:r>
              <a:rPr lang="en-US" dirty="0"/>
              <a:t>Program </a:t>
            </a:r>
            <a:r>
              <a:rPr lang="en-US" dirty="0" err="1"/>
              <a:t>sezonskih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(AUS – NZ)</a:t>
            </a:r>
          </a:p>
          <a:p>
            <a:r>
              <a:rPr lang="en-US" dirty="0"/>
              <a:t>79%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sposobne</a:t>
            </a:r>
            <a:r>
              <a:rPr lang="en-US" dirty="0"/>
              <a:t> </a:t>
            </a:r>
            <a:r>
              <a:rPr lang="en-US" dirty="0" err="1"/>
              <a:t>populacije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nezaposlenima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podzaposlenima</a:t>
            </a:r>
            <a:endParaRPr lang="en-US" dirty="0"/>
          </a:p>
          <a:p>
            <a:r>
              <a:rPr lang="en-US" dirty="0" err="1"/>
              <a:t>Besplatna</a:t>
            </a:r>
            <a:r>
              <a:rPr lang="en-US" dirty="0"/>
              <a:t> </a:t>
            </a:r>
            <a:r>
              <a:rPr lang="en-US" dirty="0" err="1"/>
              <a:t>zdravstvena</a:t>
            </a:r>
            <a:r>
              <a:rPr lang="en-US" dirty="0"/>
              <a:t> </a:t>
            </a:r>
            <a:r>
              <a:rPr lang="en-US" dirty="0" err="1"/>
              <a:t>skrb</a:t>
            </a:r>
            <a:r>
              <a:rPr lang="en-US" dirty="0"/>
              <a:t> –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(+ </a:t>
            </a:r>
            <a:r>
              <a:rPr lang="en-US" dirty="0" err="1"/>
              <a:t>školstvo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Strelica zakrivljena ulijevo 13"/>
          <p:cNvSpPr/>
          <p:nvPr/>
        </p:nvSpPr>
        <p:spPr>
          <a:xfrm>
            <a:off x="7423842" y="2489703"/>
            <a:ext cx="1176950" cy="7333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918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3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416460"/>
            <a:ext cx="10515600" cy="5624702"/>
          </a:xfrm>
        </p:spPr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ruralnim</a:t>
            </a:r>
            <a:r>
              <a:rPr lang="en-US" dirty="0"/>
              <a:t> </a:t>
            </a:r>
            <a:r>
              <a:rPr lang="en-US" dirty="0" err="1"/>
              <a:t>područjima</a:t>
            </a:r>
            <a:r>
              <a:rPr lang="en-US" dirty="0"/>
              <a:t> “</a:t>
            </a:r>
            <a:r>
              <a:rPr lang="en-US" dirty="0" err="1"/>
              <a:t>siromaštvo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” – </a:t>
            </a:r>
            <a:r>
              <a:rPr lang="en-US" dirty="0" err="1"/>
              <a:t>urbana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pod </a:t>
            </a:r>
            <a:r>
              <a:rPr lang="en-US" dirty="0" err="1"/>
              <a:t>većim</a:t>
            </a:r>
            <a:r>
              <a:rPr lang="en-US" dirty="0"/>
              <a:t> </a:t>
            </a:r>
            <a:r>
              <a:rPr lang="en-US" dirty="0" err="1"/>
              <a:t>financijskim</a:t>
            </a:r>
            <a:r>
              <a:rPr lang="en-US" dirty="0"/>
              <a:t> </a:t>
            </a:r>
            <a:r>
              <a:rPr lang="en-US" dirty="0" err="1"/>
              <a:t>pritiskom</a:t>
            </a:r>
            <a:endParaRPr lang="en-US" dirty="0"/>
          </a:p>
          <a:p>
            <a:r>
              <a:rPr lang="en-US" dirty="0" err="1"/>
              <a:t>Populacija</a:t>
            </a:r>
            <a:r>
              <a:rPr lang="en-US" dirty="0"/>
              <a:t> 60+ </a:t>
            </a:r>
            <a:r>
              <a:rPr lang="en-US" dirty="0" err="1"/>
              <a:t>ranjiva</a:t>
            </a:r>
            <a:r>
              <a:rPr lang="en-US" dirty="0"/>
              <a:t> </a:t>
            </a:r>
            <a:r>
              <a:rPr lang="en-US" dirty="0" err="1"/>
              <a:t>skupina</a:t>
            </a:r>
            <a:endParaRPr lang="en-US" dirty="0"/>
          </a:p>
          <a:p>
            <a:r>
              <a:rPr lang="en-US" dirty="0" err="1"/>
              <a:t>Podzastupljenost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u </a:t>
            </a: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/>
              <a:t>životu</a:t>
            </a:r>
            <a:endParaRPr lang="en-US" dirty="0"/>
          </a:p>
          <a:p>
            <a:r>
              <a:rPr lang="en-US" dirty="0" err="1"/>
              <a:t>Napad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osobu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kazneno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tijela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  <a:r>
              <a:rPr lang="en-US" dirty="0" err="1"/>
              <a:t>silovanje</a:t>
            </a:r>
            <a:r>
              <a:rPr lang="en-US" dirty="0"/>
              <a:t> 10.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prijavljenih</a:t>
            </a:r>
            <a:r>
              <a:rPr lang="en-US" dirty="0"/>
              <a:t> </a:t>
            </a:r>
            <a:r>
              <a:rPr lang="en-US" dirty="0" err="1"/>
              <a:t>kaznenih</a:t>
            </a:r>
            <a:r>
              <a:rPr lang="en-US" dirty="0"/>
              <a:t> </a:t>
            </a:r>
            <a:r>
              <a:rPr lang="en-US" dirty="0" err="1"/>
              <a:t>djela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Ministar</a:t>
            </a:r>
            <a:r>
              <a:rPr lang="en-US" dirty="0"/>
              <a:t> </a:t>
            </a:r>
            <a:r>
              <a:rPr lang="en-US" dirty="0" err="1"/>
              <a:t>pravosuđa</a:t>
            </a:r>
            <a:r>
              <a:rPr lang="en-US" dirty="0"/>
              <a:t> u </a:t>
            </a:r>
            <a:r>
              <a:rPr lang="en-US" dirty="0" err="1"/>
              <a:t>nedavnom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/>
              <a:t>nastupu</a:t>
            </a:r>
            <a:r>
              <a:rPr lang="en-US" dirty="0"/>
              <a:t> </a:t>
            </a:r>
            <a:r>
              <a:rPr lang="en-US" dirty="0" err="1"/>
              <a:t>izrazio</a:t>
            </a:r>
            <a:r>
              <a:rPr lang="en-US" dirty="0"/>
              <a:t> </a:t>
            </a:r>
            <a:r>
              <a:rPr lang="en-US" dirty="0" err="1"/>
              <a:t>zabrinutost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povećanog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napada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djevojčice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trelica zakrivljena ulijevo 3"/>
          <p:cNvSpPr/>
          <p:nvPr/>
        </p:nvSpPr>
        <p:spPr>
          <a:xfrm>
            <a:off x="8899557" y="2177358"/>
            <a:ext cx="506994" cy="5522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37" y="3417682"/>
            <a:ext cx="4915697" cy="33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1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39800" y="656822"/>
            <a:ext cx="8825658" cy="2356153"/>
          </a:xfrm>
        </p:spPr>
        <p:txBody>
          <a:bodyPr/>
          <a:lstStyle/>
          <a:p>
            <a:r>
              <a:rPr lang="hr-HR" dirty="0"/>
              <a:t>PAPUA NOVA GVINEJA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795" y="4409495"/>
            <a:ext cx="7833985" cy="224919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GLAVNI GRAD: PORT MORESBY</a:t>
            </a:r>
          </a:p>
          <a:p>
            <a:r>
              <a:rPr lang="hr-HR" dirty="0" smtClean="0"/>
              <a:t>JEZIK: ENGLESKI, TOK PSIN, HIRI MOTU</a:t>
            </a:r>
          </a:p>
          <a:p>
            <a:r>
              <a:rPr lang="hr-HR" dirty="0" smtClean="0"/>
              <a:t>DRŽAVNI VRH: KRALJICA ELIZABETA ii.</a:t>
            </a:r>
          </a:p>
          <a:p>
            <a:r>
              <a:rPr lang="hr-HR" dirty="0" smtClean="0"/>
              <a:t>POVRŠINA: 462 840 KM</a:t>
            </a:r>
            <a:r>
              <a:rPr lang="hr-HR" baseline="30000" dirty="0" smtClean="0"/>
              <a:t>2</a:t>
            </a:r>
          </a:p>
          <a:p>
            <a:r>
              <a:rPr lang="hr-HR" dirty="0" smtClean="0"/>
              <a:t>STANOVNIŠTVO: 4 927 000</a:t>
            </a:r>
          </a:p>
          <a:p>
            <a:r>
              <a:rPr lang="hr-HR" dirty="0" smtClean="0"/>
              <a:t>GUSTOĆA NASELJENOSTI: 11/KM</a:t>
            </a:r>
            <a:r>
              <a:rPr lang="hr-HR" baseline="30000" dirty="0" smtClean="0"/>
              <a:t>2</a:t>
            </a:r>
            <a:endParaRPr lang="hr-HR" baseline="30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63" y="3136438"/>
            <a:ext cx="5523455" cy="2877561"/>
          </a:xfrm>
          <a:prstGeom prst="rect">
            <a:avLst/>
          </a:prstGeom>
        </p:spPr>
      </p:pic>
      <p:pic>
        <p:nvPicPr>
          <p:cNvPr id="7" name="Slika 6" descr="Flaga Papui-Nowej Gwinei – Wikipedia, wolna encyk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24" y="971858"/>
            <a:ext cx="3652502" cy="27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95459"/>
            <a:ext cx="11055320" cy="5345904"/>
          </a:xfrm>
        </p:spPr>
        <p:txBody>
          <a:bodyPr/>
          <a:lstStyle/>
          <a:p>
            <a:pPr algn="just"/>
            <a:r>
              <a:rPr lang="hr-HR" dirty="0"/>
              <a:t>Država Oceanije, istočna polovica otoka Nova Gvineja</a:t>
            </a:r>
          </a:p>
          <a:p>
            <a:pPr algn="just"/>
            <a:r>
              <a:rPr lang="hr-HR" dirty="0" smtClean="0"/>
              <a:t>Jedna </a:t>
            </a:r>
            <a:r>
              <a:rPr lang="hr-HR" dirty="0"/>
              <a:t>je od etnički i jezično najheterogenijih zemalja </a:t>
            </a:r>
            <a:r>
              <a:rPr lang="hr-HR" dirty="0" smtClean="0"/>
              <a:t>svijeta</a:t>
            </a:r>
            <a:endParaRPr lang="hr-HR" dirty="0"/>
          </a:p>
          <a:p>
            <a:pPr algn="just"/>
            <a:r>
              <a:rPr lang="hr-HR" dirty="0"/>
              <a:t>Oko 800 plemenih skupina, od kojih svaka ima svoj vlastiti jezik</a:t>
            </a:r>
          </a:p>
          <a:p>
            <a:pPr algn="just"/>
            <a:r>
              <a:rPr lang="hr-HR" dirty="0"/>
              <a:t>Vrlo mlado stanovništvo (do 14 god.- 38,8% ; 15-59 god.-55,5%; 60 i više-5,7 %)</a:t>
            </a:r>
          </a:p>
          <a:p>
            <a:pPr algn="just"/>
            <a:r>
              <a:rPr lang="hr-HR" dirty="0" smtClean="0"/>
              <a:t>Slabo </a:t>
            </a:r>
            <a:r>
              <a:rPr lang="hr-HR" dirty="0"/>
              <a:t>gospodarski razvijena (nedostatak obrazovane radne snage i prometnica, nedostatak investicijskih sredstava, nedostatna infrastruktura, povremeni nemiri, brz porast stanovništva)</a:t>
            </a:r>
          </a:p>
          <a:p>
            <a:pPr algn="just"/>
            <a:r>
              <a:rPr lang="hr-HR" dirty="0"/>
              <a:t>35% stanovništva siromašno (Svjetska banka), skoro 40 % nepismeno</a:t>
            </a:r>
          </a:p>
          <a:p>
            <a:pPr algn="just"/>
            <a:r>
              <a:rPr lang="hr-HR" dirty="0"/>
              <a:t>Međunarodna pomoć za razvoj (najvažniji međunarodni partner je Australija s oko 430 milijuna dolara u razdoblju 2016-2017. god.)</a:t>
            </a:r>
          </a:p>
          <a:p>
            <a:pPr algn="just"/>
            <a:r>
              <a:rPr lang="hr-HR" dirty="0"/>
              <a:t>Ustavna monarhija, članica Commonwealtha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pic>
        <p:nvPicPr>
          <p:cNvPr id="2" name="Slika 1" descr="&lt;strong&gt;Papua Nova Gvineja&lt;/strong&gt; - Dizajn Zon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46">
            <a:off x="7490138" y="4418943"/>
            <a:ext cx="3778921" cy="22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0947" y="346364"/>
            <a:ext cx="9603275" cy="1049237"/>
          </a:xfrm>
        </p:spPr>
        <p:txBody>
          <a:bodyPr/>
          <a:lstStyle/>
          <a:p>
            <a:r>
              <a:rPr lang="hr-HR" dirty="0"/>
              <a:t>SOCIJALNI PROBLEMI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0709" y="1136074"/>
            <a:ext cx="9862457" cy="588818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-</a:t>
            </a:r>
            <a:r>
              <a:rPr lang="hr-HR" dirty="0"/>
              <a:t>australski </a:t>
            </a:r>
            <a:r>
              <a:rPr lang="hr-HR" dirty="0" smtClean="0"/>
              <a:t>domoroci-</a:t>
            </a:r>
          </a:p>
          <a:p>
            <a:pPr lvl="3"/>
            <a:r>
              <a:rPr lang="hr-HR" dirty="0" smtClean="0"/>
              <a:t>nivo </a:t>
            </a:r>
            <a:r>
              <a:rPr lang="hr-HR" dirty="0"/>
              <a:t>nezaposlenosti- iznad australskog </a:t>
            </a:r>
            <a:r>
              <a:rPr lang="hr-HR" dirty="0" smtClean="0"/>
              <a:t>prosjeka</a:t>
            </a:r>
          </a:p>
          <a:p>
            <a:pPr lvl="3"/>
            <a:r>
              <a:rPr lang="hr-HR" dirty="0" smtClean="0"/>
              <a:t>češće </a:t>
            </a:r>
            <a:r>
              <a:rPr lang="hr-HR" dirty="0"/>
              <a:t>su predmet </a:t>
            </a:r>
            <a:r>
              <a:rPr lang="hr-HR" dirty="0" smtClean="0"/>
              <a:t>uhićenja</a:t>
            </a:r>
          </a:p>
          <a:p>
            <a:pPr lvl="3"/>
            <a:r>
              <a:rPr lang="hr-HR" dirty="0" smtClean="0"/>
              <a:t>lošije </a:t>
            </a:r>
            <a:r>
              <a:rPr lang="hr-HR" dirty="0"/>
              <a:t>su obrazovani i s manje životnog iskustva u odnosu na ostalo </a:t>
            </a:r>
            <a:r>
              <a:rPr lang="hr-HR" dirty="0" smtClean="0"/>
              <a:t>stanovništvo</a:t>
            </a:r>
          </a:p>
          <a:p>
            <a:pPr lvl="3"/>
            <a:endParaRPr lang="hr-HR" dirty="0"/>
          </a:p>
          <a:p>
            <a:r>
              <a:rPr lang="hr-HR" dirty="0"/>
              <a:t>- </a:t>
            </a:r>
            <a:r>
              <a:rPr lang="hr-HR" dirty="0" smtClean="0"/>
              <a:t>izražene promjene </a:t>
            </a:r>
            <a:r>
              <a:rPr lang="hr-HR" dirty="0"/>
              <a:t>u starosnoj strukturi stanovništva </a:t>
            </a:r>
            <a:endParaRPr lang="hr-HR" dirty="0" smtClean="0"/>
          </a:p>
          <a:p>
            <a:pPr lvl="3"/>
            <a:r>
              <a:rPr lang="hr-HR" dirty="0" smtClean="0"/>
              <a:t>( </a:t>
            </a:r>
            <a:r>
              <a:rPr lang="hr-HR" dirty="0"/>
              <a:t>&gt; broj odlazaka u mirovinu, &lt; broj radno aktivnog stanovništva</a:t>
            </a:r>
            <a:r>
              <a:rPr lang="hr-HR" dirty="0" smtClean="0"/>
              <a:t>)</a:t>
            </a:r>
          </a:p>
          <a:p>
            <a:pPr lvl="3"/>
            <a:endParaRPr lang="hr-HR" dirty="0"/>
          </a:p>
          <a:p>
            <a:r>
              <a:rPr lang="hr-HR" dirty="0"/>
              <a:t>- veliki broj Australaca živi van države u kojoj su </a:t>
            </a:r>
            <a:r>
              <a:rPr lang="hr-HR" dirty="0" smtClean="0"/>
              <a:t>rođeni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55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63609"/>
            <a:ext cx="11300018" cy="5695523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pPr marL="0" indent="0">
              <a:buNone/>
            </a:pPr>
            <a:r>
              <a:rPr lang="hr-HR" dirty="0"/>
              <a:t>OBRAZOVANJE I SOCIJALNI RAD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Osnovno obrazovanje nije obavezno (unatoč ukidanju školskih naknada, prepreke ostaju)</a:t>
            </a:r>
          </a:p>
          <a:p>
            <a:r>
              <a:rPr lang="hr-HR" dirty="0"/>
              <a:t>Prvo sveučilište (University </a:t>
            </a:r>
            <a:r>
              <a:rPr lang="hr-HR" dirty="0" err="1"/>
              <a:t>of</a:t>
            </a:r>
            <a:r>
              <a:rPr lang="hr-HR" dirty="0"/>
              <a:t> Papua New </a:t>
            </a:r>
            <a:r>
              <a:rPr lang="hr-HR" dirty="0" err="1"/>
              <a:t>Guinea</a:t>
            </a:r>
            <a:r>
              <a:rPr lang="hr-HR" dirty="0"/>
              <a:t>) osnovano 1965.god.</a:t>
            </a:r>
          </a:p>
          <a:p>
            <a:r>
              <a:rPr lang="hr-HR" dirty="0"/>
              <a:t>1971. postavljen je prvi profesor socijalnog rada</a:t>
            </a:r>
          </a:p>
          <a:p>
            <a:r>
              <a:rPr lang="hr-HR" dirty="0"/>
              <a:t>6 sveučilišta (Divine Word University, Papua New </a:t>
            </a:r>
            <a:r>
              <a:rPr lang="hr-HR" dirty="0" err="1"/>
              <a:t>Guinea</a:t>
            </a:r>
            <a:r>
              <a:rPr lang="hr-HR" dirty="0"/>
              <a:t> University </a:t>
            </a:r>
            <a:r>
              <a:rPr lang="hr-HR" dirty="0" err="1"/>
              <a:t>of</a:t>
            </a:r>
            <a:r>
              <a:rPr lang="hr-HR" dirty="0"/>
              <a:t> Technology, University </a:t>
            </a:r>
            <a:r>
              <a:rPr lang="hr-HR" dirty="0" err="1"/>
              <a:t>of</a:t>
            </a:r>
            <a:r>
              <a:rPr lang="hr-HR" dirty="0"/>
              <a:t> Papua New </a:t>
            </a:r>
            <a:r>
              <a:rPr lang="hr-HR" dirty="0" err="1"/>
              <a:t>Guinea</a:t>
            </a:r>
            <a:r>
              <a:rPr lang="hr-HR" dirty="0"/>
              <a:t>, Pacific Adventist </a:t>
            </a:r>
            <a:r>
              <a:rPr lang="hr-HR" dirty="0" err="1"/>
              <a:t>University,University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Goroka</a:t>
            </a:r>
            <a:r>
              <a:rPr lang="hr-HR" dirty="0"/>
              <a:t>)</a:t>
            </a:r>
          </a:p>
          <a:p>
            <a:r>
              <a:rPr lang="hr-HR" dirty="0"/>
              <a:t>PNG kao „izazovna” zemlja koja zahtijeva velik angažman u </a:t>
            </a:r>
            <a:r>
              <a:rPr lang="hr-HR" dirty="0" err="1"/>
              <a:t>pomagačkim</a:t>
            </a:r>
            <a:r>
              <a:rPr lang="hr-HR" dirty="0"/>
              <a:t> profesijama</a:t>
            </a:r>
          </a:p>
          <a:p>
            <a:r>
              <a:rPr lang="hr-HR" dirty="0"/>
              <a:t>slabo razvijene strategije za društveni razvoj</a:t>
            </a:r>
          </a:p>
          <a:p>
            <a:r>
              <a:rPr lang="hr-HR" dirty="0"/>
              <a:t>cilj je poboljšati kvalitetu života kako u gradskim, tako i ruralnim zajednicama kroz korištenje odgovarajuće prakse socijalnog rada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0180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61" y="1001490"/>
            <a:ext cx="8596668" cy="3880773"/>
          </a:xfrm>
        </p:spPr>
        <p:txBody>
          <a:bodyPr/>
          <a:lstStyle/>
          <a:p>
            <a:r>
              <a:rPr lang="hr-HR" dirty="0" smtClean="0"/>
              <a:t>Primjer partnerstva australskog sveučilišta (Monash University) i sveučilišta Nove gvineje (unapređenje programa socijalnog rada)</a:t>
            </a:r>
          </a:p>
          <a:p>
            <a:r>
              <a:rPr lang="hr-HR" dirty="0"/>
              <a:t>P</a:t>
            </a:r>
            <a:r>
              <a:rPr lang="hr-HR" dirty="0" smtClean="0"/>
              <a:t>oboljšanja obuke socijalnih radnika na otoku</a:t>
            </a:r>
          </a:p>
          <a:p>
            <a:r>
              <a:rPr lang="hr-HR" dirty="0" smtClean="0"/>
              <a:t>Bolja priprema lokalnih studenata za profesionalne izazove koji su pred njima (nasilje, ograničeni resursi socijalne skrbi, rastuća ekonomska podjela)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21" y="2941876"/>
            <a:ext cx="2420486" cy="3592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8" y="3803704"/>
            <a:ext cx="443865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68" y="3281256"/>
            <a:ext cx="3342292" cy="17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04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17" y="1030309"/>
            <a:ext cx="10836379" cy="63621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SOCIJALNI PROBLEMI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Velik broj stanovnika živi bez ikakvih primanja (oko 37% ljudi živi u siromaštvu)</a:t>
            </a:r>
          </a:p>
          <a:p>
            <a:r>
              <a:rPr lang="hr-HR" dirty="0"/>
              <a:t>Jedno od najopasnijih mjesta u svijetu za žene (više od 70% žena su žrtve silovanja)</a:t>
            </a:r>
          </a:p>
          <a:p>
            <a:r>
              <a:rPr lang="hr-HR" dirty="0"/>
              <a:t>Jedna od najviših stopa smrti majki</a:t>
            </a:r>
          </a:p>
          <a:p>
            <a:r>
              <a:rPr lang="hr-HR" dirty="0"/>
              <a:t>Visoka stopa kriminala (Povećanje  broja zločina i kriminalnih prijestupa povezanih s takozvanom crnom magijom, „vješticama“ i čarobnjaštvom (najčešće žrtve napada ili ubojstva žene))</a:t>
            </a:r>
          </a:p>
          <a:p>
            <a:r>
              <a:rPr lang="hr-HR" dirty="0"/>
              <a:t>Nasilje u obitelji-policija i tužiteljstvo rijetko provode istrage ili podnose kaznene prijave (radije rješavaju takve slučajeve putem posredovanja i/ili isplate naknade, dok ih u ruralnim područjima često ignoriraju)</a:t>
            </a:r>
          </a:p>
          <a:p>
            <a:r>
              <a:rPr lang="hr-HR" dirty="0"/>
              <a:t>Ne postoji program za zaštitu svjedoka i žrtava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226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6215"/>
            <a:ext cx="8596668" cy="574514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Težak </a:t>
            </a:r>
            <a:r>
              <a:rPr lang="hr-HR" dirty="0"/>
              <a:t>položaj osoba s invaliditetom</a:t>
            </a:r>
          </a:p>
          <a:p>
            <a:r>
              <a:rPr lang="hr-HR" dirty="0" smtClean="0"/>
              <a:t>Ozbiljan </a:t>
            </a:r>
            <a:r>
              <a:rPr lang="hr-HR" dirty="0"/>
              <a:t>nedostatak usluga za osobe koje su žrtve nasilja u obitelji ( sigurne kuće, pravna pomoć, financijska potpora, kvalificirani savjetnici</a:t>
            </a:r>
            <a:r>
              <a:rPr lang="hr-HR" dirty="0" smtClean="0"/>
              <a:t>)</a:t>
            </a:r>
            <a:endParaRPr lang="hr-HR" dirty="0"/>
          </a:p>
          <a:p>
            <a:r>
              <a:rPr lang="hr-HR" dirty="0" smtClean="0"/>
              <a:t>Ritualni kanibalizam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33" y="2976192"/>
            <a:ext cx="4897744" cy="30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8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514341"/>
          </a:xfrm>
        </p:spPr>
        <p:txBody>
          <a:bodyPr/>
          <a:lstStyle/>
          <a:p>
            <a:r>
              <a:rPr lang="hr-HR" dirty="0"/>
              <a:t>SAMOA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File:Flag of &lt;strong&gt;Samoa&lt;/strong&gt; (1948-1949)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37" y="1932496"/>
            <a:ext cx="4118579" cy="20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4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9898" y="927463"/>
            <a:ext cx="10549268" cy="5320937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Nezavisna Država Samoa, kraće Samoa, je </a:t>
            </a:r>
            <a:r>
              <a:rPr lang="hr-HR" dirty="0">
                <a:hlinkClick r:id="rId2" tooltip="Otočna država"/>
              </a:rPr>
              <a:t>otočna država</a:t>
            </a:r>
            <a:r>
              <a:rPr lang="hr-HR" dirty="0"/>
              <a:t> u </a:t>
            </a:r>
            <a:r>
              <a:rPr lang="hr-HR" dirty="0">
                <a:hlinkClick r:id="rId3" tooltip="Tihi ocean"/>
              </a:rPr>
              <a:t>Tihom oceanu</a:t>
            </a:r>
            <a:r>
              <a:rPr lang="hr-HR" dirty="0"/>
              <a:t>. Do </a:t>
            </a:r>
            <a:r>
              <a:rPr lang="hr-HR" dirty="0">
                <a:hlinkClick r:id="rId4" tooltip="1997"/>
              </a:rPr>
              <a:t>1997</a:t>
            </a:r>
            <a:r>
              <a:rPr lang="hr-HR" dirty="0"/>
              <a:t>. zvala se Zapadna Samoa. Nalazi se na otprilike pola puta između </a:t>
            </a:r>
            <a:r>
              <a:rPr lang="hr-HR" dirty="0">
                <a:hlinkClick r:id="rId5" tooltip="Havaji"/>
              </a:rPr>
              <a:t>Havaja</a:t>
            </a:r>
            <a:r>
              <a:rPr lang="hr-HR" dirty="0"/>
              <a:t> i </a:t>
            </a:r>
            <a:r>
              <a:rPr lang="hr-HR" dirty="0">
                <a:hlinkClick r:id="rId6" tooltip="Novi Zeland"/>
              </a:rPr>
              <a:t>Novog Zelanda</a:t>
            </a:r>
            <a:r>
              <a:rPr lang="hr-HR" dirty="0"/>
              <a:t>. Do 1.siječnja 1962. njome je upravljao Novi Zeland, a zatim </a:t>
            </a:r>
            <a:r>
              <a:rPr lang="hr-HR" dirty="0" smtClean="0"/>
              <a:t>je prva u regiji </a:t>
            </a:r>
            <a:r>
              <a:rPr lang="hr-HR" dirty="0"/>
              <a:t>proglasila neovisnost. </a:t>
            </a:r>
            <a:endParaRPr lang="hr-HR" dirty="0" smtClean="0"/>
          </a:p>
          <a:p>
            <a:pPr algn="just"/>
            <a:r>
              <a:rPr lang="hr-HR" dirty="0" smtClean="0"/>
              <a:t>Samoa </a:t>
            </a:r>
            <a:r>
              <a:rPr lang="hr-HR" dirty="0"/>
              <a:t>je parlamentarna država s nekim obilježjima parlamentarne monarhije. Pravni sustav se temelji na engleskom „</a:t>
            </a:r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law</a:t>
            </a:r>
            <a:r>
              <a:rPr lang="hr-HR" dirty="0"/>
              <a:t>“ sustavu, s utjecajem lokalnih običaja, a administrativno se dijeli na 11 distrikta</a:t>
            </a:r>
            <a:r>
              <a:rPr lang="hr-HR" dirty="0" smtClean="0"/>
              <a:t>. </a:t>
            </a:r>
          </a:p>
          <a:p>
            <a:pPr algn="just"/>
            <a:r>
              <a:rPr lang="hr-HR" dirty="0" smtClean="0"/>
              <a:t>Država se sastoji od dva velika otoka </a:t>
            </a:r>
            <a:r>
              <a:rPr lang="hr-HR" dirty="0" err="1" smtClean="0">
                <a:hlinkClick r:id="rId7" tooltip="Upolu"/>
              </a:rPr>
              <a:t>Upolu</a:t>
            </a:r>
            <a:r>
              <a:rPr lang="hr-HR" dirty="0" smtClean="0"/>
              <a:t> i </a:t>
            </a:r>
            <a:r>
              <a:rPr lang="hr-HR" dirty="0" err="1" smtClean="0">
                <a:hlinkClick r:id="rId8" tooltip="Savai'i"/>
              </a:rPr>
              <a:t>Savai</a:t>
            </a:r>
            <a:r>
              <a:rPr lang="hr-HR" dirty="0" smtClean="0">
                <a:hlinkClick r:id="rId8" tooltip="Savai'i"/>
              </a:rPr>
              <a:t>'i</a:t>
            </a:r>
            <a:r>
              <a:rPr lang="hr-HR" dirty="0" smtClean="0"/>
              <a:t> koji čine 99% od ukupne površine zemlje, te osam malih otočića. Klima je </a:t>
            </a:r>
            <a:r>
              <a:rPr lang="hr-HR" dirty="0" smtClean="0">
                <a:hlinkClick r:id="rId9" tooltip="Ekvatorska klima (stranica ne postoji)"/>
              </a:rPr>
              <a:t>ekvatorska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7 raznih etničkih zajednica: </a:t>
            </a:r>
            <a:r>
              <a:rPr lang="hr-HR" dirty="0" smtClean="0">
                <a:hlinkClick r:id="rId10" tooltip="Angloamerikanci"/>
              </a:rPr>
              <a:t>Angloamerikanci</a:t>
            </a:r>
            <a:r>
              <a:rPr lang="hr-HR" dirty="0" smtClean="0"/>
              <a:t> , </a:t>
            </a:r>
            <a:r>
              <a:rPr lang="hr-HR" dirty="0" err="1" smtClean="0">
                <a:hlinkClick r:id="rId11" tooltip="Anglonovozelanđani"/>
              </a:rPr>
              <a:t>Anglonovozelanđani</a:t>
            </a:r>
            <a:r>
              <a:rPr lang="hr-HR" dirty="0" smtClean="0"/>
              <a:t> , </a:t>
            </a:r>
            <a:r>
              <a:rPr lang="hr-HR" dirty="0" smtClean="0">
                <a:hlinkClick r:id="rId12" tooltip="Englezi"/>
              </a:rPr>
              <a:t>Englezi</a:t>
            </a:r>
            <a:r>
              <a:rPr lang="hr-HR" dirty="0" smtClean="0"/>
              <a:t> , </a:t>
            </a:r>
            <a:r>
              <a:rPr lang="hr-HR" dirty="0" err="1" smtClean="0">
                <a:hlinkClick r:id="rId13" tooltip="Euronezijci"/>
              </a:rPr>
              <a:t>Euronezijci</a:t>
            </a:r>
            <a:r>
              <a:rPr lang="hr-HR" dirty="0" smtClean="0"/>
              <a:t>, Han </a:t>
            </a:r>
            <a:r>
              <a:rPr lang="hr-HR" dirty="0" smtClean="0">
                <a:hlinkClick r:id="rId14" tooltip="Kinezi"/>
              </a:rPr>
              <a:t>Kinezi</a:t>
            </a:r>
            <a:r>
              <a:rPr lang="hr-HR" dirty="0" smtClean="0"/>
              <a:t>, </a:t>
            </a:r>
            <a:r>
              <a:rPr lang="hr-HR" dirty="0" smtClean="0">
                <a:hlinkClick r:id="rId15" tooltip="Maori"/>
              </a:rPr>
              <a:t>Maori</a:t>
            </a:r>
            <a:r>
              <a:rPr lang="hr-HR" dirty="0" smtClean="0"/>
              <a:t> te domaći </a:t>
            </a:r>
            <a:r>
              <a:rPr lang="hr-HR" dirty="0" smtClean="0">
                <a:hlinkClick r:id="rId16" tooltip="Samoanci"/>
              </a:rPr>
              <a:t>Samoanci</a:t>
            </a:r>
            <a:r>
              <a:rPr lang="hr-HR" dirty="0" smtClean="0"/>
              <a:t> kojih je najviše. Kršćanima se izjašnjava gotovo cijela zemlja, a najviše je protestanata i rimokatolika.  </a:t>
            </a:r>
          </a:p>
          <a:p>
            <a:pPr algn="just"/>
            <a:r>
              <a:rPr lang="hr-HR" dirty="0" smtClean="0"/>
              <a:t>Službeni jezici su </a:t>
            </a:r>
            <a:r>
              <a:rPr lang="hr-HR" b="1" dirty="0" smtClean="0">
                <a:hlinkClick r:id="rId17" tooltip="Samoanski jezik"/>
              </a:rPr>
              <a:t>samoanski</a:t>
            </a:r>
            <a:r>
              <a:rPr lang="hr-HR" b="1" dirty="0" smtClean="0"/>
              <a:t> </a:t>
            </a:r>
            <a:r>
              <a:rPr lang="hr-HR" dirty="0" smtClean="0"/>
              <a:t>i </a:t>
            </a:r>
            <a:r>
              <a:rPr lang="hr-HR" b="1" dirty="0" smtClean="0">
                <a:hlinkClick r:id="rId18" tooltip="Engleski"/>
              </a:rPr>
              <a:t>engleski</a:t>
            </a:r>
            <a:r>
              <a:rPr lang="hr-HR" b="1" dirty="0" smtClean="0"/>
              <a:t>.</a:t>
            </a:r>
            <a:r>
              <a:rPr lang="hr-HR" dirty="0" smtClean="0"/>
              <a:t> </a:t>
            </a:r>
          </a:p>
          <a:p>
            <a:pPr algn="just"/>
            <a:r>
              <a:rPr lang="hr-HR" dirty="0" smtClean="0"/>
              <a:t>Samoa je jedna od najviše rangiranih pacifičkih otočnih zemalja po pitanju društvenog razvoja.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2017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0709" y="535577"/>
            <a:ext cx="11000581" cy="57128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u="sng" dirty="0" smtClean="0"/>
              <a:t>Obitelj</a:t>
            </a:r>
            <a:r>
              <a:rPr lang="hr-HR" dirty="0" smtClean="0"/>
              <a:t> - ključna za stvaranje i provedbu socijalne politike u Samoi. Žene imaju isti status kao i muškarci počevši od obrazovanja do jednakih radnih mjesta, iako imaju drugačiju ulogu. Zaštićene su i poštovane od strane muškaraca u obitelji i njihova je uloga savjetovati „šefove“ obitelji i održati mir i sklad.</a:t>
            </a:r>
          </a:p>
          <a:p>
            <a:pPr lvl="0" algn="just"/>
            <a:r>
              <a:rPr lang="hr-HR" dirty="0" smtClean="0"/>
              <a:t>Prije neovisnosti česte migracije kvalificiranih i polukvalificiranih radnika, socijalni uvjeti primitivni, država gotovo potpuno ovisna o poljoprivredi, veća pažnja posvećena obrazovanju i zdravlju, a manje drugim socijalnim problemima.</a:t>
            </a:r>
          </a:p>
          <a:p>
            <a:pPr lvl="0" algn="just"/>
            <a:r>
              <a:rPr lang="hr-HR" dirty="0" smtClean="0"/>
              <a:t>Geografska izolacija, neučinkovite poljoprivredne metode, kontrola zemljišta, nedostatak poduzetničkih vještina, nedostatak raznolikosti i ograničena unutarnja tržišta - potencijalne prepreke rastu nakon neovisnosti.</a:t>
            </a:r>
          </a:p>
          <a:p>
            <a:pPr lvl="0" algn="just"/>
            <a:r>
              <a:rPr lang="hr-HR" dirty="0" smtClean="0"/>
              <a:t>Stjecanjem neovisnosti i dobrim planiranjem došlo do poboljšanja socijalne kohezije i napretka: poboljšano zdravstveno stanje stanovništva, osiguravanje pitke vode, povećana razina pismenosti odraslih, poboljšana kvaliteta života </a:t>
            </a:r>
          </a:p>
          <a:p>
            <a:pPr lvl="0" algn="just"/>
            <a:r>
              <a:rPr lang="hr-HR" dirty="0" smtClean="0"/>
              <a:t>Unatoč napretku i dalje nekoliko kritičnih </a:t>
            </a:r>
            <a:r>
              <a:rPr lang="hr-HR" u="sng" dirty="0" smtClean="0"/>
              <a:t>socijalnih problema</a:t>
            </a:r>
          </a:p>
          <a:p>
            <a:pPr lvl="0" algn="just"/>
            <a:r>
              <a:rPr lang="hr-HR" dirty="0" smtClean="0"/>
              <a:t>Najizraženiji socijalni problemi su </a:t>
            </a:r>
            <a:r>
              <a:rPr lang="hr-HR" u="sng" dirty="0" smtClean="0"/>
              <a:t>siromaštvo</a:t>
            </a:r>
            <a:r>
              <a:rPr lang="hr-HR" dirty="0" smtClean="0"/>
              <a:t> i </a:t>
            </a:r>
            <a:r>
              <a:rPr lang="hr-HR" u="sng" dirty="0" smtClean="0"/>
              <a:t>kriminal</a:t>
            </a:r>
            <a:r>
              <a:rPr lang="hr-HR" dirty="0" smtClean="0"/>
              <a:t> – velika prijetnja budućoj koheziji i razvoju zemlje.</a:t>
            </a:r>
          </a:p>
          <a:p>
            <a:pPr lvl="0" algn="just"/>
            <a:r>
              <a:rPr lang="hr-HR" dirty="0" smtClean="0"/>
              <a:t>Ostali problemi: nezaposlenost, nasilje u obitelji, seksualno zlostavljanje, samoubojstvo, upotreba droga.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493135"/>
          </a:xfrm>
        </p:spPr>
        <p:txBody>
          <a:bodyPr/>
          <a:lstStyle/>
          <a:p>
            <a:r>
              <a:rPr lang="hr-HR" dirty="0"/>
              <a:t>NOVA KALEDONIJA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File:&lt;strong&gt;Flags&lt;/strong&gt; of &lt;strong&gt;New&lt;/strong&gt; &lt;strong&gt;Caledonia&lt;/strong&gt;.sv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38" y="1447800"/>
            <a:ext cx="4978438" cy="14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20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706582"/>
          </a:xfrm>
        </p:spPr>
        <p:txBody>
          <a:bodyPr>
            <a:normAutofit fontScale="90000"/>
          </a:bodyPr>
          <a:lstStyle/>
          <a:p>
            <a:r>
              <a:rPr lang="hr-HR" sz="4400" dirty="0"/>
              <a:t>Nova Kaledonija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27" y="914401"/>
            <a:ext cx="10972800" cy="5627716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Otočje u Melaneziji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Kaledonija – latinsko ime za Škotsku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Francuski prekomorski teritorij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Noumea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glavni grad</a:t>
            </a:r>
            <a:endParaRPr lang="hr-HR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Službeni jezik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francuski</a:t>
            </a:r>
            <a:endParaRPr lang="hr-HR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278 000 stanovnika (2016.)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BDP per capita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30 666.7 dolara (2016</a:t>
            </a:r>
            <a:r>
              <a:rPr lang="hr-HR" dirty="0" smtClean="0">
                <a:solidFill>
                  <a:schemeClr val="tx1"/>
                </a:solidFill>
                <a:sym typeface="Wingdings" panose="05000000000000000000" pitchFamily="2" charset="2"/>
              </a:rPr>
              <a:t>.)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sym typeface="Wingdings" panose="05000000000000000000" pitchFamily="2" charset="2"/>
              </a:rPr>
              <a:t>PROSJEČNI ŽIVOTNI VIJEK  77,7 GODINA (2015.)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sym typeface="Wingdings" panose="05000000000000000000" pitchFamily="2" charset="2"/>
              </a:rPr>
              <a:t>17% STANOVNIŠTVA ISPOD GRANICE SIROMAŠTVA (2008.)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sym typeface="Wingdings" panose="05000000000000000000" pitchFamily="2" charset="2"/>
              </a:rPr>
              <a:t>PISMENOST: 96.67% STANOVNIŠTVA (2013.)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98" y="2054048"/>
            <a:ext cx="4403845" cy="28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20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4523"/>
          </a:xfrm>
        </p:spPr>
        <p:txBody>
          <a:bodyPr/>
          <a:lstStyle/>
          <a:p>
            <a:pPr algn="ctr"/>
            <a:r>
              <a:rPr lang="hr-HR" dirty="0"/>
              <a:t>Nova Kaledonija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713"/>
            <a:ext cx="10515600" cy="52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Etničke grupe (2014.)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39.1 % čini populacija Kanaka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27.2 % čine Europljani (Francuzi)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8.7 % stanovništva se izjasnilo kao Kaledonijanci </a:t>
            </a:r>
            <a:r>
              <a:rPr lang="hr-HR" sz="2400" dirty="0">
                <a:sym typeface="Wingdings" panose="05000000000000000000" pitchFamily="2" charset="2"/>
              </a:rPr>
              <a:t> za većinu tih ljudi se smatra kako su većinom porijeklom iz Europe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sym typeface="Wingdings" panose="05000000000000000000" pitchFamily="2" charset="2"/>
              </a:rPr>
              <a:t>8.2 % stanovništva čine Valisijanci i Futunijanci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sym typeface="Wingdings" panose="05000000000000000000" pitchFamily="2" charset="2"/>
              </a:rPr>
              <a:t>2.1% čine Tahićani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sym typeface="Wingdings" panose="05000000000000000000" pitchFamily="2" charset="2"/>
              </a:rPr>
              <a:t>1.4 % Indonežana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87" y="4253974"/>
            <a:ext cx="3296664" cy="21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SOCIJALNI 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dirty="0">
                <a:solidFill>
                  <a:prstClr val="white"/>
                </a:solidFill>
              </a:rPr>
              <a:t>- školsko obrazovanje- </a:t>
            </a:r>
            <a:r>
              <a:rPr lang="hr-HR" dirty="0" smtClean="0">
                <a:solidFill>
                  <a:prstClr val="white"/>
                </a:solidFill>
              </a:rPr>
              <a:t>obvezno </a:t>
            </a:r>
            <a:r>
              <a:rPr lang="hr-HR" dirty="0">
                <a:solidFill>
                  <a:prstClr val="white"/>
                </a:solidFill>
              </a:rPr>
              <a:t>(6. - 15. godine (16. </a:t>
            </a:r>
            <a:r>
              <a:rPr lang="hr-HR" dirty="0" smtClean="0">
                <a:solidFill>
                  <a:prstClr val="white"/>
                </a:solidFill>
              </a:rPr>
              <a:t>- Južna Australija </a:t>
            </a:r>
            <a:r>
              <a:rPr lang="hr-HR" dirty="0">
                <a:solidFill>
                  <a:prstClr val="white"/>
                </a:solidFill>
              </a:rPr>
              <a:t>i </a:t>
            </a:r>
            <a:r>
              <a:rPr lang="hr-HR" dirty="0" smtClean="0">
                <a:solidFill>
                  <a:prstClr val="white"/>
                </a:solidFill>
              </a:rPr>
              <a:t>Tasmanija/ </a:t>
            </a:r>
            <a:r>
              <a:rPr lang="hr-HR" dirty="0">
                <a:solidFill>
                  <a:prstClr val="white"/>
                </a:solidFill>
              </a:rPr>
              <a:t>17. </a:t>
            </a:r>
            <a:r>
              <a:rPr lang="hr-HR" dirty="0" smtClean="0">
                <a:solidFill>
                  <a:prstClr val="white"/>
                </a:solidFill>
              </a:rPr>
              <a:t>- Zapadna Australija)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dirty="0">
                <a:solidFill>
                  <a:prstClr val="white"/>
                </a:solidFill>
              </a:rPr>
              <a:t>- znakovni jezik- </a:t>
            </a:r>
            <a:r>
              <a:rPr lang="hr-HR" dirty="0" smtClean="0">
                <a:solidFill>
                  <a:prstClr val="white"/>
                </a:solidFill>
              </a:rPr>
              <a:t>AUSLAN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dirty="0">
                <a:solidFill>
                  <a:prstClr val="white"/>
                </a:solidFill>
              </a:rPr>
              <a:t>- stopa nepismenosti- </a:t>
            </a:r>
            <a:r>
              <a:rPr lang="hr-HR" dirty="0" smtClean="0">
                <a:solidFill>
                  <a:prstClr val="white"/>
                </a:solidFill>
              </a:rPr>
              <a:t>&lt; </a:t>
            </a:r>
            <a:r>
              <a:rPr lang="hr-HR" dirty="0">
                <a:solidFill>
                  <a:prstClr val="white"/>
                </a:solidFill>
              </a:rPr>
              <a:t>1% (Vlada podržala osnivanje 38 sveučilišta, financiranje većinom iz državnog proračuna)- usprkos teškoćama zbog velikih udaljenosti i rijetke </a:t>
            </a:r>
            <a:r>
              <a:rPr lang="hr-HR" dirty="0" smtClean="0">
                <a:solidFill>
                  <a:prstClr val="white"/>
                </a:solidFill>
              </a:rPr>
              <a:t>naseljenosti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dirty="0">
                <a:solidFill>
                  <a:prstClr val="white"/>
                </a:solidFill>
              </a:rPr>
              <a:t>- </a:t>
            </a:r>
            <a:r>
              <a:rPr lang="hr-HR" dirty="0" smtClean="0">
                <a:solidFill>
                  <a:prstClr val="white"/>
                </a:solidFill>
              </a:rPr>
              <a:t>posebnost- </a:t>
            </a:r>
            <a:r>
              <a:rPr lang="hr-HR" dirty="0">
                <a:solidFill>
                  <a:prstClr val="white"/>
                </a:solidFill>
              </a:rPr>
              <a:t>školovanje putem radiopostaja za učenike u dalekim, izoliranim područjima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84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9090"/>
          </a:xfrm>
        </p:spPr>
        <p:txBody>
          <a:bodyPr/>
          <a:lstStyle/>
          <a:p>
            <a:pPr algn="ctr"/>
            <a:r>
              <a:rPr lang="hr-HR" dirty="0"/>
              <a:t>Nova Kaledonija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7775"/>
            <a:ext cx="10515600" cy="5279188"/>
          </a:xfrm>
        </p:spPr>
        <p:txBody>
          <a:bodyPr/>
          <a:lstStyle/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Politički sustav</a:t>
            </a:r>
          </a:p>
          <a:p>
            <a:pPr marL="0" indent="0">
              <a:buNone/>
            </a:pPr>
            <a:endParaRPr lang="hr-HR" sz="3200" dirty="0"/>
          </a:p>
          <a:p>
            <a:pPr algn="just"/>
            <a:r>
              <a:rPr lang="hr-HR" sz="2400" dirty="0"/>
              <a:t>Tri pokrajine: Južna pokrajina, Sjeverna pokrajina te Lojotsko otočje </a:t>
            </a:r>
            <a:r>
              <a:rPr lang="hr-HR" sz="2400" dirty="0">
                <a:sym typeface="Wingdings" panose="05000000000000000000" pitchFamily="2" charset="2"/>
              </a:rPr>
              <a:t> 33 općine</a:t>
            </a:r>
          </a:p>
          <a:p>
            <a:pPr algn="just"/>
            <a:endParaRPr lang="hr-HR" sz="2400" dirty="0">
              <a:sym typeface="Wingdings" panose="05000000000000000000" pitchFamily="2" charset="2"/>
            </a:endParaRPr>
          </a:p>
          <a:p>
            <a:pPr algn="just"/>
            <a:r>
              <a:rPr lang="hr-HR" sz="2400" dirty="0">
                <a:sym typeface="Wingdings" panose="05000000000000000000" pitchFamily="2" charset="2"/>
              </a:rPr>
              <a:t>Kongres: 54 zastupnika</a:t>
            </a:r>
          </a:p>
          <a:p>
            <a:pPr algn="just"/>
            <a:endParaRPr lang="hr-HR" sz="2400" dirty="0">
              <a:sym typeface="Wingdings" panose="05000000000000000000" pitchFamily="2" charset="2"/>
            </a:endParaRPr>
          </a:p>
          <a:p>
            <a:pPr algn="just"/>
            <a:r>
              <a:rPr lang="hr-HR" sz="2400" dirty="0">
                <a:sym typeface="Wingdings" panose="05000000000000000000" pitchFamily="2" charset="2"/>
              </a:rPr>
              <a:t>Francuski parlament: dva </a:t>
            </a:r>
            <a:r>
              <a:rPr lang="hr-HR" sz="2400" dirty="0" smtClean="0">
                <a:sym typeface="Wingdings" panose="05000000000000000000" pitchFamily="2" charset="2"/>
              </a:rPr>
              <a:t>predstavnika i dva senatora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15021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6334"/>
          </a:xfrm>
        </p:spPr>
        <p:txBody>
          <a:bodyPr/>
          <a:lstStyle/>
          <a:p>
            <a:pPr algn="ctr"/>
            <a:r>
              <a:rPr lang="hr-HR" dirty="0"/>
              <a:t>Nova Kaledonija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335"/>
            <a:ext cx="10515600" cy="53706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200" dirty="0"/>
              <a:t>Kanačka kultura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muškarci imaju monopol u javnom obraćanju, zemljoposjedničkim pravima i vjerskim obredima </a:t>
            </a:r>
            <a:r>
              <a:rPr lang="hr-HR" sz="2400" dirty="0">
                <a:sym typeface="Wingdings" panose="05000000000000000000" pitchFamily="2" charset="2"/>
              </a:rPr>
              <a:t> žene većinom pripremaju hranu, brinu za djecu i nose drva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Kanaci su službeno kršćani </a:t>
            </a:r>
            <a:r>
              <a:rPr lang="hr-HR" sz="2400" dirty="0">
                <a:sym typeface="Wingdings" panose="05000000000000000000" pitchFamily="2" charset="2"/>
              </a:rPr>
              <a:t> međutim i dalje su zadržali vjeru u prisutnost predaka pod različitim oblicima ili totemima (životinje, biljke, minerali)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sym typeface="Wingdings" panose="05000000000000000000" pitchFamily="2" charset="2"/>
              </a:rPr>
              <a:t>Podupiru djecu da se obrazuju kako bi dobili bolje poslove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sym typeface="Wingdings" panose="05000000000000000000" pitchFamily="2" charset="2"/>
              </a:rPr>
              <a:t>Smrt i bolest rijetko smatraju prirodnom  krivnju pripisuju vračanju ili osveti predaka, bolesti liječe ljekovitim biljem i prizivanjima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87672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4770"/>
          </a:xfrm>
        </p:spPr>
        <p:txBody>
          <a:bodyPr/>
          <a:lstStyle/>
          <a:p>
            <a:pPr algn="ctr"/>
            <a:r>
              <a:rPr lang="hr-HR" dirty="0"/>
              <a:t>Nova Kaledonija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6211"/>
            <a:ext cx="10515600" cy="5320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200" dirty="0"/>
              <a:t>Socijalni </a:t>
            </a:r>
            <a:r>
              <a:rPr lang="hr-HR" sz="3200" dirty="0" smtClean="0"/>
              <a:t>problemi i pokazatelji</a:t>
            </a:r>
            <a:endParaRPr lang="hr-HR" sz="3200" dirty="0"/>
          </a:p>
          <a:p>
            <a:pPr algn="just">
              <a:lnSpc>
                <a:spcPct val="150000"/>
              </a:lnSpc>
            </a:pPr>
            <a:r>
              <a:rPr lang="hr-HR" sz="2400" dirty="0"/>
              <a:t>Rasna nejednakost </a:t>
            </a:r>
            <a:r>
              <a:rPr lang="hr-HR" sz="2400" dirty="0">
                <a:sym typeface="Wingdings" panose="05000000000000000000" pitchFamily="2" charset="2"/>
              </a:rPr>
              <a:t> jačaju pokreti za neovisnost i odcijepljenje od strane Melanežana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Mali broj Melanežana na vladajućim i direktorskim pozicijama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Francuzi kontroliraju ekonomiju i glasanje za predstavnike u francuskom parlamentu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Melanežani se osjećaju iskorišteno jer ne dobivaju nikakvu naknadu za rudarenje nikla u njihovoj zemlji</a:t>
            </a:r>
          </a:p>
          <a:p>
            <a:pPr algn="just">
              <a:lnSpc>
                <a:spcPct val="150000"/>
              </a:lnSpc>
            </a:pPr>
            <a:r>
              <a:rPr lang="hr-HR" sz="2400" dirty="0"/>
              <a:t>Francuzi žele da Nova Kaledonija ostane dijelom </a:t>
            </a:r>
            <a:r>
              <a:rPr lang="hr-HR" sz="2400" dirty="0" smtClean="0"/>
              <a:t>Francuske</a:t>
            </a:r>
          </a:p>
          <a:p>
            <a:pPr marL="0" indent="0" algn="just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560856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1440"/>
            <a:ext cx="9404723" cy="906087"/>
          </a:xfrm>
        </p:spPr>
        <p:txBody>
          <a:bodyPr/>
          <a:lstStyle/>
          <a:p>
            <a:pPr algn="ctr"/>
            <a:r>
              <a:rPr lang="hr-HR" dirty="0"/>
              <a:t>Nova Kaledonija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76" y="997528"/>
            <a:ext cx="9085577" cy="5250872"/>
          </a:xfrm>
        </p:spPr>
        <p:txBody>
          <a:bodyPr/>
          <a:lstStyle/>
          <a:p>
            <a:pPr marL="0" indent="0">
              <a:buNone/>
            </a:pPr>
            <a:r>
              <a:rPr lang="hr-HR" sz="3000" dirty="0"/>
              <a:t>Socijalni </a:t>
            </a:r>
            <a:r>
              <a:rPr lang="hr-HR" sz="3000" dirty="0" smtClean="0"/>
              <a:t>problemi i pokazatelji</a:t>
            </a:r>
          </a:p>
          <a:p>
            <a:pPr algn="just">
              <a:lnSpc>
                <a:spcPct val="150000"/>
              </a:lnSpc>
            </a:pPr>
            <a:r>
              <a:rPr lang="hr-HR" sz="2200" dirty="0"/>
              <a:t>V</a:t>
            </a:r>
            <a:r>
              <a:rPr lang="hr-HR" sz="2200" dirty="0" smtClean="0"/>
              <a:t>isoka stopa nezaposlenosti – 15%</a:t>
            </a:r>
          </a:p>
          <a:p>
            <a:pPr algn="just">
              <a:lnSpc>
                <a:spcPct val="150000"/>
              </a:lnSpc>
            </a:pPr>
            <a:r>
              <a:rPr lang="hr-HR" sz="2200" dirty="0" smtClean="0"/>
              <a:t>Mladi Kanaci u krizi identiteta </a:t>
            </a:r>
            <a:r>
              <a:rPr lang="hr-HR" sz="2200" dirty="0" smtClean="0">
                <a:sym typeface="Wingdings" panose="05000000000000000000" pitchFamily="2" charset="2"/>
              </a:rPr>
              <a:t> europski individualizam i tradicionalne kolektivne vrijednosti</a:t>
            </a:r>
          </a:p>
          <a:p>
            <a:pPr algn="just">
              <a:lnSpc>
                <a:spcPct val="150000"/>
              </a:lnSpc>
            </a:pPr>
            <a:r>
              <a:rPr lang="hr-HR" sz="2200" dirty="0" smtClean="0"/>
              <a:t>Prirodne katastrofe </a:t>
            </a:r>
            <a:r>
              <a:rPr lang="hr-HR" sz="2200" dirty="0" smtClean="0">
                <a:sym typeface="Wingdings" panose="05000000000000000000" pitchFamily="2" charset="2"/>
              </a:rPr>
              <a:t> cikloni i potresi</a:t>
            </a:r>
          </a:p>
          <a:p>
            <a:pPr algn="just">
              <a:lnSpc>
                <a:spcPct val="150000"/>
              </a:lnSpc>
            </a:pPr>
            <a:r>
              <a:rPr lang="hr-HR" sz="2200" dirty="0" smtClean="0"/>
              <a:t>Zdravstveni sustav </a:t>
            </a:r>
            <a:r>
              <a:rPr lang="hr-HR" sz="2200" dirty="0" smtClean="0">
                <a:sym typeface="Wingdings" panose="05000000000000000000" pitchFamily="2" charset="2"/>
              </a:rPr>
              <a:t> svi stanovnici imaju pravo na besplatnu zdravstvenu zaštitu</a:t>
            </a:r>
          </a:p>
          <a:p>
            <a:pPr algn="just">
              <a:lnSpc>
                <a:spcPct val="150000"/>
              </a:lnSpc>
            </a:pPr>
            <a:r>
              <a:rPr lang="hr-HR" sz="2200" dirty="0"/>
              <a:t>Sitne kriminalne radnje</a:t>
            </a:r>
            <a:r>
              <a:rPr lang="hr-HR" sz="2200" dirty="0">
                <a:sym typeface="Wingdings" panose="05000000000000000000" pitchFamily="2" charset="2"/>
              </a:rPr>
              <a:t> većinom počinitelji Kanaci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9363666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261315"/>
          </a:xfrm>
        </p:spPr>
        <p:txBody>
          <a:bodyPr/>
          <a:lstStyle/>
          <a:p>
            <a:r>
              <a:rPr lang="hr-HR" dirty="0"/>
              <a:t>FRANCUSKA POLINEZIJA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Drapeau de la Polynésie française —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6" y="1902718"/>
            <a:ext cx="3411226" cy="22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78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103312" y="855406"/>
            <a:ext cx="8946541" cy="539299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Glavni grad: Papeete</a:t>
            </a:r>
          </a:p>
          <a:p>
            <a:r>
              <a:rPr lang="hr-HR" dirty="0" smtClean="0"/>
              <a:t>Jezik: francuski</a:t>
            </a:r>
          </a:p>
          <a:p>
            <a:r>
              <a:rPr lang="hr-HR" dirty="0" smtClean="0"/>
              <a:t>Površina: 4 167 km2</a:t>
            </a:r>
          </a:p>
          <a:p>
            <a:r>
              <a:rPr lang="hr-HR" dirty="0" smtClean="0"/>
              <a:t>Stanovništvo: 245 405</a:t>
            </a:r>
          </a:p>
          <a:p>
            <a:r>
              <a:rPr lang="hr-HR" dirty="0" smtClean="0"/>
              <a:t>Gustoća naseljenosti: 64/km</a:t>
            </a:r>
            <a:r>
              <a:rPr lang="hr-HR" baseline="30000" dirty="0" smtClean="0"/>
              <a:t>2</a:t>
            </a:r>
          </a:p>
          <a:p>
            <a:endParaRPr lang="hr-HR" dirty="0"/>
          </a:p>
          <a:p>
            <a:r>
              <a:rPr lang="hr-HR" dirty="0" smtClean="0"/>
              <a:t>118 otoka vulkanskog i koraljnog porijekla. Glavni i najpoznatiji otok je Tahiti</a:t>
            </a:r>
          </a:p>
          <a:p>
            <a:r>
              <a:rPr lang="hr-HR" dirty="0" smtClean="0"/>
              <a:t>Francuska prekomorska zemlja: obrana, obrazovanje i vanjska pitanja (Francuska)</a:t>
            </a:r>
          </a:p>
          <a:p>
            <a:r>
              <a:rPr lang="hr-HR" dirty="0" smtClean="0"/>
              <a:t>Stanovništvo: 83% Polinežani, 12% bijelci, 5% istočni azijati</a:t>
            </a:r>
          </a:p>
          <a:p>
            <a:r>
              <a:rPr lang="hr-HR" dirty="0" smtClean="0"/>
              <a:t>Gospodarstvo: srednje razvijeno – ovisno o uvozu dobara,  turizmu i financijskoj pomoći Francuske. + razvijena kultura uzgajanja bisera za nakit</a:t>
            </a:r>
            <a:endParaRPr lang="hr-HR" dirty="0"/>
          </a:p>
          <a:p>
            <a:r>
              <a:rPr lang="hr-HR" dirty="0" smtClean="0"/>
              <a:t>Specifičnost: najmanja stopa kriminala u cijeloj Francuskoj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44" y="344130"/>
            <a:ext cx="2801558" cy="25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881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Socijalni problemi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103312" y="1268362"/>
            <a:ext cx="10603584" cy="49800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/>
              <a:t>Politička i ekonomska nestabilnost</a:t>
            </a:r>
          </a:p>
          <a:p>
            <a:pPr algn="just"/>
            <a:r>
              <a:rPr lang="hr-HR" b="1" dirty="0" smtClean="0"/>
              <a:t>Društvena nejednakost </a:t>
            </a:r>
            <a:r>
              <a:rPr lang="hr-HR" dirty="0" smtClean="0"/>
              <a:t>(vrlo malo autohtone populacije, velik broj doseljenika) i </a:t>
            </a:r>
            <a:r>
              <a:rPr lang="hr-HR" b="1" dirty="0" smtClean="0"/>
              <a:t>socioekonomske nejednakosti </a:t>
            </a:r>
            <a:r>
              <a:rPr lang="hr-HR" dirty="0" smtClean="0"/>
              <a:t>(1/4 stanovnišva živi u siromaštvu - malnutricija); mlada zemlja – ¼ stanovništva mlađa od 14 godina, a 35% mlađe od 20 godina</a:t>
            </a:r>
          </a:p>
          <a:p>
            <a:pPr algn="just"/>
            <a:r>
              <a:rPr lang="hr-HR" dirty="0" smtClean="0"/>
              <a:t>Gospodarstvo se oslanja na turizam i uzgoj bisera; najveća zaposlenost u javnom sektoru i turizmu, zatim poljoprivreda i industrija – </a:t>
            </a:r>
            <a:r>
              <a:rPr lang="hr-HR" b="1" dirty="0" smtClean="0"/>
              <a:t>visoka stopa nezposlenosti </a:t>
            </a:r>
            <a:r>
              <a:rPr lang="hr-HR" dirty="0" smtClean="0"/>
              <a:t>(viša od 10%, od toga mladih od 25 godina je 50%)</a:t>
            </a:r>
          </a:p>
          <a:p>
            <a:pPr algn="just"/>
            <a:r>
              <a:rPr lang="hr-HR" b="1" dirty="0" smtClean="0"/>
              <a:t>Obrazovanje</a:t>
            </a:r>
            <a:r>
              <a:rPr lang="hr-HR" dirty="0" smtClean="0"/>
              <a:t>: obaveznih 10 godina školovanja – siromašna djeca ne završavaju ni to obvezno obrazovanje</a:t>
            </a:r>
          </a:p>
          <a:p>
            <a:pPr algn="just"/>
            <a:endParaRPr lang="hr-HR" dirty="0"/>
          </a:p>
          <a:p>
            <a:pPr algn="just"/>
            <a:r>
              <a:rPr lang="hr-HR" dirty="0" smtClean="0"/>
              <a:t>Više od polovice stanovništva živi u urbanim središtima – brojka se svakodnevno povećava zbog siromaštva i nedostatka mogućnosti života u ruralnim područjima</a:t>
            </a:r>
          </a:p>
          <a:p>
            <a:pPr algn="just"/>
            <a:endParaRPr lang="hr-HR" dirty="0"/>
          </a:p>
          <a:p>
            <a:pPr algn="just"/>
            <a:r>
              <a:rPr lang="hr-HR" b="1" dirty="0" smtClean="0"/>
              <a:t>Prirodne katastrofe </a:t>
            </a:r>
            <a:r>
              <a:rPr lang="hr-HR" dirty="0" smtClean="0"/>
              <a:t>(cikloni, tsunami i potresi) – poplave, klizišta... + </a:t>
            </a:r>
            <a:r>
              <a:rPr lang="hr-HR" b="1" dirty="0" smtClean="0"/>
              <a:t>problem zaštite okoliša</a:t>
            </a:r>
            <a:r>
              <a:rPr lang="hr-HR" dirty="0" smtClean="0"/>
              <a:t> (trovanja pesticidima, ozračivanje,...)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34809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07370" cy="4195481"/>
          </a:xfrm>
        </p:spPr>
        <p:txBody>
          <a:bodyPr/>
          <a:lstStyle/>
          <a:p>
            <a:pPr algn="just"/>
            <a:r>
              <a:rPr lang="hr-HR" dirty="0" smtClean="0"/>
              <a:t>1960-tih – </a:t>
            </a:r>
            <a:r>
              <a:rPr lang="hr-HR" u="sng" dirty="0" smtClean="0"/>
              <a:t>uveden ubrzani plan regionalnog razvoja </a:t>
            </a:r>
            <a:r>
              <a:rPr lang="hr-HR" dirty="0" smtClean="0"/>
              <a:t>– stvaranje postrojenja za nuklearnu provjeru na otocima + uvođenje kolonijalne socijalne države</a:t>
            </a:r>
          </a:p>
          <a:p>
            <a:pPr algn="just"/>
            <a:r>
              <a:rPr lang="hr-HR" dirty="0" smtClean="0"/>
              <a:t>Regionalni razvoj i socijalne programe financira Francuska</a:t>
            </a:r>
          </a:p>
          <a:p>
            <a:pPr algn="just"/>
            <a:r>
              <a:rPr lang="hr-HR" dirty="0" smtClean="0"/>
              <a:t>Poliniženi su dobili bespovratnu pomoć iz programa francuskog prava, mirovinski sustav i sustav dodjele obitelji, besplatnu zdravstvenu zaštitu i osnovno obrazovanje</a:t>
            </a:r>
          </a:p>
          <a:p>
            <a:pPr algn="just"/>
            <a:endParaRPr lang="hr-HR" dirty="0"/>
          </a:p>
          <a:p>
            <a:pPr algn="just"/>
            <a:r>
              <a:rPr lang="hr-HR" dirty="0" smtClean="0"/>
              <a:t>NGO – poljoprivredne udruge, obrtničke udruge, sportske skupine i sindikati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687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Obrazovanje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Obvezno osnovno obrazovanje (6. do 14. godine) je besplatno</a:t>
            </a:r>
          </a:p>
          <a:p>
            <a:r>
              <a:rPr lang="hr-HR" dirty="0" smtClean="0"/>
              <a:t>Besplatno obrazovanje odraslih</a:t>
            </a:r>
          </a:p>
          <a:p>
            <a:r>
              <a:rPr lang="hr-HR" dirty="0" smtClean="0"/>
              <a:t>Stopa pismenosti je oko 98%</a:t>
            </a:r>
          </a:p>
          <a:p>
            <a:r>
              <a:rPr lang="hr-HR" dirty="0" smtClean="0"/>
              <a:t>Privatne škole (Crkva) – isti obrazovni program kao i javne škole</a:t>
            </a:r>
          </a:p>
          <a:p>
            <a:r>
              <a:rPr lang="hr-HR" dirty="0" smtClean="0"/>
              <a:t>Geografska fragmentacija – komplicira organiziranje obrazovanja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493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Socijalni rad	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Socijalni sustav Francuske Polinezije (CPS)</a:t>
            </a:r>
          </a:p>
          <a:p>
            <a:pPr lvl="1"/>
            <a:r>
              <a:rPr lang="hr-HR" dirty="0" smtClean="0"/>
              <a:t>Sigurnosna mreža zajednice</a:t>
            </a:r>
          </a:p>
          <a:p>
            <a:pPr lvl="1"/>
            <a:r>
              <a:rPr lang="hr-HR" dirty="0" smtClean="0"/>
              <a:t>Podrška djeci i ženama</a:t>
            </a:r>
          </a:p>
          <a:p>
            <a:pPr lvl="1"/>
            <a:r>
              <a:rPr lang="hr-HR" dirty="0" smtClean="0"/>
              <a:t>Školovanje</a:t>
            </a:r>
          </a:p>
          <a:p>
            <a:pPr lvl="1"/>
            <a:r>
              <a:rPr lang="hr-HR" dirty="0" smtClean="0"/>
              <a:t>Troškovi života</a:t>
            </a:r>
          </a:p>
          <a:p>
            <a:pPr lvl="1"/>
            <a:r>
              <a:rPr lang="hr-HR" dirty="0" smtClean="0"/>
              <a:t>Dugoročne bolesti, invaliditet</a:t>
            </a:r>
          </a:p>
          <a:p>
            <a:pPr lvl="1"/>
            <a:r>
              <a:rPr lang="hr-HR" dirty="0" smtClean="0"/>
              <a:t>Mirovine</a:t>
            </a:r>
          </a:p>
          <a:p>
            <a:pPr lvl="1"/>
            <a:r>
              <a:rPr lang="hr-HR" smtClean="0"/>
              <a:t>?oporezivanje?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0322"/>
          </a:xfrm>
        </p:spPr>
        <p:txBody>
          <a:bodyPr/>
          <a:lstStyle/>
          <a:p>
            <a:r>
              <a:rPr lang="hr-HR" dirty="0" smtClean="0"/>
              <a:t>SOCIJALNI 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1" y="1463040"/>
            <a:ext cx="10888392" cy="4195481"/>
          </a:xfrm>
        </p:spPr>
        <p:txBody>
          <a:bodyPr>
            <a:no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600" dirty="0">
                <a:solidFill>
                  <a:prstClr val="white"/>
                </a:solidFill>
              </a:rPr>
              <a:t>- vrlo rijetko naseljena država</a:t>
            </a:r>
            <a:r>
              <a:rPr lang="hr-HR" sz="1600" dirty="0" smtClean="0">
                <a:solidFill>
                  <a:prstClr val="white"/>
                </a:solidFill>
              </a:rPr>
              <a:t>, izrazite unutarnje razlike</a:t>
            </a:r>
            <a:endParaRPr lang="hr-HR" sz="1600" dirty="0">
              <a:solidFill>
                <a:prstClr val="white"/>
              </a:solidFill>
            </a:endParaRP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400" dirty="0" smtClean="0">
                <a:solidFill>
                  <a:prstClr val="white"/>
                </a:solidFill>
              </a:rPr>
              <a:t>najgušće </a:t>
            </a:r>
            <a:r>
              <a:rPr lang="hr-HR" sz="1400" dirty="0">
                <a:solidFill>
                  <a:prstClr val="white"/>
                </a:solidFill>
              </a:rPr>
              <a:t>naseljen klimatski povoljan jugoistok, zapadna i sjeverna Australija gotovo nenaseljena s prosječno 1 stanovnikom na 10 </a:t>
            </a:r>
            <a:r>
              <a:rPr lang="hr-HR" sz="1400" dirty="0" smtClean="0">
                <a:solidFill>
                  <a:prstClr val="white"/>
                </a:solidFill>
              </a:rPr>
              <a:t>km2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sz="16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600" dirty="0">
                <a:solidFill>
                  <a:prstClr val="white"/>
                </a:solidFill>
              </a:rPr>
              <a:t>- prirodni porast malen </a:t>
            </a:r>
            <a:endParaRPr lang="hr-HR" sz="1600" dirty="0" smtClean="0">
              <a:solidFill>
                <a:prstClr val="white"/>
              </a:solidFill>
            </a:endParaRPr>
          </a:p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400" dirty="0" smtClean="0">
                <a:solidFill>
                  <a:prstClr val="white"/>
                </a:solidFill>
              </a:rPr>
              <a:t>veći </a:t>
            </a:r>
            <a:r>
              <a:rPr lang="hr-HR" sz="1400" dirty="0">
                <a:solidFill>
                  <a:prstClr val="white"/>
                </a:solidFill>
              </a:rPr>
              <a:t>dio porasta stanovnika može se pripisati imigraciji (&lt;15 g.- 21%, &gt; 60 g.- 16%; očekivano trajanje života- 78 g</a:t>
            </a:r>
            <a:r>
              <a:rPr lang="hr-HR" sz="1400" dirty="0" smtClean="0">
                <a:solidFill>
                  <a:prstClr val="white"/>
                </a:solidFill>
              </a:rPr>
              <a:t>)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sz="16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600" dirty="0">
                <a:solidFill>
                  <a:prstClr val="white"/>
                </a:solidFill>
              </a:rPr>
              <a:t>- ''najmultikulturalnija zemlja na svijetu''- glavni nosioci </a:t>
            </a:r>
            <a:r>
              <a:rPr lang="hr-HR" sz="1600" dirty="0" smtClean="0">
                <a:solidFill>
                  <a:prstClr val="white"/>
                </a:solidFill>
              </a:rPr>
              <a:t>multikulture: etničke </a:t>
            </a:r>
            <a:r>
              <a:rPr lang="hr-HR" sz="1600" dirty="0">
                <a:solidFill>
                  <a:prstClr val="white"/>
                </a:solidFill>
              </a:rPr>
              <a:t>zajednice, obrazovne institucije i različiti mediji informiranja, podrška šire javnosti, suradnja sa zemljama porijekla </a:t>
            </a:r>
            <a:r>
              <a:rPr lang="hr-HR" sz="1600" dirty="0" smtClean="0">
                <a:solidFill>
                  <a:prstClr val="white"/>
                </a:solidFill>
              </a:rPr>
              <a:t>imigranata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sz="16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600" dirty="0">
                <a:solidFill>
                  <a:prstClr val="white"/>
                </a:solidFill>
              </a:rPr>
              <a:t>- porasla opozicija prema multikulturalizmu (strah od razlika i uznemirujućih vanjskih utjecaja</a:t>
            </a:r>
            <a:r>
              <a:rPr lang="hr-HR" sz="1600" dirty="0" smtClean="0">
                <a:solidFill>
                  <a:prstClr val="white"/>
                </a:solidFill>
              </a:rPr>
              <a:t>)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sz="16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hr-HR" sz="1600" dirty="0">
                <a:solidFill>
                  <a:prstClr val="white"/>
                </a:solidFill>
              </a:rPr>
              <a:t>-velika većina- živi na dnu društvene ljestvice</a:t>
            </a:r>
            <a:r>
              <a:rPr lang="hr-HR" sz="1600" dirty="0" smtClean="0">
                <a:solidFill>
                  <a:prstClr val="white"/>
                </a:solidFill>
              </a:rPr>
              <a:t>, </a:t>
            </a:r>
            <a:r>
              <a:rPr lang="hr-HR" sz="1600" dirty="0">
                <a:solidFill>
                  <a:prstClr val="white"/>
                </a:solidFill>
              </a:rPr>
              <a:t>najveći </a:t>
            </a:r>
            <a:r>
              <a:rPr lang="hr-HR" sz="1600" dirty="0" smtClean="0">
                <a:solidFill>
                  <a:prstClr val="white"/>
                </a:solidFill>
              </a:rPr>
              <a:t>problemi</a:t>
            </a:r>
            <a:r>
              <a:rPr lang="hr-HR" sz="1600" dirty="0">
                <a:solidFill>
                  <a:prstClr val="white"/>
                </a:solidFill>
              </a:rPr>
              <a:t>: siromaštvo, nizak stupanj obrazovanja i slabo zdravstveno stanje (raširen alkoholizam</a:t>
            </a:r>
            <a:r>
              <a:rPr lang="hr-HR" sz="1600" dirty="0" smtClean="0">
                <a:solidFill>
                  <a:prstClr val="white"/>
                </a:solidFill>
              </a:rPr>
              <a:t>)</a:t>
            </a:r>
            <a:endParaRPr lang="hr-HR" sz="1600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hr-HR" sz="1600" dirty="0">
              <a:solidFill>
                <a:prstClr val="white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72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3961" y="452718"/>
            <a:ext cx="11474245" cy="1400530"/>
          </a:xfrm>
        </p:spPr>
        <p:txBody>
          <a:bodyPr/>
          <a:lstStyle/>
          <a:p>
            <a:r>
              <a:rPr lang="hr-HR" dirty="0" smtClean="0"/>
              <a:t>Australija i Oceanija vs. </a:t>
            </a:r>
            <a:r>
              <a:rPr lang="hr-HR" dirty="0" smtClean="0"/>
              <a:t>EU (Hrvatska)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1103312" y="1649896"/>
            <a:ext cx="10724894" cy="459850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Nezaposlenost</a:t>
            </a:r>
          </a:p>
          <a:p>
            <a:pPr lvl="1"/>
            <a:r>
              <a:rPr lang="hr-HR" dirty="0"/>
              <a:t>Siromaštvo</a:t>
            </a:r>
          </a:p>
          <a:p>
            <a:pPr lvl="2"/>
            <a:r>
              <a:rPr lang="hr-HR" dirty="0"/>
              <a:t>Održivost i rast javnog duga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Problemi socijalne, fiskalne i politike rada u zemljama članicama – reformacije nacionalnih sustava </a:t>
            </a:r>
          </a:p>
          <a:p>
            <a:endParaRPr lang="hr-HR" dirty="0" smtClean="0"/>
          </a:p>
          <a:p>
            <a:r>
              <a:rPr lang="hr-HR" dirty="0" smtClean="0"/>
              <a:t>Sustavi poreza – međugeneracijske jednakosti – (ne)pravedne raspodjele opterećenja između „bogatih” i „siromašnih”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= VISOKI PRIVATNI DUGOVI, VISOKA NEZAPOSLENOST, SIROMAŠTVO, OGRANIČEN PRISTUP OBRAZOVANJU - &gt; narušena društvena i politička stabilnost</a:t>
            </a:r>
          </a:p>
        </p:txBody>
      </p:sp>
      <p:sp>
        <p:nvSpPr>
          <p:cNvPr id="4" name="Elipsa 3"/>
          <p:cNvSpPr/>
          <p:nvPr/>
        </p:nvSpPr>
        <p:spPr>
          <a:xfrm>
            <a:off x="4056845" y="2687107"/>
            <a:ext cx="3181081" cy="1599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Australija i</a:t>
            </a:r>
          </a:p>
          <a:p>
            <a:pPr algn="ctr"/>
            <a:r>
              <a:rPr lang="hr-HR" dirty="0" smtClean="0"/>
              <a:t>Oceanija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35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RASPRAVU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1493950"/>
            <a:ext cx="10255854" cy="47544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hr-HR" dirty="0" smtClean="0"/>
              <a:t>MOŽETE LI POVEZATI SITUACIJU ABORIDŽINA U AUSTRALIJI SA NEKOM OD POPULACIJA U REPUBLICI HRVATSKOJ?</a:t>
            </a:r>
          </a:p>
          <a:p>
            <a:pPr marL="800100" lvl="2" indent="0">
              <a:buNone/>
            </a:pPr>
            <a:r>
              <a:rPr lang="hr-HR" dirty="0" smtClean="0"/>
              <a:t>Koja </a:t>
            </a:r>
            <a:r>
              <a:rPr lang="hr-HR" dirty="0"/>
              <a:t>je to populacija? Sličnosti i razlike? Na koji način socijalni radnici mogu djelovati u takvim situacijama?</a:t>
            </a:r>
          </a:p>
          <a:p>
            <a:pPr marL="1257300" lvl="2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r>
              <a:rPr lang="hr-HR" dirty="0" smtClean="0"/>
              <a:t>ZNAMO DA NISU NASELJENI SVI DIJELOVI AUSTRALIJE I OCEANIJE. MEĐUTIM, OBRAZOVANJA IMA U SVIM RAZINAMA. MOŽETE LI ZAMISLITI DA ON-LINE STUDIRATE SOCIJALNI RAD?</a:t>
            </a:r>
          </a:p>
          <a:p>
            <a:pPr marL="800100" lvl="2" indent="0">
              <a:buNone/>
            </a:pPr>
            <a:r>
              <a:rPr lang="hr-HR" dirty="0" smtClean="0"/>
              <a:t>Koje su prednosti takvog načina studiranja, a koji su nedostaci? </a:t>
            </a:r>
            <a:endParaRPr lang="hr-HR" dirty="0"/>
          </a:p>
          <a:p>
            <a:pPr marL="800100" lvl="2" indent="0">
              <a:buNone/>
            </a:pPr>
            <a:r>
              <a:rPr lang="hr-HR" dirty="0" smtClean="0"/>
              <a:t>Osvrnite se općenito na obrazovanje (osnovno, srednjoškolsko, sveučilišno) te navedite kako bi se mogao organizirati sustav obrazovanja s obzirom na geografsku (ne)rasprostranjenost stanovništva u Australiji i Oceaniji.</a:t>
            </a:r>
          </a:p>
          <a:p>
            <a:pPr marL="457200" indent="-457200">
              <a:buAutoNum type="arabicPeriod"/>
            </a:pPr>
            <a:r>
              <a:rPr lang="hr-HR" dirty="0" smtClean="0"/>
              <a:t>ULOGA SOCIJALNIH RADNIKA U SLUČAJEVIMA EKOLOŠKIH KATASTROFA (tsunami, potresi, itd.)?</a:t>
            </a:r>
          </a:p>
          <a:p>
            <a:pPr marL="400050" lvl="1" indent="0">
              <a:buNone/>
            </a:pPr>
            <a:r>
              <a:rPr lang="hr-HR" dirty="0" smtClean="0"/>
              <a:t>		Kako socijalni radnici mogu djelovati u slučajevima ekoloških katastrofa? </a:t>
            </a:r>
          </a:p>
        </p:txBody>
      </p:sp>
    </p:spTree>
    <p:extLst>
      <p:ext uri="{BB962C8B-B14F-4D97-AF65-F5344CB8AC3E}">
        <p14:creationId xmlns:p14="http://schemas.microsoft.com/office/powerpoint/2010/main" val="461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PROMICANJE LJUDSKIH PRAVA KROZ PROGRAM POMOĆI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96505" cy="4195481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-naglasak- smanjenje siromaštva i održiv razvoj- promiče: ekonomska i socijalna prava, pravo na obrazovanje i zdravstvenu </a:t>
            </a:r>
            <a:r>
              <a:rPr lang="hr-HR" dirty="0" smtClean="0"/>
              <a:t>zaštitu</a:t>
            </a:r>
          </a:p>
          <a:p>
            <a:endParaRPr lang="hr-HR" dirty="0" smtClean="0"/>
          </a:p>
          <a:p>
            <a:r>
              <a:rPr lang="hr-HR" dirty="0" smtClean="0"/>
              <a:t>- </a:t>
            </a:r>
            <a:r>
              <a:rPr lang="hr-HR" dirty="0"/>
              <a:t>problem neravnopravnosti spolova i prava </a:t>
            </a:r>
            <a:r>
              <a:rPr lang="hr-HR" dirty="0" smtClean="0"/>
              <a:t>žena</a:t>
            </a:r>
          </a:p>
          <a:p>
            <a:endParaRPr lang="hr-HR" dirty="0"/>
          </a:p>
          <a:p>
            <a:r>
              <a:rPr lang="hr-HR" dirty="0"/>
              <a:t>- </a:t>
            </a:r>
            <a:r>
              <a:rPr lang="hr-HR" dirty="0" smtClean="0"/>
              <a:t>suradnja s </a:t>
            </a:r>
            <a:r>
              <a:rPr lang="hr-HR" dirty="0"/>
              <a:t>nevladinim organizacijama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- </a:t>
            </a:r>
            <a:r>
              <a:rPr lang="hr-HR" dirty="0"/>
              <a:t>svake dvije godine- vladini predstavnici sudjeluju u radu sjednica na kojima se okuplja četrdesetak nevladinih organizacija.</a:t>
            </a:r>
          </a:p>
          <a:p>
            <a:endParaRPr lang="hr-HR" dirty="0"/>
          </a:p>
          <a:p>
            <a:r>
              <a:rPr lang="hr-HR" dirty="0"/>
              <a:t>*Budući da se uglavnom djeluje na vlade država u kojima su ugrožena ljudska prava, donatori za uzvrat ostvaruju i značajne političke ciljeve. Takav je slučaj i s australskim programom pomoći, jer se time utječe na vlade država i u suradnji s njima se stvaraju uvjeti za bolja građanska i politička prava, a istovremeno i vlada stječe ugled zbog svoje odgovornosti i djelotvornosti.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99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</TotalTime>
  <Words>4660</Words>
  <Application>Microsoft Office PowerPoint</Application>
  <PresentationFormat>Široki zaslon</PresentationFormat>
  <Paragraphs>555</Paragraphs>
  <Slides>81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81</vt:i4>
      </vt:variant>
    </vt:vector>
  </HeadingPairs>
  <TitlesOfParts>
    <vt:vector size="86" baseType="lpstr">
      <vt:lpstr>Arial</vt:lpstr>
      <vt:lpstr>Century Gothic</vt:lpstr>
      <vt:lpstr>Wingdings</vt:lpstr>
      <vt:lpstr>Wingdings 3</vt:lpstr>
      <vt:lpstr>Ion</vt:lpstr>
      <vt:lpstr>AUSTRALIJA I OCEANIJA</vt:lpstr>
      <vt:lpstr>AUSTRALIJA</vt:lpstr>
      <vt:lpstr>POLITIČKI SUSTAV</vt:lpstr>
      <vt:lpstr>DRUŠTVENI KONTEKST</vt:lpstr>
      <vt:lpstr>VRIJEDNOSNI SUSTAV</vt:lpstr>
      <vt:lpstr>SOCIJALNI PROBLEMI </vt:lpstr>
      <vt:lpstr>SOCIJALNI PROBLEMI</vt:lpstr>
      <vt:lpstr>SOCIJALNI PROBLEMI</vt:lpstr>
      <vt:lpstr>PROMICANJE LJUDSKIH PRAVA KROZ PROGRAM POMOĆI</vt:lpstr>
      <vt:lpstr>NACIONALNI PLAN DJELOVANJA NA PODRUČJU ZAŠTITE LJUDSKIH PRAVA</vt:lpstr>
      <vt:lpstr>PRAKTIČNE MJERE ZAŠTITE LJUDSKIH PRAVA</vt:lpstr>
      <vt:lpstr>Socijalni rad u Australiji</vt:lpstr>
      <vt:lpstr>Opće informacije </vt:lpstr>
      <vt:lpstr>PowerPoint prezentacija</vt:lpstr>
      <vt:lpstr>PowerPoint prezentacija</vt:lpstr>
      <vt:lpstr>Dječja zaštita </vt:lpstr>
      <vt:lpstr>Indigenous social work</vt:lpstr>
      <vt:lpstr>PowerPoint prezentacija</vt:lpstr>
      <vt:lpstr>Australija i migracije</vt:lpstr>
      <vt:lpstr>migracijske politike danas</vt:lpstr>
      <vt:lpstr>PowerPoint prezentacija</vt:lpstr>
      <vt:lpstr>usporedba s EU/Hrvatskom</vt:lpstr>
      <vt:lpstr>NOVI ZELAND</vt:lpstr>
      <vt:lpstr>PowerPoint prezentacija</vt:lpstr>
      <vt:lpstr>PowerPoint prezentacija</vt:lpstr>
      <vt:lpstr>Politika </vt:lpstr>
      <vt:lpstr>Maori </vt:lpstr>
      <vt:lpstr>Socijalni problemi (I)</vt:lpstr>
      <vt:lpstr>Socijalni problemi (II)</vt:lpstr>
      <vt:lpstr>Socijalni problemi (III)</vt:lpstr>
      <vt:lpstr>Socijalni rad</vt:lpstr>
      <vt:lpstr>Zadaci socijalnog radnika</vt:lpstr>
      <vt:lpstr>OCEANIJA </vt:lpstr>
      <vt:lpstr>FIDŽI</vt:lpstr>
      <vt:lpstr> </vt:lpstr>
      <vt:lpstr> </vt:lpstr>
      <vt:lpstr>JAVNO OBRAZOVANJE</vt:lpstr>
      <vt:lpstr>SOCIJALNI PROBLEMI</vt:lpstr>
      <vt:lpstr>PowerPoint prezentacija</vt:lpstr>
      <vt:lpstr>SOCIJALNI RAD</vt:lpstr>
      <vt:lpstr>PowerPoint prezentacija</vt:lpstr>
      <vt:lpstr>TONGA</vt:lpstr>
      <vt:lpstr>TONGA – “the friendly islands”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VANUATU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PAPUA NOVA GVINEJA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SAMOA</vt:lpstr>
      <vt:lpstr>PowerPoint prezentacija</vt:lpstr>
      <vt:lpstr>PowerPoint prezentacija</vt:lpstr>
      <vt:lpstr>NOVA KALEDONIJA</vt:lpstr>
      <vt:lpstr>Nova Kaledonija</vt:lpstr>
      <vt:lpstr>Nova Kaledonija</vt:lpstr>
      <vt:lpstr>Nova Kaledonija</vt:lpstr>
      <vt:lpstr>Nova Kaledonija</vt:lpstr>
      <vt:lpstr>Nova Kaledonija</vt:lpstr>
      <vt:lpstr>Nova Kaledonija</vt:lpstr>
      <vt:lpstr>FRANCUSKA POLINEZIJA</vt:lpstr>
      <vt:lpstr>PowerPoint prezentacija</vt:lpstr>
      <vt:lpstr>Socijalni problemi</vt:lpstr>
      <vt:lpstr>...</vt:lpstr>
      <vt:lpstr>Obrazovanje</vt:lpstr>
      <vt:lpstr>Socijalni rad </vt:lpstr>
      <vt:lpstr>Australija i Oceanija vs. EU (Hrvatska)</vt:lpstr>
      <vt:lpstr>PITANJA ZA RASPRAVU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Socijalni rad u australiji</dc:title>
  <dc:creator>Ivan Maricevic</dc:creator>
  <cp:lastModifiedBy>Nela Fiskus</cp:lastModifiedBy>
  <cp:revision>35</cp:revision>
  <dcterms:created xsi:type="dcterms:W3CDTF">2017-11-02T12:25:36Z</dcterms:created>
  <dcterms:modified xsi:type="dcterms:W3CDTF">2017-11-08T16:45:44Z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