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89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4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396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4097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88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587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32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57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937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523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787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34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127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170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175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393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32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9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uKl5w96rs&amp;t=3s" TargetMode="External"/><Relationship Id="rId2" Type="http://schemas.openxmlformats.org/officeDocument/2006/relationships/hyperlink" Target="https://www.youtube.com/watch?v=uH3YMtGSy5k&amp;feature=emb_logo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APgZSESklj8" TargetMode="External"/><Relationship Id="rId4" Type="http://schemas.openxmlformats.org/officeDocument/2006/relationships/hyperlink" Target="https://www.youtube.com/watch?v=GLBc-dPLb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qzFNPJex84" TargetMode="External"/><Relationship Id="rId2" Type="http://schemas.openxmlformats.org/officeDocument/2006/relationships/hyperlink" Target="https://www.youtube.com/watch?v=6Pg6MgfqHl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571B650-8249-4370-A944-E566A1BC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A r m e n i j 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808D74-570E-42A4-966A-F536D6DFA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38" y="1114656"/>
            <a:ext cx="4426219" cy="4329641"/>
          </a:xfrm>
        </p:spPr>
        <p:txBody>
          <a:bodyPr anchor="ctr">
            <a:normAutofit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sz="1800" dirty="0"/>
          </a:p>
          <a:p>
            <a:pPr algn="r"/>
            <a:endParaRPr lang="hr-HR" sz="1800" dirty="0"/>
          </a:p>
          <a:p>
            <a:pPr algn="r"/>
            <a:endParaRPr lang="hr-HR" sz="1800" dirty="0"/>
          </a:p>
          <a:p>
            <a:pPr algn="r"/>
            <a:r>
              <a:rPr lang="hr-HR" dirty="0"/>
              <a:t>Kolegij: Međunarodni socijalni rad</a:t>
            </a:r>
          </a:p>
          <a:p>
            <a:pPr algn="r"/>
            <a:endParaRPr lang="hr-HR" sz="1800" dirty="0"/>
          </a:p>
          <a:p>
            <a:pPr algn="r"/>
            <a:r>
              <a:rPr lang="hr-HR" sz="1800" dirty="0"/>
              <a:t>Bunčić Nikolina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087124A-84AC-48DD-98A6-DA08FED1E44E}"/>
              </a:ext>
            </a:extLst>
          </p:cNvPr>
          <p:cNvSpPr txBox="1"/>
          <p:nvPr/>
        </p:nvSpPr>
        <p:spPr>
          <a:xfrm>
            <a:off x="790233" y="1582706"/>
            <a:ext cx="3140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Sveučilište u Zagrebu</a:t>
            </a:r>
          </a:p>
          <a:p>
            <a:pPr algn="ctr"/>
            <a:r>
              <a:rPr lang="hr-HR" sz="1600" dirty="0"/>
              <a:t>Pravni fakultet</a:t>
            </a:r>
          </a:p>
          <a:p>
            <a:pPr algn="ctr"/>
            <a:r>
              <a:rPr lang="hr-HR" sz="1600" dirty="0"/>
              <a:t>Studijski centar socijalnog rada</a:t>
            </a:r>
          </a:p>
        </p:txBody>
      </p:sp>
    </p:spTree>
    <p:extLst>
      <p:ext uri="{BB962C8B-B14F-4D97-AF65-F5344CB8AC3E}">
        <p14:creationId xmlns:p14="http://schemas.microsoft.com/office/powerpoint/2010/main" val="157920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82690-56BA-4FA4-A37F-C3084626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Društveni kontekst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5A6AC4-FE60-4F3F-A815-BDBC1E787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2194559"/>
            <a:ext cx="5648739" cy="4024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udio zaposlenog stanovništva ispod je pariteta kupovne moći </a:t>
            </a:r>
          </a:p>
          <a:p>
            <a:pPr>
              <a:lnSpc>
                <a:spcPct val="150000"/>
              </a:lnSpc>
            </a:pPr>
            <a:r>
              <a:rPr lang="pl-PL" dirty="0"/>
              <a:t>BDP po glavi stanovnika bio je $ 4.193 u 2018. </a:t>
            </a:r>
          </a:p>
          <a:p>
            <a:pPr>
              <a:lnSpc>
                <a:spcPct val="150000"/>
              </a:lnSpc>
            </a:pPr>
            <a:r>
              <a:rPr lang="hr-HR" dirty="0"/>
              <a:t>25,7% stanovništva živi ispod nacionalne granice siromaštva u 2017. godini</a:t>
            </a:r>
          </a:p>
          <a:p>
            <a:pPr>
              <a:lnSpc>
                <a:spcPct val="150000"/>
              </a:lnSpc>
            </a:pPr>
            <a:r>
              <a:rPr lang="hr-HR" dirty="0"/>
              <a:t>na svakih 1.000 rođenih beba 13 umre prije 5. rođendana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928B2B8-3560-4CA0-9194-31B4ED0A2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211848"/>
            <a:ext cx="5750989" cy="4006836"/>
          </a:xfrm>
        </p:spPr>
      </p:pic>
    </p:spTree>
    <p:extLst>
      <p:ext uri="{BB962C8B-B14F-4D97-AF65-F5344CB8AC3E}">
        <p14:creationId xmlns:p14="http://schemas.microsoft.com/office/powerpoint/2010/main" val="171551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C7184-1C9E-4109-BB99-F74409B1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Društveni kontekst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98E164-B3B0-4AED-9E2C-08473DD85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10353261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Djeca s teškoćama u razvoju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2"/>
              </a:rPr>
              <a:t>https://www.youtube.com/watch?v=uH3YMtGSy5k&amp;feature=emb_logo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3"/>
              </a:rPr>
              <a:t>https://www.youtube.com/watch?v=3quKl5w96rs&amp;t=3s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Položaj žena u društvu – nasilje, zaposlenje, reproduktivno zdravlje žena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4"/>
              </a:rPr>
              <a:t>https://www.youtube.com/watch?v=GLBc-dPLbEk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LGBT populacija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5"/>
              </a:rPr>
              <a:t>https://www.youtube.com/watch?v=APgZSESklj8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17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10D284-5D2C-4B1A-AF32-A8603A03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Društveni kontekst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E6F261-1413-42AD-9DAF-E5FABFAA3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10432774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Borci za ljudska prava</a:t>
            </a:r>
          </a:p>
          <a:p>
            <a:pPr>
              <a:lnSpc>
                <a:spcPct val="150000"/>
              </a:lnSpc>
            </a:pPr>
            <a:r>
              <a:rPr lang="hr-HR" dirty="0"/>
              <a:t>Dječji brakovi (</a:t>
            </a:r>
            <a:r>
              <a:rPr lang="hr-HR" dirty="0" err="1"/>
              <a:t>Jezidi</a:t>
            </a:r>
            <a:r>
              <a:rPr lang="hr-HR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2"/>
              </a:rPr>
              <a:t>https://www.youtube.com/watch?v=6Pg6MgfqHlg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Migracije (vanjske, unutarnje, sezonske..)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hlinkClick r:id="rId3"/>
              </a:rPr>
              <a:t>https://www.youtube.com/watch?v=-qzFNPJex84</a:t>
            </a:r>
            <a:endParaRPr lang="hr-HR" dirty="0"/>
          </a:p>
          <a:p>
            <a:r>
              <a:rPr lang="hr-HR" dirty="0" err="1"/>
              <a:t>Nagorno</a:t>
            </a:r>
            <a:r>
              <a:rPr lang="hr-HR" dirty="0"/>
              <a:t> – </a:t>
            </a:r>
            <a:r>
              <a:rPr lang="hr-HR" dirty="0" err="1"/>
              <a:t>Karabakh</a:t>
            </a:r>
            <a:r>
              <a:rPr lang="hr-HR" dirty="0"/>
              <a:t> → sukobi Armenije i </a:t>
            </a:r>
            <a:r>
              <a:rPr lang="hr-HR" dirty="0" err="1"/>
              <a:t>Azerbejdžana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33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C0B542A-C98B-4F8E-B4F9-51B6F099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Opća obilježja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352AEBF3-2FCE-4EF1-BF72-A212B369F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13" y="2194559"/>
            <a:ext cx="6652591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1991. Republika Armenija </a:t>
            </a:r>
          </a:p>
          <a:p>
            <a:pPr>
              <a:lnSpc>
                <a:spcPct val="150000"/>
              </a:lnSpc>
            </a:pPr>
            <a:r>
              <a:rPr lang="hr-HR" dirty="0"/>
              <a:t>P= 29743 km²</a:t>
            </a:r>
          </a:p>
          <a:p>
            <a:pPr>
              <a:lnSpc>
                <a:spcPct val="150000"/>
              </a:lnSpc>
            </a:pPr>
            <a:r>
              <a:rPr lang="hr-HR" dirty="0"/>
              <a:t>Populacija: 2,95 milijuna stanovnika</a:t>
            </a:r>
          </a:p>
          <a:p>
            <a:pPr>
              <a:lnSpc>
                <a:spcPct val="150000"/>
              </a:lnSpc>
            </a:pPr>
            <a:r>
              <a:rPr lang="hr-HR" dirty="0"/>
              <a:t>Gustoća naseljenosti: 104 stanovnika po km²</a:t>
            </a:r>
          </a:p>
          <a:p>
            <a:pPr>
              <a:lnSpc>
                <a:spcPct val="150000"/>
              </a:lnSpc>
            </a:pPr>
            <a:r>
              <a:rPr lang="hr-HR" dirty="0"/>
              <a:t>Glavni grad: </a:t>
            </a:r>
            <a:r>
              <a:rPr lang="hr-HR" dirty="0" err="1"/>
              <a:t>Yerevan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CA00E1C-C30E-4042-A7B1-4ADDFEA393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045" y="2257507"/>
            <a:ext cx="3412643" cy="3733334"/>
          </a:xfrm>
        </p:spPr>
      </p:pic>
    </p:spTree>
    <p:extLst>
      <p:ext uri="{BB962C8B-B14F-4D97-AF65-F5344CB8AC3E}">
        <p14:creationId xmlns:p14="http://schemas.microsoft.com/office/powerpoint/2010/main" val="386295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ACC1C4-062C-45D8-9871-38A3E33E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Opća obilježja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8C4005-1D95-44CD-8493-CC776F5CC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2194559"/>
            <a:ext cx="6042992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Stanovnici: Armenci  (</a:t>
            </a:r>
            <a:r>
              <a:rPr lang="hr-HR" dirty="0" err="1"/>
              <a:t>Jezidi</a:t>
            </a:r>
            <a:r>
              <a:rPr lang="hr-HR" dirty="0"/>
              <a:t>, Rusi, Asirci, Kurdi, Ukrajinci, Grci)</a:t>
            </a:r>
          </a:p>
          <a:p>
            <a:pPr>
              <a:lnSpc>
                <a:spcPct val="150000"/>
              </a:lnSpc>
            </a:pPr>
            <a:r>
              <a:rPr lang="hr-HR" dirty="0"/>
              <a:t>Službeni jezik: armenski (kurdski, asirski, grčki, ruski, engleski)</a:t>
            </a:r>
          </a:p>
          <a:p>
            <a:pPr>
              <a:lnSpc>
                <a:spcPct val="150000"/>
              </a:lnSpc>
            </a:pPr>
            <a:r>
              <a:rPr lang="hr-HR" dirty="0"/>
              <a:t>Religija: armenska apostolska crkva (istočnjačko pravoslavlje, protestantizam, katolička crkva, </a:t>
            </a:r>
            <a:r>
              <a:rPr lang="hr-HR" dirty="0" err="1"/>
              <a:t>bahajska</a:t>
            </a:r>
            <a:r>
              <a:rPr lang="hr-HR" dirty="0"/>
              <a:t> vjera, islam, judaizam, </a:t>
            </a:r>
            <a:r>
              <a:rPr lang="hr-HR" dirty="0" err="1"/>
              <a:t>jazidizam</a:t>
            </a:r>
            <a:r>
              <a:rPr lang="hr-HR" dirty="0"/>
              <a:t>)</a:t>
            </a:r>
          </a:p>
        </p:txBody>
      </p:sp>
      <p:pic>
        <p:nvPicPr>
          <p:cNvPr id="10" name="Rezervirano mjesto sadržaja 9" descr="Slika Opis je automatski generiran">
            <a:extLst>
              <a:ext uri="{FF2B5EF4-FFF2-40B4-BE49-F238E27FC236}">
                <a16:creationId xmlns:a16="http://schemas.microsoft.com/office/drawing/2014/main" id="{9EF04356-5994-49D8-A325-76F17BCA4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45" y="2298087"/>
            <a:ext cx="4722055" cy="3199192"/>
          </a:xfr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BE02DC2-46C1-49B0-B173-8A4D1CEF0213}"/>
              </a:ext>
            </a:extLst>
          </p:cNvPr>
          <p:cNvSpPr txBox="1"/>
          <p:nvPr/>
        </p:nvSpPr>
        <p:spPr>
          <a:xfrm>
            <a:off x="7288696" y="5497279"/>
            <a:ext cx="421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Majčinska katedrala Svetog </a:t>
            </a:r>
            <a:r>
              <a:rPr lang="hr-HR" sz="1400" dirty="0" err="1"/>
              <a:t>Etchmiadzina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8920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B5564-2E6E-429D-9974-141C4D4A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Politički ustroj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4AB624-7349-4283-A4C9-51BDD8F77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774" y="2194559"/>
            <a:ext cx="5874026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Promjene Ustava 1995., 2005. i 2015.</a:t>
            </a:r>
          </a:p>
          <a:p>
            <a:pPr>
              <a:lnSpc>
                <a:spcPct val="150000"/>
              </a:lnSpc>
            </a:pPr>
            <a:r>
              <a:rPr lang="hr-HR" dirty="0"/>
              <a:t>2015. polupredsjednički sustava → parlamentarni</a:t>
            </a:r>
          </a:p>
          <a:p>
            <a:pPr>
              <a:lnSpc>
                <a:spcPct val="150000"/>
              </a:lnSpc>
            </a:pPr>
            <a:r>
              <a:rPr lang="hr-HR" dirty="0"/>
              <a:t>Promjene , koje su uključivale smanjenje ovlasti predsjednika, povećanje ovlasti premijera i manju nacionalnu skupštinu, počele stupiti na snagu parlamentarnim izborima 2017. godine 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88D9952-B314-4022-974C-462928ABC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2" y="2194113"/>
            <a:ext cx="3763544" cy="3616139"/>
          </a:xfrm>
        </p:spPr>
      </p:pic>
    </p:spTree>
    <p:extLst>
      <p:ext uri="{BB962C8B-B14F-4D97-AF65-F5344CB8AC3E}">
        <p14:creationId xmlns:p14="http://schemas.microsoft.com/office/powerpoint/2010/main" val="38390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A764C7-ACC7-419E-B631-B00CF289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Politički ustroj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3349C2-4935-4EDE-B092-261B50B6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3" y="2194559"/>
            <a:ext cx="5821017" cy="4024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Vođa oporbe Nikol </a:t>
            </a:r>
            <a:r>
              <a:rPr lang="hr-HR" dirty="0" err="1"/>
              <a:t>Pashinyan</a:t>
            </a:r>
            <a:r>
              <a:rPr lang="hr-HR" dirty="0"/>
              <a:t> izabran je za premijera u parlamentu u svibnju 2018. nakon što je predvodio masovne prosvjede protiv vladajuće stranke, transformirajući politički položaj zemlje</a:t>
            </a:r>
          </a:p>
          <a:p>
            <a:pPr>
              <a:lnSpc>
                <a:spcPct val="150000"/>
              </a:lnSpc>
            </a:pPr>
            <a:r>
              <a:rPr lang="hr-HR" dirty="0"/>
              <a:t>Sredinom siječnja 2019. nova vlada </a:t>
            </a:r>
            <a:r>
              <a:rPr lang="hr-HR" dirty="0" err="1"/>
              <a:t>Pashinyana</a:t>
            </a:r>
            <a:r>
              <a:rPr lang="hr-HR" dirty="0"/>
              <a:t> položila je zakletvu i postavila se ambicioznim planom (ekonomska reforma)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E2EBD3D-5745-411E-BB51-F8FD086E1E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4" y="2341942"/>
            <a:ext cx="2648778" cy="3531704"/>
          </a:xfrm>
        </p:spPr>
      </p:pic>
    </p:spTree>
    <p:extLst>
      <p:ext uri="{BB962C8B-B14F-4D97-AF65-F5344CB8AC3E}">
        <p14:creationId xmlns:p14="http://schemas.microsoft.com/office/powerpoint/2010/main" val="316716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B6F18B-CAB8-4499-8ED3-0B5E8409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Gospodarska slika </a:t>
            </a:r>
            <a:r>
              <a:rPr lang="hr-HR" dirty="0" err="1"/>
              <a:t>armenije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A1B160-BFB3-42E1-80F8-9C5C5914C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5" y="2194559"/>
            <a:ext cx="5807765" cy="402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Rudarstvo bakra, cinka, zlata i olova najvažniji je dio ekonomije</a:t>
            </a:r>
          </a:p>
          <a:p>
            <a:pPr>
              <a:lnSpc>
                <a:spcPct val="150000"/>
              </a:lnSpc>
            </a:pPr>
            <a:r>
              <a:rPr lang="hr-HR" dirty="0"/>
              <a:t>BDP države sastoji se od poljoprivrede (31,1%), industrijske proizvodnje (21,8%), trgovine (8,7%), građevinarstva (8,5%), prometa (5,1%), ostalih sektora (24,9%)</a:t>
            </a:r>
          </a:p>
          <a:p>
            <a:pPr>
              <a:lnSpc>
                <a:spcPct val="150000"/>
              </a:lnSpc>
            </a:pPr>
            <a:r>
              <a:rPr lang="hr-HR" dirty="0"/>
              <a:t>Ograničena trgovina, trgovinski deficit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1B55A16-D41D-4FF1-93E6-BBF33FD06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Stopa nezaposlenosti 17,70%</a:t>
            </a:r>
          </a:p>
          <a:p>
            <a:pPr>
              <a:lnSpc>
                <a:spcPct val="150000"/>
              </a:lnSpc>
            </a:pPr>
            <a:r>
              <a:rPr lang="hr-HR" dirty="0"/>
              <a:t>Prosječna plaća od 2010. do 2019. iznosi 2289,18 kn</a:t>
            </a:r>
          </a:p>
          <a:p>
            <a:pPr>
              <a:lnSpc>
                <a:spcPct val="150000"/>
              </a:lnSpc>
            </a:pPr>
            <a:r>
              <a:rPr lang="hr-HR" dirty="0"/>
              <a:t>Indeks percepcije korupcije 35/100 → nova Vlada radi na smanjenju korupcije!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26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9F6167-365E-4DFA-9815-A61805A1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96" y="764373"/>
            <a:ext cx="9399104" cy="1293028"/>
          </a:xfrm>
        </p:spPr>
        <p:txBody>
          <a:bodyPr/>
          <a:lstStyle/>
          <a:p>
            <a:r>
              <a:rPr lang="hr-HR" dirty="0"/>
              <a:t>Obrazovanje socijalnih radnika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DC0F2-62F6-4FB4-A693-3D51DB796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194559"/>
            <a:ext cx="5701748" cy="42592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1988. započinje educiranje socijalnih radnika </a:t>
            </a:r>
          </a:p>
          <a:p>
            <a:pPr>
              <a:lnSpc>
                <a:spcPct val="150000"/>
              </a:lnSpc>
            </a:pPr>
            <a:r>
              <a:rPr lang="pl-PL" dirty="0"/>
              <a:t>Katedra za socijalni rad i socijalne tehnologije YSU osnovana je 2004. godine</a:t>
            </a:r>
          </a:p>
          <a:p>
            <a:pPr>
              <a:lnSpc>
                <a:spcPct val="150000"/>
              </a:lnSpc>
            </a:pPr>
            <a:r>
              <a:rPr lang="hr-HR" dirty="0"/>
              <a:t>Preddiplomski i diplomski studij</a:t>
            </a:r>
          </a:p>
          <a:p>
            <a:pPr>
              <a:lnSpc>
                <a:spcPct val="150000"/>
              </a:lnSpc>
            </a:pPr>
            <a:r>
              <a:rPr lang="hr-HR" dirty="0"/>
              <a:t>Kurikulum socijalnog rada ima 3 komponente - teoriju, praksu i istraživanje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40292E1-7292-4DBA-8A16-79DE38DD7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2377440"/>
            <a:ext cx="4634315" cy="3104991"/>
          </a:xfrm>
        </p:spPr>
      </p:pic>
    </p:spTree>
    <p:extLst>
      <p:ext uri="{BB962C8B-B14F-4D97-AF65-F5344CB8AC3E}">
        <p14:creationId xmlns:p14="http://schemas.microsoft.com/office/powerpoint/2010/main" val="6632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F6D34-81B0-433D-B356-266C5210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Centar za migracijske studije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BF5439-B3B2-43E2-B014-7CBFF0E7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2194559"/>
            <a:ext cx="9806609" cy="402412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hr-HR" sz="2000" dirty="0"/>
              <a:t>Osnovan je 2011. godine na Fakultetu za sociologiju Državnog sveučilišta u </a:t>
            </a:r>
            <a:r>
              <a:rPr lang="hr-HR" sz="2000" dirty="0" err="1"/>
              <a:t>Yerevanu</a:t>
            </a:r>
            <a:r>
              <a:rPr lang="hr-HR" sz="2000" dirty="0"/>
              <a:t>, u okviru zajedničkog projekta EU „</a:t>
            </a:r>
            <a:r>
              <a:rPr lang="hr-HR" sz="2000" dirty="0" err="1"/>
              <a:t>Tempus</a:t>
            </a:r>
            <a:r>
              <a:rPr lang="hr-HR" sz="2000" dirty="0"/>
              <a:t> IV“ za „Migracije i visoko obrazovanje - razvoj vještina i kapaciteta“</a:t>
            </a:r>
          </a:p>
          <a:p>
            <a:pPr>
              <a:lnSpc>
                <a:spcPct val="160000"/>
              </a:lnSpc>
            </a:pPr>
            <a:r>
              <a:rPr lang="hr-HR" sz="2000" dirty="0"/>
              <a:t>Fenomen koji je sastavni dio suvremenog lokalnog, regionalnog i globalnog razvoja</a:t>
            </a:r>
          </a:p>
          <a:p>
            <a:pPr>
              <a:lnSpc>
                <a:spcPct val="160000"/>
              </a:lnSpc>
            </a:pPr>
            <a:r>
              <a:rPr lang="hr-HR" sz="2000" dirty="0"/>
              <a:t>Koncentriran na međunarodno važne teme i aktualne probleme u Armeniji i okolini</a:t>
            </a:r>
          </a:p>
        </p:txBody>
      </p:sp>
    </p:spTree>
    <p:extLst>
      <p:ext uri="{BB962C8B-B14F-4D97-AF65-F5344CB8AC3E}">
        <p14:creationId xmlns:p14="http://schemas.microsoft.com/office/powerpoint/2010/main" val="102743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587F7F-9FC7-456E-B31E-9EDE0CB35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27081"/>
            <a:ext cx="9721973" cy="4024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stručno je reprezentativno tijelo socijalnih radnika u Armeniji  s više od 200 članova </a:t>
            </a:r>
          </a:p>
          <a:p>
            <a:pPr>
              <a:lnSpc>
                <a:spcPct val="150000"/>
              </a:lnSpc>
            </a:pPr>
            <a:r>
              <a:rPr lang="hr-HR" dirty="0"/>
              <a:t>osnovana kao nevladina, nepolitička i neprofitna nacionalna organizacija 2004. godine </a:t>
            </a:r>
          </a:p>
          <a:p>
            <a:pPr>
              <a:lnSpc>
                <a:spcPct val="150000"/>
              </a:lnSpc>
            </a:pPr>
            <a:r>
              <a:rPr lang="hr-HR" dirty="0"/>
              <a:t>pitanja o socijalnoj pravednosti, ljudskim prava, socijalne uključenosti i pitanjima koja utječu na kvalitetu života </a:t>
            </a:r>
          </a:p>
          <a:p>
            <a:pPr>
              <a:lnSpc>
                <a:spcPct val="150000"/>
              </a:lnSpc>
            </a:pPr>
            <a:r>
              <a:rPr lang="hr-HR" dirty="0"/>
              <a:t>zalaže za poboljšanje socijalne politike i programa, jačanje standarda prakse socijalnog rada te profesionalnog razvoja članova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0C28DD8-F6C2-485F-A661-618B6BAEB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1" y="743174"/>
            <a:ext cx="3331112" cy="1301216"/>
          </a:xfrm>
        </p:spPr>
      </p:pic>
    </p:spTree>
    <p:extLst>
      <p:ext uri="{BB962C8B-B14F-4D97-AF65-F5344CB8AC3E}">
        <p14:creationId xmlns:p14="http://schemas.microsoft.com/office/powerpoint/2010/main" val="3590340037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620</Words>
  <Application>Microsoft Office PowerPoint</Application>
  <PresentationFormat>Široki zaslon</PresentationFormat>
  <Paragraphs>71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Isparavanje</vt:lpstr>
      <vt:lpstr>A r m e n i j a</vt:lpstr>
      <vt:lpstr>Opća obilježja</vt:lpstr>
      <vt:lpstr>Opća obilježja</vt:lpstr>
      <vt:lpstr>Politički ustroj</vt:lpstr>
      <vt:lpstr>Politički ustroj</vt:lpstr>
      <vt:lpstr>Gospodarska slika armenije</vt:lpstr>
      <vt:lpstr>Obrazovanje socijalnih radnika</vt:lpstr>
      <vt:lpstr>Centar za migracijske studije</vt:lpstr>
      <vt:lpstr>PowerPoint prezentacija</vt:lpstr>
      <vt:lpstr>Društveni kontekst</vt:lpstr>
      <vt:lpstr>Društveni kontekst</vt:lpstr>
      <vt:lpstr>Društveni kontekst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 m e n i j a</dc:title>
  <dc:creator>Nikolina Bunčić</dc:creator>
  <cp:lastModifiedBy>Nikolina Bunčić</cp:lastModifiedBy>
  <cp:revision>29</cp:revision>
  <dcterms:created xsi:type="dcterms:W3CDTF">2019-11-26T07:25:52Z</dcterms:created>
  <dcterms:modified xsi:type="dcterms:W3CDTF">2019-11-27T06:25:42Z</dcterms:modified>
</cp:coreProperties>
</file>