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62" r:id="rId5"/>
    <p:sldId id="259" r:id="rId6"/>
    <p:sldId id="260" r:id="rId7"/>
    <p:sldId id="263" r:id="rId8"/>
    <p:sldId id="274" r:id="rId9"/>
    <p:sldId id="264" r:id="rId10"/>
    <p:sldId id="265" r:id="rId11"/>
    <p:sldId id="267" r:id="rId12"/>
    <p:sldId id="268" r:id="rId13"/>
    <p:sldId id="269" r:id="rId14"/>
    <p:sldId id="258" r:id="rId15"/>
    <p:sldId id="270" r:id="rId16"/>
    <p:sldId id="271" r:id="rId17"/>
    <p:sldId id="273" r:id="rId18"/>
    <p:sldId id="275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4F64D3B-A912-4094-B8A2-A1DC760B4B1D}" type="datetimeFigureOut">
              <a:rPr lang="hr-HR" smtClean="0"/>
              <a:t>26.11.2019.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89657C-1C05-44A6-8A78-16D12FDBF2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0448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4D3B-A912-4094-B8A2-A1DC760B4B1D}" type="datetimeFigureOut">
              <a:rPr lang="hr-HR" smtClean="0"/>
              <a:t>26.11.2019.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57C-1C05-44A6-8A78-16D12FDBF2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360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4D3B-A912-4094-B8A2-A1DC760B4B1D}" type="datetimeFigureOut">
              <a:rPr lang="hr-HR" smtClean="0"/>
              <a:t>26.11.2019.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57C-1C05-44A6-8A78-16D12FDBF2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108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4D3B-A912-4094-B8A2-A1DC760B4B1D}" type="datetimeFigureOut">
              <a:rPr lang="hr-HR" smtClean="0"/>
              <a:t>26.11.2019.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57C-1C05-44A6-8A78-16D12FDBF2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982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4F64D3B-A912-4094-B8A2-A1DC760B4B1D}" type="datetimeFigureOut">
              <a:rPr lang="hr-HR" smtClean="0"/>
              <a:t>26.11.2019.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B689657C-1C05-44A6-8A78-16D12FDBF2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7432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4D3B-A912-4094-B8A2-A1DC760B4B1D}" type="datetimeFigureOut">
              <a:rPr lang="hr-HR" smtClean="0"/>
              <a:t>26.11.2019.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57C-1C05-44A6-8A78-16D12FDBF2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926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4D3B-A912-4094-B8A2-A1DC760B4B1D}" type="datetimeFigureOut">
              <a:rPr lang="hr-HR" smtClean="0"/>
              <a:t>26.11.2019.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57C-1C05-44A6-8A78-16D12FDBF2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301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4D3B-A912-4094-B8A2-A1DC760B4B1D}" type="datetimeFigureOut">
              <a:rPr lang="hr-HR" smtClean="0"/>
              <a:t>26.11.2019.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57C-1C05-44A6-8A78-16D12FDBF2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695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4D3B-A912-4094-B8A2-A1DC760B4B1D}" type="datetimeFigureOut">
              <a:rPr lang="hr-HR" smtClean="0"/>
              <a:t>26.11.2019.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9657C-1C05-44A6-8A78-16D12FDBF2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63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64D3B-A912-4094-B8A2-A1DC760B4B1D}" type="datetimeFigureOut">
              <a:rPr lang="hr-HR" smtClean="0"/>
              <a:t>26.11.2019.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B689657C-1C05-44A6-8A78-16D12FDBF27C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132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4F64D3B-A912-4094-B8A2-A1DC760B4B1D}" type="datetimeFigureOut">
              <a:rPr lang="hr-HR" smtClean="0"/>
              <a:t>26.11.2019.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B689657C-1C05-44A6-8A78-16D12FDBF27C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840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F64D3B-A912-4094-B8A2-A1DC760B4B1D}" type="datetimeFigureOut">
              <a:rPr lang="hr-HR" smtClean="0"/>
              <a:t>26.11.2019.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89657C-1C05-44A6-8A78-16D12FDBF27C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04033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sa.gov.ge/index.php?lang_id=ENG&amp;sec_id=1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sa.gov.ge/index.php?lang_id=ENG&amp;sec_id=14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sa.gov.ge/index.php?lang_id=ENG&amp;sec_id=14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sa.gov.ge/index.php?lang_id=ENG&amp;sec_id=14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fsw.org/wp-content/uploads/2015/06/Statement-of-IFSW-Europe-e.V.-in-support-of-social-workers-in-Georgia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sw.org/index.php" TargetMode="External"/><Relationship Id="rId2" Type="http://schemas.openxmlformats.org/officeDocument/2006/relationships/hyperlink" Target="https://data.worldbank.org/indicator/SP.POP.TOTL?locations=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sa.gov.ge/?lang_id=ENG" TargetMode="External"/><Relationship Id="rId5" Type="http://schemas.openxmlformats.org/officeDocument/2006/relationships/hyperlink" Target="http://socialserviceworkforce.org/system/files/resource/files/Social_Work_Education_and_the_Practice_Environment_in_Europe_and_Eurasia_1.pdf?fbclid=IwAR1OpDZPzVuPoR2y1bxKTF4JjMsDaGbsfbhH0X59EtTHvF2WLDKtHb-c4XY" TargetMode="External"/><Relationship Id="rId4" Type="http://schemas.openxmlformats.org/officeDocument/2006/relationships/hyperlink" Target="http://www.enciklopedija.hr/natuknica.aspx?ID=2359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ciklopedija.hr/natuknica.aspx?ID=23590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ciklopedija.hr/natuknica.aspx?ID=2359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ciklopedija.hr/natuknica.aspx?ID=2359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ciklopedija.hr/natuknica.aspx?ID=23590" TargetMode="External"/><Relationship Id="rId2" Type="http://schemas.openxmlformats.org/officeDocument/2006/relationships/hyperlink" Target="https://data.worldbank.org/indicator/SP.POP.TOTL?locations=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ciklopedija.hr/natuknica.aspx?ID=2359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sa.gov.ge/index.php?lang_id=ENG&amp;sec_id=1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46631F-3A7A-431D-B1AA-0E7010C78D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200" dirty="0"/>
              <a:t>Socijalni rad u kontekstu svjetske regije</a:t>
            </a:r>
            <a:br>
              <a:rPr lang="hr-HR" sz="3200" dirty="0"/>
            </a:br>
            <a:br>
              <a:rPr lang="hr-HR" sz="3200" dirty="0"/>
            </a:br>
            <a:r>
              <a:rPr lang="hr-HR" sz="4000" dirty="0" err="1"/>
              <a:t>gruzija</a:t>
            </a:r>
            <a:endParaRPr lang="hr-HR" sz="40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89CB604-707B-4AEC-B8EB-8D4288D0A4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1708" y="5066375"/>
            <a:ext cx="9070848" cy="457201"/>
          </a:xfrm>
        </p:spPr>
        <p:txBody>
          <a:bodyPr>
            <a:normAutofit/>
          </a:bodyPr>
          <a:lstStyle/>
          <a:p>
            <a:r>
              <a:rPr lang="hr-HR" sz="1800" dirty="0">
                <a:solidFill>
                  <a:schemeClr val="tx1"/>
                </a:solidFill>
              </a:rPr>
              <a:t>Kolegij: Međunarodni socijalni rad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FC0E259B-C084-4CAA-911E-14DF79FF8104}"/>
              </a:ext>
            </a:extLst>
          </p:cNvPr>
          <p:cNvSpPr txBox="1"/>
          <p:nvPr/>
        </p:nvSpPr>
        <p:spPr>
          <a:xfrm>
            <a:off x="265043" y="225287"/>
            <a:ext cx="34455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Sveučilište u Zagrebu</a:t>
            </a:r>
          </a:p>
          <a:p>
            <a:r>
              <a:rPr lang="hr-HR" sz="2000" dirty="0"/>
              <a:t>Pravni fakultet</a:t>
            </a:r>
          </a:p>
          <a:p>
            <a:r>
              <a:rPr lang="hr-HR" sz="2000" dirty="0"/>
              <a:t>Studijski centar socijalnog rada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110BECEA-A566-420F-8191-CFA690AA8EB8}"/>
              </a:ext>
            </a:extLst>
          </p:cNvPr>
          <p:cNvSpPr txBox="1"/>
          <p:nvPr/>
        </p:nvSpPr>
        <p:spPr>
          <a:xfrm>
            <a:off x="10098157" y="6069496"/>
            <a:ext cx="2093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/>
              <a:t>Marija Barišić</a:t>
            </a:r>
          </a:p>
        </p:txBody>
      </p:sp>
    </p:spTree>
    <p:extLst>
      <p:ext uri="{BB962C8B-B14F-4D97-AF65-F5344CB8AC3E}">
        <p14:creationId xmlns:p14="http://schemas.microsoft.com/office/powerpoint/2010/main" val="1023383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63F366B-15A4-4C34-A8FB-1463187F4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0CDF20-D900-4EA0-BBC1-75DD29E35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5BD72F-5873-414C-BAFE-3DB037286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336A80-D3E7-4B14-9422-4FCC01CD1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C09B750-AF4C-4ED6-BD57-8F5419B2A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05D7054-5C69-4968-8A58-0AE7AA6244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1DC8DEF-D249-4084-B3FF-AD663E222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6221F23-9E38-4D0D-9EAA-D61A2863E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E2ADD2F6-F7FC-464F-8F18-5BDBD27A7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06B197C-2066-43AA-90D9-C1A0C9784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3695" y="771280"/>
            <a:ext cx="3691486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600" i="1" cap="all" spc="-100" dirty="0"/>
              <a:t>SOCIAL SERVICE AGENCY</a:t>
            </a:r>
            <a:endParaRPr lang="en-US" sz="3600" cap="all" spc="-1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6E886CA-CCAE-40AF-8F7B-36FB9A0BC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3477" y="3842321"/>
            <a:ext cx="2348770" cy="1496816"/>
          </a:xfr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2400" spc="8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PROGRAM SOCIJALNIH USLUGA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A3A31F1-FA83-497F-98FF-9A5621DC5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64F36E72-A521-4EA6-8B0E-0C29B05E3DF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538" t="24398" r="35154" b="22448"/>
          <a:stretch/>
        </p:blipFill>
        <p:spPr>
          <a:xfrm>
            <a:off x="399842" y="1282320"/>
            <a:ext cx="7435948" cy="4419345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343FF9E2-8F7E-4BCC-9A50-C41AD8A56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31468" y="164592"/>
            <a:ext cx="3708894" cy="654017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7751BC8-250F-493B-BDF9-D45BA5991D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19318" y="0"/>
            <a:ext cx="1920240" cy="731520"/>
          </a:xfrm>
          <a:prstGeom prst="rect">
            <a:avLst/>
          </a:prstGeom>
          <a:solidFill>
            <a:srgbClr val="667B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F0F044C-8394-47CB-8E3D-FA56B0693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B2DCD75-B707-4C51-8ADC-813834C09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02525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4851414-8BB1-42EF-912B-608FCE07B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644123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F8FA9D89-C3C8-45A8-9CC6-70947586F251}"/>
              </a:ext>
            </a:extLst>
          </p:cNvPr>
          <p:cNvSpPr txBox="1"/>
          <p:nvPr/>
        </p:nvSpPr>
        <p:spPr>
          <a:xfrm>
            <a:off x="3218449" y="6203950"/>
            <a:ext cx="8733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(</a:t>
            </a:r>
            <a:r>
              <a:rPr lang="hr-HR" sz="1400" dirty="0" err="1"/>
              <a:t>Social</a:t>
            </a:r>
            <a:r>
              <a:rPr lang="hr-HR" sz="1400" dirty="0"/>
              <a:t> </a:t>
            </a:r>
            <a:r>
              <a:rPr lang="hr-HR" sz="1400" dirty="0" err="1"/>
              <a:t>service</a:t>
            </a:r>
            <a:r>
              <a:rPr lang="hr-HR" sz="1400" dirty="0"/>
              <a:t> </a:t>
            </a:r>
            <a:r>
              <a:rPr lang="hr-HR" sz="1400" dirty="0" err="1"/>
              <a:t>agency</a:t>
            </a:r>
            <a:r>
              <a:rPr lang="hr-HR" sz="1400" dirty="0"/>
              <a:t>, posjećeno 25.11.2019. na mrežnoj stranici: </a:t>
            </a:r>
            <a:r>
              <a:rPr lang="hr-HR" sz="1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http://ssa.gov.ge/index.php?lang_id=ENG&amp;sec_id=14</a:t>
            </a:r>
            <a:r>
              <a:rPr lang="hr-HR" sz="14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117866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63F366B-15A4-4C34-A8FB-1463187F4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0CDF20-D900-4EA0-BBC1-75DD29E35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5BD72F-5873-414C-BAFE-3DB037286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336A80-D3E7-4B14-9422-4FCC01CD1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C09B750-AF4C-4ED6-BD57-8F5419B2A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05D7054-5C69-4968-8A58-0AE7AA6244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1DC8DEF-D249-4084-B3FF-AD663E222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6221F23-9E38-4D0D-9EAA-D61A2863E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E2ADD2F6-F7FC-464F-8F18-5BDBD27A7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06B197C-2066-43AA-90D9-C1A0C9784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3695" y="771280"/>
            <a:ext cx="3691486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600" i="1" cap="all" spc="-100" dirty="0"/>
              <a:t>SOCIAL SERVICE AGENCY</a:t>
            </a:r>
            <a:endParaRPr lang="en-US" sz="3600" cap="all" spc="-1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6E886CA-CCAE-40AF-8F7B-36FB9A0BC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4983" y="3808897"/>
            <a:ext cx="1770653" cy="1496816"/>
          </a:xfr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hr-HR" sz="2400" spc="8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SKRB ZA DJECU</a:t>
            </a:r>
            <a:endParaRPr lang="en-US" sz="2400" spc="8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A3A31F1-FA83-497F-98FF-9A5621DC5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43FF9E2-8F7E-4BCC-9A50-C41AD8A56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31468" y="164592"/>
            <a:ext cx="3708894" cy="654017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7751BC8-250F-493B-BDF9-D45BA5991D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19318" y="0"/>
            <a:ext cx="1920240" cy="731520"/>
          </a:xfrm>
          <a:prstGeom prst="rect">
            <a:avLst/>
          </a:prstGeom>
          <a:solidFill>
            <a:srgbClr val="667B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F0F044C-8394-47CB-8E3D-FA56B0693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B2DCD75-B707-4C51-8ADC-813834C09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02525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4851414-8BB1-42EF-912B-608FCE07B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644123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F8FA9D89-C3C8-45A8-9CC6-70947586F251}"/>
              </a:ext>
            </a:extLst>
          </p:cNvPr>
          <p:cNvSpPr txBox="1"/>
          <p:nvPr/>
        </p:nvSpPr>
        <p:spPr>
          <a:xfrm>
            <a:off x="3218449" y="6203950"/>
            <a:ext cx="8733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(</a:t>
            </a:r>
            <a:r>
              <a:rPr lang="hr-HR" sz="1400" dirty="0" err="1"/>
              <a:t>Social</a:t>
            </a:r>
            <a:r>
              <a:rPr lang="hr-HR" sz="1400" dirty="0"/>
              <a:t> </a:t>
            </a:r>
            <a:r>
              <a:rPr lang="hr-HR" sz="1400" dirty="0" err="1"/>
              <a:t>service</a:t>
            </a:r>
            <a:r>
              <a:rPr lang="hr-HR" sz="1400" dirty="0"/>
              <a:t> </a:t>
            </a:r>
            <a:r>
              <a:rPr lang="hr-HR" sz="1400" dirty="0" err="1"/>
              <a:t>agency</a:t>
            </a:r>
            <a:r>
              <a:rPr lang="hr-HR" sz="1400" dirty="0"/>
              <a:t>, posjećeno 25.11.2019. na mrežnoj stranici: </a:t>
            </a:r>
            <a:r>
              <a:rPr lang="hr-HR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http://ssa.gov.ge/index.php?lang_id=ENG&amp;sec_id=14</a:t>
            </a:r>
            <a:r>
              <a:rPr lang="hr-HR" sz="1400" dirty="0"/>
              <a:t>) 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7F3E9773-19DA-4438-862E-CDFFA4A9EA4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981" t="24022" r="34991" b="24357"/>
          <a:stretch/>
        </p:blipFill>
        <p:spPr>
          <a:xfrm>
            <a:off x="306752" y="1065342"/>
            <a:ext cx="7574226" cy="430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639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63F366B-15A4-4C34-A8FB-1463187F4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0CDF20-D900-4EA0-BBC1-75DD29E35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5BD72F-5873-414C-BAFE-3DB037286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336A80-D3E7-4B14-9422-4FCC01CD1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C09B750-AF4C-4ED6-BD57-8F5419B2A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05D7054-5C69-4968-8A58-0AE7AA6244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1DC8DEF-D249-4084-B3FF-AD663E222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6221F23-9E38-4D0D-9EAA-D61A2863E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E2ADD2F6-F7FC-464F-8F18-5BDBD27A7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06B197C-2066-43AA-90D9-C1A0C9784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3695" y="771280"/>
            <a:ext cx="3691486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600" i="1" cap="all" spc="-100" dirty="0"/>
              <a:t>SOCIAL SERVICE AGENCY</a:t>
            </a:r>
            <a:endParaRPr lang="en-US" sz="3600" cap="all" spc="-1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6E886CA-CCAE-40AF-8F7B-36FB9A0BC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0337" y="3876430"/>
            <a:ext cx="2715812" cy="1496816"/>
          </a:xfr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hr-HR" sz="2400" spc="8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ZDRAVSTVENO OSIGURANJE</a:t>
            </a:r>
            <a:endParaRPr lang="en-US" sz="2400" spc="8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A3A31F1-FA83-497F-98FF-9A5621DC5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43FF9E2-8F7E-4BCC-9A50-C41AD8A56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31468" y="164592"/>
            <a:ext cx="3708894" cy="654017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7751BC8-250F-493B-BDF9-D45BA5991D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19318" y="0"/>
            <a:ext cx="1920240" cy="731520"/>
          </a:xfrm>
          <a:prstGeom prst="rect">
            <a:avLst/>
          </a:prstGeom>
          <a:solidFill>
            <a:srgbClr val="667B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F0F044C-8394-47CB-8E3D-FA56B0693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B2DCD75-B707-4C51-8ADC-813834C09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02525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4851414-8BB1-42EF-912B-608FCE07B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644123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F8FA9D89-C3C8-45A8-9CC6-70947586F251}"/>
              </a:ext>
            </a:extLst>
          </p:cNvPr>
          <p:cNvSpPr txBox="1"/>
          <p:nvPr/>
        </p:nvSpPr>
        <p:spPr>
          <a:xfrm>
            <a:off x="3218449" y="6203950"/>
            <a:ext cx="8733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(</a:t>
            </a:r>
            <a:r>
              <a:rPr lang="hr-HR" sz="1400" dirty="0" err="1"/>
              <a:t>Social</a:t>
            </a:r>
            <a:r>
              <a:rPr lang="hr-HR" sz="1400" dirty="0"/>
              <a:t> </a:t>
            </a:r>
            <a:r>
              <a:rPr lang="hr-HR" sz="1400" dirty="0" err="1"/>
              <a:t>service</a:t>
            </a:r>
            <a:r>
              <a:rPr lang="hr-HR" sz="1400" dirty="0"/>
              <a:t> </a:t>
            </a:r>
            <a:r>
              <a:rPr lang="hr-HR" sz="1400" dirty="0" err="1"/>
              <a:t>agency</a:t>
            </a:r>
            <a:r>
              <a:rPr lang="hr-HR" sz="1400" dirty="0"/>
              <a:t>, posjećeno 25.11.2019. na mrežnoj stranici: </a:t>
            </a:r>
            <a:r>
              <a:rPr lang="hr-HR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http://ssa.gov.ge/index.php?lang_id=ENG&amp;sec_id=14</a:t>
            </a:r>
            <a:r>
              <a:rPr lang="hr-HR" sz="1400" dirty="0"/>
              <a:t> )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4E35C17-9E5A-44B5-A3D8-006A75BC127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866" t="45413" r="35132" b="24876"/>
          <a:stretch/>
        </p:blipFill>
        <p:spPr>
          <a:xfrm>
            <a:off x="284780" y="2040903"/>
            <a:ext cx="7672467" cy="251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791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63F366B-15A4-4C34-A8FB-1463187F4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0CDF20-D900-4EA0-BBC1-75DD29E35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5BD72F-5873-414C-BAFE-3DB037286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336A80-D3E7-4B14-9422-4FCC01CD1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C09B750-AF4C-4ED6-BD57-8F5419B2A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05D7054-5C69-4968-8A58-0AE7AA6244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1DC8DEF-D249-4084-B3FF-AD663E222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6221F23-9E38-4D0D-9EAA-D61A2863E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E2ADD2F6-F7FC-464F-8F18-5BDBD27A7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06B197C-2066-43AA-90D9-C1A0C9784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3695" y="771280"/>
            <a:ext cx="3691486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600" i="1" cap="all" spc="-100" dirty="0"/>
              <a:t>SOCIAL SERVICE AGENCY</a:t>
            </a:r>
            <a:endParaRPr lang="en-US" sz="3600" cap="all" spc="-1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6E886CA-CCAE-40AF-8F7B-36FB9A0BC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19318" y="4019027"/>
            <a:ext cx="2348770" cy="1167476"/>
          </a:xfr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hr-HR" sz="2400" spc="8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DRŽAVNE ISPLATE</a:t>
            </a:r>
            <a:endParaRPr lang="en-US" sz="2400" spc="8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A3A31F1-FA83-497F-98FF-9A5621DC5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43FF9E2-8F7E-4BCC-9A50-C41AD8A56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31468" y="164592"/>
            <a:ext cx="3708894" cy="654017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7751BC8-250F-493B-BDF9-D45BA5991D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19318" y="0"/>
            <a:ext cx="1920240" cy="731520"/>
          </a:xfrm>
          <a:prstGeom prst="rect">
            <a:avLst/>
          </a:prstGeom>
          <a:solidFill>
            <a:srgbClr val="667B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F0F044C-8394-47CB-8E3D-FA56B0693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B2DCD75-B707-4C51-8ADC-813834C09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02525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4851414-8BB1-42EF-912B-608FCE07B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644123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F8FA9D89-C3C8-45A8-9CC6-70947586F251}"/>
              </a:ext>
            </a:extLst>
          </p:cNvPr>
          <p:cNvSpPr txBox="1"/>
          <p:nvPr/>
        </p:nvSpPr>
        <p:spPr>
          <a:xfrm>
            <a:off x="3218449" y="6203950"/>
            <a:ext cx="8733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(</a:t>
            </a:r>
            <a:r>
              <a:rPr lang="hr-HR" sz="1400" dirty="0" err="1"/>
              <a:t>Social</a:t>
            </a:r>
            <a:r>
              <a:rPr lang="hr-HR" sz="1400" dirty="0"/>
              <a:t> </a:t>
            </a:r>
            <a:r>
              <a:rPr lang="hr-HR" sz="1400" dirty="0" err="1"/>
              <a:t>service</a:t>
            </a:r>
            <a:r>
              <a:rPr lang="hr-HR" sz="1400" dirty="0"/>
              <a:t> </a:t>
            </a:r>
            <a:r>
              <a:rPr lang="hr-HR" sz="1400" dirty="0" err="1"/>
              <a:t>agency</a:t>
            </a:r>
            <a:r>
              <a:rPr lang="hr-HR" sz="1400" dirty="0"/>
              <a:t>, posjećeno 25.11.2019. na mrežnoj stranici: </a:t>
            </a:r>
            <a:r>
              <a:rPr lang="hr-HR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http://ssa.gov.ge/index.php?lang_id=ENG&amp;sec_id=14</a:t>
            </a:r>
            <a:r>
              <a:rPr lang="hr-HR" sz="1400" dirty="0"/>
              <a:t> )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AE7C841-7684-47B6-B107-D10F9EB07A2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097" t="45414" r="34990" b="13178"/>
          <a:stretch/>
        </p:blipFill>
        <p:spPr>
          <a:xfrm>
            <a:off x="153899" y="1494135"/>
            <a:ext cx="7960832" cy="3640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15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1">
            <a:extLst>
              <a:ext uri="{FF2B5EF4-FFF2-40B4-BE49-F238E27FC236}">
                <a16:creationId xmlns:a16="http://schemas.microsoft.com/office/drawing/2014/main" id="{4E9EDDFA-8F05-462B-8D3E-5B9C4FBC7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zervirano mjesto sadržaja 4" descr="Slika na kojoj se prikazuje crtež&#10;&#10;Opis je automatski generiran">
            <a:extLst>
              <a:ext uri="{FF2B5EF4-FFF2-40B4-BE49-F238E27FC236}">
                <a16:creationId xmlns:a16="http://schemas.microsoft.com/office/drawing/2014/main" id="{8DA0A04C-2399-4014-9686-0B59B1B177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54" y="2160702"/>
            <a:ext cx="5367165" cy="2549403"/>
          </a:xfrm>
          <a:prstGeom prst="rect">
            <a:avLst/>
          </a:prstGeom>
        </p:spPr>
      </p:pic>
      <p:sp>
        <p:nvSpPr>
          <p:cNvPr id="21" name="Rectangle 13">
            <a:extLst>
              <a:ext uri="{FF2B5EF4-FFF2-40B4-BE49-F238E27FC236}">
                <a16:creationId xmlns:a16="http://schemas.microsoft.com/office/drawing/2014/main" id="{143F9A23-3237-4ED6-A1E9-C0E6530E05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1267" y="255102"/>
            <a:ext cx="5342133" cy="63615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8">
            <a:extLst>
              <a:ext uri="{FF2B5EF4-FFF2-40B4-BE49-F238E27FC236}">
                <a16:creationId xmlns:a16="http://schemas.microsoft.com/office/drawing/2014/main" id="{63EFFBB1-7E0D-4C7D-BDFD-6FB373F14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4389" y="2508002"/>
            <a:ext cx="4472922" cy="1806271"/>
          </a:xfrm>
        </p:spPr>
        <p:txBody>
          <a:bodyPr>
            <a:normAutofit/>
          </a:bodyPr>
          <a:lstStyle/>
          <a:p>
            <a:r>
              <a:rPr lang="hr-HR" sz="2400" dirty="0"/>
              <a:t>Osnovana 2004. godine</a:t>
            </a:r>
          </a:p>
          <a:p>
            <a:r>
              <a:rPr lang="hr-HR" sz="2400" dirty="0"/>
              <a:t>Nevladina organizacija</a:t>
            </a:r>
          </a:p>
          <a:p>
            <a:r>
              <a:rPr lang="hr-HR" sz="2400" dirty="0"/>
              <a:t>Osnivači: socijalni radnici</a:t>
            </a:r>
            <a:endParaRPr lang="en-US" sz="2400" dirty="0"/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C63CD46D-4335-4BA4-842A-BF835A99CB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69100" y="393365"/>
            <a:ext cx="5018211" cy="603554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5053C6D8-7DFB-42E9-989A-417CED591D3D}"/>
              </a:ext>
            </a:extLst>
          </p:cNvPr>
          <p:cNvSpPr txBox="1"/>
          <p:nvPr/>
        </p:nvSpPr>
        <p:spPr>
          <a:xfrm>
            <a:off x="2626681" y="6516965"/>
            <a:ext cx="9375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(</a:t>
            </a:r>
            <a:r>
              <a:rPr lang="hr-HR" sz="1400" dirty="0" err="1"/>
              <a:t>Georgian</a:t>
            </a:r>
            <a:r>
              <a:rPr lang="hr-HR" sz="1400" dirty="0"/>
              <a:t> </a:t>
            </a:r>
            <a:r>
              <a:rPr lang="hr-HR" sz="1400" dirty="0" err="1"/>
              <a:t>association</a:t>
            </a:r>
            <a:r>
              <a:rPr lang="hr-HR" sz="1400" dirty="0"/>
              <a:t>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social</a:t>
            </a:r>
            <a:r>
              <a:rPr lang="hr-HR" sz="1400" dirty="0"/>
              <a:t> </a:t>
            </a:r>
            <a:r>
              <a:rPr lang="hr-HR" sz="1400" dirty="0" err="1"/>
              <a:t>workers</a:t>
            </a:r>
            <a:r>
              <a:rPr lang="hr-HR" sz="1400" dirty="0"/>
              <a:t>, posjećeno 25.11.2019. na mrežnoj </a:t>
            </a:r>
            <a:r>
              <a:rPr lang="hr-HR" sz="1400" dirty="0" err="1"/>
              <a:t>stranici:http</a:t>
            </a:r>
            <a:r>
              <a:rPr lang="hr-HR" sz="1400" dirty="0"/>
              <a:t>://www.gasw.org/index.php/about/history)  </a:t>
            </a:r>
          </a:p>
        </p:txBody>
      </p:sp>
    </p:spTree>
    <p:extLst>
      <p:ext uri="{BB962C8B-B14F-4D97-AF65-F5344CB8AC3E}">
        <p14:creationId xmlns:p14="http://schemas.microsoft.com/office/powerpoint/2010/main" val="3041713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2A22DA-0FC4-4B06-9AD2-D62B830DE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GRUZIJSKA UDRUGA SOCIJALNIH RADNIKA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1D87006-B49F-4BBE-8702-AD6FF1FC3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Oko 700 članova (2018. godine)</a:t>
            </a:r>
          </a:p>
          <a:p>
            <a:r>
              <a:rPr lang="hr-HR" sz="2400" dirty="0"/>
              <a:t>16 zaposlenih</a:t>
            </a:r>
          </a:p>
          <a:p>
            <a:pPr marL="0" indent="0">
              <a:buNone/>
            </a:pPr>
            <a:r>
              <a:rPr lang="hr-HR" sz="2400" dirty="0"/>
              <a:t>			</a:t>
            </a:r>
            <a:r>
              <a:rPr lang="hr-HR" sz="1400" dirty="0"/>
              <a:t>(Campbell i Baxter, 2019.)</a:t>
            </a:r>
          </a:p>
          <a:p>
            <a:r>
              <a:rPr lang="hr-HR" sz="2400" dirty="0"/>
              <a:t>Misija: štiti prava stanovništva i podupirati stručni rad i praksu</a:t>
            </a:r>
          </a:p>
          <a:p>
            <a:r>
              <a:rPr lang="hr-HR" sz="2400" dirty="0"/>
              <a:t>Cilj: zagovaranje za socijalnu politiku temeljenu na učinkovitom upravljanju</a:t>
            </a:r>
          </a:p>
          <a:p>
            <a:pPr marL="0" indent="0">
              <a:buNone/>
            </a:pPr>
            <a:r>
              <a:rPr lang="hr-HR" sz="2400" dirty="0"/>
              <a:t>			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81DEAC7D-18CF-4BFE-9210-A2B3C4BC44F6}"/>
              </a:ext>
            </a:extLst>
          </p:cNvPr>
          <p:cNvSpPr txBox="1"/>
          <p:nvPr/>
        </p:nvSpPr>
        <p:spPr>
          <a:xfrm>
            <a:off x="2374889" y="4689918"/>
            <a:ext cx="9375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(</a:t>
            </a:r>
            <a:r>
              <a:rPr lang="hr-HR" sz="1400" dirty="0" err="1"/>
              <a:t>Georgian</a:t>
            </a:r>
            <a:r>
              <a:rPr lang="hr-HR" sz="1400" dirty="0"/>
              <a:t> </a:t>
            </a:r>
            <a:r>
              <a:rPr lang="hr-HR" sz="1400" dirty="0" err="1"/>
              <a:t>association</a:t>
            </a:r>
            <a:r>
              <a:rPr lang="hr-HR" sz="1400" dirty="0"/>
              <a:t>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social</a:t>
            </a:r>
            <a:r>
              <a:rPr lang="hr-HR" sz="1400" dirty="0"/>
              <a:t> </a:t>
            </a:r>
            <a:r>
              <a:rPr lang="hr-HR" sz="1400" dirty="0" err="1"/>
              <a:t>workers</a:t>
            </a:r>
            <a:r>
              <a:rPr lang="hr-HR" sz="1400" dirty="0"/>
              <a:t>, posjećeno 25.11.2019. na mrežnoj </a:t>
            </a:r>
            <a:r>
              <a:rPr lang="hr-HR" sz="1400" dirty="0" err="1"/>
              <a:t>stranici:http</a:t>
            </a:r>
            <a:r>
              <a:rPr lang="hr-HR" sz="1400" dirty="0"/>
              <a:t>://www.gasw.org/index.php/about/history)  </a:t>
            </a:r>
          </a:p>
        </p:txBody>
      </p:sp>
    </p:spTree>
    <p:extLst>
      <p:ext uri="{BB962C8B-B14F-4D97-AF65-F5344CB8AC3E}">
        <p14:creationId xmlns:p14="http://schemas.microsoft.com/office/powerpoint/2010/main" val="106534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5AEB50-110A-411C-9920-93A924F2E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GRUZIJSKA UDRUGA SOCIJALNIH RADNIKA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E13447E-4EAE-4625-826D-16E0D297D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Pružanje stručne podrške za pružatelje socijalnih usluga</a:t>
            </a:r>
          </a:p>
          <a:p>
            <a:r>
              <a:rPr lang="hr-HR" sz="2400" dirty="0"/>
              <a:t>Razvoj formalnog i neformalnog obrazovanja</a:t>
            </a:r>
          </a:p>
          <a:p>
            <a:r>
              <a:rPr lang="hr-HR" sz="2400" dirty="0"/>
              <a:t>Postavljanje profesionalnih standarda</a:t>
            </a:r>
          </a:p>
          <a:p>
            <a:r>
              <a:rPr lang="hr-HR" sz="2400" dirty="0"/>
              <a:t> Lobiranje za razvoj i provedbu potrebnih pravnih i političkih promjena</a:t>
            </a:r>
          </a:p>
          <a:p>
            <a:r>
              <a:rPr lang="hr-HR" sz="2400" dirty="0"/>
              <a:t>Jačanje profesionalne mreže socijalnih radnika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ED7A0C94-DEAB-48ED-AFC5-ECD1843BFDA2}"/>
              </a:ext>
            </a:extLst>
          </p:cNvPr>
          <p:cNvSpPr txBox="1"/>
          <p:nvPr/>
        </p:nvSpPr>
        <p:spPr>
          <a:xfrm>
            <a:off x="2441150" y="6035040"/>
            <a:ext cx="9375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(</a:t>
            </a:r>
            <a:r>
              <a:rPr lang="hr-HR" sz="1400" dirty="0" err="1"/>
              <a:t>Georgian</a:t>
            </a:r>
            <a:r>
              <a:rPr lang="hr-HR" sz="1400" dirty="0"/>
              <a:t> </a:t>
            </a:r>
            <a:r>
              <a:rPr lang="hr-HR" sz="1400" dirty="0" err="1"/>
              <a:t>association</a:t>
            </a:r>
            <a:r>
              <a:rPr lang="hr-HR" sz="1400" dirty="0"/>
              <a:t>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social</a:t>
            </a:r>
            <a:r>
              <a:rPr lang="hr-HR" sz="1400" dirty="0"/>
              <a:t> </a:t>
            </a:r>
            <a:r>
              <a:rPr lang="hr-HR" sz="1400" dirty="0" err="1"/>
              <a:t>workers</a:t>
            </a:r>
            <a:r>
              <a:rPr lang="hr-HR" sz="1400" dirty="0"/>
              <a:t>, posjećeno 25.11.2019. na mrežnoj </a:t>
            </a:r>
            <a:r>
              <a:rPr lang="hr-HR" sz="1400" dirty="0" err="1"/>
              <a:t>stranici:http</a:t>
            </a:r>
            <a:r>
              <a:rPr lang="hr-HR" sz="1400" dirty="0"/>
              <a:t>://www.gasw.org/index.php/about/history)  </a:t>
            </a:r>
          </a:p>
        </p:txBody>
      </p:sp>
    </p:spTree>
    <p:extLst>
      <p:ext uri="{BB962C8B-B14F-4D97-AF65-F5344CB8AC3E}">
        <p14:creationId xmlns:p14="http://schemas.microsoft.com/office/powerpoint/2010/main" val="275826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0234F6-E467-497C-8DAC-A4E7B25F3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GRUZIJSKA UDRUGA SOCIJALNIH RADNIKA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C2A0161-CFE7-4B75-BA49-6F72BA286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USLUGE ZA ČLANOVE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/>
              <a:t>Edukacije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/>
              <a:t>Supervizija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/>
              <a:t>Savjetovanje (metodološko)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/>
              <a:t>Konferencije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/>
              <a:t>Primjeri dobre prakse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A5D64616-55CE-47DC-A4E1-307449D9DFF5}"/>
              </a:ext>
            </a:extLst>
          </p:cNvPr>
          <p:cNvSpPr txBox="1"/>
          <p:nvPr/>
        </p:nvSpPr>
        <p:spPr>
          <a:xfrm>
            <a:off x="2441150" y="6035040"/>
            <a:ext cx="9375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(</a:t>
            </a:r>
            <a:r>
              <a:rPr lang="hr-HR" sz="1400" dirty="0" err="1"/>
              <a:t>Georgian</a:t>
            </a:r>
            <a:r>
              <a:rPr lang="hr-HR" sz="1400" dirty="0"/>
              <a:t> </a:t>
            </a:r>
            <a:r>
              <a:rPr lang="hr-HR" sz="1400" dirty="0" err="1"/>
              <a:t>association</a:t>
            </a:r>
            <a:r>
              <a:rPr lang="hr-HR" sz="1400" dirty="0"/>
              <a:t> </a:t>
            </a:r>
            <a:r>
              <a:rPr lang="hr-HR" sz="1400" dirty="0" err="1"/>
              <a:t>of</a:t>
            </a:r>
            <a:r>
              <a:rPr lang="hr-HR" sz="1400" dirty="0"/>
              <a:t> </a:t>
            </a:r>
            <a:r>
              <a:rPr lang="hr-HR" sz="1400" dirty="0" err="1"/>
              <a:t>social</a:t>
            </a:r>
            <a:r>
              <a:rPr lang="hr-HR" sz="1400" dirty="0"/>
              <a:t> </a:t>
            </a:r>
            <a:r>
              <a:rPr lang="hr-HR" sz="1400" dirty="0" err="1"/>
              <a:t>workers</a:t>
            </a:r>
            <a:r>
              <a:rPr lang="hr-HR" sz="1400" dirty="0"/>
              <a:t>, posjećeno 25.11.2019. na mrežnoj </a:t>
            </a:r>
            <a:r>
              <a:rPr lang="hr-HR" sz="1400" dirty="0" err="1"/>
              <a:t>stranici:http</a:t>
            </a:r>
            <a:r>
              <a:rPr lang="hr-HR" sz="1400" dirty="0"/>
              <a:t>://www.gasw.org/index.php/about/history)  </a:t>
            </a:r>
          </a:p>
        </p:txBody>
      </p:sp>
    </p:spTree>
    <p:extLst>
      <p:ext uri="{BB962C8B-B14F-4D97-AF65-F5344CB8AC3E}">
        <p14:creationId xmlns:p14="http://schemas.microsoft.com/office/powerpoint/2010/main" val="1828254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073E75-9D84-41E5-82D6-36CB708AA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GRUZIJSKA UDRUGA SOCIJALNIH RADNIKA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E19D75C-95A1-47A6-9363-C758B585A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STRATEGIJE</a:t>
            </a:r>
          </a:p>
          <a:p>
            <a:pPr>
              <a:buFont typeface="Garamond" panose="02020404030301010803" pitchFamily="18" charset="0"/>
              <a:buChar char="–"/>
            </a:pPr>
            <a:r>
              <a:rPr lang="hr-HR" sz="2400" dirty="0"/>
              <a:t>Suradnja s vladinim organizacijama i državnim institucijama</a:t>
            </a:r>
          </a:p>
          <a:p>
            <a:pPr>
              <a:buFont typeface="Garamond" panose="02020404030301010803" pitchFamily="18" charset="0"/>
              <a:buChar char="–"/>
            </a:pPr>
            <a:r>
              <a:rPr lang="hr-HR" sz="2400" dirty="0"/>
              <a:t>Suradnja s drugim profesijama</a:t>
            </a:r>
          </a:p>
          <a:p>
            <a:pPr>
              <a:buFont typeface="Garamond" panose="02020404030301010803" pitchFamily="18" charset="0"/>
              <a:buChar char="–"/>
            </a:pPr>
            <a:endParaRPr lang="hr-HR" sz="2400" dirty="0"/>
          </a:p>
          <a:p>
            <a:r>
              <a:rPr lang="hr-HR" sz="2400" dirty="0"/>
              <a:t>Održavanje ravnoteže između zalaganja za korisnike i zalaganja za socijalne radnike</a:t>
            </a:r>
          </a:p>
          <a:p>
            <a:pPr marL="0" indent="0">
              <a:buNone/>
            </a:pPr>
            <a:r>
              <a:rPr lang="hr-HR" sz="2400" dirty="0">
                <a:hlinkClick r:id="rId2"/>
              </a:rPr>
              <a:t>https://www.ifsw.org/wp-content/uploads/2015/06/Statement-of-IFSW-Europe-e.V.-in-support-of-social-workers-in-Georgia.pdf</a:t>
            </a:r>
            <a:endParaRPr lang="hr-HR" sz="2400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66389F47-D9B5-497A-A0EB-53595F9F504E}"/>
              </a:ext>
            </a:extLst>
          </p:cNvPr>
          <p:cNvSpPr txBox="1"/>
          <p:nvPr/>
        </p:nvSpPr>
        <p:spPr>
          <a:xfrm>
            <a:off x="9541565" y="6061681"/>
            <a:ext cx="2146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(Campbell i Baxter, 2019.)</a:t>
            </a:r>
          </a:p>
        </p:txBody>
      </p:sp>
    </p:spTree>
    <p:extLst>
      <p:ext uri="{BB962C8B-B14F-4D97-AF65-F5344CB8AC3E}">
        <p14:creationId xmlns:p14="http://schemas.microsoft.com/office/powerpoint/2010/main" val="238867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CC2B42-2958-45C9-A1C3-CEF9C3DAE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8768"/>
            <a:ext cx="10058400" cy="1371600"/>
          </a:xfrm>
        </p:spPr>
        <p:txBody>
          <a:bodyPr>
            <a:normAutofit/>
          </a:bodyPr>
          <a:lstStyle/>
          <a:p>
            <a:r>
              <a:rPr lang="hr-HR" sz="3200" dirty="0"/>
              <a:t>LITERATURA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C6C26FA-EDB9-4CA3-8F0B-3CF4E547D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98714"/>
            <a:ext cx="10058400" cy="491669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sz="2000" dirty="0"/>
              <a:t>Campbell, A.C., &amp; Baxter, A.R. (2019). </a:t>
            </a:r>
            <a:r>
              <a:rPr lang="en-US" sz="2000" dirty="0"/>
              <a:t>Exploring the attributes and practices of alumni associations that advance social change</a:t>
            </a:r>
            <a:r>
              <a:rPr lang="hr-HR" sz="2000" dirty="0"/>
              <a:t>. </a:t>
            </a:r>
            <a:r>
              <a:rPr lang="en-US" sz="2000" i="1" dirty="0"/>
              <a:t>International Journal of Educational Development</a:t>
            </a:r>
            <a:r>
              <a:rPr lang="hr-HR" sz="2000" i="1" dirty="0"/>
              <a:t>, 66</a:t>
            </a:r>
            <a:r>
              <a:rPr lang="hr-HR" sz="2000" dirty="0"/>
              <a:t>(1), 164-172.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/>
              <a:t>Svjetska banka (2019). </a:t>
            </a:r>
            <a:r>
              <a:rPr lang="hr-HR" sz="2000" i="1" dirty="0" err="1"/>
              <a:t>Population</a:t>
            </a:r>
            <a:r>
              <a:rPr lang="hr-HR" sz="2000" i="1" dirty="0"/>
              <a:t>, total.</a:t>
            </a:r>
            <a:r>
              <a:rPr lang="hr-HR" sz="2000" dirty="0"/>
              <a:t> Posjećeno 25.11.2019. na mrežnoj stranici: </a:t>
            </a:r>
            <a:r>
              <a:rPr lang="hr-HR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https://data.worldbank.org/indicator/SP.POP.TOTL?locations=GE</a:t>
            </a:r>
            <a:r>
              <a:rPr lang="hr-HR" sz="2000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err="1"/>
              <a:t>Georgian</a:t>
            </a:r>
            <a:r>
              <a:rPr lang="hr-HR" sz="2000" dirty="0"/>
              <a:t> </a:t>
            </a:r>
            <a:r>
              <a:rPr lang="hr-HR" sz="2000" dirty="0" err="1"/>
              <a:t>association</a:t>
            </a:r>
            <a:r>
              <a:rPr lang="hr-HR" sz="2000" dirty="0"/>
              <a:t> </a:t>
            </a:r>
            <a:r>
              <a:rPr lang="hr-HR" sz="2000" dirty="0" err="1"/>
              <a:t>of</a:t>
            </a:r>
            <a:r>
              <a:rPr lang="hr-HR" sz="2000" dirty="0"/>
              <a:t> </a:t>
            </a:r>
            <a:r>
              <a:rPr lang="hr-HR" sz="2000" dirty="0" err="1"/>
              <a:t>social</a:t>
            </a:r>
            <a:r>
              <a:rPr lang="hr-HR" sz="2000" dirty="0"/>
              <a:t> </a:t>
            </a:r>
            <a:r>
              <a:rPr lang="hr-HR" sz="2000" dirty="0" err="1"/>
              <a:t>workers</a:t>
            </a:r>
            <a:r>
              <a:rPr lang="hr-HR" sz="2000" dirty="0"/>
              <a:t> (2019). Posjećeno 25.11.2019. na mrežnoj stranici: </a:t>
            </a:r>
            <a:r>
              <a:rPr lang="hr-HR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http://www.gasw.org/index.php#</a:t>
            </a:r>
            <a:endParaRPr lang="hr-HR" sz="2000" dirty="0"/>
          </a:p>
          <a:p>
            <a:pPr marL="457200" indent="-457200">
              <a:buFont typeface="+mj-lt"/>
              <a:buAutoNum type="arabicPeriod"/>
            </a:pPr>
            <a:r>
              <a:rPr lang="hr-HR" sz="2000" dirty="0"/>
              <a:t>Hrvatska enciklopedija (2019). </a:t>
            </a:r>
            <a:r>
              <a:rPr lang="hr-HR" sz="2000" i="1" dirty="0"/>
              <a:t>Gruzija.</a:t>
            </a:r>
            <a:r>
              <a:rPr lang="hr-HR" sz="2000" dirty="0"/>
              <a:t> Posjećeno 25.11.2019. na mrežnoj stranici: </a:t>
            </a:r>
            <a:r>
              <a:rPr lang="hr-HR" sz="2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http://www.enciklopedija.hr/natuknica.aspx?ID=23590</a:t>
            </a:r>
            <a:endParaRPr lang="hr-HR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Rutgers University Center for International Social Work</a:t>
            </a:r>
            <a:r>
              <a:rPr lang="hr-HR" sz="2000" dirty="0"/>
              <a:t> (2008). </a:t>
            </a:r>
            <a:r>
              <a:rPr lang="en-US" sz="2000" dirty="0"/>
              <a:t>S</a:t>
            </a:r>
            <a:r>
              <a:rPr lang="hr-HR" sz="2000" i="1" dirty="0" err="1"/>
              <a:t>ocial</a:t>
            </a:r>
            <a:r>
              <a:rPr lang="en-US" sz="2000" i="1" dirty="0"/>
              <a:t> W</a:t>
            </a:r>
            <a:r>
              <a:rPr lang="hr-HR" sz="2000" i="1" dirty="0" err="1"/>
              <a:t>ork</a:t>
            </a:r>
            <a:r>
              <a:rPr lang="en-US" sz="2000" i="1" dirty="0"/>
              <a:t> E</a:t>
            </a:r>
            <a:r>
              <a:rPr lang="hr-HR" sz="2000" i="1" dirty="0" err="1"/>
              <a:t>ducation</a:t>
            </a:r>
            <a:r>
              <a:rPr lang="en-US" sz="2000" i="1" dirty="0"/>
              <a:t> </a:t>
            </a:r>
            <a:r>
              <a:rPr lang="hr-HR" sz="2000" i="1" dirty="0" err="1"/>
              <a:t>and</a:t>
            </a:r>
            <a:r>
              <a:rPr lang="en-US" sz="2000" i="1" dirty="0"/>
              <a:t> </a:t>
            </a:r>
            <a:r>
              <a:rPr lang="hr-HR" sz="2000" i="1" dirty="0" err="1"/>
              <a:t>the</a:t>
            </a:r>
            <a:r>
              <a:rPr lang="hr-HR" sz="2000" i="1" dirty="0"/>
              <a:t> </a:t>
            </a:r>
            <a:r>
              <a:rPr lang="en-US" sz="2000" i="1" dirty="0"/>
              <a:t>P</a:t>
            </a:r>
            <a:r>
              <a:rPr lang="hr-HR" sz="2000" i="1" dirty="0" err="1"/>
              <a:t>ractice</a:t>
            </a:r>
            <a:r>
              <a:rPr lang="en-US" sz="2000" i="1" dirty="0"/>
              <a:t> E</a:t>
            </a:r>
            <a:r>
              <a:rPr lang="hr-HR" sz="2000" i="1" dirty="0" err="1"/>
              <a:t>nvironment</a:t>
            </a:r>
            <a:r>
              <a:rPr lang="en-US" sz="2000" i="1" dirty="0"/>
              <a:t> </a:t>
            </a:r>
            <a:r>
              <a:rPr lang="hr-HR" sz="2000" i="1" dirty="0" err="1"/>
              <a:t>in</a:t>
            </a:r>
            <a:r>
              <a:rPr lang="en-US" sz="2000" i="1" dirty="0"/>
              <a:t> </a:t>
            </a:r>
            <a:r>
              <a:rPr lang="hr-HR" sz="2000" i="1" dirty="0"/>
              <a:t>Europe </a:t>
            </a:r>
            <a:r>
              <a:rPr lang="hr-HR" sz="2000" i="1" dirty="0" err="1"/>
              <a:t>and</a:t>
            </a:r>
            <a:r>
              <a:rPr lang="en-US" sz="2000" i="1" dirty="0"/>
              <a:t> E</a:t>
            </a:r>
            <a:r>
              <a:rPr lang="hr-HR" sz="2000" i="1" dirty="0" err="1"/>
              <a:t>urasia</a:t>
            </a:r>
            <a:r>
              <a:rPr lang="hr-HR" sz="2000" i="1" dirty="0"/>
              <a:t>. </a:t>
            </a:r>
            <a:r>
              <a:rPr lang="hr-HR" sz="2000" dirty="0"/>
              <a:t>Posjećeno 25.11.2019. na mrežnoj stranici: </a:t>
            </a:r>
            <a:r>
              <a:rPr lang="hr-HR" sz="20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http://socialserviceworkforce.org/system/files/resource/files/Social_Work_Education_and_the_Practice_Environment_in_Europe_and_Eurasia_1.pdf?fbclid=IwAR1OpDZPzVuPoR2y1bxKTF4JjMsDaGbsfbhH0X59EtTHvF2WLDKtHb-c4XY</a:t>
            </a:r>
            <a:r>
              <a:rPr lang="hr-HR" sz="2000" dirty="0"/>
              <a:t> </a:t>
            </a:r>
            <a:endParaRPr lang="hr-HR" sz="2000" i="1" dirty="0"/>
          </a:p>
          <a:p>
            <a:pPr marL="457200" indent="-457200">
              <a:buFont typeface="+mj-lt"/>
              <a:buAutoNum type="arabicPeriod"/>
            </a:pPr>
            <a:r>
              <a:rPr lang="hr-HR" sz="2000" dirty="0" err="1"/>
              <a:t>Social</a:t>
            </a:r>
            <a:r>
              <a:rPr lang="hr-HR" sz="2000" dirty="0"/>
              <a:t> </a:t>
            </a:r>
            <a:r>
              <a:rPr lang="hr-HR" sz="2000" dirty="0" err="1"/>
              <a:t>service</a:t>
            </a:r>
            <a:r>
              <a:rPr lang="hr-HR" sz="2000" dirty="0"/>
              <a:t> </a:t>
            </a:r>
            <a:r>
              <a:rPr lang="hr-HR" sz="2000" dirty="0" err="1"/>
              <a:t>agency</a:t>
            </a:r>
            <a:r>
              <a:rPr lang="hr-HR" sz="2000" dirty="0"/>
              <a:t> (2019). Posjećeno 25.11.2019. na mrežnoj stranici: </a:t>
            </a:r>
            <a:r>
              <a:rPr lang="hr-HR" sz="20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http://ssa.gov.ge/?lang_id=ENG</a:t>
            </a:r>
            <a:endParaRPr lang="hr-HR" sz="2000" dirty="0"/>
          </a:p>
          <a:p>
            <a:pPr marL="457200" indent="-457200">
              <a:buFont typeface="+mj-lt"/>
              <a:buAutoNum type="arabicPeriod"/>
            </a:pPr>
            <a:endParaRPr lang="hr-HR" sz="2000" dirty="0"/>
          </a:p>
          <a:p>
            <a:pPr marL="457200" indent="-457200">
              <a:buFont typeface="+mj-lt"/>
              <a:buAutoNum type="arabicPeriod"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412677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E989CD9E-D70B-45DE-9B87-F050E32F21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256" y="1512284"/>
            <a:ext cx="4414438" cy="385159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76330D2-A5DA-40B5-A7F4-1218AA4E2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6198" y="2117581"/>
            <a:ext cx="4565628" cy="2635646"/>
          </a:xfrm>
        </p:spPr>
        <p:txBody>
          <a:bodyPr>
            <a:normAutofit/>
          </a:bodyPr>
          <a:lstStyle/>
          <a:p>
            <a:r>
              <a:rPr lang="hr-HR" sz="2400" dirty="0"/>
              <a:t>Graniči s Rusijom, Azerbajdžanom, Armenijom i Turskom</a:t>
            </a:r>
          </a:p>
          <a:p>
            <a:r>
              <a:rPr lang="hr-HR" sz="2400" dirty="0"/>
              <a:t>Površina: 69 700 km²</a:t>
            </a:r>
          </a:p>
          <a:p>
            <a:r>
              <a:rPr lang="hr-HR" sz="2400" dirty="0"/>
              <a:t>Glavni grad: Tbilisi</a:t>
            </a:r>
          </a:p>
          <a:p>
            <a:r>
              <a:rPr lang="hr-HR" sz="2400" dirty="0"/>
              <a:t>Jezik: gruzijski</a:t>
            </a:r>
          </a:p>
          <a:p>
            <a:pPr marL="0" indent="0">
              <a:buNone/>
            </a:pPr>
            <a:endParaRPr lang="hr-HR" sz="2000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5480AA5C-753A-4DC4-A161-5214358DAD3D}"/>
              </a:ext>
            </a:extLst>
          </p:cNvPr>
          <p:cNvSpPr txBox="1"/>
          <p:nvPr/>
        </p:nvSpPr>
        <p:spPr>
          <a:xfrm>
            <a:off x="6566197" y="5989305"/>
            <a:ext cx="53222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600" dirty="0"/>
              <a:t>(</a:t>
            </a:r>
            <a:r>
              <a:rPr lang="hr-HR" sz="1400" dirty="0"/>
              <a:t>Hrvatska enciklopedija, posjećeno 25.11.2019. na mrežnoj stranici: </a:t>
            </a:r>
            <a:r>
              <a:rPr lang="hr-HR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http://www.enciklopedija.hr/natuknica.aspx?ID=23590</a:t>
            </a:r>
            <a:r>
              <a:rPr lang="hr-HR" sz="1400" dirty="0"/>
              <a:t>)</a:t>
            </a:r>
            <a:endParaRPr lang="en-US" sz="1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5129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FA05C8-E45C-4CDF-B918-B506D8B8F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POVIJEST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D58CBC3-E8BF-42AC-BE16-E6E26C974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SSSR</a:t>
            </a:r>
          </a:p>
          <a:p>
            <a:r>
              <a:rPr lang="hr-HR" sz="2400" dirty="0"/>
              <a:t>Neovisnost proglašena 9.4.1991., a formalno na snazi nakon sporazumnog raspuštanja SSSR-a 22.12.1991.</a:t>
            </a:r>
          </a:p>
          <a:p>
            <a:r>
              <a:rPr lang="hr-HR" sz="2400" dirty="0"/>
              <a:t>1993. – Zajednica neovisnih država</a:t>
            </a:r>
          </a:p>
          <a:p>
            <a:r>
              <a:rPr lang="hr-HR" sz="2400" dirty="0"/>
              <a:t>Južna Osetija i Abhazija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48D2929A-8737-45B3-807D-153270FFBC64}"/>
              </a:ext>
            </a:extLst>
          </p:cNvPr>
          <p:cNvSpPr txBox="1"/>
          <p:nvPr/>
        </p:nvSpPr>
        <p:spPr>
          <a:xfrm>
            <a:off x="2902226" y="6035040"/>
            <a:ext cx="9289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sz="1600" dirty="0">
                <a:solidFill>
                  <a:prstClr val="black"/>
                </a:solidFill>
              </a:rPr>
              <a:t>(</a:t>
            </a:r>
            <a:r>
              <a:rPr lang="hr-HR" sz="1400" dirty="0">
                <a:solidFill>
                  <a:prstClr val="black"/>
                </a:solidFill>
              </a:rPr>
              <a:t>Hrvatska enciklopedija, posjećeno 25.11.2019. na mrežnoj stranici: </a:t>
            </a:r>
            <a:r>
              <a:rPr lang="hr-HR" sz="1400" dirty="0">
                <a:solidFill>
                  <a:prstClr val="black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http://www.enciklopedija.hr/natuknica.aspx?ID=23590</a:t>
            </a:r>
            <a:r>
              <a:rPr lang="hr-HR" sz="1400" dirty="0">
                <a:solidFill>
                  <a:prstClr val="black"/>
                </a:solidFill>
              </a:rPr>
              <a:t>)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34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13BA5C-0303-4D11-93F7-F33D7F4A2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POLITIČKI SUSTAV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AE109F9-E76A-4DF4-8215-8489AAC62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Predsjednički sustav</a:t>
            </a:r>
          </a:p>
          <a:p>
            <a:r>
              <a:rPr lang="hr-HR" sz="2400" dirty="0"/>
              <a:t>Predsjednik – nadzire rad ministarstava unutarnjih poslova, pravosuđa i obrane</a:t>
            </a:r>
          </a:p>
          <a:p>
            <a:r>
              <a:rPr lang="hr-HR" sz="2400" dirty="0"/>
              <a:t>Vlada </a:t>
            </a:r>
            <a:r>
              <a:rPr lang="hr-HR" sz="2400" dirty="0">
                <a:sym typeface="Symbol" panose="05050102010706020507" pitchFamily="18" charset="2"/>
              </a:rPr>
              <a:t> izvršna vlast</a:t>
            </a:r>
          </a:p>
          <a:p>
            <a:r>
              <a:rPr lang="hr-HR" sz="2400" dirty="0">
                <a:sym typeface="Symbol" panose="05050102010706020507" pitchFamily="18" charset="2"/>
              </a:rPr>
              <a:t>Gruzijski parlament (jednodomni)  zakonodavna vlast</a:t>
            </a:r>
          </a:p>
          <a:p>
            <a:r>
              <a:rPr lang="hr-HR" sz="2400" dirty="0">
                <a:sym typeface="Symbol" panose="05050102010706020507" pitchFamily="18" charset="2"/>
              </a:rPr>
              <a:t>Ustavni sud, Vrhovni sud</a:t>
            </a:r>
          </a:p>
          <a:p>
            <a:r>
              <a:rPr lang="hr-HR" sz="2400" dirty="0">
                <a:sym typeface="Symbol" panose="05050102010706020507" pitchFamily="18" charset="2"/>
              </a:rPr>
              <a:t>Biračko pravo: svi s navršenih 18 godina</a:t>
            </a:r>
          </a:p>
          <a:p>
            <a:endParaRPr lang="hr-HR" sz="2400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1E386829-DD0D-493C-8879-D5BB240DC7D2}"/>
              </a:ext>
            </a:extLst>
          </p:cNvPr>
          <p:cNvSpPr txBox="1"/>
          <p:nvPr/>
        </p:nvSpPr>
        <p:spPr>
          <a:xfrm>
            <a:off x="2941983" y="5954689"/>
            <a:ext cx="9024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hr-HR" sz="1600">
                <a:solidFill>
                  <a:prstClr val="black"/>
                </a:solidFill>
              </a:rPr>
              <a:t>(</a:t>
            </a:r>
            <a:r>
              <a:rPr lang="hr-HR" sz="1400">
                <a:solidFill>
                  <a:prstClr val="black"/>
                </a:solidFill>
              </a:rPr>
              <a:t>Hrvatska enciklopedija, posjećeno 25.11.2019. na mrežnoj stranici: </a:t>
            </a:r>
            <a:r>
              <a:rPr lang="hr-HR" sz="1400">
                <a:solidFill>
                  <a:prstClr val="black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http://www.enciklopedija.hr/natuknica.aspx?ID=23590</a:t>
            </a:r>
            <a:r>
              <a:rPr lang="hr-HR" sz="1400">
                <a:solidFill>
                  <a:prstClr val="black"/>
                </a:solidFill>
              </a:rPr>
              <a:t>)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64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F4D532-65E6-4E6B-9539-73E1AD41D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STANOVNIŠTVO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0D50DBF-15CF-40D0-9FE5-8E92450A0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391" y="2103120"/>
            <a:ext cx="10601739" cy="3931920"/>
          </a:xfrm>
        </p:spPr>
        <p:txBody>
          <a:bodyPr>
            <a:normAutofit/>
          </a:bodyPr>
          <a:lstStyle/>
          <a:p>
            <a:r>
              <a:rPr lang="hr-HR" sz="2400" dirty="0"/>
              <a:t>3 731 000 </a:t>
            </a:r>
            <a:r>
              <a:rPr lang="hr-HR" sz="1400" dirty="0"/>
              <a:t>(Svjetska banka, posjećeno 25.11.2019. na mrežnoj stranici: </a:t>
            </a:r>
            <a:r>
              <a:rPr lang="hr-HR" sz="1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https://data.worldbank.org/indicator/SP.POP.TOTL?locations=GE</a:t>
            </a:r>
            <a:r>
              <a:rPr lang="hr-HR" sz="1400" dirty="0"/>
              <a:t> )</a:t>
            </a:r>
          </a:p>
          <a:p>
            <a:r>
              <a:rPr lang="hr-HR" sz="2400" dirty="0"/>
              <a:t>Migracije</a:t>
            </a:r>
          </a:p>
          <a:p>
            <a:r>
              <a:rPr lang="hr-HR" sz="2400" dirty="0"/>
              <a:t>57,2% živi u gradovima (2014. godina)</a:t>
            </a:r>
          </a:p>
          <a:p>
            <a:r>
              <a:rPr lang="hr-HR" sz="2400" dirty="0"/>
              <a:t>2016. godine je 11,8% nezaposlenih</a:t>
            </a:r>
          </a:p>
          <a:p>
            <a:r>
              <a:rPr lang="hr-HR" sz="2400" dirty="0"/>
              <a:t>Zaposleni (2017. godina): poljoprivreda, šumarstvo i ribarstvo (44,7%) te uslužne djelatnosti (44,1%)</a:t>
            </a:r>
          </a:p>
          <a:p>
            <a:pPr marL="0" lvl="0" indent="0" defTabSz="457200">
              <a:spcBef>
                <a:spcPts val="0"/>
              </a:spcBef>
              <a:buClrTx/>
              <a:buNone/>
            </a:pPr>
            <a:r>
              <a:rPr lang="hr-HR" sz="2400" dirty="0"/>
              <a:t>			</a:t>
            </a:r>
            <a:r>
              <a:rPr lang="hr-HR" sz="1600" dirty="0">
                <a:solidFill>
                  <a:prstClr val="black"/>
                </a:solidFill>
              </a:rPr>
              <a:t>(</a:t>
            </a:r>
            <a:r>
              <a:rPr lang="hr-HR" sz="1400" dirty="0">
                <a:solidFill>
                  <a:prstClr val="black"/>
                </a:solidFill>
              </a:rPr>
              <a:t>Hrvatska enciklopedija, posjećeno 25.11.2019. na mrežnoj stranici: </a:t>
            </a:r>
            <a:r>
              <a:rPr lang="hr-HR" sz="1400" dirty="0">
                <a:solidFill>
                  <a:prstClr val="black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http://www.enciklopedija.hr/natuknica.aspx?ID=23590</a:t>
            </a:r>
            <a:r>
              <a:rPr lang="hr-HR" sz="1400" dirty="0">
                <a:solidFill>
                  <a:prstClr val="black"/>
                </a:solidFill>
              </a:rPr>
              <a:t>)</a:t>
            </a:r>
            <a:endParaRPr lang="en-US" sz="1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99109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0BE0B2-AB4C-403B-84BE-3F1B21BE9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GOSPODARSTVO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6287E86-31C9-4558-A6D2-BDBF496A1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Tranzicija </a:t>
            </a:r>
            <a:r>
              <a:rPr lang="hr-HR" sz="2400" dirty="0">
                <a:sym typeface="Symbol" panose="05050102010706020507" pitchFamily="18" charset="2"/>
              </a:rPr>
              <a:t> tržišno gospodarstvo</a:t>
            </a:r>
          </a:p>
          <a:p>
            <a:r>
              <a:rPr lang="hr-HR" sz="2400" dirty="0"/>
              <a:t>BDP (2017. godina):</a:t>
            </a:r>
          </a:p>
          <a:p>
            <a:pPr>
              <a:buFont typeface="Garamond" panose="02020404030301010803" pitchFamily="18" charset="0"/>
              <a:buChar char="–"/>
            </a:pPr>
            <a:r>
              <a:rPr lang="hr-HR" sz="2400" dirty="0"/>
              <a:t>15,1 milijarda USD</a:t>
            </a:r>
          </a:p>
          <a:p>
            <a:pPr>
              <a:buFont typeface="Garamond" panose="02020404030301010803" pitchFamily="18" charset="0"/>
              <a:buChar char="–"/>
            </a:pPr>
            <a:r>
              <a:rPr lang="hr-HR" sz="2400" dirty="0"/>
              <a:t>BDP po stanovniku je oko 4 080 USD</a:t>
            </a:r>
          </a:p>
          <a:p>
            <a:pPr>
              <a:buFont typeface="Garamond" panose="02020404030301010803" pitchFamily="18" charset="0"/>
              <a:buChar char="–"/>
            </a:pPr>
            <a:r>
              <a:rPr lang="hr-HR" sz="2400" dirty="0"/>
              <a:t>Uslužni sektor (oko 68%), industrijski sektor (24%), poljoprivredni sektor (8%)</a:t>
            </a:r>
          </a:p>
          <a:p>
            <a:pPr>
              <a:buFont typeface="Garamond" panose="02020404030301010803" pitchFamily="18" charset="0"/>
              <a:buChar char="–"/>
            </a:pPr>
            <a:r>
              <a:rPr lang="hr-HR" sz="2400" dirty="0"/>
              <a:t>Značajan razvoj turizma (8,5%)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51ED967D-AA97-4466-97AB-8BF03EA02188}"/>
              </a:ext>
            </a:extLst>
          </p:cNvPr>
          <p:cNvSpPr txBox="1"/>
          <p:nvPr/>
        </p:nvSpPr>
        <p:spPr>
          <a:xfrm>
            <a:off x="2941983" y="6000234"/>
            <a:ext cx="90909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hr-HR" sz="1600" dirty="0">
                <a:solidFill>
                  <a:prstClr val="black"/>
                </a:solidFill>
              </a:rPr>
              <a:t>(</a:t>
            </a:r>
            <a:r>
              <a:rPr lang="hr-HR" sz="1400" dirty="0">
                <a:solidFill>
                  <a:prstClr val="black"/>
                </a:solidFill>
              </a:rPr>
              <a:t>Hrvatska enciklopedija, posjećeno 25.11.2019. na mrežnoj stranici: </a:t>
            </a:r>
            <a:r>
              <a:rPr lang="hr-HR" sz="1400" dirty="0">
                <a:solidFill>
                  <a:prstClr val="black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http://www.enciklopedija.hr/natuknica.aspx?ID=23590</a:t>
            </a:r>
            <a:r>
              <a:rPr lang="hr-HR" sz="1400" dirty="0">
                <a:solidFill>
                  <a:prstClr val="black"/>
                </a:solidFill>
              </a:rPr>
              <a:t>)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8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B969EA-DEFC-41BF-B8CC-D72961156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SOCIJALNI RAD U GRUZIJI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2A79F5A-A306-4C62-8AC7-D5A1F7494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i="1" dirty="0" err="1"/>
              <a:t>Social</a:t>
            </a:r>
            <a:r>
              <a:rPr lang="hr-HR" sz="2400" i="1" dirty="0"/>
              <a:t> Service </a:t>
            </a:r>
            <a:r>
              <a:rPr lang="hr-HR" sz="2400" i="1" dirty="0" err="1"/>
              <a:t>Agency</a:t>
            </a:r>
            <a:r>
              <a:rPr lang="hr-HR" sz="2400" i="1" dirty="0"/>
              <a:t> </a:t>
            </a:r>
            <a:r>
              <a:rPr lang="hr-HR" sz="2400" dirty="0"/>
              <a:t>– Centar za socijalnu skrb</a:t>
            </a:r>
          </a:p>
          <a:p>
            <a:r>
              <a:rPr lang="en-US" sz="2400" i="1" dirty="0"/>
              <a:t>Georgian association of social workers </a:t>
            </a:r>
            <a:r>
              <a:rPr lang="en-US" sz="2400" dirty="0"/>
              <a:t>(GASW)</a:t>
            </a:r>
            <a:r>
              <a:rPr lang="hr-HR" sz="2400" dirty="0"/>
              <a:t> – Gruzijska udruga socijalnih radnika</a:t>
            </a:r>
          </a:p>
          <a:p>
            <a:endParaRPr lang="hr-HR" sz="2400" i="1" dirty="0"/>
          </a:p>
          <a:p>
            <a:r>
              <a:rPr lang="hr-HR" sz="2400" dirty="0"/>
              <a:t>Obrazovanje</a:t>
            </a:r>
          </a:p>
          <a:p>
            <a:pPr>
              <a:buFont typeface="Garamond" panose="02020404030301010803" pitchFamily="18" charset="0"/>
              <a:buChar char="–"/>
            </a:pPr>
            <a:r>
              <a:rPr lang="hr-HR" sz="2400" dirty="0"/>
              <a:t>Preddiplomski i diplomski studij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D6F0BB01-9C9B-4E19-ACF2-9910F24A3064}"/>
              </a:ext>
            </a:extLst>
          </p:cNvPr>
          <p:cNvSpPr txBox="1"/>
          <p:nvPr/>
        </p:nvSpPr>
        <p:spPr>
          <a:xfrm>
            <a:off x="6957392" y="5970077"/>
            <a:ext cx="4744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(</a:t>
            </a:r>
            <a:r>
              <a:rPr lang="en-US" sz="1400" dirty="0"/>
              <a:t>Rutgers University Center for International Social Work</a:t>
            </a:r>
            <a:r>
              <a:rPr lang="hr-HR" sz="1400" dirty="0"/>
              <a:t>, 2008.)</a:t>
            </a:r>
          </a:p>
        </p:txBody>
      </p:sp>
    </p:spTree>
    <p:extLst>
      <p:ext uri="{BB962C8B-B14F-4D97-AF65-F5344CB8AC3E}">
        <p14:creationId xmlns:p14="http://schemas.microsoft.com/office/powerpoint/2010/main" val="343497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C55B84-2C42-4663-B3D7-B69F8E595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SOCIJALNI RAD U GRUZIJI - OBRAZOVANJE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7AB3D24-3B97-4DA0-ACE3-F3A5D97B0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2004. godine preddiplomski studij</a:t>
            </a:r>
          </a:p>
          <a:p>
            <a:r>
              <a:rPr lang="pl-PL" sz="2400" dirty="0"/>
              <a:t>2008. godine diplomski studij</a:t>
            </a:r>
          </a:p>
          <a:p>
            <a:r>
              <a:rPr lang="pl-PL" sz="2400" dirty="0"/>
              <a:t>po uzoru na „zapad” </a:t>
            </a:r>
          </a:p>
          <a:p>
            <a:r>
              <a:rPr lang="pl-PL" sz="2400" dirty="0"/>
              <a:t>Nedostatak prakse</a:t>
            </a:r>
          </a:p>
          <a:p>
            <a:r>
              <a:rPr lang="pl-PL" sz="2400" dirty="0"/>
              <a:t>Obrazovanje u nevladinim organizacijama </a:t>
            </a:r>
          </a:p>
          <a:p>
            <a:endParaRPr lang="pl-PL" sz="2400" dirty="0"/>
          </a:p>
          <a:p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BD0D94CF-3D09-4DFB-BFB0-2F1B7532C015}"/>
              </a:ext>
            </a:extLst>
          </p:cNvPr>
          <p:cNvSpPr txBox="1"/>
          <p:nvPr/>
        </p:nvSpPr>
        <p:spPr>
          <a:xfrm>
            <a:off x="6957392" y="5970077"/>
            <a:ext cx="4744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(</a:t>
            </a:r>
            <a:r>
              <a:rPr lang="en-US" sz="1400" dirty="0"/>
              <a:t>Rutgers University Center for International Social Work</a:t>
            </a:r>
            <a:r>
              <a:rPr lang="hr-HR" sz="1400" dirty="0"/>
              <a:t>, 2008.)</a:t>
            </a:r>
          </a:p>
        </p:txBody>
      </p:sp>
    </p:spTree>
    <p:extLst>
      <p:ext uri="{BB962C8B-B14F-4D97-AF65-F5344CB8AC3E}">
        <p14:creationId xmlns:p14="http://schemas.microsoft.com/office/powerpoint/2010/main" val="297705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BE97D5-F343-4549-B0C2-200857FDF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i="1" dirty="0"/>
              <a:t>SOCIAL SERVICE AGENCY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4867126-B733-457C-9A60-BBDFEAB2F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Centar za socijalnu skrb</a:t>
            </a:r>
          </a:p>
          <a:p>
            <a:r>
              <a:rPr lang="hr-HR" sz="2400" dirty="0"/>
              <a:t>68 podružnica</a:t>
            </a:r>
          </a:p>
          <a:p>
            <a:r>
              <a:rPr lang="hr-HR" sz="2400" dirty="0"/>
              <a:t>Više od 2 000 zaposlenih</a:t>
            </a:r>
          </a:p>
          <a:p>
            <a:r>
              <a:rPr lang="hr-HR" sz="2400" dirty="0"/>
              <a:t>Oko 2 500 000 korisnika (60% stanovništva)</a:t>
            </a:r>
          </a:p>
          <a:p>
            <a:r>
              <a:rPr lang="hr-HR" sz="2400" dirty="0"/>
              <a:t>Cilj: podrška najranjivijim skupinama društva kroz podizanje kvalitete usluga koje bi se trebale biti pravovremene, fleksibilne i dostupne na što jednostavniji način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80F690B3-8955-4D22-AE64-0E6B8B65BF82}"/>
              </a:ext>
            </a:extLst>
          </p:cNvPr>
          <p:cNvSpPr txBox="1"/>
          <p:nvPr/>
        </p:nvSpPr>
        <p:spPr>
          <a:xfrm>
            <a:off x="3167272" y="6061517"/>
            <a:ext cx="8733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/>
              <a:t>(</a:t>
            </a:r>
            <a:r>
              <a:rPr lang="hr-HR" sz="1400" dirty="0" err="1"/>
              <a:t>Social</a:t>
            </a:r>
            <a:r>
              <a:rPr lang="hr-HR" sz="1400" dirty="0"/>
              <a:t> </a:t>
            </a:r>
            <a:r>
              <a:rPr lang="hr-HR" sz="1400" dirty="0" err="1"/>
              <a:t>service</a:t>
            </a:r>
            <a:r>
              <a:rPr lang="hr-HR" sz="1400" dirty="0"/>
              <a:t> </a:t>
            </a:r>
            <a:r>
              <a:rPr lang="hr-HR" sz="1400" dirty="0" err="1"/>
              <a:t>agency</a:t>
            </a:r>
            <a:r>
              <a:rPr lang="hr-HR" sz="1400" dirty="0"/>
              <a:t>, posjećeno 25.11.2019. na mrežnoj stranici: </a:t>
            </a:r>
            <a:r>
              <a:rPr lang="hr-HR" sz="1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http://ssa.gov.ge/index.php?lang_id=ENG&amp;sec_id=14</a:t>
            </a:r>
            <a:r>
              <a:rPr lang="hr-HR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627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un">
  <a:themeElements>
    <a:clrScheme name="Sapu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pu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p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1217</Words>
  <Application>Microsoft Office PowerPoint</Application>
  <PresentationFormat>Široki zaslon</PresentationFormat>
  <Paragraphs>115</Paragraphs>
  <Slides>19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1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1" baseType="lpstr">
      <vt:lpstr>Garamond</vt:lpstr>
      <vt:lpstr>Sapun</vt:lpstr>
      <vt:lpstr>Socijalni rad u kontekstu svjetske regije  gruzija</vt:lpstr>
      <vt:lpstr>PowerPoint prezentacija</vt:lpstr>
      <vt:lpstr>POVIJEST</vt:lpstr>
      <vt:lpstr>POLITIČKI SUSTAV</vt:lpstr>
      <vt:lpstr>STANOVNIŠTVO</vt:lpstr>
      <vt:lpstr>GOSPODARSTVO</vt:lpstr>
      <vt:lpstr>SOCIJALNI RAD U GRUZIJI</vt:lpstr>
      <vt:lpstr>SOCIJALNI RAD U GRUZIJI - OBRAZOVANJE</vt:lpstr>
      <vt:lpstr>SOCIAL SERVICE AGENCY</vt:lpstr>
      <vt:lpstr>SOCIAL SERVICE AGENCY</vt:lpstr>
      <vt:lpstr>SOCIAL SERVICE AGENCY</vt:lpstr>
      <vt:lpstr>SOCIAL SERVICE AGENCY</vt:lpstr>
      <vt:lpstr>SOCIAL SERVICE AGENCY</vt:lpstr>
      <vt:lpstr>PowerPoint prezentacija</vt:lpstr>
      <vt:lpstr>GRUZIJSKA UDRUGA SOCIJALNIH RADNIKA</vt:lpstr>
      <vt:lpstr>GRUZIJSKA UDRUGA SOCIJALNIH RADNIKA</vt:lpstr>
      <vt:lpstr>GRUZIJSKA UDRUGA SOCIJALNIH RADNIKA</vt:lpstr>
      <vt:lpstr>GRUZIJSKA UDRUGA SOCIJALNIH RADNIKA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Socijalni rad u kontekstu svjetske regije  gruzija</dc:title>
  <dc:creator>Marija Barišić</dc:creator>
  <cp:lastModifiedBy>Marija Barišić</cp:lastModifiedBy>
  <cp:revision>53</cp:revision>
  <dcterms:created xsi:type="dcterms:W3CDTF">2019-11-25T20:55:13Z</dcterms:created>
  <dcterms:modified xsi:type="dcterms:W3CDTF">2019-11-26T21:21:10Z</dcterms:modified>
</cp:coreProperties>
</file>