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2" r:id="rId20"/>
    <p:sldId id="275" r:id="rId21"/>
    <p:sldId id="276" r:id="rId22"/>
    <p:sldId id="277" r:id="rId23"/>
    <p:sldId id="278" r:id="rId24"/>
    <p:sldId id="280" r:id="rId25"/>
    <p:sldId id="281" r:id="rId26"/>
    <p:sldId id="282"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7540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402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8803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9463996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91686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12/10/2017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8764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12/10/2017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95788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01506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7164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3164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4505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8704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4392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12/10/2017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7332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12/10/2017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8457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12/10/2017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1281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252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12/10/2017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365209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businessdictionary.com/definition/law.html" TargetMode="External"/><Relationship Id="rId2" Type="http://schemas.openxmlformats.org/officeDocument/2006/relationships/hyperlink" Target="http://www.businessdictionary.com/definition/natural-person.html" TargetMode="External"/><Relationship Id="rId1" Type="http://schemas.openxmlformats.org/officeDocument/2006/relationships/slideLayout" Target="../slideLayouts/slideLayout2.xml"/><Relationship Id="rId4" Type="http://schemas.openxmlformats.org/officeDocument/2006/relationships/hyperlink" Target="http://www.businessdictionary.com/definition/identity.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investorwords.com/205/amount.html" TargetMode="External"/><Relationship Id="rId2" Type="http://schemas.openxmlformats.org/officeDocument/2006/relationships/hyperlink" Target="http://www.investorwords.com/3569/paid.html" TargetMode="External"/><Relationship Id="rId1" Type="http://schemas.openxmlformats.org/officeDocument/2006/relationships/slideLayout" Target="../slideLayouts/slideLayout2.xml"/><Relationship Id="rId4" Type="http://schemas.openxmlformats.org/officeDocument/2006/relationships/hyperlink" Target="http://www.investorwords.com/3880/profit.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businessdictionary.com/definition/entity.html" TargetMode="External"/><Relationship Id="rId2" Type="http://schemas.openxmlformats.org/officeDocument/2006/relationships/hyperlink" Target="http://www.businessdictionary.com/definition/share.html" TargetMode="External"/><Relationship Id="rId1" Type="http://schemas.openxmlformats.org/officeDocument/2006/relationships/slideLayout" Target="../slideLayouts/slideLayout2.xml"/><Relationship Id="rId4" Type="http://schemas.openxmlformats.org/officeDocument/2006/relationships/hyperlink" Target="http://www.businessdictionary.com/definition/intent.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businessdictionary.com/definition/process.html" TargetMode="External"/><Relationship Id="rId2" Type="http://schemas.openxmlformats.org/officeDocument/2006/relationships/hyperlink" Target="http://www.businessdictionary.com/definition/bypass.ht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businessdictionary.com/definition/law-firm.html" TargetMode="External"/><Relationship Id="rId2" Type="http://schemas.openxmlformats.org/officeDocument/2006/relationships/hyperlink" Target="http://www.businessdictionary.com/definition/accounting.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COMPANY LAW</a:t>
            </a:r>
            <a:r>
              <a:rPr lang="hr-HR" dirty="0"/>
              <a:t/>
            </a:r>
            <a:br>
              <a:rPr lang="hr-HR" dirty="0"/>
            </a:br>
            <a:endParaRPr lang="en-US" dirty="0"/>
          </a:p>
        </p:txBody>
      </p:sp>
      <p:sp>
        <p:nvSpPr>
          <p:cNvPr id="3" name="Subtitle 2"/>
          <p:cNvSpPr>
            <a:spLocks noGrp="1"/>
          </p:cNvSpPr>
          <p:nvPr>
            <p:ph type="subTitle" idx="1"/>
          </p:nvPr>
        </p:nvSpPr>
        <p:spPr/>
        <p:txBody>
          <a:bodyPr/>
          <a:lstStyle/>
          <a:p>
            <a:r>
              <a:rPr lang="en-GB" b="1" dirty="0"/>
              <a:t>UNIT 18</a:t>
            </a:r>
            <a:endParaRPr lang="hr-HR" dirty="0"/>
          </a:p>
          <a:p>
            <a:endParaRPr lang="en-US" dirty="0"/>
          </a:p>
        </p:txBody>
      </p:sp>
    </p:spTree>
    <p:extLst>
      <p:ext uri="{BB962C8B-B14F-4D97-AF65-F5344CB8AC3E}">
        <p14:creationId xmlns:p14="http://schemas.microsoft.com/office/powerpoint/2010/main" val="22674752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800" dirty="0" err="1"/>
              <a:t>a.Sole</a:t>
            </a:r>
            <a:r>
              <a:rPr lang="hr-HR" sz="2800" dirty="0"/>
              <a:t> </a:t>
            </a:r>
            <a:r>
              <a:rPr lang="hr-HR" sz="2800" dirty="0" err="1"/>
              <a:t>trader</a:t>
            </a:r>
            <a:r>
              <a:rPr lang="hr-HR" sz="2800" dirty="0"/>
              <a:t>, b.‘</a:t>
            </a:r>
            <a:r>
              <a:rPr lang="hr-HR" sz="2800" dirty="0" err="1"/>
              <a:t>ordinary</a:t>
            </a:r>
            <a:r>
              <a:rPr lang="hr-HR" sz="2800" dirty="0"/>
              <a:t>’ </a:t>
            </a:r>
            <a:r>
              <a:rPr lang="hr-HR" sz="2800" dirty="0" err="1"/>
              <a:t>partnership,c</a:t>
            </a:r>
            <a:r>
              <a:rPr lang="hr-HR" sz="2800" dirty="0"/>
              <a:t>. </a:t>
            </a:r>
            <a:r>
              <a:rPr lang="hr-HR" sz="2800" dirty="0" err="1"/>
              <a:t>limited</a:t>
            </a:r>
            <a:r>
              <a:rPr lang="hr-HR" sz="2800" dirty="0"/>
              <a:t> </a:t>
            </a:r>
            <a:r>
              <a:rPr lang="hr-HR" sz="2800" dirty="0" err="1"/>
              <a:t>liability</a:t>
            </a:r>
            <a:r>
              <a:rPr lang="hr-HR" sz="2800" dirty="0"/>
              <a:t> </a:t>
            </a:r>
            <a:r>
              <a:rPr lang="hr-HR" sz="2800" dirty="0" err="1"/>
              <a:t>partnership,d</a:t>
            </a:r>
            <a:r>
              <a:rPr lang="hr-HR" sz="2800" dirty="0"/>
              <a:t>. </a:t>
            </a:r>
            <a:r>
              <a:rPr lang="hr-HR" sz="2800" dirty="0" err="1"/>
              <a:t>limited</a:t>
            </a:r>
            <a:r>
              <a:rPr lang="hr-HR" sz="2800" dirty="0"/>
              <a:t> </a:t>
            </a:r>
            <a:r>
              <a:rPr lang="hr-HR" sz="2800" dirty="0" err="1"/>
              <a:t>company</a:t>
            </a:r>
            <a:r>
              <a:rPr lang="hr-HR" sz="2800" dirty="0"/>
              <a:t>, </a:t>
            </a:r>
            <a:r>
              <a:rPr lang="hr-HR" sz="2800" dirty="0" err="1"/>
              <a:t>e.public</a:t>
            </a:r>
            <a:r>
              <a:rPr lang="hr-HR" sz="2800" dirty="0"/>
              <a:t> </a:t>
            </a:r>
            <a:r>
              <a:rPr lang="hr-HR" sz="2800" dirty="0" err="1"/>
              <a:t>limited</a:t>
            </a:r>
            <a:r>
              <a:rPr lang="hr-HR" sz="2800" dirty="0"/>
              <a:t> </a:t>
            </a:r>
            <a:r>
              <a:rPr lang="hr-HR" sz="2800" dirty="0" err="1"/>
              <a:t>company</a:t>
            </a:r>
            <a:r>
              <a:rPr lang="hr-HR" sz="2800" dirty="0"/>
              <a:t>, </a:t>
            </a:r>
            <a:r>
              <a:rPr lang="hr-HR" sz="2800" dirty="0" err="1"/>
              <a:t>f.private</a:t>
            </a:r>
            <a:r>
              <a:rPr lang="hr-HR" sz="2800" dirty="0"/>
              <a:t> </a:t>
            </a:r>
            <a:r>
              <a:rPr lang="hr-HR" sz="2800" dirty="0" err="1"/>
              <a:t>limited</a:t>
            </a:r>
            <a:r>
              <a:rPr lang="hr-HR" sz="2800" dirty="0"/>
              <a:t> </a:t>
            </a:r>
            <a:r>
              <a:rPr lang="hr-HR" sz="2800" dirty="0" err="1"/>
              <a:t>company</a:t>
            </a:r>
            <a:endParaRPr lang="en-US" sz="2800" dirty="0"/>
          </a:p>
        </p:txBody>
      </p:sp>
      <p:sp>
        <p:nvSpPr>
          <p:cNvPr id="3" name="Content Placeholder 2"/>
          <p:cNvSpPr>
            <a:spLocks noGrp="1"/>
          </p:cNvSpPr>
          <p:nvPr>
            <p:ph idx="1"/>
          </p:nvPr>
        </p:nvSpPr>
        <p:spPr/>
        <p:txBody>
          <a:bodyPr/>
          <a:lstStyle/>
          <a:p>
            <a:r>
              <a:rPr lang="hr-HR" sz="2800" dirty="0" smtClean="0"/>
              <a:t>3.</a:t>
            </a:r>
          </a:p>
          <a:p>
            <a:r>
              <a:rPr lang="en-GB" sz="2800" dirty="0" smtClean="0"/>
              <a:t>This </a:t>
            </a:r>
            <a:r>
              <a:rPr lang="en-GB" sz="2800" dirty="0"/>
              <a:t>type of partnership is considered an </a:t>
            </a:r>
            <a:r>
              <a:rPr lang="en-GB" sz="2800" b="1" dirty="0"/>
              <a:t>incorporated business</a:t>
            </a:r>
            <a:r>
              <a:rPr lang="en-GB" sz="2800" dirty="0"/>
              <a:t> and </a:t>
            </a:r>
            <a:r>
              <a:rPr lang="en-GB" sz="2800" b="1" dirty="0"/>
              <a:t>must be registered with</a:t>
            </a:r>
            <a:r>
              <a:rPr lang="en-GB" sz="2800" dirty="0"/>
              <a:t> Companies House (the companies registry</a:t>
            </a:r>
            <a:r>
              <a:rPr lang="en-GB" sz="2800" dirty="0" smtClean="0"/>
              <a:t>).</a:t>
            </a:r>
            <a:endParaRPr lang="hr-HR" sz="2800" dirty="0" smtClean="0"/>
          </a:p>
          <a:p>
            <a:r>
              <a:rPr lang="en-GB" sz="2800" dirty="0" smtClean="0"/>
              <a:t>Each </a:t>
            </a:r>
            <a:r>
              <a:rPr lang="en-GB" sz="2800" dirty="0"/>
              <a:t>partner is responsible for his/her own </a:t>
            </a:r>
            <a:r>
              <a:rPr lang="en-GB" sz="2800" dirty="0" smtClean="0"/>
              <a:t>tax</a:t>
            </a:r>
            <a:r>
              <a:rPr lang="hr-HR" sz="2800" dirty="0" err="1" smtClean="0"/>
              <a:t>es</a:t>
            </a:r>
            <a:r>
              <a:rPr lang="en-GB" sz="2800" dirty="0" smtClean="0"/>
              <a:t> and </a:t>
            </a:r>
            <a:r>
              <a:rPr lang="en-GB" sz="2800" dirty="0"/>
              <a:t>filing of self-assessment forms. </a:t>
            </a:r>
            <a:r>
              <a:rPr lang="en-GB" sz="2800" dirty="0" smtClean="0"/>
              <a:t>As </a:t>
            </a:r>
            <a:r>
              <a:rPr lang="en-GB" sz="2800" dirty="0"/>
              <a:t>with an ordinary partnership it must be registered for VAT if the business’s takings exceed £82,000 a year.</a:t>
            </a:r>
            <a:endParaRPr lang="hr-HR" sz="2800" dirty="0"/>
          </a:p>
          <a:p>
            <a:endParaRPr lang="en-US" dirty="0"/>
          </a:p>
        </p:txBody>
      </p:sp>
    </p:spTree>
    <p:extLst>
      <p:ext uri="{BB962C8B-B14F-4D97-AF65-F5344CB8AC3E}">
        <p14:creationId xmlns:p14="http://schemas.microsoft.com/office/powerpoint/2010/main" val="17060716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800" dirty="0" err="1"/>
              <a:t>a.Sole</a:t>
            </a:r>
            <a:r>
              <a:rPr lang="hr-HR" sz="2800" dirty="0"/>
              <a:t> </a:t>
            </a:r>
            <a:r>
              <a:rPr lang="hr-HR" sz="2800" dirty="0" err="1"/>
              <a:t>trader</a:t>
            </a:r>
            <a:r>
              <a:rPr lang="hr-HR" sz="2800" dirty="0"/>
              <a:t>, b.‘</a:t>
            </a:r>
            <a:r>
              <a:rPr lang="hr-HR" sz="2800" dirty="0" err="1"/>
              <a:t>ordinary</a:t>
            </a:r>
            <a:r>
              <a:rPr lang="hr-HR" sz="2800" dirty="0"/>
              <a:t>’ </a:t>
            </a:r>
            <a:r>
              <a:rPr lang="hr-HR" sz="2800" dirty="0" err="1"/>
              <a:t>partnership,c</a:t>
            </a:r>
            <a:r>
              <a:rPr lang="hr-HR" sz="2800" dirty="0"/>
              <a:t>. </a:t>
            </a:r>
            <a:r>
              <a:rPr lang="hr-HR" sz="2800" dirty="0" err="1"/>
              <a:t>limited</a:t>
            </a:r>
            <a:r>
              <a:rPr lang="hr-HR" sz="2800" dirty="0"/>
              <a:t> </a:t>
            </a:r>
            <a:r>
              <a:rPr lang="hr-HR" sz="2800" dirty="0" err="1"/>
              <a:t>liability</a:t>
            </a:r>
            <a:r>
              <a:rPr lang="hr-HR" sz="2800" dirty="0"/>
              <a:t> </a:t>
            </a:r>
            <a:r>
              <a:rPr lang="hr-HR" sz="2800" dirty="0" err="1"/>
              <a:t>partnership,d</a:t>
            </a:r>
            <a:r>
              <a:rPr lang="hr-HR" sz="2800" dirty="0"/>
              <a:t>. </a:t>
            </a:r>
            <a:r>
              <a:rPr lang="hr-HR" sz="2800" dirty="0" err="1"/>
              <a:t>limited</a:t>
            </a:r>
            <a:r>
              <a:rPr lang="hr-HR" sz="2800" dirty="0"/>
              <a:t> </a:t>
            </a:r>
            <a:r>
              <a:rPr lang="hr-HR" sz="2800" dirty="0" err="1"/>
              <a:t>company</a:t>
            </a:r>
            <a:r>
              <a:rPr lang="hr-HR" sz="2800" dirty="0"/>
              <a:t>, </a:t>
            </a:r>
            <a:r>
              <a:rPr lang="hr-HR" sz="2800" dirty="0" err="1"/>
              <a:t>e.public</a:t>
            </a:r>
            <a:r>
              <a:rPr lang="hr-HR" sz="2800" dirty="0"/>
              <a:t> </a:t>
            </a:r>
            <a:r>
              <a:rPr lang="hr-HR" sz="2800" dirty="0" err="1"/>
              <a:t>limited</a:t>
            </a:r>
            <a:r>
              <a:rPr lang="hr-HR" sz="2800" dirty="0"/>
              <a:t> </a:t>
            </a:r>
            <a:r>
              <a:rPr lang="hr-HR" sz="2800" dirty="0" err="1"/>
              <a:t>company</a:t>
            </a:r>
            <a:r>
              <a:rPr lang="hr-HR" sz="2800" dirty="0"/>
              <a:t>, </a:t>
            </a:r>
            <a:r>
              <a:rPr lang="hr-HR" sz="2800" dirty="0" err="1"/>
              <a:t>f.private</a:t>
            </a:r>
            <a:r>
              <a:rPr lang="hr-HR" sz="2800" dirty="0"/>
              <a:t> </a:t>
            </a:r>
            <a:r>
              <a:rPr lang="hr-HR" sz="2800" dirty="0" err="1"/>
              <a:t>limited</a:t>
            </a:r>
            <a:r>
              <a:rPr lang="hr-HR" sz="2800" dirty="0"/>
              <a:t> </a:t>
            </a:r>
            <a:r>
              <a:rPr lang="hr-HR" sz="2800" dirty="0" err="1"/>
              <a:t>company</a:t>
            </a:r>
            <a:endParaRPr lang="en-US" sz="2800" dirty="0"/>
          </a:p>
        </p:txBody>
      </p:sp>
      <p:sp>
        <p:nvSpPr>
          <p:cNvPr id="3" name="Content Placeholder 2"/>
          <p:cNvSpPr>
            <a:spLocks noGrp="1"/>
          </p:cNvSpPr>
          <p:nvPr>
            <p:ph idx="1"/>
          </p:nvPr>
        </p:nvSpPr>
        <p:spPr/>
        <p:txBody>
          <a:bodyPr>
            <a:normAutofit/>
          </a:bodyPr>
          <a:lstStyle/>
          <a:p>
            <a:r>
              <a:rPr lang="hr-HR" dirty="0" smtClean="0"/>
              <a:t>4.</a:t>
            </a:r>
          </a:p>
          <a:p>
            <a:r>
              <a:rPr lang="en-GB" dirty="0"/>
              <a:t>an </a:t>
            </a:r>
            <a:r>
              <a:rPr lang="en-GB" b="1" dirty="0"/>
              <a:t>artificial or legal person</a:t>
            </a:r>
            <a:r>
              <a:rPr lang="en-GB" dirty="0"/>
              <a:t> that is separate in law from its owners and has its own </a:t>
            </a:r>
            <a:r>
              <a:rPr lang="en-GB" b="1" dirty="0"/>
              <a:t>separate personality or legal entity</a:t>
            </a:r>
            <a:r>
              <a:rPr lang="en-GB" dirty="0"/>
              <a:t>. </a:t>
            </a:r>
            <a:endParaRPr lang="hr-HR" dirty="0" smtClean="0"/>
          </a:p>
          <a:p>
            <a:r>
              <a:rPr lang="en-GB" dirty="0" smtClean="0"/>
              <a:t>This allows </a:t>
            </a:r>
            <a:r>
              <a:rPr lang="en-GB" dirty="0"/>
              <a:t>the company to sue or own assets in its own name and have </a:t>
            </a:r>
            <a:r>
              <a:rPr lang="en-GB" b="1" dirty="0"/>
              <a:t>perpetual life</a:t>
            </a:r>
            <a:r>
              <a:rPr lang="en-GB" dirty="0"/>
              <a:t> despite changes in ownership. </a:t>
            </a:r>
            <a:endParaRPr lang="hr-HR" dirty="0" smtClean="0"/>
          </a:p>
          <a:p>
            <a:r>
              <a:rPr lang="en-GB" dirty="0" smtClean="0"/>
              <a:t>The </a:t>
            </a:r>
            <a:r>
              <a:rPr lang="en-GB" dirty="0"/>
              <a:t>ownership of this type of business entity is divided up into equal parts called </a:t>
            </a:r>
            <a:r>
              <a:rPr lang="en-GB" b="1" dirty="0"/>
              <a:t>shares</a:t>
            </a:r>
            <a:r>
              <a:rPr lang="en-GB" dirty="0"/>
              <a:t> and owned by members or </a:t>
            </a:r>
            <a:r>
              <a:rPr lang="en-GB" b="1" dirty="0"/>
              <a:t>shareholders</a:t>
            </a:r>
            <a:r>
              <a:rPr lang="en-GB" dirty="0"/>
              <a:t>. </a:t>
            </a:r>
            <a:endParaRPr lang="hr-HR" dirty="0" smtClean="0"/>
          </a:p>
          <a:p>
            <a:r>
              <a:rPr lang="en-GB" dirty="0" smtClean="0"/>
              <a:t>The </a:t>
            </a:r>
            <a:r>
              <a:rPr lang="en-GB" dirty="0"/>
              <a:t>shareholders’ responsibilities for the company’s debts are limited to the value of shares that they own/hold. Such </a:t>
            </a:r>
            <a:r>
              <a:rPr lang="en-GB" b="1" dirty="0"/>
              <a:t>limited liability</a:t>
            </a:r>
            <a:r>
              <a:rPr lang="en-GB" dirty="0"/>
              <a:t> is the major advantage of this type of business legal </a:t>
            </a:r>
            <a:r>
              <a:rPr lang="en-GB" dirty="0" smtClean="0"/>
              <a:t>structure</a:t>
            </a:r>
            <a:endParaRPr lang="en-US" dirty="0"/>
          </a:p>
        </p:txBody>
      </p:sp>
    </p:spTree>
    <p:extLst>
      <p:ext uri="{BB962C8B-B14F-4D97-AF65-F5344CB8AC3E}">
        <p14:creationId xmlns:p14="http://schemas.microsoft.com/office/powerpoint/2010/main" val="654865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800" dirty="0" err="1"/>
              <a:t>a.Sole</a:t>
            </a:r>
            <a:r>
              <a:rPr lang="hr-HR" sz="2800" dirty="0"/>
              <a:t> </a:t>
            </a:r>
            <a:r>
              <a:rPr lang="hr-HR" sz="2800" dirty="0" err="1"/>
              <a:t>trader</a:t>
            </a:r>
            <a:r>
              <a:rPr lang="hr-HR" sz="2800" dirty="0"/>
              <a:t>, b.‘</a:t>
            </a:r>
            <a:r>
              <a:rPr lang="hr-HR" sz="2800" dirty="0" err="1"/>
              <a:t>ordinary</a:t>
            </a:r>
            <a:r>
              <a:rPr lang="hr-HR" sz="2800" dirty="0"/>
              <a:t>’ </a:t>
            </a:r>
            <a:r>
              <a:rPr lang="hr-HR" sz="2800" dirty="0" err="1"/>
              <a:t>partnership,c</a:t>
            </a:r>
            <a:r>
              <a:rPr lang="hr-HR" sz="2800" dirty="0"/>
              <a:t>. </a:t>
            </a:r>
            <a:r>
              <a:rPr lang="hr-HR" sz="2800" dirty="0" err="1"/>
              <a:t>limited</a:t>
            </a:r>
            <a:r>
              <a:rPr lang="hr-HR" sz="2800" dirty="0"/>
              <a:t> </a:t>
            </a:r>
            <a:r>
              <a:rPr lang="hr-HR" sz="2800" dirty="0" err="1"/>
              <a:t>liability</a:t>
            </a:r>
            <a:r>
              <a:rPr lang="hr-HR" sz="2800" dirty="0"/>
              <a:t> </a:t>
            </a:r>
            <a:r>
              <a:rPr lang="hr-HR" sz="2800" dirty="0" err="1"/>
              <a:t>partnership,d</a:t>
            </a:r>
            <a:r>
              <a:rPr lang="hr-HR" sz="2800" dirty="0"/>
              <a:t>. </a:t>
            </a:r>
            <a:r>
              <a:rPr lang="hr-HR" sz="2800" dirty="0" err="1"/>
              <a:t>limited</a:t>
            </a:r>
            <a:r>
              <a:rPr lang="hr-HR" sz="2800" dirty="0"/>
              <a:t> </a:t>
            </a:r>
            <a:r>
              <a:rPr lang="hr-HR" sz="2800" dirty="0" err="1"/>
              <a:t>company</a:t>
            </a:r>
            <a:r>
              <a:rPr lang="hr-HR" sz="2800" dirty="0"/>
              <a:t>, </a:t>
            </a:r>
            <a:r>
              <a:rPr lang="hr-HR" sz="2800" dirty="0" err="1"/>
              <a:t>e.public</a:t>
            </a:r>
            <a:r>
              <a:rPr lang="hr-HR" sz="2800" dirty="0"/>
              <a:t> </a:t>
            </a:r>
            <a:r>
              <a:rPr lang="hr-HR" sz="2800" dirty="0" err="1"/>
              <a:t>limited</a:t>
            </a:r>
            <a:r>
              <a:rPr lang="hr-HR" sz="2800" dirty="0"/>
              <a:t> </a:t>
            </a:r>
            <a:r>
              <a:rPr lang="hr-HR" sz="2800" dirty="0" err="1"/>
              <a:t>company</a:t>
            </a:r>
            <a:r>
              <a:rPr lang="hr-HR" sz="2800" dirty="0"/>
              <a:t>, </a:t>
            </a:r>
            <a:r>
              <a:rPr lang="hr-HR" sz="2800" dirty="0" err="1"/>
              <a:t>f.private</a:t>
            </a:r>
            <a:r>
              <a:rPr lang="hr-HR" sz="2800" dirty="0"/>
              <a:t> </a:t>
            </a:r>
            <a:r>
              <a:rPr lang="hr-HR" sz="2800" dirty="0" err="1"/>
              <a:t>limited</a:t>
            </a:r>
            <a:r>
              <a:rPr lang="hr-HR" sz="2800" dirty="0"/>
              <a:t> </a:t>
            </a:r>
            <a:r>
              <a:rPr lang="hr-HR" sz="2800" dirty="0" err="1"/>
              <a:t>company</a:t>
            </a:r>
            <a:endParaRPr lang="en-US" sz="2800" dirty="0"/>
          </a:p>
        </p:txBody>
      </p:sp>
      <p:sp>
        <p:nvSpPr>
          <p:cNvPr id="3" name="Content Placeholder 2"/>
          <p:cNvSpPr>
            <a:spLocks noGrp="1"/>
          </p:cNvSpPr>
          <p:nvPr>
            <p:ph idx="1"/>
          </p:nvPr>
        </p:nvSpPr>
        <p:spPr/>
        <p:txBody>
          <a:bodyPr/>
          <a:lstStyle/>
          <a:p>
            <a:r>
              <a:rPr lang="hr-HR" dirty="0" smtClean="0"/>
              <a:t>4.</a:t>
            </a:r>
          </a:p>
          <a:p>
            <a:r>
              <a:rPr lang="en-GB" dirty="0" smtClean="0"/>
              <a:t>The </a:t>
            </a:r>
            <a:r>
              <a:rPr lang="en-GB" dirty="0"/>
              <a:t>business is run by the </a:t>
            </a:r>
            <a:r>
              <a:rPr lang="en-GB" b="1" dirty="0"/>
              <a:t>board of directors</a:t>
            </a:r>
            <a:r>
              <a:rPr lang="en-GB" dirty="0"/>
              <a:t> whose members do not necessarily have to be the owners</a:t>
            </a:r>
            <a:r>
              <a:rPr lang="en-GB" dirty="0" smtClean="0"/>
              <a:t>.</a:t>
            </a:r>
            <a:endParaRPr lang="hr-HR" dirty="0" smtClean="0"/>
          </a:p>
          <a:p>
            <a:r>
              <a:rPr lang="en-GB" dirty="0"/>
              <a:t>Company directors are personally responsible for the debts of the business only if they have broken the law</a:t>
            </a:r>
            <a:r>
              <a:rPr lang="en-GB" dirty="0" smtClean="0"/>
              <a:t>.</a:t>
            </a:r>
            <a:endParaRPr lang="hr-HR" dirty="0" smtClean="0"/>
          </a:p>
          <a:p>
            <a:r>
              <a:rPr lang="en-GB" dirty="0"/>
              <a:t>The main documents required for incorporation are the </a:t>
            </a:r>
            <a:r>
              <a:rPr lang="en-GB" b="1" dirty="0"/>
              <a:t>articles of association</a:t>
            </a:r>
            <a:r>
              <a:rPr lang="en-GB" dirty="0"/>
              <a:t>, prescribing regulations for the internal management of the company such as shareholders’ annual general meetings </a:t>
            </a:r>
            <a:r>
              <a:rPr lang="en-GB" b="1" dirty="0"/>
              <a:t>(AGMs)</a:t>
            </a:r>
            <a:r>
              <a:rPr lang="en-GB" dirty="0"/>
              <a:t>, the board of directors, corporate contracts and loans and the memorandum of association, comprising information about the company and its authorised capital.</a:t>
            </a:r>
            <a:endParaRPr lang="hr-HR" dirty="0"/>
          </a:p>
          <a:p>
            <a:endParaRPr lang="en-US" dirty="0"/>
          </a:p>
          <a:p>
            <a:endParaRPr lang="en-US" dirty="0"/>
          </a:p>
        </p:txBody>
      </p:sp>
    </p:spTree>
    <p:extLst>
      <p:ext uri="{BB962C8B-B14F-4D97-AF65-F5344CB8AC3E}">
        <p14:creationId xmlns:p14="http://schemas.microsoft.com/office/powerpoint/2010/main" val="195850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800" dirty="0" err="1"/>
              <a:t>a.Sole</a:t>
            </a:r>
            <a:r>
              <a:rPr lang="hr-HR" sz="2800" dirty="0"/>
              <a:t> </a:t>
            </a:r>
            <a:r>
              <a:rPr lang="hr-HR" sz="2800" dirty="0" err="1"/>
              <a:t>trader</a:t>
            </a:r>
            <a:r>
              <a:rPr lang="hr-HR" sz="2800" dirty="0"/>
              <a:t>, b.‘</a:t>
            </a:r>
            <a:r>
              <a:rPr lang="hr-HR" sz="2800" dirty="0" err="1"/>
              <a:t>ordinary</a:t>
            </a:r>
            <a:r>
              <a:rPr lang="hr-HR" sz="2800" dirty="0"/>
              <a:t>’ </a:t>
            </a:r>
            <a:r>
              <a:rPr lang="hr-HR" sz="2800" dirty="0" err="1"/>
              <a:t>partnership,c</a:t>
            </a:r>
            <a:r>
              <a:rPr lang="hr-HR" sz="2800" dirty="0"/>
              <a:t>. </a:t>
            </a:r>
            <a:r>
              <a:rPr lang="hr-HR" sz="2800" dirty="0" err="1"/>
              <a:t>limited</a:t>
            </a:r>
            <a:r>
              <a:rPr lang="hr-HR" sz="2800" dirty="0"/>
              <a:t> </a:t>
            </a:r>
            <a:r>
              <a:rPr lang="hr-HR" sz="2800" dirty="0" err="1"/>
              <a:t>liability</a:t>
            </a:r>
            <a:r>
              <a:rPr lang="hr-HR" sz="2800" dirty="0"/>
              <a:t> </a:t>
            </a:r>
            <a:r>
              <a:rPr lang="hr-HR" sz="2800" dirty="0" err="1"/>
              <a:t>partnership,d</a:t>
            </a:r>
            <a:r>
              <a:rPr lang="hr-HR" sz="2800" dirty="0"/>
              <a:t>. </a:t>
            </a:r>
            <a:r>
              <a:rPr lang="hr-HR" sz="2800" dirty="0" err="1"/>
              <a:t>limited</a:t>
            </a:r>
            <a:r>
              <a:rPr lang="hr-HR" sz="2800" dirty="0"/>
              <a:t> </a:t>
            </a:r>
            <a:r>
              <a:rPr lang="hr-HR" sz="2800" dirty="0" err="1"/>
              <a:t>company</a:t>
            </a:r>
            <a:r>
              <a:rPr lang="hr-HR" sz="2800" dirty="0"/>
              <a:t>, </a:t>
            </a:r>
            <a:r>
              <a:rPr lang="hr-HR" sz="2800" dirty="0" err="1"/>
              <a:t>e.public</a:t>
            </a:r>
            <a:r>
              <a:rPr lang="hr-HR" sz="2800" dirty="0"/>
              <a:t> </a:t>
            </a:r>
            <a:r>
              <a:rPr lang="hr-HR" sz="2800" dirty="0" err="1"/>
              <a:t>limited</a:t>
            </a:r>
            <a:r>
              <a:rPr lang="hr-HR" sz="2800" dirty="0"/>
              <a:t> </a:t>
            </a:r>
            <a:r>
              <a:rPr lang="hr-HR" sz="2800" dirty="0" err="1"/>
              <a:t>company</a:t>
            </a:r>
            <a:r>
              <a:rPr lang="hr-HR" sz="2800" dirty="0"/>
              <a:t>, </a:t>
            </a:r>
            <a:r>
              <a:rPr lang="hr-HR" sz="2800" dirty="0" err="1"/>
              <a:t>f.private</a:t>
            </a:r>
            <a:r>
              <a:rPr lang="hr-HR" sz="2800" dirty="0"/>
              <a:t> </a:t>
            </a:r>
            <a:r>
              <a:rPr lang="hr-HR" sz="2800" dirty="0" err="1"/>
              <a:t>limited</a:t>
            </a:r>
            <a:r>
              <a:rPr lang="hr-HR" sz="2800" dirty="0"/>
              <a:t> </a:t>
            </a:r>
            <a:r>
              <a:rPr lang="hr-HR" sz="2800" dirty="0" err="1"/>
              <a:t>company</a:t>
            </a:r>
            <a:endParaRPr lang="en-US" sz="2800" dirty="0"/>
          </a:p>
        </p:txBody>
      </p:sp>
      <p:sp>
        <p:nvSpPr>
          <p:cNvPr id="3" name="Content Placeholder 2"/>
          <p:cNvSpPr>
            <a:spLocks noGrp="1"/>
          </p:cNvSpPr>
          <p:nvPr>
            <p:ph idx="1"/>
          </p:nvPr>
        </p:nvSpPr>
        <p:spPr/>
        <p:txBody>
          <a:bodyPr>
            <a:normAutofit/>
          </a:bodyPr>
          <a:lstStyle/>
          <a:p>
            <a:r>
              <a:rPr lang="hr-HR" dirty="0" smtClean="0"/>
              <a:t>4.</a:t>
            </a:r>
          </a:p>
          <a:p>
            <a:r>
              <a:rPr lang="en-GB" dirty="0" smtClean="0"/>
              <a:t>Every </a:t>
            </a:r>
            <a:r>
              <a:rPr lang="en-GB" dirty="0"/>
              <a:t>financial year each company has to </a:t>
            </a:r>
            <a:r>
              <a:rPr lang="en-GB" b="1" dirty="0"/>
              <a:t>submit its financial accounts</a:t>
            </a:r>
            <a:r>
              <a:rPr lang="en-GB" dirty="0"/>
              <a:t> (profit-and-loss account and balance sheet) to Companies House, and an annual tax return giving details of its share capital and shareholders to HM </a:t>
            </a:r>
            <a:r>
              <a:rPr lang="en-GB" dirty="0" err="1"/>
              <a:t>Revenue&amp;Customs</a:t>
            </a:r>
            <a:r>
              <a:rPr lang="en-GB" dirty="0"/>
              <a:t>. </a:t>
            </a:r>
            <a:endParaRPr lang="hr-HR" dirty="0" smtClean="0"/>
          </a:p>
          <a:p>
            <a:r>
              <a:rPr lang="en-GB" dirty="0" smtClean="0"/>
              <a:t>The </a:t>
            </a:r>
            <a:r>
              <a:rPr lang="en-GB" dirty="0"/>
              <a:t>company is liable for </a:t>
            </a:r>
            <a:r>
              <a:rPr lang="en-GB" b="1" dirty="0"/>
              <a:t>corporation tax,</a:t>
            </a:r>
            <a:r>
              <a:rPr lang="en-GB" dirty="0"/>
              <a:t> however directors are obliged to fill in a self-assessment tax return and pay income </a:t>
            </a:r>
            <a:r>
              <a:rPr lang="en-GB" dirty="0" smtClean="0"/>
              <a:t>tax.</a:t>
            </a:r>
            <a:endParaRPr lang="hr-HR" dirty="0" smtClean="0"/>
          </a:p>
          <a:p>
            <a:r>
              <a:rPr lang="en-GB" dirty="0" smtClean="0"/>
              <a:t>Registration </a:t>
            </a:r>
            <a:r>
              <a:rPr lang="en-GB" dirty="0"/>
              <a:t>for VAT is necessary in the same case as a </a:t>
            </a:r>
            <a:r>
              <a:rPr lang="en-GB" dirty="0" smtClean="0"/>
              <a:t>partnership.</a:t>
            </a:r>
            <a:endParaRPr lang="hr-HR" dirty="0" smtClean="0"/>
          </a:p>
          <a:p>
            <a:r>
              <a:rPr lang="en-GB" dirty="0" smtClean="0"/>
              <a:t>Limited </a:t>
            </a:r>
            <a:r>
              <a:rPr lang="en-GB" dirty="0"/>
              <a:t>companies are suitable for high-risk projects. </a:t>
            </a:r>
            <a:endParaRPr lang="hr-HR" dirty="0" smtClean="0"/>
          </a:p>
          <a:p>
            <a:r>
              <a:rPr lang="en-GB" dirty="0" smtClean="0"/>
              <a:t>A </a:t>
            </a:r>
            <a:r>
              <a:rPr lang="en-GB" dirty="0"/>
              <a:t>limited company may not be formed for an unlawful purpose.</a:t>
            </a:r>
            <a:endParaRPr lang="hr-HR" dirty="0"/>
          </a:p>
          <a:p>
            <a:endParaRPr lang="en-US" dirty="0"/>
          </a:p>
        </p:txBody>
      </p:sp>
    </p:spTree>
    <p:extLst>
      <p:ext uri="{BB962C8B-B14F-4D97-AF65-F5344CB8AC3E}">
        <p14:creationId xmlns:p14="http://schemas.microsoft.com/office/powerpoint/2010/main" val="1756383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800" dirty="0" err="1"/>
              <a:t>a.Sole</a:t>
            </a:r>
            <a:r>
              <a:rPr lang="hr-HR" sz="2800" dirty="0"/>
              <a:t> </a:t>
            </a:r>
            <a:r>
              <a:rPr lang="hr-HR" sz="2800" dirty="0" err="1"/>
              <a:t>trader</a:t>
            </a:r>
            <a:r>
              <a:rPr lang="hr-HR" sz="2800" dirty="0"/>
              <a:t>, b.‘</a:t>
            </a:r>
            <a:r>
              <a:rPr lang="hr-HR" sz="2800" dirty="0" err="1"/>
              <a:t>ordinary</a:t>
            </a:r>
            <a:r>
              <a:rPr lang="hr-HR" sz="2800" dirty="0"/>
              <a:t>’ </a:t>
            </a:r>
            <a:r>
              <a:rPr lang="hr-HR" sz="2800" dirty="0" err="1"/>
              <a:t>partnership,c</a:t>
            </a:r>
            <a:r>
              <a:rPr lang="hr-HR" sz="2800" dirty="0"/>
              <a:t>. </a:t>
            </a:r>
            <a:r>
              <a:rPr lang="hr-HR" sz="2800" dirty="0" err="1"/>
              <a:t>limited</a:t>
            </a:r>
            <a:r>
              <a:rPr lang="hr-HR" sz="2800" dirty="0"/>
              <a:t> </a:t>
            </a:r>
            <a:r>
              <a:rPr lang="hr-HR" sz="2800" dirty="0" err="1"/>
              <a:t>liability</a:t>
            </a:r>
            <a:r>
              <a:rPr lang="hr-HR" sz="2800" dirty="0"/>
              <a:t> </a:t>
            </a:r>
            <a:r>
              <a:rPr lang="hr-HR" sz="2800" dirty="0" err="1"/>
              <a:t>partnership,d</a:t>
            </a:r>
            <a:r>
              <a:rPr lang="hr-HR" sz="2800" dirty="0"/>
              <a:t>. </a:t>
            </a:r>
            <a:r>
              <a:rPr lang="hr-HR" sz="2800" dirty="0" err="1"/>
              <a:t>limited</a:t>
            </a:r>
            <a:r>
              <a:rPr lang="hr-HR" sz="2800" dirty="0"/>
              <a:t> </a:t>
            </a:r>
            <a:r>
              <a:rPr lang="hr-HR" sz="2800" dirty="0" err="1"/>
              <a:t>company</a:t>
            </a:r>
            <a:r>
              <a:rPr lang="hr-HR" sz="2800" dirty="0"/>
              <a:t>, </a:t>
            </a:r>
            <a:r>
              <a:rPr lang="hr-HR" sz="2800" dirty="0" err="1"/>
              <a:t>e.public</a:t>
            </a:r>
            <a:r>
              <a:rPr lang="hr-HR" sz="2800" dirty="0"/>
              <a:t> </a:t>
            </a:r>
            <a:r>
              <a:rPr lang="hr-HR" sz="2800" dirty="0" err="1"/>
              <a:t>limited</a:t>
            </a:r>
            <a:r>
              <a:rPr lang="hr-HR" sz="2800" dirty="0"/>
              <a:t> </a:t>
            </a:r>
            <a:r>
              <a:rPr lang="hr-HR" sz="2800" dirty="0" err="1"/>
              <a:t>company</a:t>
            </a:r>
            <a:r>
              <a:rPr lang="hr-HR" sz="2800" dirty="0"/>
              <a:t>, </a:t>
            </a:r>
            <a:r>
              <a:rPr lang="hr-HR" sz="2800" dirty="0" err="1"/>
              <a:t>f.private</a:t>
            </a:r>
            <a:r>
              <a:rPr lang="hr-HR" sz="2800" dirty="0"/>
              <a:t> </a:t>
            </a:r>
            <a:r>
              <a:rPr lang="hr-HR" sz="2800" dirty="0" err="1"/>
              <a:t>limited</a:t>
            </a:r>
            <a:r>
              <a:rPr lang="hr-HR" sz="2800" dirty="0"/>
              <a:t> </a:t>
            </a:r>
            <a:r>
              <a:rPr lang="hr-HR" sz="2800" dirty="0" err="1"/>
              <a:t>company</a:t>
            </a:r>
            <a:endParaRPr lang="en-US" sz="2800" dirty="0"/>
          </a:p>
        </p:txBody>
      </p:sp>
      <p:sp>
        <p:nvSpPr>
          <p:cNvPr id="3" name="Content Placeholder 2"/>
          <p:cNvSpPr>
            <a:spLocks noGrp="1"/>
          </p:cNvSpPr>
          <p:nvPr>
            <p:ph idx="1"/>
          </p:nvPr>
        </p:nvSpPr>
        <p:spPr/>
        <p:txBody>
          <a:bodyPr>
            <a:normAutofit lnSpcReduction="10000"/>
          </a:bodyPr>
          <a:lstStyle/>
          <a:p>
            <a:r>
              <a:rPr lang="hr-HR" dirty="0" smtClean="0"/>
              <a:t>5. </a:t>
            </a:r>
          </a:p>
          <a:p>
            <a:r>
              <a:rPr lang="en-GB" dirty="0" smtClean="0"/>
              <a:t>cannot </a:t>
            </a:r>
            <a:r>
              <a:rPr lang="en-GB" b="1" dirty="0"/>
              <a:t>offer its shares to the general public</a:t>
            </a:r>
            <a:r>
              <a:rPr lang="en-GB" dirty="0"/>
              <a:t> for sale. </a:t>
            </a:r>
            <a:endParaRPr lang="hr-HR" dirty="0" smtClean="0"/>
          </a:p>
          <a:p>
            <a:r>
              <a:rPr lang="en-GB" dirty="0" smtClean="0"/>
              <a:t>It </a:t>
            </a:r>
            <a:r>
              <a:rPr lang="en-GB" dirty="0"/>
              <a:t>is typically smaller than other companies and may have just one shareholder (a single-member company). </a:t>
            </a:r>
            <a:endParaRPr lang="hr-HR" dirty="0" smtClean="0"/>
          </a:p>
          <a:p>
            <a:r>
              <a:rPr lang="en-GB" dirty="0" smtClean="0"/>
              <a:t>There </a:t>
            </a:r>
            <a:r>
              <a:rPr lang="en-GB" dirty="0"/>
              <a:t>is no minimum </a:t>
            </a:r>
            <a:r>
              <a:rPr lang="en-GB" b="1" dirty="0"/>
              <a:t>share capital</a:t>
            </a:r>
            <a:r>
              <a:rPr lang="en-GB" dirty="0"/>
              <a:t> requirement. </a:t>
            </a:r>
            <a:endParaRPr lang="hr-HR" dirty="0" smtClean="0"/>
          </a:p>
          <a:p>
            <a:r>
              <a:rPr lang="en-GB" dirty="0" smtClean="0"/>
              <a:t>It </a:t>
            </a:r>
            <a:r>
              <a:rPr lang="en-GB" dirty="0"/>
              <a:t>must be registered (incorporated) with Companies House and is managed through its managing director or the board of </a:t>
            </a:r>
            <a:r>
              <a:rPr lang="en-GB" dirty="0" smtClean="0"/>
              <a:t>directors.</a:t>
            </a:r>
            <a:endParaRPr lang="hr-HR" dirty="0" smtClean="0"/>
          </a:p>
          <a:p>
            <a:r>
              <a:rPr lang="en-GB" dirty="0" smtClean="0"/>
              <a:t>Each </a:t>
            </a:r>
            <a:r>
              <a:rPr lang="en-GB" dirty="0"/>
              <a:t>company must appoint a professionally</a:t>
            </a:r>
            <a:r>
              <a:rPr lang="en-GB" b="1" dirty="0"/>
              <a:t> qualified company secretary</a:t>
            </a:r>
            <a:r>
              <a:rPr lang="en-GB" dirty="0"/>
              <a:t>. </a:t>
            </a:r>
            <a:endParaRPr lang="hr-HR" smtClean="0"/>
          </a:p>
          <a:p>
            <a:r>
              <a:rPr lang="en-GB" smtClean="0"/>
              <a:t>The </a:t>
            </a:r>
            <a:r>
              <a:rPr lang="en-GB" dirty="0"/>
              <a:t>company may employ only one or two persons.</a:t>
            </a:r>
            <a:endParaRPr lang="hr-HR" dirty="0"/>
          </a:p>
          <a:p>
            <a:r>
              <a:rPr lang="en-GB" dirty="0"/>
              <a:t> </a:t>
            </a:r>
            <a:endParaRPr lang="hr-HR" dirty="0"/>
          </a:p>
          <a:p>
            <a:endParaRPr lang="en-US" dirty="0"/>
          </a:p>
        </p:txBody>
      </p:sp>
    </p:spTree>
    <p:extLst>
      <p:ext uri="{BB962C8B-B14F-4D97-AF65-F5344CB8AC3E}">
        <p14:creationId xmlns:p14="http://schemas.microsoft.com/office/powerpoint/2010/main" val="3108460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800" dirty="0" err="1"/>
              <a:t>a.Sole</a:t>
            </a:r>
            <a:r>
              <a:rPr lang="hr-HR" sz="2800" dirty="0"/>
              <a:t> </a:t>
            </a:r>
            <a:r>
              <a:rPr lang="hr-HR" sz="2800" dirty="0" err="1"/>
              <a:t>trader</a:t>
            </a:r>
            <a:r>
              <a:rPr lang="hr-HR" sz="2800" dirty="0"/>
              <a:t>, b.‘</a:t>
            </a:r>
            <a:r>
              <a:rPr lang="hr-HR" sz="2800" dirty="0" err="1"/>
              <a:t>ordinary</a:t>
            </a:r>
            <a:r>
              <a:rPr lang="hr-HR" sz="2800" dirty="0"/>
              <a:t>’ </a:t>
            </a:r>
            <a:r>
              <a:rPr lang="hr-HR" sz="2800" dirty="0" err="1"/>
              <a:t>partnership,c</a:t>
            </a:r>
            <a:r>
              <a:rPr lang="hr-HR" sz="2800" dirty="0"/>
              <a:t>. </a:t>
            </a:r>
            <a:r>
              <a:rPr lang="hr-HR" sz="2800" dirty="0" err="1"/>
              <a:t>limited</a:t>
            </a:r>
            <a:r>
              <a:rPr lang="hr-HR" sz="2800" dirty="0"/>
              <a:t> </a:t>
            </a:r>
            <a:r>
              <a:rPr lang="hr-HR" sz="2800" dirty="0" err="1"/>
              <a:t>liability</a:t>
            </a:r>
            <a:r>
              <a:rPr lang="hr-HR" sz="2800" dirty="0"/>
              <a:t> </a:t>
            </a:r>
            <a:r>
              <a:rPr lang="hr-HR" sz="2800" dirty="0" err="1"/>
              <a:t>partnership,d</a:t>
            </a:r>
            <a:r>
              <a:rPr lang="hr-HR" sz="2800" dirty="0"/>
              <a:t>. </a:t>
            </a:r>
            <a:r>
              <a:rPr lang="hr-HR" sz="2800" dirty="0" err="1"/>
              <a:t>limited</a:t>
            </a:r>
            <a:r>
              <a:rPr lang="hr-HR" sz="2800" dirty="0"/>
              <a:t> </a:t>
            </a:r>
            <a:r>
              <a:rPr lang="hr-HR" sz="2800" dirty="0" err="1"/>
              <a:t>company</a:t>
            </a:r>
            <a:r>
              <a:rPr lang="hr-HR" sz="2800" dirty="0"/>
              <a:t>, </a:t>
            </a:r>
            <a:r>
              <a:rPr lang="hr-HR" sz="2800" dirty="0" err="1"/>
              <a:t>e.public</a:t>
            </a:r>
            <a:r>
              <a:rPr lang="hr-HR" sz="2800" dirty="0"/>
              <a:t> </a:t>
            </a:r>
            <a:r>
              <a:rPr lang="hr-HR" sz="2800" dirty="0" err="1"/>
              <a:t>limited</a:t>
            </a:r>
            <a:r>
              <a:rPr lang="hr-HR" sz="2800" dirty="0"/>
              <a:t> </a:t>
            </a:r>
            <a:r>
              <a:rPr lang="hr-HR" sz="2800" dirty="0" err="1"/>
              <a:t>company</a:t>
            </a:r>
            <a:r>
              <a:rPr lang="hr-HR" sz="2800" dirty="0"/>
              <a:t>, </a:t>
            </a:r>
            <a:r>
              <a:rPr lang="hr-HR" sz="2800" dirty="0" err="1"/>
              <a:t>f.private</a:t>
            </a:r>
            <a:r>
              <a:rPr lang="hr-HR" sz="2800" dirty="0"/>
              <a:t> </a:t>
            </a:r>
            <a:r>
              <a:rPr lang="hr-HR" sz="2800" dirty="0" err="1"/>
              <a:t>limited</a:t>
            </a:r>
            <a:r>
              <a:rPr lang="hr-HR" sz="2800" dirty="0"/>
              <a:t> </a:t>
            </a:r>
            <a:r>
              <a:rPr lang="hr-HR" sz="2800" dirty="0" err="1"/>
              <a:t>company</a:t>
            </a:r>
            <a:endParaRPr lang="en-US" sz="2800" dirty="0"/>
          </a:p>
        </p:txBody>
      </p:sp>
      <p:sp>
        <p:nvSpPr>
          <p:cNvPr id="3" name="Content Placeholder 2"/>
          <p:cNvSpPr>
            <a:spLocks noGrp="1"/>
          </p:cNvSpPr>
          <p:nvPr>
            <p:ph idx="1"/>
          </p:nvPr>
        </p:nvSpPr>
        <p:spPr/>
        <p:txBody>
          <a:bodyPr/>
          <a:lstStyle/>
          <a:p>
            <a:r>
              <a:rPr lang="hr-HR" dirty="0" smtClean="0"/>
              <a:t>4 A</a:t>
            </a:r>
          </a:p>
          <a:p>
            <a:r>
              <a:rPr lang="en-GB" dirty="0" smtClean="0"/>
              <a:t>cannot </a:t>
            </a:r>
            <a:r>
              <a:rPr lang="en-GB" b="1" dirty="0"/>
              <a:t>offer its shares to the general public</a:t>
            </a:r>
            <a:r>
              <a:rPr lang="en-GB" dirty="0"/>
              <a:t> for sale. It is typically smaller than other companies and may have just one shareholder (a single-member company). There is no minimum </a:t>
            </a:r>
            <a:r>
              <a:rPr lang="en-GB" b="1" dirty="0"/>
              <a:t>share capital</a:t>
            </a:r>
            <a:r>
              <a:rPr lang="en-GB" dirty="0"/>
              <a:t> requirement. It must be registered (incorporated) with Companies House and is managed through its managing director or the board of directors. Each company must appoint a professionally</a:t>
            </a:r>
            <a:r>
              <a:rPr lang="en-GB" b="1" dirty="0"/>
              <a:t> qualified company secretary</a:t>
            </a:r>
            <a:r>
              <a:rPr lang="en-GB" dirty="0"/>
              <a:t>. The company may employ only one or two persons.</a:t>
            </a:r>
            <a:endParaRPr lang="hr-HR" dirty="0"/>
          </a:p>
          <a:p>
            <a:endParaRPr lang="en-US" dirty="0"/>
          </a:p>
        </p:txBody>
      </p:sp>
    </p:spTree>
    <p:extLst>
      <p:ext uri="{BB962C8B-B14F-4D97-AF65-F5344CB8AC3E}">
        <p14:creationId xmlns:p14="http://schemas.microsoft.com/office/powerpoint/2010/main" val="8122345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800" dirty="0" err="1" smtClean="0"/>
              <a:t>a.Sole</a:t>
            </a:r>
            <a:r>
              <a:rPr lang="hr-HR" sz="2800" dirty="0" smtClean="0"/>
              <a:t> </a:t>
            </a:r>
            <a:r>
              <a:rPr lang="hr-HR" sz="2800" dirty="0" err="1" smtClean="0"/>
              <a:t>trader</a:t>
            </a:r>
            <a:r>
              <a:rPr lang="hr-HR" sz="2800" dirty="0" smtClean="0"/>
              <a:t>, b.‘</a:t>
            </a:r>
            <a:r>
              <a:rPr lang="hr-HR" sz="2800" dirty="0" err="1" smtClean="0"/>
              <a:t>ordinary</a:t>
            </a:r>
            <a:r>
              <a:rPr lang="hr-HR" sz="2800" dirty="0" smtClean="0"/>
              <a:t>’ </a:t>
            </a:r>
            <a:r>
              <a:rPr lang="hr-HR" sz="2800" dirty="0" err="1" smtClean="0"/>
              <a:t>partnership,c</a:t>
            </a:r>
            <a:r>
              <a:rPr lang="hr-HR" sz="2800" dirty="0" smtClean="0"/>
              <a:t>. </a:t>
            </a:r>
            <a:r>
              <a:rPr lang="hr-HR" sz="2800" dirty="0" err="1" smtClean="0"/>
              <a:t>limited</a:t>
            </a:r>
            <a:r>
              <a:rPr lang="hr-HR" sz="2800" dirty="0" smtClean="0"/>
              <a:t> </a:t>
            </a:r>
            <a:r>
              <a:rPr lang="hr-HR" sz="2800" dirty="0" err="1" smtClean="0"/>
              <a:t>liability</a:t>
            </a:r>
            <a:r>
              <a:rPr lang="hr-HR" sz="2800" dirty="0" smtClean="0"/>
              <a:t> </a:t>
            </a:r>
            <a:r>
              <a:rPr lang="hr-HR" sz="2800" dirty="0" err="1" smtClean="0"/>
              <a:t>partnership,d</a:t>
            </a:r>
            <a:r>
              <a:rPr lang="hr-HR" sz="2800" dirty="0" smtClean="0"/>
              <a:t>. </a:t>
            </a:r>
            <a:r>
              <a:rPr lang="hr-HR" sz="2800" dirty="0" err="1" smtClean="0"/>
              <a:t>limited</a:t>
            </a:r>
            <a:r>
              <a:rPr lang="hr-HR" sz="2800" dirty="0" smtClean="0"/>
              <a:t> </a:t>
            </a:r>
            <a:r>
              <a:rPr lang="hr-HR" sz="2800" dirty="0" err="1" smtClean="0"/>
              <a:t>company</a:t>
            </a:r>
            <a:r>
              <a:rPr lang="hr-HR" sz="2800" dirty="0" smtClean="0"/>
              <a:t>, </a:t>
            </a:r>
            <a:r>
              <a:rPr lang="hr-HR" sz="2800" dirty="0" err="1" smtClean="0"/>
              <a:t>e.public</a:t>
            </a:r>
            <a:r>
              <a:rPr lang="hr-HR" sz="2800" dirty="0" smtClean="0"/>
              <a:t> </a:t>
            </a:r>
            <a:r>
              <a:rPr lang="hr-HR" sz="2800" dirty="0" err="1" smtClean="0"/>
              <a:t>limited</a:t>
            </a:r>
            <a:r>
              <a:rPr lang="hr-HR" sz="2800" dirty="0" smtClean="0"/>
              <a:t> </a:t>
            </a:r>
            <a:r>
              <a:rPr lang="hr-HR" sz="2800" dirty="0" err="1" smtClean="0"/>
              <a:t>company</a:t>
            </a:r>
            <a:r>
              <a:rPr lang="hr-HR" sz="2800" dirty="0" smtClean="0"/>
              <a:t>, </a:t>
            </a:r>
            <a:r>
              <a:rPr lang="hr-HR" sz="2800" dirty="0" err="1" smtClean="0"/>
              <a:t>f.private</a:t>
            </a:r>
            <a:r>
              <a:rPr lang="hr-HR" sz="2800" dirty="0" smtClean="0"/>
              <a:t> </a:t>
            </a:r>
            <a:r>
              <a:rPr lang="hr-HR" sz="2800" dirty="0" err="1" smtClean="0"/>
              <a:t>limited</a:t>
            </a:r>
            <a:r>
              <a:rPr lang="hr-HR" sz="2800" dirty="0" smtClean="0"/>
              <a:t> </a:t>
            </a:r>
            <a:r>
              <a:rPr lang="hr-HR" sz="2800" dirty="0" err="1" smtClean="0"/>
              <a:t>company</a:t>
            </a:r>
            <a:endParaRPr lang="en-US" sz="2800" dirty="0"/>
          </a:p>
        </p:txBody>
      </p:sp>
      <p:sp>
        <p:nvSpPr>
          <p:cNvPr id="4" name="Rectangle 1"/>
          <p:cNvSpPr>
            <a:spLocks noGrp="1" noChangeArrowheads="1"/>
          </p:cNvSpPr>
          <p:nvPr>
            <p:ph idx="1"/>
          </p:nvPr>
        </p:nvSpPr>
        <p:spPr/>
        <p:txBody>
          <a:bodyPr/>
          <a:lstStyle/>
          <a:p>
            <a:pPr lvl="0"/>
            <a:r>
              <a:rPr lang="hr-HR" altLang="sr-Latn-RS" dirty="0" smtClean="0"/>
              <a:t>4 B</a:t>
            </a:r>
          </a:p>
          <a:p>
            <a:pPr lvl="0"/>
            <a:r>
              <a:rPr lang="en-GB" altLang="sr-Latn-RS" dirty="0" smtClean="0"/>
              <a:t>can raise additional capital by issuing shares to the general public on a stock exchange market. That way large amounts of capital can be raised in a short time. However, if large quantities of shares are purchased (as in a takeover bid) the original shareholders, the founders of the company, may lose control of the business. The company must have at least two shareholders whose liability is limited to their contributions. The management of the company is carried out by the board of directors and a qualified company secretary. The shareholders have no power to participate in the management. The minimum authorised share capital required by law is £50,000.</a:t>
            </a:r>
          </a:p>
        </p:txBody>
      </p:sp>
    </p:spTree>
    <p:extLst>
      <p:ext uri="{BB962C8B-B14F-4D97-AF65-F5344CB8AC3E}">
        <p14:creationId xmlns:p14="http://schemas.microsoft.com/office/powerpoint/2010/main" val="1371229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a:t>
            </a:r>
            <a:r>
              <a:rPr lang="hr-HR" dirty="0" err="1" smtClean="0"/>
              <a:t>following</a:t>
            </a:r>
            <a:r>
              <a:rPr lang="hr-HR" dirty="0" smtClean="0"/>
              <a:t> table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46574464"/>
              </p:ext>
            </p:extLst>
          </p:nvPr>
        </p:nvGraphicFramePr>
        <p:xfrm>
          <a:off x="1103313" y="2052638"/>
          <a:ext cx="8947152" cy="4124960"/>
        </p:xfrm>
        <a:graphic>
          <a:graphicData uri="http://schemas.openxmlformats.org/drawingml/2006/table">
            <a:tbl>
              <a:tblPr firstRow="1" bandRow="1">
                <a:tableStyleId>{5C22544A-7EE6-4342-B048-85BDC9FD1C3A}</a:tableStyleId>
              </a:tblPr>
              <a:tblGrid>
                <a:gridCol w="1491192"/>
                <a:gridCol w="1491192"/>
                <a:gridCol w="1491192"/>
                <a:gridCol w="1491192"/>
                <a:gridCol w="1491192"/>
                <a:gridCol w="1491192"/>
              </a:tblGrid>
              <a:tr h="370840">
                <a:tc>
                  <a:txBody>
                    <a:bodyPr/>
                    <a:lstStyle/>
                    <a:p>
                      <a:r>
                        <a:rPr lang="hr-HR" dirty="0" err="1" smtClean="0"/>
                        <a:t>Type</a:t>
                      </a:r>
                      <a:r>
                        <a:rPr lang="hr-HR" dirty="0" smtClean="0"/>
                        <a:t> </a:t>
                      </a:r>
                      <a:r>
                        <a:rPr lang="hr-HR" dirty="0" err="1" smtClean="0"/>
                        <a:t>of</a:t>
                      </a:r>
                      <a:r>
                        <a:rPr lang="hr-HR" dirty="0" smtClean="0"/>
                        <a:t> </a:t>
                      </a:r>
                      <a:r>
                        <a:rPr lang="hr-HR" dirty="0" err="1" smtClean="0"/>
                        <a:t>business</a:t>
                      </a:r>
                      <a:endParaRPr lang="en-US" dirty="0"/>
                    </a:p>
                  </a:txBody>
                  <a:tcPr/>
                </a:tc>
                <a:tc>
                  <a:txBody>
                    <a:bodyPr/>
                    <a:lstStyle/>
                    <a:p>
                      <a:r>
                        <a:rPr lang="hr-HR" dirty="0" err="1" smtClean="0"/>
                        <a:t>Registration</a:t>
                      </a:r>
                      <a:endParaRPr lang="en-US" dirty="0"/>
                    </a:p>
                  </a:txBody>
                  <a:tcPr/>
                </a:tc>
                <a:tc>
                  <a:txBody>
                    <a:bodyPr/>
                    <a:lstStyle/>
                    <a:p>
                      <a:r>
                        <a:rPr lang="hr-HR" dirty="0" err="1" smtClean="0"/>
                        <a:t>Ownership</a:t>
                      </a:r>
                      <a:r>
                        <a:rPr lang="hr-HR" dirty="0" smtClean="0"/>
                        <a:t> </a:t>
                      </a:r>
                      <a:endParaRPr lang="en-US" dirty="0"/>
                    </a:p>
                  </a:txBody>
                  <a:tcPr/>
                </a:tc>
                <a:tc>
                  <a:txBody>
                    <a:bodyPr/>
                    <a:lstStyle/>
                    <a:p>
                      <a:r>
                        <a:rPr lang="hr-HR" sz="1400" dirty="0" smtClean="0"/>
                        <a:t>Management </a:t>
                      </a:r>
                      <a:endParaRPr lang="en-US" sz="1400" dirty="0"/>
                    </a:p>
                  </a:txBody>
                  <a:tcPr/>
                </a:tc>
                <a:tc>
                  <a:txBody>
                    <a:bodyPr/>
                    <a:lstStyle/>
                    <a:p>
                      <a:r>
                        <a:rPr lang="hr-HR" dirty="0" err="1" smtClean="0"/>
                        <a:t>Liability</a:t>
                      </a:r>
                      <a:r>
                        <a:rPr lang="hr-HR" dirty="0" smtClean="0"/>
                        <a:t> </a:t>
                      </a:r>
                      <a:endParaRPr lang="en-US" dirty="0"/>
                    </a:p>
                  </a:txBody>
                  <a:tcPr/>
                </a:tc>
                <a:tc>
                  <a:txBody>
                    <a:bodyPr/>
                    <a:lstStyle/>
                    <a:p>
                      <a:r>
                        <a:rPr lang="hr-HR" dirty="0" err="1" smtClean="0"/>
                        <a:t>Taxation</a:t>
                      </a:r>
                      <a:r>
                        <a:rPr lang="hr-HR" dirty="0" smtClean="0"/>
                        <a:t> </a:t>
                      </a:r>
                      <a:endParaRPr lang="en-US" dirty="0"/>
                    </a:p>
                  </a:txBody>
                  <a:tcPr/>
                </a:tc>
              </a:tr>
              <a:tr h="370840">
                <a:tc>
                  <a:txBody>
                    <a:bodyPr/>
                    <a:lstStyle/>
                    <a:p>
                      <a:r>
                        <a:rPr lang="hr-HR" dirty="0" smtClean="0"/>
                        <a:t>Sole </a:t>
                      </a:r>
                      <a:r>
                        <a:rPr lang="hr-HR" dirty="0" err="1" smtClean="0"/>
                        <a:t>trader</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hr-HR" dirty="0" err="1" smtClean="0"/>
                        <a:t>Partnership</a:t>
                      </a:r>
                      <a:r>
                        <a:rPr lang="hr-HR" dirty="0" smtClean="0"/>
                        <a:t> </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hr-HR" dirty="0" err="1" smtClean="0"/>
                        <a:t>Limited</a:t>
                      </a:r>
                      <a:r>
                        <a:rPr lang="hr-HR" dirty="0" smtClean="0"/>
                        <a:t> </a:t>
                      </a:r>
                      <a:r>
                        <a:rPr lang="hr-HR" dirty="0" err="1" smtClean="0"/>
                        <a:t>liability</a:t>
                      </a:r>
                      <a:r>
                        <a:rPr lang="hr-HR" dirty="0" smtClean="0"/>
                        <a:t> </a:t>
                      </a:r>
                      <a:r>
                        <a:rPr lang="hr-HR" dirty="0" err="1" smtClean="0"/>
                        <a:t>partnership</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hr-HR" dirty="0" err="1" smtClean="0"/>
                        <a:t>Private</a:t>
                      </a:r>
                      <a:r>
                        <a:rPr lang="hr-HR" dirty="0" smtClean="0"/>
                        <a:t> </a:t>
                      </a:r>
                      <a:r>
                        <a:rPr lang="hr-HR" dirty="0" err="1" smtClean="0"/>
                        <a:t>limited</a:t>
                      </a:r>
                      <a:r>
                        <a:rPr lang="hr-HR" dirty="0" smtClean="0"/>
                        <a:t> </a:t>
                      </a:r>
                      <a:r>
                        <a:rPr lang="hr-HR" dirty="0" err="1" smtClean="0"/>
                        <a:t>company</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hr-HR" dirty="0" err="1" smtClean="0"/>
                        <a:t>Public</a:t>
                      </a:r>
                      <a:r>
                        <a:rPr lang="hr-HR" dirty="0" smtClean="0"/>
                        <a:t> </a:t>
                      </a:r>
                      <a:r>
                        <a:rPr lang="hr-HR" dirty="0" err="1" smtClean="0"/>
                        <a:t>limited</a:t>
                      </a:r>
                      <a:r>
                        <a:rPr lang="hr-HR" dirty="0" smtClean="0"/>
                        <a:t> </a:t>
                      </a:r>
                      <a:r>
                        <a:rPr lang="hr-HR" dirty="0" err="1" smtClean="0"/>
                        <a:t>company</a:t>
                      </a:r>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bl>
          </a:graphicData>
        </a:graphic>
      </p:graphicFrame>
    </p:spTree>
    <p:extLst>
      <p:ext uri="{BB962C8B-B14F-4D97-AF65-F5344CB8AC3E}">
        <p14:creationId xmlns:p14="http://schemas.microsoft.com/office/powerpoint/2010/main" val="35575703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400" dirty="0" err="1" smtClean="0"/>
              <a:t>Complete</a:t>
            </a:r>
            <a:r>
              <a:rPr lang="hr-HR" sz="2400" dirty="0" smtClean="0"/>
              <a:t> </a:t>
            </a:r>
            <a:r>
              <a:rPr lang="hr-HR" sz="2400" dirty="0" err="1" smtClean="0"/>
              <a:t>the</a:t>
            </a:r>
            <a:r>
              <a:rPr lang="hr-HR" sz="2400" dirty="0" smtClean="0"/>
              <a:t> </a:t>
            </a:r>
            <a:r>
              <a:rPr lang="hr-HR" sz="2400" dirty="0" err="1" smtClean="0"/>
              <a:t>definitions</a:t>
            </a:r>
            <a:r>
              <a:rPr lang="hr-HR" sz="2400" dirty="0" smtClean="0"/>
              <a:t>: </a:t>
            </a:r>
            <a:r>
              <a:rPr lang="hr-HR" sz="2400" dirty="0" err="1" smtClean="0"/>
              <a:t>shareholder</a:t>
            </a:r>
            <a:r>
              <a:rPr lang="hr-HR" sz="2400" dirty="0" smtClean="0"/>
              <a:t>, </a:t>
            </a:r>
            <a:r>
              <a:rPr lang="hr-HR" sz="2400" dirty="0" err="1" smtClean="0"/>
              <a:t>business</a:t>
            </a:r>
            <a:r>
              <a:rPr lang="hr-HR" sz="2400" dirty="0" smtClean="0"/>
              <a:t> </a:t>
            </a:r>
            <a:r>
              <a:rPr lang="hr-HR" sz="2400" dirty="0" err="1" smtClean="0"/>
              <a:t>venture</a:t>
            </a:r>
            <a:r>
              <a:rPr lang="hr-HR" sz="2400" dirty="0" smtClean="0"/>
              <a:t>, </a:t>
            </a:r>
            <a:r>
              <a:rPr lang="hr-HR" sz="2400" dirty="0" err="1" smtClean="0"/>
              <a:t>self-assessment</a:t>
            </a:r>
            <a:r>
              <a:rPr lang="hr-HR" sz="2400" dirty="0" smtClean="0"/>
              <a:t> </a:t>
            </a:r>
            <a:r>
              <a:rPr lang="hr-HR" sz="2400" dirty="0" err="1" smtClean="0"/>
              <a:t>form</a:t>
            </a:r>
            <a:r>
              <a:rPr lang="hr-HR" sz="2400" dirty="0" smtClean="0"/>
              <a:t>, </a:t>
            </a:r>
            <a:r>
              <a:rPr lang="hr-HR" sz="2400" dirty="0" err="1" smtClean="0"/>
              <a:t>corporation</a:t>
            </a:r>
            <a:r>
              <a:rPr lang="hr-HR" sz="2400" dirty="0" smtClean="0"/>
              <a:t> </a:t>
            </a:r>
            <a:r>
              <a:rPr lang="hr-HR" sz="2400" dirty="0" err="1" smtClean="0"/>
              <a:t>tax</a:t>
            </a:r>
            <a:r>
              <a:rPr lang="hr-HR" sz="2400" dirty="0" smtClean="0"/>
              <a:t>, </a:t>
            </a:r>
            <a:r>
              <a:rPr lang="hr-HR" sz="2400" dirty="0" err="1" smtClean="0"/>
              <a:t>co-owner</a:t>
            </a:r>
            <a:r>
              <a:rPr lang="hr-HR" sz="2400" dirty="0" smtClean="0"/>
              <a:t>, </a:t>
            </a:r>
            <a:r>
              <a:rPr lang="hr-HR" sz="2400" dirty="0" err="1" smtClean="0"/>
              <a:t>income</a:t>
            </a:r>
            <a:r>
              <a:rPr lang="hr-HR" sz="2400" dirty="0" smtClean="0"/>
              <a:t> </a:t>
            </a:r>
            <a:r>
              <a:rPr lang="hr-HR" sz="2400" dirty="0" err="1" smtClean="0"/>
              <a:t>tax</a:t>
            </a:r>
            <a:r>
              <a:rPr lang="hr-HR" sz="2400" dirty="0" smtClean="0"/>
              <a:t>, management, </a:t>
            </a:r>
            <a:r>
              <a:rPr lang="hr-HR" sz="2400" dirty="0" err="1" smtClean="0"/>
              <a:t>incorporation</a:t>
            </a:r>
            <a:r>
              <a:rPr lang="hr-HR" sz="2400" dirty="0" smtClean="0"/>
              <a:t>, </a:t>
            </a:r>
            <a:r>
              <a:rPr lang="hr-HR" sz="2400" dirty="0" err="1" smtClean="0"/>
              <a:t>liability</a:t>
            </a:r>
            <a:r>
              <a:rPr lang="hr-HR" sz="2400" dirty="0" smtClean="0"/>
              <a:t>, </a:t>
            </a:r>
            <a:r>
              <a:rPr lang="hr-HR" sz="2400" dirty="0" err="1" smtClean="0"/>
              <a:t>asset</a:t>
            </a:r>
            <a:r>
              <a:rPr lang="hr-HR" sz="2400" dirty="0" smtClean="0"/>
              <a:t>, </a:t>
            </a:r>
            <a:r>
              <a:rPr lang="hr-HR" sz="2400" dirty="0" err="1" smtClean="0"/>
              <a:t>stock</a:t>
            </a:r>
            <a:r>
              <a:rPr lang="hr-HR" sz="2400" dirty="0" smtClean="0"/>
              <a:t> </a:t>
            </a:r>
            <a:r>
              <a:rPr lang="hr-HR" sz="2400" dirty="0" err="1" smtClean="0"/>
              <a:t>exchange</a:t>
            </a:r>
            <a:r>
              <a:rPr lang="hr-HR" sz="2400" dirty="0" smtClean="0"/>
              <a:t>, </a:t>
            </a:r>
            <a:r>
              <a:rPr lang="hr-HR" sz="2400" dirty="0" err="1" smtClean="0"/>
              <a:t>artificial</a:t>
            </a:r>
            <a:r>
              <a:rPr lang="hr-HR" sz="2400" dirty="0" smtClean="0"/>
              <a:t> </a:t>
            </a:r>
            <a:r>
              <a:rPr lang="hr-HR" sz="2400" dirty="0" err="1" smtClean="0"/>
              <a:t>person</a:t>
            </a:r>
            <a:r>
              <a:rPr lang="hr-HR" sz="2400" dirty="0" smtClean="0"/>
              <a:t>, </a:t>
            </a:r>
            <a:r>
              <a:rPr lang="hr-HR" sz="2400" dirty="0" err="1" smtClean="0"/>
              <a:t>takeover</a:t>
            </a:r>
            <a:r>
              <a:rPr lang="hr-HR" sz="2400" dirty="0" smtClean="0"/>
              <a:t> </a:t>
            </a:r>
            <a:r>
              <a:rPr lang="hr-HR" sz="2400" dirty="0" err="1" smtClean="0"/>
              <a:t>bid</a:t>
            </a:r>
            <a:endParaRPr lang="en-US" sz="2400" dirty="0"/>
          </a:p>
        </p:txBody>
      </p:sp>
      <p:sp>
        <p:nvSpPr>
          <p:cNvPr id="3" name="Content Placeholder 2"/>
          <p:cNvSpPr>
            <a:spLocks noGrp="1"/>
          </p:cNvSpPr>
          <p:nvPr>
            <p:ph idx="1"/>
          </p:nvPr>
        </p:nvSpPr>
        <p:spPr/>
        <p:txBody>
          <a:bodyPr/>
          <a:lstStyle/>
          <a:p>
            <a:pPr lvl="0"/>
            <a:r>
              <a:rPr lang="en-GB" dirty="0"/>
              <a:t>A </a:t>
            </a:r>
            <a:r>
              <a:rPr lang="en-GB" dirty="0" smtClean="0"/>
              <a:t>____________________is </a:t>
            </a:r>
            <a:r>
              <a:rPr lang="en-GB" dirty="0"/>
              <a:t>a form that a sole trader or a partner needs to complete and send to the tax authority. It contains all financial details and a calculation of the amount of tax that must be paid.</a:t>
            </a:r>
            <a:endParaRPr lang="hr-HR" dirty="0"/>
          </a:p>
          <a:p>
            <a:pPr lvl="0"/>
            <a:r>
              <a:rPr lang="en-GB" dirty="0"/>
              <a:t>The amount of income that is paid in tax is called </a:t>
            </a:r>
            <a:r>
              <a:rPr lang="en-GB" dirty="0" smtClean="0"/>
              <a:t>________________ </a:t>
            </a:r>
            <a:r>
              <a:rPr lang="en-GB" dirty="0"/>
              <a:t>.</a:t>
            </a:r>
            <a:endParaRPr lang="hr-HR" dirty="0"/>
          </a:p>
          <a:p>
            <a:pPr lvl="0"/>
            <a:r>
              <a:rPr lang="en-GB" dirty="0" smtClean="0"/>
              <a:t>_________ </a:t>
            </a:r>
            <a:r>
              <a:rPr lang="en-GB" dirty="0"/>
              <a:t>is the way in which a business is run on a day-to-day basis.</a:t>
            </a:r>
            <a:endParaRPr lang="hr-HR" dirty="0"/>
          </a:p>
          <a:p>
            <a:pPr lvl="0"/>
            <a:r>
              <a:rPr lang="en-GB" dirty="0"/>
              <a:t> _____________________ is the condition of being actually or potentially subject to a legal obligation.</a:t>
            </a:r>
            <a:endParaRPr lang="hr-HR" dirty="0"/>
          </a:p>
          <a:p>
            <a:endParaRPr lang="en-US" dirty="0"/>
          </a:p>
        </p:txBody>
      </p:sp>
    </p:spTree>
    <p:extLst>
      <p:ext uri="{BB962C8B-B14F-4D97-AF65-F5344CB8AC3E}">
        <p14:creationId xmlns:p14="http://schemas.microsoft.com/office/powerpoint/2010/main" val="19796104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400" dirty="0" err="1"/>
              <a:t>Complete</a:t>
            </a:r>
            <a:r>
              <a:rPr lang="hr-HR" sz="2400" dirty="0"/>
              <a:t> </a:t>
            </a:r>
            <a:r>
              <a:rPr lang="hr-HR" sz="2400" dirty="0" err="1"/>
              <a:t>the</a:t>
            </a:r>
            <a:r>
              <a:rPr lang="hr-HR" sz="2400" dirty="0"/>
              <a:t> </a:t>
            </a:r>
            <a:r>
              <a:rPr lang="hr-HR" sz="2400" dirty="0" err="1"/>
              <a:t>definitions</a:t>
            </a:r>
            <a:r>
              <a:rPr lang="hr-HR" sz="2400" dirty="0"/>
              <a:t>: </a:t>
            </a:r>
            <a:r>
              <a:rPr lang="hr-HR" sz="2400" dirty="0" err="1"/>
              <a:t>shareholder</a:t>
            </a:r>
            <a:r>
              <a:rPr lang="hr-HR" sz="2400" dirty="0"/>
              <a:t>, </a:t>
            </a:r>
            <a:r>
              <a:rPr lang="hr-HR" sz="2400" dirty="0" err="1"/>
              <a:t>business</a:t>
            </a:r>
            <a:r>
              <a:rPr lang="hr-HR" sz="2400" dirty="0"/>
              <a:t> </a:t>
            </a:r>
            <a:r>
              <a:rPr lang="hr-HR" sz="2400" dirty="0" err="1"/>
              <a:t>venture</a:t>
            </a:r>
            <a:r>
              <a:rPr lang="hr-HR" sz="2400" dirty="0"/>
              <a:t>, </a:t>
            </a:r>
            <a:r>
              <a:rPr lang="hr-HR" sz="2400" dirty="0" err="1"/>
              <a:t>self-assessment</a:t>
            </a:r>
            <a:r>
              <a:rPr lang="hr-HR" sz="2400" dirty="0"/>
              <a:t> </a:t>
            </a:r>
            <a:r>
              <a:rPr lang="hr-HR" sz="2400" dirty="0" err="1"/>
              <a:t>form</a:t>
            </a:r>
            <a:r>
              <a:rPr lang="hr-HR" sz="2400" dirty="0"/>
              <a:t>, </a:t>
            </a:r>
            <a:r>
              <a:rPr lang="hr-HR" sz="2400" dirty="0" err="1"/>
              <a:t>corporation</a:t>
            </a:r>
            <a:r>
              <a:rPr lang="hr-HR" sz="2400" dirty="0"/>
              <a:t> </a:t>
            </a:r>
            <a:r>
              <a:rPr lang="hr-HR" sz="2400" dirty="0" err="1"/>
              <a:t>tax</a:t>
            </a:r>
            <a:r>
              <a:rPr lang="hr-HR" sz="2400" dirty="0"/>
              <a:t>, </a:t>
            </a:r>
            <a:r>
              <a:rPr lang="hr-HR" sz="2400" dirty="0" err="1"/>
              <a:t>co-owner</a:t>
            </a:r>
            <a:r>
              <a:rPr lang="hr-HR" sz="2400" dirty="0"/>
              <a:t>, </a:t>
            </a:r>
            <a:r>
              <a:rPr lang="hr-HR" sz="2400" dirty="0" err="1"/>
              <a:t>income</a:t>
            </a:r>
            <a:r>
              <a:rPr lang="hr-HR" sz="2400" dirty="0"/>
              <a:t> </a:t>
            </a:r>
            <a:r>
              <a:rPr lang="hr-HR" sz="2400" dirty="0" err="1"/>
              <a:t>tax</a:t>
            </a:r>
            <a:r>
              <a:rPr lang="hr-HR" sz="2400" dirty="0"/>
              <a:t>, management, </a:t>
            </a:r>
            <a:r>
              <a:rPr lang="hr-HR" sz="2400" dirty="0" err="1"/>
              <a:t>incorporation</a:t>
            </a:r>
            <a:r>
              <a:rPr lang="hr-HR" sz="2400" dirty="0"/>
              <a:t>, </a:t>
            </a:r>
            <a:r>
              <a:rPr lang="hr-HR" sz="2400" dirty="0" err="1"/>
              <a:t>liability</a:t>
            </a:r>
            <a:r>
              <a:rPr lang="hr-HR" sz="2400" dirty="0"/>
              <a:t>, </a:t>
            </a:r>
            <a:r>
              <a:rPr lang="hr-HR" sz="2400" dirty="0" err="1"/>
              <a:t>asset</a:t>
            </a:r>
            <a:r>
              <a:rPr lang="hr-HR" sz="2400" dirty="0"/>
              <a:t>, </a:t>
            </a:r>
            <a:r>
              <a:rPr lang="hr-HR" sz="2400" dirty="0" err="1"/>
              <a:t>stock</a:t>
            </a:r>
            <a:r>
              <a:rPr lang="hr-HR" sz="2400" dirty="0"/>
              <a:t> </a:t>
            </a:r>
            <a:r>
              <a:rPr lang="hr-HR" sz="2400" dirty="0" err="1"/>
              <a:t>exchange</a:t>
            </a:r>
            <a:r>
              <a:rPr lang="hr-HR" sz="2400" dirty="0"/>
              <a:t>, </a:t>
            </a:r>
            <a:r>
              <a:rPr lang="hr-HR" sz="2400" dirty="0" err="1"/>
              <a:t>artificial</a:t>
            </a:r>
            <a:r>
              <a:rPr lang="hr-HR" sz="2400" dirty="0"/>
              <a:t> </a:t>
            </a:r>
            <a:r>
              <a:rPr lang="hr-HR" sz="2400" dirty="0" err="1"/>
              <a:t>person</a:t>
            </a:r>
            <a:r>
              <a:rPr lang="hr-HR" sz="2400" dirty="0"/>
              <a:t>, </a:t>
            </a:r>
            <a:r>
              <a:rPr lang="hr-HR" sz="2400" dirty="0" err="1"/>
              <a:t>takeover</a:t>
            </a:r>
            <a:r>
              <a:rPr lang="hr-HR" sz="2400" dirty="0"/>
              <a:t> </a:t>
            </a:r>
            <a:r>
              <a:rPr lang="hr-HR" sz="2400" dirty="0" err="1"/>
              <a:t>bid</a:t>
            </a:r>
            <a:endParaRPr lang="en-US" sz="2400" dirty="0"/>
          </a:p>
        </p:txBody>
      </p:sp>
      <p:sp>
        <p:nvSpPr>
          <p:cNvPr id="3" name="Content Placeholder 2"/>
          <p:cNvSpPr>
            <a:spLocks noGrp="1"/>
          </p:cNvSpPr>
          <p:nvPr>
            <p:ph idx="1"/>
          </p:nvPr>
        </p:nvSpPr>
        <p:spPr/>
        <p:txBody>
          <a:bodyPr/>
          <a:lstStyle/>
          <a:p>
            <a:pPr lvl="0"/>
            <a:r>
              <a:rPr lang="en-GB" dirty="0"/>
              <a:t>Any property owned by a person or firm that has financial value is called _______________.</a:t>
            </a:r>
            <a:endParaRPr lang="hr-HR" dirty="0"/>
          </a:p>
          <a:p>
            <a:pPr lvl="0"/>
            <a:r>
              <a:rPr lang="en-GB" dirty="0"/>
              <a:t>An _______________________ is an entity other than a</a:t>
            </a:r>
            <a:r>
              <a:rPr lang="en-GB" dirty="0">
                <a:hlinkClick r:id="rId2"/>
              </a:rPr>
              <a:t> </a:t>
            </a:r>
            <a:r>
              <a:rPr lang="en-GB" dirty="0"/>
              <a:t>natural person (human being) created by</a:t>
            </a:r>
            <a:r>
              <a:rPr lang="en-GB" dirty="0">
                <a:hlinkClick r:id="rId3"/>
              </a:rPr>
              <a:t> </a:t>
            </a:r>
            <a:r>
              <a:rPr lang="en-GB" dirty="0"/>
              <a:t>law and recognized as a legal entity having distinct</a:t>
            </a:r>
            <a:r>
              <a:rPr lang="en-GB" dirty="0">
                <a:hlinkClick r:id="rId4"/>
              </a:rPr>
              <a:t> </a:t>
            </a:r>
            <a:r>
              <a:rPr lang="en-GB" dirty="0"/>
              <a:t>identity, legal personality, and duties and rights. (</a:t>
            </a:r>
            <a:r>
              <a:rPr lang="en-GB" i="1" dirty="0"/>
              <a:t>juristic, juridical or legal person</a:t>
            </a:r>
            <a:r>
              <a:rPr lang="en-GB" dirty="0"/>
              <a:t>)</a:t>
            </a:r>
            <a:endParaRPr lang="hr-HR" dirty="0"/>
          </a:p>
          <a:p>
            <a:pPr lvl="0"/>
            <a:r>
              <a:rPr lang="en-GB" dirty="0"/>
              <a:t>A _____________________ is an individual, or, organisation that owns one or more shares in a company, and in whose name a share certificate is issued (US </a:t>
            </a:r>
            <a:r>
              <a:rPr lang="en-GB" i="1" dirty="0"/>
              <a:t>stockholder</a:t>
            </a:r>
            <a:r>
              <a:rPr lang="en-GB" dirty="0"/>
              <a:t>)</a:t>
            </a:r>
            <a:endParaRPr lang="hr-HR" dirty="0"/>
          </a:p>
          <a:p>
            <a:pPr lvl="0"/>
            <a:r>
              <a:rPr lang="en-GB" dirty="0"/>
              <a:t>An individual or group that shares ownership with another individual or group is referred to as a </a:t>
            </a:r>
            <a:r>
              <a:rPr lang="en-GB" dirty="0" smtClean="0"/>
              <a:t>______.</a:t>
            </a:r>
            <a:endParaRPr lang="hr-HR" dirty="0"/>
          </a:p>
          <a:p>
            <a:endParaRPr lang="en-US" dirty="0"/>
          </a:p>
        </p:txBody>
      </p:sp>
    </p:spTree>
    <p:extLst>
      <p:ext uri="{BB962C8B-B14F-4D97-AF65-F5344CB8AC3E}">
        <p14:creationId xmlns:p14="http://schemas.microsoft.com/office/powerpoint/2010/main" val="1612220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Lead-in</a:t>
            </a:r>
            <a:endParaRPr lang="en-US" dirty="0"/>
          </a:p>
        </p:txBody>
      </p:sp>
      <p:sp>
        <p:nvSpPr>
          <p:cNvPr id="3" name="Content Placeholder 2"/>
          <p:cNvSpPr>
            <a:spLocks noGrp="1"/>
          </p:cNvSpPr>
          <p:nvPr>
            <p:ph idx="1"/>
          </p:nvPr>
        </p:nvSpPr>
        <p:spPr/>
        <p:txBody>
          <a:bodyPr>
            <a:normAutofit/>
          </a:bodyPr>
          <a:lstStyle/>
          <a:p>
            <a:r>
              <a:rPr lang="en-GB" sz="2400" b="1" i="1" dirty="0"/>
              <a:t>Greg Bradley is a UK solicitor who specialises in setting up businesses. He has a client who needs advice on the most appropriate legal structure for the business he intends to start. </a:t>
            </a:r>
            <a:endParaRPr lang="hr-HR" sz="2400" b="1" i="1" dirty="0" smtClean="0"/>
          </a:p>
          <a:p>
            <a:r>
              <a:rPr lang="en-GB" sz="2400" b="1" i="1" dirty="0" smtClean="0"/>
              <a:t>What </a:t>
            </a:r>
            <a:r>
              <a:rPr lang="en-GB" sz="2400" b="1" i="1" dirty="0"/>
              <a:t>information do you think Greg Bradley needs from his client before he can explain more about different types of business structures in the UK and select the most advantageous one for the </a:t>
            </a:r>
            <a:r>
              <a:rPr lang="en-GB" sz="2400" b="1" i="1" dirty="0" smtClean="0"/>
              <a:t>client</a:t>
            </a:r>
            <a:r>
              <a:rPr lang="hr-HR" sz="2400" b="1" i="1" dirty="0" smtClean="0"/>
              <a:t>?</a:t>
            </a:r>
            <a:endParaRPr lang="hr-HR" sz="2400" dirty="0"/>
          </a:p>
          <a:p>
            <a:endParaRPr lang="en-US" sz="2400" dirty="0"/>
          </a:p>
        </p:txBody>
      </p:sp>
    </p:spTree>
    <p:extLst>
      <p:ext uri="{BB962C8B-B14F-4D97-AF65-F5344CB8AC3E}">
        <p14:creationId xmlns:p14="http://schemas.microsoft.com/office/powerpoint/2010/main" val="2764107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400" dirty="0" err="1"/>
              <a:t>Complete</a:t>
            </a:r>
            <a:r>
              <a:rPr lang="hr-HR" sz="2400" dirty="0"/>
              <a:t> </a:t>
            </a:r>
            <a:r>
              <a:rPr lang="hr-HR" sz="2400" dirty="0" err="1"/>
              <a:t>the</a:t>
            </a:r>
            <a:r>
              <a:rPr lang="hr-HR" sz="2400" dirty="0"/>
              <a:t> </a:t>
            </a:r>
            <a:r>
              <a:rPr lang="hr-HR" sz="2400" dirty="0" err="1"/>
              <a:t>definitions</a:t>
            </a:r>
            <a:r>
              <a:rPr lang="hr-HR" sz="2400" dirty="0"/>
              <a:t>: </a:t>
            </a:r>
            <a:r>
              <a:rPr lang="hr-HR" sz="2400" dirty="0" err="1"/>
              <a:t>shareholder</a:t>
            </a:r>
            <a:r>
              <a:rPr lang="hr-HR" sz="2400" dirty="0"/>
              <a:t>, </a:t>
            </a:r>
            <a:r>
              <a:rPr lang="hr-HR" sz="2400" dirty="0" err="1"/>
              <a:t>business</a:t>
            </a:r>
            <a:r>
              <a:rPr lang="hr-HR" sz="2400" dirty="0"/>
              <a:t> </a:t>
            </a:r>
            <a:r>
              <a:rPr lang="hr-HR" sz="2400" dirty="0" err="1"/>
              <a:t>venture</a:t>
            </a:r>
            <a:r>
              <a:rPr lang="hr-HR" sz="2400" dirty="0"/>
              <a:t>, </a:t>
            </a:r>
            <a:r>
              <a:rPr lang="hr-HR" sz="2400" dirty="0" err="1"/>
              <a:t>self-assessment</a:t>
            </a:r>
            <a:r>
              <a:rPr lang="hr-HR" sz="2400" dirty="0"/>
              <a:t> </a:t>
            </a:r>
            <a:r>
              <a:rPr lang="hr-HR" sz="2400" dirty="0" err="1"/>
              <a:t>form</a:t>
            </a:r>
            <a:r>
              <a:rPr lang="hr-HR" sz="2400" dirty="0"/>
              <a:t>, </a:t>
            </a:r>
            <a:r>
              <a:rPr lang="hr-HR" sz="2400" dirty="0" err="1"/>
              <a:t>corporation</a:t>
            </a:r>
            <a:r>
              <a:rPr lang="hr-HR" sz="2400" dirty="0"/>
              <a:t> </a:t>
            </a:r>
            <a:r>
              <a:rPr lang="hr-HR" sz="2400" dirty="0" err="1"/>
              <a:t>tax</a:t>
            </a:r>
            <a:r>
              <a:rPr lang="hr-HR" sz="2400" dirty="0"/>
              <a:t>, </a:t>
            </a:r>
            <a:r>
              <a:rPr lang="hr-HR" sz="2400" dirty="0" err="1"/>
              <a:t>co-owner</a:t>
            </a:r>
            <a:r>
              <a:rPr lang="hr-HR" sz="2400" dirty="0"/>
              <a:t>, </a:t>
            </a:r>
            <a:r>
              <a:rPr lang="hr-HR" sz="2400" dirty="0" err="1"/>
              <a:t>income</a:t>
            </a:r>
            <a:r>
              <a:rPr lang="hr-HR" sz="2400" dirty="0"/>
              <a:t> </a:t>
            </a:r>
            <a:r>
              <a:rPr lang="hr-HR" sz="2400" dirty="0" err="1"/>
              <a:t>tax</a:t>
            </a:r>
            <a:r>
              <a:rPr lang="hr-HR" sz="2400" dirty="0"/>
              <a:t>, management, </a:t>
            </a:r>
            <a:r>
              <a:rPr lang="hr-HR" sz="2400" dirty="0" err="1"/>
              <a:t>incorporation</a:t>
            </a:r>
            <a:r>
              <a:rPr lang="hr-HR" sz="2400" dirty="0"/>
              <a:t>, </a:t>
            </a:r>
            <a:r>
              <a:rPr lang="hr-HR" sz="2400" dirty="0" err="1"/>
              <a:t>liability</a:t>
            </a:r>
            <a:r>
              <a:rPr lang="hr-HR" sz="2400" dirty="0"/>
              <a:t>, </a:t>
            </a:r>
            <a:r>
              <a:rPr lang="hr-HR" sz="2400" dirty="0" err="1"/>
              <a:t>asset</a:t>
            </a:r>
            <a:r>
              <a:rPr lang="hr-HR" sz="2400" dirty="0"/>
              <a:t>, </a:t>
            </a:r>
            <a:r>
              <a:rPr lang="hr-HR" sz="2400" dirty="0" err="1"/>
              <a:t>stock</a:t>
            </a:r>
            <a:r>
              <a:rPr lang="hr-HR" sz="2400" dirty="0"/>
              <a:t> </a:t>
            </a:r>
            <a:r>
              <a:rPr lang="hr-HR" sz="2400" dirty="0" err="1"/>
              <a:t>exchange</a:t>
            </a:r>
            <a:r>
              <a:rPr lang="hr-HR" sz="2400" dirty="0"/>
              <a:t>, </a:t>
            </a:r>
            <a:r>
              <a:rPr lang="hr-HR" sz="2400" dirty="0" err="1"/>
              <a:t>artificial</a:t>
            </a:r>
            <a:r>
              <a:rPr lang="hr-HR" sz="2400" dirty="0"/>
              <a:t> </a:t>
            </a:r>
            <a:r>
              <a:rPr lang="hr-HR" sz="2400" dirty="0" err="1"/>
              <a:t>person</a:t>
            </a:r>
            <a:r>
              <a:rPr lang="hr-HR" sz="2400" dirty="0"/>
              <a:t>, </a:t>
            </a:r>
            <a:r>
              <a:rPr lang="hr-HR" sz="2400" dirty="0" err="1"/>
              <a:t>takeover</a:t>
            </a:r>
            <a:r>
              <a:rPr lang="hr-HR" sz="2400" dirty="0"/>
              <a:t> </a:t>
            </a:r>
            <a:r>
              <a:rPr lang="hr-HR" sz="2400" dirty="0" err="1"/>
              <a:t>bid</a:t>
            </a:r>
            <a:endParaRPr lang="en-US" sz="2400" dirty="0"/>
          </a:p>
        </p:txBody>
      </p:sp>
      <p:sp>
        <p:nvSpPr>
          <p:cNvPr id="3" name="Content Placeholder 2"/>
          <p:cNvSpPr>
            <a:spLocks noGrp="1"/>
          </p:cNvSpPr>
          <p:nvPr>
            <p:ph idx="1"/>
          </p:nvPr>
        </p:nvSpPr>
        <p:spPr/>
        <p:txBody>
          <a:bodyPr/>
          <a:lstStyle/>
          <a:p>
            <a:pPr lvl="0"/>
            <a:r>
              <a:rPr lang="en-GB" dirty="0"/>
              <a:t> _____________________ is the process of legally declaring a corporate entity as separate from its owners.</a:t>
            </a:r>
            <a:endParaRPr lang="hr-HR" dirty="0"/>
          </a:p>
          <a:p>
            <a:pPr lvl="0"/>
            <a:r>
              <a:rPr lang="en-GB" dirty="0"/>
              <a:t>_____________________ is the amount of money payable on a company’s income (</a:t>
            </a:r>
            <a:r>
              <a:rPr lang="en-GB" dirty="0" err="1"/>
              <a:t>eg</a:t>
            </a:r>
            <a:r>
              <a:rPr lang="en-GB" dirty="0"/>
              <a:t>. from investment in shares) or gains (</a:t>
            </a:r>
            <a:r>
              <a:rPr lang="en-GB" dirty="0" err="1"/>
              <a:t>eg</a:t>
            </a:r>
            <a:r>
              <a:rPr lang="en-GB" dirty="0"/>
              <a:t>. from sale of assets) at  the statutory rate. It must be</a:t>
            </a:r>
            <a:r>
              <a:rPr lang="en-GB" dirty="0">
                <a:hlinkClick r:id="rId2"/>
              </a:rPr>
              <a:t> </a:t>
            </a:r>
            <a:r>
              <a:rPr lang="en-GB" dirty="0"/>
              <a:t>paid by a company (US corporation) based on the</a:t>
            </a:r>
            <a:r>
              <a:rPr lang="en-GB" dirty="0">
                <a:hlinkClick r:id="rId3"/>
              </a:rPr>
              <a:t> </a:t>
            </a:r>
            <a:r>
              <a:rPr lang="en-GB" dirty="0"/>
              <a:t>amount of</a:t>
            </a:r>
            <a:r>
              <a:rPr lang="en-GB" dirty="0">
                <a:hlinkClick r:id="rId4"/>
              </a:rPr>
              <a:t> </a:t>
            </a:r>
            <a:r>
              <a:rPr lang="en-GB" dirty="0"/>
              <a:t>profit the company has made.</a:t>
            </a:r>
            <a:endParaRPr lang="hr-HR" dirty="0"/>
          </a:p>
          <a:p>
            <a:endParaRPr lang="en-US" dirty="0"/>
          </a:p>
        </p:txBody>
      </p:sp>
    </p:spTree>
    <p:extLst>
      <p:ext uri="{BB962C8B-B14F-4D97-AF65-F5344CB8AC3E}">
        <p14:creationId xmlns:p14="http://schemas.microsoft.com/office/powerpoint/2010/main" val="12202232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400" dirty="0" err="1"/>
              <a:t>Complete</a:t>
            </a:r>
            <a:r>
              <a:rPr lang="hr-HR" sz="2400" dirty="0"/>
              <a:t> </a:t>
            </a:r>
            <a:r>
              <a:rPr lang="hr-HR" sz="2400" dirty="0" err="1"/>
              <a:t>the</a:t>
            </a:r>
            <a:r>
              <a:rPr lang="hr-HR" sz="2400" dirty="0"/>
              <a:t> </a:t>
            </a:r>
            <a:r>
              <a:rPr lang="hr-HR" sz="2400" dirty="0" err="1"/>
              <a:t>definitions</a:t>
            </a:r>
            <a:r>
              <a:rPr lang="hr-HR" sz="2400" dirty="0"/>
              <a:t>: </a:t>
            </a:r>
            <a:r>
              <a:rPr lang="hr-HR" sz="2400" dirty="0" err="1"/>
              <a:t>shareholder</a:t>
            </a:r>
            <a:r>
              <a:rPr lang="hr-HR" sz="2400" dirty="0"/>
              <a:t>, </a:t>
            </a:r>
            <a:r>
              <a:rPr lang="hr-HR" sz="2400" dirty="0" err="1"/>
              <a:t>business</a:t>
            </a:r>
            <a:r>
              <a:rPr lang="hr-HR" sz="2400" dirty="0"/>
              <a:t> </a:t>
            </a:r>
            <a:r>
              <a:rPr lang="hr-HR" sz="2400" dirty="0" err="1"/>
              <a:t>venture</a:t>
            </a:r>
            <a:r>
              <a:rPr lang="hr-HR" sz="2400" dirty="0"/>
              <a:t>, </a:t>
            </a:r>
            <a:r>
              <a:rPr lang="hr-HR" sz="2400" dirty="0" err="1"/>
              <a:t>self-assessment</a:t>
            </a:r>
            <a:r>
              <a:rPr lang="hr-HR" sz="2400" dirty="0"/>
              <a:t> </a:t>
            </a:r>
            <a:r>
              <a:rPr lang="hr-HR" sz="2400" dirty="0" err="1"/>
              <a:t>form</a:t>
            </a:r>
            <a:r>
              <a:rPr lang="hr-HR" sz="2400" dirty="0"/>
              <a:t>, </a:t>
            </a:r>
            <a:r>
              <a:rPr lang="hr-HR" sz="2400" dirty="0" err="1"/>
              <a:t>corporation</a:t>
            </a:r>
            <a:r>
              <a:rPr lang="hr-HR" sz="2400" dirty="0"/>
              <a:t> </a:t>
            </a:r>
            <a:r>
              <a:rPr lang="hr-HR" sz="2400" dirty="0" err="1"/>
              <a:t>tax</a:t>
            </a:r>
            <a:r>
              <a:rPr lang="hr-HR" sz="2400" dirty="0"/>
              <a:t>, </a:t>
            </a:r>
            <a:r>
              <a:rPr lang="hr-HR" sz="2400" dirty="0" err="1"/>
              <a:t>co-owner</a:t>
            </a:r>
            <a:r>
              <a:rPr lang="hr-HR" sz="2400" dirty="0"/>
              <a:t>, </a:t>
            </a:r>
            <a:r>
              <a:rPr lang="hr-HR" sz="2400" dirty="0" err="1"/>
              <a:t>income</a:t>
            </a:r>
            <a:r>
              <a:rPr lang="hr-HR" sz="2400" dirty="0"/>
              <a:t> </a:t>
            </a:r>
            <a:r>
              <a:rPr lang="hr-HR" sz="2400" dirty="0" err="1"/>
              <a:t>tax</a:t>
            </a:r>
            <a:r>
              <a:rPr lang="hr-HR" sz="2400" dirty="0"/>
              <a:t>, management, </a:t>
            </a:r>
            <a:r>
              <a:rPr lang="hr-HR" sz="2400" dirty="0" err="1"/>
              <a:t>incorporation</a:t>
            </a:r>
            <a:r>
              <a:rPr lang="hr-HR" sz="2400" dirty="0"/>
              <a:t>, </a:t>
            </a:r>
            <a:r>
              <a:rPr lang="hr-HR" sz="2400" dirty="0" err="1"/>
              <a:t>liability</a:t>
            </a:r>
            <a:r>
              <a:rPr lang="hr-HR" sz="2400" dirty="0"/>
              <a:t>, </a:t>
            </a:r>
            <a:r>
              <a:rPr lang="hr-HR" sz="2400" dirty="0" err="1"/>
              <a:t>asset</a:t>
            </a:r>
            <a:r>
              <a:rPr lang="hr-HR" sz="2400" dirty="0"/>
              <a:t>, </a:t>
            </a:r>
            <a:r>
              <a:rPr lang="hr-HR" sz="2400" dirty="0" err="1"/>
              <a:t>stock</a:t>
            </a:r>
            <a:r>
              <a:rPr lang="hr-HR" sz="2400" dirty="0"/>
              <a:t> </a:t>
            </a:r>
            <a:r>
              <a:rPr lang="hr-HR" sz="2400" dirty="0" err="1"/>
              <a:t>exchange</a:t>
            </a:r>
            <a:r>
              <a:rPr lang="hr-HR" sz="2400" dirty="0"/>
              <a:t>, </a:t>
            </a:r>
            <a:r>
              <a:rPr lang="hr-HR" sz="2400" dirty="0" err="1"/>
              <a:t>artificial</a:t>
            </a:r>
            <a:r>
              <a:rPr lang="hr-HR" sz="2400" dirty="0"/>
              <a:t> </a:t>
            </a:r>
            <a:r>
              <a:rPr lang="hr-HR" sz="2400" dirty="0" err="1"/>
              <a:t>person</a:t>
            </a:r>
            <a:r>
              <a:rPr lang="hr-HR" sz="2400" dirty="0"/>
              <a:t>, </a:t>
            </a:r>
            <a:r>
              <a:rPr lang="hr-HR" sz="2400" dirty="0" err="1"/>
              <a:t>takeover</a:t>
            </a:r>
            <a:r>
              <a:rPr lang="hr-HR" sz="2400" dirty="0"/>
              <a:t> </a:t>
            </a:r>
            <a:r>
              <a:rPr lang="hr-HR" sz="2400" dirty="0" err="1"/>
              <a:t>bid</a:t>
            </a:r>
            <a:endParaRPr lang="en-US" sz="2400" dirty="0"/>
          </a:p>
        </p:txBody>
      </p:sp>
      <p:sp>
        <p:nvSpPr>
          <p:cNvPr id="3" name="Content Placeholder 2"/>
          <p:cNvSpPr>
            <a:spLocks noGrp="1"/>
          </p:cNvSpPr>
          <p:nvPr>
            <p:ph idx="1"/>
          </p:nvPr>
        </p:nvSpPr>
        <p:spPr/>
        <p:txBody>
          <a:bodyPr/>
          <a:lstStyle/>
          <a:p>
            <a:pPr lvl="0"/>
            <a:r>
              <a:rPr lang="en-GB" dirty="0"/>
              <a:t>________________________ is an organized financial market where</a:t>
            </a:r>
            <a:r>
              <a:rPr lang="en-GB" dirty="0">
                <a:hlinkClick r:id="rId2"/>
              </a:rPr>
              <a:t> </a:t>
            </a:r>
            <a:r>
              <a:rPr lang="en-GB" dirty="0"/>
              <a:t>shares and other securities are bought and sold.</a:t>
            </a:r>
            <a:endParaRPr lang="hr-HR" dirty="0"/>
          </a:p>
          <a:p>
            <a:pPr lvl="0"/>
            <a:r>
              <a:rPr lang="en-GB" dirty="0"/>
              <a:t> A _______________ is a business</a:t>
            </a:r>
            <a:r>
              <a:rPr lang="en-GB" dirty="0">
                <a:hlinkClick r:id="rId3"/>
              </a:rPr>
              <a:t> </a:t>
            </a:r>
            <a:r>
              <a:rPr lang="en-GB" dirty="0"/>
              <a:t>entity developed with the</a:t>
            </a:r>
            <a:r>
              <a:rPr lang="en-GB" dirty="0">
                <a:hlinkClick r:id="rId4"/>
              </a:rPr>
              <a:t> </a:t>
            </a:r>
            <a:r>
              <a:rPr lang="en-GB" dirty="0"/>
              <a:t>intent to make financial profits.</a:t>
            </a:r>
            <a:endParaRPr lang="hr-HR" dirty="0"/>
          </a:p>
          <a:p>
            <a:pPr lvl="0"/>
            <a:r>
              <a:rPr lang="en-GB" dirty="0"/>
              <a:t>An offer or an attempt to take control of a company by buying enough of its shares is called __________________________.</a:t>
            </a:r>
            <a:endParaRPr lang="hr-HR" dirty="0"/>
          </a:p>
          <a:p>
            <a:r>
              <a:rPr lang="en-GB" b="1" i="1" dirty="0"/>
              <a:t> </a:t>
            </a:r>
            <a:endParaRPr lang="hr-HR" dirty="0"/>
          </a:p>
          <a:p>
            <a:endParaRPr lang="en-US" dirty="0"/>
          </a:p>
        </p:txBody>
      </p:sp>
    </p:spTree>
    <p:extLst>
      <p:ext uri="{BB962C8B-B14F-4D97-AF65-F5344CB8AC3E}">
        <p14:creationId xmlns:p14="http://schemas.microsoft.com/office/powerpoint/2010/main" val="37853275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i="1" dirty="0" smtClean="0"/>
              <a:t>Study </a:t>
            </a:r>
            <a:r>
              <a:rPr lang="en-GB" sz="2800" b="1" i="1" dirty="0"/>
              <a:t>the text once again and find the advantages and disadvantages of each business structure. Fill in the table.</a:t>
            </a:r>
            <a:r>
              <a:rPr lang="hr-HR" sz="2800" dirty="0"/>
              <a:t/>
            </a:r>
            <a:br>
              <a:rPr lang="hr-HR" sz="2800" dirty="0"/>
            </a:b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92728418"/>
              </p:ext>
            </p:extLst>
          </p:nvPr>
        </p:nvGraphicFramePr>
        <p:xfrm>
          <a:off x="1103313" y="2052638"/>
          <a:ext cx="8947149" cy="2494280"/>
        </p:xfrm>
        <a:graphic>
          <a:graphicData uri="http://schemas.openxmlformats.org/drawingml/2006/table">
            <a:tbl>
              <a:tblPr firstRow="1" bandRow="1">
                <a:tableStyleId>{5C22544A-7EE6-4342-B048-85BDC9FD1C3A}</a:tableStyleId>
              </a:tblPr>
              <a:tblGrid>
                <a:gridCol w="2982383"/>
                <a:gridCol w="2982383"/>
                <a:gridCol w="2982383"/>
              </a:tblGrid>
              <a:tr h="370840">
                <a:tc>
                  <a:txBody>
                    <a:bodyPr/>
                    <a:lstStyle/>
                    <a:p>
                      <a:r>
                        <a:rPr lang="hr-HR" dirty="0" err="1" smtClean="0"/>
                        <a:t>Type</a:t>
                      </a:r>
                      <a:r>
                        <a:rPr lang="hr-HR" dirty="0" smtClean="0"/>
                        <a:t> </a:t>
                      </a:r>
                      <a:r>
                        <a:rPr lang="hr-HR" dirty="0" err="1" smtClean="0"/>
                        <a:t>of</a:t>
                      </a:r>
                      <a:r>
                        <a:rPr lang="hr-HR" dirty="0" smtClean="0"/>
                        <a:t> </a:t>
                      </a:r>
                      <a:r>
                        <a:rPr lang="hr-HR" dirty="0" err="1" smtClean="0"/>
                        <a:t>business</a:t>
                      </a:r>
                      <a:endParaRPr lang="en-US" dirty="0"/>
                    </a:p>
                  </a:txBody>
                  <a:tcPr/>
                </a:tc>
                <a:tc>
                  <a:txBody>
                    <a:bodyPr/>
                    <a:lstStyle/>
                    <a:p>
                      <a:r>
                        <a:rPr lang="hr-HR" dirty="0" err="1" smtClean="0"/>
                        <a:t>Advantage</a:t>
                      </a:r>
                      <a:endParaRPr lang="en-US" dirty="0"/>
                    </a:p>
                  </a:txBody>
                  <a:tcPr/>
                </a:tc>
                <a:tc>
                  <a:txBody>
                    <a:bodyPr/>
                    <a:lstStyle/>
                    <a:p>
                      <a:r>
                        <a:rPr lang="hr-HR" dirty="0" err="1" smtClean="0"/>
                        <a:t>Disadvantage</a:t>
                      </a:r>
                      <a:endParaRPr lang="en-US" dirty="0"/>
                    </a:p>
                  </a:txBody>
                  <a:tcPr/>
                </a:tc>
              </a:tr>
              <a:tr h="370840">
                <a:tc>
                  <a:txBody>
                    <a:bodyPr/>
                    <a:lstStyle/>
                    <a:p>
                      <a:r>
                        <a:rPr lang="hr-HR" dirty="0" smtClean="0"/>
                        <a:t>Sole </a:t>
                      </a:r>
                      <a:r>
                        <a:rPr lang="hr-HR" dirty="0" err="1" smtClean="0"/>
                        <a:t>trader</a:t>
                      </a:r>
                      <a:endParaRPr lang="en-US" dirty="0"/>
                    </a:p>
                  </a:txBody>
                  <a:tcPr/>
                </a:tc>
                <a:tc>
                  <a:txBody>
                    <a:bodyPr/>
                    <a:lstStyle/>
                    <a:p>
                      <a:endParaRPr lang="en-US"/>
                    </a:p>
                  </a:txBody>
                  <a:tcPr/>
                </a:tc>
                <a:tc>
                  <a:txBody>
                    <a:bodyPr/>
                    <a:lstStyle/>
                    <a:p>
                      <a:endParaRPr lang="en-US"/>
                    </a:p>
                  </a:txBody>
                  <a:tcPr/>
                </a:tc>
              </a:tr>
              <a:tr h="370840">
                <a:tc>
                  <a:txBody>
                    <a:bodyPr/>
                    <a:lstStyle/>
                    <a:p>
                      <a:r>
                        <a:rPr lang="hr-HR" dirty="0" err="1" smtClean="0"/>
                        <a:t>Partnership</a:t>
                      </a:r>
                      <a:endParaRPr lang="en-US" dirty="0"/>
                    </a:p>
                  </a:txBody>
                  <a:tcPr/>
                </a:tc>
                <a:tc>
                  <a:txBody>
                    <a:bodyPr/>
                    <a:lstStyle/>
                    <a:p>
                      <a:endParaRPr lang="en-US"/>
                    </a:p>
                  </a:txBody>
                  <a:tcPr/>
                </a:tc>
                <a:tc>
                  <a:txBody>
                    <a:bodyPr/>
                    <a:lstStyle/>
                    <a:p>
                      <a:endParaRPr lang="en-US"/>
                    </a:p>
                  </a:txBody>
                  <a:tcPr/>
                </a:tc>
              </a:tr>
              <a:tr h="370840">
                <a:tc>
                  <a:txBody>
                    <a:bodyPr/>
                    <a:lstStyle/>
                    <a:p>
                      <a:r>
                        <a:rPr lang="hr-HR" dirty="0" err="1" smtClean="0"/>
                        <a:t>Limited</a:t>
                      </a:r>
                      <a:r>
                        <a:rPr lang="hr-HR" dirty="0" smtClean="0"/>
                        <a:t> </a:t>
                      </a:r>
                      <a:r>
                        <a:rPr lang="hr-HR" dirty="0" err="1" smtClean="0"/>
                        <a:t>liability</a:t>
                      </a:r>
                      <a:r>
                        <a:rPr lang="hr-HR" dirty="0" smtClean="0"/>
                        <a:t> </a:t>
                      </a:r>
                      <a:r>
                        <a:rPr lang="hr-HR" dirty="0" err="1" smtClean="0"/>
                        <a:t>partnership</a:t>
                      </a:r>
                      <a:endParaRPr lang="en-US" dirty="0"/>
                    </a:p>
                  </a:txBody>
                  <a:tcPr/>
                </a:tc>
                <a:tc>
                  <a:txBody>
                    <a:bodyPr/>
                    <a:lstStyle/>
                    <a:p>
                      <a:endParaRPr lang="en-US"/>
                    </a:p>
                  </a:txBody>
                  <a:tcPr/>
                </a:tc>
                <a:tc>
                  <a:txBody>
                    <a:bodyPr/>
                    <a:lstStyle/>
                    <a:p>
                      <a:endParaRPr lang="en-US"/>
                    </a:p>
                  </a:txBody>
                  <a:tcPr/>
                </a:tc>
              </a:tr>
              <a:tr h="370840">
                <a:tc>
                  <a:txBody>
                    <a:bodyPr/>
                    <a:lstStyle/>
                    <a:p>
                      <a:r>
                        <a:rPr lang="hr-HR" dirty="0" err="1" smtClean="0"/>
                        <a:t>Private</a:t>
                      </a:r>
                      <a:r>
                        <a:rPr lang="hr-HR" dirty="0" smtClean="0"/>
                        <a:t> </a:t>
                      </a:r>
                      <a:r>
                        <a:rPr lang="hr-HR" dirty="0" err="1" smtClean="0"/>
                        <a:t>limited</a:t>
                      </a:r>
                      <a:r>
                        <a:rPr lang="hr-HR" dirty="0" smtClean="0"/>
                        <a:t> </a:t>
                      </a:r>
                      <a:r>
                        <a:rPr lang="hr-HR" dirty="0" err="1" smtClean="0"/>
                        <a:t>company</a:t>
                      </a:r>
                      <a:endParaRPr lang="en-US" dirty="0"/>
                    </a:p>
                  </a:txBody>
                  <a:tcPr/>
                </a:tc>
                <a:tc>
                  <a:txBody>
                    <a:bodyPr/>
                    <a:lstStyle/>
                    <a:p>
                      <a:endParaRPr lang="en-US"/>
                    </a:p>
                  </a:txBody>
                  <a:tcPr/>
                </a:tc>
                <a:tc>
                  <a:txBody>
                    <a:bodyPr/>
                    <a:lstStyle/>
                    <a:p>
                      <a:endParaRPr lang="en-US"/>
                    </a:p>
                  </a:txBody>
                  <a:tcPr/>
                </a:tc>
              </a:tr>
              <a:tr h="370840">
                <a:tc>
                  <a:txBody>
                    <a:bodyPr/>
                    <a:lstStyle/>
                    <a:p>
                      <a:r>
                        <a:rPr lang="hr-HR" dirty="0" err="1" smtClean="0"/>
                        <a:t>Public</a:t>
                      </a:r>
                      <a:r>
                        <a:rPr lang="hr-HR" dirty="0" smtClean="0"/>
                        <a:t> </a:t>
                      </a:r>
                      <a:r>
                        <a:rPr lang="hr-HR" dirty="0" err="1" smtClean="0"/>
                        <a:t>limited</a:t>
                      </a:r>
                      <a:r>
                        <a:rPr lang="hr-HR" dirty="0" smtClean="0"/>
                        <a:t> </a:t>
                      </a:r>
                      <a:r>
                        <a:rPr lang="hr-HR" dirty="0" err="1" smtClean="0"/>
                        <a:t>company</a:t>
                      </a:r>
                      <a:endParaRPr lang="en-US" dirty="0"/>
                    </a:p>
                  </a:txBody>
                  <a:tcPr/>
                </a:tc>
                <a:tc>
                  <a:txBody>
                    <a:bodyPr/>
                    <a:lstStyle/>
                    <a:p>
                      <a:endParaRPr lang="en-US"/>
                    </a:p>
                  </a:txBody>
                  <a:tcPr/>
                </a:tc>
                <a:tc>
                  <a:txBody>
                    <a:bodyPr/>
                    <a:lstStyle/>
                    <a:p>
                      <a:endParaRPr lang="en-US"/>
                    </a:p>
                  </a:txBody>
                  <a:tcPr/>
                </a:tc>
              </a:tr>
            </a:tbl>
          </a:graphicData>
        </a:graphic>
      </p:graphicFrame>
    </p:spTree>
    <p:extLst>
      <p:ext uri="{BB962C8B-B14F-4D97-AF65-F5344CB8AC3E}">
        <p14:creationId xmlns:p14="http://schemas.microsoft.com/office/powerpoint/2010/main" val="36072762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800" dirty="0" err="1" smtClean="0"/>
              <a:t>Fill</a:t>
            </a:r>
            <a:r>
              <a:rPr lang="hr-HR" sz="2800" dirty="0" smtClean="0"/>
              <a:t> </a:t>
            </a:r>
            <a:r>
              <a:rPr lang="hr-HR" sz="2800" dirty="0" err="1" smtClean="0"/>
              <a:t>in</a:t>
            </a:r>
            <a:r>
              <a:rPr lang="hr-HR" sz="2800" dirty="0" smtClean="0"/>
              <a:t> </a:t>
            </a:r>
            <a:r>
              <a:rPr lang="hr-HR" sz="2800" dirty="0" err="1" smtClean="0"/>
              <a:t>the</a:t>
            </a:r>
            <a:r>
              <a:rPr lang="hr-HR" sz="2800" dirty="0" smtClean="0"/>
              <a:t> </a:t>
            </a:r>
            <a:r>
              <a:rPr lang="hr-HR" sz="2800" dirty="0" err="1" smtClean="0"/>
              <a:t>gaps</a:t>
            </a:r>
            <a:r>
              <a:rPr lang="hr-HR" sz="2800" dirty="0" smtClean="0"/>
              <a:t>: </a:t>
            </a:r>
            <a:r>
              <a:rPr lang="hr-HR" sz="2800" dirty="0" err="1" smtClean="0"/>
              <a:t>formed</a:t>
            </a:r>
            <a:r>
              <a:rPr lang="hr-HR" sz="2800" dirty="0" smtClean="0"/>
              <a:t>, </a:t>
            </a:r>
            <a:r>
              <a:rPr lang="hr-HR" sz="2800" dirty="0" err="1" smtClean="0"/>
              <a:t>registered</a:t>
            </a:r>
            <a:r>
              <a:rPr lang="hr-HR" sz="2800" dirty="0" smtClean="0"/>
              <a:t>, </a:t>
            </a:r>
            <a:r>
              <a:rPr lang="hr-HR" sz="2800" dirty="0" err="1" smtClean="0"/>
              <a:t>incur</a:t>
            </a:r>
            <a:r>
              <a:rPr lang="hr-HR" sz="2800" dirty="0" smtClean="0"/>
              <a:t>, </a:t>
            </a:r>
            <a:r>
              <a:rPr lang="hr-HR" sz="2800" dirty="0" err="1" smtClean="0"/>
              <a:t>purchaser</a:t>
            </a:r>
            <a:r>
              <a:rPr lang="hr-HR" sz="2800" dirty="0" smtClean="0"/>
              <a:t>, </a:t>
            </a:r>
            <a:r>
              <a:rPr lang="hr-HR" sz="2800" dirty="0" err="1" smtClean="0"/>
              <a:t>registration</a:t>
            </a:r>
            <a:r>
              <a:rPr lang="hr-HR" sz="2800" dirty="0" smtClean="0"/>
              <a:t>, </a:t>
            </a:r>
            <a:r>
              <a:rPr lang="hr-HR" sz="2800" dirty="0" err="1" smtClean="0"/>
              <a:t>investors</a:t>
            </a:r>
            <a:r>
              <a:rPr lang="hr-HR" sz="2800" dirty="0" smtClean="0"/>
              <a:t>, </a:t>
            </a:r>
            <a:r>
              <a:rPr lang="hr-HR" sz="2800" dirty="0" err="1" smtClean="0"/>
              <a:t>certified</a:t>
            </a:r>
            <a:r>
              <a:rPr lang="hr-HR" sz="2800" dirty="0" smtClean="0"/>
              <a:t>, </a:t>
            </a:r>
            <a:r>
              <a:rPr lang="hr-HR" sz="2800" dirty="0" err="1" smtClean="0"/>
              <a:t>drafted</a:t>
            </a:r>
            <a:r>
              <a:rPr lang="hr-HR" sz="2800" dirty="0" smtClean="0"/>
              <a:t>, </a:t>
            </a:r>
            <a:r>
              <a:rPr lang="hr-HR" sz="2800" dirty="0" err="1" smtClean="0"/>
              <a:t>business</a:t>
            </a:r>
            <a:r>
              <a:rPr lang="hr-HR" sz="2800" dirty="0" smtClean="0"/>
              <a:t> </a:t>
            </a:r>
            <a:r>
              <a:rPr lang="hr-HR" sz="2800" dirty="0" err="1" smtClean="0"/>
              <a:t>entity</a:t>
            </a:r>
            <a:r>
              <a:rPr lang="hr-HR" sz="2800" dirty="0" smtClean="0"/>
              <a:t>, </a:t>
            </a:r>
            <a:r>
              <a:rPr lang="hr-HR" sz="2800" dirty="0" err="1" smtClean="0"/>
              <a:t>incorporation</a:t>
            </a:r>
            <a:endParaRPr lang="en-US" sz="2800" dirty="0"/>
          </a:p>
        </p:txBody>
      </p:sp>
      <p:sp>
        <p:nvSpPr>
          <p:cNvPr id="3" name="Content Placeholder 2"/>
          <p:cNvSpPr>
            <a:spLocks noGrp="1"/>
          </p:cNvSpPr>
          <p:nvPr>
            <p:ph idx="1"/>
          </p:nvPr>
        </p:nvSpPr>
        <p:spPr/>
        <p:txBody>
          <a:bodyPr/>
          <a:lstStyle/>
          <a:p>
            <a:r>
              <a:rPr lang="en-GB" dirty="0"/>
              <a:t>A shelf company or off-the-shelf company is a company which has been legally _________________ with Companies House at an earlier date and is available for a _________________ who wants to</a:t>
            </a:r>
            <a:r>
              <a:rPr lang="en-GB" dirty="0">
                <a:hlinkClick r:id="rId2"/>
              </a:rPr>
              <a:t> </a:t>
            </a:r>
            <a:r>
              <a:rPr lang="en-GB" dirty="0"/>
              <a:t>bypass the lengthy registration or _________________</a:t>
            </a:r>
            <a:r>
              <a:rPr lang="en-GB" dirty="0">
                <a:hlinkClick r:id="rId3"/>
              </a:rPr>
              <a:t> </a:t>
            </a:r>
            <a:r>
              <a:rPr lang="en-GB" dirty="0"/>
              <a:t>process. Although the majority of _________________who intend to start a limited __________________decide to set-up a brand new company, that is, one which does not exist until the time they choose to register it themselves, shelf companies might be very popular in specific situations. </a:t>
            </a:r>
            <a:endParaRPr lang="en-US" dirty="0"/>
          </a:p>
        </p:txBody>
      </p:sp>
    </p:spTree>
    <p:extLst>
      <p:ext uri="{BB962C8B-B14F-4D97-AF65-F5344CB8AC3E}">
        <p14:creationId xmlns:p14="http://schemas.microsoft.com/office/powerpoint/2010/main" val="2954856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800" dirty="0" err="1"/>
              <a:t>Fill</a:t>
            </a:r>
            <a:r>
              <a:rPr lang="hr-HR" sz="2800" dirty="0"/>
              <a:t> </a:t>
            </a:r>
            <a:r>
              <a:rPr lang="hr-HR" sz="2800" dirty="0" err="1"/>
              <a:t>in</a:t>
            </a:r>
            <a:r>
              <a:rPr lang="hr-HR" sz="2800" dirty="0"/>
              <a:t> </a:t>
            </a:r>
            <a:r>
              <a:rPr lang="hr-HR" sz="2800" dirty="0" err="1"/>
              <a:t>the</a:t>
            </a:r>
            <a:r>
              <a:rPr lang="hr-HR" sz="2800" dirty="0"/>
              <a:t> </a:t>
            </a:r>
            <a:r>
              <a:rPr lang="hr-HR" sz="2800" dirty="0" err="1"/>
              <a:t>gaps</a:t>
            </a:r>
            <a:r>
              <a:rPr lang="hr-HR" sz="2800" dirty="0"/>
              <a:t>: </a:t>
            </a:r>
            <a:r>
              <a:rPr lang="hr-HR" sz="2800" dirty="0" err="1"/>
              <a:t>formed</a:t>
            </a:r>
            <a:r>
              <a:rPr lang="hr-HR" sz="2800" dirty="0"/>
              <a:t>, </a:t>
            </a:r>
            <a:r>
              <a:rPr lang="hr-HR" sz="2800" dirty="0" err="1"/>
              <a:t>registered</a:t>
            </a:r>
            <a:r>
              <a:rPr lang="hr-HR" sz="2800" dirty="0"/>
              <a:t>, </a:t>
            </a:r>
            <a:r>
              <a:rPr lang="hr-HR" sz="2800" dirty="0" err="1"/>
              <a:t>incur</a:t>
            </a:r>
            <a:r>
              <a:rPr lang="hr-HR" sz="2800" dirty="0"/>
              <a:t>, </a:t>
            </a:r>
            <a:r>
              <a:rPr lang="hr-HR" sz="2800" dirty="0" err="1"/>
              <a:t>purchaser</a:t>
            </a:r>
            <a:r>
              <a:rPr lang="hr-HR" sz="2800" dirty="0"/>
              <a:t>, </a:t>
            </a:r>
            <a:r>
              <a:rPr lang="hr-HR" sz="2800" dirty="0" err="1"/>
              <a:t>registration</a:t>
            </a:r>
            <a:r>
              <a:rPr lang="hr-HR" sz="2800" dirty="0"/>
              <a:t>, </a:t>
            </a:r>
            <a:r>
              <a:rPr lang="hr-HR" sz="2800" dirty="0" err="1"/>
              <a:t>investors</a:t>
            </a:r>
            <a:r>
              <a:rPr lang="hr-HR" sz="2800" dirty="0"/>
              <a:t>, </a:t>
            </a:r>
            <a:r>
              <a:rPr lang="hr-HR" sz="2800" dirty="0" err="1"/>
              <a:t>certified</a:t>
            </a:r>
            <a:r>
              <a:rPr lang="hr-HR" sz="2800" dirty="0"/>
              <a:t>, </a:t>
            </a:r>
            <a:r>
              <a:rPr lang="hr-HR" sz="2800" dirty="0" err="1"/>
              <a:t>drafted</a:t>
            </a:r>
            <a:r>
              <a:rPr lang="hr-HR" sz="2800" dirty="0"/>
              <a:t>, </a:t>
            </a:r>
            <a:r>
              <a:rPr lang="hr-HR" sz="2800" dirty="0" err="1"/>
              <a:t>business</a:t>
            </a:r>
            <a:r>
              <a:rPr lang="hr-HR" sz="2800" dirty="0"/>
              <a:t> </a:t>
            </a:r>
            <a:r>
              <a:rPr lang="hr-HR" sz="2800" dirty="0" err="1"/>
              <a:t>entity</a:t>
            </a:r>
            <a:r>
              <a:rPr lang="hr-HR" sz="2800" dirty="0"/>
              <a:t>, </a:t>
            </a:r>
            <a:r>
              <a:rPr lang="hr-HR" sz="2800" dirty="0" err="1"/>
              <a:t>incorporation</a:t>
            </a:r>
            <a:endParaRPr lang="en-US" sz="2800" dirty="0"/>
          </a:p>
        </p:txBody>
      </p:sp>
      <p:sp>
        <p:nvSpPr>
          <p:cNvPr id="3" name="Content Placeholder 2"/>
          <p:cNvSpPr>
            <a:spLocks noGrp="1"/>
          </p:cNvSpPr>
          <p:nvPr>
            <p:ph idx="1"/>
          </p:nvPr>
        </p:nvSpPr>
        <p:spPr/>
        <p:txBody>
          <a:bodyPr/>
          <a:lstStyle/>
          <a:p>
            <a:r>
              <a:rPr lang="en-GB" dirty="0"/>
              <a:t>They are usually _________________ and sold by</a:t>
            </a:r>
            <a:r>
              <a:rPr lang="en-GB" dirty="0">
                <a:hlinkClick r:id="rId2"/>
              </a:rPr>
              <a:t> </a:t>
            </a:r>
            <a:r>
              <a:rPr lang="en-GB" dirty="0"/>
              <a:t>accounting or</a:t>
            </a:r>
            <a:r>
              <a:rPr lang="en-GB" dirty="0">
                <a:hlinkClick r:id="rId3"/>
              </a:rPr>
              <a:t> </a:t>
            </a:r>
            <a:r>
              <a:rPr lang="en-GB" dirty="0"/>
              <a:t>law firms. Since they _________________ some additional costs, buying such companies is generally more expensive than registering a new entity.</a:t>
            </a:r>
            <a:endParaRPr lang="hr-HR" dirty="0"/>
          </a:p>
          <a:p>
            <a:r>
              <a:rPr lang="en-GB" dirty="0"/>
              <a:t>Making use of the benefits of pre-registered companies is a very simple process. On the market there is a large number of ready-made company names with suitably __________________ business documents ready for immediate ___________________ in a purchaser's </a:t>
            </a:r>
            <a:r>
              <a:rPr lang="en-GB" dirty="0" smtClean="0"/>
              <a:t>name</a:t>
            </a:r>
            <a:r>
              <a:rPr lang="hr-HR" dirty="0" smtClean="0"/>
              <a:t>. </a:t>
            </a:r>
            <a:r>
              <a:rPr lang="hr-HR" dirty="0" err="1" smtClean="0"/>
              <a:t>Each</a:t>
            </a:r>
            <a:r>
              <a:rPr lang="hr-HR" dirty="0" smtClean="0"/>
              <a:t> </a:t>
            </a:r>
            <a:r>
              <a:rPr lang="hr-HR" dirty="0" err="1" smtClean="0"/>
              <a:t>company</a:t>
            </a:r>
            <a:r>
              <a:rPr lang="hr-HR" dirty="0" smtClean="0"/>
              <a:t> </a:t>
            </a:r>
            <a:r>
              <a:rPr lang="hr-HR" dirty="0" err="1" smtClean="0"/>
              <a:t>is</a:t>
            </a:r>
            <a:r>
              <a:rPr lang="hr-HR" dirty="0" smtClean="0"/>
              <a:t> ______________to </a:t>
            </a:r>
            <a:r>
              <a:rPr lang="hr-HR" dirty="0" err="1" smtClean="0"/>
              <a:t>have</a:t>
            </a:r>
            <a:r>
              <a:rPr lang="hr-HR" dirty="0" smtClean="0"/>
              <a:t> </a:t>
            </a:r>
            <a:r>
              <a:rPr lang="hr-HR" dirty="0" err="1" smtClean="0"/>
              <a:t>not</a:t>
            </a:r>
            <a:r>
              <a:rPr lang="hr-HR" dirty="0" smtClean="0"/>
              <a:t> </a:t>
            </a:r>
            <a:r>
              <a:rPr lang="hr-HR" dirty="0" err="1" smtClean="0"/>
              <a:t>been</a:t>
            </a:r>
            <a:r>
              <a:rPr lang="hr-HR" dirty="0" smtClean="0"/>
              <a:t> </a:t>
            </a:r>
            <a:r>
              <a:rPr lang="hr-HR" dirty="0" err="1" smtClean="0"/>
              <a:t>traded</a:t>
            </a:r>
            <a:r>
              <a:rPr lang="hr-HR" dirty="0" smtClean="0"/>
              <a:t>, </a:t>
            </a:r>
            <a:r>
              <a:rPr lang="hr-HR" dirty="0" err="1" smtClean="0"/>
              <a:t>and</a:t>
            </a:r>
            <a:r>
              <a:rPr lang="hr-HR" dirty="0" smtClean="0"/>
              <a:t> to </a:t>
            </a:r>
            <a:r>
              <a:rPr lang="hr-HR" dirty="0" err="1" smtClean="0"/>
              <a:t>have</a:t>
            </a:r>
            <a:r>
              <a:rPr lang="hr-HR" dirty="0" smtClean="0"/>
              <a:t> </a:t>
            </a:r>
            <a:r>
              <a:rPr lang="hr-HR" dirty="0" err="1" smtClean="0"/>
              <a:t>the</a:t>
            </a:r>
            <a:r>
              <a:rPr lang="hr-HR" dirty="0" smtClean="0"/>
              <a:t> </a:t>
            </a:r>
            <a:r>
              <a:rPr lang="hr-HR" dirty="0" err="1" smtClean="0"/>
              <a:t>ability</a:t>
            </a:r>
            <a:r>
              <a:rPr lang="hr-HR" dirty="0" smtClean="0"/>
              <a:t> to </a:t>
            </a:r>
            <a:r>
              <a:rPr lang="hr-HR" dirty="0" err="1" smtClean="0"/>
              <a:t>trade</a:t>
            </a:r>
            <a:r>
              <a:rPr lang="hr-HR" dirty="0" smtClean="0"/>
              <a:t> </a:t>
            </a:r>
            <a:r>
              <a:rPr lang="hr-HR" dirty="0" err="1" smtClean="0"/>
              <a:t>in</a:t>
            </a:r>
            <a:r>
              <a:rPr lang="hr-HR" dirty="0" smtClean="0"/>
              <a:t> </a:t>
            </a:r>
            <a:r>
              <a:rPr lang="hr-HR" dirty="0" err="1" smtClean="0"/>
              <a:t>any</a:t>
            </a:r>
            <a:r>
              <a:rPr lang="hr-HR" dirty="0" smtClean="0"/>
              <a:t> </a:t>
            </a:r>
            <a:r>
              <a:rPr lang="hr-HR" dirty="0" err="1" smtClean="0"/>
              <a:t>business</a:t>
            </a:r>
            <a:r>
              <a:rPr lang="hr-HR" dirty="0" smtClean="0"/>
              <a:t> </a:t>
            </a:r>
            <a:r>
              <a:rPr lang="hr-HR" dirty="0" err="1" smtClean="0"/>
              <a:t>area</a:t>
            </a:r>
            <a:r>
              <a:rPr lang="hr-HR" dirty="0" smtClean="0"/>
              <a:t> </a:t>
            </a:r>
            <a:r>
              <a:rPr lang="hr-HR" dirty="0" err="1" smtClean="0"/>
              <a:t>preferred</a:t>
            </a:r>
            <a:r>
              <a:rPr lang="hr-HR" dirty="0" smtClean="0"/>
              <a:t>. </a:t>
            </a:r>
            <a:r>
              <a:rPr lang="hr-HR" dirty="0" err="1" smtClean="0"/>
              <a:t>Before</a:t>
            </a:r>
            <a:r>
              <a:rPr lang="hr-HR" dirty="0" smtClean="0"/>
              <a:t> </a:t>
            </a:r>
            <a:r>
              <a:rPr lang="hr-HR" dirty="0" err="1" smtClean="0"/>
              <a:t>listing</a:t>
            </a:r>
            <a:r>
              <a:rPr lang="hr-HR" dirty="0" smtClean="0"/>
              <a:t>, </a:t>
            </a:r>
            <a:r>
              <a:rPr lang="hr-HR" dirty="0" err="1" smtClean="0"/>
              <a:t>all</a:t>
            </a:r>
            <a:r>
              <a:rPr lang="hr-HR" dirty="0" smtClean="0"/>
              <a:t> </a:t>
            </a:r>
            <a:r>
              <a:rPr lang="hr-HR" dirty="0" err="1" smtClean="0"/>
              <a:t>company</a:t>
            </a:r>
            <a:r>
              <a:rPr lang="hr-HR" dirty="0" smtClean="0"/>
              <a:t> </a:t>
            </a:r>
            <a:r>
              <a:rPr lang="hr-HR" dirty="0" err="1" smtClean="0"/>
              <a:t>names</a:t>
            </a:r>
            <a:r>
              <a:rPr lang="hr-HR" dirty="0" smtClean="0"/>
              <a:t> must </a:t>
            </a:r>
            <a:r>
              <a:rPr lang="hr-HR" dirty="0" err="1" smtClean="0"/>
              <a:t>be</a:t>
            </a:r>
            <a:r>
              <a:rPr lang="hr-HR" dirty="0" smtClean="0"/>
              <a:t> </a:t>
            </a:r>
            <a:r>
              <a:rPr lang="hr-HR" dirty="0" err="1" smtClean="0"/>
              <a:t>verifird</a:t>
            </a:r>
            <a:r>
              <a:rPr lang="hr-HR" dirty="0" smtClean="0"/>
              <a:t> </a:t>
            </a:r>
            <a:r>
              <a:rPr lang="hr-HR" dirty="0" err="1" smtClean="0"/>
              <a:t>with</a:t>
            </a:r>
            <a:r>
              <a:rPr lang="hr-HR" dirty="0" smtClean="0"/>
              <a:t> Companies </a:t>
            </a:r>
            <a:r>
              <a:rPr lang="hr-HR" dirty="0" err="1" smtClean="0"/>
              <a:t>House</a:t>
            </a:r>
            <a:r>
              <a:rPr lang="hr-HR" dirty="0" smtClean="0"/>
              <a:t>, </a:t>
            </a:r>
            <a:r>
              <a:rPr lang="hr-HR" dirty="0" err="1" smtClean="0"/>
              <a:t>and</a:t>
            </a:r>
            <a:r>
              <a:rPr lang="hr-HR" dirty="0" smtClean="0"/>
              <a:t> must </a:t>
            </a:r>
            <a:r>
              <a:rPr lang="hr-HR" dirty="0" err="1" smtClean="0"/>
              <a:t>comply</a:t>
            </a:r>
            <a:r>
              <a:rPr lang="hr-HR" dirty="0" smtClean="0"/>
              <a:t> </a:t>
            </a:r>
            <a:r>
              <a:rPr lang="hr-HR" dirty="0" err="1" smtClean="0"/>
              <a:t>with</a:t>
            </a:r>
            <a:r>
              <a:rPr lang="hr-HR" dirty="0" smtClean="0"/>
              <a:t> </a:t>
            </a:r>
            <a:r>
              <a:rPr lang="hr-HR" dirty="0" err="1" smtClean="0"/>
              <a:t>governing</a:t>
            </a:r>
            <a:r>
              <a:rPr lang="hr-HR" dirty="0" smtClean="0"/>
              <a:t> </a:t>
            </a:r>
            <a:r>
              <a:rPr lang="hr-HR" dirty="0" err="1" smtClean="0"/>
              <a:t>legislation</a:t>
            </a:r>
            <a:r>
              <a:rPr lang="hr-HR" dirty="0"/>
              <a:t>.</a:t>
            </a:r>
            <a:endParaRPr lang="en-US" dirty="0"/>
          </a:p>
        </p:txBody>
      </p:sp>
    </p:spTree>
    <p:extLst>
      <p:ext uri="{BB962C8B-B14F-4D97-AF65-F5344CB8AC3E}">
        <p14:creationId xmlns:p14="http://schemas.microsoft.com/office/powerpoint/2010/main" val="2688465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Decide</a:t>
            </a:r>
            <a:r>
              <a:rPr lang="hr-HR" dirty="0" smtClean="0"/>
              <a:t> </a:t>
            </a:r>
            <a:r>
              <a:rPr lang="hr-HR" dirty="0" err="1" smtClean="0"/>
              <a:t>which</a:t>
            </a:r>
            <a:r>
              <a:rPr lang="hr-HR" dirty="0" smtClean="0"/>
              <a:t> US </a:t>
            </a:r>
            <a:r>
              <a:rPr lang="hr-HR" dirty="0" err="1" smtClean="0"/>
              <a:t>entity</a:t>
            </a:r>
            <a:r>
              <a:rPr lang="hr-HR" dirty="0" smtClean="0"/>
              <a:t> 1-5 </a:t>
            </a:r>
            <a:r>
              <a:rPr lang="hr-HR" dirty="0" err="1" smtClean="0"/>
              <a:t>is</a:t>
            </a:r>
            <a:r>
              <a:rPr lang="hr-HR" dirty="0" smtClean="0"/>
              <a:t> </a:t>
            </a:r>
            <a:r>
              <a:rPr lang="hr-HR" dirty="0" err="1" smtClean="0"/>
              <a:t>described</a:t>
            </a:r>
            <a:endParaRPr lang="en-US" dirty="0"/>
          </a:p>
        </p:txBody>
      </p:sp>
      <p:sp>
        <p:nvSpPr>
          <p:cNvPr id="3" name="Content Placeholder 2"/>
          <p:cNvSpPr>
            <a:spLocks noGrp="1"/>
          </p:cNvSpPr>
          <p:nvPr>
            <p:ph idx="1"/>
          </p:nvPr>
        </p:nvSpPr>
        <p:spPr/>
        <p:txBody>
          <a:bodyPr/>
          <a:lstStyle/>
          <a:p>
            <a:r>
              <a:rPr lang="hr-HR" dirty="0" smtClean="0"/>
              <a:t>1. S </a:t>
            </a:r>
            <a:r>
              <a:rPr lang="hr-HR" dirty="0" err="1" smtClean="0"/>
              <a:t>corporation</a:t>
            </a:r>
            <a:endParaRPr lang="hr-HR" dirty="0" smtClean="0"/>
          </a:p>
          <a:p>
            <a:r>
              <a:rPr lang="hr-HR" dirty="0" smtClean="0"/>
              <a:t>2. Sole </a:t>
            </a:r>
            <a:r>
              <a:rPr lang="hr-HR" dirty="0" err="1" smtClean="0"/>
              <a:t>proprietorship</a:t>
            </a:r>
            <a:endParaRPr lang="hr-HR" dirty="0" smtClean="0"/>
          </a:p>
          <a:p>
            <a:r>
              <a:rPr lang="hr-HR" dirty="0" smtClean="0"/>
              <a:t>3. General </a:t>
            </a:r>
            <a:r>
              <a:rPr lang="hr-HR" dirty="0" err="1" smtClean="0"/>
              <a:t>partnership</a:t>
            </a:r>
            <a:endParaRPr lang="hr-HR" dirty="0" smtClean="0"/>
          </a:p>
          <a:p>
            <a:r>
              <a:rPr lang="hr-HR" dirty="0" smtClean="0"/>
              <a:t>4. C </a:t>
            </a:r>
            <a:r>
              <a:rPr lang="hr-HR" dirty="0" err="1" smtClean="0"/>
              <a:t>corporation</a:t>
            </a:r>
            <a:endParaRPr lang="hr-HR" dirty="0" smtClean="0"/>
          </a:p>
          <a:p>
            <a:r>
              <a:rPr lang="hr-HR" dirty="0" smtClean="0"/>
              <a:t>5. </a:t>
            </a:r>
            <a:r>
              <a:rPr lang="hr-HR" dirty="0" err="1" smtClean="0"/>
              <a:t>Limited</a:t>
            </a:r>
            <a:r>
              <a:rPr lang="hr-HR" dirty="0" smtClean="0"/>
              <a:t> </a:t>
            </a:r>
            <a:r>
              <a:rPr lang="hr-HR" dirty="0" err="1" smtClean="0"/>
              <a:t>partnership</a:t>
            </a:r>
            <a:endParaRPr lang="en-US" dirty="0"/>
          </a:p>
        </p:txBody>
      </p:sp>
    </p:spTree>
    <p:extLst>
      <p:ext uri="{BB962C8B-B14F-4D97-AF65-F5344CB8AC3E}">
        <p14:creationId xmlns:p14="http://schemas.microsoft.com/office/powerpoint/2010/main" val="6687584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Fill</a:t>
            </a:r>
            <a:r>
              <a:rPr lang="hr-HR" dirty="0" smtClean="0"/>
              <a:t> </a:t>
            </a:r>
            <a:r>
              <a:rPr lang="hr-HR" dirty="0" err="1" smtClean="0"/>
              <a:t>in</a:t>
            </a:r>
            <a:r>
              <a:rPr lang="hr-HR" dirty="0" smtClean="0"/>
              <a:t> </a:t>
            </a:r>
            <a:r>
              <a:rPr lang="hr-HR" dirty="0" err="1" smtClean="0"/>
              <a:t>the</a:t>
            </a:r>
            <a:r>
              <a:rPr lang="hr-HR" dirty="0" smtClean="0"/>
              <a:t> table (p. 182-183:</a:t>
            </a:r>
            <a:endParaRPr lang="en-US" dirty="0"/>
          </a:p>
        </p:txBody>
      </p:sp>
      <p:graphicFrame>
        <p:nvGraphicFramePr>
          <p:cNvPr id="4" name="Content Placeholder 3"/>
          <p:cNvGraphicFramePr>
            <a:graphicFrameLocks noGrp="1"/>
          </p:cNvGraphicFramePr>
          <p:nvPr>
            <p:ph idx="1"/>
          </p:nvPr>
        </p:nvGraphicFramePr>
        <p:xfrm>
          <a:off x="2714625" y="2106009"/>
          <a:ext cx="5724525" cy="4480433"/>
        </p:xfrm>
        <a:graphic>
          <a:graphicData uri="http://schemas.openxmlformats.org/drawingml/2006/table">
            <a:tbl>
              <a:tblPr>
                <a:tableStyleId>{5C22544A-7EE6-4342-B048-85BDC9FD1C3A}</a:tableStyleId>
              </a:tblPr>
              <a:tblGrid>
                <a:gridCol w="619125"/>
                <a:gridCol w="1552575"/>
                <a:gridCol w="1809750"/>
                <a:gridCol w="1743075"/>
              </a:tblGrid>
              <a:tr h="0">
                <a:tc>
                  <a:txBody>
                    <a:bodyPr/>
                    <a:lstStyle/>
                    <a:p>
                      <a:pPr algn="just">
                        <a:lnSpc>
                          <a:spcPct val="107000"/>
                        </a:lnSpc>
                        <a:spcAft>
                          <a:spcPts val="800"/>
                        </a:spcAft>
                      </a:pPr>
                      <a:r>
                        <a:rPr lang="en-GB" sz="1200">
                          <a:effectLst/>
                        </a:rPr>
                        <a:t>Entity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Liability of owners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Capital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Management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just">
                        <a:lnSpc>
                          <a:spcPct val="107000"/>
                        </a:lnSpc>
                        <a:spcAft>
                          <a:spcPts val="80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Unlimited personal liability</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Capital is contributed by sole proprietor</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Business is managed by sole proprietor</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just">
                        <a:lnSpc>
                          <a:spcPct val="107000"/>
                        </a:lnSpc>
                        <a:spcAft>
                          <a:spcPts val="80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Unlimited personal liability of partners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All partners contribute money or services and share profits and losses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All partners have equal management right (unless they agree otherwise)</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just">
                        <a:lnSpc>
                          <a:spcPct val="107000"/>
                        </a:lnSpc>
                        <a:spcAft>
                          <a:spcPts val="80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Unlimited personal liability of general partner(s); no personal liability of limited partner(s)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All partners contribute money or services and share profits and losses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General partner(s) manage(s) the business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just">
                        <a:lnSpc>
                          <a:spcPct val="107000"/>
                        </a:lnSpc>
                        <a:spcAft>
                          <a:spcPts val="80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Shareholders liable to the extent of their investment</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Capital contributed by shareholders; usually no minimum share capital</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Managing director or board of directors manage the business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r h="0">
                <a:tc>
                  <a:txBody>
                    <a:bodyPr/>
                    <a:lstStyle/>
                    <a:p>
                      <a:pPr algn="just">
                        <a:lnSpc>
                          <a:spcPct val="107000"/>
                        </a:lnSpc>
                        <a:spcAft>
                          <a:spcPts val="800"/>
                        </a:spcAft>
                      </a:pPr>
                      <a:r>
                        <a:rPr lang="en-GB" sz="1100">
                          <a:effectLst/>
                        </a:rPr>
                        <a:t> </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Liability limited to shareholders contributions</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a:effectLst/>
                        </a:rPr>
                        <a:t>Share capital is raised through issuance of shares to the public</a:t>
                      </a:r>
                      <a:endParaRPr lang="hr-HR" sz="110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algn="just">
                        <a:lnSpc>
                          <a:spcPct val="107000"/>
                        </a:lnSpc>
                        <a:spcAft>
                          <a:spcPts val="800"/>
                        </a:spcAft>
                      </a:pPr>
                      <a:r>
                        <a:rPr lang="en-GB" sz="1200" dirty="0">
                          <a:effectLst/>
                        </a:rPr>
                        <a:t>Business is managed by board of directors</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bl>
          </a:graphicData>
        </a:graphic>
      </p:graphicFrame>
    </p:spTree>
    <p:extLst>
      <p:ext uri="{BB962C8B-B14F-4D97-AF65-F5344CB8AC3E}">
        <p14:creationId xmlns:p14="http://schemas.microsoft.com/office/powerpoint/2010/main" val="9315129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err="1" smtClean="0"/>
              <a:t>Lead-in</a:t>
            </a:r>
            <a:endParaRPr lang="en-US" dirty="0"/>
          </a:p>
        </p:txBody>
      </p:sp>
      <p:sp>
        <p:nvSpPr>
          <p:cNvPr id="3" name="Content Placeholder 2"/>
          <p:cNvSpPr>
            <a:spLocks noGrp="1"/>
          </p:cNvSpPr>
          <p:nvPr>
            <p:ph idx="1"/>
          </p:nvPr>
        </p:nvSpPr>
        <p:spPr/>
        <p:txBody>
          <a:bodyPr/>
          <a:lstStyle/>
          <a:p>
            <a:pPr marL="0" indent="0">
              <a:buNone/>
            </a:pPr>
            <a:r>
              <a:rPr lang="en-GB" sz="2400" b="1" i="1" dirty="0"/>
              <a:t>Which characteristics of a business entity do you expect to interest a client most when setting up a business? Put the following in order of importance from 1 to 8.</a:t>
            </a:r>
            <a:endParaRPr lang="hr-HR" sz="2400"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16104182"/>
              </p:ext>
            </p:extLst>
          </p:nvPr>
        </p:nvGraphicFramePr>
        <p:xfrm>
          <a:off x="3123919" y="3415553"/>
          <a:ext cx="5648325" cy="3497876"/>
        </p:xfrm>
        <a:graphic>
          <a:graphicData uri="http://schemas.openxmlformats.org/drawingml/2006/table">
            <a:tbl>
              <a:tblPr>
                <a:tableStyleId>{5C22544A-7EE6-4342-B048-85BDC9FD1C3A}</a:tableStyleId>
              </a:tblPr>
              <a:tblGrid>
                <a:gridCol w="3048281"/>
                <a:gridCol w="2600044"/>
              </a:tblGrid>
              <a:tr h="3497876">
                <a:tc>
                  <a:txBody>
                    <a:bodyPr/>
                    <a:lstStyle/>
                    <a:p>
                      <a:pPr algn="just">
                        <a:lnSpc>
                          <a:spcPct val="107000"/>
                        </a:lnSpc>
                        <a:spcAft>
                          <a:spcPts val="800"/>
                        </a:spcAft>
                      </a:pPr>
                      <a:r>
                        <a:rPr lang="en-GB" sz="1200" dirty="0" smtClean="0">
                          <a:effectLst/>
                        </a:rPr>
                        <a:t>_</a:t>
                      </a:r>
                      <a:r>
                        <a:rPr lang="hr-HR" sz="1200" dirty="0" smtClean="0">
                          <a:effectLst/>
                        </a:rPr>
                        <a:t>_</a:t>
                      </a:r>
                      <a:r>
                        <a:rPr lang="en-GB" sz="1200" dirty="0" smtClean="0">
                          <a:effectLst/>
                        </a:rPr>
                        <a:t>liability</a:t>
                      </a:r>
                      <a:endParaRPr lang="hr-HR" sz="1100" dirty="0">
                        <a:effectLst/>
                      </a:endParaRPr>
                    </a:p>
                    <a:p>
                      <a:pPr algn="just">
                        <a:lnSpc>
                          <a:spcPct val="107000"/>
                        </a:lnSpc>
                        <a:spcAft>
                          <a:spcPts val="800"/>
                        </a:spcAft>
                      </a:pPr>
                      <a:r>
                        <a:rPr lang="en-GB" sz="1200" dirty="0">
                          <a:effectLst/>
                        </a:rPr>
                        <a:t>__ ownership structure</a:t>
                      </a:r>
                      <a:endParaRPr lang="hr-HR" sz="1100" dirty="0">
                        <a:effectLst/>
                      </a:endParaRPr>
                    </a:p>
                    <a:p>
                      <a:pPr algn="just">
                        <a:lnSpc>
                          <a:spcPct val="107000"/>
                        </a:lnSpc>
                        <a:spcAft>
                          <a:spcPts val="800"/>
                        </a:spcAft>
                      </a:pPr>
                      <a:r>
                        <a:rPr lang="en-GB" sz="1200" dirty="0">
                          <a:effectLst/>
                        </a:rPr>
                        <a:t>__ management</a:t>
                      </a:r>
                      <a:endParaRPr lang="hr-HR" sz="1100" dirty="0">
                        <a:effectLst/>
                      </a:endParaRPr>
                    </a:p>
                    <a:p>
                      <a:pPr algn="just">
                        <a:lnSpc>
                          <a:spcPct val="107000"/>
                        </a:lnSpc>
                        <a:spcAft>
                          <a:spcPts val="800"/>
                        </a:spcAft>
                      </a:pPr>
                      <a:r>
                        <a:rPr lang="en-GB" sz="1200" dirty="0">
                          <a:effectLst/>
                        </a:rPr>
                        <a:t>__ registration procedure (costs, paperwork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c>
                  <a:txBody>
                    <a:bodyPr/>
                    <a:lstStyle/>
                    <a:p>
                      <a:pPr marL="228600" algn="just">
                        <a:lnSpc>
                          <a:spcPct val="107000"/>
                        </a:lnSpc>
                        <a:spcAft>
                          <a:spcPts val="800"/>
                        </a:spcAft>
                      </a:pPr>
                      <a:r>
                        <a:rPr lang="en-GB" sz="1200" dirty="0">
                          <a:effectLst/>
                        </a:rPr>
                        <a:t>__ distribution of profits</a:t>
                      </a:r>
                      <a:endParaRPr lang="hr-HR" sz="1100" dirty="0">
                        <a:effectLst/>
                      </a:endParaRPr>
                    </a:p>
                    <a:p>
                      <a:pPr marL="228600" algn="just">
                        <a:lnSpc>
                          <a:spcPct val="107000"/>
                        </a:lnSpc>
                        <a:spcAft>
                          <a:spcPts val="800"/>
                        </a:spcAft>
                      </a:pPr>
                      <a:r>
                        <a:rPr lang="en-GB" sz="1200" dirty="0">
                          <a:effectLst/>
                        </a:rPr>
                        <a:t>__ keeping records and accounts</a:t>
                      </a:r>
                      <a:endParaRPr lang="hr-HR" sz="1100" dirty="0">
                        <a:effectLst/>
                      </a:endParaRPr>
                    </a:p>
                    <a:p>
                      <a:pPr marL="228600" algn="just">
                        <a:lnSpc>
                          <a:spcPct val="107000"/>
                        </a:lnSpc>
                        <a:spcAft>
                          <a:spcPts val="800"/>
                        </a:spcAft>
                      </a:pPr>
                      <a:r>
                        <a:rPr lang="en-GB" sz="1200" dirty="0">
                          <a:effectLst/>
                        </a:rPr>
                        <a:t>__ minimum amount of capital</a:t>
                      </a:r>
                      <a:endParaRPr lang="hr-HR" sz="1100" dirty="0">
                        <a:effectLst/>
                      </a:endParaRPr>
                    </a:p>
                    <a:p>
                      <a:pPr algn="just">
                        <a:lnSpc>
                          <a:spcPct val="107000"/>
                        </a:lnSpc>
                        <a:spcAft>
                          <a:spcPts val="800"/>
                        </a:spcAft>
                      </a:pPr>
                      <a:r>
                        <a:rPr lang="en-GB" sz="1200" dirty="0">
                          <a:effectLst/>
                        </a:rPr>
                        <a:t>      __ tax responsibilities  (income /     	</a:t>
                      </a:r>
                      <a:endParaRPr lang="hr-HR" sz="1100" dirty="0">
                        <a:effectLst/>
                      </a:endParaRPr>
                    </a:p>
                    <a:p>
                      <a:pPr algn="just">
                        <a:lnSpc>
                          <a:spcPct val="107000"/>
                        </a:lnSpc>
                        <a:spcAft>
                          <a:spcPts val="800"/>
                        </a:spcAft>
                      </a:pPr>
                      <a:r>
                        <a:rPr lang="en-GB" sz="1200" dirty="0">
                          <a:effectLst/>
                        </a:rPr>
                        <a:t>        	corporation tax, VAT ...)                             </a:t>
                      </a:r>
                      <a:endParaRPr lang="hr-HR" sz="1100" dirty="0">
                        <a:effectLst/>
                      </a:endParaRPr>
                    </a:p>
                    <a:p>
                      <a:pPr algn="just">
                        <a:lnSpc>
                          <a:spcPct val="107000"/>
                        </a:lnSpc>
                        <a:spcAft>
                          <a:spcPts val="800"/>
                        </a:spcAft>
                      </a:pPr>
                      <a:r>
                        <a:rPr lang="en-GB" sz="1200" dirty="0">
                          <a:effectLst/>
                        </a:rPr>
                        <a:t> </a:t>
                      </a:r>
                      <a:endParaRPr lang="hr-HR" sz="1100" dirty="0">
                        <a:effectLst/>
                      </a:endParaRPr>
                    </a:p>
                    <a:p>
                      <a:pPr algn="just">
                        <a:lnSpc>
                          <a:spcPct val="107000"/>
                        </a:lnSpc>
                        <a:spcAft>
                          <a:spcPts val="800"/>
                        </a:spcAft>
                      </a:pPr>
                      <a:r>
                        <a:rPr lang="en-GB" sz="1100" dirty="0">
                          <a:effectLst/>
                        </a:rPr>
                        <a:t> </a:t>
                      </a:r>
                      <a:endParaRPr lang="hr-H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3500" marR="63500" marT="63500" marB="63500"/>
                </a:tc>
              </a:tr>
            </a:tbl>
          </a:graphicData>
        </a:graphic>
      </p:graphicFrame>
    </p:spTree>
    <p:extLst>
      <p:ext uri="{BB962C8B-B14F-4D97-AF65-F5344CB8AC3E}">
        <p14:creationId xmlns:p14="http://schemas.microsoft.com/office/powerpoint/2010/main" val="4123903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hr-HR" sz="2800" dirty="0" err="1" smtClean="0"/>
              <a:t>a.Sole</a:t>
            </a:r>
            <a:r>
              <a:rPr lang="hr-HR" sz="2800" dirty="0" smtClean="0"/>
              <a:t> </a:t>
            </a:r>
            <a:r>
              <a:rPr lang="hr-HR" sz="2800" dirty="0" err="1" smtClean="0"/>
              <a:t>trader</a:t>
            </a:r>
            <a:r>
              <a:rPr lang="hr-HR" sz="2800" dirty="0" smtClean="0"/>
              <a:t>, b.‘</a:t>
            </a:r>
            <a:r>
              <a:rPr lang="hr-HR" sz="2800" dirty="0" err="1" smtClean="0"/>
              <a:t>ordinary</a:t>
            </a:r>
            <a:r>
              <a:rPr lang="hr-HR" sz="2800" dirty="0" smtClean="0"/>
              <a:t>’ </a:t>
            </a:r>
            <a:r>
              <a:rPr lang="hr-HR" sz="2800" dirty="0" err="1" smtClean="0"/>
              <a:t>partnership,c</a:t>
            </a:r>
            <a:r>
              <a:rPr lang="hr-HR" sz="2800" dirty="0" smtClean="0"/>
              <a:t>. </a:t>
            </a:r>
            <a:r>
              <a:rPr lang="hr-HR" sz="2800" dirty="0" err="1" smtClean="0"/>
              <a:t>limited</a:t>
            </a:r>
            <a:r>
              <a:rPr lang="hr-HR" sz="2800" dirty="0" smtClean="0"/>
              <a:t> </a:t>
            </a:r>
            <a:r>
              <a:rPr lang="hr-HR" sz="2800" dirty="0" err="1" smtClean="0"/>
              <a:t>liability</a:t>
            </a:r>
            <a:r>
              <a:rPr lang="hr-HR" sz="2800" dirty="0" smtClean="0"/>
              <a:t> </a:t>
            </a:r>
            <a:r>
              <a:rPr lang="hr-HR" sz="2800" dirty="0" err="1" smtClean="0"/>
              <a:t>partnership,d</a:t>
            </a:r>
            <a:r>
              <a:rPr lang="hr-HR" sz="2800" dirty="0" smtClean="0"/>
              <a:t>. </a:t>
            </a:r>
            <a:r>
              <a:rPr lang="hr-HR" sz="2800" dirty="0" err="1" smtClean="0"/>
              <a:t>limited</a:t>
            </a:r>
            <a:r>
              <a:rPr lang="hr-HR" sz="2800" dirty="0" smtClean="0"/>
              <a:t> </a:t>
            </a:r>
            <a:r>
              <a:rPr lang="hr-HR" sz="2800" dirty="0" err="1" smtClean="0"/>
              <a:t>company</a:t>
            </a:r>
            <a:r>
              <a:rPr lang="hr-HR" sz="2800" dirty="0" smtClean="0"/>
              <a:t>, </a:t>
            </a:r>
            <a:r>
              <a:rPr lang="hr-HR" sz="2800" dirty="0" err="1" smtClean="0"/>
              <a:t>e.public</a:t>
            </a:r>
            <a:r>
              <a:rPr lang="hr-HR" sz="2800" dirty="0" smtClean="0"/>
              <a:t> </a:t>
            </a:r>
            <a:r>
              <a:rPr lang="hr-HR" sz="2800" dirty="0" err="1" smtClean="0"/>
              <a:t>limited</a:t>
            </a:r>
            <a:r>
              <a:rPr lang="hr-HR" sz="2800" dirty="0" smtClean="0"/>
              <a:t> </a:t>
            </a:r>
            <a:r>
              <a:rPr lang="hr-HR" sz="2800" dirty="0" err="1" smtClean="0"/>
              <a:t>company</a:t>
            </a:r>
            <a:r>
              <a:rPr lang="hr-HR" sz="2800" dirty="0" smtClean="0"/>
              <a:t>, </a:t>
            </a:r>
            <a:r>
              <a:rPr lang="hr-HR" sz="2800" dirty="0" err="1" smtClean="0"/>
              <a:t>f.private</a:t>
            </a:r>
            <a:r>
              <a:rPr lang="hr-HR" sz="2800" dirty="0" smtClean="0"/>
              <a:t> </a:t>
            </a:r>
            <a:r>
              <a:rPr lang="hr-HR" sz="2800" dirty="0" err="1" smtClean="0"/>
              <a:t>limited</a:t>
            </a:r>
            <a:r>
              <a:rPr lang="hr-HR" sz="2800" dirty="0" smtClean="0"/>
              <a:t> </a:t>
            </a:r>
            <a:r>
              <a:rPr lang="hr-HR" sz="2800" dirty="0" err="1" smtClean="0"/>
              <a:t>company</a:t>
            </a:r>
            <a:endParaRPr lang="en-US" sz="2800" dirty="0"/>
          </a:p>
        </p:txBody>
      </p:sp>
      <p:sp>
        <p:nvSpPr>
          <p:cNvPr id="3" name="Content Placeholder 2"/>
          <p:cNvSpPr>
            <a:spLocks noGrp="1"/>
          </p:cNvSpPr>
          <p:nvPr>
            <p:ph idx="1"/>
          </p:nvPr>
        </p:nvSpPr>
        <p:spPr/>
        <p:txBody>
          <a:bodyPr>
            <a:normAutofit/>
          </a:bodyPr>
          <a:lstStyle/>
          <a:p>
            <a:r>
              <a:rPr lang="hr-HR" dirty="0" smtClean="0"/>
              <a:t>1.</a:t>
            </a:r>
          </a:p>
          <a:p>
            <a:r>
              <a:rPr lang="en-GB" dirty="0" smtClean="0"/>
              <a:t>the </a:t>
            </a:r>
            <a:r>
              <a:rPr lang="en-GB" dirty="0"/>
              <a:t>simplest and most common form of business ownership which does not need to  comply with complicated rules and regulations apart from those referring to tax</a:t>
            </a:r>
            <a:r>
              <a:rPr lang="en-GB" dirty="0" smtClean="0"/>
              <a:t>.</a:t>
            </a:r>
            <a:endParaRPr lang="hr-HR" dirty="0" smtClean="0"/>
          </a:p>
          <a:p>
            <a:r>
              <a:rPr lang="en-GB" dirty="0" smtClean="0"/>
              <a:t> </a:t>
            </a:r>
            <a:r>
              <a:rPr lang="en-GB" dirty="0"/>
              <a:t>Since it is owned and managed by one person, who has unlimited control over the business, it is the most suitable type of </a:t>
            </a:r>
            <a:r>
              <a:rPr lang="en-GB" b="1" dirty="0"/>
              <a:t>business entity</a:t>
            </a:r>
            <a:r>
              <a:rPr lang="en-GB" dirty="0"/>
              <a:t> for operating a small-profit business such as a self-employed photographer, hairdresser, computer </a:t>
            </a:r>
            <a:r>
              <a:rPr lang="en-GB" dirty="0" smtClean="0"/>
              <a:t>consultant</a:t>
            </a:r>
            <a:endParaRPr lang="hr-HR" dirty="0" smtClean="0"/>
          </a:p>
          <a:p>
            <a:r>
              <a:rPr lang="en-GB" dirty="0"/>
              <a:t>.... It differs from incorporated businesses because its legal existence is not separate from its owner’s, that is, it is a </a:t>
            </a:r>
            <a:r>
              <a:rPr lang="en-GB" b="1" dirty="0"/>
              <a:t>natural person</a:t>
            </a:r>
            <a:r>
              <a:rPr lang="en-GB" dirty="0"/>
              <a:t>. </a:t>
            </a:r>
            <a:endParaRPr lang="hr-HR" dirty="0"/>
          </a:p>
          <a:p>
            <a:endParaRPr lang="en-US" dirty="0"/>
          </a:p>
        </p:txBody>
      </p:sp>
    </p:spTree>
    <p:extLst>
      <p:ext uri="{BB962C8B-B14F-4D97-AF65-F5344CB8AC3E}">
        <p14:creationId xmlns:p14="http://schemas.microsoft.com/office/powerpoint/2010/main" val="3816081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800" dirty="0" err="1"/>
              <a:t>a.Sole</a:t>
            </a:r>
            <a:r>
              <a:rPr lang="hr-HR" sz="2800" dirty="0"/>
              <a:t> </a:t>
            </a:r>
            <a:r>
              <a:rPr lang="hr-HR" sz="2800" dirty="0" err="1"/>
              <a:t>trader</a:t>
            </a:r>
            <a:r>
              <a:rPr lang="hr-HR" sz="2800" dirty="0"/>
              <a:t>, b.‘</a:t>
            </a:r>
            <a:r>
              <a:rPr lang="hr-HR" sz="2800" dirty="0" err="1"/>
              <a:t>ordinary</a:t>
            </a:r>
            <a:r>
              <a:rPr lang="hr-HR" sz="2800" dirty="0"/>
              <a:t>’ </a:t>
            </a:r>
            <a:r>
              <a:rPr lang="hr-HR" sz="2800" dirty="0" err="1"/>
              <a:t>partnership,c</a:t>
            </a:r>
            <a:r>
              <a:rPr lang="hr-HR" sz="2800" dirty="0"/>
              <a:t>. </a:t>
            </a:r>
            <a:r>
              <a:rPr lang="hr-HR" sz="2800" dirty="0" err="1"/>
              <a:t>limited</a:t>
            </a:r>
            <a:r>
              <a:rPr lang="hr-HR" sz="2800" dirty="0"/>
              <a:t> </a:t>
            </a:r>
            <a:r>
              <a:rPr lang="hr-HR" sz="2800" dirty="0" err="1"/>
              <a:t>liability</a:t>
            </a:r>
            <a:r>
              <a:rPr lang="hr-HR" sz="2800" dirty="0"/>
              <a:t> </a:t>
            </a:r>
            <a:r>
              <a:rPr lang="hr-HR" sz="2800" dirty="0" err="1"/>
              <a:t>partnership,d</a:t>
            </a:r>
            <a:r>
              <a:rPr lang="hr-HR" sz="2800" dirty="0"/>
              <a:t>. </a:t>
            </a:r>
            <a:r>
              <a:rPr lang="hr-HR" sz="2800" dirty="0" err="1"/>
              <a:t>limited</a:t>
            </a:r>
            <a:r>
              <a:rPr lang="hr-HR" sz="2800" dirty="0"/>
              <a:t> </a:t>
            </a:r>
            <a:r>
              <a:rPr lang="hr-HR" sz="2800" dirty="0" err="1"/>
              <a:t>company</a:t>
            </a:r>
            <a:r>
              <a:rPr lang="hr-HR" sz="2800" dirty="0"/>
              <a:t>, </a:t>
            </a:r>
            <a:r>
              <a:rPr lang="hr-HR" sz="2800" dirty="0" err="1"/>
              <a:t>e.public</a:t>
            </a:r>
            <a:r>
              <a:rPr lang="hr-HR" sz="2800" dirty="0"/>
              <a:t> </a:t>
            </a:r>
            <a:r>
              <a:rPr lang="hr-HR" sz="2800" dirty="0" err="1"/>
              <a:t>limited</a:t>
            </a:r>
            <a:r>
              <a:rPr lang="hr-HR" sz="2800" dirty="0"/>
              <a:t> </a:t>
            </a:r>
            <a:r>
              <a:rPr lang="hr-HR" sz="2800" dirty="0" err="1"/>
              <a:t>company</a:t>
            </a:r>
            <a:r>
              <a:rPr lang="hr-HR" sz="2800" dirty="0"/>
              <a:t>, </a:t>
            </a:r>
            <a:r>
              <a:rPr lang="hr-HR" sz="2800" dirty="0" err="1"/>
              <a:t>f.private</a:t>
            </a:r>
            <a:r>
              <a:rPr lang="hr-HR" sz="2800" dirty="0"/>
              <a:t> </a:t>
            </a:r>
            <a:r>
              <a:rPr lang="hr-HR" sz="2800" dirty="0" err="1"/>
              <a:t>limited</a:t>
            </a:r>
            <a:r>
              <a:rPr lang="hr-HR" sz="2800" dirty="0"/>
              <a:t> </a:t>
            </a:r>
            <a:r>
              <a:rPr lang="hr-HR" sz="2800" dirty="0" err="1"/>
              <a:t>company</a:t>
            </a:r>
            <a:endParaRPr lang="en-US" sz="2800" dirty="0"/>
          </a:p>
        </p:txBody>
      </p:sp>
      <p:sp>
        <p:nvSpPr>
          <p:cNvPr id="3" name="Content Placeholder 2"/>
          <p:cNvSpPr>
            <a:spLocks noGrp="1"/>
          </p:cNvSpPr>
          <p:nvPr>
            <p:ph idx="1"/>
          </p:nvPr>
        </p:nvSpPr>
        <p:spPr/>
        <p:txBody>
          <a:bodyPr/>
          <a:lstStyle/>
          <a:p>
            <a:r>
              <a:rPr lang="hr-HR" dirty="0" smtClean="0"/>
              <a:t>1.</a:t>
            </a:r>
          </a:p>
          <a:p>
            <a:r>
              <a:rPr lang="en-GB" dirty="0" smtClean="0"/>
              <a:t>The </a:t>
            </a:r>
            <a:r>
              <a:rPr lang="en-GB" dirty="0"/>
              <a:t>owner keeps all of the profits of the business but, by having</a:t>
            </a:r>
            <a:r>
              <a:rPr lang="en-GB" b="1" dirty="0"/>
              <a:t> unlimited liability</a:t>
            </a:r>
            <a:r>
              <a:rPr lang="en-GB" dirty="0"/>
              <a:t>, he/she is also personally responsible for all of its debts and losses. </a:t>
            </a:r>
            <a:endParaRPr lang="hr-HR" dirty="0" smtClean="0"/>
          </a:p>
          <a:p>
            <a:r>
              <a:rPr lang="en-GB" dirty="0" smtClean="0"/>
              <a:t>Therefore</a:t>
            </a:r>
            <a:r>
              <a:rPr lang="en-GB" dirty="0"/>
              <a:t>, if the business fails, any business debt will be met from the owner’s </a:t>
            </a:r>
            <a:r>
              <a:rPr lang="en-GB" b="1" dirty="0"/>
              <a:t>personal assets</a:t>
            </a:r>
            <a:r>
              <a:rPr lang="en-GB" dirty="0"/>
              <a:t>. </a:t>
            </a:r>
            <a:endParaRPr lang="hr-HR" dirty="0" smtClean="0"/>
          </a:p>
          <a:p>
            <a:r>
              <a:rPr lang="en-GB" dirty="0" smtClean="0"/>
              <a:t>Keeping </a:t>
            </a:r>
            <a:r>
              <a:rPr lang="en-GB" dirty="0"/>
              <a:t>accounts and records showing income and expenses is rather simple. The profits are taxed as income by HM </a:t>
            </a:r>
            <a:r>
              <a:rPr lang="en-GB" dirty="0" err="1"/>
              <a:t>Revenue&amp;Customs</a:t>
            </a:r>
            <a:r>
              <a:rPr lang="en-GB" dirty="0"/>
              <a:t>, and the owner needs to send a </a:t>
            </a:r>
            <a:r>
              <a:rPr lang="en-GB" b="1" dirty="0"/>
              <a:t>self-assessment tax return</a:t>
            </a:r>
            <a:r>
              <a:rPr lang="en-GB" dirty="0"/>
              <a:t> each year. There may be a few or no employees.</a:t>
            </a:r>
            <a:endParaRPr lang="hr-HR" dirty="0"/>
          </a:p>
          <a:p>
            <a:endParaRPr lang="en-US" dirty="0"/>
          </a:p>
        </p:txBody>
      </p:sp>
    </p:spTree>
    <p:extLst>
      <p:ext uri="{BB962C8B-B14F-4D97-AF65-F5344CB8AC3E}">
        <p14:creationId xmlns:p14="http://schemas.microsoft.com/office/powerpoint/2010/main" val="1621267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800" dirty="0" err="1"/>
              <a:t>a.Sole</a:t>
            </a:r>
            <a:r>
              <a:rPr lang="hr-HR" sz="2800" dirty="0"/>
              <a:t> </a:t>
            </a:r>
            <a:r>
              <a:rPr lang="hr-HR" sz="2800" dirty="0" err="1"/>
              <a:t>trader</a:t>
            </a:r>
            <a:r>
              <a:rPr lang="hr-HR" sz="2800" dirty="0"/>
              <a:t>, b.‘</a:t>
            </a:r>
            <a:r>
              <a:rPr lang="hr-HR" sz="2800" dirty="0" err="1"/>
              <a:t>ordinary</a:t>
            </a:r>
            <a:r>
              <a:rPr lang="hr-HR" sz="2800" dirty="0"/>
              <a:t>’ </a:t>
            </a:r>
            <a:r>
              <a:rPr lang="hr-HR" sz="2800" dirty="0" err="1"/>
              <a:t>partnership,c</a:t>
            </a:r>
            <a:r>
              <a:rPr lang="hr-HR" sz="2800" dirty="0"/>
              <a:t>. </a:t>
            </a:r>
            <a:r>
              <a:rPr lang="hr-HR" sz="2800" dirty="0" err="1"/>
              <a:t>limited</a:t>
            </a:r>
            <a:r>
              <a:rPr lang="hr-HR" sz="2800" dirty="0"/>
              <a:t> </a:t>
            </a:r>
            <a:r>
              <a:rPr lang="hr-HR" sz="2800" dirty="0" err="1"/>
              <a:t>liability</a:t>
            </a:r>
            <a:r>
              <a:rPr lang="hr-HR" sz="2800" dirty="0"/>
              <a:t> </a:t>
            </a:r>
            <a:r>
              <a:rPr lang="hr-HR" sz="2800" dirty="0" err="1"/>
              <a:t>partnership,d</a:t>
            </a:r>
            <a:r>
              <a:rPr lang="hr-HR" sz="2800" dirty="0"/>
              <a:t>. </a:t>
            </a:r>
            <a:r>
              <a:rPr lang="hr-HR" sz="2800" dirty="0" err="1"/>
              <a:t>limited</a:t>
            </a:r>
            <a:r>
              <a:rPr lang="hr-HR" sz="2800" dirty="0"/>
              <a:t> </a:t>
            </a:r>
            <a:r>
              <a:rPr lang="hr-HR" sz="2800" dirty="0" err="1"/>
              <a:t>company</a:t>
            </a:r>
            <a:r>
              <a:rPr lang="hr-HR" sz="2800" dirty="0"/>
              <a:t>, </a:t>
            </a:r>
            <a:r>
              <a:rPr lang="hr-HR" sz="2800" dirty="0" err="1"/>
              <a:t>e.public</a:t>
            </a:r>
            <a:r>
              <a:rPr lang="hr-HR" sz="2800" dirty="0"/>
              <a:t> </a:t>
            </a:r>
            <a:r>
              <a:rPr lang="hr-HR" sz="2800" dirty="0" err="1"/>
              <a:t>limited</a:t>
            </a:r>
            <a:r>
              <a:rPr lang="hr-HR" sz="2800" dirty="0"/>
              <a:t> </a:t>
            </a:r>
            <a:r>
              <a:rPr lang="hr-HR" sz="2800" dirty="0" err="1"/>
              <a:t>company</a:t>
            </a:r>
            <a:r>
              <a:rPr lang="hr-HR" sz="2800" dirty="0"/>
              <a:t>, </a:t>
            </a:r>
            <a:r>
              <a:rPr lang="hr-HR" sz="2800" dirty="0" err="1"/>
              <a:t>f.private</a:t>
            </a:r>
            <a:r>
              <a:rPr lang="hr-HR" sz="2800" dirty="0"/>
              <a:t> </a:t>
            </a:r>
            <a:r>
              <a:rPr lang="hr-HR" sz="2800" dirty="0" err="1"/>
              <a:t>limited</a:t>
            </a:r>
            <a:r>
              <a:rPr lang="hr-HR" sz="2800" dirty="0"/>
              <a:t> </a:t>
            </a:r>
            <a:r>
              <a:rPr lang="hr-HR" sz="2800" dirty="0" err="1"/>
              <a:t>company</a:t>
            </a:r>
            <a:endParaRPr lang="en-US" sz="2800" dirty="0"/>
          </a:p>
        </p:txBody>
      </p:sp>
      <p:sp>
        <p:nvSpPr>
          <p:cNvPr id="3" name="Content Placeholder 2"/>
          <p:cNvSpPr>
            <a:spLocks noGrp="1"/>
          </p:cNvSpPr>
          <p:nvPr>
            <p:ph idx="1"/>
          </p:nvPr>
        </p:nvSpPr>
        <p:spPr/>
        <p:txBody>
          <a:bodyPr>
            <a:normAutofit/>
          </a:bodyPr>
          <a:lstStyle/>
          <a:p>
            <a:r>
              <a:rPr lang="hr-HR" dirty="0" smtClean="0"/>
              <a:t>2.</a:t>
            </a:r>
          </a:p>
          <a:p>
            <a:r>
              <a:rPr lang="en-GB" dirty="0" smtClean="0"/>
              <a:t>a </a:t>
            </a:r>
            <a:r>
              <a:rPr lang="en-GB" dirty="0"/>
              <a:t>common structure for small businesses formed when two or more individuals or legal entities become </a:t>
            </a:r>
            <a:r>
              <a:rPr lang="en-GB" b="1" dirty="0"/>
              <a:t>co-owners</a:t>
            </a:r>
            <a:r>
              <a:rPr lang="en-GB" dirty="0"/>
              <a:t> of a </a:t>
            </a:r>
            <a:r>
              <a:rPr lang="en-GB" b="1" dirty="0"/>
              <a:t>business venture</a:t>
            </a:r>
            <a:r>
              <a:rPr lang="en-GB" dirty="0"/>
              <a:t>. </a:t>
            </a:r>
            <a:endParaRPr lang="hr-HR" dirty="0" smtClean="0"/>
          </a:p>
          <a:p>
            <a:r>
              <a:rPr lang="en-GB" dirty="0" smtClean="0"/>
              <a:t>This </a:t>
            </a:r>
            <a:r>
              <a:rPr lang="en-GB" dirty="0"/>
              <a:t>way more capital can be contributed and skills and expertise, as well as the workload, can be shared. </a:t>
            </a:r>
            <a:endParaRPr lang="hr-HR" dirty="0" smtClean="0"/>
          </a:p>
          <a:p>
            <a:r>
              <a:rPr lang="en-GB" dirty="0" smtClean="0"/>
              <a:t>The </a:t>
            </a:r>
            <a:r>
              <a:rPr lang="en-GB" dirty="0"/>
              <a:t>partners </a:t>
            </a:r>
            <a:r>
              <a:rPr lang="en-GB" b="1" dirty="0"/>
              <a:t>manage the business</a:t>
            </a:r>
            <a:r>
              <a:rPr lang="en-GB" dirty="0"/>
              <a:t> and personally </a:t>
            </a:r>
            <a:r>
              <a:rPr lang="en-GB" b="1" dirty="0"/>
              <a:t>share</a:t>
            </a:r>
            <a:r>
              <a:rPr lang="en-GB" dirty="0"/>
              <a:t> (equally or as specified in the partnership agreement) </a:t>
            </a:r>
            <a:r>
              <a:rPr lang="en-GB" b="1" dirty="0"/>
              <a:t>responsibilities and the business’s </a:t>
            </a:r>
            <a:r>
              <a:rPr lang="en-GB" b="1" dirty="0" smtClean="0"/>
              <a:t>profits</a:t>
            </a:r>
            <a:endParaRPr lang="en-US" dirty="0"/>
          </a:p>
        </p:txBody>
      </p:sp>
    </p:spTree>
    <p:extLst>
      <p:ext uri="{BB962C8B-B14F-4D97-AF65-F5344CB8AC3E}">
        <p14:creationId xmlns:p14="http://schemas.microsoft.com/office/powerpoint/2010/main" val="2883389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800" dirty="0" err="1"/>
              <a:t>a.Sole</a:t>
            </a:r>
            <a:r>
              <a:rPr lang="hr-HR" sz="2800" dirty="0"/>
              <a:t> </a:t>
            </a:r>
            <a:r>
              <a:rPr lang="hr-HR" sz="2800" dirty="0" err="1"/>
              <a:t>trader</a:t>
            </a:r>
            <a:r>
              <a:rPr lang="hr-HR" sz="2800" dirty="0"/>
              <a:t>, b.‘</a:t>
            </a:r>
            <a:r>
              <a:rPr lang="hr-HR" sz="2800" dirty="0" err="1"/>
              <a:t>ordinary</a:t>
            </a:r>
            <a:r>
              <a:rPr lang="hr-HR" sz="2800" dirty="0"/>
              <a:t>’ </a:t>
            </a:r>
            <a:r>
              <a:rPr lang="hr-HR" sz="2800" dirty="0" err="1"/>
              <a:t>partnership,c</a:t>
            </a:r>
            <a:r>
              <a:rPr lang="hr-HR" sz="2800" dirty="0"/>
              <a:t>. </a:t>
            </a:r>
            <a:r>
              <a:rPr lang="hr-HR" sz="2800" dirty="0" err="1"/>
              <a:t>limited</a:t>
            </a:r>
            <a:r>
              <a:rPr lang="hr-HR" sz="2800" dirty="0"/>
              <a:t> </a:t>
            </a:r>
            <a:r>
              <a:rPr lang="hr-HR" sz="2800" dirty="0" err="1"/>
              <a:t>liability</a:t>
            </a:r>
            <a:r>
              <a:rPr lang="hr-HR" sz="2800" dirty="0"/>
              <a:t> </a:t>
            </a:r>
            <a:r>
              <a:rPr lang="hr-HR" sz="2800" dirty="0" err="1"/>
              <a:t>partnership,d</a:t>
            </a:r>
            <a:r>
              <a:rPr lang="hr-HR" sz="2800" dirty="0"/>
              <a:t>. </a:t>
            </a:r>
            <a:r>
              <a:rPr lang="hr-HR" sz="2800" dirty="0" err="1"/>
              <a:t>limited</a:t>
            </a:r>
            <a:r>
              <a:rPr lang="hr-HR" sz="2800" dirty="0"/>
              <a:t> </a:t>
            </a:r>
            <a:r>
              <a:rPr lang="hr-HR" sz="2800" dirty="0" err="1"/>
              <a:t>company</a:t>
            </a:r>
            <a:r>
              <a:rPr lang="hr-HR" sz="2800" dirty="0"/>
              <a:t>, </a:t>
            </a:r>
            <a:r>
              <a:rPr lang="hr-HR" sz="2800" dirty="0" err="1"/>
              <a:t>e.public</a:t>
            </a:r>
            <a:r>
              <a:rPr lang="hr-HR" sz="2800" dirty="0"/>
              <a:t> </a:t>
            </a:r>
            <a:r>
              <a:rPr lang="hr-HR" sz="2800" dirty="0" err="1"/>
              <a:t>limited</a:t>
            </a:r>
            <a:r>
              <a:rPr lang="hr-HR" sz="2800" dirty="0"/>
              <a:t> </a:t>
            </a:r>
            <a:r>
              <a:rPr lang="hr-HR" sz="2800" dirty="0" err="1"/>
              <a:t>company</a:t>
            </a:r>
            <a:r>
              <a:rPr lang="hr-HR" sz="2800" dirty="0"/>
              <a:t>, </a:t>
            </a:r>
            <a:r>
              <a:rPr lang="hr-HR" sz="2800" dirty="0" err="1"/>
              <a:t>f.private</a:t>
            </a:r>
            <a:r>
              <a:rPr lang="hr-HR" sz="2800" dirty="0"/>
              <a:t> </a:t>
            </a:r>
            <a:r>
              <a:rPr lang="hr-HR" sz="2800" dirty="0" err="1"/>
              <a:t>limited</a:t>
            </a:r>
            <a:r>
              <a:rPr lang="hr-HR" sz="2800" dirty="0"/>
              <a:t> </a:t>
            </a:r>
            <a:r>
              <a:rPr lang="hr-HR" sz="2800" dirty="0" err="1"/>
              <a:t>company</a:t>
            </a:r>
            <a:endParaRPr lang="en-US" sz="2800" dirty="0"/>
          </a:p>
        </p:txBody>
      </p:sp>
      <p:sp>
        <p:nvSpPr>
          <p:cNvPr id="3" name="Content Placeholder 2"/>
          <p:cNvSpPr>
            <a:spLocks noGrp="1"/>
          </p:cNvSpPr>
          <p:nvPr>
            <p:ph idx="1"/>
          </p:nvPr>
        </p:nvSpPr>
        <p:spPr/>
        <p:txBody>
          <a:bodyPr/>
          <a:lstStyle/>
          <a:p>
            <a:r>
              <a:rPr lang="hr-HR" dirty="0" smtClean="0"/>
              <a:t>2. </a:t>
            </a:r>
          </a:p>
          <a:p>
            <a:r>
              <a:rPr lang="en-GB" dirty="0" smtClean="0"/>
              <a:t>Since </a:t>
            </a:r>
            <a:r>
              <a:rPr lang="en-GB" dirty="0"/>
              <a:t>a partnership is not considered to be a separate legal entity from its owners, partners are unlimitedly liable for all debts and obligations and the business may cease to exist when one of the partners dies. </a:t>
            </a:r>
            <a:endParaRPr lang="hr-HR" dirty="0" smtClean="0"/>
          </a:p>
          <a:p>
            <a:r>
              <a:rPr lang="en-GB" dirty="0" smtClean="0"/>
              <a:t>The </a:t>
            </a:r>
            <a:r>
              <a:rPr lang="en-GB" dirty="0"/>
              <a:t>registration procedure is rather straightforward and requires registering the name of the business with HM </a:t>
            </a:r>
            <a:r>
              <a:rPr lang="en-GB" dirty="0" err="1"/>
              <a:t>Revenue&amp;Customs</a:t>
            </a:r>
            <a:r>
              <a:rPr lang="en-GB" dirty="0"/>
              <a:t>. </a:t>
            </a:r>
            <a:endParaRPr lang="en-US" dirty="0"/>
          </a:p>
          <a:p>
            <a:endParaRPr lang="en-US" dirty="0"/>
          </a:p>
        </p:txBody>
      </p:sp>
    </p:spTree>
    <p:extLst>
      <p:ext uri="{BB962C8B-B14F-4D97-AF65-F5344CB8AC3E}">
        <p14:creationId xmlns:p14="http://schemas.microsoft.com/office/powerpoint/2010/main" val="2150486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800" dirty="0" err="1"/>
              <a:t>a.Sole</a:t>
            </a:r>
            <a:r>
              <a:rPr lang="hr-HR" sz="2800" dirty="0"/>
              <a:t> </a:t>
            </a:r>
            <a:r>
              <a:rPr lang="hr-HR" sz="2800" dirty="0" err="1"/>
              <a:t>trader</a:t>
            </a:r>
            <a:r>
              <a:rPr lang="hr-HR" sz="2800" dirty="0"/>
              <a:t>, b.‘</a:t>
            </a:r>
            <a:r>
              <a:rPr lang="hr-HR" sz="2800" dirty="0" err="1"/>
              <a:t>ordinary</a:t>
            </a:r>
            <a:r>
              <a:rPr lang="hr-HR" sz="2800" dirty="0"/>
              <a:t>’ </a:t>
            </a:r>
            <a:r>
              <a:rPr lang="hr-HR" sz="2800" dirty="0" err="1"/>
              <a:t>partnership,c</a:t>
            </a:r>
            <a:r>
              <a:rPr lang="hr-HR" sz="2800" dirty="0"/>
              <a:t>. </a:t>
            </a:r>
            <a:r>
              <a:rPr lang="hr-HR" sz="2800" dirty="0" err="1"/>
              <a:t>limited</a:t>
            </a:r>
            <a:r>
              <a:rPr lang="hr-HR" sz="2800" dirty="0"/>
              <a:t> </a:t>
            </a:r>
            <a:r>
              <a:rPr lang="hr-HR" sz="2800" dirty="0" err="1"/>
              <a:t>liability</a:t>
            </a:r>
            <a:r>
              <a:rPr lang="hr-HR" sz="2800" dirty="0"/>
              <a:t> </a:t>
            </a:r>
            <a:r>
              <a:rPr lang="hr-HR" sz="2800" dirty="0" err="1"/>
              <a:t>partnership,d</a:t>
            </a:r>
            <a:r>
              <a:rPr lang="hr-HR" sz="2800" dirty="0"/>
              <a:t>. </a:t>
            </a:r>
            <a:r>
              <a:rPr lang="hr-HR" sz="2800" dirty="0" err="1"/>
              <a:t>limited</a:t>
            </a:r>
            <a:r>
              <a:rPr lang="hr-HR" sz="2800" dirty="0"/>
              <a:t> </a:t>
            </a:r>
            <a:r>
              <a:rPr lang="hr-HR" sz="2800" dirty="0" err="1"/>
              <a:t>company</a:t>
            </a:r>
            <a:r>
              <a:rPr lang="hr-HR" sz="2800" dirty="0"/>
              <a:t>, </a:t>
            </a:r>
            <a:r>
              <a:rPr lang="hr-HR" sz="2800" dirty="0" err="1"/>
              <a:t>e.public</a:t>
            </a:r>
            <a:r>
              <a:rPr lang="hr-HR" sz="2800" dirty="0"/>
              <a:t> </a:t>
            </a:r>
            <a:r>
              <a:rPr lang="hr-HR" sz="2800" dirty="0" err="1"/>
              <a:t>limited</a:t>
            </a:r>
            <a:r>
              <a:rPr lang="hr-HR" sz="2800" dirty="0"/>
              <a:t> </a:t>
            </a:r>
            <a:r>
              <a:rPr lang="hr-HR" sz="2800" dirty="0" err="1"/>
              <a:t>company</a:t>
            </a:r>
            <a:r>
              <a:rPr lang="hr-HR" sz="2800" dirty="0"/>
              <a:t>, </a:t>
            </a:r>
            <a:r>
              <a:rPr lang="hr-HR" sz="2800" dirty="0" err="1"/>
              <a:t>f.private</a:t>
            </a:r>
            <a:r>
              <a:rPr lang="hr-HR" sz="2800" dirty="0"/>
              <a:t> </a:t>
            </a:r>
            <a:r>
              <a:rPr lang="hr-HR" sz="2800" dirty="0" err="1"/>
              <a:t>limited</a:t>
            </a:r>
            <a:r>
              <a:rPr lang="hr-HR" sz="2800" dirty="0"/>
              <a:t> </a:t>
            </a:r>
            <a:r>
              <a:rPr lang="hr-HR" sz="2800" dirty="0" err="1"/>
              <a:t>company</a:t>
            </a:r>
            <a:endParaRPr lang="en-US" sz="2800" dirty="0"/>
          </a:p>
        </p:txBody>
      </p:sp>
      <p:sp>
        <p:nvSpPr>
          <p:cNvPr id="3" name="Content Placeholder 2"/>
          <p:cNvSpPr>
            <a:spLocks noGrp="1"/>
          </p:cNvSpPr>
          <p:nvPr>
            <p:ph idx="1"/>
          </p:nvPr>
        </p:nvSpPr>
        <p:spPr/>
        <p:txBody>
          <a:bodyPr>
            <a:normAutofit fontScale="92500" lnSpcReduction="10000"/>
          </a:bodyPr>
          <a:lstStyle/>
          <a:p>
            <a:r>
              <a:rPr lang="hr-HR" dirty="0" smtClean="0"/>
              <a:t>2.</a:t>
            </a:r>
          </a:p>
          <a:p>
            <a:r>
              <a:rPr lang="en-GB" dirty="0" smtClean="0"/>
              <a:t>Based </a:t>
            </a:r>
            <a:r>
              <a:rPr lang="en-GB" dirty="0"/>
              <a:t>on an annual self-assessment tax return each partner pays </a:t>
            </a:r>
            <a:r>
              <a:rPr lang="en-GB" b="1" dirty="0"/>
              <a:t>income tax </a:t>
            </a:r>
            <a:r>
              <a:rPr lang="en-GB" dirty="0"/>
              <a:t>on his/her share of the profits. If its takings are expected to be more than £82,000 a year, a partnership needs to register for </a:t>
            </a:r>
            <a:r>
              <a:rPr lang="en-GB" b="1" dirty="0"/>
              <a:t>VAT</a:t>
            </a:r>
            <a:r>
              <a:rPr lang="en-GB" b="1" dirty="0" smtClean="0"/>
              <a:t>.</a:t>
            </a:r>
            <a:endParaRPr lang="hr-HR" b="1" dirty="0" smtClean="0"/>
          </a:p>
          <a:p>
            <a:r>
              <a:rPr lang="en-GB" dirty="0" smtClean="0"/>
              <a:t> </a:t>
            </a:r>
            <a:r>
              <a:rPr lang="en-GB" dirty="0"/>
              <a:t>Partnerships are usually set up by drawing up </a:t>
            </a:r>
            <a:r>
              <a:rPr lang="en-GB" b="1" dirty="0"/>
              <a:t>partnership agreements</a:t>
            </a:r>
            <a:r>
              <a:rPr lang="en-GB" dirty="0"/>
              <a:t> (or deeds of partnership) – binding contracts between the partners setting out the important details such as the </a:t>
            </a:r>
            <a:r>
              <a:rPr lang="en-GB" b="1" dirty="0"/>
              <a:t>names o</a:t>
            </a:r>
            <a:r>
              <a:rPr lang="en-GB" dirty="0"/>
              <a:t>f the individual partners, the </a:t>
            </a:r>
            <a:r>
              <a:rPr lang="en-GB" b="1" dirty="0"/>
              <a:t>purpose</a:t>
            </a:r>
            <a:r>
              <a:rPr lang="en-GB" dirty="0"/>
              <a:t> for which the partnership is established, the principal </a:t>
            </a:r>
            <a:r>
              <a:rPr lang="en-GB" b="1" dirty="0"/>
              <a:t>place of business</a:t>
            </a:r>
            <a:r>
              <a:rPr lang="en-GB" dirty="0"/>
              <a:t>, </a:t>
            </a:r>
            <a:r>
              <a:rPr lang="en-GB" b="1" dirty="0"/>
              <a:t>the capital </a:t>
            </a:r>
            <a:r>
              <a:rPr lang="en-GB" dirty="0"/>
              <a:t>each partner invests, the </a:t>
            </a:r>
            <a:r>
              <a:rPr lang="en-GB" b="1" dirty="0"/>
              <a:t>liability and profit share</a:t>
            </a:r>
            <a:r>
              <a:rPr lang="en-GB" dirty="0"/>
              <a:t> of each partner, and steps outlining what happens if the partnership is </a:t>
            </a:r>
            <a:r>
              <a:rPr lang="en-GB" b="1" dirty="0"/>
              <a:t>dissolved</a:t>
            </a:r>
            <a:r>
              <a:rPr lang="en-GB" dirty="0"/>
              <a:t>.... </a:t>
            </a:r>
            <a:endParaRPr lang="hr-HR" dirty="0" smtClean="0"/>
          </a:p>
          <a:p>
            <a:r>
              <a:rPr lang="en-GB" dirty="0" smtClean="0"/>
              <a:t>Setting </a:t>
            </a:r>
            <a:r>
              <a:rPr lang="en-GB" dirty="0"/>
              <a:t>up partnerships is particularly common in professional services such as accountants, doctors, dentists, solicitors.</a:t>
            </a:r>
            <a:endParaRPr lang="hr-HR" dirty="0"/>
          </a:p>
          <a:p>
            <a:endParaRPr lang="en-US" dirty="0"/>
          </a:p>
        </p:txBody>
      </p:sp>
    </p:spTree>
    <p:extLst>
      <p:ext uri="{BB962C8B-B14F-4D97-AF65-F5344CB8AC3E}">
        <p14:creationId xmlns:p14="http://schemas.microsoft.com/office/powerpoint/2010/main" val="400532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2800" dirty="0" err="1"/>
              <a:t>a.Sole</a:t>
            </a:r>
            <a:r>
              <a:rPr lang="hr-HR" sz="2800" dirty="0"/>
              <a:t> </a:t>
            </a:r>
            <a:r>
              <a:rPr lang="hr-HR" sz="2800" dirty="0" err="1"/>
              <a:t>trader</a:t>
            </a:r>
            <a:r>
              <a:rPr lang="hr-HR" sz="2800" dirty="0"/>
              <a:t>, b.‘</a:t>
            </a:r>
            <a:r>
              <a:rPr lang="hr-HR" sz="2800" dirty="0" err="1"/>
              <a:t>ordinary</a:t>
            </a:r>
            <a:r>
              <a:rPr lang="hr-HR" sz="2800" dirty="0"/>
              <a:t>’ </a:t>
            </a:r>
            <a:r>
              <a:rPr lang="hr-HR" sz="2800" dirty="0" err="1"/>
              <a:t>partnership,c</a:t>
            </a:r>
            <a:r>
              <a:rPr lang="hr-HR" sz="2800" dirty="0"/>
              <a:t>. </a:t>
            </a:r>
            <a:r>
              <a:rPr lang="hr-HR" sz="2800" dirty="0" err="1"/>
              <a:t>limited</a:t>
            </a:r>
            <a:r>
              <a:rPr lang="hr-HR" sz="2800" dirty="0"/>
              <a:t> </a:t>
            </a:r>
            <a:r>
              <a:rPr lang="hr-HR" sz="2800" dirty="0" err="1"/>
              <a:t>liability</a:t>
            </a:r>
            <a:r>
              <a:rPr lang="hr-HR" sz="2800" dirty="0"/>
              <a:t> </a:t>
            </a:r>
            <a:r>
              <a:rPr lang="hr-HR" sz="2800" dirty="0" err="1"/>
              <a:t>partnership,d</a:t>
            </a:r>
            <a:r>
              <a:rPr lang="hr-HR" sz="2800" dirty="0"/>
              <a:t>. </a:t>
            </a:r>
            <a:r>
              <a:rPr lang="hr-HR" sz="2800" dirty="0" err="1"/>
              <a:t>limited</a:t>
            </a:r>
            <a:r>
              <a:rPr lang="hr-HR" sz="2800" dirty="0"/>
              <a:t> </a:t>
            </a:r>
            <a:r>
              <a:rPr lang="hr-HR" sz="2800" dirty="0" err="1"/>
              <a:t>company</a:t>
            </a:r>
            <a:r>
              <a:rPr lang="hr-HR" sz="2800" dirty="0"/>
              <a:t>, </a:t>
            </a:r>
            <a:r>
              <a:rPr lang="hr-HR" sz="2800" dirty="0" err="1"/>
              <a:t>e.public</a:t>
            </a:r>
            <a:r>
              <a:rPr lang="hr-HR" sz="2800" dirty="0"/>
              <a:t> </a:t>
            </a:r>
            <a:r>
              <a:rPr lang="hr-HR" sz="2800" dirty="0" err="1"/>
              <a:t>limited</a:t>
            </a:r>
            <a:r>
              <a:rPr lang="hr-HR" sz="2800" dirty="0"/>
              <a:t> </a:t>
            </a:r>
            <a:r>
              <a:rPr lang="hr-HR" sz="2800" dirty="0" err="1"/>
              <a:t>company</a:t>
            </a:r>
            <a:r>
              <a:rPr lang="hr-HR" sz="2800" dirty="0"/>
              <a:t>, </a:t>
            </a:r>
            <a:r>
              <a:rPr lang="hr-HR" sz="2800" dirty="0" err="1"/>
              <a:t>f.private</a:t>
            </a:r>
            <a:r>
              <a:rPr lang="hr-HR" sz="2800" dirty="0"/>
              <a:t> </a:t>
            </a:r>
            <a:r>
              <a:rPr lang="hr-HR" sz="2800" dirty="0" err="1"/>
              <a:t>limited</a:t>
            </a:r>
            <a:r>
              <a:rPr lang="hr-HR" sz="2800" dirty="0"/>
              <a:t> </a:t>
            </a:r>
            <a:r>
              <a:rPr lang="hr-HR" sz="2800" dirty="0" err="1"/>
              <a:t>company</a:t>
            </a:r>
            <a:endParaRPr lang="en-US" sz="2800" dirty="0"/>
          </a:p>
        </p:txBody>
      </p:sp>
      <p:sp>
        <p:nvSpPr>
          <p:cNvPr id="3" name="Content Placeholder 2"/>
          <p:cNvSpPr>
            <a:spLocks noGrp="1"/>
          </p:cNvSpPr>
          <p:nvPr>
            <p:ph idx="1"/>
          </p:nvPr>
        </p:nvSpPr>
        <p:spPr/>
        <p:txBody>
          <a:bodyPr>
            <a:normAutofit/>
          </a:bodyPr>
          <a:lstStyle/>
          <a:p>
            <a:r>
              <a:rPr lang="hr-HR" dirty="0" smtClean="0"/>
              <a:t>3.</a:t>
            </a:r>
          </a:p>
          <a:p>
            <a:r>
              <a:rPr lang="en-GB" dirty="0" smtClean="0"/>
              <a:t>a </a:t>
            </a:r>
            <a:r>
              <a:rPr lang="en-GB" dirty="0"/>
              <a:t>form of partnership whose legal identity is separate from its members. </a:t>
            </a:r>
            <a:endParaRPr lang="hr-HR" dirty="0" smtClean="0"/>
          </a:p>
          <a:p>
            <a:r>
              <a:rPr lang="en-GB" dirty="0" smtClean="0"/>
              <a:t>There </a:t>
            </a:r>
            <a:r>
              <a:rPr lang="en-GB" dirty="0"/>
              <a:t>is </a:t>
            </a:r>
            <a:r>
              <a:rPr lang="en-GB" b="1" dirty="0"/>
              <a:t>limited personal liability</a:t>
            </a:r>
            <a:r>
              <a:rPr lang="en-GB" dirty="0"/>
              <a:t> for individual partners, whose responsibilities, however, differ. </a:t>
            </a:r>
            <a:endParaRPr lang="hr-HR" dirty="0" smtClean="0"/>
          </a:p>
          <a:p>
            <a:r>
              <a:rPr lang="en-GB" dirty="0" smtClean="0"/>
              <a:t>There </a:t>
            </a:r>
            <a:r>
              <a:rPr lang="en-GB" dirty="0"/>
              <a:t>are </a:t>
            </a:r>
            <a:r>
              <a:rPr lang="en-GB" b="1" dirty="0"/>
              <a:t>general partners</a:t>
            </a:r>
            <a:r>
              <a:rPr lang="en-GB" dirty="0"/>
              <a:t> who are personally liable for all the partnership’s debts and manage the business and </a:t>
            </a:r>
            <a:r>
              <a:rPr lang="en-GB" b="1" dirty="0"/>
              <a:t>limited partners </a:t>
            </a:r>
            <a:r>
              <a:rPr lang="en-GB" dirty="0"/>
              <a:t>who are only liable up to the amount they initially invest. </a:t>
            </a:r>
            <a:endParaRPr lang="hr-HR" dirty="0" smtClean="0"/>
          </a:p>
          <a:p>
            <a:r>
              <a:rPr lang="en-GB" dirty="0"/>
              <a:t>A </a:t>
            </a:r>
            <a:r>
              <a:rPr lang="en-GB" b="1" dirty="0"/>
              <a:t>sleeping partner</a:t>
            </a:r>
            <a:r>
              <a:rPr lang="en-GB" dirty="0"/>
              <a:t>* may contribute capital to the partnership but does not take part in the management of the business. </a:t>
            </a:r>
            <a:r>
              <a:rPr lang="en-GB" dirty="0" smtClean="0"/>
              <a:t>He/she </a:t>
            </a:r>
            <a:r>
              <a:rPr lang="en-GB" dirty="0"/>
              <a:t>receives a share of the partnership profits.</a:t>
            </a:r>
            <a:endParaRPr lang="en-US" dirty="0"/>
          </a:p>
        </p:txBody>
      </p:sp>
    </p:spTree>
    <p:extLst>
      <p:ext uri="{BB962C8B-B14F-4D97-AF65-F5344CB8AC3E}">
        <p14:creationId xmlns:p14="http://schemas.microsoft.com/office/powerpoint/2010/main" val="5242292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
  <TotalTime>540</TotalTime>
  <Words>2587</Words>
  <Application>Microsoft Office PowerPoint</Application>
  <PresentationFormat>Widescreen</PresentationFormat>
  <Paragraphs>160</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Century Gothic</vt:lpstr>
      <vt:lpstr>Times New Roman</vt:lpstr>
      <vt:lpstr>Wingdings 3</vt:lpstr>
      <vt:lpstr>Ion</vt:lpstr>
      <vt:lpstr>COMPANY LAW </vt:lpstr>
      <vt:lpstr>Lead-in</vt:lpstr>
      <vt:lpstr>Lead-in</vt:lpstr>
      <vt:lpstr>a.Sole trader, b.‘ordinary’ partnership,c. limited liability partnership,d. limited company, e.public limited company, f.private limited company</vt:lpstr>
      <vt:lpstr>a.Sole trader, b.‘ordinary’ partnership,c. limited liability partnership,d. limited company, e.public limited company, f.private limited company</vt:lpstr>
      <vt:lpstr>a.Sole trader, b.‘ordinary’ partnership,c. limited liability partnership,d. limited company, e.public limited company, f.private limited company</vt:lpstr>
      <vt:lpstr>a.Sole trader, b.‘ordinary’ partnership,c. limited liability partnership,d. limited company, e.public limited company, f.private limited company</vt:lpstr>
      <vt:lpstr>a.Sole trader, b.‘ordinary’ partnership,c. limited liability partnership,d. limited company, e.public limited company, f.private limited company</vt:lpstr>
      <vt:lpstr>a.Sole trader, b.‘ordinary’ partnership,c. limited liability partnership,d. limited company, e.public limited company, f.private limited company</vt:lpstr>
      <vt:lpstr>a.Sole trader, b.‘ordinary’ partnership,c. limited liability partnership,d. limited company, e.public limited company, f.private limited company</vt:lpstr>
      <vt:lpstr>a.Sole trader, b.‘ordinary’ partnership,c. limited liability partnership,d. limited company, e.public limited company, f.private limited company</vt:lpstr>
      <vt:lpstr>a.Sole trader, b.‘ordinary’ partnership,c. limited liability partnership,d. limited company, e.public limited company, f.private limited company</vt:lpstr>
      <vt:lpstr>a.Sole trader, b.‘ordinary’ partnership,c. limited liability partnership,d. limited company, e.public limited company, f.private limited company</vt:lpstr>
      <vt:lpstr>a.Sole trader, b.‘ordinary’ partnership,c. limited liability partnership,d. limited company, e.public limited company, f.private limited company</vt:lpstr>
      <vt:lpstr>a.Sole trader, b.‘ordinary’ partnership,c. limited liability partnership,d. limited company, e.public limited company, f.private limited company</vt:lpstr>
      <vt:lpstr>a.Sole trader, b.‘ordinary’ partnership,c. limited liability partnership,d. limited company, e.public limited company, f.private limited company</vt:lpstr>
      <vt:lpstr>Fill in the following table</vt:lpstr>
      <vt:lpstr>Complete the definitions: shareholder, business venture, self-assessment form, corporation tax, co-owner, income tax, management, incorporation, liability, asset, stock exchange, artificial person, takeover bid</vt:lpstr>
      <vt:lpstr>Complete the definitions: shareholder, business venture, self-assessment form, corporation tax, co-owner, income tax, management, incorporation, liability, asset, stock exchange, artificial person, takeover bid</vt:lpstr>
      <vt:lpstr>Complete the definitions: shareholder, business venture, self-assessment form, corporation tax, co-owner, income tax, management, incorporation, liability, asset, stock exchange, artificial person, takeover bid</vt:lpstr>
      <vt:lpstr>Complete the definitions: shareholder, business venture, self-assessment form, corporation tax, co-owner, income tax, management, incorporation, liability, asset, stock exchange, artificial person, takeover bid</vt:lpstr>
      <vt:lpstr>Study the text once again and find the advantages and disadvantages of each business structure. Fill in the table. </vt:lpstr>
      <vt:lpstr>Fill in the gaps: formed, registered, incur, purchaser, registration, investors, certified, drafted, business entity, incorporation</vt:lpstr>
      <vt:lpstr>Fill in the gaps: formed, registered, incur, purchaser, registration, investors, certified, drafted, business entity, incorporation</vt:lpstr>
      <vt:lpstr>Decide which US entity 1-5 is described</vt:lpstr>
      <vt:lpstr>Fill in the table (p. 182-183: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COMPANY LAW</dc:title>
  <dc:creator>Admin</dc:creator>
  <cp:lastModifiedBy>Admin</cp:lastModifiedBy>
  <cp:revision>20</cp:revision>
  <dcterms:created xsi:type="dcterms:W3CDTF">2017-12-09T14:14:01Z</dcterms:created>
  <dcterms:modified xsi:type="dcterms:W3CDTF">2017-12-10T23:22:10Z</dcterms:modified>
</cp:coreProperties>
</file>