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71" r:id="rId7"/>
    <p:sldId id="276" r:id="rId8"/>
    <p:sldId id="272" r:id="rId9"/>
    <p:sldId id="273" r:id="rId10"/>
    <p:sldId id="274" r:id="rId11"/>
    <p:sldId id="275" r:id="rId12"/>
    <p:sldId id="270" r:id="rId13"/>
    <p:sldId id="277" r:id="rId14"/>
    <p:sldId id="279" r:id="rId15"/>
    <p:sldId id="259" r:id="rId16"/>
    <p:sldId id="263" r:id="rId17"/>
    <p:sldId id="260" r:id="rId18"/>
    <p:sldId id="261" r:id="rId19"/>
    <p:sldId id="262" r:id="rId20"/>
    <p:sldId id="265" r:id="rId21"/>
    <p:sldId id="266" r:id="rId22"/>
    <p:sldId id="267" r:id="rId23"/>
    <p:sldId id="264" r:id="rId2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5240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524000"/>
            <a:ext cx="8382000" cy="4038600"/>
          </a:xfrm>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81000" y="1524000"/>
            <a:ext cx="4114800" cy="4038600"/>
          </a:xfrm>
        </p:spPr>
        <p:txBody>
          <a:bodyPr/>
          <a:lstStyle/>
          <a:p>
            <a:endParaRPr lang="en-US"/>
          </a:p>
        </p:txBody>
      </p:sp>
      <p:sp>
        <p:nvSpPr>
          <p:cNvPr id="4" name="Text Placeholder 3"/>
          <p:cNvSpPr>
            <a:spLocks noGrp="1"/>
          </p:cNvSpPr>
          <p:nvPr>
            <p:ph type="body" sz="half" idx="2"/>
          </p:nvPr>
        </p:nvSpPr>
        <p:spPr>
          <a:xfrm>
            <a:off x="4648200" y="15240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8F127-9AF1-4601-AFF6-0B9A454859A9}" type="datetimeFigureOut">
              <a:rPr lang="sr-Latn-CS" smtClean="0"/>
              <a:pPr/>
              <a:t>18.1.2015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16A83-269A-47D1-B68F-2DC3265469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8F127-9AF1-4601-AFF6-0B9A454859A9}" type="datetimeFigureOut">
              <a:rPr lang="sr-Latn-CS" smtClean="0"/>
              <a:pPr/>
              <a:t>18.1.2015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16A83-269A-47D1-B68F-2DC3265469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3" Type="http://schemas.openxmlformats.org/officeDocument/2006/relationships/oleObject" Target="../embeddings/oleObject2.bin"/><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slideLayout" Target="../slideLayouts/slideLayout7.xml"/><Relationship Id="rId16" Type="http://schemas.openxmlformats.org/officeDocument/2006/relationships/image" Target="../media/image17.wmf"/><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5" Type="http://schemas.openxmlformats.org/officeDocument/2006/relationships/image" Target="../media/image16.wmf"/><Relationship Id="rId10" Type="http://schemas.openxmlformats.org/officeDocument/2006/relationships/image" Target="../media/image11.wmf"/><Relationship Id="rId4" Type="http://schemas.openxmlformats.org/officeDocument/2006/relationships/image" Target="../media/image5.emf"/><Relationship Id="rId9" Type="http://schemas.openxmlformats.org/officeDocument/2006/relationships/image" Target="../media/image10.wmf"/><Relationship Id="rId14" Type="http://schemas.openxmlformats.org/officeDocument/2006/relationships/image" Target="../media/image1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a:t>CORRUPTION IN THE JUDICIARY</a:t>
            </a:r>
            <a:r>
              <a:rPr lang="hr-HR" b="1" dirty="0"/>
              <a:t/>
            </a:r>
            <a:br>
              <a:rPr lang="hr-HR" b="1" dirty="0"/>
            </a:br>
            <a:r>
              <a:rPr lang="en-GB" b="1" dirty="0"/>
              <a:t>Josip </a:t>
            </a:r>
            <a:r>
              <a:rPr lang="en-GB" b="1" dirty="0" smtClean="0"/>
              <a:t>Kregar, </a:t>
            </a:r>
            <a:r>
              <a:rPr lang="en-GB" b="1" dirty="0"/>
              <a:t>Prof., Ph.D</a:t>
            </a:r>
            <a:r>
              <a:rPr lang="en-GB" b="1" dirty="0" smtClean="0"/>
              <a:t>.</a:t>
            </a:r>
            <a:endParaRPr lang="en-US" dirty="0"/>
          </a:p>
        </p:txBody>
      </p:sp>
      <p:sp>
        <p:nvSpPr>
          <p:cNvPr id="3" name="Subtitle 2"/>
          <p:cNvSpPr>
            <a:spLocks noGrp="1"/>
          </p:cNvSpPr>
          <p:nvPr>
            <p:ph type="subTitle" idx="1"/>
          </p:nvPr>
        </p:nvSpPr>
        <p:spPr/>
        <p:txBody>
          <a:bodyPr/>
          <a:lstStyle/>
          <a:p>
            <a:r>
              <a:rPr lang="en-US" dirty="0" smtClean="0"/>
              <a:t>Monday, January 06, </a:t>
            </a:r>
            <a:r>
              <a:rPr lang="en-US" dirty="0" smtClean="0"/>
              <a:t>201</a:t>
            </a:r>
            <a:r>
              <a:rPr lang="hr-HR" smtClean="0"/>
              <a:t>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a:solidFill>
            <a:srgbClr val="FFCC00"/>
          </a:solidFill>
        </p:spPr>
        <p:txBody>
          <a:bodyPr/>
          <a:lstStyle/>
          <a:p>
            <a:r>
              <a:rPr lang="hr-HR"/>
              <a:t>Number of judges.1</a:t>
            </a:r>
          </a:p>
        </p:txBody>
      </p:sp>
      <p:sp>
        <p:nvSpPr>
          <p:cNvPr id="522243" name="Rectangle 3"/>
          <p:cNvSpPr>
            <a:spLocks noGrp="1" noChangeArrowheads="1"/>
          </p:cNvSpPr>
          <p:nvPr>
            <p:ph type="body" sz="half" idx="4294967295"/>
          </p:nvPr>
        </p:nvSpPr>
        <p:spPr>
          <a:xfrm>
            <a:off x="304800" y="914400"/>
            <a:ext cx="1371600" cy="685800"/>
          </a:xfrm>
        </p:spPr>
        <p:txBody>
          <a:bodyPr/>
          <a:lstStyle/>
          <a:p>
            <a:pPr>
              <a:buFont typeface="Wingdings" pitchFamily="2" charset="2"/>
              <a:buNone/>
            </a:pPr>
            <a:endParaRPr lang="hr-HR" sz="2800"/>
          </a:p>
        </p:txBody>
      </p:sp>
      <p:graphicFrame>
        <p:nvGraphicFramePr>
          <p:cNvPr id="522261" name="Group 21"/>
          <p:cNvGraphicFramePr>
            <a:graphicFrameLocks noGrp="1"/>
          </p:cNvGraphicFramePr>
          <p:nvPr>
            <p:ph type="tbl" idx="1"/>
          </p:nvPr>
        </p:nvGraphicFramePr>
        <p:xfrm>
          <a:off x="2133600" y="2349500"/>
          <a:ext cx="6629400" cy="3901440"/>
        </p:xfrm>
        <a:graphic>
          <a:graphicData uri="http://schemas.openxmlformats.org/drawingml/2006/table">
            <a:tbl>
              <a:tblPr/>
              <a:tblGrid>
                <a:gridCol w="2209800"/>
                <a:gridCol w="1857375"/>
                <a:gridCol w="2562225"/>
              </a:tblGrid>
              <a:tr h="5334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Number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400" b="0" i="0" u="none" strike="noStrike" cap="none" normalizeH="0" baseline="0" smtClean="0">
                          <a:ln>
                            <a:noFill/>
                          </a:ln>
                          <a:solidFill>
                            <a:schemeClr val="tx1"/>
                          </a:solidFill>
                          <a:effectLst/>
                          <a:latin typeface="Verdana" pitchFamily="34" charset="0"/>
                        </a:rPr>
                        <a:t>Number per 100.000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351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Bulgaria</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Czech</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Hungary</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Poland</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Slovenia</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Croatia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1.550</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2.716</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2.757</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7.771</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774</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1.819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19,76</a:t>
                      </a:r>
                    </a:p>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26,62</a:t>
                      </a:r>
                    </a:p>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27.18</a:t>
                      </a:r>
                    </a:p>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20,33</a:t>
                      </a:r>
                    </a:p>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39,41</a:t>
                      </a:r>
                    </a:p>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40,99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r>
              <a:rPr lang="hr-HR" dirty="0" err="1"/>
              <a:t>Number</a:t>
            </a:r>
            <a:r>
              <a:rPr lang="hr-HR" dirty="0"/>
              <a:t> </a:t>
            </a:r>
            <a:r>
              <a:rPr lang="hr-HR" dirty="0" err="1"/>
              <a:t>of</a:t>
            </a:r>
            <a:r>
              <a:rPr lang="hr-HR" dirty="0"/>
              <a:t> judges.2</a:t>
            </a:r>
          </a:p>
        </p:txBody>
      </p:sp>
      <p:sp>
        <p:nvSpPr>
          <p:cNvPr id="523267" name="Rectangle 3"/>
          <p:cNvSpPr>
            <a:spLocks noGrp="1" noChangeArrowheads="1"/>
          </p:cNvSpPr>
          <p:nvPr>
            <p:ph type="body" sz="half" idx="4294967295"/>
          </p:nvPr>
        </p:nvSpPr>
        <p:spPr>
          <a:xfrm>
            <a:off x="304800" y="914400"/>
            <a:ext cx="1371600" cy="685800"/>
          </a:xfrm>
        </p:spPr>
        <p:txBody>
          <a:bodyPr/>
          <a:lstStyle/>
          <a:p>
            <a:pPr>
              <a:buFont typeface="Wingdings" pitchFamily="2" charset="2"/>
              <a:buNone/>
            </a:pPr>
            <a:endParaRPr lang="hr-HR" sz="2800"/>
          </a:p>
        </p:txBody>
      </p:sp>
      <p:graphicFrame>
        <p:nvGraphicFramePr>
          <p:cNvPr id="523283" name="Group 19"/>
          <p:cNvGraphicFramePr>
            <a:graphicFrameLocks noGrp="1"/>
          </p:cNvGraphicFramePr>
          <p:nvPr>
            <p:ph type="tbl" idx="1"/>
          </p:nvPr>
        </p:nvGraphicFramePr>
        <p:xfrm>
          <a:off x="457200" y="1524000"/>
          <a:ext cx="8153400" cy="4630738"/>
        </p:xfrm>
        <a:graphic>
          <a:graphicData uri="http://schemas.openxmlformats.org/drawingml/2006/table">
            <a:tbl>
              <a:tblPr/>
              <a:tblGrid>
                <a:gridCol w="3962400"/>
                <a:gridCol w="990600"/>
                <a:gridCol w="3200400"/>
              </a:tblGrid>
              <a:tr h="96361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endParaRPr kumimoji="1" lang="hr-HR"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400" b="0" i="0" u="none" strike="noStrike" cap="none" normalizeH="0" baseline="0" smtClean="0">
                          <a:ln>
                            <a:noFill/>
                          </a:ln>
                          <a:solidFill>
                            <a:schemeClr val="tx1"/>
                          </a:solidFill>
                          <a:effectLst/>
                          <a:latin typeface="Verdana" pitchFamily="34" charset="0"/>
                        </a:rPr>
                        <a:t>Number per 100.000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712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Irland</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FYRM</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Serbia/MN</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Sweden</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Slovenia</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Croatia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endParaRPr kumimoji="1" lang="hr-HR"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3,04</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31,74</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33,34</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18,94</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39,41</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40,99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noFill/>
        </p:spPr>
        <p:txBody>
          <a:bodyPr/>
          <a:lstStyle/>
          <a:p>
            <a:r>
              <a:rPr lang="hr-HR" sz="4000" noProof="1"/>
              <a:t>Nations in Transition</a:t>
            </a:r>
            <a:r>
              <a:rPr lang="hr-HR" sz="4000"/>
              <a:t>: Judiciary</a:t>
            </a:r>
            <a:endParaRPr lang="hr-HR" sz="4000" noProof="1"/>
          </a:p>
        </p:txBody>
      </p:sp>
      <p:sp>
        <p:nvSpPr>
          <p:cNvPr id="515075" name="Rectangle 3"/>
          <p:cNvSpPr>
            <a:spLocks noGrp="1" noChangeArrowheads="1"/>
          </p:cNvSpPr>
          <p:nvPr>
            <p:ph type="body" idx="1"/>
          </p:nvPr>
        </p:nvSpPr>
        <p:spPr>
          <a:xfrm>
            <a:off x="1905000" y="1557338"/>
            <a:ext cx="6196013" cy="4995862"/>
          </a:xfrm>
          <a:noFill/>
        </p:spPr>
        <p:txBody>
          <a:bodyPr>
            <a:normAutofit/>
          </a:bodyPr>
          <a:lstStyle/>
          <a:p>
            <a:pPr marL="609600" indent="-609600">
              <a:lnSpc>
                <a:spcPct val="150000"/>
              </a:lnSpc>
              <a:buFont typeface="Wingdings" pitchFamily="2" charset="2"/>
              <a:buNone/>
            </a:pPr>
            <a:r>
              <a:rPr lang="hr-HR" sz="1000" b="1" noProof="1">
                <a:solidFill>
                  <a:srgbClr val="002060"/>
                </a:solidFill>
                <a:latin typeface="Century Gothic" pitchFamily="34" charset="0"/>
              </a:rPr>
              <a:t>1997  	</a:t>
            </a:r>
            <a:r>
              <a:rPr lang="hr-HR" sz="1000" b="1" dirty="0">
                <a:solidFill>
                  <a:srgbClr val="002060"/>
                </a:solidFill>
                <a:latin typeface="Century Gothic" pitchFamily="34" charset="0"/>
              </a:rPr>
              <a:t>		</a:t>
            </a:r>
            <a:r>
              <a:rPr lang="hr-HR" sz="1000" b="1" dirty="0" smtClean="0">
                <a:solidFill>
                  <a:srgbClr val="002060"/>
                </a:solidFill>
                <a:latin typeface="Century Gothic" pitchFamily="34" charset="0"/>
              </a:rPr>
              <a:t>	</a:t>
            </a:r>
            <a:r>
              <a:rPr lang="hr-HR" sz="1000" b="1" noProof="1" smtClean="0">
                <a:solidFill>
                  <a:srgbClr val="002060"/>
                </a:solidFill>
                <a:latin typeface="Century Gothic" pitchFamily="34" charset="0"/>
              </a:rPr>
              <a:t>4.75</a:t>
            </a:r>
            <a:endParaRPr lang="hr-HR" sz="1000" b="1" noProof="1">
              <a:solidFill>
                <a:srgbClr val="002060"/>
              </a:solidFill>
              <a:latin typeface="Century Gothic" pitchFamily="34" charset="0"/>
            </a:endParaRPr>
          </a:p>
          <a:p>
            <a:pPr marL="609600" indent="-609600">
              <a:lnSpc>
                <a:spcPct val="150000"/>
              </a:lnSpc>
              <a:buFont typeface="Wingdings" pitchFamily="2" charset="2"/>
              <a:buNone/>
            </a:pPr>
            <a:r>
              <a:rPr lang="hr-HR" sz="1000" b="1" noProof="1">
                <a:solidFill>
                  <a:srgbClr val="002060"/>
                </a:solidFill>
                <a:latin typeface="Century Gothic" pitchFamily="34" charset="0"/>
              </a:rPr>
              <a:t>1998  	</a:t>
            </a:r>
            <a:r>
              <a:rPr lang="hr-HR" sz="1000" b="1" dirty="0">
                <a:solidFill>
                  <a:srgbClr val="002060"/>
                </a:solidFill>
                <a:latin typeface="Century Gothic" pitchFamily="34" charset="0"/>
              </a:rPr>
              <a:t>		</a:t>
            </a:r>
            <a:r>
              <a:rPr lang="hr-HR" sz="1000" b="1" dirty="0" smtClean="0">
                <a:solidFill>
                  <a:srgbClr val="002060"/>
                </a:solidFill>
                <a:latin typeface="Century Gothic" pitchFamily="34" charset="0"/>
              </a:rPr>
              <a:t>	</a:t>
            </a:r>
            <a:r>
              <a:rPr lang="hr-HR" sz="1000" b="1" noProof="1" smtClean="0">
                <a:solidFill>
                  <a:srgbClr val="002060"/>
                </a:solidFill>
                <a:latin typeface="Century Gothic" pitchFamily="34" charset="0"/>
              </a:rPr>
              <a:t>4.75</a:t>
            </a:r>
            <a:endParaRPr lang="hr-HR" sz="1000" b="1" noProof="1">
              <a:solidFill>
                <a:srgbClr val="002060"/>
              </a:solidFill>
              <a:latin typeface="Century Gothic" pitchFamily="34" charset="0"/>
            </a:endParaRPr>
          </a:p>
          <a:p>
            <a:pPr marL="609600" indent="-609600">
              <a:lnSpc>
                <a:spcPct val="150000"/>
              </a:lnSpc>
              <a:buFont typeface="Wingdings" pitchFamily="2" charset="2"/>
              <a:buNone/>
            </a:pPr>
            <a:r>
              <a:rPr lang="hr-HR" sz="1000" b="1" noProof="1">
                <a:solidFill>
                  <a:srgbClr val="002060"/>
                </a:solidFill>
                <a:latin typeface="Century Gothic" pitchFamily="34" charset="0"/>
              </a:rPr>
              <a:t>200</a:t>
            </a:r>
            <a:r>
              <a:rPr lang="hr-HR" sz="1000" b="1" dirty="0">
                <a:solidFill>
                  <a:srgbClr val="002060"/>
                </a:solidFill>
                <a:latin typeface="Century Gothic" pitchFamily="34" charset="0"/>
              </a:rPr>
              <a:t>1</a:t>
            </a:r>
            <a:r>
              <a:rPr lang="hr-HR" sz="1000" b="1" noProof="1">
                <a:solidFill>
                  <a:srgbClr val="002060"/>
                </a:solidFill>
                <a:latin typeface="Century Gothic" pitchFamily="34" charset="0"/>
              </a:rPr>
              <a:t>	  </a:t>
            </a:r>
            <a:r>
              <a:rPr lang="hr-HR" sz="1000" b="1" dirty="0">
                <a:solidFill>
                  <a:srgbClr val="002060"/>
                </a:solidFill>
                <a:latin typeface="Century Gothic" pitchFamily="34" charset="0"/>
              </a:rPr>
              <a:t>		</a:t>
            </a:r>
            <a:r>
              <a:rPr lang="hr-HR" sz="1000" b="1" dirty="0" smtClean="0">
                <a:solidFill>
                  <a:srgbClr val="002060"/>
                </a:solidFill>
                <a:latin typeface="Century Gothic" pitchFamily="34" charset="0"/>
              </a:rPr>
              <a:t>	</a:t>
            </a:r>
            <a:r>
              <a:rPr lang="hr-HR" sz="1000" b="1" noProof="1" smtClean="0">
                <a:solidFill>
                  <a:srgbClr val="002060"/>
                </a:solidFill>
                <a:latin typeface="Century Gothic" pitchFamily="34" charset="0"/>
              </a:rPr>
              <a:t>4.75</a:t>
            </a:r>
            <a:endParaRPr lang="hr-HR" sz="1000" b="1" noProof="1">
              <a:solidFill>
                <a:srgbClr val="002060"/>
              </a:solidFill>
              <a:latin typeface="Century Gothic" pitchFamily="34" charset="0"/>
            </a:endParaRPr>
          </a:p>
          <a:p>
            <a:pPr marL="609600" indent="-609600">
              <a:lnSpc>
                <a:spcPct val="150000"/>
              </a:lnSpc>
              <a:buFontTx/>
              <a:buAutoNum type="arabicPlain" startAt="2001"/>
            </a:pPr>
            <a:r>
              <a:rPr lang="hr-HR" sz="1000" b="1" dirty="0">
                <a:solidFill>
                  <a:srgbClr val="002060"/>
                </a:solidFill>
                <a:latin typeface="Century Gothic" pitchFamily="34" charset="0"/>
              </a:rPr>
              <a:t> 			</a:t>
            </a:r>
            <a:r>
              <a:rPr lang="hr-HR" sz="1000" b="1" noProof="1">
                <a:solidFill>
                  <a:srgbClr val="002060"/>
                </a:solidFill>
                <a:latin typeface="Century Gothic" pitchFamily="34" charset="0"/>
              </a:rPr>
              <a:t>3.75</a:t>
            </a:r>
            <a:endParaRPr lang="hr-HR" sz="1000" b="1" dirty="0">
              <a:solidFill>
                <a:srgbClr val="002060"/>
              </a:solidFill>
              <a:latin typeface="Century Gothic" pitchFamily="34" charset="0"/>
            </a:endParaRPr>
          </a:p>
          <a:p>
            <a:pPr marL="609600" indent="-609600">
              <a:lnSpc>
                <a:spcPct val="150000"/>
              </a:lnSpc>
              <a:buFontTx/>
              <a:buAutoNum type="arabicPlain" startAt="2001"/>
            </a:pPr>
            <a:r>
              <a:rPr lang="hr-HR" sz="1000" b="1" dirty="0">
                <a:solidFill>
                  <a:srgbClr val="002060"/>
                </a:solidFill>
                <a:latin typeface="Century Gothic" pitchFamily="34" charset="0"/>
              </a:rPr>
              <a:t> 			4,25</a:t>
            </a:r>
          </a:p>
          <a:p>
            <a:pPr marL="609600" indent="-609600">
              <a:lnSpc>
                <a:spcPct val="150000"/>
              </a:lnSpc>
              <a:buFontTx/>
              <a:buAutoNum type="arabicPlain" startAt="2001"/>
            </a:pPr>
            <a:r>
              <a:rPr lang="hr-HR" sz="1000" b="1" dirty="0">
                <a:solidFill>
                  <a:srgbClr val="002060"/>
                </a:solidFill>
                <a:latin typeface="Century Gothic" pitchFamily="34" charset="0"/>
              </a:rPr>
              <a:t> 			4,50</a:t>
            </a:r>
          </a:p>
          <a:p>
            <a:pPr marL="609600" indent="-609600">
              <a:lnSpc>
                <a:spcPct val="150000"/>
              </a:lnSpc>
              <a:buFontTx/>
              <a:buAutoNum type="arabicPlain" startAt="2001"/>
            </a:pPr>
            <a:r>
              <a:rPr lang="hr-HR" sz="1000" b="1" dirty="0">
                <a:solidFill>
                  <a:srgbClr val="002060"/>
                </a:solidFill>
                <a:latin typeface="Century Gothic" pitchFamily="34" charset="0"/>
              </a:rPr>
              <a:t> 			</a:t>
            </a:r>
            <a:r>
              <a:rPr lang="hr-HR" sz="1000" b="1" dirty="0" smtClean="0">
                <a:solidFill>
                  <a:srgbClr val="002060"/>
                </a:solidFill>
                <a:latin typeface="Century Gothic" pitchFamily="34" charset="0"/>
              </a:rPr>
              <a:t>4,50</a:t>
            </a:r>
          </a:p>
          <a:p>
            <a:pPr marL="609600" indent="-609600">
              <a:lnSpc>
                <a:spcPct val="150000"/>
              </a:lnSpc>
              <a:buFontTx/>
              <a:buAutoNum type="arabicPlain" startAt="2001"/>
            </a:pPr>
            <a:endParaRPr lang="hr-HR" sz="400" b="1" dirty="0" smtClean="0">
              <a:solidFill>
                <a:srgbClr val="002060"/>
              </a:solidFill>
              <a:latin typeface="Century Gothic" pitchFamily="34" charset="0"/>
            </a:endParaRPr>
          </a:p>
          <a:p>
            <a:pPr>
              <a:buNone/>
            </a:pPr>
            <a:r>
              <a:rPr lang="fi-FI" sz="2400" dirty="0" smtClean="0"/>
              <a:t>Croatia 4.25 4.50 </a:t>
            </a:r>
            <a:r>
              <a:rPr lang="fi-FI" sz="2400" dirty="0"/>
              <a:t>4.50 4.25 4.25 4.25 4.25 4.25 4.25 4.25</a:t>
            </a:r>
          </a:p>
          <a:p>
            <a:r>
              <a:rPr lang="en-US" sz="1800" b="1" dirty="0" smtClean="0"/>
              <a:t>Average </a:t>
            </a:r>
            <a:r>
              <a:rPr lang="en-US" sz="1800" b="1" dirty="0"/>
              <a:t>4.45 4.54 4.46 4.36 4.32 4.36 4.43 4.39 4.43 4.46</a:t>
            </a:r>
          </a:p>
          <a:p>
            <a:r>
              <a:rPr lang="en-US" sz="1800" b="1" dirty="0">
                <a:solidFill>
                  <a:srgbClr val="FF0000"/>
                </a:solidFill>
              </a:rPr>
              <a:t>Median 4.25 4.25 4.25 4.25 4.25 4.00 4.25 4.25 4.25 4.25</a:t>
            </a:r>
            <a:endParaRPr lang="hr-HR" sz="1800" dirty="0" smtClean="0">
              <a:solidFill>
                <a:srgbClr val="FF0000"/>
              </a:solidFill>
            </a:endParaRPr>
          </a:p>
          <a:p>
            <a:pPr marL="609600" indent="-609600">
              <a:lnSpc>
                <a:spcPct val="150000"/>
              </a:lnSpc>
              <a:buFontTx/>
              <a:buNone/>
            </a:pPr>
            <a:r>
              <a:rPr lang="fi-FI" sz="2400" dirty="0" smtClean="0">
                <a:solidFill>
                  <a:schemeClr val="tx2"/>
                </a:solidFill>
              </a:rPr>
              <a:t>Croatia </a:t>
            </a:r>
            <a:r>
              <a:rPr lang="fi-FI" sz="2400" dirty="0">
                <a:solidFill>
                  <a:schemeClr val="tx2"/>
                </a:solidFill>
              </a:rPr>
              <a:t>3.25 2.50 4.00 3.50 3.75 </a:t>
            </a:r>
            <a:r>
              <a:rPr lang="fi-FI" sz="2400" b="1" dirty="0">
                <a:solidFill>
                  <a:srgbClr val="FF0000"/>
                </a:solidFill>
              </a:rPr>
              <a:t>4.25 </a:t>
            </a:r>
            <a:r>
              <a:rPr lang="fi-FI" sz="2400" dirty="0">
                <a:solidFill>
                  <a:schemeClr val="tx2"/>
                </a:solidFill>
              </a:rPr>
              <a:t>4.00 3.61</a:t>
            </a:r>
            <a:endParaRPr lang="hr-HR" sz="2400" b="1" noProof="1">
              <a:solidFill>
                <a:schemeClr val="tx2"/>
              </a:solidFill>
              <a:latin typeface="Century Gothic"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685800" y="228600"/>
            <a:ext cx="7772400" cy="1684338"/>
          </a:xfrm>
          <a:noFill/>
        </p:spPr>
        <p:txBody>
          <a:bodyPr/>
          <a:lstStyle/>
          <a:p>
            <a:r>
              <a:rPr lang="hr-HR"/>
              <a:t>Corruption</a:t>
            </a:r>
          </a:p>
        </p:txBody>
      </p:sp>
      <p:sp>
        <p:nvSpPr>
          <p:cNvPr id="566275" name="Rectangle 3"/>
          <p:cNvSpPr>
            <a:spLocks noGrp="1" noChangeArrowheads="1"/>
          </p:cNvSpPr>
          <p:nvPr>
            <p:ph type="body" sz="half" idx="2"/>
          </p:nvPr>
        </p:nvSpPr>
        <p:spPr>
          <a:xfrm>
            <a:off x="4648200" y="1981200"/>
            <a:ext cx="3810000" cy="4691063"/>
          </a:xfrm>
        </p:spPr>
        <p:txBody>
          <a:bodyPr/>
          <a:lstStyle/>
          <a:p>
            <a:endParaRPr lang="hr-HR" sz="2800"/>
          </a:p>
        </p:txBody>
      </p:sp>
      <p:graphicFrame>
        <p:nvGraphicFramePr>
          <p:cNvPr id="566276" name="Object 4"/>
          <p:cNvGraphicFramePr>
            <a:graphicFrameLocks noGrp="1" noChangeAspect="1"/>
          </p:cNvGraphicFramePr>
          <p:nvPr>
            <p:ph type="clipArt" sz="half" idx="1"/>
          </p:nvPr>
        </p:nvGraphicFramePr>
        <p:xfrm>
          <a:off x="685800" y="2057400"/>
          <a:ext cx="6248400" cy="4343400"/>
        </p:xfrm>
        <a:graphic>
          <a:graphicData uri="http://schemas.openxmlformats.org/presentationml/2006/ole">
            <mc:AlternateContent xmlns:mc="http://schemas.openxmlformats.org/markup-compatibility/2006">
              <mc:Choice xmlns:v="urn:schemas-microsoft-com:vml" Requires="v">
                <p:oleObj spid="_x0000_s1027" name="Worksheet" r:id="rId4" imgW="9969840" imgH="7100640" progId="Excel.Sheet.8">
                  <p:embed/>
                </p:oleObj>
              </mc:Choice>
              <mc:Fallback>
                <p:oleObj name="Worksheet" r:id="rId4" imgW="9969840" imgH="710064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057400"/>
                        <a:ext cx="6248400" cy="4343400"/>
                      </a:xfrm>
                      <a:prstGeom prst="rect">
                        <a:avLst/>
                      </a:prstGeom>
                      <a:noFill/>
                      <a:extLst>
                        <a:ext uri="{909E8E84-426E-40DD-AFC4-6F175D3DCCD1}">
                          <a14:hiddenFill xmlns:a14="http://schemas.microsoft.com/office/drawing/2010/main">
                            <a:solidFill>
                              <a:srgbClr val="00CCFF"/>
                            </a:solidFill>
                          </a14:hiddenFill>
                        </a:ext>
                      </a:extLst>
                    </p:spPr>
                  </p:pic>
                </p:oleObj>
              </mc:Fallback>
            </mc:AlternateContent>
          </a:graphicData>
        </a:graphic>
      </p:graphicFrame>
      <p:sp>
        <p:nvSpPr>
          <p:cNvPr id="566278" name="Rectangle 6"/>
          <p:cNvSpPr>
            <a:spLocks noChangeArrowheads="1"/>
          </p:cNvSpPr>
          <p:nvPr/>
        </p:nvSpPr>
        <p:spPr bwMode="auto">
          <a:xfrm>
            <a:off x="7380288" y="5949950"/>
            <a:ext cx="3016250" cy="579438"/>
          </a:xfrm>
          <a:prstGeom prst="rect">
            <a:avLst/>
          </a:prstGeom>
          <a:noFill/>
          <a:ln w="12700" cap="sq">
            <a:noFill/>
            <a:miter lim="800000"/>
            <a:headEnd type="none" w="sm" len="sm"/>
            <a:tailEnd type="none" w="sm" len="sm"/>
          </a:ln>
          <a:effectLst/>
        </p:spPr>
        <p:txBody>
          <a:bodyPr wrap="none">
            <a:spAutoFit/>
          </a:bodyPr>
          <a:lstStyle/>
          <a:p>
            <a:r>
              <a:rPr kumimoji="1" lang="en-US" b="1">
                <a:solidFill>
                  <a:schemeClr val="tx2"/>
                </a:solidFill>
                <a:effectLst>
                  <a:outerShdw blurRad="38100" dist="38100" dir="2700000" algn="tl">
                    <a:srgbClr val="000000"/>
                  </a:outerShdw>
                </a:effectLst>
              </a:rPr>
              <a:t>Korupcija (WB)</a:t>
            </a:r>
            <a:endParaRPr kumimoji="1" lang="hr-HR" b="1">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Line 2"/>
          <p:cNvSpPr>
            <a:spLocks noChangeShapeType="1"/>
          </p:cNvSpPr>
          <p:nvPr/>
        </p:nvSpPr>
        <p:spPr bwMode="auto">
          <a:xfrm>
            <a:off x="6553200" y="1981200"/>
            <a:ext cx="0" cy="3657600"/>
          </a:xfrm>
          <a:prstGeom prst="line">
            <a:avLst/>
          </a:prstGeom>
          <a:noFill/>
          <a:ln w="28575">
            <a:solidFill>
              <a:srgbClr val="FF3300"/>
            </a:solidFill>
            <a:round/>
            <a:headEnd/>
            <a:tailEnd/>
          </a:ln>
          <a:effectLst/>
        </p:spPr>
        <p:txBody>
          <a:bodyPr/>
          <a:lstStyle/>
          <a:p>
            <a:endParaRPr lang="en-US"/>
          </a:p>
        </p:txBody>
      </p:sp>
      <p:graphicFrame>
        <p:nvGraphicFramePr>
          <p:cNvPr id="564227" name="Object 3"/>
          <p:cNvGraphicFramePr>
            <a:graphicFrameLocks noChangeAspect="1"/>
          </p:cNvGraphicFramePr>
          <p:nvPr/>
        </p:nvGraphicFramePr>
        <p:xfrm>
          <a:off x="914400" y="1828800"/>
          <a:ext cx="7620000" cy="4248150"/>
        </p:xfrm>
        <a:graphic>
          <a:graphicData uri="http://schemas.openxmlformats.org/presentationml/2006/ole">
            <mc:AlternateContent xmlns:mc="http://schemas.openxmlformats.org/markup-compatibility/2006">
              <mc:Choice xmlns:v="urn:schemas-microsoft-com:vml" Requires="v">
                <p:oleObj spid="_x0000_s2051" name="Grafikon" r:id="rId3" imgW="6096000" imgH="4076700" progId="MSGraph.Chart.8">
                  <p:embed followColorScheme="full"/>
                </p:oleObj>
              </mc:Choice>
              <mc:Fallback>
                <p:oleObj name="Grafikon" r:id="rId3" imgW="6096000" imgH="4076700" progId="MSGraph.Chart.8">
                  <p:embed followColorScheme="full"/>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828800"/>
                        <a:ext cx="7620000" cy="424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64228" name="Picture 4" descr="obalka"/>
          <p:cNvPicPr>
            <a:picLocks noChangeAspect="1" noChangeArrowheads="1"/>
          </p:cNvPicPr>
          <p:nvPr/>
        </p:nvPicPr>
        <p:blipFill>
          <a:blip r:embed="rId5"/>
          <a:srcRect/>
          <a:stretch>
            <a:fillRect/>
          </a:stretch>
        </p:blipFill>
        <p:spPr bwMode="auto">
          <a:xfrm>
            <a:off x="7162800" y="4419600"/>
            <a:ext cx="977900" cy="908050"/>
          </a:xfrm>
          <a:prstGeom prst="rect">
            <a:avLst/>
          </a:prstGeom>
          <a:noFill/>
        </p:spPr>
      </p:pic>
      <p:pic>
        <p:nvPicPr>
          <p:cNvPr id="564229" name="Picture 5" descr="austria"/>
          <p:cNvPicPr>
            <a:picLocks noChangeAspect="1" noChangeArrowheads="1"/>
          </p:cNvPicPr>
          <p:nvPr/>
        </p:nvPicPr>
        <p:blipFill>
          <a:blip r:embed="rId6"/>
          <a:srcRect/>
          <a:stretch>
            <a:fillRect/>
          </a:stretch>
        </p:blipFill>
        <p:spPr bwMode="auto">
          <a:xfrm>
            <a:off x="685800" y="5257800"/>
            <a:ext cx="381000" cy="228600"/>
          </a:xfrm>
          <a:prstGeom prst="rect">
            <a:avLst/>
          </a:prstGeom>
          <a:noFill/>
        </p:spPr>
      </p:pic>
      <p:sp>
        <p:nvSpPr>
          <p:cNvPr id="564230" name="Text Box 6"/>
          <p:cNvSpPr txBox="1">
            <a:spLocks noChangeArrowheads="1"/>
          </p:cNvSpPr>
          <p:nvPr/>
        </p:nvSpPr>
        <p:spPr bwMode="auto">
          <a:xfrm>
            <a:off x="762000" y="228600"/>
            <a:ext cx="6400800" cy="1190625"/>
          </a:xfrm>
          <a:prstGeom prst="rect">
            <a:avLst/>
          </a:prstGeom>
          <a:noFill/>
          <a:ln w="9525">
            <a:noFill/>
            <a:miter lim="800000"/>
            <a:headEnd/>
            <a:tailEnd/>
          </a:ln>
          <a:effectLst/>
        </p:spPr>
        <p:txBody>
          <a:bodyPr>
            <a:spAutoFit/>
          </a:bodyPr>
          <a:lstStyle/>
          <a:p>
            <a:pPr algn="ctr"/>
            <a:r>
              <a:rPr lang="cs-CZ" sz="3600" b="1">
                <a:solidFill>
                  <a:schemeClr val="tx2"/>
                </a:solidFill>
                <a:latin typeface="Arial" pitchFamily="34" charset="0"/>
              </a:rPr>
              <a:t>W</a:t>
            </a:r>
            <a:r>
              <a:rPr lang="en-GB" sz="3600" b="1">
                <a:solidFill>
                  <a:schemeClr val="tx2"/>
                </a:solidFill>
                <a:latin typeface="Arial" pitchFamily="34" charset="0"/>
              </a:rPr>
              <a:t>e live in a corrupt state</a:t>
            </a:r>
            <a:r>
              <a:rPr lang="cs-CZ" sz="3600" b="1">
                <a:solidFill>
                  <a:schemeClr val="tx2"/>
                </a:solidFill>
                <a:latin typeface="Arial" pitchFamily="34" charset="0"/>
              </a:rPr>
              <a:t>.</a:t>
            </a:r>
            <a:endParaRPr lang="en-GB" sz="3600" b="1">
              <a:solidFill>
                <a:schemeClr val="tx2"/>
              </a:solidFill>
              <a:latin typeface="Arial" pitchFamily="34" charset="0"/>
            </a:endParaRPr>
          </a:p>
          <a:p>
            <a:pPr algn="ctr"/>
            <a:r>
              <a:rPr lang="en-GB" sz="3600">
                <a:solidFill>
                  <a:schemeClr val="tx2"/>
                </a:solidFill>
                <a:latin typeface="Arial" pitchFamily="34" charset="0"/>
              </a:rPr>
              <a:t>„</a:t>
            </a:r>
            <a:r>
              <a:rPr lang="cs-CZ" sz="3600">
                <a:solidFill>
                  <a:schemeClr val="tx2"/>
                </a:solidFill>
                <a:latin typeface="Arial" pitchFamily="34" charset="0"/>
              </a:rPr>
              <a:t>positive</a:t>
            </a:r>
            <a:r>
              <a:rPr lang="cs-CZ" sz="2000">
                <a:latin typeface="Arial" pitchFamily="34" charset="0"/>
              </a:rPr>
              <a:t> </a:t>
            </a:r>
            <a:r>
              <a:rPr lang="cs-CZ" sz="3600">
                <a:solidFill>
                  <a:schemeClr val="tx2"/>
                </a:solidFill>
                <a:latin typeface="Arial" pitchFamily="34" charset="0"/>
              </a:rPr>
              <a:t>answers</a:t>
            </a:r>
            <a:r>
              <a:rPr lang="en-GB" sz="3600">
                <a:solidFill>
                  <a:schemeClr val="tx2"/>
                </a:solidFill>
                <a:latin typeface="Arial" pitchFamily="34" charset="0"/>
              </a:rPr>
              <a:t>“</a:t>
            </a:r>
          </a:p>
        </p:txBody>
      </p:sp>
      <p:pic>
        <p:nvPicPr>
          <p:cNvPr id="564231" name="Picture 7" descr="croatia"/>
          <p:cNvPicPr>
            <a:picLocks noChangeAspect="1" noChangeArrowheads="1"/>
          </p:cNvPicPr>
          <p:nvPr/>
        </p:nvPicPr>
        <p:blipFill>
          <a:blip r:embed="rId7"/>
          <a:srcRect/>
          <a:stretch>
            <a:fillRect/>
          </a:stretch>
        </p:blipFill>
        <p:spPr bwMode="auto">
          <a:xfrm>
            <a:off x="685800" y="2971800"/>
            <a:ext cx="381000" cy="228600"/>
          </a:xfrm>
          <a:prstGeom prst="rect">
            <a:avLst/>
          </a:prstGeom>
          <a:noFill/>
        </p:spPr>
      </p:pic>
      <p:pic>
        <p:nvPicPr>
          <p:cNvPr id="564232" name="Picture 8" descr="bulgaria"/>
          <p:cNvPicPr>
            <a:picLocks noChangeAspect="1" noChangeArrowheads="1"/>
          </p:cNvPicPr>
          <p:nvPr/>
        </p:nvPicPr>
        <p:blipFill>
          <a:blip r:embed="rId8"/>
          <a:srcRect/>
          <a:stretch>
            <a:fillRect/>
          </a:stretch>
        </p:blipFill>
        <p:spPr bwMode="auto">
          <a:xfrm>
            <a:off x="685800" y="3657600"/>
            <a:ext cx="381000" cy="228600"/>
          </a:xfrm>
          <a:prstGeom prst="rect">
            <a:avLst/>
          </a:prstGeom>
          <a:noFill/>
        </p:spPr>
      </p:pic>
      <p:pic>
        <p:nvPicPr>
          <p:cNvPr id="564233" name="Picture 9" descr="poland"/>
          <p:cNvPicPr>
            <a:picLocks noChangeAspect="1" noChangeArrowheads="1"/>
          </p:cNvPicPr>
          <p:nvPr/>
        </p:nvPicPr>
        <p:blipFill>
          <a:blip r:embed="rId9"/>
          <a:srcRect/>
          <a:stretch>
            <a:fillRect/>
          </a:stretch>
        </p:blipFill>
        <p:spPr bwMode="auto">
          <a:xfrm>
            <a:off x="685800" y="4953000"/>
            <a:ext cx="381000" cy="228600"/>
          </a:xfrm>
          <a:prstGeom prst="rect">
            <a:avLst/>
          </a:prstGeom>
          <a:noFill/>
        </p:spPr>
      </p:pic>
      <p:pic>
        <p:nvPicPr>
          <p:cNvPr id="564234" name="Picture 10" descr="czech_rep"/>
          <p:cNvPicPr>
            <a:picLocks noChangeAspect="1" noChangeArrowheads="1"/>
          </p:cNvPicPr>
          <p:nvPr/>
        </p:nvPicPr>
        <p:blipFill>
          <a:blip r:embed="rId10"/>
          <a:srcRect/>
          <a:stretch>
            <a:fillRect/>
          </a:stretch>
        </p:blipFill>
        <p:spPr bwMode="auto">
          <a:xfrm>
            <a:off x="685800" y="4648200"/>
            <a:ext cx="381000" cy="228600"/>
          </a:xfrm>
          <a:prstGeom prst="rect">
            <a:avLst/>
          </a:prstGeom>
          <a:noFill/>
        </p:spPr>
      </p:pic>
      <p:pic>
        <p:nvPicPr>
          <p:cNvPr id="564235" name="Picture 11" descr="russia"/>
          <p:cNvPicPr>
            <a:picLocks noChangeAspect="1" noChangeArrowheads="1"/>
          </p:cNvPicPr>
          <p:nvPr/>
        </p:nvPicPr>
        <p:blipFill>
          <a:blip r:embed="rId11"/>
          <a:srcRect/>
          <a:stretch>
            <a:fillRect/>
          </a:stretch>
        </p:blipFill>
        <p:spPr bwMode="auto">
          <a:xfrm>
            <a:off x="685800" y="2362200"/>
            <a:ext cx="381000" cy="228600"/>
          </a:xfrm>
          <a:prstGeom prst="rect">
            <a:avLst/>
          </a:prstGeom>
          <a:noFill/>
        </p:spPr>
      </p:pic>
      <p:pic>
        <p:nvPicPr>
          <p:cNvPr id="564236" name="Picture 12" descr="hungary"/>
          <p:cNvPicPr>
            <a:picLocks noChangeAspect="1" noChangeArrowheads="1"/>
          </p:cNvPicPr>
          <p:nvPr/>
        </p:nvPicPr>
        <p:blipFill>
          <a:blip r:embed="rId12"/>
          <a:srcRect/>
          <a:stretch>
            <a:fillRect/>
          </a:stretch>
        </p:blipFill>
        <p:spPr bwMode="auto">
          <a:xfrm>
            <a:off x="685800" y="4267200"/>
            <a:ext cx="381000" cy="285750"/>
          </a:xfrm>
          <a:prstGeom prst="rect">
            <a:avLst/>
          </a:prstGeom>
          <a:noFill/>
        </p:spPr>
      </p:pic>
      <p:pic>
        <p:nvPicPr>
          <p:cNvPr id="564237" name="Picture 13" descr="ukraine"/>
          <p:cNvPicPr>
            <a:picLocks noChangeAspect="1" noChangeArrowheads="1"/>
          </p:cNvPicPr>
          <p:nvPr/>
        </p:nvPicPr>
        <p:blipFill>
          <a:blip r:embed="rId13"/>
          <a:srcRect/>
          <a:stretch>
            <a:fillRect/>
          </a:stretch>
        </p:blipFill>
        <p:spPr bwMode="auto">
          <a:xfrm>
            <a:off x="685800" y="1981200"/>
            <a:ext cx="381000" cy="279400"/>
          </a:xfrm>
          <a:prstGeom prst="rect">
            <a:avLst/>
          </a:prstGeom>
          <a:noFill/>
        </p:spPr>
      </p:pic>
      <p:pic>
        <p:nvPicPr>
          <p:cNvPr id="564238" name="Picture 14" descr="slovakia"/>
          <p:cNvPicPr>
            <a:picLocks noChangeAspect="1" noChangeArrowheads="1"/>
          </p:cNvPicPr>
          <p:nvPr/>
        </p:nvPicPr>
        <p:blipFill>
          <a:blip r:embed="rId14"/>
          <a:srcRect/>
          <a:stretch>
            <a:fillRect/>
          </a:stretch>
        </p:blipFill>
        <p:spPr bwMode="auto">
          <a:xfrm>
            <a:off x="685800" y="2667000"/>
            <a:ext cx="381000" cy="228600"/>
          </a:xfrm>
          <a:prstGeom prst="rect">
            <a:avLst/>
          </a:prstGeom>
          <a:noFill/>
        </p:spPr>
      </p:pic>
      <p:pic>
        <p:nvPicPr>
          <p:cNvPr id="564239" name="Picture 15" descr="romania"/>
          <p:cNvPicPr>
            <a:picLocks noChangeAspect="1" noChangeArrowheads="1"/>
          </p:cNvPicPr>
          <p:nvPr/>
        </p:nvPicPr>
        <p:blipFill>
          <a:blip r:embed="rId15"/>
          <a:srcRect/>
          <a:stretch>
            <a:fillRect/>
          </a:stretch>
        </p:blipFill>
        <p:spPr bwMode="auto">
          <a:xfrm>
            <a:off x="685800" y="3962400"/>
            <a:ext cx="381000" cy="228600"/>
          </a:xfrm>
          <a:prstGeom prst="rect">
            <a:avLst/>
          </a:prstGeom>
          <a:noFill/>
        </p:spPr>
      </p:pic>
      <p:pic>
        <p:nvPicPr>
          <p:cNvPr id="564240" name="Picture 16" descr="slovenia"/>
          <p:cNvPicPr>
            <a:picLocks noChangeAspect="1" noChangeArrowheads="1"/>
          </p:cNvPicPr>
          <p:nvPr/>
        </p:nvPicPr>
        <p:blipFill>
          <a:blip r:embed="rId16"/>
          <a:srcRect/>
          <a:stretch>
            <a:fillRect/>
          </a:stretch>
        </p:blipFill>
        <p:spPr bwMode="auto">
          <a:xfrm>
            <a:off x="685800" y="3352800"/>
            <a:ext cx="381000" cy="228600"/>
          </a:xfrm>
          <a:prstGeom prst="rect">
            <a:avLst/>
          </a:prstGeom>
          <a:noFill/>
        </p:spPr>
      </p:pic>
      <p:sp>
        <p:nvSpPr>
          <p:cNvPr id="564241" name="Text Box 17"/>
          <p:cNvSpPr txBox="1">
            <a:spLocks noChangeArrowheads="1"/>
          </p:cNvSpPr>
          <p:nvPr/>
        </p:nvSpPr>
        <p:spPr bwMode="auto">
          <a:xfrm>
            <a:off x="4572000" y="6172200"/>
            <a:ext cx="319088" cy="274638"/>
          </a:xfrm>
          <a:prstGeom prst="rect">
            <a:avLst/>
          </a:prstGeom>
          <a:noFill/>
          <a:ln w="9525">
            <a:noFill/>
            <a:miter lim="800000"/>
            <a:headEnd/>
            <a:tailEnd/>
          </a:ln>
          <a:effectLst/>
        </p:spPr>
        <p:txBody>
          <a:bodyPr wrap="none">
            <a:spAutoFit/>
          </a:bodyPr>
          <a:lstStyle/>
          <a:p>
            <a:r>
              <a:rPr lang="cs-CZ" sz="1200" b="1">
                <a:latin typeface="Arial" pitchFamily="34" charset="0"/>
              </a:rPr>
              <a:t>%</a:t>
            </a:r>
          </a:p>
        </p:txBody>
      </p:sp>
      <p:sp>
        <p:nvSpPr>
          <p:cNvPr id="564242" name="Line 18"/>
          <p:cNvSpPr>
            <a:spLocks noChangeShapeType="1"/>
          </p:cNvSpPr>
          <p:nvPr/>
        </p:nvSpPr>
        <p:spPr bwMode="auto">
          <a:xfrm rot="10800000">
            <a:off x="6553200" y="5638800"/>
            <a:ext cx="0" cy="381000"/>
          </a:xfrm>
          <a:prstGeom prst="line">
            <a:avLst/>
          </a:prstGeom>
          <a:noFill/>
          <a:ln w="28575">
            <a:solidFill>
              <a:srgbClr val="FF3300"/>
            </a:solidFill>
            <a:round/>
            <a:headEnd/>
            <a:tailEnd type="triangle" w="med" len="med"/>
          </a:ln>
          <a:effectLst/>
        </p:spPr>
        <p:txBody>
          <a:bodyPr/>
          <a:lstStyle/>
          <a:p>
            <a:endParaRPr lang="en-US"/>
          </a:p>
        </p:txBody>
      </p:sp>
      <p:sp>
        <p:nvSpPr>
          <p:cNvPr id="564243" name="Text Box 19"/>
          <p:cNvSpPr txBox="1">
            <a:spLocks noChangeArrowheads="1"/>
          </p:cNvSpPr>
          <p:nvPr/>
        </p:nvSpPr>
        <p:spPr bwMode="auto">
          <a:xfrm>
            <a:off x="5715000" y="6019800"/>
            <a:ext cx="1752600" cy="284163"/>
          </a:xfrm>
          <a:prstGeom prst="rect">
            <a:avLst/>
          </a:prstGeom>
          <a:noFill/>
          <a:ln w="9525">
            <a:solidFill>
              <a:srgbClr val="FF3300"/>
            </a:solidFill>
            <a:miter lim="800000"/>
            <a:headEnd/>
            <a:tailEnd/>
          </a:ln>
          <a:effectLst/>
        </p:spPr>
        <p:txBody>
          <a:bodyPr>
            <a:spAutoFit/>
          </a:bodyPr>
          <a:lstStyle/>
          <a:p>
            <a:r>
              <a:rPr lang="cs-CZ" sz="1200" b="1">
                <a:latin typeface="Arial" pitchFamily="34" charset="0"/>
              </a:rPr>
              <a:t>CEE AVERAGE:  69%</a:t>
            </a:r>
          </a:p>
        </p:txBody>
      </p:sp>
    </p:spTree>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t>
            </a:r>
            <a:r>
              <a:rPr lang="en-GB" sz="4000" dirty="0" smtClean="0"/>
              <a:t>Corruption </a:t>
            </a:r>
            <a:r>
              <a:rPr lang="en-GB" sz="4000" dirty="0"/>
              <a:t>in the judiciary is a delicate </a:t>
            </a:r>
            <a:r>
              <a:rPr lang="en-GB" sz="4000" dirty="0" smtClean="0"/>
              <a:t>subject</a:t>
            </a:r>
            <a:r>
              <a:rPr lang="hr-HR" sz="4000" dirty="0" smtClean="0"/>
              <a:t> - </a:t>
            </a:r>
            <a:r>
              <a:rPr lang="hr-HR" sz="4000" dirty="0" err="1" smtClean="0"/>
              <a:t>subjetively</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GB" dirty="0"/>
              <a:t>The publicly global and non-specific impression that there is corruption in the judiciary is not righteous and accurate in all aspects, at least subjectively. Those working in the judiciary have a permanent feeling of tension, responsibility and burden, and think all accusations of corruption are unjust.  From their day to day </a:t>
            </a:r>
            <a:r>
              <a:rPr lang="en-GB" dirty="0" smtClean="0"/>
              <a:t>perspectiv</a:t>
            </a:r>
            <a:r>
              <a:rPr lang="en-GB" dirty="0" smtClean="0">
                <a:hlinkClick r:id=""/>
              </a:rPr>
              <a:t>e</a:t>
            </a:r>
            <a:r>
              <a:rPr lang="hr-HR" baseline="30000" dirty="0"/>
              <a:t> </a:t>
            </a:r>
            <a:r>
              <a:rPr lang="en-GB" dirty="0" smtClean="0"/>
              <a:t>they </a:t>
            </a:r>
            <a:r>
              <a:rPr lang="en-GB" dirty="0"/>
              <a:t>blame this primarily on poor </a:t>
            </a:r>
            <a:r>
              <a:rPr lang="en-GB" dirty="0" smtClean="0"/>
              <a:t>law</a:t>
            </a:r>
            <a:r>
              <a:rPr lang="en-GB" dirty="0" smtClean="0">
                <a:hlinkClick r:id=""/>
              </a:rPr>
              <a:t>s</a:t>
            </a:r>
            <a:r>
              <a:rPr lang="en-GB" dirty="0" smtClean="0"/>
              <a:t> </a:t>
            </a:r>
            <a:r>
              <a:rPr lang="en-GB" dirty="0"/>
              <a:t>and demanding clients.  It is true that laws are: poor and incapable of regulating ordinary court operations and decision-making process, the number of cases, the culture of litigation, misuse of legal authority, poor material background, poor motivation, etc.  Formally, they are there but the stress is on the conditions that are hard to change and that are not directly related to corruption, which puts the debate about corruption in the second place and its cases are proclaimed as isolated incidents.     </a:t>
            </a:r>
            <a:endParaRPr lang="hr-HR" dirty="0"/>
          </a:p>
          <a:p>
            <a:pPr>
              <a:buNone/>
            </a:pPr>
            <a:r>
              <a:rPr lang="en-GB" dirty="0" smtClean="0"/>
              <a:t>Addressing </a:t>
            </a:r>
            <a:r>
              <a:rPr lang="en-GB" dirty="0"/>
              <a:t>the issue of corruption in the judiciary, however, also affects the groups of people who are against any change and whose interests are jeopardized by these debates. It is not that only direct participants in corruption are affected, but also those tainted by the lack of strict ethic norms. Their motive is selfishness rather than principle</a:t>
            </a:r>
            <a:r>
              <a:rPr lang="en-GB" dirty="0" smtClean="0"/>
              <a:t>.</a:t>
            </a:r>
            <a:endParaRPr lang="hr-H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Denial</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GB" dirty="0"/>
              <a:t>Corruption in the judiciary can be discussed without accusing or defending, denial of topics and cases.   </a:t>
            </a:r>
            <a:endParaRPr lang="hr-HR" dirty="0"/>
          </a:p>
          <a:p>
            <a:endParaRPr lang="hr-HR" dirty="0"/>
          </a:p>
          <a:p>
            <a:pPr>
              <a:buNone/>
            </a:pPr>
            <a:r>
              <a:rPr lang="en-GB" dirty="0"/>
              <a:t>Hence, corruption in the judiciary is a legitimate and, in principle, scientifically neutral object for analysis. It should not be mixed with the discourse of political debates and media sensationalism, nor it must be brought down to its penal law aspect or, more broadly, to the positive empirical determination of the number of cases. </a:t>
            </a:r>
            <a:endParaRPr lang="hr-HR" dirty="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System</a:t>
            </a:r>
            <a:r>
              <a:rPr lang="hr-HR" dirty="0" smtClean="0"/>
              <a:t> or </a:t>
            </a:r>
            <a:r>
              <a:rPr lang="hr-HR" dirty="0" err="1" smtClean="0"/>
              <a:t>character</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dirty="0"/>
              <a:t>It exists in a form in which every institution is prone to being spoiled. It is an unavoidable outcome of the professional and moral imperfection of humans who have the power to make decisions that affect various interests. In addition to the economic market every society has an exchange of status and power and a supply and demand of illegal services. These interactions are an integral part of the system and its institutions; undesirable and dysfunctional, but an accompanying “grey” part of it. From this standpoint, corruption in the judiciary is nothing but a reflection of human imperfection. It is a problem of values and norms, rather than an institutional problem. Corruption is said to be a problem of individual moral weakness.</a:t>
            </a:r>
            <a:endParaRPr lang="hr-HR" dirty="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Evil</a:t>
            </a:r>
            <a:r>
              <a:rPr lang="hr-HR" dirty="0" smtClean="0"/>
              <a:t> or Sin?</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GB" dirty="0"/>
              <a:t>We have now got to a point of disagreement. I cannot accept the statement that, there is corruption but, because it is incidental and seen as an individual’s weakness, it does not appear to be dangerous. On the contrary, it is understandable, for some people it is </a:t>
            </a:r>
            <a:r>
              <a:rPr lang="en-GB" dirty="0" smtClean="0"/>
              <a:t>relativ</a:t>
            </a:r>
            <a:r>
              <a:rPr lang="en-GB" dirty="0" smtClean="0">
                <a:hlinkClick r:id=""/>
              </a:rPr>
              <a:t>e</a:t>
            </a:r>
            <a:r>
              <a:rPr lang="en-GB" dirty="0" smtClean="0"/>
              <a:t> </a:t>
            </a:r>
            <a:r>
              <a:rPr lang="en-GB" dirty="0"/>
              <a:t>and justified. According to some, a major disputable issue is its SCOPE, the grounds for saying it exists, how it is measured and, optionally, whether the situation is aggravated, or not.  “Scope” means the number of cases, although strict logical analysis should not pay any attention to i</a:t>
            </a:r>
            <a:r>
              <a:rPr lang="en-GB" dirty="0">
                <a:hlinkClick r:id=""/>
              </a:rPr>
              <a:t>t</a:t>
            </a:r>
            <a:r>
              <a:rPr lang="en-GB" dirty="0"/>
              <a:t> </a:t>
            </a:r>
            <a:r>
              <a:rPr lang="en-GB" dirty="0" smtClean="0"/>
              <a:t>. </a:t>
            </a:r>
            <a:endParaRPr lang="hr-HR" dirty="0" smtClean="0"/>
          </a:p>
          <a:p>
            <a:pPr>
              <a:buNone/>
            </a:pPr>
            <a:r>
              <a:rPr lang="en-GB" dirty="0" smtClean="0"/>
              <a:t> </a:t>
            </a:r>
            <a:r>
              <a:rPr lang="en-GB" dirty="0"/>
              <a:t>Discussion about the scope of corruption in the judiciary, from a methodological viewpoint, and to-date debates about corruption in the judiciary have been focused primarily on defending psychologically persuasive attitudes that judges are incorruptible and, secondly, on blurring the position of the interested groups.  The main characteristic of discourse is a denial of systemic importance of corruption and defining this phenomenon as a matter of individual </a:t>
            </a:r>
            <a:r>
              <a:rPr lang="en-GB" dirty="0" smtClean="0"/>
              <a:t>weakness.</a:t>
            </a:r>
            <a:endParaRPr lang="hr-HR" dirty="0" smtClean="0"/>
          </a:p>
          <a:p>
            <a:pPr>
              <a:buNone/>
            </a:pPr>
            <a:r>
              <a:rPr lang="en-GB" dirty="0" smtClean="0"/>
              <a:t>It </a:t>
            </a:r>
            <a:r>
              <a:rPr lang="en-GB" dirty="0"/>
              <a:t>is not an individual or any specific number of individuals that suggest this approach, but rather systemic effect of corruption in the judiciary.  </a:t>
            </a:r>
            <a:endParaRPr lang="hr-HR" dirty="0"/>
          </a:p>
          <a:p>
            <a:endParaRPr lang="hr-HR" dirty="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Positive</a:t>
            </a:r>
            <a:r>
              <a:rPr lang="hr-HR" dirty="0" smtClean="0"/>
              <a:t> = </a:t>
            </a:r>
            <a:r>
              <a:rPr lang="hr-HR" dirty="0" err="1" smtClean="0"/>
              <a:t>empirical</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GB" dirty="0"/>
              <a:t>The extreme empirical standpoint (immeasurable is </a:t>
            </a:r>
            <a:r>
              <a:rPr lang="en-GB" dirty="0" smtClean="0"/>
              <a:t>nonexistent</a:t>
            </a:r>
            <a:r>
              <a:rPr lang="en-GB" dirty="0" smtClean="0">
                <a:hlinkClick r:id="" action="ppaction://hlinkfile"/>
              </a:rPr>
              <a:t>)</a:t>
            </a:r>
            <a:r>
              <a:rPr lang="en-GB" dirty="0" smtClean="0"/>
              <a:t> </a:t>
            </a:r>
            <a:r>
              <a:rPr lang="en-GB" dirty="0"/>
              <a:t>and analytical starting point are not the prevalence of a dogmatic legal method, criticism of metaphysics or a critical </a:t>
            </a:r>
            <a:r>
              <a:rPr lang="en-GB" dirty="0" smtClean="0"/>
              <a:t>vie</a:t>
            </a:r>
            <a:r>
              <a:rPr lang="en-GB" dirty="0" smtClean="0">
                <a:hlinkClick r:id="" action="ppaction://hlinkfile"/>
              </a:rPr>
              <a:t>w</a:t>
            </a:r>
            <a:r>
              <a:rPr lang="hr-HR" dirty="0" smtClean="0"/>
              <a:t>.</a:t>
            </a:r>
            <a:r>
              <a:rPr lang="en-GB" dirty="0" smtClean="0"/>
              <a:t> </a:t>
            </a:r>
            <a:r>
              <a:rPr lang="en-GB" dirty="0"/>
              <a:t>If there is no evidence of corruption, if its cases cannot be unveiled and quantified, if it is not indisputable, then it is invisible and nonexistent. This is silent about the subject, a consequence of the standpoint: “</a:t>
            </a:r>
            <a:r>
              <a:rPr lang="en-GB" dirty="0">
                <a:solidFill>
                  <a:srgbClr val="FF0000"/>
                </a:solidFill>
              </a:rPr>
              <a:t>What cannot be discussed, must not be </a:t>
            </a:r>
            <a:r>
              <a:rPr lang="en-GB" dirty="0" smtClean="0">
                <a:solidFill>
                  <a:srgbClr val="FF0000"/>
                </a:solidFill>
              </a:rPr>
              <a:t>discussed</a:t>
            </a:r>
            <a:r>
              <a:rPr lang="en-GB" dirty="0" smtClean="0">
                <a:solidFill>
                  <a:srgbClr val="FF0000"/>
                </a:solidFill>
                <a:hlinkClick r:id="" action="ppaction://hlinkfile"/>
              </a:rPr>
              <a:t>”</a:t>
            </a:r>
            <a:r>
              <a:rPr lang="en-GB" dirty="0" smtClean="0"/>
              <a:t>, </a:t>
            </a:r>
            <a:r>
              <a:rPr lang="en-GB" dirty="0"/>
              <a:t>which is implicit from an epistemological standpoint. “Denial of immeasurable phenomena”, according to </a:t>
            </a:r>
            <a:r>
              <a:rPr lang="en-GB" dirty="0" err="1"/>
              <a:t>Kolakovski</a:t>
            </a:r>
            <a:r>
              <a:rPr lang="en-GB" dirty="0"/>
              <a:t> “is, as a rule, governed by the rule of silence and the gesture of denial, the articulation of which is the principle of confidentiality. So understood positivism represents some sort of a life program, voluntarily narrowed, which avoids taking part in everything that cannot be well expressed. An attempt is being made to impose the language which releases from obligation to create the view about major human conflicts, which creates a shield and unresponsiveness to </a:t>
            </a:r>
            <a:r>
              <a:rPr lang="en-GB" i="1" dirty="0" err="1"/>
              <a:t>ineffabilia</a:t>
            </a:r>
            <a:r>
              <a:rPr lang="en-GB" i="1" dirty="0"/>
              <a:t> mundi</a:t>
            </a:r>
            <a:r>
              <a:rPr lang="en-GB" dirty="0"/>
              <a:t> and to the mentioned experience that being of qualitative </a:t>
            </a:r>
            <a:r>
              <a:rPr lang="en-GB" dirty="0" smtClean="0"/>
              <a:t>importanc</a:t>
            </a:r>
            <a:r>
              <a:rPr lang="en-GB" dirty="0" smtClean="0">
                <a:hlinkClick r:id="" action="ppaction://hlinkfile"/>
              </a:rPr>
              <a:t>e</a:t>
            </a:r>
            <a:r>
              <a:rPr lang="en-GB" dirty="0" smtClean="0"/>
              <a:t> </a:t>
            </a:r>
            <a:r>
              <a:rPr lang="en-GB" dirty="0"/>
              <a:t>cannot be described”. </a:t>
            </a:r>
            <a:endParaRPr lang="hr-HR" dirty="0" smtClean="0"/>
          </a:p>
          <a:p>
            <a:pPr>
              <a:buNone/>
            </a:pPr>
            <a:r>
              <a:rPr lang="en-GB" dirty="0" smtClean="0"/>
              <a:t>Hidden </a:t>
            </a:r>
            <a:r>
              <a:rPr lang="en-GB" dirty="0"/>
              <a:t>behind such methodological restriction, the burden of evidence is placed on those claiming the absence of corruption, and for any unambiguous case there is still the explanation that it is the exception rather than the rule, and that it is about an individual rather than the system. </a:t>
            </a:r>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P.Eigen</a:t>
            </a:r>
            <a:endParaRPr lang="en-US" dirty="0"/>
          </a:p>
        </p:txBody>
      </p:sp>
      <p:sp>
        <p:nvSpPr>
          <p:cNvPr id="3" name="Content Placeholder 2"/>
          <p:cNvSpPr>
            <a:spLocks noGrp="1"/>
          </p:cNvSpPr>
          <p:nvPr>
            <p:ph idx="1"/>
          </p:nvPr>
        </p:nvSpPr>
        <p:spPr/>
        <p:txBody>
          <a:bodyPr/>
          <a:lstStyle/>
          <a:p>
            <a:pPr>
              <a:buNone/>
            </a:pPr>
            <a:r>
              <a:rPr lang="en-GB" i="1" dirty="0"/>
              <a:t>"Then, the countries in the region have multitude of anti-corruption laws, but they also have judges appointed and beholden to politicians who are selective about the enforcement of these laws. What good are these laws when crooked politicians know they will not be applied </a:t>
            </a:r>
            <a:r>
              <a:rPr lang="en-GB" dirty="0" smtClean="0"/>
              <a:t>".</a:t>
            </a:r>
            <a:endParaRPr lang="hr-HR" dirty="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Corruption in the judiciary: what does the number of cases show? </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GB" dirty="0" smtClean="0"/>
              <a:t>There </a:t>
            </a:r>
            <a:r>
              <a:rPr lang="en-GB" dirty="0"/>
              <a:t>is another standpoint from which to disclaim the statement that there is no corruption in the judiciary because there are no criminal charges or verdicts. In criminology, deviation and criminality are very much </a:t>
            </a:r>
            <a:r>
              <a:rPr lang="en-GB" dirty="0" smtClean="0"/>
              <a:t>differentiate</a:t>
            </a:r>
            <a:r>
              <a:rPr lang="en-GB" dirty="0" smtClean="0">
                <a:hlinkClick r:id="" action="ppaction://hlinkfile"/>
              </a:rPr>
              <a:t>d</a:t>
            </a:r>
            <a:r>
              <a:rPr lang="en-GB" dirty="0" smtClean="0"/>
              <a:t> </a:t>
            </a:r>
            <a:r>
              <a:rPr lang="en-GB" dirty="0"/>
              <a:t>by the type of violation. Not everything that provokes accusation is a criminal act which requires criminal proceedings. </a:t>
            </a:r>
            <a:endParaRPr lang="hr-HR" dirty="0"/>
          </a:p>
          <a:p>
            <a:pPr>
              <a:buNone/>
            </a:pPr>
            <a:r>
              <a:rPr lang="hr-HR" dirty="0"/>
              <a:t>M</a:t>
            </a:r>
            <a:r>
              <a:rPr lang="en-GB" dirty="0" smtClean="0"/>
              <a:t>any </a:t>
            </a:r>
            <a:r>
              <a:rPr lang="en-GB" dirty="0"/>
              <a:t>phenomena that point to corruption are not in principle treated as considerable violations of judicial ethics or juridical code of honour. The following examples are not considered violation of norms: a judge’s acceptance of a client’s invitation to a free lunc</a:t>
            </a:r>
            <a:r>
              <a:rPr lang="en-GB" dirty="0">
                <a:hlinkClick r:id="" action="ppaction://hlinkfile"/>
              </a:rPr>
              <a:t>h</a:t>
            </a:r>
            <a:r>
              <a:rPr lang="en-GB" dirty="0"/>
              <a:t> </a:t>
            </a:r>
            <a:r>
              <a:rPr lang="en-GB" dirty="0" smtClean="0"/>
              <a:t>, </a:t>
            </a:r>
            <a:r>
              <a:rPr lang="en-GB" dirty="0"/>
              <a:t>spending time at court with attorneys, accepting donations for construction works and court equipment, and sponsorship of trips. Attorneys frequently tell their clients which judge is “ours” or “theirs” and promise mediation in speeding up the procedure. This should be distinguished from the criminal act when they ask for some extra money “for the judge”. We, frankly, do not have any information about the frequency of such cases, but the point is in that they do exist and are not treated in practice as criminal acts, although they are unambiguous manifestations of corruption in the judiciary. The absence of proceedings against them does not mean that they do not exist. </a:t>
            </a:r>
            <a:endParaRPr lang="hr-H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t>
            </a:r>
            <a:r>
              <a:rPr lang="hr-HR" dirty="0" err="1" smtClean="0"/>
              <a:t>Gray</a:t>
            </a:r>
            <a:r>
              <a:rPr lang="hr-HR" dirty="0" smtClean="0"/>
              <a:t> zone”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GB" sz="4400" dirty="0" smtClean="0"/>
              <a:t>As </a:t>
            </a:r>
            <a:r>
              <a:rPr lang="en-GB" sz="4400" dirty="0"/>
              <a:t>a rule, the act of corruption is a matter of extreme confidentiality. All parties included in the direct transaction (</a:t>
            </a:r>
            <a:r>
              <a:rPr lang="en-GB" sz="4400" dirty="0" err="1"/>
              <a:t>bribee</a:t>
            </a:r>
            <a:r>
              <a:rPr lang="en-GB" sz="4400" dirty="0"/>
              <a:t> and briber) are usually satisfied with its outcome and aware of negative consequences if their part in this criminal behaviour is unveiled. This equally applies to those dissatisfied. At the same time the victims of corruption, being most frequently the general public and society as a whole, are either unaware of the specific acts of corruption, or already so tired of it that they are insensitive to it</a:t>
            </a:r>
            <a:r>
              <a:rPr lang="en-GB" sz="4400" dirty="0" smtClean="0">
                <a:hlinkClick r:id="" action="ppaction://hlinkfile"/>
              </a:rPr>
              <a:t>”</a:t>
            </a:r>
            <a:r>
              <a:rPr lang="en-GB" sz="4400" dirty="0" smtClean="0"/>
              <a:t>.  </a:t>
            </a:r>
            <a:endParaRPr lang="hr-HR" sz="4400" dirty="0"/>
          </a:p>
          <a:p>
            <a:pPr>
              <a:buNone/>
            </a:pPr>
            <a:endParaRPr lang="hr-HR" dirty="0" smtClean="0"/>
          </a:p>
          <a:p>
            <a:pPr>
              <a:buNone/>
            </a:pPr>
            <a:r>
              <a:rPr lang="en-GB" dirty="0" smtClean="0"/>
              <a:t>K</a:t>
            </a:r>
            <a:r>
              <a:rPr lang="en-GB" sz="2600" dirty="0"/>
              <a:t>. Ford, Internet Development Forum, World Bank Anticorruption Strategies, 1999.</a:t>
            </a:r>
            <a:endParaRPr lang="hr-HR" sz="2600" dirty="0"/>
          </a:p>
          <a:p>
            <a:endParaRPr lang="hr-HR" sz="2600" dirty="0"/>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Number</a:t>
            </a:r>
            <a:r>
              <a:rPr lang="hr-HR" dirty="0" smtClean="0"/>
              <a:t> </a:t>
            </a:r>
            <a:r>
              <a:rPr lang="hr-HR" dirty="0" err="1" smtClean="0"/>
              <a:t>does</a:t>
            </a:r>
            <a:r>
              <a:rPr lang="hr-HR" dirty="0" smtClean="0"/>
              <a:t> </a:t>
            </a:r>
            <a:r>
              <a:rPr lang="hr-HR" dirty="0" err="1" smtClean="0"/>
              <a:t>matter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GB" dirty="0"/>
              <a:t>Hence, the number of criminal charges for corruption against judges and other court officials is only of relative importance (“the dark figure” of criminality) and unpronounced sentences are entirely pointless. Moreover, this shows that one of major issues of corruption control and penalization exists in the very courts. The outcomes of inappropriate penalizing policy are used as proof that there is no corruption (</a:t>
            </a:r>
            <a:r>
              <a:rPr lang="en-GB" dirty="0" err="1"/>
              <a:t>medice</a:t>
            </a:r>
            <a:r>
              <a:rPr lang="en-GB" dirty="0"/>
              <a:t> cure </a:t>
            </a:r>
            <a:r>
              <a:rPr lang="en-GB" dirty="0" err="1"/>
              <a:t>te</a:t>
            </a:r>
            <a:r>
              <a:rPr lang="en-GB" dirty="0"/>
              <a:t> ipso!), and this really is a paradoxical twist. </a:t>
            </a:r>
            <a:endParaRPr lang="hr-HR" dirty="0"/>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dirty="0"/>
              <a:t>Corruption is not a rule, but an exception in the judiciary.  It is, however, a part of the established system, it is </a:t>
            </a:r>
            <a:r>
              <a:rPr lang="en-GB" dirty="0" smtClean="0"/>
              <a:t>systemi</a:t>
            </a:r>
            <a:r>
              <a:rPr lang="en-GB" dirty="0" smtClean="0">
                <a:hlinkClick r:id="" action="ppaction://hlinkfile"/>
              </a:rPr>
              <a:t>c</a:t>
            </a:r>
            <a:r>
              <a:rPr lang="en-GB" dirty="0" smtClean="0"/>
              <a:t>, </a:t>
            </a:r>
            <a:r>
              <a:rPr lang="en-GB" dirty="0"/>
              <a:t>not accidental. As a matter of fact I have written that: “A general task is the upgrading of the judicial environment which comprises stabilization of the judicial system.  Legitimacy of judiciary along with public confidence in impartiality and efficiency of the judiciary are the prerequisites for creating a due legal system and, consequently, for the control of corruption. Although corruption in the judiciary is incidental (the judiciary is not any different from its social environment) and despite the reasonable assumption that the moral qualities of judges as professionals are outstanding and highly rated, one cannot oversee very poor effects of law”.  </a:t>
            </a:r>
            <a:endParaRPr lang="hr-HR" dirty="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Risk</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GB" sz="3400" dirty="0"/>
              <a:t>There is a long history of manipulation with anticorruption campaigns, dangerous not only for the absence of their actual effects, but also for their marked damages, direct and indirect, to </a:t>
            </a:r>
            <a:r>
              <a:rPr lang="en-GB" sz="3400" dirty="0" smtClean="0"/>
              <a:t>peopl</a:t>
            </a:r>
            <a:r>
              <a:rPr lang="en-GB" sz="3400" dirty="0" smtClean="0">
                <a:hlinkClick r:id=""/>
              </a:rPr>
              <a:t>e</a:t>
            </a:r>
            <a:r>
              <a:rPr lang="en-GB" sz="3400" dirty="0" smtClean="0"/>
              <a:t> </a:t>
            </a:r>
            <a:r>
              <a:rPr lang="en-GB" sz="3400" dirty="0"/>
              <a:t>nations, citizens and </a:t>
            </a:r>
            <a:r>
              <a:rPr lang="en-GB" sz="3400" dirty="0" smtClean="0"/>
              <a:t>institution</a:t>
            </a:r>
            <a:r>
              <a:rPr lang="en-GB" sz="3400" dirty="0" smtClean="0">
                <a:hlinkClick r:id=""/>
              </a:rPr>
              <a:t>s</a:t>
            </a:r>
            <a:r>
              <a:rPr lang="en-GB" sz="3400" dirty="0" smtClean="0"/>
              <a:t>  </a:t>
            </a:r>
            <a:r>
              <a:rPr lang="en-GB" sz="3400" dirty="0"/>
              <a:t>Such bad experiences give an argument for avoiding any discussion about corruption. Even the benevolent hold that mere debate about corruption in the judiciary is harmful and that the same issue can be viewed from other starting points - such as an organizational defect of inaccessibility to the public, inefficiency, or disciplinary responsibility of judges.  We cannot agree with this view. Publicity of court proceedings is not a procedural principle but rather demand for responsibility towards democracy. Autonomy and responsibility within the judiciary are inseparable requirements. </a:t>
            </a:r>
            <a:endParaRPr lang="hr-HR" sz="3400" dirty="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a:noFill/>
        </p:spPr>
        <p:txBody>
          <a:bodyPr/>
          <a:lstStyle/>
          <a:p>
            <a:r>
              <a:rPr lang="hr-HR"/>
              <a:t>Independence</a:t>
            </a:r>
            <a:endParaRPr lang="en-US"/>
          </a:p>
        </p:txBody>
      </p:sp>
      <p:sp>
        <p:nvSpPr>
          <p:cNvPr id="513027" name="Rectangle 3"/>
          <p:cNvSpPr>
            <a:spLocks noGrp="1" noChangeArrowheads="1"/>
          </p:cNvSpPr>
          <p:nvPr>
            <p:ph type="body" idx="1"/>
          </p:nvPr>
        </p:nvSpPr>
        <p:spPr>
          <a:xfrm>
            <a:off x="381000" y="1447800"/>
            <a:ext cx="8147050" cy="4656138"/>
          </a:xfrm>
          <a:noFill/>
        </p:spPr>
        <p:txBody>
          <a:bodyPr/>
          <a:lstStyle/>
          <a:p>
            <a:pPr>
              <a:lnSpc>
                <a:spcPct val="80000"/>
              </a:lnSpc>
              <a:buFont typeface="Wingdings" pitchFamily="2" charset="2"/>
              <a:buNone/>
            </a:pPr>
            <a:r>
              <a:rPr lang="en-US" sz="2400"/>
              <a:t>Judicial branch of government is under the Constitution a separate branch of government. A whole chapter of the Constitution (Ch. 4., Arts. 117 to 123) contains basic constitutional guarantees with which the judiciary is vested. Constitutionally, the judicial branch of government enjoys an independent status. Judicial power is exercised by the courts. Under the Constitution, the establishment, jurisdiction, composition and organization of courts and court proceedings shall be regulated by law. Every citizen, and every person under the national jurisdiction has the right to a fair trial by an independent and impartial tribunal (Art. 29, Constitution). The courts have to administer justice on the basis of the Constitution and the law.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r>
              <a:rPr lang="hr-HR"/>
              <a:t>Structure</a:t>
            </a:r>
            <a:endParaRPr lang="en-US"/>
          </a:p>
        </p:txBody>
      </p:sp>
      <p:sp>
        <p:nvSpPr>
          <p:cNvPr id="514051" name="Rectangle 3"/>
          <p:cNvSpPr>
            <a:spLocks noGrp="1" noChangeArrowheads="1"/>
          </p:cNvSpPr>
          <p:nvPr>
            <p:ph type="body" sz="half" idx="1"/>
          </p:nvPr>
        </p:nvSpPr>
        <p:spPr>
          <a:xfrm>
            <a:off x="381000" y="1524000"/>
            <a:ext cx="6172200" cy="5029200"/>
          </a:xfrm>
          <a:noFill/>
          <a:ln>
            <a:solidFill>
              <a:schemeClr val="tx1"/>
            </a:solidFill>
          </a:ln>
        </p:spPr>
        <p:txBody>
          <a:bodyPr/>
          <a:lstStyle/>
          <a:p>
            <a:pPr>
              <a:lnSpc>
                <a:spcPct val="90000"/>
              </a:lnSpc>
              <a:buFont typeface="Wingdings" pitchFamily="2" charset="2"/>
              <a:buNone/>
            </a:pPr>
            <a:r>
              <a:rPr lang="hr-BA" sz="2400" dirty="0" err="1"/>
              <a:t>The</a:t>
            </a:r>
            <a:r>
              <a:rPr lang="hr-BA" sz="2400" dirty="0"/>
              <a:t> </a:t>
            </a:r>
            <a:r>
              <a:rPr lang="hr-BA" sz="2400" dirty="0" err="1">
                <a:solidFill>
                  <a:srgbClr val="002060"/>
                </a:solidFill>
              </a:rPr>
              <a:t>Croatian</a:t>
            </a:r>
            <a:r>
              <a:rPr lang="hr-BA" sz="2400" dirty="0">
                <a:solidFill>
                  <a:srgbClr val="002060"/>
                </a:solidFill>
              </a:rPr>
              <a:t> </a:t>
            </a:r>
            <a:r>
              <a:rPr lang="hr-BA" sz="2400" dirty="0" err="1">
                <a:solidFill>
                  <a:srgbClr val="002060"/>
                </a:solidFill>
              </a:rPr>
              <a:t>judicial</a:t>
            </a:r>
            <a:r>
              <a:rPr lang="hr-BA" sz="2400" dirty="0">
                <a:solidFill>
                  <a:srgbClr val="002060"/>
                </a:solidFill>
              </a:rPr>
              <a:t> </a:t>
            </a:r>
            <a:r>
              <a:rPr lang="hr-BA" sz="2400" dirty="0" err="1">
                <a:solidFill>
                  <a:srgbClr val="002060"/>
                </a:solidFill>
              </a:rPr>
              <a:t>system</a:t>
            </a:r>
            <a:r>
              <a:rPr lang="hr-BA" sz="2400" dirty="0">
                <a:solidFill>
                  <a:srgbClr val="002060"/>
                </a:solidFill>
              </a:rPr>
              <a:t> is </a:t>
            </a:r>
            <a:r>
              <a:rPr lang="hr-BA" sz="2400" dirty="0" err="1">
                <a:solidFill>
                  <a:srgbClr val="002060"/>
                </a:solidFill>
              </a:rPr>
              <a:t>organised</a:t>
            </a:r>
            <a:r>
              <a:rPr lang="hr-BA" sz="2400" dirty="0">
                <a:solidFill>
                  <a:srgbClr val="002060"/>
                </a:solidFill>
              </a:rPr>
              <a:t> </a:t>
            </a:r>
            <a:r>
              <a:rPr lang="hr-BA" sz="2400" dirty="0" err="1">
                <a:solidFill>
                  <a:srgbClr val="002060"/>
                </a:solidFill>
              </a:rPr>
              <a:t>hierarchically</a:t>
            </a:r>
            <a:r>
              <a:rPr lang="hr-BA" sz="2400" dirty="0">
                <a:solidFill>
                  <a:srgbClr val="002060"/>
                </a:solidFill>
              </a:rPr>
              <a:t> </a:t>
            </a:r>
            <a:r>
              <a:rPr lang="hr-BA" sz="2400" dirty="0" err="1">
                <a:solidFill>
                  <a:srgbClr val="002060"/>
                </a:solidFill>
              </a:rPr>
              <a:t>in</a:t>
            </a:r>
            <a:r>
              <a:rPr lang="hr-BA" sz="2400" dirty="0">
                <a:solidFill>
                  <a:srgbClr val="002060"/>
                </a:solidFill>
              </a:rPr>
              <a:t> </a:t>
            </a:r>
            <a:r>
              <a:rPr lang="hr-BA" sz="2400" dirty="0" err="1">
                <a:solidFill>
                  <a:srgbClr val="002060"/>
                </a:solidFill>
              </a:rPr>
              <a:t>three</a:t>
            </a:r>
            <a:r>
              <a:rPr lang="hr-BA" sz="2400" dirty="0">
                <a:solidFill>
                  <a:srgbClr val="002060"/>
                </a:solidFill>
              </a:rPr>
              <a:t> </a:t>
            </a:r>
            <a:r>
              <a:rPr lang="hr-BA" sz="2400" dirty="0" err="1">
                <a:solidFill>
                  <a:srgbClr val="002060"/>
                </a:solidFill>
              </a:rPr>
              <a:t>instances</a:t>
            </a:r>
            <a:r>
              <a:rPr lang="hr-BA" sz="2400" dirty="0">
                <a:solidFill>
                  <a:srgbClr val="002060"/>
                </a:solidFill>
              </a:rPr>
              <a:t>. 122 </a:t>
            </a:r>
            <a:r>
              <a:rPr lang="hr-BA" sz="2400" dirty="0" err="1">
                <a:solidFill>
                  <a:srgbClr val="002060"/>
                </a:solidFill>
              </a:rPr>
              <a:t>municipal</a:t>
            </a:r>
            <a:r>
              <a:rPr lang="hr-HR" sz="2400" dirty="0">
                <a:solidFill>
                  <a:srgbClr val="002060"/>
                </a:solidFill>
              </a:rPr>
              <a:t> </a:t>
            </a:r>
            <a:r>
              <a:rPr lang="hr-BA" sz="2400" dirty="0" err="1">
                <a:solidFill>
                  <a:srgbClr val="002060"/>
                </a:solidFill>
              </a:rPr>
              <a:t>courts</a:t>
            </a:r>
            <a:r>
              <a:rPr lang="hr-BA" sz="2400" dirty="0">
                <a:solidFill>
                  <a:srgbClr val="002060"/>
                </a:solidFill>
              </a:rPr>
              <a:t>, 114 </a:t>
            </a:r>
            <a:r>
              <a:rPr lang="hr-BA" sz="2400" dirty="0" err="1">
                <a:solidFill>
                  <a:srgbClr val="002060"/>
                </a:solidFill>
              </a:rPr>
              <a:t>misdemeanour</a:t>
            </a:r>
            <a:r>
              <a:rPr lang="hr-BA" sz="2400" dirty="0">
                <a:solidFill>
                  <a:srgbClr val="002060"/>
                </a:solidFill>
              </a:rPr>
              <a:t> </a:t>
            </a:r>
            <a:r>
              <a:rPr lang="hr-BA" sz="2400" dirty="0" err="1">
                <a:solidFill>
                  <a:srgbClr val="002060"/>
                </a:solidFill>
              </a:rPr>
              <a:t>courts</a:t>
            </a:r>
            <a:r>
              <a:rPr lang="hr-BA" sz="2400" dirty="0">
                <a:solidFill>
                  <a:srgbClr val="002060"/>
                </a:solidFill>
              </a:rPr>
              <a:t>, 12 </a:t>
            </a:r>
            <a:r>
              <a:rPr lang="hr-BA" sz="2400" dirty="0" err="1">
                <a:solidFill>
                  <a:srgbClr val="002060"/>
                </a:solidFill>
              </a:rPr>
              <a:t>commercial</a:t>
            </a:r>
            <a:r>
              <a:rPr lang="hr-BA" sz="2400" dirty="0">
                <a:solidFill>
                  <a:srgbClr val="002060"/>
                </a:solidFill>
              </a:rPr>
              <a:t> </a:t>
            </a:r>
            <a:r>
              <a:rPr lang="hr-BA" sz="2400" dirty="0" err="1">
                <a:solidFill>
                  <a:srgbClr val="002060"/>
                </a:solidFill>
              </a:rPr>
              <a:t>courts</a:t>
            </a:r>
            <a:r>
              <a:rPr lang="hr-BA" sz="2400" dirty="0">
                <a:solidFill>
                  <a:srgbClr val="002060"/>
                </a:solidFill>
              </a:rPr>
              <a:t> </a:t>
            </a:r>
            <a:r>
              <a:rPr lang="hr-BA" sz="2400" dirty="0" err="1">
                <a:solidFill>
                  <a:srgbClr val="002060"/>
                </a:solidFill>
              </a:rPr>
              <a:t>and</a:t>
            </a:r>
            <a:r>
              <a:rPr lang="hr-BA" sz="2400" dirty="0">
                <a:solidFill>
                  <a:srgbClr val="002060"/>
                </a:solidFill>
              </a:rPr>
              <a:t> 21 </a:t>
            </a:r>
            <a:r>
              <a:rPr lang="hr-BA" sz="2400" dirty="0" err="1">
                <a:solidFill>
                  <a:srgbClr val="002060"/>
                </a:solidFill>
              </a:rPr>
              <a:t>county</a:t>
            </a:r>
            <a:r>
              <a:rPr lang="hr-BA" sz="2400" dirty="0">
                <a:solidFill>
                  <a:srgbClr val="002060"/>
                </a:solidFill>
              </a:rPr>
              <a:t> </a:t>
            </a:r>
            <a:r>
              <a:rPr lang="hr-BA" sz="2400" dirty="0" err="1">
                <a:solidFill>
                  <a:srgbClr val="002060"/>
                </a:solidFill>
              </a:rPr>
              <a:t>courts</a:t>
            </a:r>
            <a:r>
              <a:rPr lang="hr-BA" sz="2400" dirty="0">
                <a:solidFill>
                  <a:srgbClr val="002060"/>
                </a:solidFill>
              </a:rPr>
              <a:t> </a:t>
            </a:r>
            <a:r>
              <a:rPr lang="hr-BA" sz="2400" dirty="0" err="1">
                <a:solidFill>
                  <a:srgbClr val="002060"/>
                </a:solidFill>
              </a:rPr>
              <a:t>act</a:t>
            </a:r>
            <a:r>
              <a:rPr lang="hr-BA" sz="2400" dirty="0">
                <a:solidFill>
                  <a:srgbClr val="002060"/>
                </a:solidFill>
              </a:rPr>
              <a:t> as </a:t>
            </a:r>
            <a:r>
              <a:rPr lang="hr-BA" sz="2400" dirty="0" err="1">
                <a:solidFill>
                  <a:srgbClr val="002060"/>
                </a:solidFill>
              </a:rPr>
              <a:t>courts</a:t>
            </a:r>
            <a:r>
              <a:rPr lang="hr-BA" sz="2400" dirty="0">
                <a:solidFill>
                  <a:srgbClr val="002060"/>
                </a:solidFill>
              </a:rPr>
              <a:t> </a:t>
            </a:r>
            <a:r>
              <a:rPr lang="hr-BA" sz="2400" dirty="0" err="1">
                <a:solidFill>
                  <a:srgbClr val="002060"/>
                </a:solidFill>
              </a:rPr>
              <a:t>of</a:t>
            </a:r>
            <a:r>
              <a:rPr lang="hr-HR" sz="2400" dirty="0">
                <a:solidFill>
                  <a:srgbClr val="002060"/>
                </a:solidFill>
              </a:rPr>
              <a:t> </a:t>
            </a:r>
            <a:r>
              <a:rPr lang="hr-BA" sz="2400" dirty="0">
                <a:solidFill>
                  <a:srgbClr val="002060"/>
                </a:solidFill>
              </a:rPr>
              <a:t>first instance. </a:t>
            </a:r>
            <a:r>
              <a:rPr lang="hr-BA" sz="2400" dirty="0" err="1">
                <a:solidFill>
                  <a:srgbClr val="002060"/>
                </a:solidFill>
              </a:rPr>
              <a:t>The</a:t>
            </a:r>
            <a:r>
              <a:rPr lang="hr-BA" sz="2400" dirty="0">
                <a:solidFill>
                  <a:srgbClr val="002060"/>
                </a:solidFill>
              </a:rPr>
              <a:t> </a:t>
            </a:r>
            <a:r>
              <a:rPr lang="hr-BA" sz="2400" dirty="0" err="1">
                <a:solidFill>
                  <a:srgbClr val="002060"/>
                </a:solidFill>
              </a:rPr>
              <a:t>county</a:t>
            </a:r>
            <a:r>
              <a:rPr lang="hr-BA" sz="2400" dirty="0">
                <a:solidFill>
                  <a:srgbClr val="002060"/>
                </a:solidFill>
              </a:rPr>
              <a:t> </a:t>
            </a:r>
            <a:r>
              <a:rPr lang="hr-BA" sz="2400" dirty="0" err="1">
                <a:solidFill>
                  <a:srgbClr val="002060"/>
                </a:solidFill>
              </a:rPr>
              <a:t>courts</a:t>
            </a:r>
            <a:r>
              <a:rPr lang="hr-BA" sz="2400" dirty="0">
                <a:solidFill>
                  <a:srgbClr val="002060"/>
                </a:solidFill>
              </a:rPr>
              <a:t> </a:t>
            </a:r>
            <a:r>
              <a:rPr lang="hr-BA" sz="2400" dirty="0" err="1">
                <a:solidFill>
                  <a:srgbClr val="002060"/>
                </a:solidFill>
              </a:rPr>
              <a:t>also</a:t>
            </a:r>
            <a:r>
              <a:rPr lang="hr-BA" sz="2400" dirty="0">
                <a:solidFill>
                  <a:srgbClr val="002060"/>
                </a:solidFill>
              </a:rPr>
              <a:t> </a:t>
            </a:r>
            <a:r>
              <a:rPr lang="hr-BA" sz="2400" dirty="0" err="1">
                <a:solidFill>
                  <a:srgbClr val="002060"/>
                </a:solidFill>
              </a:rPr>
              <a:t>decide</a:t>
            </a:r>
            <a:r>
              <a:rPr lang="hr-BA" sz="2400" dirty="0">
                <a:solidFill>
                  <a:srgbClr val="002060"/>
                </a:solidFill>
              </a:rPr>
              <a:t> on </a:t>
            </a:r>
            <a:r>
              <a:rPr lang="hr-BA" sz="2400" dirty="0" err="1">
                <a:solidFill>
                  <a:srgbClr val="002060"/>
                </a:solidFill>
              </a:rPr>
              <a:t>appeals</a:t>
            </a:r>
            <a:r>
              <a:rPr lang="hr-BA" sz="2400" dirty="0">
                <a:solidFill>
                  <a:srgbClr val="002060"/>
                </a:solidFill>
              </a:rPr>
              <a:t> </a:t>
            </a:r>
            <a:r>
              <a:rPr lang="hr-BA" sz="2400" dirty="0" err="1">
                <a:solidFill>
                  <a:srgbClr val="002060"/>
                </a:solidFill>
              </a:rPr>
              <a:t>against</a:t>
            </a:r>
            <a:r>
              <a:rPr lang="hr-BA" sz="2400" dirty="0">
                <a:solidFill>
                  <a:srgbClr val="002060"/>
                </a:solidFill>
              </a:rPr>
              <a:t> </a:t>
            </a:r>
            <a:r>
              <a:rPr lang="hr-BA" sz="2400" dirty="0" err="1">
                <a:solidFill>
                  <a:srgbClr val="002060"/>
                </a:solidFill>
              </a:rPr>
              <a:t>decisions</a:t>
            </a:r>
            <a:r>
              <a:rPr lang="hr-BA" sz="2400" dirty="0">
                <a:solidFill>
                  <a:srgbClr val="002060"/>
                </a:solidFill>
              </a:rPr>
              <a:t> </a:t>
            </a:r>
            <a:r>
              <a:rPr lang="hr-BA" sz="2400" dirty="0" err="1">
                <a:solidFill>
                  <a:srgbClr val="002060"/>
                </a:solidFill>
              </a:rPr>
              <a:t>by</a:t>
            </a:r>
            <a:r>
              <a:rPr lang="hr-BA" sz="2400" dirty="0">
                <a:solidFill>
                  <a:srgbClr val="002060"/>
                </a:solidFill>
              </a:rPr>
              <a:t> </a:t>
            </a:r>
            <a:r>
              <a:rPr lang="hr-BA" sz="2400" dirty="0" err="1">
                <a:solidFill>
                  <a:srgbClr val="002060"/>
                </a:solidFill>
              </a:rPr>
              <a:t>municipal</a:t>
            </a:r>
            <a:r>
              <a:rPr lang="hr-BA" sz="2400" dirty="0">
                <a:solidFill>
                  <a:srgbClr val="002060"/>
                </a:solidFill>
              </a:rPr>
              <a:t> </a:t>
            </a:r>
            <a:r>
              <a:rPr lang="hr-BA" sz="2400" dirty="0" err="1">
                <a:solidFill>
                  <a:srgbClr val="002060"/>
                </a:solidFill>
              </a:rPr>
              <a:t>courts</a:t>
            </a:r>
            <a:r>
              <a:rPr lang="hr-BA" sz="2400" dirty="0">
                <a:solidFill>
                  <a:srgbClr val="002060"/>
                </a:solidFill>
              </a:rPr>
              <a:t>.</a:t>
            </a:r>
            <a:endParaRPr lang="hr-BA" sz="2400" dirty="0">
              <a:solidFill>
                <a:srgbClr val="002060"/>
              </a:solidFill>
              <a:cs typeface="Times New Roman" pitchFamily="18" charset="0"/>
            </a:endParaRPr>
          </a:p>
          <a:p>
            <a:pPr>
              <a:lnSpc>
                <a:spcPct val="90000"/>
              </a:lnSpc>
              <a:buFont typeface="Wingdings" pitchFamily="2" charset="2"/>
              <a:buNone/>
            </a:pPr>
            <a:r>
              <a:rPr lang="hr-BA" sz="2400" dirty="0" err="1">
                <a:solidFill>
                  <a:srgbClr val="002060"/>
                </a:solidFill>
              </a:rPr>
              <a:t>The</a:t>
            </a:r>
            <a:r>
              <a:rPr lang="hr-BA" sz="2400" dirty="0">
                <a:solidFill>
                  <a:srgbClr val="002060"/>
                </a:solidFill>
              </a:rPr>
              <a:t> </a:t>
            </a:r>
            <a:r>
              <a:rPr lang="hr-BA" sz="2400" dirty="0" err="1">
                <a:solidFill>
                  <a:srgbClr val="002060"/>
                </a:solidFill>
              </a:rPr>
              <a:t>Supreme</a:t>
            </a:r>
            <a:r>
              <a:rPr lang="hr-BA" sz="2400" dirty="0">
                <a:solidFill>
                  <a:srgbClr val="002060"/>
                </a:solidFill>
              </a:rPr>
              <a:t> Court is </a:t>
            </a:r>
            <a:r>
              <a:rPr lang="hr-BA" sz="2400" dirty="0" err="1">
                <a:solidFill>
                  <a:srgbClr val="002060"/>
                </a:solidFill>
              </a:rPr>
              <a:t>the</a:t>
            </a:r>
            <a:r>
              <a:rPr lang="hr-BA" sz="2400" dirty="0">
                <a:solidFill>
                  <a:srgbClr val="002060"/>
                </a:solidFill>
              </a:rPr>
              <a:t> </a:t>
            </a:r>
            <a:r>
              <a:rPr lang="hr-BA" sz="2400" dirty="0" err="1">
                <a:solidFill>
                  <a:srgbClr val="002060"/>
                </a:solidFill>
              </a:rPr>
              <a:t>highest</a:t>
            </a:r>
            <a:r>
              <a:rPr lang="hr-BA" sz="2400" dirty="0">
                <a:solidFill>
                  <a:srgbClr val="002060"/>
                </a:solidFill>
              </a:rPr>
              <a:t> court </a:t>
            </a:r>
            <a:r>
              <a:rPr lang="hr-BA" sz="2400" dirty="0" err="1">
                <a:solidFill>
                  <a:srgbClr val="002060"/>
                </a:solidFill>
              </a:rPr>
              <a:t>in</a:t>
            </a:r>
            <a:r>
              <a:rPr lang="hr-BA" sz="2400" dirty="0">
                <a:solidFill>
                  <a:srgbClr val="002060"/>
                </a:solidFill>
              </a:rPr>
              <a:t> Croatia. </a:t>
            </a:r>
            <a:r>
              <a:rPr lang="hr-BA" sz="2400" dirty="0" err="1">
                <a:solidFill>
                  <a:srgbClr val="002060"/>
                </a:solidFill>
              </a:rPr>
              <a:t>The</a:t>
            </a:r>
            <a:r>
              <a:rPr lang="hr-BA" sz="2400" dirty="0">
                <a:solidFill>
                  <a:srgbClr val="002060"/>
                </a:solidFill>
              </a:rPr>
              <a:t> </a:t>
            </a:r>
            <a:r>
              <a:rPr lang="hr-BA" sz="2400" dirty="0" err="1">
                <a:solidFill>
                  <a:srgbClr val="002060"/>
                </a:solidFill>
              </a:rPr>
              <a:t>President</a:t>
            </a:r>
            <a:r>
              <a:rPr lang="hr-BA" sz="2400" dirty="0">
                <a:solidFill>
                  <a:srgbClr val="002060"/>
                </a:solidFill>
              </a:rPr>
              <a:t> </a:t>
            </a:r>
            <a:r>
              <a:rPr lang="hr-BA" sz="2400" dirty="0" err="1">
                <a:solidFill>
                  <a:srgbClr val="002060"/>
                </a:solidFill>
              </a:rPr>
              <a:t>of</a:t>
            </a:r>
            <a:r>
              <a:rPr lang="hr-BA" sz="2400" dirty="0">
                <a:solidFill>
                  <a:srgbClr val="002060"/>
                </a:solidFill>
              </a:rPr>
              <a:t> </a:t>
            </a:r>
            <a:r>
              <a:rPr lang="hr-BA" sz="2400" dirty="0" err="1">
                <a:solidFill>
                  <a:srgbClr val="002060"/>
                </a:solidFill>
              </a:rPr>
              <a:t>the</a:t>
            </a:r>
            <a:r>
              <a:rPr lang="hr-BA" sz="2400" dirty="0">
                <a:solidFill>
                  <a:srgbClr val="002060"/>
                </a:solidFill>
              </a:rPr>
              <a:t> </a:t>
            </a:r>
            <a:r>
              <a:rPr lang="hr-BA" sz="2400" dirty="0" err="1">
                <a:solidFill>
                  <a:srgbClr val="002060"/>
                </a:solidFill>
              </a:rPr>
              <a:t>Supreme</a:t>
            </a:r>
            <a:r>
              <a:rPr lang="hr-BA" sz="2400" dirty="0">
                <a:solidFill>
                  <a:srgbClr val="002060"/>
                </a:solidFill>
              </a:rPr>
              <a:t> Court </a:t>
            </a:r>
            <a:r>
              <a:rPr lang="hr-BA" sz="2400" dirty="0" err="1">
                <a:solidFill>
                  <a:srgbClr val="002060"/>
                </a:solidFill>
              </a:rPr>
              <a:t>and</a:t>
            </a:r>
            <a:r>
              <a:rPr lang="hr-BA" sz="2400" dirty="0">
                <a:solidFill>
                  <a:srgbClr val="002060"/>
                </a:solidFill>
              </a:rPr>
              <a:t> </a:t>
            </a:r>
            <a:r>
              <a:rPr lang="hr-BA" sz="2400" dirty="0" err="1">
                <a:solidFill>
                  <a:srgbClr val="002060"/>
                </a:solidFill>
              </a:rPr>
              <a:t>the</a:t>
            </a:r>
            <a:r>
              <a:rPr lang="hr-BA" sz="2400" dirty="0">
                <a:solidFill>
                  <a:srgbClr val="002060"/>
                </a:solidFill>
              </a:rPr>
              <a:t> State </a:t>
            </a:r>
            <a:r>
              <a:rPr lang="hr-BA" sz="2400" dirty="0" err="1">
                <a:solidFill>
                  <a:srgbClr val="002060"/>
                </a:solidFill>
              </a:rPr>
              <a:t>Attorney</a:t>
            </a:r>
            <a:r>
              <a:rPr lang="hr-BA" sz="2400" dirty="0">
                <a:solidFill>
                  <a:srgbClr val="002060"/>
                </a:solidFill>
              </a:rPr>
              <a:t> are </a:t>
            </a:r>
            <a:r>
              <a:rPr lang="hr-BA" sz="2400" dirty="0" err="1">
                <a:solidFill>
                  <a:srgbClr val="002060"/>
                </a:solidFill>
              </a:rPr>
              <a:t>elected</a:t>
            </a:r>
            <a:r>
              <a:rPr lang="hr-BA" sz="2400" dirty="0">
                <a:solidFill>
                  <a:srgbClr val="002060"/>
                </a:solidFill>
              </a:rPr>
              <a:t> </a:t>
            </a:r>
            <a:r>
              <a:rPr lang="hr-BA" sz="2400" dirty="0" err="1">
                <a:solidFill>
                  <a:srgbClr val="002060"/>
                </a:solidFill>
              </a:rPr>
              <a:t>by</a:t>
            </a:r>
            <a:r>
              <a:rPr lang="hr-BA" sz="2400" dirty="0">
                <a:solidFill>
                  <a:srgbClr val="002060"/>
                </a:solidFill>
              </a:rPr>
              <a:t> </a:t>
            </a:r>
            <a:r>
              <a:rPr lang="hr-BA" sz="2400" dirty="0" err="1">
                <a:solidFill>
                  <a:srgbClr val="002060"/>
                </a:solidFill>
              </a:rPr>
              <a:t>Parliament</a:t>
            </a:r>
            <a:r>
              <a:rPr lang="hr-BA" sz="2400" dirty="0">
                <a:solidFill>
                  <a:srgbClr val="002060"/>
                </a:solidFill>
              </a:rPr>
              <a:t> </a:t>
            </a:r>
            <a:r>
              <a:rPr lang="hr-BA" sz="2400" dirty="0" err="1">
                <a:solidFill>
                  <a:srgbClr val="002060"/>
                </a:solidFill>
              </a:rPr>
              <a:t>and</a:t>
            </a:r>
            <a:r>
              <a:rPr lang="hr-BA" sz="2400" dirty="0">
                <a:solidFill>
                  <a:srgbClr val="002060"/>
                </a:solidFill>
              </a:rPr>
              <a:t> </a:t>
            </a:r>
            <a:r>
              <a:rPr lang="hr-BA" sz="2400" dirty="0" err="1">
                <a:solidFill>
                  <a:srgbClr val="002060"/>
                </a:solidFill>
              </a:rPr>
              <a:t>appointed</a:t>
            </a:r>
            <a:r>
              <a:rPr lang="hr-BA" sz="2400" dirty="0">
                <a:solidFill>
                  <a:srgbClr val="002060"/>
                </a:solidFill>
              </a:rPr>
              <a:t> </a:t>
            </a:r>
            <a:r>
              <a:rPr lang="hr-BA" sz="2400" dirty="0" err="1">
                <a:solidFill>
                  <a:srgbClr val="002060"/>
                </a:solidFill>
              </a:rPr>
              <a:t>by</a:t>
            </a:r>
            <a:r>
              <a:rPr lang="hr-BA" sz="2400" dirty="0">
                <a:solidFill>
                  <a:srgbClr val="002060"/>
                </a:solidFill>
              </a:rPr>
              <a:t> </a:t>
            </a:r>
            <a:r>
              <a:rPr lang="hr-BA" sz="2400" dirty="0" err="1">
                <a:solidFill>
                  <a:srgbClr val="002060"/>
                </a:solidFill>
              </a:rPr>
              <a:t>the</a:t>
            </a:r>
            <a:r>
              <a:rPr lang="hr-BA" sz="2400" dirty="0">
                <a:solidFill>
                  <a:srgbClr val="002060"/>
                </a:solidFill>
              </a:rPr>
              <a:t> </a:t>
            </a:r>
            <a:r>
              <a:rPr lang="hr-BA" sz="2400" dirty="0" err="1">
                <a:solidFill>
                  <a:srgbClr val="002060"/>
                </a:solidFill>
              </a:rPr>
              <a:t>President</a:t>
            </a:r>
            <a:r>
              <a:rPr lang="hr-BA" sz="2400" dirty="0">
                <a:solidFill>
                  <a:srgbClr val="002060"/>
                </a:solidFill>
              </a:rPr>
              <a:t> </a:t>
            </a:r>
            <a:r>
              <a:rPr lang="hr-BA" sz="2400" dirty="0" err="1">
                <a:solidFill>
                  <a:srgbClr val="002060"/>
                </a:solidFill>
              </a:rPr>
              <a:t>of</a:t>
            </a:r>
            <a:r>
              <a:rPr lang="hr-BA" sz="2400" dirty="0">
                <a:solidFill>
                  <a:srgbClr val="002060"/>
                </a:solidFill>
              </a:rPr>
              <a:t> </a:t>
            </a:r>
            <a:r>
              <a:rPr lang="hr-BA" sz="2400" dirty="0" err="1">
                <a:solidFill>
                  <a:srgbClr val="002060"/>
                </a:solidFill>
              </a:rPr>
              <a:t>the</a:t>
            </a:r>
            <a:r>
              <a:rPr lang="hr-BA" sz="2400" dirty="0">
                <a:solidFill>
                  <a:srgbClr val="002060"/>
                </a:solidFill>
              </a:rPr>
              <a:t> </a:t>
            </a:r>
            <a:r>
              <a:rPr lang="hr-BA" sz="2400" dirty="0" err="1">
                <a:solidFill>
                  <a:srgbClr val="002060"/>
                </a:solidFill>
              </a:rPr>
              <a:t>Republic</a:t>
            </a:r>
            <a:r>
              <a:rPr lang="hr-BA" sz="2400" dirty="0">
                <a:solidFill>
                  <a:srgbClr val="002060"/>
                </a:solidFill>
              </a:rPr>
              <a:t>.</a:t>
            </a:r>
            <a:endParaRPr lang="hr-BA" sz="2400" dirty="0">
              <a:solidFill>
                <a:srgbClr val="002060"/>
              </a:solidFill>
              <a:cs typeface="Times New Roman" pitchFamily="18" charset="0"/>
            </a:endParaRPr>
          </a:p>
          <a:p>
            <a:pPr>
              <a:lnSpc>
                <a:spcPct val="90000"/>
              </a:lnSpc>
              <a:buFont typeface="Wingdings" pitchFamily="2" charset="2"/>
              <a:buNone/>
            </a:pPr>
            <a:r>
              <a:rPr lang="hr-HR" sz="2000" dirty="0">
                <a:solidFill>
                  <a:srgbClr val="002060"/>
                </a:solidFill>
              </a:rPr>
              <a:t> </a:t>
            </a:r>
            <a:endParaRPr lang="hr-BA" sz="2000" dirty="0">
              <a:solidFill>
                <a:srgbClr val="002060"/>
              </a:solidFill>
              <a:cs typeface="Times New Roman" pitchFamily="18" charset="0"/>
            </a:endParaRPr>
          </a:p>
          <a:p>
            <a:pPr>
              <a:lnSpc>
                <a:spcPct val="90000"/>
              </a:lnSpc>
              <a:buFont typeface="Wingdings" pitchFamily="2" charset="2"/>
              <a:buNone/>
            </a:pPr>
            <a:endParaRPr lang="hr-HR" sz="2000" dirty="0">
              <a:solidFill>
                <a:srgbClr val="002060"/>
              </a:solidFill>
            </a:endParaRPr>
          </a:p>
        </p:txBody>
      </p:sp>
      <p:pic>
        <p:nvPicPr>
          <p:cNvPr id="514052" name="Picture 4" descr="hierarchy3"/>
          <p:cNvPicPr>
            <a:picLocks noGrp="1" noChangeAspect="1" noChangeArrowheads="1"/>
          </p:cNvPicPr>
          <p:nvPr>
            <p:ph sz="half" idx="2"/>
          </p:nvPr>
        </p:nvPicPr>
        <p:blipFill>
          <a:blip r:embed="rId2"/>
          <a:srcRect/>
          <a:stretch>
            <a:fillRect/>
          </a:stretch>
        </p:blipFill>
        <p:spPr>
          <a:xfrm>
            <a:off x="6280150" y="1531938"/>
            <a:ext cx="2001838" cy="2401887"/>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r>
              <a:rPr lang="hr-HR" sz="4000" b="1">
                <a:latin typeface="Century Gothic" pitchFamily="34" charset="0"/>
              </a:rPr>
              <a:t>Problems - Officialy</a:t>
            </a:r>
            <a:r>
              <a:rPr lang="hr-HR" sz="4000" b="1">
                <a:solidFill>
                  <a:schemeClr val="bg1"/>
                </a:solidFill>
                <a:latin typeface="Century Gothic" pitchFamily="34" charset="0"/>
              </a:rPr>
              <a:t>: A Short List</a:t>
            </a:r>
            <a:endParaRPr lang="en-US" sz="4000" b="1">
              <a:solidFill>
                <a:schemeClr val="bg1"/>
              </a:solidFill>
              <a:latin typeface="Century Gothic" pitchFamily="34" charset="0"/>
            </a:endParaRPr>
          </a:p>
        </p:txBody>
      </p:sp>
      <p:sp>
        <p:nvSpPr>
          <p:cNvPr id="519171" name="Rectangle 3"/>
          <p:cNvSpPr>
            <a:spLocks noGrp="1" noChangeArrowheads="1"/>
          </p:cNvSpPr>
          <p:nvPr>
            <p:ph type="body" idx="1"/>
          </p:nvPr>
        </p:nvSpPr>
        <p:spPr/>
        <p:txBody>
          <a:bodyPr/>
          <a:lstStyle/>
          <a:p>
            <a:r>
              <a:rPr lang="hr-HR" sz="4400" b="1" dirty="0" err="1">
                <a:solidFill>
                  <a:schemeClr val="tx2"/>
                </a:solidFill>
                <a:latin typeface="Century Gothic" pitchFamily="34" charset="0"/>
              </a:rPr>
              <a:t>Selection</a:t>
            </a:r>
            <a:r>
              <a:rPr lang="hr-HR" sz="4400" b="1" dirty="0">
                <a:solidFill>
                  <a:schemeClr val="tx2"/>
                </a:solidFill>
                <a:latin typeface="Century Gothic" pitchFamily="34" charset="0"/>
              </a:rPr>
              <a:t> </a:t>
            </a:r>
            <a:r>
              <a:rPr lang="hr-HR" sz="4400" b="1" dirty="0" err="1">
                <a:solidFill>
                  <a:schemeClr val="tx2"/>
                </a:solidFill>
                <a:latin typeface="Century Gothic" pitchFamily="34" charset="0"/>
              </a:rPr>
              <a:t>and</a:t>
            </a:r>
            <a:r>
              <a:rPr lang="hr-HR" sz="4400" b="1" dirty="0">
                <a:solidFill>
                  <a:schemeClr val="tx2"/>
                </a:solidFill>
                <a:latin typeface="Century Gothic" pitchFamily="34" charset="0"/>
              </a:rPr>
              <a:t> </a:t>
            </a:r>
            <a:r>
              <a:rPr lang="hr-HR" sz="4400" b="1" dirty="0" err="1">
                <a:solidFill>
                  <a:schemeClr val="tx2"/>
                </a:solidFill>
                <a:latin typeface="Century Gothic" pitchFamily="34" charset="0"/>
              </a:rPr>
              <a:t>education</a:t>
            </a:r>
            <a:endParaRPr lang="hr-HR" sz="4400" b="1" dirty="0">
              <a:solidFill>
                <a:schemeClr val="tx2"/>
              </a:solidFill>
              <a:latin typeface="Century Gothic" pitchFamily="34" charset="0"/>
            </a:endParaRPr>
          </a:p>
          <a:p>
            <a:r>
              <a:rPr lang="hr-HR" sz="4400" b="1" dirty="0" err="1">
                <a:solidFill>
                  <a:schemeClr val="tx2"/>
                </a:solidFill>
                <a:latin typeface="Century Gothic" pitchFamily="34" charset="0"/>
              </a:rPr>
              <a:t>Number</a:t>
            </a:r>
            <a:r>
              <a:rPr lang="hr-HR" sz="4400" b="1" dirty="0">
                <a:solidFill>
                  <a:schemeClr val="tx2"/>
                </a:solidFill>
                <a:latin typeface="Century Gothic" pitchFamily="34" charset="0"/>
              </a:rPr>
              <a:t> </a:t>
            </a:r>
            <a:r>
              <a:rPr lang="hr-HR" sz="4400" b="1" dirty="0" err="1">
                <a:solidFill>
                  <a:schemeClr val="tx2"/>
                </a:solidFill>
                <a:latin typeface="Century Gothic" pitchFamily="34" charset="0"/>
              </a:rPr>
              <a:t>of</a:t>
            </a:r>
            <a:r>
              <a:rPr lang="hr-HR" sz="4400" b="1" dirty="0">
                <a:solidFill>
                  <a:schemeClr val="tx2"/>
                </a:solidFill>
                <a:latin typeface="Century Gothic" pitchFamily="34" charset="0"/>
              </a:rPr>
              <a:t> </a:t>
            </a:r>
            <a:r>
              <a:rPr lang="hr-HR" sz="4400" b="1" dirty="0" err="1">
                <a:solidFill>
                  <a:schemeClr val="tx2"/>
                </a:solidFill>
                <a:latin typeface="Century Gothic" pitchFamily="34" charset="0"/>
              </a:rPr>
              <a:t>judges</a:t>
            </a:r>
            <a:endParaRPr lang="hr-HR" sz="4400" b="1" dirty="0">
              <a:solidFill>
                <a:schemeClr val="tx2"/>
              </a:solidFill>
              <a:latin typeface="Century Gothic" pitchFamily="34" charset="0"/>
            </a:endParaRPr>
          </a:p>
          <a:p>
            <a:r>
              <a:rPr lang="hr-HR" sz="4400" b="1" dirty="0" err="1">
                <a:solidFill>
                  <a:schemeClr val="tx2"/>
                </a:solidFill>
                <a:latin typeface="Century Gothic" pitchFamily="34" charset="0"/>
              </a:rPr>
              <a:t>Backlog</a:t>
            </a:r>
            <a:r>
              <a:rPr lang="hr-HR" sz="4400" b="1" dirty="0">
                <a:solidFill>
                  <a:schemeClr val="tx2"/>
                </a:solidFill>
                <a:latin typeface="Century Gothic" pitchFamily="34" charset="0"/>
              </a:rPr>
              <a:t> </a:t>
            </a:r>
            <a:r>
              <a:rPr lang="hr-HR" sz="4400" b="1" dirty="0" err="1">
                <a:solidFill>
                  <a:schemeClr val="tx2"/>
                </a:solidFill>
                <a:latin typeface="Century Gothic" pitchFamily="34" charset="0"/>
              </a:rPr>
              <a:t>of</a:t>
            </a:r>
            <a:r>
              <a:rPr lang="hr-HR" sz="4400" b="1" dirty="0">
                <a:solidFill>
                  <a:schemeClr val="tx2"/>
                </a:solidFill>
                <a:latin typeface="Century Gothic" pitchFamily="34" charset="0"/>
              </a:rPr>
              <a:t> </a:t>
            </a:r>
            <a:r>
              <a:rPr lang="hr-HR" sz="4400" b="1" dirty="0" err="1">
                <a:solidFill>
                  <a:schemeClr val="tx2"/>
                </a:solidFill>
                <a:latin typeface="Century Gothic" pitchFamily="34" charset="0"/>
              </a:rPr>
              <a:t>cases</a:t>
            </a:r>
            <a:endParaRPr lang="hr-HR" sz="4400" b="1" dirty="0">
              <a:solidFill>
                <a:schemeClr val="tx2"/>
              </a:solidFill>
              <a:latin typeface="Century Gothic" pitchFamily="34" charset="0"/>
            </a:endParaRPr>
          </a:p>
          <a:p>
            <a:r>
              <a:rPr lang="hr-HR" sz="4400" b="1" dirty="0" err="1">
                <a:solidFill>
                  <a:schemeClr val="tx2"/>
                </a:solidFill>
                <a:latin typeface="Century Gothic" pitchFamily="34" charset="0"/>
              </a:rPr>
              <a:t>Budget</a:t>
            </a:r>
            <a:r>
              <a:rPr lang="hr-HR" sz="4400" b="1" dirty="0">
                <a:solidFill>
                  <a:schemeClr val="tx2"/>
                </a:solidFill>
                <a:latin typeface="Century Gothic" pitchFamily="34" charset="0"/>
              </a:rPr>
              <a:t> </a:t>
            </a:r>
            <a:r>
              <a:rPr lang="hr-HR" sz="4400" b="1" dirty="0" err="1">
                <a:solidFill>
                  <a:schemeClr val="tx2"/>
                </a:solidFill>
                <a:latin typeface="Century Gothic" pitchFamily="34" charset="0"/>
              </a:rPr>
              <a:t>restrictions</a:t>
            </a:r>
            <a:endParaRPr lang="hr-HR" sz="4400" b="1" dirty="0">
              <a:solidFill>
                <a:schemeClr val="tx2"/>
              </a:solidFill>
              <a:latin typeface="Century Gothic" pitchFamily="34" charset="0"/>
            </a:endParaRPr>
          </a:p>
          <a:p>
            <a:endParaRPr lang="hr-HR" sz="4400" b="1" dirty="0">
              <a:solidFill>
                <a:schemeClr val="bg1"/>
              </a:solidFill>
              <a:latin typeface="Century Gothic" pitchFamily="34" charset="0"/>
            </a:endParaRPr>
          </a:p>
          <a:p>
            <a:endParaRPr lang="en-US" sz="3600"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p:txBody>
          <a:bodyPr/>
          <a:lstStyle/>
          <a:p>
            <a:r>
              <a:rPr lang="hr-HR" sz="4800">
                <a:effectLst/>
                <a:latin typeface="Century Gothic" pitchFamily="34" charset="0"/>
              </a:rPr>
              <a:t>Problems: Unofficial List</a:t>
            </a:r>
            <a:endParaRPr lang="en-US" sz="4800">
              <a:effectLst/>
              <a:latin typeface="Century Gothic" pitchFamily="34" charset="0"/>
            </a:endParaRPr>
          </a:p>
        </p:txBody>
      </p:sp>
      <p:sp>
        <p:nvSpPr>
          <p:cNvPr id="533507" name="Rectangle 3"/>
          <p:cNvSpPr>
            <a:spLocks noGrp="1" noChangeArrowheads="1"/>
          </p:cNvSpPr>
          <p:nvPr>
            <p:ph type="body" idx="1"/>
          </p:nvPr>
        </p:nvSpPr>
        <p:spPr/>
        <p:txBody>
          <a:bodyPr/>
          <a:lstStyle/>
          <a:p>
            <a:r>
              <a:rPr lang="hr-HR" sz="4000" b="1">
                <a:solidFill>
                  <a:srgbClr val="0066CC"/>
                </a:solidFill>
                <a:latin typeface="Century Gothic" pitchFamily="34" charset="0"/>
              </a:rPr>
              <a:t>Education and Knowledge</a:t>
            </a:r>
          </a:p>
          <a:p>
            <a:r>
              <a:rPr lang="hr-HR" sz="4000" b="1">
                <a:solidFill>
                  <a:srgbClr val="0066CC"/>
                </a:solidFill>
                <a:latin typeface="Century Gothic" pitchFamily="34" charset="0"/>
              </a:rPr>
              <a:t>Work Ethics</a:t>
            </a:r>
          </a:p>
          <a:p>
            <a:r>
              <a:rPr lang="hr-HR" sz="4000" b="1">
                <a:solidFill>
                  <a:srgbClr val="0066CC"/>
                </a:solidFill>
                <a:latin typeface="Century Gothic" pitchFamily="34" charset="0"/>
              </a:rPr>
              <a:t>“Legitimacy” and reliability</a:t>
            </a:r>
          </a:p>
          <a:p>
            <a:r>
              <a:rPr lang="hr-HR" sz="4000" b="1">
                <a:solidFill>
                  <a:srgbClr val="0066CC"/>
                </a:solidFill>
                <a:latin typeface="Century Gothic" pitchFamily="34" charset="0"/>
              </a:rPr>
              <a:t>Professional Enviroment </a:t>
            </a:r>
          </a:p>
          <a:p>
            <a:r>
              <a:rPr lang="hr-HR" sz="4000" b="1">
                <a:solidFill>
                  <a:srgbClr val="FA5B30"/>
                </a:solidFill>
                <a:latin typeface="Century Gothic" pitchFamily="34" charset="0"/>
              </a:rPr>
              <a:t>Corruption</a:t>
            </a:r>
          </a:p>
          <a:p>
            <a:endParaRPr lang="hr-HR" sz="4000" b="1">
              <a:solidFill>
                <a:srgbClr val="FA5B30"/>
              </a:solidFill>
              <a:latin typeface="Century Gothic" pitchFamily="34" charset="0"/>
            </a:endParaRPr>
          </a:p>
          <a:p>
            <a:endParaRPr lang="en-US">
              <a:solidFill>
                <a:srgbClr val="0066CC"/>
              </a:solidFill>
              <a:latin typeface="Century Gothic"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noFill/>
        </p:spPr>
        <p:txBody>
          <a:bodyPr/>
          <a:lstStyle/>
          <a:p>
            <a:r>
              <a:rPr lang="hr-HR">
                <a:solidFill>
                  <a:schemeClr val="bg1"/>
                </a:solidFill>
              </a:rPr>
              <a:t> </a:t>
            </a:r>
            <a:r>
              <a:rPr lang="hr-HR" b="1">
                <a:latin typeface="Century Gothic" pitchFamily="34" charset="0"/>
              </a:rPr>
              <a:t>Judges: Qualification</a:t>
            </a:r>
          </a:p>
        </p:txBody>
      </p:sp>
      <p:sp>
        <p:nvSpPr>
          <p:cNvPr id="520195" name="Rectangle 3"/>
          <p:cNvSpPr>
            <a:spLocks noGrp="1" noChangeArrowheads="1"/>
          </p:cNvSpPr>
          <p:nvPr>
            <p:ph type="body" sz="half" idx="1"/>
          </p:nvPr>
        </p:nvSpPr>
        <p:spPr>
          <a:xfrm>
            <a:off x="381000" y="1524000"/>
            <a:ext cx="5667375" cy="4038600"/>
          </a:xfrm>
          <a:noFill/>
        </p:spPr>
        <p:txBody>
          <a:bodyPr/>
          <a:lstStyle/>
          <a:p>
            <a:pPr>
              <a:lnSpc>
                <a:spcPct val="80000"/>
              </a:lnSpc>
            </a:pPr>
            <a:r>
              <a:rPr lang="hr-BA" sz="2000">
                <a:solidFill>
                  <a:srgbClr val="000000"/>
                </a:solidFill>
              </a:rPr>
              <a:t>To become a judge, a lawyer has to fulfil two eligibility criteria: first, to pass the bar exam and second, to have a certain number of years of work experience, depending on the category of court he is applying for</a:t>
            </a:r>
            <a:r>
              <a:rPr lang="hr-HR" sz="2000">
                <a:solidFill>
                  <a:srgbClr val="000000"/>
                </a:solidFill>
              </a:rPr>
              <a:t>.</a:t>
            </a:r>
            <a:endParaRPr lang="hr-BA" sz="2000">
              <a:cs typeface="Times New Roman" pitchFamily="18" charset="0"/>
            </a:endParaRPr>
          </a:p>
          <a:p>
            <a:pPr>
              <a:lnSpc>
                <a:spcPct val="80000"/>
              </a:lnSpc>
            </a:pPr>
            <a:r>
              <a:rPr lang="en-US" sz="2000"/>
              <a:t>The judges are appointed by the State Judicial Council. This is a special body, constitutionally defined composed by the majority of judges.</a:t>
            </a:r>
          </a:p>
          <a:p>
            <a:pPr>
              <a:lnSpc>
                <a:spcPct val="80000"/>
              </a:lnSpc>
            </a:pPr>
            <a:r>
              <a:rPr lang="en-US" sz="2000"/>
              <a:t>Once appointed, judges enjoy tenure until the fixed retirement age . </a:t>
            </a:r>
            <a:endParaRPr lang="hr-HR" sz="2000"/>
          </a:p>
        </p:txBody>
      </p:sp>
      <p:pic>
        <p:nvPicPr>
          <p:cNvPr id="520196" name="Picture 4" descr="law5"/>
          <p:cNvPicPr>
            <a:picLocks noGrp="1" noChangeAspect="1" noChangeArrowheads="1"/>
          </p:cNvPicPr>
          <p:nvPr>
            <p:ph sz="half" idx="2"/>
          </p:nvPr>
        </p:nvPicPr>
        <p:blipFill>
          <a:blip r:embed="rId2"/>
          <a:srcRect/>
          <a:stretch>
            <a:fillRect/>
          </a:stretch>
        </p:blipFill>
        <p:spPr>
          <a:xfrm>
            <a:off x="6227763" y="1557338"/>
            <a:ext cx="1993900" cy="2455862"/>
          </a:xfrm>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solidFill>
            <a:srgbClr val="FFCC00"/>
          </a:solidFill>
        </p:spPr>
        <p:txBody>
          <a:bodyPr/>
          <a:lstStyle/>
          <a:p>
            <a:r>
              <a:rPr lang="hr-HR"/>
              <a:t>Number of judges</a:t>
            </a:r>
          </a:p>
        </p:txBody>
      </p:sp>
      <p:graphicFrame>
        <p:nvGraphicFramePr>
          <p:cNvPr id="521237" name="Group 21"/>
          <p:cNvGraphicFramePr>
            <a:graphicFrameLocks noGrp="1"/>
          </p:cNvGraphicFramePr>
          <p:nvPr>
            <p:ph sz="half" idx="1"/>
          </p:nvPr>
        </p:nvGraphicFramePr>
        <p:xfrm>
          <a:off x="1143000" y="2636838"/>
          <a:ext cx="6092825" cy="3918585"/>
        </p:xfrm>
        <a:graphic>
          <a:graphicData uri="http://schemas.openxmlformats.org/drawingml/2006/table">
            <a:tbl>
              <a:tblPr/>
              <a:tblGrid>
                <a:gridCol w="2057400"/>
                <a:gridCol w="1887538"/>
                <a:gridCol w="2147887"/>
              </a:tblGrid>
              <a:tr h="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Number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400" b="0" i="0" u="none" strike="noStrike" cap="none" normalizeH="0" baseline="0" smtClean="0">
                          <a:ln>
                            <a:noFill/>
                          </a:ln>
                          <a:solidFill>
                            <a:schemeClr val="tx1"/>
                          </a:solidFill>
                          <a:effectLst/>
                          <a:latin typeface="Verdana" pitchFamily="34" charset="0"/>
                        </a:rPr>
                        <a:t>Number per 100.000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2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Austria</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Germany</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France</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England</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Italy</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Croatia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1.732</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20.901</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6.240</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2.195</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6.720</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0" u="none" strike="noStrike" cap="none" normalizeH="0" baseline="0" smtClean="0">
                          <a:ln>
                            <a:noFill/>
                          </a:ln>
                          <a:solidFill>
                            <a:schemeClr val="tx1"/>
                          </a:solidFill>
                          <a:effectLst/>
                          <a:latin typeface="Verdana" pitchFamily="34" charset="0"/>
                        </a:rPr>
                        <a:t>  1.819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1" u="none" strike="noStrike" cap="none" normalizeH="0" baseline="0" smtClean="0">
                          <a:ln>
                            <a:noFill/>
                          </a:ln>
                          <a:solidFill>
                            <a:schemeClr val="tx1"/>
                          </a:solidFill>
                          <a:effectLst/>
                          <a:latin typeface="Verdana" pitchFamily="34" charset="0"/>
                        </a:rPr>
                        <a:t>5.33</a:t>
                      </a:r>
                    </a:p>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1" u="none" strike="noStrike" cap="none" normalizeH="0" baseline="0" smtClean="0">
                          <a:ln>
                            <a:noFill/>
                          </a:ln>
                          <a:solidFill>
                            <a:schemeClr val="tx1"/>
                          </a:solidFill>
                          <a:effectLst/>
                          <a:latin typeface="Verdana" pitchFamily="34" charset="0"/>
                        </a:rPr>
                        <a:t>25,30</a:t>
                      </a:r>
                    </a:p>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1" u="none" strike="noStrike" cap="none" normalizeH="0" baseline="0" smtClean="0">
                          <a:ln>
                            <a:noFill/>
                          </a:ln>
                          <a:solidFill>
                            <a:schemeClr val="tx1"/>
                          </a:solidFill>
                          <a:effectLst/>
                          <a:latin typeface="Verdana" pitchFamily="34" charset="0"/>
                        </a:rPr>
                        <a:t>10,37</a:t>
                      </a:r>
                    </a:p>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1" u="none" strike="noStrike" cap="none" normalizeH="0" baseline="0" smtClean="0">
                          <a:ln>
                            <a:noFill/>
                          </a:ln>
                          <a:solidFill>
                            <a:schemeClr val="tx1"/>
                          </a:solidFill>
                          <a:effectLst/>
                          <a:latin typeface="Verdana" pitchFamily="34" charset="0"/>
                        </a:rPr>
                        <a:t>4,22</a:t>
                      </a:r>
                    </a:p>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1" u="none" strike="noStrike" cap="none" normalizeH="0" baseline="0" smtClean="0">
                          <a:ln>
                            <a:noFill/>
                          </a:ln>
                          <a:solidFill>
                            <a:schemeClr val="tx1"/>
                          </a:solidFill>
                          <a:effectLst/>
                          <a:latin typeface="Verdana" pitchFamily="34" charset="0"/>
                        </a:rPr>
                        <a:t>11,72</a:t>
                      </a:r>
                    </a:p>
                    <a:p>
                      <a:pPr marL="0" marR="0" lvl="0" indent="0" algn="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1" lang="hr-HR" sz="2800" b="0" i="1" u="none" strike="noStrike" cap="none" normalizeH="0" baseline="0" smtClean="0">
                          <a:ln>
                            <a:noFill/>
                          </a:ln>
                          <a:solidFill>
                            <a:schemeClr val="tx1"/>
                          </a:solidFill>
                          <a:effectLst/>
                          <a:latin typeface="Verdana" pitchFamily="34" charset="0"/>
                        </a:rPr>
                        <a:t>40,99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1233" name="Rectangle 17"/>
          <p:cNvSpPr>
            <a:spLocks noGrp="1" noChangeArrowheads="1"/>
          </p:cNvSpPr>
          <p:nvPr>
            <p:ph type="body" sz="half" idx="4294967295"/>
          </p:nvPr>
        </p:nvSpPr>
        <p:spPr>
          <a:xfrm>
            <a:off x="304800" y="914400"/>
            <a:ext cx="1371600" cy="685800"/>
          </a:xfrm>
        </p:spPr>
        <p:txBody>
          <a:bodyPr/>
          <a:lstStyle/>
          <a:p>
            <a:pPr>
              <a:buFont typeface="Wingdings" pitchFamily="2" charset="2"/>
              <a:buNone/>
            </a:pPr>
            <a:endParaRPr lang="hr-HR" sz="2800"/>
          </a:p>
        </p:txBody>
      </p:sp>
      <p:pic>
        <p:nvPicPr>
          <p:cNvPr id="521234" name="Picture 18" descr="justice 5"/>
          <p:cNvPicPr>
            <a:picLocks noGrp="1" noChangeAspect="1" noChangeArrowheads="1"/>
          </p:cNvPicPr>
          <p:nvPr>
            <p:ph sz="half" idx="2"/>
          </p:nvPr>
        </p:nvPicPr>
        <p:blipFill>
          <a:blip r:embed="rId2" cstate="print"/>
          <a:srcRect/>
          <a:stretch>
            <a:fillRect/>
          </a:stretch>
        </p:blipFill>
        <p:spPr>
          <a:xfrm>
            <a:off x="468313" y="549275"/>
            <a:ext cx="1384300" cy="1943100"/>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2144</Words>
  <Application>Microsoft Office PowerPoint</Application>
  <PresentationFormat>On-screen Show (4:3)</PresentationFormat>
  <Paragraphs>132</Paragraphs>
  <Slides>23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2" baseType="lpstr">
      <vt:lpstr>Arial</vt:lpstr>
      <vt:lpstr>Calibri</vt:lpstr>
      <vt:lpstr>Century Gothic</vt:lpstr>
      <vt:lpstr>Times New Roman</vt:lpstr>
      <vt:lpstr>Verdana</vt:lpstr>
      <vt:lpstr>Wingdings</vt:lpstr>
      <vt:lpstr>Office Theme</vt:lpstr>
      <vt:lpstr>Worksheet</vt:lpstr>
      <vt:lpstr>Grafikon</vt:lpstr>
      <vt:lpstr>CORRUPTION IN THE JUDICIARY Josip Kregar, Prof., Ph.D.</vt:lpstr>
      <vt:lpstr>P.Eigen</vt:lpstr>
      <vt:lpstr>Risk</vt:lpstr>
      <vt:lpstr>Independence</vt:lpstr>
      <vt:lpstr>Structure</vt:lpstr>
      <vt:lpstr>Problems - Officialy: A Short List</vt:lpstr>
      <vt:lpstr>Problems: Unofficial List</vt:lpstr>
      <vt:lpstr> Judges: Qualification</vt:lpstr>
      <vt:lpstr>Number of judges</vt:lpstr>
      <vt:lpstr>Number of judges.1</vt:lpstr>
      <vt:lpstr>Number of judges.2</vt:lpstr>
      <vt:lpstr>Nations in Transition: Judiciary</vt:lpstr>
      <vt:lpstr>Corruption</vt:lpstr>
      <vt:lpstr>PowerPoint Presentation</vt:lpstr>
      <vt:lpstr> Corruption in the judiciary is a delicate subject - subjetively</vt:lpstr>
      <vt:lpstr>Denial</vt:lpstr>
      <vt:lpstr>System or character</vt:lpstr>
      <vt:lpstr>The Evil or Sin?</vt:lpstr>
      <vt:lpstr>Positive = empirical</vt:lpstr>
      <vt:lpstr>Corruption in the judiciary: what does the number of cases show? </vt:lpstr>
      <vt:lpstr>“Gray zone”</vt:lpstr>
      <vt:lpstr>Number does matter</vt:lpstr>
      <vt:lpstr>∑</vt:lpstr>
    </vt:vector>
  </TitlesOfParts>
  <Company>PFZ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CORRUPTION IN THE JUDICIARY Josip Kregar, Prof., Ph.D.</dc:title>
  <dc:creator>admin</dc:creator>
  <cp:lastModifiedBy>kreg</cp:lastModifiedBy>
  <cp:revision>12</cp:revision>
  <dcterms:created xsi:type="dcterms:W3CDTF">2014-01-06T16:22:24Z</dcterms:created>
  <dcterms:modified xsi:type="dcterms:W3CDTF">2015-01-18T16:29:31Z</dcterms:modified>
</cp:coreProperties>
</file>