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0" r:id="rId5"/>
    <p:sldId id="262" r:id="rId6"/>
    <p:sldId id="27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4" autoAdjust="0"/>
    <p:restoredTop sz="94660"/>
  </p:normalViewPr>
  <p:slideViewPr>
    <p:cSldViewPr snapToGrid="0">
      <p:cViewPr varScale="1">
        <p:scale>
          <a:sx n="92" d="100"/>
          <a:sy n="92" d="100"/>
        </p:scale>
        <p:origin x="3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CA5DDD4-CB3E-4DBC-8B17-4FCE07665D9E}" type="datetimeFigureOut">
              <a:rPr lang="hr-HR" smtClean="0"/>
              <a:t>5.3.2015.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1DA3383-0410-4F94-9580-2B5E722310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846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DDD4-CB3E-4DBC-8B17-4FCE07665D9E}" type="datetimeFigureOut">
              <a:rPr lang="hr-HR" smtClean="0"/>
              <a:t>5.3.2015.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3383-0410-4F94-9580-2B5E722310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7919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DDD4-CB3E-4DBC-8B17-4FCE07665D9E}" type="datetimeFigureOut">
              <a:rPr lang="hr-HR" smtClean="0"/>
              <a:t>5.3.2015.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3383-0410-4F94-9580-2B5E722310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3023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DDD4-CB3E-4DBC-8B17-4FCE07665D9E}" type="datetimeFigureOut">
              <a:rPr lang="hr-HR" smtClean="0"/>
              <a:t>5.3.2015.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3383-0410-4F94-9580-2B5E722310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7235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DDD4-CB3E-4DBC-8B17-4FCE07665D9E}" type="datetimeFigureOut">
              <a:rPr lang="hr-HR" smtClean="0"/>
              <a:t>5.3.2015.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3383-0410-4F94-9580-2B5E722310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2895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DDD4-CB3E-4DBC-8B17-4FCE07665D9E}" type="datetimeFigureOut">
              <a:rPr lang="hr-HR" smtClean="0"/>
              <a:t>5.3.2015.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3383-0410-4F94-9580-2B5E722310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1355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DDD4-CB3E-4DBC-8B17-4FCE07665D9E}" type="datetimeFigureOut">
              <a:rPr lang="hr-HR" smtClean="0"/>
              <a:t>5.3.2015.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3383-0410-4F94-9580-2B5E722310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04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CA5DDD4-CB3E-4DBC-8B17-4FCE07665D9E}" type="datetimeFigureOut">
              <a:rPr lang="hr-HR" smtClean="0"/>
              <a:t>5.3.2015.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3383-0410-4F94-9580-2B5E722310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7386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CA5DDD4-CB3E-4DBC-8B17-4FCE07665D9E}" type="datetimeFigureOut">
              <a:rPr lang="hr-HR" smtClean="0"/>
              <a:t>5.3.2015.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3383-0410-4F94-9580-2B5E722310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2187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DDD4-CB3E-4DBC-8B17-4FCE07665D9E}" type="datetimeFigureOut">
              <a:rPr lang="hr-HR" smtClean="0"/>
              <a:t>5.3.2015.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3383-0410-4F94-9580-2B5E722310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6778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DDD4-CB3E-4DBC-8B17-4FCE07665D9E}" type="datetimeFigureOut">
              <a:rPr lang="hr-HR" smtClean="0"/>
              <a:t>5.3.2015.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3383-0410-4F94-9580-2B5E722310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8097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DDD4-CB3E-4DBC-8B17-4FCE07665D9E}" type="datetimeFigureOut">
              <a:rPr lang="hr-HR" smtClean="0"/>
              <a:t>5.3.2015.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3383-0410-4F94-9580-2B5E722310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924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DDD4-CB3E-4DBC-8B17-4FCE07665D9E}" type="datetimeFigureOut">
              <a:rPr lang="hr-HR" smtClean="0"/>
              <a:t>5.3.2015.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3383-0410-4F94-9580-2B5E722310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120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DDD4-CB3E-4DBC-8B17-4FCE07665D9E}" type="datetimeFigureOut">
              <a:rPr lang="hr-HR" smtClean="0"/>
              <a:t>5.3.2015.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3383-0410-4F94-9580-2B5E722310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843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DDD4-CB3E-4DBC-8B17-4FCE07665D9E}" type="datetimeFigureOut">
              <a:rPr lang="hr-HR" smtClean="0"/>
              <a:t>5.3.2015.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3383-0410-4F94-9580-2B5E722310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4490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DDD4-CB3E-4DBC-8B17-4FCE07665D9E}" type="datetimeFigureOut">
              <a:rPr lang="hr-HR" smtClean="0"/>
              <a:t>5.3.2015.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3383-0410-4F94-9580-2B5E722310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329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DDD4-CB3E-4DBC-8B17-4FCE07665D9E}" type="datetimeFigureOut">
              <a:rPr lang="hr-HR" smtClean="0"/>
              <a:t>5.3.2015.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3383-0410-4F94-9580-2B5E722310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785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CA5DDD4-CB3E-4DBC-8B17-4FCE07665D9E}" type="datetimeFigureOut">
              <a:rPr lang="hr-HR" smtClean="0"/>
              <a:t>5.3.2015.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1DA3383-0410-4F94-9580-2B5E722310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107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vo.unizg.hr/SJ/predmet/ejps4/nastavni_materijali/ivana_lukica" TargetMode="External"/><Relationship Id="rId2" Type="http://schemas.openxmlformats.org/officeDocument/2006/relationships/hyperlink" Target="mailto:ivana.lukica@pravo.h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Conflict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Laws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March</a:t>
            </a:r>
            <a:r>
              <a:rPr lang="hr-HR" dirty="0" smtClean="0"/>
              <a:t> 4, 2015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140" y="2834554"/>
            <a:ext cx="48895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99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m</a:t>
            </a:r>
            <a:r>
              <a:rPr lang="hr-HR" dirty="0" err="1" smtClean="0"/>
              <a:t>ay</a:t>
            </a:r>
            <a:r>
              <a:rPr lang="hr-HR" dirty="0" smtClean="0"/>
              <a:t> </a:t>
            </a:r>
            <a:r>
              <a:rPr lang="hr-HR" dirty="0" err="1" smtClean="0"/>
              <a:t>arise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any</a:t>
            </a:r>
            <a:r>
              <a:rPr lang="hr-HR" dirty="0" smtClean="0"/>
              <a:t> </a:t>
            </a:r>
            <a:r>
              <a:rPr lang="hr-HR" dirty="0" err="1" smtClean="0"/>
              <a:t>area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private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(</a:t>
            </a:r>
            <a:r>
              <a:rPr lang="hr-HR" dirty="0" err="1" smtClean="0"/>
              <a:t>family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, </a:t>
            </a:r>
            <a:r>
              <a:rPr lang="hr-HR" dirty="0" err="1" smtClean="0"/>
              <a:t>inheritance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, </a:t>
            </a:r>
            <a:r>
              <a:rPr lang="hr-HR" dirty="0" err="1" smtClean="0"/>
              <a:t>contract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, </a:t>
            </a:r>
            <a:r>
              <a:rPr lang="hr-HR" dirty="0" err="1" smtClean="0"/>
              <a:t>tort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, </a:t>
            </a:r>
            <a:r>
              <a:rPr lang="hr-HR" dirty="0" err="1" smtClean="0"/>
              <a:t>company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, </a:t>
            </a:r>
            <a:r>
              <a:rPr lang="hr-HR" dirty="0" err="1" smtClean="0"/>
              <a:t>intellectual</a:t>
            </a:r>
            <a:r>
              <a:rPr lang="hr-HR" dirty="0" smtClean="0"/>
              <a:t> </a:t>
            </a:r>
            <a:r>
              <a:rPr lang="hr-HR" dirty="0" err="1" smtClean="0"/>
              <a:t>property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…)</a:t>
            </a:r>
          </a:p>
          <a:p>
            <a:r>
              <a:rPr lang="hr-HR" dirty="0" err="1"/>
              <a:t>e</a:t>
            </a:r>
            <a:r>
              <a:rPr lang="hr-HR" dirty="0" err="1" smtClean="0"/>
              <a:t>.g</a:t>
            </a:r>
            <a:r>
              <a:rPr lang="hr-HR" dirty="0" smtClean="0"/>
              <a:t>. </a:t>
            </a:r>
            <a:r>
              <a:rPr lang="hr-HR" dirty="0" err="1" smtClean="0"/>
              <a:t>divorce</a:t>
            </a:r>
            <a:r>
              <a:rPr lang="hr-HR" dirty="0" smtClean="0"/>
              <a:t> </a:t>
            </a:r>
            <a:r>
              <a:rPr lang="hr-HR" dirty="0" err="1" smtClean="0"/>
              <a:t>between</a:t>
            </a:r>
            <a:r>
              <a:rPr lang="hr-HR" dirty="0" smtClean="0"/>
              <a:t> </a:t>
            </a:r>
            <a:r>
              <a:rPr lang="hr-HR" dirty="0" err="1" smtClean="0"/>
              <a:t>citizens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different</a:t>
            </a:r>
            <a:r>
              <a:rPr lang="hr-HR" dirty="0" smtClean="0"/>
              <a:t> </a:t>
            </a:r>
            <a:r>
              <a:rPr lang="hr-HR" dirty="0" err="1" smtClean="0"/>
              <a:t>countries</a:t>
            </a:r>
            <a:r>
              <a:rPr lang="hr-HR" dirty="0" smtClean="0"/>
              <a:t>, </a:t>
            </a:r>
            <a:r>
              <a:rPr lang="hr-HR" dirty="0" err="1" smtClean="0"/>
              <a:t>inheritance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, </a:t>
            </a:r>
            <a:r>
              <a:rPr lang="hr-HR" dirty="0" err="1" smtClean="0"/>
              <a:t>buying</a:t>
            </a:r>
            <a:r>
              <a:rPr lang="hr-HR" dirty="0" smtClean="0"/>
              <a:t> </a:t>
            </a:r>
            <a:r>
              <a:rPr lang="hr-HR" dirty="0" err="1" smtClean="0"/>
              <a:t>property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</a:t>
            </a:r>
            <a:r>
              <a:rPr lang="hr-HR" dirty="0" err="1" smtClean="0"/>
              <a:t>different</a:t>
            </a:r>
            <a:r>
              <a:rPr lang="hr-HR" dirty="0" smtClean="0"/>
              <a:t> </a:t>
            </a:r>
            <a:r>
              <a:rPr lang="hr-HR" dirty="0" err="1" smtClean="0"/>
              <a:t>country</a:t>
            </a:r>
            <a:r>
              <a:rPr lang="hr-HR" dirty="0" smtClean="0"/>
              <a:t>, </a:t>
            </a:r>
            <a:r>
              <a:rPr lang="hr-HR" dirty="0" err="1" smtClean="0"/>
              <a:t>accidents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</a:t>
            </a:r>
            <a:r>
              <a:rPr lang="hr-HR" dirty="0" err="1" smtClean="0"/>
              <a:t>different</a:t>
            </a:r>
            <a:r>
              <a:rPr lang="hr-HR" dirty="0" smtClean="0"/>
              <a:t> </a:t>
            </a:r>
            <a:r>
              <a:rPr lang="hr-HR" dirty="0" err="1" smtClean="0"/>
              <a:t>country</a:t>
            </a:r>
            <a:r>
              <a:rPr lang="hr-HR" dirty="0" smtClean="0"/>
              <a:t>, </a:t>
            </a:r>
            <a:r>
              <a:rPr lang="hr-HR" dirty="0" err="1" smtClean="0"/>
              <a:t>registering</a:t>
            </a:r>
            <a:r>
              <a:rPr lang="hr-HR" dirty="0" smtClean="0"/>
              <a:t> </a:t>
            </a:r>
            <a:r>
              <a:rPr lang="hr-HR" dirty="0" err="1" smtClean="0"/>
              <a:t>patents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</a:t>
            </a:r>
            <a:r>
              <a:rPr lang="hr-HR" dirty="0" err="1" smtClean="0"/>
              <a:t>different</a:t>
            </a:r>
            <a:r>
              <a:rPr lang="hr-HR" dirty="0" smtClean="0"/>
              <a:t> </a:t>
            </a:r>
            <a:r>
              <a:rPr lang="hr-HR" dirty="0" err="1" smtClean="0"/>
              <a:t>country</a:t>
            </a:r>
            <a:r>
              <a:rPr lang="hr-HR" dirty="0" smtClean="0"/>
              <a:t>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77568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t</a:t>
            </a:r>
            <a:r>
              <a:rPr lang="hr-HR" dirty="0" err="1" smtClean="0"/>
              <a:t>he</a:t>
            </a:r>
            <a:r>
              <a:rPr lang="hr-HR" dirty="0" smtClean="0"/>
              <a:t> </a:t>
            </a:r>
            <a:r>
              <a:rPr lang="hr-HR" b="1" dirty="0" err="1" smtClean="0"/>
              <a:t>term</a:t>
            </a:r>
            <a:r>
              <a:rPr lang="hr-HR" b="1" dirty="0" smtClean="0"/>
              <a:t> </a:t>
            </a:r>
            <a:r>
              <a:rPr lang="hr-HR" b="1" dirty="0" err="1" smtClean="0"/>
              <a:t>was</a:t>
            </a:r>
            <a:r>
              <a:rPr lang="hr-HR" b="1" dirty="0" smtClean="0"/>
              <a:t> </a:t>
            </a:r>
            <a:r>
              <a:rPr lang="hr-HR" b="1" dirty="0" err="1" smtClean="0"/>
              <a:t>first</a:t>
            </a:r>
            <a:r>
              <a:rPr lang="hr-HR" b="1" dirty="0" smtClean="0"/>
              <a:t> </a:t>
            </a:r>
            <a:r>
              <a:rPr lang="hr-HR" b="1" dirty="0" err="1" smtClean="0"/>
              <a:t>used</a:t>
            </a:r>
            <a:r>
              <a:rPr lang="hr-HR" b="1" dirty="0" smtClean="0"/>
              <a:t> </a:t>
            </a:r>
            <a:r>
              <a:rPr lang="hr-HR" b="1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American </a:t>
            </a:r>
            <a:r>
              <a:rPr lang="hr-HR" dirty="0" err="1" smtClean="0"/>
              <a:t>lawyer</a:t>
            </a:r>
            <a:r>
              <a:rPr lang="hr-HR" dirty="0" smtClean="0"/>
              <a:t>, </a:t>
            </a:r>
            <a:r>
              <a:rPr lang="hr-HR" dirty="0" err="1" smtClean="0"/>
              <a:t>Supreme</a:t>
            </a:r>
            <a:r>
              <a:rPr lang="hr-HR" dirty="0" smtClean="0"/>
              <a:t> Court </a:t>
            </a:r>
            <a:r>
              <a:rPr lang="hr-HR" dirty="0" err="1" smtClean="0"/>
              <a:t>Justice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scholar</a:t>
            </a:r>
            <a:r>
              <a:rPr lang="hr-HR" dirty="0" smtClean="0"/>
              <a:t> </a:t>
            </a:r>
            <a:r>
              <a:rPr lang="hr-HR" b="1" dirty="0" err="1" smtClean="0"/>
              <a:t>Joseph</a:t>
            </a:r>
            <a:r>
              <a:rPr lang="hr-HR" b="1" dirty="0" smtClean="0"/>
              <a:t> Story </a:t>
            </a:r>
            <a:r>
              <a:rPr lang="hr-HR" dirty="0" err="1" smtClean="0"/>
              <a:t>in</a:t>
            </a:r>
            <a:r>
              <a:rPr lang="hr-HR" dirty="0" smtClean="0"/>
              <a:t> ”</a:t>
            </a:r>
            <a:r>
              <a:rPr lang="hr-HR" i="1" dirty="0" err="1" smtClean="0"/>
              <a:t>Commentaries</a:t>
            </a:r>
            <a:r>
              <a:rPr lang="hr-HR" i="1" dirty="0" smtClean="0"/>
              <a:t> </a:t>
            </a:r>
            <a:r>
              <a:rPr lang="hr-HR" i="1" dirty="0"/>
              <a:t>on </a:t>
            </a:r>
            <a:r>
              <a:rPr lang="hr-HR" i="1" dirty="0" err="1"/>
              <a:t>the</a:t>
            </a:r>
            <a:r>
              <a:rPr lang="hr-HR" i="1" dirty="0"/>
              <a:t> </a:t>
            </a:r>
            <a:r>
              <a:rPr lang="hr-HR" i="1" dirty="0" err="1"/>
              <a:t>Conflict</a:t>
            </a:r>
            <a:r>
              <a:rPr lang="hr-HR" i="1" dirty="0"/>
              <a:t> </a:t>
            </a:r>
            <a:r>
              <a:rPr lang="hr-HR" i="1" dirty="0" err="1"/>
              <a:t>of</a:t>
            </a:r>
            <a:r>
              <a:rPr lang="hr-HR" i="1" dirty="0"/>
              <a:t> </a:t>
            </a:r>
            <a:r>
              <a:rPr lang="hr-HR" i="1" dirty="0" err="1"/>
              <a:t>Laws</a:t>
            </a:r>
            <a:r>
              <a:rPr lang="hr-HR" i="1" dirty="0"/>
              <a:t> </a:t>
            </a:r>
            <a:r>
              <a:rPr lang="hr-HR" i="1" dirty="0" err="1"/>
              <a:t>foreign</a:t>
            </a:r>
            <a:r>
              <a:rPr lang="hr-HR" i="1" dirty="0"/>
              <a:t> </a:t>
            </a:r>
            <a:r>
              <a:rPr lang="hr-HR" i="1" dirty="0" err="1"/>
              <a:t>and</a:t>
            </a:r>
            <a:r>
              <a:rPr lang="hr-HR" i="1" dirty="0"/>
              <a:t> </a:t>
            </a:r>
            <a:r>
              <a:rPr lang="hr-HR" i="1" dirty="0" err="1"/>
              <a:t>domestic</a:t>
            </a:r>
            <a:r>
              <a:rPr lang="hr-HR" i="1" dirty="0"/>
              <a:t>, </a:t>
            </a:r>
            <a:r>
              <a:rPr lang="hr-HR" i="1" dirty="0" err="1"/>
              <a:t>in</a:t>
            </a:r>
            <a:r>
              <a:rPr lang="hr-HR" i="1" dirty="0"/>
              <a:t> </a:t>
            </a:r>
            <a:r>
              <a:rPr lang="hr-HR" i="1" dirty="0" err="1"/>
              <a:t>regard</a:t>
            </a:r>
            <a:r>
              <a:rPr lang="hr-HR" i="1" dirty="0"/>
              <a:t> to </a:t>
            </a:r>
            <a:r>
              <a:rPr lang="hr-HR" i="1" dirty="0" err="1"/>
              <a:t>contracts</a:t>
            </a:r>
            <a:r>
              <a:rPr lang="hr-HR" i="1" dirty="0"/>
              <a:t>, </a:t>
            </a:r>
            <a:r>
              <a:rPr lang="hr-HR" i="1" dirty="0" err="1"/>
              <a:t>rights</a:t>
            </a:r>
            <a:r>
              <a:rPr lang="hr-HR" i="1" dirty="0"/>
              <a:t>, </a:t>
            </a:r>
            <a:r>
              <a:rPr lang="hr-HR" i="1" dirty="0" err="1"/>
              <a:t>and</a:t>
            </a:r>
            <a:r>
              <a:rPr lang="hr-HR" i="1" dirty="0"/>
              <a:t> </a:t>
            </a:r>
            <a:r>
              <a:rPr lang="hr-HR" i="1" dirty="0" err="1"/>
              <a:t>remedies</a:t>
            </a:r>
            <a:r>
              <a:rPr lang="hr-HR" i="1" dirty="0"/>
              <a:t>, </a:t>
            </a:r>
            <a:r>
              <a:rPr lang="hr-HR" i="1" dirty="0" err="1"/>
              <a:t>and</a:t>
            </a:r>
            <a:r>
              <a:rPr lang="hr-HR" i="1" dirty="0"/>
              <a:t> </a:t>
            </a:r>
            <a:r>
              <a:rPr lang="hr-HR" i="1" dirty="0" err="1"/>
              <a:t>especially</a:t>
            </a:r>
            <a:r>
              <a:rPr lang="hr-HR" i="1" dirty="0"/>
              <a:t> </a:t>
            </a:r>
            <a:r>
              <a:rPr lang="hr-HR" i="1" dirty="0" err="1"/>
              <a:t>in</a:t>
            </a:r>
            <a:r>
              <a:rPr lang="hr-HR" i="1" dirty="0"/>
              <a:t> </a:t>
            </a:r>
            <a:r>
              <a:rPr lang="hr-HR" i="1" dirty="0" err="1"/>
              <a:t>regard</a:t>
            </a:r>
            <a:r>
              <a:rPr lang="hr-HR" i="1" dirty="0"/>
              <a:t> to </a:t>
            </a:r>
            <a:r>
              <a:rPr lang="hr-HR" i="1" dirty="0" err="1"/>
              <a:t>marriages</a:t>
            </a:r>
            <a:r>
              <a:rPr lang="hr-HR" i="1" dirty="0"/>
              <a:t>, </a:t>
            </a:r>
            <a:r>
              <a:rPr lang="hr-HR" i="1" dirty="0" err="1"/>
              <a:t>divorces</a:t>
            </a:r>
            <a:r>
              <a:rPr lang="hr-HR" i="1" dirty="0"/>
              <a:t>, </a:t>
            </a:r>
            <a:r>
              <a:rPr lang="hr-HR" i="1" dirty="0" err="1"/>
              <a:t>wills</a:t>
            </a:r>
            <a:r>
              <a:rPr lang="hr-HR" i="1" dirty="0"/>
              <a:t>, </a:t>
            </a:r>
            <a:r>
              <a:rPr lang="hr-HR" i="1" dirty="0" err="1"/>
              <a:t>successions</a:t>
            </a:r>
            <a:r>
              <a:rPr lang="hr-HR" i="1" dirty="0"/>
              <a:t>, </a:t>
            </a:r>
            <a:r>
              <a:rPr lang="hr-HR" i="1" dirty="0" err="1"/>
              <a:t>and</a:t>
            </a:r>
            <a:r>
              <a:rPr lang="hr-HR" i="1" dirty="0"/>
              <a:t> </a:t>
            </a:r>
            <a:r>
              <a:rPr lang="hr-HR" i="1" dirty="0" err="1" smtClean="0"/>
              <a:t>judgments</a:t>
            </a:r>
            <a:r>
              <a:rPr lang="hr-HR" i="1" dirty="0" smtClean="0"/>
              <a:t>” </a:t>
            </a:r>
            <a:r>
              <a:rPr lang="hr-HR" dirty="0" err="1" smtClean="0"/>
              <a:t>in</a:t>
            </a:r>
            <a:r>
              <a:rPr lang="hr-HR" dirty="0" smtClean="0"/>
              <a:t> 1834</a:t>
            </a:r>
          </a:p>
          <a:p>
            <a:r>
              <a:rPr lang="hr-HR" dirty="0" err="1"/>
              <a:t>n</a:t>
            </a:r>
            <a:r>
              <a:rPr lang="hr-HR" dirty="0" err="1" smtClean="0"/>
              <a:t>owadays</a:t>
            </a:r>
            <a:r>
              <a:rPr lang="hr-HR" dirty="0" smtClean="0"/>
              <a:t>,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term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prefered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civil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countries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56460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Conflict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b="1" dirty="0" err="1" smtClean="0"/>
              <a:t>term</a:t>
            </a:r>
            <a:r>
              <a:rPr lang="hr-HR" b="1" dirty="0" smtClean="0"/>
              <a:t> </a:t>
            </a:r>
            <a:r>
              <a:rPr lang="hr-HR" b="1" dirty="0" err="1" smtClean="0"/>
              <a:t>was</a:t>
            </a:r>
            <a:r>
              <a:rPr lang="hr-HR" b="1" dirty="0" smtClean="0"/>
              <a:t> </a:t>
            </a:r>
            <a:r>
              <a:rPr lang="hr-HR" b="1" dirty="0" err="1" smtClean="0"/>
              <a:t>first</a:t>
            </a:r>
            <a:r>
              <a:rPr lang="hr-HR" b="1" dirty="0" smtClean="0"/>
              <a:t> </a:t>
            </a:r>
            <a:r>
              <a:rPr lang="hr-HR" b="1" dirty="0" err="1" smtClean="0"/>
              <a:t>used</a:t>
            </a:r>
            <a:r>
              <a:rPr lang="hr-HR" b="1" dirty="0" smtClean="0"/>
              <a:t> </a:t>
            </a:r>
            <a:r>
              <a:rPr lang="hr-HR" b="1" dirty="0" err="1" smtClean="0"/>
              <a:t>by</a:t>
            </a:r>
            <a:r>
              <a:rPr lang="hr-HR" b="1" dirty="0" smtClean="0"/>
              <a:t> </a:t>
            </a:r>
            <a:r>
              <a:rPr lang="hr-HR" dirty="0" smtClean="0"/>
              <a:t>a </a:t>
            </a:r>
            <a:r>
              <a:rPr lang="hr-HR" dirty="0" err="1" smtClean="0"/>
              <a:t>Dutch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professor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philosopher</a:t>
            </a:r>
            <a:r>
              <a:rPr lang="hr-HR" dirty="0" smtClean="0"/>
              <a:t> </a:t>
            </a:r>
            <a:r>
              <a:rPr lang="hr-HR" dirty="0" err="1" smtClean="0"/>
              <a:t>Ulrich</a:t>
            </a:r>
            <a:r>
              <a:rPr lang="hr-HR" dirty="0" smtClean="0"/>
              <a:t> </a:t>
            </a:r>
            <a:r>
              <a:rPr lang="hr-HR" dirty="0" err="1" smtClean="0"/>
              <a:t>Huber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”</a:t>
            </a:r>
            <a:r>
              <a:rPr lang="hr-HR" i="1" dirty="0" smtClean="0"/>
              <a:t>De </a:t>
            </a:r>
            <a:r>
              <a:rPr lang="hr-HR" i="1" dirty="0" err="1"/>
              <a:t>Conflictu</a:t>
            </a:r>
            <a:r>
              <a:rPr lang="hr-HR" i="1" dirty="0"/>
              <a:t> </a:t>
            </a:r>
            <a:r>
              <a:rPr lang="hr-HR" i="1" dirty="0" err="1"/>
              <a:t>Legum</a:t>
            </a:r>
            <a:r>
              <a:rPr lang="hr-HR" i="1" dirty="0"/>
              <a:t> </a:t>
            </a:r>
            <a:r>
              <a:rPr lang="hr-HR" i="1" dirty="0" err="1"/>
              <a:t>Diversarum</a:t>
            </a:r>
            <a:r>
              <a:rPr lang="hr-HR" i="1" dirty="0"/>
              <a:t> </a:t>
            </a:r>
            <a:r>
              <a:rPr lang="hr-HR" i="1" dirty="0" err="1"/>
              <a:t>in</a:t>
            </a:r>
            <a:r>
              <a:rPr lang="hr-HR" i="1" dirty="0"/>
              <a:t> </a:t>
            </a:r>
            <a:r>
              <a:rPr lang="hr-HR" i="1" dirty="0" err="1"/>
              <a:t>Diversis</a:t>
            </a:r>
            <a:r>
              <a:rPr lang="hr-HR" i="1" dirty="0"/>
              <a:t> </a:t>
            </a:r>
            <a:r>
              <a:rPr lang="hr-HR" i="1" dirty="0" err="1" smtClean="0"/>
              <a:t>Imperiis</a:t>
            </a:r>
            <a:r>
              <a:rPr lang="hr-HR" i="1" dirty="0" smtClean="0"/>
              <a:t>” </a:t>
            </a:r>
            <a:r>
              <a:rPr lang="hr-HR" i="1" dirty="0" err="1" smtClean="0"/>
              <a:t>in</a:t>
            </a:r>
            <a:r>
              <a:rPr lang="hr-HR" i="1" dirty="0" smtClean="0"/>
              <a:t> 1689 </a:t>
            </a:r>
          </a:p>
          <a:p>
            <a:r>
              <a:rPr lang="hr-HR" dirty="0" err="1"/>
              <a:t>n</a:t>
            </a:r>
            <a:r>
              <a:rPr lang="hr-HR" dirty="0" err="1" smtClean="0"/>
              <a:t>owadays</a:t>
            </a:r>
            <a:r>
              <a:rPr lang="hr-HR" dirty="0" smtClean="0"/>
              <a:t>,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term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used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commom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countries</a:t>
            </a:r>
            <a:r>
              <a:rPr lang="hr-HR" dirty="0" smtClean="0"/>
              <a:t> as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consist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several</a:t>
            </a:r>
            <a:r>
              <a:rPr lang="hr-HR" dirty="0" smtClean="0"/>
              <a:t> </a:t>
            </a:r>
            <a:r>
              <a:rPr lang="hr-HR" dirty="0" err="1" smtClean="0"/>
              <a:t>jurisdictions</a:t>
            </a:r>
            <a:r>
              <a:rPr lang="hr-HR" dirty="0" smtClean="0"/>
              <a:t> (</a:t>
            </a:r>
            <a:r>
              <a:rPr lang="hr-HR" dirty="0" err="1" smtClean="0"/>
              <a:t>the</a:t>
            </a:r>
            <a:r>
              <a:rPr lang="hr-HR" dirty="0" smtClean="0"/>
              <a:t> UK, </a:t>
            </a:r>
            <a:r>
              <a:rPr lang="hr-HR" dirty="0" err="1" smtClean="0"/>
              <a:t>the</a:t>
            </a:r>
            <a:r>
              <a:rPr lang="hr-HR" dirty="0" smtClean="0"/>
              <a:t> USA, Australia…)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14714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topics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err="1"/>
              <a:t>c</a:t>
            </a:r>
            <a:r>
              <a:rPr lang="hr-HR" b="1" dirty="0" err="1" smtClean="0"/>
              <a:t>hoice</a:t>
            </a:r>
            <a:r>
              <a:rPr lang="hr-HR" b="1" dirty="0" smtClean="0"/>
              <a:t> </a:t>
            </a:r>
            <a:r>
              <a:rPr lang="hr-HR" b="1" dirty="0" err="1" smtClean="0"/>
              <a:t>of</a:t>
            </a:r>
            <a:r>
              <a:rPr lang="hr-HR" b="1" dirty="0" smtClean="0"/>
              <a:t> </a:t>
            </a:r>
            <a:r>
              <a:rPr lang="hr-HR" b="1" dirty="0" err="1" smtClean="0"/>
              <a:t>jurisdiction</a:t>
            </a:r>
            <a:r>
              <a:rPr lang="hr-HR" b="1" dirty="0" smtClean="0"/>
              <a:t> </a:t>
            </a:r>
            <a:r>
              <a:rPr lang="hr-HR" dirty="0" smtClean="0"/>
              <a:t>(</a:t>
            </a:r>
            <a:r>
              <a:rPr lang="hr-HR" dirty="0" err="1" smtClean="0"/>
              <a:t>whether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court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question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appropriate</a:t>
            </a:r>
            <a:r>
              <a:rPr lang="hr-HR" dirty="0" smtClean="0"/>
              <a:t> to </a:t>
            </a:r>
            <a:r>
              <a:rPr lang="hr-HR" dirty="0" err="1" smtClean="0"/>
              <a:t>resolve</a:t>
            </a:r>
            <a:r>
              <a:rPr lang="hr-HR" dirty="0" smtClean="0"/>
              <a:t> a </a:t>
            </a:r>
            <a:r>
              <a:rPr lang="hr-HR" dirty="0" err="1" smtClean="0"/>
              <a:t>dispute</a:t>
            </a:r>
            <a:r>
              <a:rPr lang="hr-HR" dirty="0" smtClean="0"/>
              <a:t>)</a:t>
            </a:r>
          </a:p>
          <a:p>
            <a:r>
              <a:rPr lang="hr-HR" b="1" dirty="0" err="1" smtClean="0"/>
              <a:t>choice</a:t>
            </a:r>
            <a:r>
              <a:rPr lang="hr-HR" b="1" dirty="0" smtClean="0"/>
              <a:t> </a:t>
            </a:r>
            <a:r>
              <a:rPr lang="hr-HR" b="1" dirty="0" err="1" smtClean="0"/>
              <a:t>of</a:t>
            </a:r>
            <a:r>
              <a:rPr lang="hr-HR" b="1" dirty="0" smtClean="0"/>
              <a:t> </a:t>
            </a:r>
            <a:r>
              <a:rPr lang="hr-HR" b="1" dirty="0" err="1" smtClean="0"/>
              <a:t>law</a:t>
            </a:r>
            <a:r>
              <a:rPr lang="hr-HR" b="1" dirty="0" smtClean="0"/>
              <a:t> </a:t>
            </a:r>
            <a:r>
              <a:rPr lang="hr-HR" dirty="0" smtClean="0"/>
              <a:t>(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should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applied</a:t>
            </a:r>
            <a:r>
              <a:rPr lang="hr-HR" dirty="0" smtClean="0"/>
              <a:t>)</a:t>
            </a:r>
          </a:p>
          <a:p>
            <a:r>
              <a:rPr lang="hr-HR" b="1" dirty="0" err="1"/>
              <a:t>e</a:t>
            </a:r>
            <a:r>
              <a:rPr lang="hr-HR" b="1" dirty="0" err="1" smtClean="0"/>
              <a:t>nforcement</a:t>
            </a:r>
            <a:r>
              <a:rPr lang="hr-HR" b="1" dirty="0" smtClean="0"/>
              <a:t> </a:t>
            </a:r>
            <a:r>
              <a:rPr lang="hr-HR" b="1" dirty="0" err="1" smtClean="0"/>
              <a:t>of</a:t>
            </a:r>
            <a:r>
              <a:rPr lang="hr-HR" b="1" dirty="0" smtClean="0"/>
              <a:t> </a:t>
            </a:r>
            <a:r>
              <a:rPr lang="hr-HR" b="1" dirty="0" err="1" smtClean="0"/>
              <a:t>foreign</a:t>
            </a:r>
            <a:r>
              <a:rPr lang="hr-HR" b="1" dirty="0" smtClean="0"/>
              <a:t> </a:t>
            </a:r>
            <a:r>
              <a:rPr lang="hr-HR" b="1" dirty="0" err="1" smtClean="0"/>
              <a:t>judgements</a:t>
            </a:r>
            <a:r>
              <a:rPr lang="hr-HR" b="1" dirty="0" smtClean="0"/>
              <a:t> </a:t>
            </a:r>
            <a:r>
              <a:rPr lang="hr-HR" dirty="0" smtClean="0"/>
              <a:t>(</a:t>
            </a:r>
            <a:r>
              <a:rPr lang="hr-HR" dirty="0" err="1" smtClean="0"/>
              <a:t>whether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court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question</a:t>
            </a:r>
            <a:r>
              <a:rPr lang="hr-HR" dirty="0" smtClean="0"/>
              <a:t> </a:t>
            </a:r>
            <a:r>
              <a:rPr lang="hr-HR" dirty="0" err="1" smtClean="0"/>
              <a:t>recognizes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judgement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foreign</a:t>
            </a:r>
            <a:r>
              <a:rPr lang="hr-HR" dirty="0" smtClean="0"/>
              <a:t> </a:t>
            </a:r>
            <a:r>
              <a:rPr lang="hr-HR" dirty="0" err="1" smtClean="0"/>
              <a:t>court</a:t>
            </a:r>
            <a:r>
              <a:rPr lang="hr-HR" dirty="0" smtClean="0"/>
              <a:t>)</a:t>
            </a:r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951" y="3582694"/>
            <a:ext cx="2149186" cy="2765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969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Governing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indent="-273050">
              <a:defRPr/>
            </a:pPr>
            <a:r>
              <a:rPr lang="hr-HR" b="1" dirty="0" err="1"/>
              <a:t>Regulation</a:t>
            </a:r>
            <a:r>
              <a:rPr lang="hr-HR" b="1" dirty="0"/>
              <a:t> on </a:t>
            </a:r>
            <a:r>
              <a:rPr lang="hr-HR" b="1" dirty="0" err="1"/>
              <a:t>Jurisdiction</a:t>
            </a:r>
            <a:r>
              <a:rPr lang="hr-HR" b="1" dirty="0"/>
              <a:t> </a:t>
            </a:r>
            <a:r>
              <a:rPr lang="hr-HR" b="1" dirty="0" err="1"/>
              <a:t>and</a:t>
            </a:r>
            <a:r>
              <a:rPr lang="hr-HR" b="1" dirty="0"/>
              <a:t> </a:t>
            </a:r>
            <a:r>
              <a:rPr lang="hr-HR" b="1" dirty="0" err="1"/>
              <a:t>the</a:t>
            </a:r>
            <a:r>
              <a:rPr lang="hr-HR" b="1" dirty="0"/>
              <a:t> </a:t>
            </a:r>
            <a:r>
              <a:rPr lang="hr-HR" b="1" dirty="0" err="1"/>
              <a:t>Recognition</a:t>
            </a:r>
            <a:r>
              <a:rPr lang="hr-HR" b="1" dirty="0"/>
              <a:t> </a:t>
            </a:r>
            <a:r>
              <a:rPr lang="hr-HR" b="1" dirty="0" err="1"/>
              <a:t>and</a:t>
            </a:r>
            <a:r>
              <a:rPr lang="hr-HR" b="1" dirty="0"/>
              <a:t> </a:t>
            </a:r>
            <a:r>
              <a:rPr lang="hr-HR" b="1" dirty="0" err="1"/>
              <a:t>Enforcement</a:t>
            </a:r>
            <a:r>
              <a:rPr lang="hr-HR" b="1" dirty="0"/>
              <a:t> </a:t>
            </a:r>
            <a:r>
              <a:rPr lang="hr-HR" b="1" dirty="0" err="1"/>
              <a:t>of</a:t>
            </a:r>
            <a:r>
              <a:rPr lang="hr-HR" b="1" dirty="0"/>
              <a:t> </a:t>
            </a:r>
            <a:r>
              <a:rPr lang="hr-HR" b="1" dirty="0" err="1"/>
              <a:t>Judgments</a:t>
            </a:r>
            <a:r>
              <a:rPr lang="hr-HR" b="1" dirty="0"/>
              <a:t> </a:t>
            </a:r>
            <a:r>
              <a:rPr lang="hr-HR" b="1" dirty="0" err="1"/>
              <a:t>in</a:t>
            </a:r>
            <a:r>
              <a:rPr lang="hr-HR" b="1" dirty="0"/>
              <a:t> Civil </a:t>
            </a:r>
            <a:r>
              <a:rPr lang="hr-HR" b="1" dirty="0" err="1"/>
              <a:t>and</a:t>
            </a:r>
            <a:r>
              <a:rPr lang="hr-HR" b="1" dirty="0"/>
              <a:t> </a:t>
            </a:r>
            <a:r>
              <a:rPr lang="hr-HR" b="1" dirty="0" err="1"/>
              <a:t>Commercial</a:t>
            </a:r>
            <a:r>
              <a:rPr lang="hr-HR" b="1" dirty="0"/>
              <a:t> </a:t>
            </a:r>
            <a:r>
              <a:rPr lang="hr-HR" b="1" dirty="0" err="1" smtClean="0"/>
              <a:t>Matters</a:t>
            </a:r>
            <a:r>
              <a:rPr lang="hr-HR" b="1" dirty="0" smtClean="0"/>
              <a:t> </a:t>
            </a:r>
            <a:r>
              <a:rPr lang="hr-HR" dirty="0" smtClean="0"/>
              <a:t>(EU)</a:t>
            </a:r>
          </a:p>
          <a:p>
            <a:pPr marL="273050" indent="-273050">
              <a:defRPr/>
            </a:pPr>
            <a:r>
              <a:rPr lang="en-US" b="1" dirty="0"/>
              <a:t>Convention on the Recognition and Enforcement of Foreign Arbitral Awards </a:t>
            </a:r>
            <a:r>
              <a:rPr lang="en-US" dirty="0"/>
              <a:t>-</a:t>
            </a:r>
            <a:r>
              <a:rPr lang="en-US" b="1" dirty="0"/>
              <a:t> </a:t>
            </a:r>
            <a:r>
              <a:rPr lang="en-US" dirty="0"/>
              <a:t>the "New York" </a:t>
            </a:r>
            <a:r>
              <a:rPr lang="en-US" dirty="0" smtClean="0"/>
              <a:t>Convention</a:t>
            </a:r>
            <a:endParaRPr lang="hr-HR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273050" indent="-273050">
              <a:defRPr/>
            </a:pPr>
            <a:endParaRPr lang="hr-HR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555" y="4001293"/>
            <a:ext cx="3958936" cy="217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258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Questions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conflict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laws</a:t>
            </a:r>
            <a:r>
              <a:rPr lang="hr-HR" dirty="0" smtClean="0"/>
              <a:t>/</a:t>
            </a:r>
            <a:r>
              <a:rPr lang="hr-HR" dirty="0" err="1" smtClean="0"/>
              <a:t>private</a:t>
            </a:r>
            <a:r>
              <a:rPr lang="hr-HR" dirty="0" smtClean="0"/>
              <a:t> </a:t>
            </a:r>
            <a:r>
              <a:rPr lang="hr-HR" dirty="0" err="1" smtClean="0"/>
              <a:t>international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?</a:t>
            </a:r>
          </a:p>
          <a:p>
            <a:r>
              <a:rPr lang="hr-HR" dirty="0" smtClean="0"/>
              <a:t>In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areas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arise</a:t>
            </a:r>
            <a:r>
              <a:rPr lang="hr-HR" dirty="0" smtClean="0"/>
              <a:t>? </a:t>
            </a:r>
            <a:r>
              <a:rPr lang="hr-HR" dirty="0" err="1" smtClean="0"/>
              <a:t>Give</a:t>
            </a:r>
            <a:r>
              <a:rPr lang="hr-HR" dirty="0" smtClean="0"/>
              <a:t> a </a:t>
            </a:r>
            <a:r>
              <a:rPr lang="hr-HR" dirty="0" err="1" smtClean="0"/>
              <a:t>few</a:t>
            </a:r>
            <a:r>
              <a:rPr lang="hr-HR" dirty="0" smtClean="0"/>
              <a:t> </a:t>
            </a:r>
            <a:r>
              <a:rPr lang="hr-HR" dirty="0" err="1" smtClean="0"/>
              <a:t>examples</a:t>
            </a:r>
            <a:r>
              <a:rPr lang="hr-HR" dirty="0" smtClean="0"/>
              <a:t>.</a:t>
            </a:r>
          </a:p>
          <a:p>
            <a:r>
              <a:rPr lang="hr-HR" dirty="0" err="1" smtClean="0"/>
              <a:t>When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where</a:t>
            </a:r>
            <a:r>
              <a:rPr lang="hr-HR" dirty="0" smtClean="0"/>
              <a:t> </a:t>
            </a:r>
            <a:r>
              <a:rPr lang="hr-HR" dirty="0" err="1" smtClean="0"/>
              <a:t>did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term</a:t>
            </a:r>
            <a:r>
              <a:rPr lang="hr-HR" dirty="0" smtClean="0"/>
              <a:t> </a:t>
            </a:r>
            <a:r>
              <a:rPr lang="hr-HR" dirty="0" err="1" smtClean="0"/>
              <a:t>Conflict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laws</a:t>
            </a:r>
            <a:r>
              <a:rPr lang="hr-HR" dirty="0" smtClean="0"/>
              <a:t> </a:t>
            </a:r>
            <a:r>
              <a:rPr lang="hr-HR" dirty="0" err="1" smtClean="0"/>
              <a:t>first</a:t>
            </a:r>
            <a:r>
              <a:rPr lang="hr-HR" dirty="0" smtClean="0"/>
              <a:t> </a:t>
            </a:r>
            <a:r>
              <a:rPr lang="hr-HR" dirty="0" err="1" smtClean="0"/>
              <a:t>occur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When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where</a:t>
            </a:r>
            <a:r>
              <a:rPr lang="hr-HR" dirty="0" smtClean="0"/>
              <a:t> </a:t>
            </a:r>
            <a:r>
              <a:rPr lang="hr-HR" dirty="0" err="1" smtClean="0"/>
              <a:t>did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term</a:t>
            </a:r>
            <a:r>
              <a:rPr lang="hr-HR" dirty="0" smtClean="0"/>
              <a:t> </a:t>
            </a:r>
            <a:r>
              <a:rPr lang="hr-HR" dirty="0" err="1" smtClean="0"/>
              <a:t>Private</a:t>
            </a:r>
            <a:r>
              <a:rPr lang="hr-HR" dirty="0" smtClean="0"/>
              <a:t> International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first</a:t>
            </a:r>
            <a:r>
              <a:rPr lang="hr-HR" dirty="0" smtClean="0"/>
              <a:t> </a:t>
            </a:r>
            <a:r>
              <a:rPr lang="hr-HR" dirty="0" err="1" smtClean="0"/>
              <a:t>occur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term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preferred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countries</a:t>
            </a:r>
            <a:r>
              <a:rPr lang="hr-HR" dirty="0" smtClean="0"/>
              <a:t>? </a:t>
            </a:r>
            <a:r>
              <a:rPr lang="hr-HR" dirty="0" err="1" smtClean="0"/>
              <a:t>Why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topics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conflict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laws</a:t>
            </a:r>
            <a:r>
              <a:rPr lang="hr-HR" dirty="0" smtClean="0"/>
              <a:t>? </a:t>
            </a:r>
            <a:r>
              <a:rPr lang="hr-HR" dirty="0" err="1" smtClean="0"/>
              <a:t>Explain</a:t>
            </a:r>
            <a:r>
              <a:rPr lang="hr-HR" dirty="0" smtClean="0"/>
              <a:t>.</a:t>
            </a:r>
          </a:p>
          <a:p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two</a:t>
            </a:r>
            <a:r>
              <a:rPr lang="hr-HR" dirty="0" smtClean="0"/>
              <a:t> most </a:t>
            </a:r>
            <a:r>
              <a:rPr lang="hr-HR" dirty="0" err="1" smtClean="0"/>
              <a:t>important</a:t>
            </a:r>
            <a:r>
              <a:rPr lang="hr-HR" dirty="0" smtClean="0"/>
              <a:t> </a:t>
            </a:r>
            <a:r>
              <a:rPr lang="hr-HR" dirty="0" err="1" smtClean="0"/>
              <a:t>documents</a:t>
            </a:r>
            <a:r>
              <a:rPr lang="hr-HR" dirty="0" smtClean="0"/>
              <a:t> </a:t>
            </a:r>
            <a:r>
              <a:rPr lang="hr-HR" dirty="0" err="1" smtClean="0"/>
              <a:t>regarding</a:t>
            </a:r>
            <a:r>
              <a:rPr lang="hr-HR" dirty="0" smtClean="0"/>
              <a:t> </a:t>
            </a:r>
            <a:r>
              <a:rPr lang="hr-HR" dirty="0" err="1" smtClean="0"/>
              <a:t>this</a:t>
            </a:r>
            <a:r>
              <a:rPr lang="hr-HR" dirty="0" smtClean="0"/>
              <a:t> </a:t>
            </a:r>
            <a:r>
              <a:rPr lang="hr-HR" dirty="0" err="1" smtClean="0"/>
              <a:t>topic</a:t>
            </a:r>
            <a:r>
              <a:rPr lang="hr-HR" dirty="0" smtClean="0"/>
              <a:t>?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0864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Vocabulary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err="1"/>
              <a:t>c</a:t>
            </a:r>
            <a:r>
              <a:rPr lang="hr-HR" dirty="0" err="1" smtClean="0"/>
              <a:t>itizen</a:t>
            </a:r>
            <a:r>
              <a:rPr lang="hr-HR" dirty="0" smtClean="0"/>
              <a:t>/</a:t>
            </a:r>
            <a:r>
              <a:rPr lang="hr-HR" dirty="0" err="1" smtClean="0"/>
              <a:t>alien</a:t>
            </a:r>
            <a:endParaRPr lang="hr-HR" dirty="0" smtClean="0"/>
          </a:p>
          <a:p>
            <a:r>
              <a:rPr lang="hr-HR" dirty="0" err="1"/>
              <a:t>d</a:t>
            </a:r>
            <a:r>
              <a:rPr lang="hr-HR" dirty="0" err="1" smtClean="0"/>
              <a:t>ispute</a:t>
            </a:r>
            <a:endParaRPr lang="hr-HR" dirty="0" smtClean="0"/>
          </a:p>
          <a:p>
            <a:r>
              <a:rPr lang="hr-HR" dirty="0" err="1"/>
              <a:t>e</a:t>
            </a:r>
            <a:r>
              <a:rPr lang="hr-HR" dirty="0" err="1" smtClean="0"/>
              <a:t>nforcement</a:t>
            </a:r>
            <a:r>
              <a:rPr lang="hr-HR" dirty="0" smtClean="0"/>
              <a:t> </a:t>
            </a:r>
          </a:p>
          <a:p>
            <a:r>
              <a:rPr lang="hr-HR" dirty="0" err="1" smtClean="0"/>
              <a:t>jurisdiction</a:t>
            </a:r>
            <a:endParaRPr lang="hr-HR" dirty="0" smtClean="0"/>
          </a:p>
          <a:p>
            <a:r>
              <a:rPr lang="hr-HR" dirty="0" smtClean="0"/>
              <a:t>personal </a:t>
            </a:r>
            <a:r>
              <a:rPr lang="hr-HR" dirty="0" err="1" smtClean="0"/>
              <a:t>property</a:t>
            </a:r>
            <a:endParaRPr lang="hr-HR" dirty="0" smtClean="0"/>
          </a:p>
          <a:p>
            <a:r>
              <a:rPr lang="hr-HR" dirty="0" err="1"/>
              <a:t>r</a:t>
            </a:r>
            <a:r>
              <a:rPr lang="hr-HR" dirty="0" err="1" smtClean="0"/>
              <a:t>eal</a:t>
            </a:r>
            <a:r>
              <a:rPr lang="hr-HR" dirty="0" smtClean="0"/>
              <a:t> </a:t>
            </a:r>
            <a:r>
              <a:rPr lang="hr-HR" dirty="0" err="1" smtClean="0"/>
              <a:t>property</a:t>
            </a:r>
            <a:endParaRPr lang="hr-HR" dirty="0" smtClean="0"/>
          </a:p>
          <a:p>
            <a:r>
              <a:rPr lang="hr-HR" dirty="0" err="1"/>
              <a:t>r</a:t>
            </a:r>
            <a:r>
              <a:rPr lang="hr-HR" dirty="0" err="1" smtClean="0"/>
              <a:t>ights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obligations</a:t>
            </a:r>
            <a:endParaRPr lang="hr-HR" dirty="0" smtClean="0"/>
          </a:p>
          <a:p>
            <a:r>
              <a:rPr lang="hr-HR" dirty="0" err="1"/>
              <a:t>r</a:t>
            </a:r>
            <a:r>
              <a:rPr lang="hr-HR" dirty="0" err="1" smtClean="0"/>
              <a:t>ules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regulations</a:t>
            </a:r>
            <a:endParaRPr lang="hr-HR" dirty="0" smtClean="0"/>
          </a:p>
          <a:p>
            <a:r>
              <a:rPr lang="hr-HR" dirty="0" err="1" smtClean="0"/>
              <a:t>sovereignty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 smtClean="0"/>
              <a:t>bind</a:t>
            </a:r>
            <a:r>
              <a:rPr lang="hr-HR" dirty="0" smtClean="0"/>
              <a:t> </a:t>
            </a:r>
            <a:r>
              <a:rPr lang="hr-HR" dirty="0" err="1" smtClean="0"/>
              <a:t>citizens</a:t>
            </a:r>
            <a:r>
              <a:rPr lang="hr-HR" dirty="0" smtClean="0"/>
              <a:t>/</a:t>
            </a:r>
            <a:r>
              <a:rPr lang="hr-HR" dirty="0" err="1" smtClean="0"/>
              <a:t>aliens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 smtClean="0"/>
          </a:p>
          <a:p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 smtClean="0"/>
              <a:t>resolve</a:t>
            </a:r>
            <a:r>
              <a:rPr lang="hr-HR" dirty="0" smtClean="0"/>
              <a:t> a </a:t>
            </a:r>
            <a:r>
              <a:rPr lang="hr-HR" dirty="0" err="1" smtClean="0"/>
              <a:t>dispute</a:t>
            </a:r>
            <a:endParaRPr lang="hr-HR" dirty="0" smtClean="0"/>
          </a:p>
          <a:p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 smtClean="0"/>
              <a:t>enforce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r>
              <a:rPr lang="hr-HR" dirty="0" smtClean="0"/>
              <a:t>/</a:t>
            </a:r>
            <a:r>
              <a:rPr lang="hr-HR" dirty="0" err="1" smtClean="0"/>
              <a:t>obligations</a:t>
            </a:r>
            <a:endParaRPr lang="hr-HR" dirty="0" smtClean="0"/>
          </a:p>
          <a:p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 smtClean="0"/>
              <a:t>possess</a:t>
            </a:r>
            <a:r>
              <a:rPr lang="hr-HR" dirty="0" smtClean="0"/>
              <a:t> </a:t>
            </a:r>
            <a:r>
              <a:rPr lang="hr-HR" dirty="0" err="1" smtClean="0"/>
              <a:t>jurisdiction</a:t>
            </a:r>
            <a:endParaRPr lang="hr-HR" dirty="0" smtClean="0"/>
          </a:p>
          <a:p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 smtClean="0"/>
              <a:t>bind</a:t>
            </a:r>
            <a:r>
              <a:rPr lang="hr-HR" dirty="0" smtClean="0"/>
              <a:t> </a:t>
            </a:r>
            <a:r>
              <a:rPr lang="hr-HR" dirty="0" err="1" smtClean="0"/>
              <a:t>property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 smtClean="0"/>
          </a:p>
          <a:p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 smtClean="0"/>
              <a:t>possess</a:t>
            </a:r>
            <a:r>
              <a:rPr lang="hr-HR" dirty="0" smtClean="0"/>
              <a:t> </a:t>
            </a:r>
            <a:r>
              <a:rPr lang="hr-HR" dirty="0" err="1" smtClean="0"/>
              <a:t>property</a:t>
            </a:r>
            <a:endParaRPr lang="hr-HR" dirty="0" smtClean="0"/>
          </a:p>
          <a:p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 smtClean="0"/>
              <a:t>possess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obligations</a:t>
            </a:r>
            <a:endParaRPr lang="hr-HR" dirty="0" smtClean="0"/>
          </a:p>
          <a:p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 smtClean="0"/>
              <a:t>establish</a:t>
            </a:r>
            <a:r>
              <a:rPr lang="hr-HR" dirty="0" smtClean="0"/>
              <a:t> </a:t>
            </a:r>
            <a:r>
              <a:rPr lang="hr-HR" dirty="0" err="1" smtClean="0"/>
              <a:t>rules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regulations</a:t>
            </a:r>
            <a:endParaRPr lang="hr-HR" dirty="0" smtClean="0"/>
          </a:p>
          <a:p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 smtClean="0"/>
              <a:t>possess</a:t>
            </a:r>
            <a:r>
              <a:rPr lang="hr-HR" dirty="0" smtClean="0"/>
              <a:t> </a:t>
            </a:r>
            <a:r>
              <a:rPr lang="hr-HR" dirty="0" err="1" smtClean="0"/>
              <a:t>sovereignty</a:t>
            </a: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4581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Thank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!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581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Introduction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summer</a:t>
            </a:r>
            <a:r>
              <a:rPr lang="hr-HR" dirty="0" smtClean="0"/>
              <a:t> </a:t>
            </a:r>
            <a:r>
              <a:rPr lang="hr-HR" dirty="0" err="1" smtClean="0"/>
              <a:t>term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i</a:t>
            </a:r>
            <a:r>
              <a:rPr lang="hr-HR" dirty="0" smtClean="0">
                <a:hlinkClick r:id="rId2"/>
              </a:rPr>
              <a:t>vana.lukica@pravo.hr</a:t>
            </a:r>
            <a:r>
              <a:rPr lang="hr-HR" dirty="0" smtClean="0"/>
              <a:t> </a:t>
            </a:r>
          </a:p>
          <a:p>
            <a:r>
              <a:rPr lang="hr-HR" dirty="0" err="1"/>
              <a:t>o</a:t>
            </a:r>
            <a:r>
              <a:rPr lang="hr-HR" dirty="0" err="1" smtClean="0"/>
              <a:t>ffice</a:t>
            </a:r>
            <a:r>
              <a:rPr lang="hr-HR" dirty="0" smtClean="0"/>
              <a:t> </a:t>
            </a:r>
            <a:r>
              <a:rPr lang="hr-HR" dirty="0" err="1" smtClean="0"/>
              <a:t>hour</a:t>
            </a:r>
            <a:r>
              <a:rPr lang="hr-HR" dirty="0" smtClean="0"/>
              <a:t>: </a:t>
            </a:r>
            <a:r>
              <a:rPr lang="hr-HR" dirty="0" err="1" smtClean="0"/>
              <a:t>Wednesday</a:t>
            </a:r>
            <a:r>
              <a:rPr lang="hr-HR" dirty="0" smtClean="0"/>
              <a:t> 11:00 – 12:00</a:t>
            </a:r>
          </a:p>
          <a:p>
            <a:r>
              <a:rPr lang="hr-HR" dirty="0" smtClean="0"/>
              <a:t>English for </a:t>
            </a:r>
            <a:r>
              <a:rPr lang="hr-HR" dirty="0" err="1" smtClean="0"/>
              <a:t>Lawyers</a:t>
            </a:r>
            <a:r>
              <a:rPr lang="hr-HR" dirty="0" smtClean="0"/>
              <a:t>, </a:t>
            </a:r>
            <a:r>
              <a:rPr lang="hr-HR" dirty="0" err="1" smtClean="0"/>
              <a:t>Units</a:t>
            </a:r>
            <a:r>
              <a:rPr lang="hr-HR" dirty="0" smtClean="0"/>
              <a:t> 27-34</a:t>
            </a:r>
          </a:p>
          <a:p>
            <a:r>
              <a:rPr lang="hr-HR" dirty="0" err="1"/>
              <a:t>p</a:t>
            </a:r>
            <a:r>
              <a:rPr lang="hr-HR" dirty="0" err="1" smtClean="0"/>
              <a:t>resentations</a:t>
            </a:r>
            <a:r>
              <a:rPr lang="hr-HR" dirty="0" smtClean="0"/>
              <a:t> </a:t>
            </a:r>
            <a:r>
              <a:rPr lang="hr-HR" dirty="0" err="1" smtClean="0"/>
              <a:t>will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available</a:t>
            </a:r>
            <a:r>
              <a:rPr lang="hr-HR" dirty="0" smtClean="0"/>
              <a:t> at: </a:t>
            </a:r>
            <a:r>
              <a:rPr lang="hr-HR" dirty="0" smtClean="0">
                <a:hlinkClick r:id="rId3"/>
              </a:rPr>
              <a:t>http://www.pravo.unizg.hr/SJ/predmet/ejps4/nastavni_materijali/ivana_lukica</a:t>
            </a: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7033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Schedule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March</a:t>
            </a:r>
            <a:r>
              <a:rPr lang="hr-HR" dirty="0" smtClean="0"/>
              <a:t> 4: </a:t>
            </a:r>
            <a:r>
              <a:rPr lang="hr-HR" dirty="0" err="1" smtClean="0"/>
              <a:t>Introduction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summer</a:t>
            </a:r>
            <a:r>
              <a:rPr lang="hr-HR" dirty="0" smtClean="0"/>
              <a:t> </a:t>
            </a:r>
            <a:r>
              <a:rPr lang="hr-HR" dirty="0" err="1" smtClean="0"/>
              <a:t>term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Conflict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Laws</a:t>
            </a:r>
            <a:endParaRPr lang="hr-HR" dirty="0" smtClean="0"/>
          </a:p>
          <a:p>
            <a:r>
              <a:rPr lang="hr-HR" dirty="0" err="1" smtClean="0"/>
              <a:t>March</a:t>
            </a:r>
            <a:r>
              <a:rPr lang="hr-HR" dirty="0" smtClean="0"/>
              <a:t> 11: English Civil </a:t>
            </a:r>
            <a:r>
              <a:rPr lang="hr-HR" dirty="0" err="1" smtClean="0"/>
              <a:t>Law</a:t>
            </a:r>
            <a:r>
              <a:rPr lang="hr-HR" dirty="0" smtClean="0"/>
              <a:t> – </a:t>
            </a:r>
            <a:r>
              <a:rPr lang="hr-HR" dirty="0" err="1" smtClean="0"/>
              <a:t>Contract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 smtClean="0"/>
          </a:p>
          <a:p>
            <a:r>
              <a:rPr lang="hr-HR" dirty="0" err="1" smtClean="0"/>
              <a:t>March</a:t>
            </a:r>
            <a:r>
              <a:rPr lang="hr-HR" dirty="0" smtClean="0"/>
              <a:t> 18: </a:t>
            </a:r>
            <a:r>
              <a:rPr lang="hr-HR" dirty="0" err="1" smtClean="0"/>
              <a:t>Tort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 smtClean="0"/>
          </a:p>
          <a:p>
            <a:r>
              <a:rPr lang="hr-HR" dirty="0" err="1" smtClean="0"/>
              <a:t>March</a:t>
            </a:r>
            <a:r>
              <a:rPr lang="hr-HR" dirty="0" smtClean="0"/>
              <a:t> 25: </a:t>
            </a:r>
            <a:r>
              <a:rPr lang="hr-HR" dirty="0" err="1" smtClean="0"/>
              <a:t>Negligence</a:t>
            </a:r>
            <a:endParaRPr lang="hr-HR" dirty="0" smtClean="0"/>
          </a:p>
          <a:p>
            <a:r>
              <a:rPr lang="hr-HR" dirty="0" smtClean="0"/>
              <a:t>April 1: </a:t>
            </a:r>
            <a:r>
              <a:rPr lang="hr-HR" dirty="0" err="1" smtClean="0"/>
              <a:t>Forms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Business </a:t>
            </a:r>
            <a:r>
              <a:rPr lang="hr-HR" dirty="0" err="1" smtClean="0"/>
              <a:t>organizations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UK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USA</a:t>
            </a:r>
          </a:p>
          <a:p>
            <a:r>
              <a:rPr lang="hr-HR" dirty="0" smtClean="0"/>
              <a:t>April 8: </a:t>
            </a:r>
            <a:r>
              <a:rPr lang="hr-HR" dirty="0" err="1" smtClean="0"/>
              <a:t>Economic</a:t>
            </a:r>
            <a:r>
              <a:rPr lang="hr-HR" dirty="0" smtClean="0"/>
              <a:t>, </a:t>
            </a:r>
            <a:r>
              <a:rPr lang="hr-HR" dirty="0" err="1" smtClean="0"/>
              <a:t>Social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Cultural</a:t>
            </a:r>
            <a:r>
              <a:rPr lang="hr-HR" dirty="0" smtClean="0"/>
              <a:t> Rights</a:t>
            </a:r>
          </a:p>
          <a:p>
            <a:r>
              <a:rPr lang="hr-HR" dirty="0" smtClean="0"/>
              <a:t>April 22: </a:t>
            </a:r>
            <a:r>
              <a:rPr lang="hr-HR" dirty="0" err="1" smtClean="0"/>
              <a:t>Judicial</a:t>
            </a:r>
            <a:r>
              <a:rPr lang="hr-HR" dirty="0" smtClean="0"/>
              <a:t> </a:t>
            </a:r>
            <a:r>
              <a:rPr lang="hr-HR" dirty="0" err="1" smtClean="0"/>
              <a:t>Control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Authorities</a:t>
            </a:r>
            <a:endParaRPr lang="hr-HR" dirty="0" smtClean="0"/>
          </a:p>
          <a:p>
            <a:r>
              <a:rPr lang="hr-HR" dirty="0" smtClean="0"/>
              <a:t>April 29: Police </a:t>
            </a:r>
            <a:r>
              <a:rPr lang="hr-HR" dirty="0" err="1" smtClean="0"/>
              <a:t>Powers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Great </a:t>
            </a:r>
            <a:r>
              <a:rPr lang="hr-HR" dirty="0" err="1" smtClean="0"/>
              <a:t>Britain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6634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Rules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regulations</a:t>
            </a:r>
            <a:r>
              <a:rPr lang="hr-HR" dirty="0" smtClean="0"/>
              <a:t>	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err="1"/>
              <a:t>e</a:t>
            </a:r>
            <a:r>
              <a:rPr lang="hr-HR" dirty="0" err="1" smtClean="0"/>
              <a:t>veryone</a:t>
            </a:r>
            <a:r>
              <a:rPr lang="hr-HR" dirty="0" smtClean="0"/>
              <a:t> </a:t>
            </a:r>
            <a:r>
              <a:rPr lang="hr-HR" dirty="0" err="1" smtClean="0"/>
              <a:t>will</a:t>
            </a:r>
            <a:r>
              <a:rPr lang="hr-HR" dirty="0" smtClean="0"/>
              <a:t> </a:t>
            </a:r>
            <a:r>
              <a:rPr lang="hr-HR" dirty="0" err="1" smtClean="0"/>
              <a:t>get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indeks </a:t>
            </a:r>
            <a:r>
              <a:rPr lang="hr-HR" dirty="0" err="1" smtClean="0"/>
              <a:t>signed</a:t>
            </a:r>
            <a:r>
              <a:rPr lang="hr-HR" dirty="0" smtClean="0"/>
              <a:t> </a:t>
            </a:r>
            <a:r>
              <a:rPr lang="hr-HR" dirty="0" err="1" smtClean="0"/>
              <a:t>conditions</a:t>
            </a:r>
            <a:r>
              <a:rPr lang="hr-HR" dirty="0" smtClean="0"/>
              <a:t> free</a:t>
            </a:r>
          </a:p>
          <a:p>
            <a:r>
              <a:rPr lang="hr-HR" dirty="0" err="1"/>
              <a:t>e</a:t>
            </a:r>
            <a:r>
              <a:rPr lang="hr-HR" dirty="0" err="1" smtClean="0"/>
              <a:t>nd-of-term</a:t>
            </a:r>
            <a:r>
              <a:rPr lang="hr-HR" dirty="0" smtClean="0"/>
              <a:t> </a:t>
            </a:r>
            <a:r>
              <a:rPr lang="hr-HR" dirty="0" err="1" smtClean="0"/>
              <a:t>exam</a:t>
            </a:r>
            <a:r>
              <a:rPr lang="hr-HR" dirty="0" smtClean="0"/>
              <a:t> </a:t>
            </a:r>
            <a:r>
              <a:rPr lang="hr-HR" dirty="0" err="1" smtClean="0"/>
              <a:t>requirements</a:t>
            </a:r>
            <a:r>
              <a:rPr lang="hr-HR" dirty="0" smtClean="0"/>
              <a:t>: </a:t>
            </a:r>
            <a:r>
              <a:rPr lang="hr-HR" dirty="0" err="1" smtClean="0"/>
              <a:t>clean</a:t>
            </a:r>
            <a:r>
              <a:rPr lang="hr-HR" dirty="0" smtClean="0"/>
              <a:t> </a:t>
            </a:r>
            <a:r>
              <a:rPr lang="hr-HR" dirty="0" err="1" smtClean="0"/>
              <a:t>attandance</a:t>
            </a:r>
            <a:r>
              <a:rPr lang="hr-HR" dirty="0" smtClean="0"/>
              <a:t> </a:t>
            </a:r>
            <a:r>
              <a:rPr lang="hr-HR" dirty="0" err="1" smtClean="0"/>
              <a:t>sheet</a:t>
            </a:r>
            <a:r>
              <a:rPr lang="hr-HR" dirty="0"/>
              <a:t> </a:t>
            </a:r>
            <a:r>
              <a:rPr lang="hr-HR" dirty="0" smtClean="0"/>
              <a:t>(no </a:t>
            </a:r>
            <a:r>
              <a:rPr lang="hr-HR" dirty="0" err="1" smtClean="0"/>
              <a:t>absence</a:t>
            </a:r>
            <a:r>
              <a:rPr lang="hr-HR" dirty="0" smtClean="0"/>
              <a:t>)</a:t>
            </a:r>
          </a:p>
          <a:p>
            <a:r>
              <a:rPr lang="hr-HR" dirty="0" err="1" smtClean="0"/>
              <a:t>if</a:t>
            </a:r>
            <a:r>
              <a:rPr lang="hr-HR" dirty="0" smtClean="0"/>
              <a:t> </a:t>
            </a:r>
            <a:r>
              <a:rPr lang="hr-HR" dirty="0" err="1" smtClean="0"/>
              <a:t>absent</a:t>
            </a:r>
            <a:r>
              <a:rPr lang="hr-HR" dirty="0" smtClean="0"/>
              <a:t> 1-3 </a:t>
            </a:r>
            <a:r>
              <a:rPr lang="hr-HR" dirty="0" smtClean="0"/>
              <a:t>time   s               </a:t>
            </a:r>
            <a:r>
              <a:rPr lang="hr-HR" dirty="0" smtClean="0"/>
              <a:t>a </a:t>
            </a:r>
            <a:r>
              <a:rPr lang="hr-HR" dirty="0" err="1" smtClean="0"/>
              <a:t>written</a:t>
            </a:r>
            <a:r>
              <a:rPr lang="hr-HR" dirty="0" smtClean="0"/>
              <a:t> </a:t>
            </a:r>
            <a:r>
              <a:rPr lang="hr-HR" dirty="0" err="1" smtClean="0"/>
              <a:t>assignement</a:t>
            </a:r>
            <a:r>
              <a:rPr lang="hr-HR" dirty="0" smtClean="0"/>
              <a:t>:</a:t>
            </a:r>
          </a:p>
          <a:p>
            <a:pPr>
              <a:buFontTx/>
              <a:buChar char="-"/>
            </a:pPr>
            <a:r>
              <a:rPr lang="hr-HR" dirty="0" err="1"/>
              <a:t>i</a:t>
            </a:r>
            <a:r>
              <a:rPr lang="hr-HR" dirty="0" err="1" smtClean="0"/>
              <a:t>ntroduction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topic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err="1"/>
              <a:t>a</a:t>
            </a:r>
            <a:r>
              <a:rPr lang="hr-HR" dirty="0" err="1" smtClean="0"/>
              <a:t>nylsis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topic</a:t>
            </a:r>
            <a:r>
              <a:rPr lang="hr-HR" dirty="0" smtClean="0"/>
              <a:t> (</a:t>
            </a:r>
            <a:r>
              <a:rPr lang="hr-HR" dirty="0" err="1" smtClean="0"/>
              <a:t>classifications</a:t>
            </a:r>
            <a:r>
              <a:rPr lang="hr-HR" dirty="0" smtClean="0"/>
              <a:t>, </a:t>
            </a:r>
            <a:r>
              <a:rPr lang="hr-HR" dirty="0" err="1" smtClean="0"/>
              <a:t>pros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cons</a:t>
            </a:r>
            <a:r>
              <a:rPr lang="hr-HR" dirty="0" smtClean="0"/>
              <a:t>,…)</a:t>
            </a:r>
          </a:p>
          <a:p>
            <a:pPr>
              <a:buFontTx/>
              <a:buChar char="-"/>
            </a:pPr>
            <a:r>
              <a:rPr lang="hr-HR" dirty="0" err="1"/>
              <a:t>c</a:t>
            </a:r>
            <a:r>
              <a:rPr lang="hr-HR" dirty="0" err="1" smtClean="0"/>
              <a:t>onclusion</a:t>
            </a:r>
            <a:r>
              <a:rPr lang="hr-HR" dirty="0" smtClean="0"/>
              <a:t> (</a:t>
            </a:r>
            <a:r>
              <a:rPr lang="hr-HR" dirty="0" err="1" smtClean="0"/>
              <a:t>objectively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subjectively</a:t>
            </a:r>
            <a:r>
              <a:rPr lang="hr-HR" dirty="0" smtClean="0"/>
              <a:t>)</a:t>
            </a:r>
          </a:p>
          <a:p>
            <a:pPr>
              <a:buFontTx/>
              <a:buChar char="-"/>
            </a:pPr>
            <a:r>
              <a:rPr lang="hr-HR" b="1" dirty="0" err="1"/>
              <a:t>q</a:t>
            </a:r>
            <a:r>
              <a:rPr lang="hr-HR" b="1" dirty="0" err="1" smtClean="0"/>
              <a:t>uoting</a:t>
            </a:r>
            <a:r>
              <a:rPr lang="hr-HR" b="1" dirty="0" smtClean="0"/>
              <a:t> </a:t>
            </a:r>
            <a:r>
              <a:rPr lang="hr-HR" b="1" dirty="0" err="1" smtClean="0"/>
              <a:t>is</a:t>
            </a:r>
            <a:r>
              <a:rPr lang="hr-HR" b="1" dirty="0" smtClean="0"/>
              <a:t> </a:t>
            </a:r>
            <a:r>
              <a:rPr lang="hr-HR" b="1" dirty="0" err="1" smtClean="0"/>
              <a:t>necessary</a:t>
            </a:r>
            <a:r>
              <a:rPr lang="hr-HR" b="1" dirty="0" smtClean="0"/>
              <a:t>, </a:t>
            </a:r>
            <a:r>
              <a:rPr lang="hr-HR" b="1" dirty="0" err="1" smtClean="0"/>
              <a:t>references</a:t>
            </a:r>
            <a:r>
              <a:rPr lang="hr-HR" b="1" dirty="0" smtClean="0"/>
              <a:t> are </a:t>
            </a:r>
            <a:r>
              <a:rPr lang="hr-HR" b="1" dirty="0" err="1" smtClean="0"/>
              <a:t>necessary</a:t>
            </a:r>
            <a:endParaRPr lang="hr-HR" b="1" dirty="0" smtClean="0"/>
          </a:p>
          <a:p>
            <a:r>
              <a:rPr lang="hr-HR" dirty="0" err="1"/>
              <a:t>t</a:t>
            </a:r>
            <a:r>
              <a:rPr lang="hr-HR" dirty="0" err="1" smtClean="0"/>
              <a:t>opic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to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chosen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this</a:t>
            </a:r>
            <a:r>
              <a:rPr lang="hr-HR" dirty="0" smtClean="0"/>
              <a:t> </a:t>
            </a:r>
            <a:r>
              <a:rPr lang="hr-HR" dirty="0" err="1" smtClean="0"/>
              <a:t>term’s</a:t>
            </a:r>
            <a:r>
              <a:rPr lang="hr-HR" dirty="0" smtClean="0"/>
              <a:t> </a:t>
            </a:r>
            <a:r>
              <a:rPr lang="hr-HR" dirty="0" err="1" smtClean="0"/>
              <a:t>topics</a:t>
            </a:r>
            <a:endParaRPr lang="hr-HR" dirty="0" smtClean="0"/>
          </a:p>
          <a:p>
            <a:r>
              <a:rPr lang="hr-HR" dirty="0" err="1"/>
              <a:t>l</a:t>
            </a:r>
            <a:r>
              <a:rPr lang="hr-HR" dirty="0" err="1" smtClean="0"/>
              <a:t>enght</a:t>
            </a:r>
            <a:r>
              <a:rPr lang="hr-HR" dirty="0" smtClean="0"/>
              <a:t>: 3-5 standard </a:t>
            </a:r>
            <a:r>
              <a:rPr lang="hr-HR" dirty="0" err="1" smtClean="0"/>
              <a:t>pages</a:t>
            </a:r>
            <a:r>
              <a:rPr lang="hr-HR" dirty="0" smtClean="0"/>
              <a:t> (1 </a:t>
            </a:r>
            <a:r>
              <a:rPr lang="hr-HR" dirty="0" err="1" smtClean="0"/>
              <a:t>page</a:t>
            </a:r>
            <a:r>
              <a:rPr lang="hr-HR" dirty="0" smtClean="0"/>
              <a:t>=1800 </a:t>
            </a:r>
            <a:r>
              <a:rPr lang="hr-HR" dirty="0" err="1" smtClean="0"/>
              <a:t>characters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blank</a:t>
            </a:r>
            <a:r>
              <a:rPr lang="hr-HR" dirty="0" smtClean="0"/>
              <a:t> </a:t>
            </a:r>
            <a:r>
              <a:rPr lang="hr-HR" dirty="0" err="1" smtClean="0"/>
              <a:t>spaces</a:t>
            </a:r>
            <a:r>
              <a:rPr lang="hr-HR" dirty="0" smtClean="0"/>
              <a:t>)</a:t>
            </a:r>
          </a:p>
          <a:p>
            <a:endParaRPr lang="hr-HR" dirty="0"/>
          </a:p>
        </p:txBody>
      </p:sp>
      <p:sp>
        <p:nvSpPr>
          <p:cNvPr id="4" name="Right Arrow 3"/>
          <p:cNvSpPr/>
          <p:nvPr/>
        </p:nvSpPr>
        <p:spPr>
          <a:xfrm>
            <a:off x="3528151" y="329579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488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End-of-term</a:t>
            </a:r>
            <a:r>
              <a:rPr lang="hr-HR" dirty="0" smtClean="0"/>
              <a:t> </a:t>
            </a:r>
            <a:r>
              <a:rPr lang="hr-HR" dirty="0" err="1" smtClean="0"/>
              <a:t>exam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c</a:t>
            </a:r>
            <a:r>
              <a:rPr lang="hr-HR" dirty="0" err="1" smtClean="0"/>
              <a:t>overs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term’s</a:t>
            </a:r>
            <a:r>
              <a:rPr lang="hr-HR" dirty="0" smtClean="0"/>
              <a:t> </a:t>
            </a:r>
            <a:r>
              <a:rPr lang="hr-HR" dirty="0" err="1" smtClean="0"/>
              <a:t>topics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err="1"/>
              <a:t>f</a:t>
            </a:r>
            <a:r>
              <a:rPr lang="hr-HR" dirty="0" err="1" smtClean="0"/>
              <a:t>actual</a:t>
            </a:r>
            <a:r>
              <a:rPr lang="hr-HR" dirty="0" smtClean="0"/>
              <a:t> </a:t>
            </a:r>
            <a:r>
              <a:rPr lang="hr-HR" dirty="0" err="1" smtClean="0"/>
              <a:t>knowledge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err="1"/>
              <a:t>v</a:t>
            </a:r>
            <a:r>
              <a:rPr lang="hr-HR" dirty="0" err="1" smtClean="0"/>
              <a:t>ocabulary</a:t>
            </a:r>
            <a:r>
              <a:rPr lang="hr-HR" dirty="0" smtClean="0"/>
              <a:t> (</a:t>
            </a:r>
            <a:r>
              <a:rPr lang="hr-HR" dirty="0" err="1" smtClean="0"/>
              <a:t>collocations</a:t>
            </a:r>
            <a:r>
              <a:rPr lang="hr-HR" dirty="0" smtClean="0"/>
              <a:t>, </a:t>
            </a:r>
            <a:r>
              <a:rPr lang="hr-HR" dirty="0" err="1" smtClean="0"/>
              <a:t>phrasal</a:t>
            </a:r>
            <a:r>
              <a:rPr lang="hr-HR" dirty="0" smtClean="0"/>
              <a:t> </a:t>
            </a:r>
            <a:r>
              <a:rPr lang="hr-HR" dirty="0" err="1" smtClean="0"/>
              <a:t>verbs</a:t>
            </a:r>
            <a:r>
              <a:rPr lang="hr-HR" dirty="0" smtClean="0"/>
              <a:t>, </a:t>
            </a:r>
            <a:r>
              <a:rPr lang="hr-HR" dirty="0" err="1" smtClean="0"/>
              <a:t>archaic</a:t>
            </a:r>
            <a:r>
              <a:rPr lang="hr-HR" dirty="0" smtClean="0"/>
              <a:t> </a:t>
            </a:r>
            <a:r>
              <a:rPr lang="hr-HR" dirty="0" err="1" smtClean="0"/>
              <a:t>terms</a:t>
            </a:r>
            <a:r>
              <a:rPr lang="hr-HR" dirty="0" smtClean="0"/>
              <a:t>)</a:t>
            </a:r>
          </a:p>
          <a:p>
            <a:pPr>
              <a:buFontTx/>
              <a:buChar char="-"/>
            </a:pPr>
            <a:r>
              <a:rPr lang="hr-HR" dirty="0" err="1"/>
              <a:t>g</a:t>
            </a:r>
            <a:r>
              <a:rPr lang="hr-HR" dirty="0" err="1" smtClean="0"/>
              <a:t>rammar</a:t>
            </a:r>
            <a:r>
              <a:rPr lang="hr-HR" dirty="0" smtClean="0"/>
              <a:t> (</a:t>
            </a:r>
            <a:r>
              <a:rPr lang="hr-HR" dirty="0" err="1" smtClean="0"/>
              <a:t>discourse</a:t>
            </a:r>
            <a:r>
              <a:rPr lang="hr-HR" dirty="0" smtClean="0"/>
              <a:t> </a:t>
            </a:r>
            <a:r>
              <a:rPr lang="hr-HR" dirty="0" err="1" smtClean="0"/>
              <a:t>markers</a:t>
            </a:r>
            <a:r>
              <a:rPr lang="hr-HR" dirty="0" smtClean="0"/>
              <a:t>, </a:t>
            </a:r>
            <a:r>
              <a:rPr lang="hr-HR" dirty="0" err="1" smtClean="0"/>
              <a:t>conjunctions</a:t>
            </a:r>
            <a:r>
              <a:rPr lang="hr-HR" dirty="0" smtClean="0"/>
              <a:t>)</a:t>
            </a:r>
          </a:p>
          <a:p>
            <a:r>
              <a:rPr lang="hr-HR" dirty="0" err="1"/>
              <a:t>m</a:t>
            </a:r>
            <a:r>
              <a:rPr lang="hr-HR" dirty="0" err="1" smtClean="0"/>
              <a:t>aterials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coursebook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presentations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4294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546" y="3034147"/>
            <a:ext cx="4312227" cy="3034144"/>
          </a:xfrm>
        </p:spPr>
      </p:pic>
    </p:spTree>
    <p:extLst>
      <p:ext uri="{BB962C8B-B14F-4D97-AF65-F5344CB8AC3E}">
        <p14:creationId xmlns:p14="http://schemas.microsoft.com/office/powerpoint/2010/main" val="401195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e</a:t>
            </a:r>
            <a:r>
              <a:rPr lang="en-US" dirty="0" smtClean="0"/>
              <a:t>very nation possesses an exclusive </a:t>
            </a:r>
            <a:r>
              <a:rPr lang="en-US" b="1" dirty="0" smtClean="0"/>
              <a:t>sovereignty</a:t>
            </a:r>
            <a:r>
              <a:rPr lang="en-US" dirty="0" smtClean="0"/>
              <a:t> and </a:t>
            </a:r>
            <a:r>
              <a:rPr lang="en-US" b="1" dirty="0" smtClean="0"/>
              <a:t>jurisdiction</a:t>
            </a:r>
            <a:r>
              <a:rPr lang="en-US" dirty="0" smtClean="0"/>
              <a:t> within its own territory</a:t>
            </a:r>
            <a:endParaRPr lang="hr-HR" dirty="0" smtClean="0"/>
          </a:p>
          <a:p>
            <a:r>
              <a:rPr lang="hr-HR" dirty="0" smtClean="0"/>
              <a:t>t</a:t>
            </a:r>
            <a:r>
              <a:rPr lang="en-US" dirty="0" smtClean="0"/>
              <a:t>he laws of every state, therefore, affect and bind directly all </a:t>
            </a:r>
            <a:r>
              <a:rPr lang="en-US" b="1" dirty="0" smtClean="0"/>
              <a:t>property</a:t>
            </a:r>
            <a:r>
              <a:rPr lang="en-US" dirty="0" smtClean="0"/>
              <a:t>, whether </a:t>
            </a:r>
            <a:r>
              <a:rPr lang="en-US" b="1" dirty="0" smtClean="0"/>
              <a:t>real</a:t>
            </a:r>
            <a:r>
              <a:rPr lang="en-US" dirty="0" smtClean="0"/>
              <a:t> or </a:t>
            </a:r>
            <a:r>
              <a:rPr lang="en-US" b="1" dirty="0" smtClean="0"/>
              <a:t>personal</a:t>
            </a:r>
            <a:r>
              <a:rPr lang="en-US" dirty="0" smtClean="0"/>
              <a:t>, within its territory; and all persons who are resident within it, whether </a:t>
            </a:r>
            <a:r>
              <a:rPr lang="en-US" b="1" dirty="0" smtClean="0"/>
              <a:t>citizens</a:t>
            </a:r>
            <a:r>
              <a:rPr lang="en-US" dirty="0" smtClean="0"/>
              <a:t> or </a:t>
            </a:r>
            <a:r>
              <a:rPr lang="en-US" b="1" dirty="0" smtClean="0"/>
              <a:t>aliens</a:t>
            </a:r>
            <a:r>
              <a:rPr lang="en-US" dirty="0" smtClean="0"/>
              <a:t>, natives or foreigners; and also all </a:t>
            </a:r>
            <a:r>
              <a:rPr lang="en-US" b="1" dirty="0" smtClean="0"/>
              <a:t>contracts</a:t>
            </a:r>
            <a:r>
              <a:rPr lang="en-US" dirty="0" smtClean="0"/>
              <a:t> made, and acts done within it</a:t>
            </a:r>
            <a:endParaRPr lang="hr-HR" dirty="0" smtClean="0"/>
          </a:p>
          <a:p>
            <a:r>
              <a:rPr lang="hr-HR" dirty="0"/>
              <a:t>a</a:t>
            </a:r>
            <a:r>
              <a:rPr lang="en-US" dirty="0" smtClean="0"/>
              <a:t> state cannot, by its laws, directly affect or bind property out of its own territory, or persons not resident therein, whether they are natural born or </a:t>
            </a:r>
            <a:r>
              <a:rPr lang="en-US" b="1" dirty="0" smtClean="0"/>
              <a:t>naturalized citizens </a:t>
            </a:r>
            <a:r>
              <a:rPr lang="en-US" dirty="0" smtClean="0"/>
              <a:t>or </a:t>
            </a:r>
            <a:r>
              <a:rPr lang="en-US" b="1" dirty="0" smtClean="0"/>
              <a:t>subjects</a:t>
            </a:r>
            <a:r>
              <a:rPr lang="en-US" dirty="0" smtClean="0"/>
              <a:t>, or others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1680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w</a:t>
            </a:r>
            <a:r>
              <a:rPr lang="hr-HR" dirty="0" err="1" smtClean="0"/>
              <a:t>hen</a:t>
            </a:r>
            <a:r>
              <a:rPr lang="hr-HR" dirty="0" smtClean="0"/>
              <a:t> </a:t>
            </a:r>
            <a:r>
              <a:rPr lang="en-US" dirty="0" smtClean="0"/>
              <a:t>the laws of different countries, on the subject-matter to be decided, are in opposition to each other</a:t>
            </a:r>
            <a:r>
              <a:rPr lang="hr-HR" dirty="0" smtClean="0"/>
              <a:t>, </a:t>
            </a:r>
            <a:r>
              <a:rPr lang="en-US" dirty="0" smtClean="0"/>
              <a:t>it becomes necessary to decide which law is to be obeyed</a:t>
            </a:r>
            <a:endParaRPr lang="hr-HR" dirty="0" smtClean="0"/>
          </a:p>
          <a:p>
            <a:r>
              <a:rPr lang="hr-HR" b="1" dirty="0" err="1"/>
              <a:t>c</a:t>
            </a:r>
            <a:r>
              <a:rPr lang="hr-HR" b="1" dirty="0" err="1" smtClean="0"/>
              <a:t>onflict</a:t>
            </a:r>
            <a:r>
              <a:rPr lang="hr-HR" b="1" dirty="0" smtClean="0"/>
              <a:t> </a:t>
            </a:r>
            <a:r>
              <a:rPr lang="hr-HR" b="1" dirty="0" err="1" smtClean="0"/>
              <a:t>of</a:t>
            </a:r>
            <a:r>
              <a:rPr lang="hr-HR" b="1" dirty="0" smtClean="0"/>
              <a:t> </a:t>
            </a:r>
            <a:r>
              <a:rPr lang="hr-HR" b="1" dirty="0" err="1" smtClean="0"/>
              <a:t>laws</a:t>
            </a:r>
            <a:r>
              <a:rPr lang="hr-HR" dirty="0" smtClean="0"/>
              <a:t>/</a:t>
            </a:r>
            <a:r>
              <a:rPr lang="hr-HR" b="1" dirty="0" err="1" smtClean="0"/>
              <a:t>private</a:t>
            </a:r>
            <a:r>
              <a:rPr lang="hr-HR" b="1" dirty="0" smtClean="0"/>
              <a:t> </a:t>
            </a:r>
            <a:r>
              <a:rPr lang="hr-HR" b="1" dirty="0" err="1" smtClean="0"/>
              <a:t>international</a:t>
            </a:r>
            <a:r>
              <a:rPr lang="hr-HR" b="1" dirty="0" smtClean="0"/>
              <a:t> </a:t>
            </a:r>
            <a:r>
              <a:rPr lang="hr-HR" b="1" dirty="0" err="1" smtClean="0"/>
              <a:t>law</a:t>
            </a:r>
            <a:endParaRPr lang="hr-HR" b="1" dirty="0" smtClean="0"/>
          </a:p>
          <a:p>
            <a:r>
              <a:rPr lang="hr-HR" dirty="0" err="1"/>
              <a:t>i</a:t>
            </a:r>
            <a:r>
              <a:rPr lang="hr-HR" dirty="0" err="1" smtClean="0"/>
              <a:t>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necessarily</a:t>
            </a:r>
            <a:r>
              <a:rPr lang="hr-HR" dirty="0" smtClean="0"/>
              <a:t> </a:t>
            </a:r>
            <a:r>
              <a:rPr lang="hr-HR" dirty="0" err="1" smtClean="0"/>
              <a:t>international</a:t>
            </a:r>
            <a:r>
              <a:rPr lang="hr-HR" dirty="0" smtClean="0"/>
              <a:t> as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may</a:t>
            </a:r>
            <a:r>
              <a:rPr lang="hr-HR" dirty="0" smtClean="0"/>
              <a:t> </a:t>
            </a:r>
            <a:r>
              <a:rPr lang="hr-HR" dirty="0" err="1" smtClean="0"/>
              <a:t>refer</a:t>
            </a:r>
            <a:r>
              <a:rPr lang="hr-HR" dirty="0" smtClean="0"/>
              <a:t> to </a:t>
            </a:r>
            <a:r>
              <a:rPr lang="hr-HR" dirty="0" err="1" smtClean="0"/>
              <a:t>laws</a:t>
            </a:r>
            <a:r>
              <a:rPr lang="hr-HR" dirty="0" smtClean="0"/>
              <a:t> </a:t>
            </a:r>
            <a:r>
              <a:rPr lang="hr-HR" dirty="0" err="1" smtClean="0"/>
              <a:t>between</a:t>
            </a:r>
            <a:r>
              <a:rPr lang="hr-HR" dirty="0" smtClean="0"/>
              <a:t> </a:t>
            </a:r>
            <a:r>
              <a:rPr lang="hr-HR" dirty="0" err="1" smtClean="0"/>
              <a:t>states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</a:t>
            </a:r>
            <a:r>
              <a:rPr lang="hr-HR" dirty="0" err="1" smtClean="0"/>
              <a:t>federation</a:t>
            </a:r>
            <a:r>
              <a:rPr lang="hr-HR" dirty="0" smtClean="0"/>
              <a:t>, </a:t>
            </a:r>
            <a:r>
              <a:rPr lang="hr-HR" dirty="0" err="1" smtClean="0"/>
              <a:t>provinces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</a:t>
            </a:r>
            <a:r>
              <a:rPr lang="hr-HR" dirty="0" err="1" smtClean="0"/>
              <a:t>state</a:t>
            </a:r>
            <a:r>
              <a:rPr lang="hr-HR" dirty="0" smtClean="0"/>
              <a:t>, </a:t>
            </a:r>
            <a:r>
              <a:rPr lang="hr-HR" dirty="0" err="1" smtClean="0"/>
              <a:t>cantons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</a:t>
            </a:r>
            <a:r>
              <a:rPr lang="hr-HR" dirty="0" err="1" smtClean="0"/>
              <a:t>confederation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a </a:t>
            </a:r>
            <a:r>
              <a:rPr lang="hr-HR" dirty="0" err="1" smtClean="0"/>
              <a:t>republic</a:t>
            </a:r>
            <a:r>
              <a:rPr lang="hr-HR" dirty="0" smtClean="0"/>
              <a:t>…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5601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Private</a:t>
            </a:r>
            <a:r>
              <a:rPr lang="hr-HR" dirty="0" smtClean="0"/>
              <a:t> </a:t>
            </a:r>
            <a:r>
              <a:rPr lang="hr-HR" dirty="0" err="1" smtClean="0"/>
              <a:t>international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n-US" dirty="0" smtClean="0"/>
              <a:t>the law that is administered between private citizens of different countries </a:t>
            </a:r>
            <a:endParaRPr lang="hr-HR" dirty="0" smtClean="0"/>
          </a:p>
          <a:p>
            <a:pPr marL="514350" indent="-514350">
              <a:buAutoNum type="alphaLcParenR"/>
            </a:pPr>
            <a:r>
              <a:rPr lang="en-US" dirty="0" smtClean="0"/>
              <a:t>a set of </a:t>
            </a:r>
            <a:r>
              <a:rPr lang="en-US" b="1" dirty="0" smtClean="0"/>
              <a:t>rules and regulations </a:t>
            </a:r>
            <a:r>
              <a:rPr lang="en-US" dirty="0" smtClean="0"/>
              <a:t>that are established or agreed upon by citizens of different nations who privately </a:t>
            </a:r>
            <a:r>
              <a:rPr lang="en-US" b="1" dirty="0" smtClean="0"/>
              <a:t>enter into a transaction </a:t>
            </a:r>
            <a:r>
              <a:rPr lang="en-US" dirty="0" smtClean="0"/>
              <a:t>and that will govern in the event of a </a:t>
            </a:r>
            <a:r>
              <a:rPr lang="en-US" b="1" dirty="0" smtClean="0"/>
              <a:t>dispute</a:t>
            </a:r>
            <a:endParaRPr lang="hr-HR" b="1" dirty="0" smtClean="0"/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US" dirty="0" smtClean="0"/>
              <a:t>concerned with the definition, regulation, and </a:t>
            </a:r>
            <a:r>
              <a:rPr lang="en-US" b="1" dirty="0" smtClean="0"/>
              <a:t>enforcement</a:t>
            </a:r>
            <a:r>
              <a:rPr lang="en-US" dirty="0" smtClean="0"/>
              <a:t> of </a:t>
            </a:r>
            <a:r>
              <a:rPr lang="en-US" b="1" dirty="0" smtClean="0"/>
              <a:t>rights </a:t>
            </a:r>
            <a:r>
              <a:rPr lang="hr-HR" b="1" dirty="0" err="1" smtClean="0"/>
              <a:t>and</a:t>
            </a:r>
            <a:r>
              <a:rPr lang="hr-HR" b="1" dirty="0" smtClean="0"/>
              <a:t> </a:t>
            </a:r>
            <a:r>
              <a:rPr lang="hr-HR" b="1" dirty="0" err="1" smtClean="0"/>
              <a:t>obligations</a:t>
            </a:r>
            <a:r>
              <a:rPr lang="hr-HR" b="1" dirty="0" smtClean="0"/>
              <a:t> </a:t>
            </a:r>
            <a:r>
              <a:rPr lang="en-US" dirty="0" smtClean="0"/>
              <a:t>in situations where </a:t>
            </a:r>
            <a:r>
              <a:rPr lang="hr-HR" dirty="0" err="1" smtClean="0"/>
              <a:t>parties</a:t>
            </a:r>
            <a:r>
              <a:rPr lang="en-US" dirty="0" smtClean="0"/>
              <a:t> are private citizens of different nations</a:t>
            </a:r>
            <a:endParaRPr lang="hr-HR" dirty="0" smtClean="0"/>
          </a:p>
          <a:p>
            <a:pPr marL="514350" indent="-514350">
              <a:buAutoNum type="alphaLcParenR"/>
            </a:pP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1124702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181</TotalTime>
  <Words>859</Words>
  <Application>Microsoft Office PowerPoint</Application>
  <PresentationFormat>Widescreen</PresentationFormat>
  <Paragraphs>85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Ion Boardroom</vt:lpstr>
      <vt:lpstr>Conflict of Laws</vt:lpstr>
      <vt:lpstr>Introduction to the summer term</vt:lpstr>
      <vt:lpstr>Schedule</vt:lpstr>
      <vt:lpstr>Rules and regulations </vt:lpstr>
      <vt:lpstr>End-of-term exam</vt:lpstr>
      <vt:lpstr>PowerPoint Presentation</vt:lpstr>
      <vt:lpstr>PowerPoint Presentation</vt:lpstr>
      <vt:lpstr>PowerPoint Presentation</vt:lpstr>
      <vt:lpstr>Private international law</vt:lpstr>
      <vt:lpstr>PowerPoint Presentation</vt:lpstr>
      <vt:lpstr>PowerPoint Presentation</vt:lpstr>
      <vt:lpstr>Conflict of laws</vt:lpstr>
      <vt:lpstr>Main topics</vt:lpstr>
      <vt:lpstr>Governing law</vt:lpstr>
      <vt:lpstr>Questions</vt:lpstr>
      <vt:lpstr>Vocabulary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of Laws</dc:title>
  <dc:creator>Ivana Težak Bogović</dc:creator>
  <cp:lastModifiedBy>ivana</cp:lastModifiedBy>
  <cp:revision>29</cp:revision>
  <dcterms:created xsi:type="dcterms:W3CDTF">2015-03-04T08:57:22Z</dcterms:created>
  <dcterms:modified xsi:type="dcterms:W3CDTF">2015-03-05T08:31:32Z</dcterms:modified>
</cp:coreProperties>
</file>