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72" r:id="rId3"/>
    <p:sldId id="273" r:id="rId4"/>
    <p:sldId id="274" r:id="rId5"/>
    <p:sldId id="275" r:id="rId6"/>
    <p:sldId id="276" r:id="rId7"/>
    <p:sldId id="277" r:id="rId8"/>
    <p:sldId id="278" r:id="rId9"/>
    <p:sldId id="279" r:id="rId10"/>
    <p:sldId id="257" r:id="rId11"/>
    <p:sldId id="258" r:id="rId12"/>
    <p:sldId id="281" r:id="rId13"/>
    <p:sldId id="280" r:id="rId14"/>
    <p:sldId id="259" r:id="rId15"/>
    <p:sldId id="271" r:id="rId16"/>
    <p:sldId id="260" r:id="rId17"/>
    <p:sldId id="261" r:id="rId18"/>
    <p:sldId id="262" r:id="rId19"/>
    <p:sldId id="263" r:id="rId20"/>
    <p:sldId id="264" r:id="rId21"/>
    <p:sldId id="265" r:id="rId22"/>
    <p:sldId id="266" r:id="rId23"/>
    <p:sldId id="267" r:id="rId24"/>
    <p:sldId id="268" r:id="rId25"/>
    <p:sldId id="269" r:id="rId26"/>
    <p:sldId id="270" r:id="rId2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721B6F-A199-469E-A9AB-916E7D2D3F08}" type="datetimeFigureOut">
              <a:rPr lang="sr-Latn-CS" smtClean="0"/>
              <a:t>2.12.2013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3BB6C-658A-4A28-AB0A-E9B3B4C423A8}" type="slidenum">
              <a:rPr lang="en-US" smtClean="0"/>
              <a:t>‹Nr.›</a:t>
            </a:fld>
            <a:endParaRPr lang="en-US"/>
          </a:p>
        </p:txBody>
      </p:sp>
    </p:spTree>
    <p:extLst>
      <p:ext uri="{BB962C8B-B14F-4D97-AF65-F5344CB8AC3E}">
        <p14:creationId xmlns:p14="http://schemas.microsoft.com/office/powerpoint/2010/main" val="2290372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7A9894-2F51-4432-823F-02E000B93764}" type="slidenum">
              <a:rPr lang="en-US" altLang="en-US" smtClean="0">
                <a:latin typeface="Arial" charset="0"/>
                <a:cs typeface="Arial" charset="0"/>
              </a:rPr>
              <a:pPr/>
              <a:t>12</a:t>
            </a:fld>
            <a:endParaRPr lang="en-US" alt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1FF563-DEBE-4008-A14D-A1247A4E859B}" type="slidenum">
              <a:rPr lang="en-US" altLang="en-US" smtClean="0">
                <a:latin typeface="Arial" charset="0"/>
                <a:cs typeface="Arial" charset="0"/>
              </a:rPr>
              <a:pPr/>
              <a:t>13</a:t>
            </a:fld>
            <a:endParaRPr lang="en-US" alt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505C6C-B426-43D2-83B9-6A6EE2BB021C}" type="datetimeFigureOut">
              <a:rPr lang="sr-Latn-C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E6AE1-9B93-4092-ADE9-33A98BFC9798}" type="slidenum">
              <a:rPr lang="en-US" smtClean="0"/>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505C6C-B426-43D2-83B9-6A6EE2BB021C}" type="datetimeFigureOut">
              <a:rPr lang="sr-Latn-C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E6AE1-9B93-4092-ADE9-33A98BFC9798}" type="slidenum">
              <a:rPr lang="en-US" smtClean="0"/>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505C6C-B426-43D2-83B9-6A6EE2BB021C}" type="datetimeFigureOut">
              <a:rPr lang="sr-Latn-C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E6AE1-9B93-4092-ADE9-33A98BFC9798}"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505C6C-B426-43D2-83B9-6A6EE2BB021C}" type="datetimeFigureOut">
              <a:rPr lang="sr-Latn-C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E6AE1-9B93-4092-ADE9-33A98BFC9798}"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505C6C-B426-43D2-83B9-6A6EE2BB021C}" type="datetimeFigureOut">
              <a:rPr lang="sr-Latn-C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E6AE1-9B93-4092-ADE9-33A98BFC9798}" type="slidenum">
              <a:rPr lang="en-US" smtClean="0"/>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505C6C-B426-43D2-83B9-6A6EE2BB021C}" type="datetimeFigureOut">
              <a:rPr lang="sr-Latn-C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E6AE1-9B93-4092-ADE9-33A98BFC9798}" type="slidenum">
              <a:rPr lang="en-US" smtClean="0"/>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505C6C-B426-43D2-83B9-6A6EE2BB021C}" type="datetimeFigureOut">
              <a:rPr lang="sr-Latn-CS" smtClean="0"/>
              <a:t>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BE6AE1-9B93-4092-ADE9-33A98BFC9798}"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505C6C-B426-43D2-83B9-6A6EE2BB021C}" type="datetimeFigureOut">
              <a:rPr lang="sr-Latn-CS" smtClean="0"/>
              <a:t>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BE6AE1-9B93-4092-ADE9-33A98BFC9798}" type="slidenum">
              <a:rPr lang="en-US" smtClean="0"/>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05C6C-B426-43D2-83B9-6A6EE2BB021C}" type="datetimeFigureOut">
              <a:rPr lang="sr-Latn-CS" smtClean="0"/>
              <a:t>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BE6AE1-9B93-4092-ADE9-33A98BFC9798}" type="slidenum">
              <a:rPr lang="en-US" smtClean="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505C6C-B426-43D2-83B9-6A6EE2BB021C}" type="datetimeFigureOut">
              <a:rPr lang="sr-Latn-C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E6AE1-9B93-4092-ADE9-33A98BFC9798}" type="slidenum">
              <a:rPr lang="en-US" smtClean="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505C6C-B426-43D2-83B9-6A6EE2BB021C}" type="datetimeFigureOut">
              <a:rPr lang="sr-Latn-C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E6AE1-9B93-4092-ADE9-33A98BFC9798}" type="slidenum">
              <a:rPr lang="en-US" smtClean="0"/>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05C6C-B426-43D2-83B9-6A6EE2BB021C}" type="datetimeFigureOut">
              <a:rPr lang="sr-Latn-CS" smtClean="0"/>
              <a:t>2.12.2013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BE6AE1-9B93-4092-ADE9-33A98BFC9798}"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youtube.com/watch?v=3qvGZHNL5fo"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businessdictionary.com/definition/Peter-principl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dirty="0" smtClean="0"/>
              <a:t>Disfunkcije i patologije</a:t>
            </a:r>
            <a:br>
              <a:rPr lang="hr-HR" dirty="0" smtClean="0"/>
            </a:br>
            <a:r>
              <a:rPr lang="hr-HR" sz="3100" dirty="0" smtClean="0">
                <a:hlinkClick r:id="rId2"/>
              </a:rPr>
              <a:t>http://www.youtube.com/</a:t>
            </a:r>
            <a:r>
              <a:rPr lang="hr-HR" sz="3100" dirty="0" err="1" smtClean="0">
                <a:hlinkClick r:id="rId2"/>
              </a:rPr>
              <a:t>watch</a:t>
            </a:r>
            <a:r>
              <a:rPr lang="hr-HR" sz="3100" dirty="0" smtClean="0">
                <a:hlinkClick r:id="rId2"/>
              </a:rPr>
              <a:t>?v=3qvGZHNL5fo</a:t>
            </a:r>
            <a:endParaRPr lang="en-US" dirty="0"/>
          </a:p>
        </p:txBody>
      </p:sp>
      <p:sp>
        <p:nvSpPr>
          <p:cNvPr id="3" name="Subtitle 2"/>
          <p:cNvSpPr>
            <a:spLocks noGrp="1"/>
          </p:cNvSpPr>
          <p:nvPr>
            <p:ph type="subTitle" idx="1"/>
          </p:nvPr>
        </p:nvSpPr>
        <p:spPr/>
        <p:txBody>
          <a:bodyPr/>
          <a:lstStyle/>
          <a:p>
            <a:r>
              <a:rPr lang="hr-HR" dirty="0" smtClean="0"/>
              <a:t>Josip Kregar</a:t>
            </a:r>
          </a:p>
          <a:p>
            <a:r>
              <a:rPr lang="hr-HR" dirty="0" smtClean="0"/>
              <a:t>četvrtak, 28. studeni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Formalne organizacije</a:t>
            </a:r>
            <a:endParaRPr lang="en-US" dirty="0"/>
          </a:p>
        </p:txBody>
      </p:sp>
      <p:sp>
        <p:nvSpPr>
          <p:cNvPr id="3" name="Content Placeholder 2"/>
          <p:cNvSpPr>
            <a:spLocks noGrp="1"/>
          </p:cNvSpPr>
          <p:nvPr>
            <p:ph sz="half" idx="1"/>
          </p:nvPr>
        </p:nvSpPr>
        <p:spPr/>
        <p:txBody>
          <a:bodyPr>
            <a:normAutofit fontScale="55000" lnSpcReduction="20000"/>
          </a:bodyPr>
          <a:lstStyle/>
          <a:p>
            <a:pPr>
              <a:buNone/>
            </a:pPr>
            <a:r>
              <a:rPr lang="hr-HR" dirty="0" err="1"/>
              <a:t>formal</a:t>
            </a:r>
            <a:r>
              <a:rPr lang="hr-HR" dirty="0"/>
              <a:t>, </a:t>
            </a:r>
            <a:r>
              <a:rPr lang="hr-HR" dirty="0" err="1"/>
              <a:t>rationally</a:t>
            </a:r>
            <a:r>
              <a:rPr lang="hr-HR" dirty="0"/>
              <a:t> </a:t>
            </a:r>
            <a:r>
              <a:rPr lang="hr-HR" dirty="0" err="1"/>
              <a:t>organized</a:t>
            </a:r>
            <a:r>
              <a:rPr lang="hr-HR" dirty="0"/>
              <a:t> </a:t>
            </a:r>
            <a:r>
              <a:rPr lang="hr-HR" dirty="0" err="1"/>
              <a:t>social</a:t>
            </a:r>
            <a:r>
              <a:rPr lang="hr-HR" dirty="0"/>
              <a:t> </a:t>
            </a:r>
            <a:r>
              <a:rPr lang="hr-HR" dirty="0" err="1"/>
              <a:t>structure</a:t>
            </a:r>
            <a:r>
              <a:rPr lang="hr-HR" dirty="0"/>
              <a:t> </a:t>
            </a:r>
            <a:r>
              <a:rPr lang="hr-HR" dirty="0" err="1"/>
              <a:t>involves</a:t>
            </a:r>
            <a:r>
              <a:rPr lang="hr-HR" dirty="0"/>
              <a:t> </a:t>
            </a:r>
            <a:r>
              <a:rPr lang="hr-HR" dirty="0" err="1"/>
              <a:t>clearly</a:t>
            </a:r>
            <a:r>
              <a:rPr lang="hr-HR" dirty="0"/>
              <a:t> </a:t>
            </a:r>
            <a:r>
              <a:rPr lang="hr-HR" dirty="0" err="1"/>
              <a:t>defined</a:t>
            </a:r>
            <a:r>
              <a:rPr lang="hr-HR" dirty="0"/>
              <a:t> </a:t>
            </a:r>
            <a:r>
              <a:rPr lang="hr-HR" dirty="0" err="1"/>
              <a:t>patterns</a:t>
            </a:r>
            <a:r>
              <a:rPr lang="hr-HR" dirty="0"/>
              <a:t> </a:t>
            </a:r>
            <a:r>
              <a:rPr lang="hr-HR" dirty="0" err="1"/>
              <a:t>of</a:t>
            </a:r>
            <a:r>
              <a:rPr lang="hr-HR" dirty="0"/>
              <a:t> </a:t>
            </a:r>
            <a:r>
              <a:rPr lang="hr-HR" dirty="0" err="1"/>
              <a:t>activity</a:t>
            </a:r>
            <a:r>
              <a:rPr lang="hr-HR" dirty="0"/>
              <a:t> </a:t>
            </a:r>
            <a:r>
              <a:rPr lang="hr-HR" dirty="0" err="1"/>
              <a:t>in</a:t>
            </a:r>
            <a:r>
              <a:rPr lang="hr-HR" dirty="0"/>
              <a:t> </a:t>
            </a:r>
            <a:r>
              <a:rPr lang="hr-HR" dirty="0" err="1"/>
              <a:t>which</a:t>
            </a:r>
            <a:r>
              <a:rPr lang="hr-HR" dirty="0"/>
              <a:t>, </a:t>
            </a:r>
            <a:r>
              <a:rPr lang="hr-HR" dirty="0" err="1"/>
              <a:t>ideally</a:t>
            </a:r>
            <a:r>
              <a:rPr lang="hr-HR" dirty="0"/>
              <a:t>, </a:t>
            </a:r>
            <a:r>
              <a:rPr lang="hr-HR" dirty="0" err="1"/>
              <a:t>every</a:t>
            </a:r>
            <a:r>
              <a:rPr lang="hr-HR" dirty="0"/>
              <a:t> </a:t>
            </a:r>
            <a:r>
              <a:rPr lang="hr-HR" dirty="0" err="1"/>
              <a:t>series</a:t>
            </a:r>
            <a:r>
              <a:rPr lang="hr-HR" dirty="0"/>
              <a:t> </a:t>
            </a:r>
            <a:r>
              <a:rPr lang="hr-HR" dirty="0" err="1"/>
              <a:t>of</a:t>
            </a:r>
            <a:r>
              <a:rPr lang="hr-HR" dirty="0"/>
              <a:t> </a:t>
            </a:r>
            <a:r>
              <a:rPr lang="hr-HR" dirty="0" err="1"/>
              <a:t>actions</a:t>
            </a:r>
            <a:r>
              <a:rPr lang="hr-HR" dirty="0"/>
              <a:t> is </a:t>
            </a:r>
            <a:r>
              <a:rPr lang="hr-HR" dirty="0" err="1"/>
              <a:t>functionally</a:t>
            </a:r>
            <a:r>
              <a:rPr lang="hr-HR" dirty="0"/>
              <a:t> </a:t>
            </a:r>
            <a:r>
              <a:rPr lang="hr-HR" dirty="0" err="1"/>
              <a:t>related</a:t>
            </a:r>
            <a:r>
              <a:rPr lang="hr-HR" dirty="0"/>
              <a:t> to </a:t>
            </a:r>
            <a:r>
              <a:rPr lang="hr-HR" dirty="0" err="1"/>
              <a:t>the</a:t>
            </a:r>
            <a:r>
              <a:rPr lang="hr-HR" dirty="0"/>
              <a:t> </a:t>
            </a:r>
            <a:r>
              <a:rPr lang="hr-HR" dirty="0" err="1"/>
              <a:t>purposes</a:t>
            </a:r>
            <a:r>
              <a:rPr lang="hr-HR" dirty="0"/>
              <a:t> </a:t>
            </a:r>
            <a:r>
              <a:rPr lang="hr-HR" dirty="0" err="1"/>
              <a:t>of</a:t>
            </a:r>
            <a:r>
              <a:rPr lang="hr-HR" dirty="0"/>
              <a:t> </a:t>
            </a:r>
            <a:r>
              <a:rPr lang="hr-HR" dirty="0" err="1"/>
              <a:t>the</a:t>
            </a:r>
            <a:r>
              <a:rPr lang="hr-HR" dirty="0"/>
              <a:t> </a:t>
            </a:r>
            <a:r>
              <a:rPr lang="hr-HR" dirty="0" err="1"/>
              <a:t>organization</a:t>
            </a:r>
            <a:r>
              <a:rPr lang="hr-HR" dirty="0" smtClean="0"/>
              <a:t>.</a:t>
            </a:r>
          </a:p>
          <a:p>
            <a:pPr>
              <a:buNone/>
            </a:pPr>
            <a:r>
              <a:rPr lang="hr-HR" dirty="0" err="1" smtClean="0"/>
              <a:t>In</a:t>
            </a:r>
            <a:r>
              <a:rPr lang="hr-HR" dirty="0" smtClean="0"/>
              <a:t> </a:t>
            </a:r>
            <a:r>
              <a:rPr lang="hr-HR" dirty="0" err="1"/>
              <a:t>such</a:t>
            </a:r>
            <a:r>
              <a:rPr lang="hr-HR" dirty="0"/>
              <a:t> </a:t>
            </a:r>
            <a:r>
              <a:rPr lang="hr-HR" dirty="0" err="1"/>
              <a:t>an</a:t>
            </a:r>
            <a:r>
              <a:rPr lang="hr-HR" dirty="0"/>
              <a:t> </a:t>
            </a:r>
            <a:r>
              <a:rPr lang="hr-HR" dirty="0" err="1"/>
              <a:t>organization</a:t>
            </a:r>
            <a:r>
              <a:rPr lang="hr-HR" dirty="0"/>
              <a:t> </a:t>
            </a:r>
            <a:r>
              <a:rPr lang="hr-HR" dirty="0" err="1"/>
              <a:t>there</a:t>
            </a:r>
            <a:r>
              <a:rPr lang="hr-HR" dirty="0"/>
              <a:t> is </a:t>
            </a:r>
            <a:r>
              <a:rPr lang="hr-HR" dirty="0" err="1"/>
              <a:t>integrated</a:t>
            </a:r>
            <a:r>
              <a:rPr lang="hr-HR" dirty="0"/>
              <a:t> a </a:t>
            </a:r>
            <a:r>
              <a:rPr lang="hr-HR" dirty="0" err="1"/>
              <a:t>series</a:t>
            </a:r>
            <a:r>
              <a:rPr lang="hr-HR" dirty="0"/>
              <a:t> </a:t>
            </a:r>
            <a:r>
              <a:rPr lang="hr-HR" dirty="0" err="1"/>
              <a:t>of</a:t>
            </a:r>
            <a:r>
              <a:rPr lang="hr-HR" dirty="0"/>
              <a:t> </a:t>
            </a:r>
            <a:r>
              <a:rPr lang="hr-HR" dirty="0" err="1"/>
              <a:t>offices</a:t>
            </a:r>
            <a:r>
              <a:rPr lang="hr-HR" dirty="0"/>
              <a:t>, </a:t>
            </a:r>
            <a:r>
              <a:rPr lang="hr-HR" dirty="0" err="1"/>
              <a:t>of</a:t>
            </a:r>
            <a:r>
              <a:rPr lang="hr-HR" dirty="0"/>
              <a:t> </a:t>
            </a:r>
            <a:r>
              <a:rPr lang="hr-HR" dirty="0" err="1"/>
              <a:t>hierarchized</a:t>
            </a:r>
            <a:r>
              <a:rPr lang="hr-HR" dirty="0"/>
              <a:t> </a:t>
            </a:r>
            <a:r>
              <a:rPr lang="hr-HR" dirty="0" err="1"/>
              <a:t>statuses</a:t>
            </a:r>
            <a:r>
              <a:rPr lang="hr-HR" dirty="0"/>
              <a:t>, </a:t>
            </a:r>
            <a:r>
              <a:rPr lang="hr-HR" dirty="0" err="1"/>
              <a:t>in</a:t>
            </a:r>
            <a:r>
              <a:rPr lang="hr-HR" dirty="0"/>
              <a:t> </a:t>
            </a:r>
            <a:r>
              <a:rPr lang="hr-HR" dirty="0" err="1"/>
              <a:t>which</a:t>
            </a:r>
            <a:r>
              <a:rPr lang="hr-HR" dirty="0"/>
              <a:t> </a:t>
            </a:r>
            <a:r>
              <a:rPr lang="hr-HR" dirty="0" err="1"/>
              <a:t>inhere</a:t>
            </a:r>
            <a:r>
              <a:rPr lang="hr-HR" dirty="0"/>
              <a:t> </a:t>
            </a:r>
            <a:r>
              <a:rPr lang="hr-HR" dirty="0" err="1"/>
              <a:t>a</a:t>
            </a:r>
            <a:r>
              <a:rPr lang="hr-HR" dirty="0"/>
              <a:t> </a:t>
            </a:r>
            <a:r>
              <a:rPr lang="hr-HR" dirty="0" err="1"/>
              <a:t>number</a:t>
            </a:r>
            <a:r>
              <a:rPr lang="hr-HR" dirty="0"/>
              <a:t> </a:t>
            </a:r>
            <a:r>
              <a:rPr lang="hr-HR" dirty="0" err="1"/>
              <a:t>of</a:t>
            </a:r>
            <a:r>
              <a:rPr lang="hr-HR" dirty="0"/>
              <a:t> </a:t>
            </a:r>
            <a:r>
              <a:rPr lang="hr-HR" dirty="0" err="1"/>
              <a:t>obligations</a:t>
            </a:r>
            <a:r>
              <a:rPr lang="hr-HR" dirty="0"/>
              <a:t> </a:t>
            </a:r>
            <a:r>
              <a:rPr lang="hr-HR" dirty="0" err="1"/>
              <a:t>and</a:t>
            </a:r>
            <a:r>
              <a:rPr lang="hr-HR" dirty="0"/>
              <a:t> </a:t>
            </a:r>
            <a:r>
              <a:rPr lang="hr-HR" dirty="0" err="1"/>
              <a:t>privileges</a:t>
            </a:r>
            <a:r>
              <a:rPr lang="hr-HR" dirty="0"/>
              <a:t> </a:t>
            </a:r>
            <a:r>
              <a:rPr lang="hr-HR" dirty="0" err="1"/>
              <a:t>closely</a:t>
            </a:r>
            <a:r>
              <a:rPr lang="hr-HR" dirty="0"/>
              <a:t> </a:t>
            </a:r>
            <a:r>
              <a:rPr lang="hr-HR" dirty="0" err="1"/>
              <a:t>defined</a:t>
            </a:r>
            <a:r>
              <a:rPr lang="hr-HR" dirty="0"/>
              <a:t> </a:t>
            </a:r>
            <a:r>
              <a:rPr lang="hr-HR" dirty="0" err="1"/>
              <a:t>by</a:t>
            </a:r>
            <a:r>
              <a:rPr lang="hr-HR" dirty="0"/>
              <a:t> </a:t>
            </a:r>
            <a:r>
              <a:rPr lang="hr-HR" dirty="0" err="1"/>
              <a:t>limited</a:t>
            </a:r>
            <a:r>
              <a:rPr lang="hr-HR" dirty="0"/>
              <a:t> </a:t>
            </a:r>
            <a:r>
              <a:rPr lang="hr-HR" dirty="0" err="1"/>
              <a:t>and</a:t>
            </a:r>
            <a:r>
              <a:rPr lang="hr-HR" dirty="0"/>
              <a:t> </a:t>
            </a:r>
            <a:r>
              <a:rPr lang="hr-HR" dirty="0" err="1"/>
              <a:t>specific</a:t>
            </a:r>
            <a:r>
              <a:rPr lang="hr-HR" dirty="0"/>
              <a:t> </a:t>
            </a:r>
            <a:r>
              <a:rPr lang="hr-HR" dirty="0" err="1"/>
              <a:t>rules</a:t>
            </a:r>
            <a:r>
              <a:rPr lang="hr-HR" dirty="0"/>
              <a:t>. </a:t>
            </a:r>
            <a:r>
              <a:rPr lang="hr-HR" dirty="0" err="1"/>
              <a:t>Each</a:t>
            </a:r>
            <a:r>
              <a:rPr lang="hr-HR" dirty="0"/>
              <a:t> </a:t>
            </a:r>
            <a:r>
              <a:rPr lang="hr-HR" dirty="0" err="1"/>
              <a:t>of</a:t>
            </a:r>
            <a:r>
              <a:rPr lang="hr-HR" dirty="0"/>
              <a:t> </a:t>
            </a:r>
            <a:r>
              <a:rPr lang="hr-HR" dirty="0" err="1"/>
              <a:t>these</a:t>
            </a:r>
            <a:r>
              <a:rPr lang="hr-HR" dirty="0"/>
              <a:t> </a:t>
            </a:r>
            <a:r>
              <a:rPr lang="hr-HR" dirty="0" err="1"/>
              <a:t>offices</a:t>
            </a:r>
            <a:r>
              <a:rPr lang="hr-HR" dirty="0"/>
              <a:t> </a:t>
            </a:r>
            <a:r>
              <a:rPr lang="hr-HR" dirty="0" err="1"/>
              <a:t>contains</a:t>
            </a:r>
            <a:r>
              <a:rPr lang="hr-HR" dirty="0"/>
              <a:t> </a:t>
            </a:r>
            <a:r>
              <a:rPr lang="hr-HR" dirty="0" err="1"/>
              <a:t>an</a:t>
            </a:r>
            <a:r>
              <a:rPr lang="hr-HR" dirty="0"/>
              <a:t> </a:t>
            </a:r>
            <a:r>
              <a:rPr lang="hr-HR" dirty="0" err="1"/>
              <a:t>area</a:t>
            </a:r>
            <a:r>
              <a:rPr lang="hr-HR" dirty="0"/>
              <a:t> </a:t>
            </a:r>
            <a:r>
              <a:rPr lang="hr-HR" dirty="0" err="1"/>
              <a:t>of</a:t>
            </a:r>
            <a:r>
              <a:rPr lang="hr-HR" dirty="0"/>
              <a:t> </a:t>
            </a:r>
            <a:r>
              <a:rPr lang="hr-HR" dirty="0" err="1"/>
              <a:t>imputed</a:t>
            </a:r>
            <a:r>
              <a:rPr lang="hr-HR" dirty="0"/>
              <a:t> </a:t>
            </a:r>
            <a:r>
              <a:rPr lang="hr-HR" dirty="0" err="1"/>
              <a:t>competence</a:t>
            </a:r>
            <a:r>
              <a:rPr lang="hr-HR" dirty="0"/>
              <a:t> </a:t>
            </a:r>
            <a:r>
              <a:rPr lang="hr-HR" dirty="0" err="1"/>
              <a:t>and</a:t>
            </a:r>
            <a:r>
              <a:rPr lang="hr-HR" dirty="0"/>
              <a:t> </a:t>
            </a:r>
            <a:r>
              <a:rPr lang="hr-HR" dirty="0" err="1"/>
              <a:t>responsibility</a:t>
            </a:r>
            <a:r>
              <a:rPr lang="hr-HR" dirty="0"/>
              <a:t>. </a:t>
            </a:r>
            <a:r>
              <a:rPr lang="hr-HR" dirty="0" err="1"/>
              <a:t>Authority</a:t>
            </a:r>
            <a:r>
              <a:rPr lang="hr-HR" dirty="0"/>
              <a:t>, </a:t>
            </a:r>
            <a:r>
              <a:rPr lang="hr-HR" dirty="0" err="1"/>
              <a:t>the</a:t>
            </a:r>
            <a:r>
              <a:rPr lang="hr-HR" dirty="0"/>
              <a:t> power </a:t>
            </a:r>
            <a:r>
              <a:rPr lang="hr-HR" dirty="0" err="1"/>
              <a:t>of</a:t>
            </a:r>
            <a:r>
              <a:rPr lang="hr-HR" dirty="0"/>
              <a:t> </a:t>
            </a:r>
            <a:r>
              <a:rPr lang="hr-HR" dirty="0" err="1"/>
              <a:t>control</a:t>
            </a:r>
            <a:r>
              <a:rPr lang="hr-HR" dirty="0"/>
              <a:t> </a:t>
            </a:r>
            <a:r>
              <a:rPr lang="hr-HR" dirty="0" err="1"/>
              <a:t>which</a:t>
            </a:r>
            <a:r>
              <a:rPr lang="hr-HR" dirty="0"/>
              <a:t> </a:t>
            </a:r>
            <a:r>
              <a:rPr lang="hr-HR" dirty="0" err="1"/>
              <a:t>derives</a:t>
            </a:r>
            <a:r>
              <a:rPr lang="hr-HR" dirty="0"/>
              <a:t> </a:t>
            </a:r>
            <a:r>
              <a:rPr lang="hr-HR" dirty="0" err="1"/>
              <a:t>from</a:t>
            </a:r>
            <a:r>
              <a:rPr lang="hr-HR" dirty="0"/>
              <a:t> </a:t>
            </a:r>
            <a:r>
              <a:rPr lang="hr-HR" dirty="0" err="1"/>
              <a:t>an</a:t>
            </a:r>
            <a:r>
              <a:rPr lang="hr-HR" dirty="0"/>
              <a:t> </a:t>
            </a:r>
            <a:r>
              <a:rPr lang="hr-HR" dirty="0" err="1"/>
              <a:t>acknowledged</a:t>
            </a:r>
            <a:r>
              <a:rPr lang="hr-HR" dirty="0"/>
              <a:t> status, </a:t>
            </a:r>
            <a:r>
              <a:rPr lang="hr-HR" dirty="0" err="1"/>
              <a:t>inheres</a:t>
            </a:r>
            <a:r>
              <a:rPr lang="hr-HR" dirty="0"/>
              <a:t> </a:t>
            </a:r>
            <a:r>
              <a:rPr lang="hr-HR" dirty="0" err="1"/>
              <a:t>in</a:t>
            </a:r>
            <a:r>
              <a:rPr lang="hr-HR" dirty="0"/>
              <a:t> </a:t>
            </a:r>
            <a:r>
              <a:rPr lang="hr-HR" dirty="0" err="1"/>
              <a:t>the</a:t>
            </a:r>
            <a:r>
              <a:rPr lang="hr-HR" dirty="0"/>
              <a:t> office </a:t>
            </a:r>
            <a:r>
              <a:rPr lang="hr-HR" dirty="0" err="1"/>
              <a:t>and</a:t>
            </a:r>
            <a:r>
              <a:rPr lang="hr-HR" dirty="0"/>
              <a:t> </a:t>
            </a:r>
            <a:r>
              <a:rPr lang="hr-HR" dirty="0" err="1"/>
              <a:t>not</a:t>
            </a:r>
            <a:r>
              <a:rPr lang="hr-HR" dirty="0"/>
              <a:t> </a:t>
            </a:r>
            <a:r>
              <a:rPr lang="hr-HR" dirty="0" err="1"/>
              <a:t>in</a:t>
            </a:r>
            <a:r>
              <a:rPr lang="hr-HR" dirty="0"/>
              <a:t> </a:t>
            </a:r>
            <a:r>
              <a:rPr lang="hr-HR" dirty="0" err="1"/>
              <a:t>the</a:t>
            </a:r>
            <a:r>
              <a:rPr lang="hr-HR" dirty="0"/>
              <a:t> </a:t>
            </a:r>
            <a:r>
              <a:rPr lang="hr-HR" dirty="0" err="1"/>
              <a:t>particular</a:t>
            </a:r>
            <a:r>
              <a:rPr lang="hr-HR" dirty="0"/>
              <a:t> </a:t>
            </a:r>
            <a:r>
              <a:rPr lang="hr-HR" dirty="0" err="1"/>
              <a:t>person</a:t>
            </a:r>
            <a:r>
              <a:rPr lang="hr-HR" dirty="0"/>
              <a:t> who </a:t>
            </a:r>
            <a:r>
              <a:rPr lang="hr-HR" dirty="0" err="1"/>
              <a:t>performs</a:t>
            </a:r>
            <a:r>
              <a:rPr lang="hr-HR" dirty="0"/>
              <a:t> </a:t>
            </a:r>
            <a:r>
              <a:rPr lang="hr-HR" dirty="0" err="1"/>
              <a:t>the</a:t>
            </a:r>
            <a:r>
              <a:rPr lang="hr-HR" dirty="0"/>
              <a:t> </a:t>
            </a:r>
            <a:r>
              <a:rPr lang="hr-HR" dirty="0" err="1"/>
              <a:t>official</a:t>
            </a:r>
            <a:r>
              <a:rPr lang="hr-HR" dirty="0"/>
              <a:t> role. </a:t>
            </a:r>
            <a:endParaRPr lang="hr-HR" dirty="0" smtClean="0"/>
          </a:p>
          <a:p>
            <a:pPr>
              <a:buNone/>
            </a:pPr>
            <a:r>
              <a:rPr lang="hr-HR" dirty="0" smtClean="0"/>
              <a:t>.</a:t>
            </a:r>
            <a:endParaRPr lang="en-US" dirty="0"/>
          </a:p>
        </p:txBody>
      </p:sp>
      <p:sp>
        <p:nvSpPr>
          <p:cNvPr id="6" name="Content Placeholder 5"/>
          <p:cNvSpPr>
            <a:spLocks noGrp="1"/>
          </p:cNvSpPr>
          <p:nvPr>
            <p:ph sz="half" idx="2"/>
          </p:nvPr>
        </p:nvSpPr>
        <p:spPr/>
        <p:txBody>
          <a:bodyPr>
            <a:normAutofit fontScale="55000" lnSpcReduction="20000"/>
          </a:bodyPr>
          <a:lstStyle/>
          <a:p>
            <a:pPr>
              <a:lnSpc>
                <a:spcPct val="170000"/>
              </a:lnSpc>
            </a:pPr>
            <a:r>
              <a:rPr lang="hr-HR" dirty="0" smtClean="0"/>
              <a:t>Formalna struktura je dizajnirana prema planu i idealu postizanja cilja</a:t>
            </a:r>
          </a:p>
          <a:p>
            <a:pPr>
              <a:lnSpc>
                <a:spcPct val="170000"/>
              </a:lnSpc>
            </a:pPr>
            <a:r>
              <a:rPr lang="hr-HR" dirty="0" smtClean="0"/>
              <a:t>Formalna struktura je hijerarhijski povezana organizacijskim </a:t>
            </a:r>
            <a:r>
              <a:rPr lang="hr-HR" dirty="0" err="1" smtClean="0"/>
              <a:t>zulogama</a:t>
            </a:r>
            <a:endParaRPr lang="hr-HR" dirty="0" smtClean="0"/>
          </a:p>
          <a:p>
            <a:pPr>
              <a:lnSpc>
                <a:spcPct val="170000"/>
              </a:lnSpc>
            </a:pPr>
            <a:r>
              <a:rPr lang="hr-HR" dirty="0" smtClean="0"/>
              <a:t>Formalna struktura pretpostavlja pravila</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hr-HR" dirty="0" smtClean="0"/>
              <a:t>Formalne organizacije</a:t>
            </a:r>
            <a:endParaRPr lang="en-US" dirty="0"/>
          </a:p>
        </p:txBody>
      </p:sp>
      <p:sp>
        <p:nvSpPr>
          <p:cNvPr id="4" name="Content Placeholder 3"/>
          <p:cNvSpPr>
            <a:spLocks noGrp="1"/>
          </p:cNvSpPr>
          <p:nvPr>
            <p:ph sz="half" idx="1"/>
          </p:nvPr>
        </p:nvSpPr>
        <p:spPr/>
        <p:txBody>
          <a:bodyPr>
            <a:normAutofit fontScale="47500" lnSpcReduction="20000"/>
          </a:bodyPr>
          <a:lstStyle/>
          <a:p>
            <a:pPr>
              <a:buNone/>
            </a:pPr>
            <a:r>
              <a:rPr lang="hr-HR" dirty="0" smtClean="0"/>
              <a:t>. </a:t>
            </a:r>
            <a:r>
              <a:rPr lang="hr-HR" dirty="0" err="1"/>
              <a:t>The</a:t>
            </a:r>
            <a:r>
              <a:rPr lang="hr-HR" dirty="0"/>
              <a:t> </a:t>
            </a:r>
            <a:r>
              <a:rPr lang="hr-HR" dirty="0" err="1"/>
              <a:t>system</a:t>
            </a:r>
            <a:r>
              <a:rPr lang="hr-HR" dirty="0"/>
              <a:t> </a:t>
            </a:r>
            <a:r>
              <a:rPr lang="hr-HR" dirty="0" err="1"/>
              <a:t>of</a:t>
            </a:r>
            <a:r>
              <a:rPr lang="hr-HR" dirty="0"/>
              <a:t> </a:t>
            </a:r>
            <a:r>
              <a:rPr lang="hr-HR" dirty="0" err="1"/>
              <a:t>prescribed</a:t>
            </a:r>
            <a:r>
              <a:rPr lang="hr-HR" dirty="0"/>
              <a:t> </a:t>
            </a:r>
            <a:r>
              <a:rPr lang="hr-HR" dirty="0" err="1"/>
              <a:t>relations</a:t>
            </a:r>
            <a:r>
              <a:rPr lang="hr-HR" dirty="0"/>
              <a:t> </a:t>
            </a:r>
            <a:r>
              <a:rPr lang="hr-HR" dirty="0" err="1"/>
              <a:t>between</a:t>
            </a:r>
            <a:r>
              <a:rPr lang="hr-HR" dirty="0"/>
              <a:t> </a:t>
            </a:r>
            <a:r>
              <a:rPr lang="hr-HR" dirty="0" err="1"/>
              <a:t>the</a:t>
            </a:r>
            <a:r>
              <a:rPr lang="hr-HR" dirty="0"/>
              <a:t> </a:t>
            </a:r>
            <a:r>
              <a:rPr lang="hr-HR" dirty="0" err="1"/>
              <a:t>various</a:t>
            </a:r>
            <a:r>
              <a:rPr lang="hr-HR" dirty="0"/>
              <a:t> </a:t>
            </a:r>
            <a:r>
              <a:rPr lang="hr-HR" dirty="0" err="1"/>
              <a:t>offices</a:t>
            </a:r>
            <a:r>
              <a:rPr lang="hr-HR" dirty="0"/>
              <a:t> </a:t>
            </a:r>
            <a:r>
              <a:rPr lang="hr-HR" dirty="0" err="1"/>
              <a:t>involves</a:t>
            </a:r>
            <a:r>
              <a:rPr lang="hr-HR" dirty="0"/>
              <a:t> a </a:t>
            </a:r>
            <a:r>
              <a:rPr lang="hr-HR" dirty="0" err="1"/>
              <a:t>considerable</a:t>
            </a:r>
            <a:r>
              <a:rPr lang="hr-HR" dirty="0"/>
              <a:t> </a:t>
            </a:r>
            <a:r>
              <a:rPr lang="hr-HR" dirty="0" err="1"/>
              <a:t>degree</a:t>
            </a:r>
            <a:r>
              <a:rPr lang="hr-HR" dirty="0"/>
              <a:t> </a:t>
            </a:r>
            <a:r>
              <a:rPr lang="hr-HR" dirty="0" err="1"/>
              <a:t>of</a:t>
            </a:r>
            <a:r>
              <a:rPr lang="hr-HR" dirty="0"/>
              <a:t> </a:t>
            </a:r>
            <a:r>
              <a:rPr lang="hr-HR" dirty="0" err="1"/>
              <a:t>formality</a:t>
            </a:r>
            <a:r>
              <a:rPr lang="hr-HR" dirty="0"/>
              <a:t> </a:t>
            </a:r>
            <a:r>
              <a:rPr lang="hr-HR" dirty="0" err="1"/>
              <a:t>and</a:t>
            </a:r>
            <a:r>
              <a:rPr lang="hr-HR" dirty="0"/>
              <a:t> </a:t>
            </a:r>
            <a:r>
              <a:rPr lang="hr-HR" dirty="0" err="1"/>
              <a:t>clearly</a:t>
            </a:r>
            <a:r>
              <a:rPr lang="hr-HR" dirty="0"/>
              <a:t> </a:t>
            </a:r>
            <a:r>
              <a:rPr lang="hr-HR" dirty="0" err="1"/>
              <a:t>defined</a:t>
            </a:r>
            <a:r>
              <a:rPr lang="hr-HR" dirty="0"/>
              <a:t> </a:t>
            </a:r>
            <a:r>
              <a:rPr lang="hr-HR" dirty="0" err="1"/>
              <a:t>social</a:t>
            </a:r>
            <a:r>
              <a:rPr lang="hr-HR" dirty="0"/>
              <a:t> distance </a:t>
            </a:r>
            <a:r>
              <a:rPr lang="hr-HR" dirty="0" err="1"/>
              <a:t>between</a:t>
            </a:r>
            <a:r>
              <a:rPr lang="hr-HR" dirty="0"/>
              <a:t> </a:t>
            </a:r>
            <a:r>
              <a:rPr lang="hr-HR" dirty="0" err="1"/>
              <a:t>the</a:t>
            </a:r>
            <a:r>
              <a:rPr lang="hr-HR" dirty="0"/>
              <a:t> </a:t>
            </a:r>
            <a:r>
              <a:rPr lang="hr-HR" dirty="0" err="1"/>
              <a:t>occupants</a:t>
            </a:r>
            <a:r>
              <a:rPr lang="hr-HR" dirty="0"/>
              <a:t> </a:t>
            </a:r>
            <a:r>
              <a:rPr lang="hr-HR" dirty="0" err="1"/>
              <a:t>of</a:t>
            </a:r>
            <a:r>
              <a:rPr lang="hr-HR" dirty="0"/>
              <a:t> </a:t>
            </a:r>
            <a:r>
              <a:rPr lang="hr-HR" dirty="0" err="1"/>
              <a:t>these</a:t>
            </a:r>
            <a:r>
              <a:rPr lang="hr-HR" dirty="0"/>
              <a:t> </a:t>
            </a:r>
            <a:r>
              <a:rPr lang="hr-HR" dirty="0" err="1"/>
              <a:t>positions</a:t>
            </a:r>
            <a:r>
              <a:rPr lang="hr-HR" dirty="0" smtClean="0"/>
              <a:t>.</a:t>
            </a:r>
          </a:p>
          <a:p>
            <a:pPr>
              <a:buNone/>
            </a:pPr>
            <a:r>
              <a:rPr lang="hr-HR" dirty="0" smtClean="0"/>
              <a:t> </a:t>
            </a:r>
            <a:r>
              <a:rPr lang="hr-HR" dirty="0" err="1"/>
              <a:t>Formality</a:t>
            </a:r>
            <a:r>
              <a:rPr lang="hr-HR" dirty="0"/>
              <a:t> is </a:t>
            </a:r>
            <a:r>
              <a:rPr lang="hr-HR" dirty="0" err="1"/>
              <a:t>manifested</a:t>
            </a:r>
            <a:r>
              <a:rPr lang="hr-HR" dirty="0"/>
              <a:t> </a:t>
            </a:r>
            <a:r>
              <a:rPr lang="hr-HR" dirty="0" err="1"/>
              <a:t>by</a:t>
            </a:r>
            <a:r>
              <a:rPr lang="hr-HR" dirty="0"/>
              <a:t> </a:t>
            </a:r>
            <a:r>
              <a:rPr lang="hr-HR" dirty="0" err="1"/>
              <a:t>means</a:t>
            </a:r>
            <a:r>
              <a:rPr lang="hr-HR" dirty="0"/>
              <a:t> </a:t>
            </a:r>
            <a:r>
              <a:rPr lang="hr-HR" dirty="0" err="1"/>
              <a:t>of</a:t>
            </a:r>
            <a:r>
              <a:rPr lang="hr-HR" dirty="0"/>
              <a:t> a more or </a:t>
            </a:r>
            <a:r>
              <a:rPr lang="hr-HR" dirty="0" err="1"/>
              <a:t>less</a:t>
            </a:r>
            <a:r>
              <a:rPr lang="hr-HR" dirty="0"/>
              <a:t> </a:t>
            </a:r>
            <a:r>
              <a:rPr lang="hr-HR" dirty="0" err="1"/>
              <a:t>complicated</a:t>
            </a:r>
            <a:r>
              <a:rPr lang="hr-HR" dirty="0"/>
              <a:t> </a:t>
            </a:r>
            <a:r>
              <a:rPr lang="hr-HR" dirty="0" err="1"/>
              <a:t>social</a:t>
            </a:r>
            <a:r>
              <a:rPr lang="hr-HR" dirty="0"/>
              <a:t> ritual </a:t>
            </a:r>
            <a:r>
              <a:rPr lang="hr-HR" dirty="0" err="1"/>
              <a:t>which</a:t>
            </a:r>
            <a:r>
              <a:rPr lang="hr-HR" dirty="0"/>
              <a:t> </a:t>
            </a:r>
            <a:r>
              <a:rPr lang="hr-HR" dirty="0" err="1"/>
              <a:t>symbolizes</a:t>
            </a:r>
            <a:r>
              <a:rPr lang="hr-HR" dirty="0"/>
              <a:t> </a:t>
            </a:r>
            <a:r>
              <a:rPr lang="hr-HR" dirty="0" err="1"/>
              <a:t>and</a:t>
            </a:r>
            <a:r>
              <a:rPr lang="hr-HR" dirty="0"/>
              <a:t> </a:t>
            </a:r>
            <a:r>
              <a:rPr lang="hr-HR" dirty="0" err="1"/>
              <a:t>supports</a:t>
            </a:r>
            <a:r>
              <a:rPr lang="hr-HR" dirty="0"/>
              <a:t> </a:t>
            </a:r>
            <a:r>
              <a:rPr lang="hr-HR" dirty="0" err="1"/>
              <a:t>the</a:t>
            </a:r>
            <a:r>
              <a:rPr lang="hr-HR" dirty="0"/>
              <a:t> </a:t>
            </a:r>
            <a:r>
              <a:rPr lang="hr-HR" dirty="0" err="1"/>
              <a:t>pecking</a:t>
            </a:r>
            <a:r>
              <a:rPr lang="hr-HR" dirty="0"/>
              <a:t> </a:t>
            </a:r>
            <a:r>
              <a:rPr lang="hr-HR" dirty="0" err="1"/>
              <a:t>order</a:t>
            </a:r>
            <a:r>
              <a:rPr lang="hr-HR" dirty="0"/>
              <a:t> </a:t>
            </a:r>
            <a:r>
              <a:rPr lang="hr-HR" dirty="0" err="1"/>
              <a:t>of</a:t>
            </a:r>
            <a:r>
              <a:rPr lang="hr-HR" dirty="0"/>
              <a:t> </a:t>
            </a:r>
            <a:r>
              <a:rPr lang="hr-HR" dirty="0" err="1"/>
              <a:t>the</a:t>
            </a:r>
            <a:r>
              <a:rPr lang="hr-HR" dirty="0"/>
              <a:t> </a:t>
            </a:r>
            <a:r>
              <a:rPr lang="hr-HR" dirty="0" err="1"/>
              <a:t>various</a:t>
            </a:r>
            <a:r>
              <a:rPr lang="hr-HR" dirty="0"/>
              <a:t> </a:t>
            </a:r>
            <a:r>
              <a:rPr lang="hr-HR" dirty="0" err="1"/>
              <a:t>offices</a:t>
            </a:r>
            <a:r>
              <a:rPr lang="hr-HR" dirty="0"/>
              <a:t>. </a:t>
            </a:r>
            <a:r>
              <a:rPr lang="hr-HR" dirty="0" err="1"/>
              <a:t>Such</a:t>
            </a:r>
            <a:r>
              <a:rPr lang="hr-HR" dirty="0"/>
              <a:t> </a:t>
            </a:r>
            <a:r>
              <a:rPr lang="hr-HR" dirty="0" err="1"/>
              <a:t>formality</a:t>
            </a:r>
            <a:r>
              <a:rPr lang="hr-HR" dirty="0"/>
              <a:t>, </a:t>
            </a:r>
            <a:r>
              <a:rPr lang="hr-HR" dirty="0" err="1"/>
              <a:t>which</a:t>
            </a:r>
            <a:r>
              <a:rPr lang="hr-HR" dirty="0"/>
              <a:t> is </a:t>
            </a:r>
            <a:r>
              <a:rPr lang="hr-HR" dirty="0" err="1"/>
              <a:t>integrated</a:t>
            </a:r>
            <a:r>
              <a:rPr lang="hr-HR" dirty="0"/>
              <a:t> </a:t>
            </a:r>
            <a:r>
              <a:rPr lang="hr-HR" dirty="0" err="1"/>
              <a:t>with</a:t>
            </a:r>
            <a:r>
              <a:rPr lang="hr-HR" dirty="0"/>
              <a:t> </a:t>
            </a:r>
            <a:r>
              <a:rPr lang="hr-HR" dirty="0" err="1"/>
              <a:t>the</a:t>
            </a:r>
            <a:r>
              <a:rPr lang="hr-HR" dirty="0"/>
              <a:t> </a:t>
            </a:r>
            <a:r>
              <a:rPr lang="hr-HR" dirty="0" err="1"/>
              <a:t>distribution</a:t>
            </a:r>
            <a:r>
              <a:rPr lang="hr-HR" dirty="0"/>
              <a:t> </a:t>
            </a:r>
            <a:r>
              <a:rPr lang="hr-HR" dirty="0" err="1"/>
              <a:t>of</a:t>
            </a:r>
            <a:r>
              <a:rPr lang="hr-HR" dirty="0"/>
              <a:t> </a:t>
            </a:r>
            <a:r>
              <a:rPr lang="hr-HR" dirty="0" err="1"/>
              <a:t>authority</a:t>
            </a:r>
            <a:r>
              <a:rPr lang="hr-HR" dirty="0"/>
              <a:t> </a:t>
            </a:r>
            <a:r>
              <a:rPr lang="hr-HR" dirty="0" err="1"/>
              <a:t>within</a:t>
            </a:r>
            <a:r>
              <a:rPr lang="hr-HR" dirty="0"/>
              <a:t> </a:t>
            </a:r>
            <a:r>
              <a:rPr lang="hr-HR" dirty="0" err="1"/>
              <a:t>the</a:t>
            </a:r>
            <a:r>
              <a:rPr lang="hr-HR" dirty="0"/>
              <a:t> </a:t>
            </a:r>
            <a:r>
              <a:rPr lang="hr-HR" dirty="0" err="1"/>
              <a:t>system</a:t>
            </a:r>
            <a:r>
              <a:rPr lang="hr-HR" dirty="0"/>
              <a:t>, </a:t>
            </a:r>
            <a:r>
              <a:rPr lang="hr-HR" dirty="0" err="1"/>
              <a:t>serves</a:t>
            </a:r>
            <a:r>
              <a:rPr lang="hr-HR" dirty="0"/>
              <a:t> to </a:t>
            </a:r>
            <a:r>
              <a:rPr lang="hr-HR" dirty="0" err="1"/>
              <a:t>minimize</a:t>
            </a:r>
            <a:r>
              <a:rPr lang="hr-HR" dirty="0"/>
              <a:t> </a:t>
            </a:r>
            <a:r>
              <a:rPr lang="hr-HR" dirty="0" err="1"/>
              <a:t>friction</a:t>
            </a:r>
            <a:r>
              <a:rPr lang="hr-HR" dirty="0"/>
              <a:t> </a:t>
            </a:r>
            <a:r>
              <a:rPr lang="hr-HR" dirty="0" err="1"/>
              <a:t>by</a:t>
            </a:r>
            <a:r>
              <a:rPr lang="hr-HR" dirty="0"/>
              <a:t> </a:t>
            </a:r>
            <a:r>
              <a:rPr lang="hr-HR" dirty="0" err="1"/>
              <a:t>largely</a:t>
            </a:r>
            <a:r>
              <a:rPr lang="hr-HR" dirty="0"/>
              <a:t> </a:t>
            </a:r>
            <a:r>
              <a:rPr lang="hr-HR" dirty="0" err="1"/>
              <a:t>restricting</a:t>
            </a:r>
            <a:r>
              <a:rPr lang="hr-HR" dirty="0"/>
              <a:t> (</a:t>
            </a:r>
            <a:r>
              <a:rPr lang="hr-HR" dirty="0" err="1"/>
              <a:t>official</a:t>
            </a:r>
            <a:r>
              <a:rPr lang="hr-HR" dirty="0"/>
              <a:t>) </a:t>
            </a:r>
            <a:r>
              <a:rPr lang="hr-HR" dirty="0" err="1"/>
              <a:t>contact</a:t>
            </a:r>
            <a:r>
              <a:rPr lang="hr-HR" dirty="0"/>
              <a:t> </a:t>
            </a:r>
            <a:r>
              <a:rPr lang="hr-HR" dirty="0" err="1"/>
              <a:t>to</a:t>
            </a:r>
            <a:r>
              <a:rPr lang="hr-HR" dirty="0"/>
              <a:t> </a:t>
            </a:r>
            <a:r>
              <a:rPr lang="hr-HR" dirty="0" err="1"/>
              <a:t>modes</a:t>
            </a:r>
            <a:r>
              <a:rPr lang="hr-HR" dirty="0"/>
              <a:t> </a:t>
            </a:r>
            <a:r>
              <a:rPr lang="hr-HR" dirty="0" err="1"/>
              <a:t>which</a:t>
            </a:r>
            <a:r>
              <a:rPr lang="hr-HR" dirty="0"/>
              <a:t> are </a:t>
            </a:r>
            <a:r>
              <a:rPr lang="hr-HR" dirty="0" err="1"/>
              <a:t>previously</a:t>
            </a:r>
            <a:r>
              <a:rPr lang="hr-HR" dirty="0"/>
              <a:t> </a:t>
            </a:r>
            <a:r>
              <a:rPr lang="hr-HR" dirty="0" err="1"/>
              <a:t>defined</a:t>
            </a:r>
            <a:r>
              <a:rPr lang="hr-HR" dirty="0"/>
              <a:t> </a:t>
            </a:r>
            <a:r>
              <a:rPr lang="hr-HR" dirty="0" err="1"/>
              <a:t>by</a:t>
            </a:r>
            <a:r>
              <a:rPr lang="hr-HR" dirty="0"/>
              <a:t> </a:t>
            </a:r>
            <a:r>
              <a:rPr lang="hr-HR" dirty="0" err="1"/>
              <a:t>the</a:t>
            </a:r>
            <a:r>
              <a:rPr lang="hr-HR" dirty="0"/>
              <a:t> </a:t>
            </a:r>
            <a:r>
              <a:rPr lang="hr-HR" dirty="0" err="1"/>
              <a:t>rules</a:t>
            </a:r>
            <a:r>
              <a:rPr lang="hr-HR" dirty="0"/>
              <a:t> </a:t>
            </a:r>
            <a:r>
              <a:rPr lang="hr-HR" dirty="0" err="1"/>
              <a:t>of</a:t>
            </a:r>
            <a:r>
              <a:rPr lang="hr-HR" dirty="0"/>
              <a:t> </a:t>
            </a:r>
            <a:r>
              <a:rPr lang="hr-HR" dirty="0" err="1"/>
              <a:t>the</a:t>
            </a:r>
            <a:r>
              <a:rPr lang="hr-HR" dirty="0"/>
              <a:t> </a:t>
            </a:r>
            <a:r>
              <a:rPr lang="hr-HR" dirty="0" err="1"/>
              <a:t>organization</a:t>
            </a:r>
            <a:r>
              <a:rPr lang="hr-HR" dirty="0"/>
              <a:t>. </a:t>
            </a:r>
            <a:r>
              <a:rPr lang="hr-HR" dirty="0" err="1"/>
              <a:t>Ready</a:t>
            </a:r>
            <a:r>
              <a:rPr lang="hr-HR" dirty="0"/>
              <a:t> </a:t>
            </a:r>
            <a:r>
              <a:rPr lang="hr-HR" dirty="0" err="1"/>
              <a:t>calculability</a:t>
            </a:r>
            <a:r>
              <a:rPr lang="hr-HR" dirty="0"/>
              <a:t> </a:t>
            </a:r>
            <a:r>
              <a:rPr lang="hr-HR" dirty="0" err="1"/>
              <a:t>of</a:t>
            </a:r>
            <a:r>
              <a:rPr lang="hr-HR" dirty="0"/>
              <a:t> </a:t>
            </a:r>
            <a:r>
              <a:rPr lang="hr-HR" dirty="0" err="1"/>
              <a:t>others</a:t>
            </a:r>
            <a:r>
              <a:rPr lang="hr-HR" dirty="0"/>
              <a:t>’ </a:t>
            </a:r>
            <a:r>
              <a:rPr lang="hr-HR" dirty="0" err="1"/>
              <a:t>behavior</a:t>
            </a:r>
            <a:r>
              <a:rPr lang="hr-HR" dirty="0"/>
              <a:t> </a:t>
            </a:r>
            <a:r>
              <a:rPr lang="hr-HR" dirty="0" err="1"/>
              <a:t>and</a:t>
            </a:r>
            <a:r>
              <a:rPr lang="hr-HR" dirty="0"/>
              <a:t> a </a:t>
            </a:r>
            <a:r>
              <a:rPr lang="hr-HR" dirty="0" err="1"/>
              <a:t>stable</a:t>
            </a:r>
            <a:r>
              <a:rPr lang="hr-HR" dirty="0"/>
              <a:t> set </a:t>
            </a:r>
            <a:r>
              <a:rPr lang="hr-HR" dirty="0" err="1"/>
              <a:t>of</a:t>
            </a:r>
            <a:r>
              <a:rPr lang="hr-HR" dirty="0"/>
              <a:t> mutual </a:t>
            </a:r>
            <a:r>
              <a:rPr lang="hr-HR" dirty="0" err="1"/>
              <a:t>expectations</a:t>
            </a:r>
            <a:r>
              <a:rPr lang="hr-HR" dirty="0"/>
              <a:t> is </a:t>
            </a:r>
            <a:r>
              <a:rPr lang="hr-HR" dirty="0" err="1"/>
              <a:t>thus</a:t>
            </a:r>
            <a:r>
              <a:rPr lang="hr-HR" dirty="0"/>
              <a:t> </a:t>
            </a:r>
            <a:r>
              <a:rPr lang="hr-HR" dirty="0" err="1"/>
              <a:t>built</a:t>
            </a:r>
            <a:r>
              <a:rPr lang="hr-HR" dirty="0"/>
              <a:t> </a:t>
            </a:r>
            <a:r>
              <a:rPr lang="hr-HR" dirty="0" err="1"/>
              <a:t>up</a:t>
            </a:r>
            <a:r>
              <a:rPr lang="hr-HR" dirty="0" smtClean="0"/>
              <a:t>.</a:t>
            </a:r>
          </a:p>
          <a:p>
            <a:pPr>
              <a:buNone/>
            </a:pPr>
            <a:r>
              <a:rPr lang="hr-HR" dirty="0" smtClean="0"/>
              <a:t> </a:t>
            </a:r>
            <a:r>
              <a:rPr lang="hr-HR" dirty="0" err="1"/>
              <a:t>Moreover</a:t>
            </a:r>
            <a:r>
              <a:rPr lang="hr-HR" dirty="0"/>
              <a:t>, </a:t>
            </a:r>
            <a:r>
              <a:rPr lang="hr-HR" dirty="0" err="1"/>
              <a:t>formality</a:t>
            </a:r>
            <a:r>
              <a:rPr lang="hr-HR" dirty="0"/>
              <a:t> </a:t>
            </a:r>
            <a:r>
              <a:rPr lang="hr-HR" dirty="0" err="1"/>
              <a:t>facilitates</a:t>
            </a:r>
            <a:r>
              <a:rPr lang="hr-HR" dirty="0"/>
              <a:t> </a:t>
            </a:r>
            <a:r>
              <a:rPr lang="hr-HR" dirty="0" err="1"/>
              <a:t>the</a:t>
            </a:r>
            <a:r>
              <a:rPr lang="hr-HR" dirty="0"/>
              <a:t> </a:t>
            </a:r>
            <a:r>
              <a:rPr lang="hr-HR" dirty="0" err="1"/>
              <a:t>interaction</a:t>
            </a:r>
            <a:r>
              <a:rPr lang="hr-HR" dirty="0"/>
              <a:t> </a:t>
            </a:r>
            <a:r>
              <a:rPr lang="hr-HR" dirty="0" err="1"/>
              <a:t>of</a:t>
            </a:r>
            <a:r>
              <a:rPr lang="hr-HR" dirty="0"/>
              <a:t> </a:t>
            </a:r>
            <a:r>
              <a:rPr lang="hr-HR" dirty="0" err="1"/>
              <a:t>the</a:t>
            </a:r>
            <a:r>
              <a:rPr lang="hr-HR" dirty="0"/>
              <a:t> </a:t>
            </a:r>
            <a:r>
              <a:rPr lang="hr-HR" dirty="0" err="1"/>
              <a:t>occupants</a:t>
            </a:r>
            <a:r>
              <a:rPr lang="hr-HR" dirty="0"/>
              <a:t> </a:t>
            </a:r>
            <a:r>
              <a:rPr lang="hr-HR" dirty="0" err="1"/>
              <a:t>of</a:t>
            </a:r>
            <a:r>
              <a:rPr lang="hr-HR" dirty="0"/>
              <a:t> </a:t>
            </a:r>
            <a:r>
              <a:rPr lang="hr-HR" dirty="0" err="1"/>
              <a:t>offices</a:t>
            </a:r>
            <a:r>
              <a:rPr lang="hr-HR" dirty="0"/>
              <a:t> </a:t>
            </a:r>
            <a:r>
              <a:rPr lang="hr-HR" dirty="0" err="1"/>
              <a:t>despite</a:t>
            </a:r>
            <a:r>
              <a:rPr lang="hr-HR" dirty="0"/>
              <a:t> </a:t>
            </a:r>
            <a:r>
              <a:rPr lang="hr-HR" dirty="0" err="1"/>
              <a:t>their</a:t>
            </a:r>
            <a:r>
              <a:rPr lang="hr-HR" dirty="0"/>
              <a:t> (</a:t>
            </a:r>
            <a:r>
              <a:rPr lang="hr-HR" dirty="0" err="1"/>
              <a:t>possibly</a:t>
            </a:r>
            <a:r>
              <a:rPr lang="hr-HR" dirty="0"/>
              <a:t> </a:t>
            </a:r>
            <a:r>
              <a:rPr lang="hr-HR" dirty="0" err="1"/>
              <a:t>hostile</a:t>
            </a:r>
            <a:r>
              <a:rPr lang="hr-HR" dirty="0"/>
              <a:t>) </a:t>
            </a:r>
            <a:r>
              <a:rPr lang="hr-HR" dirty="0" err="1"/>
              <a:t>private</a:t>
            </a:r>
            <a:r>
              <a:rPr lang="hr-HR" dirty="0"/>
              <a:t> </a:t>
            </a:r>
            <a:r>
              <a:rPr lang="hr-HR" dirty="0" err="1"/>
              <a:t>attitudes</a:t>
            </a:r>
            <a:r>
              <a:rPr lang="hr-HR" dirty="0"/>
              <a:t> </a:t>
            </a:r>
            <a:r>
              <a:rPr lang="hr-HR" dirty="0" err="1"/>
              <a:t>toward</a:t>
            </a:r>
            <a:r>
              <a:rPr lang="hr-HR" dirty="0"/>
              <a:t> one </a:t>
            </a:r>
            <a:r>
              <a:rPr lang="hr-HR" dirty="0" err="1"/>
              <a:t>another</a:t>
            </a:r>
            <a:r>
              <a:rPr lang="hr-HR" dirty="0"/>
              <a:t>. </a:t>
            </a:r>
            <a:r>
              <a:rPr lang="hr-HR" dirty="0" err="1"/>
              <a:t>In</a:t>
            </a:r>
            <a:r>
              <a:rPr lang="hr-HR" dirty="0"/>
              <a:t> </a:t>
            </a:r>
            <a:r>
              <a:rPr lang="hr-HR" dirty="0" err="1"/>
              <a:t>this</a:t>
            </a:r>
            <a:r>
              <a:rPr lang="hr-HR" dirty="0"/>
              <a:t> </a:t>
            </a:r>
            <a:r>
              <a:rPr lang="hr-HR" dirty="0" err="1"/>
              <a:t>way</a:t>
            </a:r>
            <a:r>
              <a:rPr lang="hr-HR" dirty="0"/>
              <a:t>, </a:t>
            </a:r>
            <a:r>
              <a:rPr lang="hr-HR" dirty="0" err="1"/>
              <a:t>the</a:t>
            </a:r>
            <a:r>
              <a:rPr lang="hr-HR" dirty="0"/>
              <a:t> </a:t>
            </a:r>
            <a:r>
              <a:rPr lang="hr-HR" dirty="0" err="1"/>
              <a:t>subordinate</a:t>
            </a:r>
            <a:r>
              <a:rPr lang="hr-HR" dirty="0"/>
              <a:t> is </a:t>
            </a:r>
            <a:r>
              <a:rPr lang="hr-HR" dirty="0" err="1"/>
              <a:t>protected</a:t>
            </a:r>
            <a:r>
              <a:rPr lang="hr-HR" dirty="0"/>
              <a:t> </a:t>
            </a:r>
            <a:r>
              <a:rPr lang="hr-HR" dirty="0" err="1"/>
              <a:t>from</a:t>
            </a:r>
            <a:r>
              <a:rPr lang="hr-HR" dirty="0"/>
              <a:t> </a:t>
            </a:r>
            <a:r>
              <a:rPr lang="hr-HR" dirty="0" err="1"/>
              <a:t>the</a:t>
            </a:r>
            <a:r>
              <a:rPr lang="hr-HR" dirty="0"/>
              <a:t> </a:t>
            </a:r>
            <a:r>
              <a:rPr lang="hr-HR" dirty="0" err="1"/>
              <a:t>arbitrary</a:t>
            </a:r>
            <a:r>
              <a:rPr lang="hr-HR" dirty="0"/>
              <a:t> </a:t>
            </a:r>
            <a:r>
              <a:rPr lang="hr-HR" dirty="0" err="1"/>
              <a:t>action</a:t>
            </a:r>
            <a:r>
              <a:rPr lang="hr-HR" dirty="0"/>
              <a:t> </a:t>
            </a:r>
            <a:r>
              <a:rPr lang="hr-HR" dirty="0" err="1"/>
              <a:t>of</a:t>
            </a:r>
            <a:r>
              <a:rPr lang="hr-HR" dirty="0"/>
              <a:t> his superior, </a:t>
            </a:r>
            <a:r>
              <a:rPr lang="hr-HR" dirty="0" err="1"/>
              <a:t>since</a:t>
            </a:r>
            <a:r>
              <a:rPr lang="hr-HR" dirty="0"/>
              <a:t> </a:t>
            </a:r>
            <a:r>
              <a:rPr lang="hr-HR" dirty="0" err="1"/>
              <a:t>the</a:t>
            </a:r>
            <a:r>
              <a:rPr lang="hr-HR" dirty="0"/>
              <a:t> </a:t>
            </a:r>
            <a:r>
              <a:rPr lang="hr-HR" dirty="0" err="1"/>
              <a:t>actions</a:t>
            </a:r>
            <a:r>
              <a:rPr lang="hr-HR" dirty="0"/>
              <a:t> </a:t>
            </a:r>
            <a:r>
              <a:rPr lang="hr-HR" dirty="0" err="1"/>
              <a:t>of</a:t>
            </a:r>
            <a:r>
              <a:rPr lang="hr-HR" dirty="0"/>
              <a:t> </a:t>
            </a:r>
            <a:r>
              <a:rPr lang="hr-HR" dirty="0" err="1"/>
              <a:t>both</a:t>
            </a:r>
            <a:r>
              <a:rPr lang="hr-HR" dirty="0"/>
              <a:t> are </a:t>
            </a:r>
            <a:r>
              <a:rPr lang="hr-HR" dirty="0" err="1"/>
              <a:t>constrained</a:t>
            </a:r>
            <a:r>
              <a:rPr lang="hr-HR" dirty="0"/>
              <a:t> </a:t>
            </a:r>
            <a:r>
              <a:rPr lang="hr-HR" dirty="0" err="1"/>
              <a:t>by</a:t>
            </a:r>
            <a:r>
              <a:rPr lang="hr-HR" dirty="0"/>
              <a:t> a </a:t>
            </a:r>
            <a:r>
              <a:rPr lang="hr-HR" dirty="0" err="1"/>
              <a:t>mutually</a:t>
            </a:r>
            <a:r>
              <a:rPr lang="hr-HR" dirty="0"/>
              <a:t> </a:t>
            </a:r>
            <a:r>
              <a:rPr lang="hr-HR" dirty="0" err="1"/>
              <a:t>recognized</a:t>
            </a:r>
            <a:r>
              <a:rPr lang="hr-HR" dirty="0"/>
              <a:t> set </a:t>
            </a:r>
            <a:r>
              <a:rPr lang="hr-HR" dirty="0" err="1"/>
              <a:t>of</a:t>
            </a:r>
            <a:r>
              <a:rPr lang="hr-HR" dirty="0"/>
              <a:t> </a:t>
            </a:r>
            <a:r>
              <a:rPr lang="hr-HR" dirty="0" err="1"/>
              <a:t>rules</a:t>
            </a:r>
            <a:r>
              <a:rPr lang="hr-HR" dirty="0"/>
              <a:t>. </a:t>
            </a:r>
            <a:r>
              <a:rPr lang="hr-HR" dirty="0" err="1"/>
              <a:t>Specific</a:t>
            </a:r>
            <a:r>
              <a:rPr lang="hr-HR" dirty="0"/>
              <a:t> </a:t>
            </a:r>
            <a:r>
              <a:rPr lang="hr-HR" dirty="0" err="1"/>
              <a:t>procedural</a:t>
            </a:r>
            <a:r>
              <a:rPr lang="hr-HR" dirty="0"/>
              <a:t> </a:t>
            </a:r>
            <a:r>
              <a:rPr lang="hr-HR" dirty="0" err="1"/>
              <a:t>devices</a:t>
            </a:r>
            <a:r>
              <a:rPr lang="hr-HR" dirty="0"/>
              <a:t> foster </a:t>
            </a:r>
            <a:r>
              <a:rPr lang="hr-HR" dirty="0" err="1"/>
              <a:t>objectivity</a:t>
            </a:r>
            <a:r>
              <a:rPr lang="hr-HR" dirty="0"/>
              <a:t> </a:t>
            </a:r>
            <a:r>
              <a:rPr lang="hr-HR" dirty="0" err="1"/>
              <a:t>and</a:t>
            </a:r>
            <a:r>
              <a:rPr lang="hr-HR" dirty="0"/>
              <a:t> </a:t>
            </a:r>
            <a:r>
              <a:rPr lang="hr-HR" dirty="0" err="1"/>
              <a:t>restrain</a:t>
            </a:r>
            <a:r>
              <a:rPr lang="hr-HR" dirty="0"/>
              <a:t> </a:t>
            </a:r>
            <a:r>
              <a:rPr lang="hr-HR" dirty="0" err="1"/>
              <a:t>the</a:t>
            </a:r>
            <a:r>
              <a:rPr lang="hr-HR" dirty="0"/>
              <a:t> “</a:t>
            </a:r>
            <a:r>
              <a:rPr lang="hr-HR" dirty="0" err="1"/>
              <a:t>quick</a:t>
            </a:r>
            <a:r>
              <a:rPr lang="hr-HR" dirty="0"/>
              <a:t> </a:t>
            </a:r>
            <a:r>
              <a:rPr lang="hr-HR" dirty="0" err="1"/>
              <a:t>passage</a:t>
            </a:r>
            <a:r>
              <a:rPr lang="hr-HR" dirty="0"/>
              <a:t> </a:t>
            </a:r>
            <a:r>
              <a:rPr lang="hr-HR" dirty="0" err="1"/>
              <a:t>of</a:t>
            </a:r>
            <a:r>
              <a:rPr lang="hr-HR" dirty="0"/>
              <a:t> impulse </a:t>
            </a:r>
            <a:r>
              <a:rPr lang="hr-HR" dirty="0" err="1"/>
              <a:t>into</a:t>
            </a:r>
            <a:r>
              <a:rPr lang="hr-HR" dirty="0"/>
              <a:t> </a:t>
            </a:r>
            <a:r>
              <a:rPr lang="hr-HR" dirty="0" err="1"/>
              <a:t>action</a:t>
            </a:r>
            <a:r>
              <a:rPr lang="hr-HR" dirty="0"/>
              <a:t>.”(</a:t>
            </a:r>
            <a:r>
              <a:rPr lang="hr-HR" dirty="0">
                <a:hlinkClick r:id=""/>
              </a:rPr>
              <a:t>2</a:t>
            </a:r>
            <a:r>
              <a:rPr lang="hr-HR" dirty="0"/>
              <a:t>)</a:t>
            </a:r>
            <a:endParaRPr lang="en-US" dirty="0"/>
          </a:p>
        </p:txBody>
      </p:sp>
      <p:sp>
        <p:nvSpPr>
          <p:cNvPr id="6" name="Content Placeholder 5"/>
          <p:cNvSpPr>
            <a:spLocks noGrp="1"/>
          </p:cNvSpPr>
          <p:nvPr>
            <p:ph sz="half" idx="2"/>
          </p:nvPr>
        </p:nvSpPr>
        <p:spPr/>
        <p:txBody>
          <a:bodyPr>
            <a:normAutofit fontScale="47500" lnSpcReduction="20000"/>
          </a:bodyPr>
          <a:lstStyle/>
          <a:p>
            <a:pPr>
              <a:lnSpc>
                <a:spcPct val="170000"/>
              </a:lnSpc>
            </a:pPr>
            <a:r>
              <a:rPr lang="hr-HR" sz="3400" dirty="0" smtClean="0"/>
              <a:t>Formalnosti odnosa i rituali</a:t>
            </a:r>
          </a:p>
          <a:p>
            <a:pPr>
              <a:lnSpc>
                <a:spcPct val="170000"/>
              </a:lnSpc>
            </a:pPr>
            <a:r>
              <a:rPr lang="hr-HR" sz="3400" dirty="0" smtClean="0"/>
              <a:t>Predvidivost ponašanja i međusobnih očekivanja</a:t>
            </a:r>
          </a:p>
          <a:p>
            <a:pPr>
              <a:lnSpc>
                <a:spcPct val="170000"/>
              </a:lnSpc>
            </a:pPr>
            <a:r>
              <a:rPr lang="hr-HR" sz="3400" dirty="0" smtClean="0"/>
              <a:t>Redukcija psiholoških i socijalnih troškova</a:t>
            </a:r>
          </a:p>
          <a:p>
            <a:pPr>
              <a:lnSpc>
                <a:spcPct val="170000"/>
              </a:lnSpc>
            </a:pPr>
            <a:r>
              <a:rPr lang="hr-HR" sz="3400" dirty="0" smtClean="0"/>
              <a:t>Redukcija subjektivnosti i napetosti</a:t>
            </a:r>
          </a:p>
          <a:p>
            <a:pPr>
              <a:lnSpc>
                <a:spcPct val="170000"/>
              </a:lnSpc>
            </a:pPr>
            <a:endParaRPr lang="hr-HR" sz="34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 Título"/>
          <p:cNvSpPr txBox="1">
            <a:spLocks/>
          </p:cNvSpPr>
          <p:nvPr/>
        </p:nvSpPr>
        <p:spPr>
          <a:xfrm>
            <a:off x="398463" y="549275"/>
            <a:ext cx="7845425" cy="86360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lnSpc>
                <a:spcPts val="5760"/>
              </a:lnSpc>
              <a:spcBef>
                <a:spcPts val="0"/>
              </a:spcBef>
              <a:spcAft>
                <a:spcPts val="0"/>
              </a:spcAft>
              <a:defRPr/>
            </a:pPr>
            <a:r>
              <a:rPr lang="es-HN" sz="4800" b="1" dirty="0" smtClean="0">
                <a:solidFill>
                  <a:schemeClr val="tx1">
                    <a:lumMod val="75000"/>
                    <a:lumOff val="25000"/>
                  </a:schemeClr>
                </a:solidFill>
              </a:rPr>
              <a:t>Concept of Dysfunction</a:t>
            </a:r>
            <a:endParaRPr lang="es-HN" sz="4800" b="1" dirty="0">
              <a:solidFill>
                <a:srgbClr val="C00000"/>
              </a:solidFill>
            </a:endParaRPr>
          </a:p>
        </p:txBody>
      </p:sp>
      <p:sp>
        <p:nvSpPr>
          <p:cNvPr id="16" name="1 Título"/>
          <p:cNvSpPr txBox="1">
            <a:spLocks/>
          </p:cNvSpPr>
          <p:nvPr/>
        </p:nvSpPr>
        <p:spPr bwMode="auto">
          <a:xfrm>
            <a:off x="433388" y="1071563"/>
            <a:ext cx="4519612" cy="476250"/>
          </a:xfrm>
          <a:prstGeom prst="rect">
            <a:avLst/>
          </a:prstGeom>
          <a:noFill/>
          <a:ln w="9525">
            <a:noFill/>
            <a:miter lim="800000"/>
            <a:headEnd/>
            <a:tailEnd/>
          </a:ln>
        </p:spPr>
        <p:txBody>
          <a:bodyPr anchor="ctr"/>
          <a:lstStyle/>
          <a:p>
            <a:pPr>
              <a:lnSpc>
                <a:spcPts val="5763"/>
              </a:lnSpc>
            </a:pPr>
            <a:endParaRPr lang="es-HN" altLang="en-US" sz="1600" b="1">
              <a:solidFill>
                <a:srgbClr val="FFC000"/>
              </a:solidFill>
              <a:latin typeface="Calibri" pitchFamily="34" charset="0"/>
            </a:endParaRPr>
          </a:p>
        </p:txBody>
      </p:sp>
      <p:sp>
        <p:nvSpPr>
          <p:cNvPr id="32" name="1 Título"/>
          <p:cNvSpPr txBox="1">
            <a:spLocks/>
          </p:cNvSpPr>
          <p:nvPr/>
        </p:nvSpPr>
        <p:spPr>
          <a:xfrm>
            <a:off x="2800350" y="6265863"/>
            <a:ext cx="3743325" cy="47625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endParaRPr lang="en-US" sz="800" dirty="0">
              <a:solidFill>
                <a:schemeClr val="bg1">
                  <a:lumMod val="65000"/>
                </a:schemeClr>
              </a:solidFill>
            </a:endParaRPr>
          </a:p>
        </p:txBody>
      </p:sp>
      <p:pic>
        <p:nvPicPr>
          <p:cNvPr id="6150" name="Imagen 5" descr="C:\Users\Design\Documents\Edu\Product Launch\shadown.png"/>
          <p:cNvPicPr>
            <a:picLocks noChangeAspect="1" noChangeArrowheads="1"/>
          </p:cNvPicPr>
          <p:nvPr/>
        </p:nvPicPr>
        <p:blipFill>
          <a:blip r:embed="rId3"/>
          <a:srcRect/>
          <a:stretch>
            <a:fillRect/>
          </a:stretch>
        </p:blipFill>
        <p:spPr bwMode="auto">
          <a:xfrm>
            <a:off x="2384425" y="6021388"/>
            <a:ext cx="762000" cy="982662"/>
          </a:xfrm>
          <a:prstGeom prst="rect">
            <a:avLst/>
          </a:prstGeom>
          <a:noFill/>
          <a:ln w="9525">
            <a:noFill/>
            <a:miter lim="800000"/>
            <a:headEnd/>
            <a:tailEnd/>
          </a:ln>
        </p:spPr>
      </p:pic>
      <p:pic>
        <p:nvPicPr>
          <p:cNvPr id="6151" name="Imagen 5" descr="C:\Users\Design\Documents\Edu\Product Launch\shadown.png"/>
          <p:cNvPicPr>
            <a:picLocks noChangeAspect="1" noChangeArrowheads="1"/>
          </p:cNvPicPr>
          <p:nvPr/>
        </p:nvPicPr>
        <p:blipFill>
          <a:blip r:embed="rId4"/>
          <a:srcRect/>
          <a:stretch>
            <a:fillRect/>
          </a:stretch>
        </p:blipFill>
        <p:spPr bwMode="auto">
          <a:xfrm>
            <a:off x="5969000" y="6021388"/>
            <a:ext cx="763588" cy="982662"/>
          </a:xfrm>
          <a:prstGeom prst="rect">
            <a:avLst/>
          </a:prstGeom>
          <a:noFill/>
          <a:ln w="9525">
            <a:noFill/>
            <a:miter lim="800000"/>
            <a:headEnd/>
            <a:tailEnd/>
          </a:ln>
        </p:spPr>
      </p:pic>
      <p:sp>
        <p:nvSpPr>
          <p:cNvPr id="24" name="TextBox 23"/>
          <p:cNvSpPr txBox="1">
            <a:spLocks noChangeArrowheads="1"/>
          </p:cNvSpPr>
          <p:nvPr/>
        </p:nvSpPr>
        <p:spPr bwMode="auto">
          <a:xfrm>
            <a:off x="468313" y="1412875"/>
            <a:ext cx="8135937" cy="5078413"/>
          </a:xfrm>
          <a:prstGeom prst="rect">
            <a:avLst/>
          </a:prstGeom>
          <a:noFill/>
          <a:ln w="9525">
            <a:noFill/>
            <a:miter lim="800000"/>
            <a:headEnd/>
            <a:tailEnd/>
          </a:ln>
        </p:spPr>
        <p:txBody>
          <a:bodyPr>
            <a:spAutoFit/>
          </a:bodyPr>
          <a:lstStyle/>
          <a:p>
            <a:pPr>
              <a:lnSpc>
                <a:spcPct val="150000"/>
              </a:lnSpc>
            </a:pPr>
            <a:r>
              <a:rPr lang="en-US" altLang="en-US" sz="2400" b="1" i="1" dirty="0">
                <a:latin typeface="Calibri" pitchFamily="34" charset="0"/>
              </a:rPr>
              <a:t>What is Dysfunction?</a:t>
            </a:r>
          </a:p>
          <a:p>
            <a:pPr lvl="1">
              <a:lnSpc>
                <a:spcPct val="150000"/>
              </a:lnSpc>
              <a:buFont typeface="Arial" charset="0"/>
              <a:buChar char="•"/>
            </a:pPr>
            <a:r>
              <a:rPr lang="en-US" altLang="en-US" sz="2400" dirty="0">
                <a:latin typeface="Calibri" pitchFamily="34" charset="0"/>
              </a:rPr>
              <a:t>Sociologically, it is defined as a consequence of a social practice or behavior pattern that undermines the stability of a social system</a:t>
            </a:r>
          </a:p>
          <a:p>
            <a:pPr>
              <a:lnSpc>
                <a:spcPct val="150000"/>
              </a:lnSpc>
              <a:buFont typeface="Arial" charset="0"/>
              <a:buChar char="•"/>
            </a:pPr>
            <a:r>
              <a:rPr lang="en-US" altLang="en-US" sz="2400" dirty="0">
                <a:latin typeface="Calibri" pitchFamily="34" charset="0"/>
              </a:rPr>
              <a:t>Merton strongly emphasized its existence</a:t>
            </a:r>
          </a:p>
          <a:p>
            <a:pPr>
              <a:lnSpc>
                <a:spcPct val="150000"/>
              </a:lnSpc>
              <a:buFont typeface="Arial" charset="0"/>
              <a:buChar char="•"/>
            </a:pPr>
            <a:r>
              <a:rPr lang="en-US" altLang="en-US" sz="2400" dirty="0">
                <a:latin typeface="Calibri" pitchFamily="34" charset="0"/>
              </a:rPr>
              <a:t>Must recognize the dysfunctional aspect of institutions</a:t>
            </a:r>
          </a:p>
          <a:p>
            <a:pPr lvl="1">
              <a:lnSpc>
                <a:spcPct val="150000"/>
              </a:lnSpc>
              <a:buFont typeface="Arial" charset="0"/>
              <a:buChar char="•"/>
            </a:pPr>
            <a:r>
              <a:rPr lang="en-US" altLang="en-US" sz="2400" dirty="0">
                <a:latin typeface="Calibri" pitchFamily="34" charset="0"/>
              </a:rPr>
              <a:t>Helps explain the development and persistence of alternatives</a:t>
            </a:r>
          </a:p>
          <a:p>
            <a:pPr>
              <a:lnSpc>
                <a:spcPct val="150000"/>
              </a:lnSpc>
            </a:pPr>
            <a:endParaRPr lang="en-US" altLang="en-US" sz="2400" dirty="0">
              <a:latin typeface="Calibri"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0"/>
                                        <p:tgtEl>
                                          <p:spTgt spid="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4">
                                            <p:txEl>
                                              <p:pRg st="1" end="1"/>
                                            </p:txEl>
                                          </p:spTgt>
                                        </p:tgtEl>
                                        <p:attrNameLst>
                                          <p:attrName>style.visibility</p:attrName>
                                        </p:attrNameLst>
                                      </p:cBhvr>
                                      <p:to>
                                        <p:strVal val="visible"/>
                                      </p:to>
                                    </p:set>
                                    <p:anim calcmode="lin" valueType="num">
                                      <p:cBhvr additive="base">
                                        <p:cTn id="17" dur="500" fill="hold"/>
                                        <p:tgtEl>
                                          <p:spTgt spid="2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4">
                                            <p:txEl>
                                              <p:pRg st="2" end="2"/>
                                            </p:txEl>
                                          </p:spTgt>
                                        </p:tgtEl>
                                        <p:attrNameLst>
                                          <p:attrName>style.visibility</p:attrName>
                                        </p:attrNameLst>
                                      </p:cBhvr>
                                      <p:to>
                                        <p:strVal val="visible"/>
                                      </p:to>
                                    </p:set>
                                    <p:anim calcmode="lin" valueType="num">
                                      <p:cBhvr additive="base">
                                        <p:cTn id="23" dur="500" fill="hold"/>
                                        <p:tgtEl>
                                          <p:spTgt spid="2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24">
                                            <p:txEl>
                                              <p:pRg st="3" end="3"/>
                                            </p:txEl>
                                          </p:spTgt>
                                        </p:tgtEl>
                                        <p:attrNameLst>
                                          <p:attrName>style.visibility</p:attrName>
                                        </p:attrNameLst>
                                      </p:cBhvr>
                                      <p:to>
                                        <p:strVal val="visible"/>
                                      </p:to>
                                    </p:set>
                                    <p:anim calcmode="lin" valueType="num">
                                      <p:cBhvr additive="base">
                                        <p:cTn id="29" dur="500" fill="hold"/>
                                        <p:tgtEl>
                                          <p:spTgt spid="24">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24">
                                            <p:txEl>
                                              <p:pRg st="4" end="4"/>
                                            </p:txEl>
                                          </p:spTgt>
                                        </p:tgtEl>
                                        <p:attrNameLst>
                                          <p:attrName>style.visibility</p:attrName>
                                        </p:attrNameLst>
                                      </p:cBhvr>
                                      <p:to>
                                        <p:strVal val="visible"/>
                                      </p:to>
                                    </p:set>
                                    <p:anim calcmode="lin" valueType="num">
                                      <p:cBhvr additive="base">
                                        <p:cTn id="35" dur="500" fill="hold"/>
                                        <p:tgtEl>
                                          <p:spTgt spid="24">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1 Título"/>
          <p:cNvSpPr txBox="1">
            <a:spLocks/>
          </p:cNvSpPr>
          <p:nvPr/>
        </p:nvSpPr>
        <p:spPr>
          <a:xfrm>
            <a:off x="2800350" y="6265863"/>
            <a:ext cx="3743325" cy="47625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endParaRPr lang="en-US" sz="800" dirty="0">
              <a:solidFill>
                <a:schemeClr val="bg1">
                  <a:lumMod val="65000"/>
                </a:schemeClr>
              </a:solidFill>
            </a:endParaRPr>
          </a:p>
        </p:txBody>
      </p:sp>
      <p:pic>
        <p:nvPicPr>
          <p:cNvPr id="7172" name="Imagen 5" descr="C:\Users\Design\Documents\Edu\Product Launch\shadown.png"/>
          <p:cNvPicPr>
            <a:picLocks noChangeAspect="1" noChangeArrowheads="1"/>
          </p:cNvPicPr>
          <p:nvPr/>
        </p:nvPicPr>
        <p:blipFill>
          <a:blip r:embed="rId3"/>
          <a:srcRect/>
          <a:stretch>
            <a:fillRect/>
          </a:stretch>
        </p:blipFill>
        <p:spPr bwMode="auto">
          <a:xfrm>
            <a:off x="2384425" y="6021388"/>
            <a:ext cx="762000" cy="982662"/>
          </a:xfrm>
          <a:prstGeom prst="rect">
            <a:avLst/>
          </a:prstGeom>
          <a:noFill/>
          <a:ln w="9525">
            <a:noFill/>
            <a:miter lim="800000"/>
            <a:headEnd/>
            <a:tailEnd/>
          </a:ln>
        </p:spPr>
      </p:pic>
      <p:pic>
        <p:nvPicPr>
          <p:cNvPr id="7173" name="Imagen 5" descr="C:\Users\Design\Documents\Edu\Product Launch\shadown.png"/>
          <p:cNvPicPr>
            <a:picLocks noChangeAspect="1" noChangeArrowheads="1"/>
          </p:cNvPicPr>
          <p:nvPr/>
        </p:nvPicPr>
        <p:blipFill>
          <a:blip r:embed="rId4"/>
          <a:srcRect/>
          <a:stretch>
            <a:fillRect/>
          </a:stretch>
        </p:blipFill>
        <p:spPr bwMode="auto">
          <a:xfrm>
            <a:off x="5969000" y="6021388"/>
            <a:ext cx="763588" cy="982662"/>
          </a:xfrm>
          <a:prstGeom prst="rect">
            <a:avLst/>
          </a:prstGeom>
          <a:noFill/>
          <a:ln w="9525">
            <a:noFill/>
            <a:miter lim="800000"/>
            <a:headEnd/>
            <a:tailEnd/>
          </a:ln>
        </p:spPr>
      </p:pic>
      <p:sp>
        <p:nvSpPr>
          <p:cNvPr id="23" name="1 Título"/>
          <p:cNvSpPr txBox="1">
            <a:spLocks/>
          </p:cNvSpPr>
          <p:nvPr/>
        </p:nvSpPr>
        <p:spPr bwMode="auto">
          <a:xfrm>
            <a:off x="398463" y="549275"/>
            <a:ext cx="7845425" cy="863600"/>
          </a:xfrm>
          <a:prstGeom prst="rect">
            <a:avLst/>
          </a:prstGeom>
          <a:noFill/>
          <a:ln w="9525">
            <a:noFill/>
            <a:miter lim="800000"/>
            <a:headEnd/>
            <a:tailEnd/>
          </a:ln>
        </p:spPr>
        <p:txBody>
          <a:bodyPr anchor="ctr"/>
          <a:lstStyle/>
          <a:p>
            <a:pPr>
              <a:lnSpc>
                <a:spcPts val="5763"/>
              </a:lnSpc>
            </a:pPr>
            <a:r>
              <a:rPr lang="es-HN" altLang="en-US" sz="4800" b="1" dirty="0" err="1">
                <a:latin typeface="Calibri" pitchFamily="34" charset="0"/>
              </a:rPr>
              <a:t>Unanticipated</a:t>
            </a:r>
            <a:r>
              <a:rPr lang="es-HN" altLang="en-US" sz="4800" b="1" dirty="0">
                <a:latin typeface="Calibri" pitchFamily="34" charset="0"/>
              </a:rPr>
              <a:t> </a:t>
            </a:r>
            <a:r>
              <a:rPr lang="es-HN" altLang="en-US" sz="4800" b="1" dirty="0" err="1">
                <a:latin typeface="Calibri" pitchFamily="34" charset="0"/>
              </a:rPr>
              <a:t>Consequences</a:t>
            </a:r>
            <a:endParaRPr lang="es-HN" altLang="en-US" sz="4800" b="1" dirty="0">
              <a:latin typeface="Calibri" pitchFamily="34" charset="0"/>
            </a:endParaRPr>
          </a:p>
        </p:txBody>
      </p:sp>
      <p:sp>
        <p:nvSpPr>
          <p:cNvPr id="24" name="1 Título"/>
          <p:cNvSpPr txBox="1">
            <a:spLocks/>
          </p:cNvSpPr>
          <p:nvPr/>
        </p:nvSpPr>
        <p:spPr bwMode="auto">
          <a:xfrm>
            <a:off x="433388" y="1071563"/>
            <a:ext cx="4519612" cy="476250"/>
          </a:xfrm>
          <a:prstGeom prst="rect">
            <a:avLst/>
          </a:prstGeom>
          <a:noFill/>
          <a:ln w="9525">
            <a:noFill/>
            <a:miter lim="800000"/>
            <a:headEnd/>
            <a:tailEnd/>
          </a:ln>
        </p:spPr>
        <p:txBody>
          <a:bodyPr anchor="ctr"/>
          <a:lstStyle/>
          <a:p>
            <a:pPr>
              <a:lnSpc>
                <a:spcPts val="5763"/>
              </a:lnSpc>
            </a:pPr>
            <a:endParaRPr lang="es-HN" altLang="en-US" sz="1600" b="1">
              <a:solidFill>
                <a:srgbClr val="FFC000"/>
              </a:solidFill>
              <a:latin typeface="Calibri" pitchFamily="34" charset="0"/>
            </a:endParaRPr>
          </a:p>
        </p:txBody>
      </p:sp>
      <p:sp>
        <p:nvSpPr>
          <p:cNvPr id="26" name="TextBox 25"/>
          <p:cNvSpPr txBox="1">
            <a:spLocks noChangeArrowheads="1"/>
          </p:cNvSpPr>
          <p:nvPr/>
        </p:nvSpPr>
        <p:spPr bwMode="auto">
          <a:xfrm>
            <a:off x="539750" y="1412875"/>
            <a:ext cx="7777163" cy="2678113"/>
          </a:xfrm>
          <a:prstGeom prst="rect">
            <a:avLst/>
          </a:prstGeom>
          <a:noFill/>
          <a:ln w="9525">
            <a:noFill/>
            <a:miter lim="800000"/>
            <a:headEnd/>
            <a:tailEnd/>
          </a:ln>
        </p:spPr>
        <p:txBody>
          <a:bodyPr>
            <a:spAutoFit/>
          </a:bodyPr>
          <a:lstStyle/>
          <a:p>
            <a:pPr>
              <a:buFont typeface="Arial" charset="0"/>
              <a:buChar char="•"/>
            </a:pPr>
            <a:r>
              <a:rPr lang="en-US" altLang="en-US" sz="2400">
                <a:latin typeface="Calibri" pitchFamily="34" charset="0"/>
              </a:rPr>
              <a:t>Crucial innovation to the field of Sociology</a:t>
            </a:r>
          </a:p>
          <a:p>
            <a:pPr>
              <a:buFont typeface="Arial" charset="0"/>
              <a:buChar char="•"/>
            </a:pPr>
            <a:r>
              <a:rPr lang="en-US" altLang="en-US" sz="2400">
                <a:latin typeface="Calibri" pitchFamily="34" charset="0"/>
              </a:rPr>
              <a:t>Unanticipated consequences</a:t>
            </a:r>
          </a:p>
          <a:p>
            <a:pPr lvl="1">
              <a:buFont typeface="Arial" charset="0"/>
              <a:buChar char="•"/>
            </a:pPr>
            <a:r>
              <a:rPr lang="en-US" altLang="en-US" sz="2400">
                <a:latin typeface="Calibri" pitchFamily="34" charset="0"/>
              </a:rPr>
              <a:t>Actions that have both intended and unintended consequences. </a:t>
            </a:r>
          </a:p>
          <a:p>
            <a:pPr lvl="1">
              <a:buFont typeface="Arial" charset="0"/>
              <a:buChar char="•"/>
            </a:pPr>
            <a:r>
              <a:rPr lang="en-US" altLang="en-US" sz="2400">
                <a:latin typeface="Calibri" pitchFamily="34" charset="0"/>
              </a:rPr>
              <a:t>Requires sociological analysis. </a:t>
            </a:r>
          </a:p>
          <a:p>
            <a:pPr lvl="1">
              <a:buFont typeface="Arial" charset="0"/>
              <a:buChar char="•"/>
            </a:pPr>
            <a:r>
              <a:rPr lang="en-US" altLang="en-US" sz="2400">
                <a:latin typeface="Calibri" pitchFamily="34" charset="0"/>
              </a:rPr>
              <a:t>Can be both negative and beneficial.</a:t>
            </a:r>
          </a:p>
          <a:p>
            <a:endParaRPr lang="en-US" altLang="en-US" sz="2400">
              <a:latin typeface="Calibri" pitchFamily="34" charset="0"/>
            </a:endParaRPr>
          </a:p>
        </p:txBody>
      </p:sp>
      <p:sp>
        <p:nvSpPr>
          <p:cNvPr id="27" name="TextBox 26"/>
          <p:cNvSpPr txBox="1">
            <a:spLocks noChangeArrowheads="1"/>
          </p:cNvSpPr>
          <p:nvPr/>
        </p:nvSpPr>
        <p:spPr bwMode="auto">
          <a:xfrm>
            <a:off x="539750" y="3716338"/>
            <a:ext cx="8064500" cy="585787"/>
          </a:xfrm>
          <a:prstGeom prst="rect">
            <a:avLst/>
          </a:prstGeom>
          <a:noFill/>
          <a:ln w="9525">
            <a:noFill/>
            <a:miter lim="800000"/>
            <a:headEnd/>
            <a:tailEnd/>
          </a:ln>
        </p:spPr>
        <p:txBody>
          <a:bodyPr>
            <a:spAutoFit/>
          </a:bodyPr>
          <a:lstStyle/>
          <a:p>
            <a:r>
              <a:rPr lang="en-US" altLang="en-US" sz="3200" b="1">
                <a:latin typeface="Calibri" pitchFamily="34" charset="0"/>
              </a:rPr>
              <a:t>Example</a:t>
            </a:r>
          </a:p>
        </p:txBody>
      </p:sp>
      <p:sp>
        <p:nvSpPr>
          <p:cNvPr id="28" name="TextBox 27"/>
          <p:cNvSpPr txBox="1">
            <a:spLocks noChangeArrowheads="1"/>
          </p:cNvSpPr>
          <p:nvPr/>
        </p:nvSpPr>
        <p:spPr bwMode="auto">
          <a:xfrm>
            <a:off x="684213" y="4292600"/>
            <a:ext cx="4103687" cy="646113"/>
          </a:xfrm>
          <a:prstGeom prst="rect">
            <a:avLst/>
          </a:prstGeom>
          <a:noFill/>
          <a:ln w="9525">
            <a:noFill/>
            <a:miter lim="800000"/>
            <a:headEnd/>
            <a:tailEnd/>
          </a:ln>
        </p:spPr>
        <p:txBody>
          <a:bodyPr>
            <a:spAutoFit/>
          </a:bodyPr>
          <a:lstStyle/>
          <a:p>
            <a:r>
              <a:rPr lang="en-US" altLang="en-US">
                <a:latin typeface="Calibri" pitchFamily="34" charset="0"/>
              </a:rPr>
              <a:t>Asprin</a:t>
            </a:r>
          </a:p>
          <a:p>
            <a:r>
              <a:rPr lang="en-US" altLang="en-US">
                <a:latin typeface="Calibri" pitchFamily="34" charset="0"/>
              </a:rPr>
              <a:t>Used most commonly as pain reliever</a:t>
            </a:r>
          </a:p>
        </p:txBody>
      </p:sp>
      <p:sp>
        <p:nvSpPr>
          <p:cNvPr id="33" name="Right Arrow 32"/>
          <p:cNvSpPr/>
          <p:nvPr/>
        </p:nvSpPr>
        <p:spPr>
          <a:xfrm>
            <a:off x="4643438" y="4581525"/>
            <a:ext cx="936625" cy="2873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TextBox 33"/>
          <p:cNvSpPr txBox="1">
            <a:spLocks noChangeArrowheads="1"/>
          </p:cNvSpPr>
          <p:nvPr/>
        </p:nvSpPr>
        <p:spPr bwMode="auto">
          <a:xfrm>
            <a:off x="5867400" y="4149725"/>
            <a:ext cx="2952750" cy="1476375"/>
          </a:xfrm>
          <a:prstGeom prst="rect">
            <a:avLst/>
          </a:prstGeom>
          <a:noFill/>
          <a:ln w="9525">
            <a:noFill/>
            <a:miter lim="800000"/>
            <a:headEnd/>
            <a:tailEnd/>
          </a:ln>
        </p:spPr>
        <p:txBody>
          <a:bodyPr>
            <a:spAutoFit/>
          </a:bodyPr>
          <a:lstStyle/>
          <a:p>
            <a:r>
              <a:rPr lang="en-US" altLang="en-US">
                <a:latin typeface="Calibri" pitchFamily="34" charset="0"/>
              </a:rPr>
              <a:t>Unanticipated consequence is that asprin is also an anti-coagulant which can help reduce the risk of a hear-attack. </a:t>
            </a:r>
          </a:p>
        </p:txBody>
      </p:sp>
      <p:sp>
        <p:nvSpPr>
          <p:cNvPr id="7183" name="Rectangle 14"/>
          <p:cNvSpPr>
            <a:spLocks noChangeArrowheads="1"/>
          </p:cNvSpPr>
          <p:nvPr/>
        </p:nvSpPr>
        <p:spPr bwMode="auto">
          <a:xfrm>
            <a:off x="330200" y="6327775"/>
            <a:ext cx="239168" cy="307777"/>
          </a:xfrm>
          <a:prstGeom prst="rect">
            <a:avLst/>
          </a:prstGeom>
          <a:noFill/>
          <a:ln w="9525">
            <a:noFill/>
            <a:miter lim="800000"/>
            <a:headEnd/>
            <a:tailEnd/>
          </a:ln>
        </p:spPr>
        <p:txBody>
          <a:bodyPr wrap="none">
            <a:spAutoFit/>
          </a:bodyPr>
          <a:lstStyle/>
          <a:p>
            <a:r>
              <a:rPr lang="en-US" altLang="en-US" sz="1400" smtClean="0">
                <a:solidFill>
                  <a:srgbClr val="FFFF00"/>
                </a:solidFill>
              </a:rPr>
              <a:t>(</a:t>
            </a:r>
            <a:endParaRPr lang="en-US" altLang="en-US" sz="1400" dirty="0">
              <a:solidFill>
                <a:srgbClr val="FFFF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500"/>
                                        <p:tgtEl>
                                          <p:spTgt spid="23"/>
                                        </p:tgtEl>
                                      </p:cBhvr>
                                    </p:animEffect>
                                  </p:childTnLst>
                                </p:cTn>
                              </p:par>
                            </p:childTnLst>
                          </p:cTn>
                        </p:par>
                        <p:par>
                          <p:cTn id="8" fill="hold" nodeType="afterGroup">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24"/>
                                        </p:tgtEl>
                                        <p:attrNameLst>
                                          <p:attrName>style.visibility</p:attrName>
                                        </p:attrNameLst>
                                      </p:cBhvr>
                                      <p:to>
                                        <p:strVal val="visible"/>
                                      </p:to>
                                    </p:set>
                                    <p:animEffect transition="in" filter="fade">
                                      <p:cBhvr>
                                        <p:cTn id="11" dur="500"/>
                                        <p:tgtEl>
                                          <p:spTgt spid="2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nodeType="clickEffect">
                                  <p:stCondLst>
                                    <p:cond delay="0"/>
                                  </p:stCondLst>
                                  <p:childTnLst>
                                    <p:set>
                                      <p:cBhvr>
                                        <p:cTn id="15" dur="1" fill="hold">
                                          <p:stCondLst>
                                            <p:cond delay="0"/>
                                          </p:stCondLst>
                                        </p:cTn>
                                        <p:tgtEl>
                                          <p:spTgt spid="26">
                                            <p:txEl>
                                              <p:pRg st="0" end="0"/>
                                            </p:txEl>
                                          </p:spTgt>
                                        </p:tgtEl>
                                        <p:attrNameLst>
                                          <p:attrName>style.visibility</p:attrName>
                                        </p:attrNameLst>
                                      </p:cBhvr>
                                      <p:to>
                                        <p:strVal val="visible"/>
                                      </p:to>
                                    </p:set>
                                    <p:anim calcmode="lin" valueType="num">
                                      <p:cBhvr additive="base">
                                        <p:cTn id="16"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26">
                                            <p:txEl>
                                              <p:pRg st="1" end="1"/>
                                            </p:txEl>
                                          </p:spTgt>
                                        </p:tgtEl>
                                        <p:attrNameLst>
                                          <p:attrName>style.visibility</p:attrName>
                                        </p:attrNameLst>
                                      </p:cBhvr>
                                      <p:to>
                                        <p:strVal val="visible"/>
                                      </p:to>
                                    </p:set>
                                    <p:anim calcmode="lin" valueType="num">
                                      <p:cBhvr additive="base">
                                        <p:cTn id="22" dur="500" fill="hold"/>
                                        <p:tgtEl>
                                          <p:spTgt spid="26">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26">
                                            <p:txEl>
                                              <p:pRg st="2" end="2"/>
                                            </p:txEl>
                                          </p:spTgt>
                                        </p:tgtEl>
                                        <p:attrNameLst>
                                          <p:attrName>style.visibility</p:attrName>
                                        </p:attrNameLst>
                                      </p:cBhvr>
                                      <p:to>
                                        <p:strVal val="visible"/>
                                      </p:to>
                                    </p:set>
                                    <p:anim calcmode="lin" valueType="num">
                                      <p:cBhvr additive="base">
                                        <p:cTn id="28" dur="500" fill="hold"/>
                                        <p:tgtEl>
                                          <p:spTgt spid="2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26">
                                            <p:txEl>
                                              <p:pRg st="3" end="3"/>
                                            </p:txEl>
                                          </p:spTgt>
                                        </p:tgtEl>
                                        <p:attrNameLst>
                                          <p:attrName>style.visibility</p:attrName>
                                        </p:attrNameLst>
                                      </p:cBhvr>
                                      <p:to>
                                        <p:strVal val="visible"/>
                                      </p:to>
                                    </p:set>
                                    <p:anim calcmode="lin" valueType="num">
                                      <p:cBhvr additive="base">
                                        <p:cTn id="34" dur="500" fill="hold"/>
                                        <p:tgtEl>
                                          <p:spTgt spid="26">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26">
                                            <p:txEl>
                                              <p:pRg st="4" end="4"/>
                                            </p:txEl>
                                          </p:spTgt>
                                        </p:tgtEl>
                                        <p:attrNameLst>
                                          <p:attrName>style.visibility</p:attrName>
                                        </p:attrNameLst>
                                      </p:cBhvr>
                                      <p:to>
                                        <p:strVal val="visible"/>
                                      </p:to>
                                    </p:set>
                                    <p:anim calcmode="lin" valueType="num">
                                      <p:cBhvr additive="base">
                                        <p:cTn id="40" dur="500" fill="hold"/>
                                        <p:tgtEl>
                                          <p:spTgt spid="26">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4" fill="hold" nodeType="clickEffect">
                                  <p:stCondLst>
                                    <p:cond delay="0"/>
                                  </p:stCondLst>
                                  <p:childTnLst>
                                    <p:set>
                                      <p:cBhvr>
                                        <p:cTn id="45" dur="1" fill="hold">
                                          <p:stCondLst>
                                            <p:cond delay="0"/>
                                          </p:stCondLst>
                                        </p:cTn>
                                        <p:tgtEl>
                                          <p:spTgt spid="27">
                                            <p:txEl>
                                              <p:pRg st="0" end="0"/>
                                            </p:txEl>
                                          </p:spTgt>
                                        </p:tgtEl>
                                        <p:attrNameLst>
                                          <p:attrName>style.visibility</p:attrName>
                                        </p:attrNameLst>
                                      </p:cBhvr>
                                      <p:to>
                                        <p:strVal val="visible"/>
                                      </p:to>
                                    </p:set>
                                    <p:anim calcmode="lin" valueType="num">
                                      <p:cBhvr additive="base">
                                        <p:cTn id="46"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nodeType="clickEffect">
                                  <p:stCondLst>
                                    <p:cond delay="0"/>
                                  </p:stCondLst>
                                  <p:childTnLst>
                                    <p:set>
                                      <p:cBhvr>
                                        <p:cTn id="51" dur="1" fill="hold">
                                          <p:stCondLst>
                                            <p:cond delay="0"/>
                                          </p:stCondLst>
                                        </p:cTn>
                                        <p:tgtEl>
                                          <p:spTgt spid="28">
                                            <p:txEl>
                                              <p:pRg st="0" end="0"/>
                                            </p:txEl>
                                          </p:spTgt>
                                        </p:tgtEl>
                                        <p:attrNameLst>
                                          <p:attrName>style.visibility</p:attrName>
                                        </p:attrNameLst>
                                      </p:cBhvr>
                                      <p:to>
                                        <p:strVal val="visible"/>
                                      </p:to>
                                    </p:set>
                                    <p:anim calcmode="lin" valueType="num">
                                      <p:cBhvr additive="base">
                                        <p:cTn id="52"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28">
                                            <p:txEl>
                                              <p:pRg st="0" end="0"/>
                                            </p:txEl>
                                          </p:spTgt>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28">
                                            <p:txEl>
                                              <p:pRg st="1" end="1"/>
                                            </p:txEl>
                                          </p:spTgt>
                                        </p:tgtEl>
                                        <p:attrNameLst>
                                          <p:attrName>style.visibility</p:attrName>
                                        </p:attrNameLst>
                                      </p:cBhvr>
                                      <p:to>
                                        <p:strVal val="visible"/>
                                      </p:to>
                                    </p:set>
                                    <p:anim calcmode="lin" valueType="num">
                                      <p:cBhvr additive="base">
                                        <p:cTn id="56" dur="500" fill="hold"/>
                                        <p:tgtEl>
                                          <p:spTgt spid="28">
                                            <p:txEl>
                                              <p:pRg st="1" end="1"/>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2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checkerboard(across)">
                                      <p:cBhvr>
                                        <p:cTn id="62" dur="500"/>
                                        <p:tgtEl>
                                          <p:spTgt spid="3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34">
                                            <p:txEl>
                                              <p:pRg st="0" end="0"/>
                                            </p:txEl>
                                          </p:spTgt>
                                        </p:tgtEl>
                                        <p:attrNameLst>
                                          <p:attrName>style.visibility</p:attrName>
                                        </p:attrNameLst>
                                      </p:cBhvr>
                                      <p:to>
                                        <p:strVal val="visible"/>
                                      </p:to>
                                    </p:set>
                                    <p:anim calcmode="lin" valueType="num">
                                      <p:cBhvr additive="base">
                                        <p:cTn id="67"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3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hr-HR" dirty="0" smtClean="0"/>
              <a:t>Zadatak je položaj</a:t>
            </a:r>
            <a:endParaRPr lang="en-US" dirty="0"/>
          </a:p>
        </p:txBody>
      </p:sp>
      <p:sp>
        <p:nvSpPr>
          <p:cNvPr id="8" name="Content Placeholder 7"/>
          <p:cNvSpPr>
            <a:spLocks noGrp="1"/>
          </p:cNvSpPr>
          <p:nvPr>
            <p:ph idx="1"/>
          </p:nvPr>
        </p:nvSpPr>
        <p:spPr/>
        <p:txBody>
          <a:bodyPr>
            <a:normAutofit fontScale="47500" lnSpcReduction="20000"/>
          </a:bodyPr>
          <a:lstStyle/>
          <a:p>
            <a:r>
              <a:rPr lang="hr-HR" dirty="0"/>
              <a:t>As Weber </a:t>
            </a:r>
            <a:r>
              <a:rPr lang="hr-HR" dirty="0" err="1"/>
              <a:t>indicates</a:t>
            </a:r>
            <a:r>
              <a:rPr lang="hr-HR" dirty="0"/>
              <a:t>, </a:t>
            </a:r>
            <a:r>
              <a:rPr lang="hr-HR" dirty="0" err="1"/>
              <a:t>bureaucracy</a:t>
            </a:r>
            <a:r>
              <a:rPr lang="hr-HR" dirty="0"/>
              <a:t> </a:t>
            </a:r>
            <a:r>
              <a:rPr lang="hr-HR" dirty="0" err="1"/>
              <a:t>involves</a:t>
            </a:r>
            <a:r>
              <a:rPr lang="hr-HR" dirty="0"/>
              <a:t> a </a:t>
            </a:r>
            <a:r>
              <a:rPr lang="hr-HR" sz="3800" dirty="0">
                <a:solidFill>
                  <a:srgbClr val="FF0000"/>
                </a:solidFill>
              </a:rPr>
              <a:t>clear-</a:t>
            </a:r>
            <a:r>
              <a:rPr lang="hr-HR" sz="3800" dirty="0" err="1">
                <a:solidFill>
                  <a:srgbClr val="FF0000"/>
                </a:solidFill>
              </a:rPr>
              <a:t>cut</a:t>
            </a:r>
            <a:r>
              <a:rPr lang="hr-HR" sz="3800" dirty="0">
                <a:solidFill>
                  <a:srgbClr val="FF0000"/>
                </a:solidFill>
              </a:rPr>
              <a:t> </a:t>
            </a:r>
            <a:r>
              <a:rPr lang="hr-HR" sz="3800" dirty="0" err="1">
                <a:solidFill>
                  <a:srgbClr val="FF0000"/>
                </a:solidFill>
              </a:rPr>
              <a:t>division</a:t>
            </a:r>
            <a:r>
              <a:rPr lang="hr-HR" sz="3800" dirty="0">
                <a:solidFill>
                  <a:srgbClr val="FF0000"/>
                </a:solidFill>
              </a:rPr>
              <a:t> </a:t>
            </a:r>
            <a:r>
              <a:rPr lang="hr-HR" sz="3800" dirty="0" err="1">
                <a:solidFill>
                  <a:srgbClr val="FF0000"/>
                </a:solidFill>
              </a:rPr>
              <a:t>of</a:t>
            </a:r>
            <a:r>
              <a:rPr lang="hr-HR" sz="3800" dirty="0">
                <a:solidFill>
                  <a:srgbClr val="FF0000"/>
                </a:solidFill>
              </a:rPr>
              <a:t> </a:t>
            </a:r>
            <a:r>
              <a:rPr lang="hr-HR" sz="3800" dirty="0" err="1">
                <a:solidFill>
                  <a:srgbClr val="FF0000"/>
                </a:solidFill>
              </a:rPr>
              <a:t>integrated</a:t>
            </a:r>
            <a:r>
              <a:rPr lang="hr-HR" sz="3800" dirty="0">
                <a:solidFill>
                  <a:srgbClr val="FF0000"/>
                </a:solidFill>
              </a:rPr>
              <a:t> </a:t>
            </a:r>
            <a:r>
              <a:rPr lang="hr-HR" sz="3800" dirty="0" err="1">
                <a:solidFill>
                  <a:srgbClr val="FF0000"/>
                </a:solidFill>
              </a:rPr>
              <a:t>activities</a:t>
            </a:r>
            <a:r>
              <a:rPr lang="hr-HR" sz="3800" dirty="0">
                <a:solidFill>
                  <a:srgbClr val="FF0000"/>
                </a:solidFill>
              </a:rPr>
              <a:t> </a:t>
            </a:r>
            <a:r>
              <a:rPr lang="hr-HR" dirty="0" err="1"/>
              <a:t>which</a:t>
            </a:r>
            <a:r>
              <a:rPr lang="hr-HR" dirty="0"/>
              <a:t> are </a:t>
            </a:r>
            <a:r>
              <a:rPr lang="hr-HR" dirty="0" err="1"/>
              <a:t>regarded</a:t>
            </a:r>
            <a:r>
              <a:rPr lang="hr-HR" dirty="0"/>
              <a:t> as </a:t>
            </a:r>
            <a:r>
              <a:rPr lang="hr-HR" dirty="0" err="1"/>
              <a:t>duties</a:t>
            </a:r>
            <a:r>
              <a:rPr lang="hr-HR" dirty="0"/>
              <a:t> </a:t>
            </a:r>
            <a:r>
              <a:rPr lang="hr-HR" dirty="0" err="1"/>
              <a:t>inherent</a:t>
            </a:r>
            <a:r>
              <a:rPr lang="hr-HR" dirty="0"/>
              <a:t> </a:t>
            </a:r>
            <a:r>
              <a:rPr lang="hr-HR" dirty="0" err="1"/>
              <a:t>in</a:t>
            </a:r>
            <a:r>
              <a:rPr lang="hr-HR" dirty="0"/>
              <a:t> </a:t>
            </a:r>
            <a:r>
              <a:rPr lang="hr-HR" dirty="0" err="1"/>
              <a:t>the</a:t>
            </a:r>
            <a:r>
              <a:rPr lang="hr-HR" dirty="0"/>
              <a:t> office. A </a:t>
            </a:r>
            <a:r>
              <a:rPr lang="hr-HR" dirty="0" err="1"/>
              <a:t>system</a:t>
            </a:r>
            <a:r>
              <a:rPr lang="hr-HR" dirty="0"/>
              <a:t> </a:t>
            </a:r>
            <a:r>
              <a:rPr lang="hr-HR" dirty="0" err="1"/>
              <a:t>of</a:t>
            </a:r>
            <a:r>
              <a:rPr lang="hr-HR" dirty="0"/>
              <a:t> </a:t>
            </a:r>
            <a:r>
              <a:rPr lang="hr-HR" dirty="0" err="1"/>
              <a:t>differentiated</a:t>
            </a:r>
            <a:r>
              <a:rPr lang="hr-HR" dirty="0"/>
              <a:t> controls </a:t>
            </a:r>
            <a:r>
              <a:rPr lang="hr-HR" dirty="0" err="1"/>
              <a:t>and</a:t>
            </a:r>
            <a:r>
              <a:rPr lang="hr-HR" dirty="0"/>
              <a:t> </a:t>
            </a:r>
            <a:r>
              <a:rPr lang="hr-HR" dirty="0" err="1"/>
              <a:t>sanctions</a:t>
            </a:r>
            <a:r>
              <a:rPr lang="hr-HR" dirty="0"/>
              <a:t> is </a:t>
            </a:r>
            <a:r>
              <a:rPr lang="hr-HR" dirty="0" err="1"/>
              <a:t>stated</a:t>
            </a:r>
            <a:r>
              <a:rPr lang="hr-HR" dirty="0"/>
              <a:t> </a:t>
            </a:r>
            <a:r>
              <a:rPr lang="hr-HR" dirty="0" err="1"/>
              <a:t>in</a:t>
            </a:r>
            <a:r>
              <a:rPr lang="hr-HR" dirty="0"/>
              <a:t> </a:t>
            </a:r>
            <a:r>
              <a:rPr lang="hr-HR" dirty="0" err="1"/>
              <a:t>the</a:t>
            </a:r>
            <a:r>
              <a:rPr lang="hr-HR" dirty="0"/>
              <a:t> </a:t>
            </a:r>
            <a:r>
              <a:rPr lang="hr-HR" dirty="0" err="1"/>
              <a:t>regulations</a:t>
            </a:r>
            <a:r>
              <a:rPr lang="hr-HR" dirty="0"/>
              <a:t>. </a:t>
            </a:r>
            <a:r>
              <a:rPr lang="hr-HR" dirty="0" err="1"/>
              <a:t>The</a:t>
            </a:r>
            <a:r>
              <a:rPr lang="hr-HR" dirty="0"/>
              <a:t> </a:t>
            </a:r>
            <a:r>
              <a:rPr lang="hr-HR" dirty="0" err="1"/>
              <a:t>assignment</a:t>
            </a:r>
            <a:r>
              <a:rPr lang="hr-HR" dirty="0"/>
              <a:t> </a:t>
            </a:r>
            <a:r>
              <a:rPr lang="hr-HR" dirty="0" err="1"/>
              <a:t>of</a:t>
            </a:r>
            <a:r>
              <a:rPr lang="hr-HR" dirty="0"/>
              <a:t> </a:t>
            </a:r>
            <a:r>
              <a:rPr lang="hr-HR" dirty="0" err="1"/>
              <a:t>roles</a:t>
            </a:r>
            <a:r>
              <a:rPr lang="hr-HR" dirty="0"/>
              <a:t> </a:t>
            </a:r>
            <a:r>
              <a:rPr lang="hr-HR" dirty="0" err="1"/>
              <a:t>occurs</a:t>
            </a:r>
            <a:r>
              <a:rPr lang="hr-HR" dirty="0"/>
              <a:t> on </a:t>
            </a:r>
            <a:r>
              <a:rPr lang="hr-HR" dirty="0" err="1"/>
              <a:t>the</a:t>
            </a:r>
            <a:r>
              <a:rPr lang="hr-HR" dirty="0"/>
              <a:t> </a:t>
            </a:r>
            <a:r>
              <a:rPr lang="hr-HR" dirty="0" err="1"/>
              <a:t>basis</a:t>
            </a:r>
            <a:r>
              <a:rPr lang="hr-HR" dirty="0"/>
              <a:t> </a:t>
            </a:r>
            <a:r>
              <a:rPr lang="hr-HR" dirty="0" err="1"/>
              <a:t>of</a:t>
            </a:r>
            <a:r>
              <a:rPr lang="hr-HR" dirty="0"/>
              <a:t> </a:t>
            </a:r>
            <a:r>
              <a:rPr lang="hr-HR" dirty="0" err="1"/>
              <a:t>technical</a:t>
            </a:r>
            <a:r>
              <a:rPr lang="hr-HR" dirty="0"/>
              <a:t> </a:t>
            </a:r>
            <a:r>
              <a:rPr lang="hr-HR" dirty="0" err="1"/>
              <a:t>qualifications</a:t>
            </a:r>
            <a:r>
              <a:rPr lang="hr-HR" dirty="0"/>
              <a:t> </a:t>
            </a:r>
            <a:r>
              <a:rPr lang="hr-HR" dirty="0" err="1"/>
              <a:t>which</a:t>
            </a:r>
            <a:r>
              <a:rPr lang="hr-HR" dirty="0"/>
              <a:t> are </a:t>
            </a:r>
            <a:r>
              <a:rPr lang="hr-HR" dirty="0" err="1"/>
              <a:t>ascertained</a:t>
            </a:r>
            <a:r>
              <a:rPr lang="hr-HR" dirty="0"/>
              <a:t> </a:t>
            </a:r>
            <a:r>
              <a:rPr lang="hr-HR" sz="3400" dirty="0" err="1">
                <a:solidFill>
                  <a:srgbClr val="FF0000"/>
                </a:solidFill>
              </a:rPr>
              <a:t>through</a:t>
            </a:r>
            <a:r>
              <a:rPr lang="hr-HR" sz="3400" dirty="0">
                <a:solidFill>
                  <a:srgbClr val="FF0000"/>
                </a:solidFill>
              </a:rPr>
              <a:t> </a:t>
            </a:r>
            <a:r>
              <a:rPr lang="hr-HR" sz="3400" dirty="0" err="1">
                <a:solidFill>
                  <a:srgbClr val="FF0000"/>
                </a:solidFill>
              </a:rPr>
              <a:t>formalized</a:t>
            </a:r>
            <a:r>
              <a:rPr lang="hr-HR" sz="3400" dirty="0">
                <a:solidFill>
                  <a:srgbClr val="FF0000"/>
                </a:solidFill>
              </a:rPr>
              <a:t>, </a:t>
            </a:r>
            <a:r>
              <a:rPr lang="hr-HR" sz="3400" dirty="0" err="1">
                <a:solidFill>
                  <a:srgbClr val="FF0000"/>
                </a:solidFill>
              </a:rPr>
              <a:t>impersonal</a:t>
            </a:r>
            <a:r>
              <a:rPr lang="hr-HR" sz="3400" dirty="0">
                <a:solidFill>
                  <a:srgbClr val="FF0000"/>
                </a:solidFill>
              </a:rPr>
              <a:t> </a:t>
            </a:r>
            <a:r>
              <a:rPr lang="hr-HR" sz="3400" dirty="0" err="1">
                <a:solidFill>
                  <a:srgbClr val="FF0000"/>
                </a:solidFill>
              </a:rPr>
              <a:t>procedures</a:t>
            </a:r>
            <a:r>
              <a:rPr lang="hr-HR" sz="3400" dirty="0">
                <a:solidFill>
                  <a:srgbClr val="FF0000"/>
                </a:solidFill>
              </a:rPr>
              <a:t> (</a:t>
            </a:r>
            <a:r>
              <a:rPr lang="hr-HR" dirty="0" err="1"/>
              <a:t>e.g</a:t>
            </a:r>
            <a:r>
              <a:rPr lang="hr-HR" dirty="0"/>
              <a:t>., </a:t>
            </a:r>
            <a:r>
              <a:rPr lang="hr-HR" dirty="0" err="1"/>
              <a:t>examinations</a:t>
            </a:r>
            <a:r>
              <a:rPr lang="hr-HR" dirty="0"/>
              <a:t>). </a:t>
            </a:r>
            <a:r>
              <a:rPr lang="hr-HR" dirty="0" err="1"/>
              <a:t>Within</a:t>
            </a:r>
            <a:r>
              <a:rPr lang="hr-HR" dirty="0"/>
              <a:t> </a:t>
            </a:r>
            <a:r>
              <a:rPr lang="hr-HR" dirty="0" err="1"/>
              <a:t>the</a:t>
            </a:r>
            <a:r>
              <a:rPr lang="hr-HR" dirty="0"/>
              <a:t> </a:t>
            </a:r>
            <a:r>
              <a:rPr lang="hr-HR" dirty="0" err="1"/>
              <a:t>structure</a:t>
            </a:r>
            <a:r>
              <a:rPr lang="hr-HR" dirty="0"/>
              <a:t> </a:t>
            </a:r>
            <a:r>
              <a:rPr lang="hr-HR" dirty="0" err="1"/>
              <a:t>of</a:t>
            </a:r>
            <a:r>
              <a:rPr lang="hr-HR" dirty="0"/>
              <a:t> </a:t>
            </a:r>
            <a:r>
              <a:rPr lang="hr-HR" dirty="0" err="1"/>
              <a:t>hierarchically</a:t>
            </a:r>
            <a:r>
              <a:rPr lang="hr-HR" dirty="0"/>
              <a:t> </a:t>
            </a:r>
            <a:r>
              <a:rPr lang="hr-HR" dirty="0" err="1"/>
              <a:t>arranged</a:t>
            </a:r>
            <a:r>
              <a:rPr lang="hr-HR" dirty="0"/>
              <a:t> </a:t>
            </a:r>
            <a:r>
              <a:rPr lang="hr-HR" dirty="0" err="1"/>
              <a:t>authority</a:t>
            </a:r>
            <a:r>
              <a:rPr lang="hr-HR" dirty="0"/>
              <a:t>, </a:t>
            </a:r>
            <a:r>
              <a:rPr lang="hr-HR" dirty="0" err="1"/>
              <a:t>the</a:t>
            </a:r>
            <a:r>
              <a:rPr lang="hr-HR" dirty="0"/>
              <a:t> </a:t>
            </a:r>
            <a:r>
              <a:rPr lang="hr-HR" dirty="0" err="1"/>
              <a:t>activities</a:t>
            </a:r>
            <a:r>
              <a:rPr lang="hr-HR" dirty="0"/>
              <a:t> </a:t>
            </a:r>
            <a:r>
              <a:rPr lang="hr-HR" dirty="0" err="1"/>
              <a:t>of</a:t>
            </a:r>
            <a:r>
              <a:rPr lang="hr-HR" dirty="0"/>
              <a:t> “</a:t>
            </a:r>
            <a:r>
              <a:rPr lang="hr-HR" dirty="0" err="1">
                <a:solidFill>
                  <a:srgbClr val="FF0000"/>
                </a:solidFill>
              </a:rPr>
              <a:t>trained</a:t>
            </a:r>
            <a:r>
              <a:rPr lang="hr-HR" dirty="0">
                <a:solidFill>
                  <a:srgbClr val="FF0000"/>
                </a:solidFill>
              </a:rPr>
              <a:t> </a:t>
            </a:r>
            <a:r>
              <a:rPr lang="hr-HR" dirty="0" err="1">
                <a:solidFill>
                  <a:srgbClr val="FF0000"/>
                </a:solidFill>
              </a:rPr>
              <a:t>and</a:t>
            </a:r>
            <a:r>
              <a:rPr lang="hr-HR" dirty="0">
                <a:solidFill>
                  <a:srgbClr val="FF0000"/>
                </a:solidFill>
              </a:rPr>
              <a:t> </a:t>
            </a:r>
            <a:r>
              <a:rPr lang="hr-HR" dirty="0" err="1">
                <a:solidFill>
                  <a:srgbClr val="FF0000"/>
                </a:solidFill>
              </a:rPr>
              <a:t>salaried</a:t>
            </a:r>
            <a:r>
              <a:rPr lang="hr-HR" dirty="0">
                <a:solidFill>
                  <a:srgbClr val="FF0000"/>
                </a:solidFill>
              </a:rPr>
              <a:t> </a:t>
            </a:r>
            <a:r>
              <a:rPr lang="hr-HR" dirty="0" err="1">
                <a:solidFill>
                  <a:srgbClr val="FF0000"/>
                </a:solidFill>
              </a:rPr>
              <a:t>experts</a:t>
            </a:r>
            <a:r>
              <a:rPr lang="hr-HR" dirty="0"/>
              <a:t>” are </a:t>
            </a:r>
            <a:r>
              <a:rPr lang="hr-HR" dirty="0" err="1"/>
              <a:t>governed</a:t>
            </a:r>
            <a:r>
              <a:rPr lang="hr-HR" dirty="0"/>
              <a:t> </a:t>
            </a:r>
            <a:r>
              <a:rPr lang="hr-HR" dirty="0" err="1"/>
              <a:t>by</a:t>
            </a:r>
            <a:r>
              <a:rPr lang="hr-HR" dirty="0"/>
              <a:t> general, </a:t>
            </a:r>
            <a:r>
              <a:rPr lang="hr-HR" dirty="0" err="1"/>
              <a:t>abstract</a:t>
            </a:r>
            <a:r>
              <a:rPr lang="hr-HR" dirty="0"/>
              <a:t>, </a:t>
            </a:r>
            <a:r>
              <a:rPr lang="hr-HR" sz="3800" dirty="0" err="1">
                <a:solidFill>
                  <a:srgbClr val="FF0000"/>
                </a:solidFill>
              </a:rPr>
              <a:t>and</a:t>
            </a:r>
            <a:r>
              <a:rPr lang="hr-HR" sz="3800" dirty="0">
                <a:solidFill>
                  <a:srgbClr val="FF0000"/>
                </a:solidFill>
              </a:rPr>
              <a:t> </a:t>
            </a:r>
            <a:r>
              <a:rPr lang="hr-HR" sz="3800" dirty="0" err="1">
                <a:solidFill>
                  <a:srgbClr val="FF0000"/>
                </a:solidFill>
              </a:rPr>
              <a:t>clearly</a:t>
            </a:r>
            <a:r>
              <a:rPr lang="hr-HR" sz="3800" dirty="0">
                <a:solidFill>
                  <a:srgbClr val="FF0000"/>
                </a:solidFill>
              </a:rPr>
              <a:t> </a:t>
            </a:r>
            <a:r>
              <a:rPr lang="hr-HR" sz="3800" dirty="0" err="1">
                <a:solidFill>
                  <a:srgbClr val="FF0000"/>
                </a:solidFill>
              </a:rPr>
              <a:t>defined</a:t>
            </a:r>
            <a:r>
              <a:rPr lang="hr-HR" sz="3800" dirty="0">
                <a:solidFill>
                  <a:srgbClr val="FF0000"/>
                </a:solidFill>
              </a:rPr>
              <a:t> </a:t>
            </a:r>
            <a:r>
              <a:rPr lang="hr-HR" sz="3800" dirty="0" err="1">
                <a:solidFill>
                  <a:srgbClr val="FF0000"/>
                </a:solidFill>
              </a:rPr>
              <a:t>rules</a:t>
            </a:r>
            <a:r>
              <a:rPr lang="hr-HR" sz="3800" dirty="0">
                <a:solidFill>
                  <a:srgbClr val="FF0000"/>
                </a:solidFill>
              </a:rPr>
              <a:t> </a:t>
            </a:r>
            <a:r>
              <a:rPr lang="hr-HR" dirty="0" err="1"/>
              <a:t>which</a:t>
            </a:r>
            <a:r>
              <a:rPr lang="hr-HR" dirty="0"/>
              <a:t> </a:t>
            </a:r>
            <a:r>
              <a:rPr lang="hr-HR" dirty="0" err="1"/>
              <a:t>preclude</a:t>
            </a:r>
            <a:r>
              <a:rPr lang="hr-HR" dirty="0"/>
              <a:t> </a:t>
            </a:r>
            <a:r>
              <a:rPr lang="hr-HR" dirty="0" err="1"/>
              <a:t>the</a:t>
            </a:r>
            <a:r>
              <a:rPr lang="hr-HR" dirty="0"/>
              <a:t> </a:t>
            </a:r>
            <a:r>
              <a:rPr lang="hr-HR" dirty="0" err="1"/>
              <a:t>necessity</a:t>
            </a:r>
            <a:r>
              <a:rPr lang="hr-HR" dirty="0"/>
              <a:t> for </a:t>
            </a:r>
            <a:r>
              <a:rPr lang="hr-HR" dirty="0" err="1"/>
              <a:t>the</a:t>
            </a:r>
            <a:r>
              <a:rPr lang="hr-HR" dirty="0"/>
              <a:t> </a:t>
            </a:r>
            <a:r>
              <a:rPr lang="hr-HR" dirty="0" err="1"/>
              <a:t>issuance</a:t>
            </a:r>
            <a:r>
              <a:rPr lang="hr-HR" dirty="0"/>
              <a:t> </a:t>
            </a:r>
            <a:r>
              <a:rPr lang="hr-HR" dirty="0" err="1"/>
              <a:t>of</a:t>
            </a:r>
            <a:r>
              <a:rPr lang="hr-HR" dirty="0"/>
              <a:t> </a:t>
            </a:r>
            <a:r>
              <a:rPr lang="hr-HR" dirty="0" err="1"/>
              <a:t>specific</a:t>
            </a:r>
            <a:r>
              <a:rPr lang="hr-HR" dirty="0"/>
              <a:t> </a:t>
            </a:r>
            <a:r>
              <a:rPr lang="hr-HR" dirty="0" err="1"/>
              <a:t>instructions</a:t>
            </a:r>
            <a:r>
              <a:rPr lang="hr-HR" dirty="0"/>
              <a:t> </a:t>
            </a:r>
            <a:r>
              <a:rPr lang="hr-HR" dirty="0" err="1"/>
              <a:t>for</a:t>
            </a:r>
            <a:r>
              <a:rPr lang="hr-HR" dirty="0"/>
              <a:t> </a:t>
            </a:r>
            <a:r>
              <a:rPr lang="hr-HR" dirty="0" err="1"/>
              <a:t>each</a:t>
            </a:r>
            <a:r>
              <a:rPr lang="hr-HR" dirty="0"/>
              <a:t> </a:t>
            </a:r>
            <a:r>
              <a:rPr lang="hr-HR" dirty="0" err="1"/>
              <a:t>specific</a:t>
            </a:r>
            <a:r>
              <a:rPr lang="hr-HR" dirty="0"/>
              <a:t> </a:t>
            </a:r>
            <a:r>
              <a:rPr lang="hr-HR" dirty="0" err="1"/>
              <a:t>case</a:t>
            </a:r>
            <a:r>
              <a:rPr lang="hr-HR" dirty="0"/>
              <a:t>. </a:t>
            </a:r>
            <a:r>
              <a:rPr lang="hr-HR" dirty="0" err="1"/>
              <a:t>The</a:t>
            </a:r>
            <a:r>
              <a:rPr lang="hr-HR" dirty="0"/>
              <a:t> </a:t>
            </a:r>
            <a:r>
              <a:rPr lang="hr-HR" dirty="0" err="1"/>
              <a:t>generality</a:t>
            </a:r>
            <a:r>
              <a:rPr lang="hr-HR" dirty="0"/>
              <a:t> </a:t>
            </a:r>
            <a:r>
              <a:rPr lang="hr-HR" dirty="0" err="1"/>
              <a:t>of</a:t>
            </a:r>
            <a:r>
              <a:rPr lang="hr-HR" dirty="0"/>
              <a:t> </a:t>
            </a:r>
            <a:r>
              <a:rPr lang="hr-HR" dirty="0" err="1"/>
              <a:t>the</a:t>
            </a:r>
            <a:r>
              <a:rPr lang="hr-HR" dirty="0"/>
              <a:t> </a:t>
            </a:r>
            <a:r>
              <a:rPr lang="hr-HR" dirty="0" err="1"/>
              <a:t>rules</a:t>
            </a:r>
            <a:r>
              <a:rPr lang="hr-HR" dirty="0"/>
              <a:t> </a:t>
            </a:r>
            <a:r>
              <a:rPr lang="hr-HR" dirty="0" err="1"/>
              <a:t>requires</a:t>
            </a:r>
            <a:r>
              <a:rPr lang="hr-HR" dirty="0"/>
              <a:t> </a:t>
            </a:r>
            <a:r>
              <a:rPr lang="hr-HR" dirty="0" err="1"/>
              <a:t>the</a:t>
            </a:r>
            <a:r>
              <a:rPr lang="hr-HR" dirty="0"/>
              <a:t> </a:t>
            </a:r>
            <a:r>
              <a:rPr lang="hr-HR" dirty="0" err="1"/>
              <a:t>constant</a:t>
            </a:r>
            <a:r>
              <a:rPr lang="hr-HR" dirty="0"/>
              <a:t> use </a:t>
            </a:r>
            <a:r>
              <a:rPr lang="hr-HR" dirty="0" err="1"/>
              <a:t>of</a:t>
            </a:r>
            <a:r>
              <a:rPr lang="hr-HR" dirty="0"/>
              <a:t> </a:t>
            </a:r>
            <a:r>
              <a:rPr lang="hr-HR" i="1" dirty="0" err="1"/>
              <a:t>categorization</a:t>
            </a:r>
            <a:r>
              <a:rPr lang="hr-HR" dirty="0"/>
              <a:t>, </a:t>
            </a:r>
            <a:r>
              <a:rPr lang="hr-HR" dirty="0" err="1"/>
              <a:t>whereby</a:t>
            </a:r>
            <a:r>
              <a:rPr lang="hr-HR" dirty="0"/>
              <a:t> </a:t>
            </a:r>
            <a:r>
              <a:rPr lang="hr-HR" dirty="0" err="1"/>
              <a:t>individual</a:t>
            </a:r>
            <a:r>
              <a:rPr lang="hr-HR" dirty="0"/>
              <a:t> </a:t>
            </a:r>
            <a:r>
              <a:rPr lang="hr-HR" dirty="0" err="1"/>
              <a:t>problems</a:t>
            </a:r>
            <a:r>
              <a:rPr lang="hr-HR" dirty="0"/>
              <a:t> </a:t>
            </a:r>
            <a:r>
              <a:rPr lang="hr-HR" dirty="0" err="1"/>
              <a:t>and</a:t>
            </a:r>
            <a:r>
              <a:rPr lang="hr-HR" dirty="0"/>
              <a:t> </a:t>
            </a:r>
            <a:r>
              <a:rPr lang="hr-HR" dirty="0" err="1"/>
              <a:t>cases</a:t>
            </a:r>
            <a:r>
              <a:rPr lang="hr-HR" dirty="0"/>
              <a:t> are </a:t>
            </a:r>
            <a:r>
              <a:rPr lang="hr-HR" dirty="0" err="1"/>
              <a:t>classified</a:t>
            </a:r>
            <a:r>
              <a:rPr lang="hr-HR" dirty="0"/>
              <a:t> on </a:t>
            </a:r>
            <a:r>
              <a:rPr lang="hr-HR" dirty="0" err="1"/>
              <a:t>the</a:t>
            </a:r>
            <a:r>
              <a:rPr lang="hr-HR" dirty="0"/>
              <a:t> </a:t>
            </a:r>
            <a:r>
              <a:rPr lang="hr-HR" dirty="0" err="1"/>
              <a:t>basis</a:t>
            </a:r>
            <a:r>
              <a:rPr lang="hr-HR" dirty="0"/>
              <a:t> </a:t>
            </a:r>
            <a:r>
              <a:rPr lang="hr-HR" dirty="0" err="1"/>
              <a:t>of</a:t>
            </a:r>
            <a:r>
              <a:rPr lang="hr-HR" dirty="0"/>
              <a:t> </a:t>
            </a:r>
            <a:r>
              <a:rPr lang="hr-HR" dirty="0" err="1"/>
              <a:t>designated</a:t>
            </a:r>
            <a:r>
              <a:rPr lang="hr-HR" dirty="0"/>
              <a:t> </a:t>
            </a:r>
            <a:r>
              <a:rPr lang="hr-HR" dirty="0" err="1"/>
              <a:t>criteria</a:t>
            </a:r>
            <a:r>
              <a:rPr lang="hr-HR" dirty="0"/>
              <a:t> </a:t>
            </a:r>
            <a:r>
              <a:rPr lang="hr-HR" dirty="0" err="1"/>
              <a:t>and</a:t>
            </a:r>
            <a:r>
              <a:rPr lang="hr-HR" dirty="0"/>
              <a:t> are </a:t>
            </a:r>
            <a:r>
              <a:rPr lang="hr-HR" dirty="0" err="1"/>
              <a:t>treated</a:t>
            </a:r>
            <a:r>
              <a:rPr lang="hr-HR" dirty="0"/>
              <a:t> </a:t>
            </a:r>
            <a:r>
              <a:rPr lang="hr-HR" dirty="0" err="1"/>
              <a:t>accordingly</a:t>
            </a:r>
            <a:r>
              <a:rPr lang="hr-HR" dirty="0"/>
              <a:t>. </a:t>
            </a:r>
            <a:r>
              <a:rPr lang="hr-HR" dirty="0" err="1"/>
              <a:t>The</a:t>
            </a:r>
            <a:r>
              <a:rPr lang="hr-HR" dirty="0"/>
              <a:t> pure </a:t>
            </a:r>
            <a:r>
              <a:rPr lang="hr-HR" dirty="0" err="1"/>
              <a:t>type</a:t>
            </a:r>
            <a:r>
              <a:rPr lang="hr-HR" dirty="0"/>
              <a:t> </a:t>
            </a:r>
            <a:r>
              <a:rPr lang="hr-HR" dirty="0" err="1"/>
              <a:t>of</a:t>
            </a:r>
            <a:r>
              <a:rPr lang="hr-HR" dirty="0"/>
              <a:t> </a:t>
            </a:r>
            <a:r>
              <a:rPr lang="hr-HR" dirty="0" err="1"/>
              <a:t>bureaucratic</a:t>
            </a:r>
            <a:r>
              <a:rPr lang="hr-HR" dirty="0"/>
              <a:t> </a:t>
            </a:r>
            <a:r>
              <a:rPr lang="hr-HR" dirty="0" err="1"/>
              <a:t>official</a:t>
            </a:r>
            <a:r>
              <a:rPr lang="hr-HR" dirty="0"/>
              <a:t> </a:t>
            </a:r>
            <a:r>
              <a:rPr lang="hr-HR" sz="3800" dirty="0">
                <a:solidFill>
                  <a:srgbClr val="FF0000"/>
                </a:solidFill>
              </a:rPr>
              <a:t>is </a:t>
            </a:r>
            <a:r>
              <a:rPr lang="hr-HR" sz="3800" dirty="0" err="1">
                <a:solidFill>
                  <a:srgbClr val="FF0000"/>
                </a:solidFill>
              </a:rPr>
              <a:t>appointed</a:t>
            </a:r>
            <a:r>
              <a:rPr lang="hr-HR" sz="3800" dirty="0">
                <a:solidFill>
                  <a:srgbClr val="FF0000"/>
                </a:solidFill>
              </a:rPr>
              <a:t>, </a:t>
            </a:r>
            <a:r>
              <a:rPr lang="hr-HR" dirty="0" err="1"/>
              <a:t>either</a:t>
            </a:r>
            <a:r>
              <a:rPr lang="hr-HR" dirty="0"/>
              <a:t> </a:t>
            </a:r>
            <a:r>
              <a:rPr lang="hr-HR" dirty="0" err="1"/>
              <a:t>by</a:t>
            </a:r>
            <a:r>
              <a:rPr lang="hr-HR" dirty="0"/>
              <a:t> a superior or </a:t>
            </a:r>
            <a:r>
              <a:rPr lang="hr-HR" dirty="0" err="1"/>
              <a:t>through</a:t>
            </a:r>
            <a:r>
              <a:rPr lang="hr-HR" dirty="0"/>
              <a:t> </a:t>
            </a:r>
            <a:r>
              <a:rPr lang="hr-HR" dirty="0" err="1"/>
              <a:t>the</a:t>
            </a:r>
            <a:r>
              <a:rPr lang="hr-HR" dirty="0"/>
              <a:t> </a:t>
            </a:r>
            <a:r>
              <a:rPr lang="hr-HR" dirty="0" err="1"/>
              <a:t>exercise</a:t>
            </a:r>
            <a:r>
              <a:rPr lang="hr-HR" dirty="0"/>
              <a:t> </a:t>
            </a:r>
            <a:r>
              <a:rPr lang="hr-HR" dirty="0" err="1"/>
              <a:t>of</a:t>
            </a:r>
            <a:r>
              <a:rPr lang="hr-HR" dirty="0"/>
              <a:t> </a:t>
            </a:r>
            <a:r>
              <a:rPr lang="hr-HR" dirty="0" err="1"/>
              <a:t>impersonal</a:t>
            </a:r>
            <a:r>
              <a:rPr lang="hr-HR" dirty="0"/>
              <a:t> </a:t>
            </a:r>
            <a:r>
              <a:rPr lang="hr-HR" dirty="0" err="1"/>
              <a:t>competition</a:t>
            </a:r>
            <a:r>
              <a:rPr lang="hr-HR" dirty="0"/>
              <a:t>; he is </a:t>
            </a:r>
            <a:r>
              <a:rPr lang="hr-HR" dirty="0" err="1"/>
              <a:t>not</a:t>
            </a:r>
            <a:r>
              <a:rPr lang="hr-HR" dirty="0"/>
              <a:t> </a:t>
            </a:r>
            <a:r>
              <a:rPr lang="hr-HR" dirty="0" err="1"/>
              <a:t>elected</a:t>
            </a:r>
            <a:r>
              <a:rPr lang="hr-HR" dirty="0"/>
              <a:t>. A </a:t>
            </a:r>
            <a:r>
              <a:rPr lang="hr-HR" dirty="0" err="1"/>
              <a:t>measure</a:t>
            </a:r>
            <a:r>
              <a:rPr lang="hr-HR" dirty="0"/>
              <a:t> </a:t>
            </a:r>
            <a:r>
              <a:rPr lang="hr-HR" dirty="0" err="1"/>
              <a:t>of</a:t>
            </a:r>
            <a:r>
              <a:rPr lang="hr-HR" dirty="0"/>
              <a:t> </a:t>
            </a:r>
            <a:r>
              <a:rPr lang="hr-HR" dirty="0" err="1"/>
              <a:t>flexibility</a:t>
            </a:r>
            <a:r>
              <a:rPr lang="hr-HR" dirty="0"/>
              <a:t> </a:t>
            </a:r>
            <a:r>
              <a:rPr lang="hr-HR" dirty="0" err="1"/>
              <a:t>in</a:t>
            </a:r>
            <a:r>
              <a:rPr lang="hr-HR" dirty="0"/>
              <a:t> </a:t>
            </a:r>
            <a:r>
              <a:rPr lang="hr-HR" dirty="0" err="1"/>
              <a:t>the</a:t>
            </a:r>
            <a:r>
              <a:rPr lang="hr-HR" dirty="0"/>
              <a:t> </a:t>
            </a:r>
            <a:r>
              <a:rPr lang="hr-HR" dirty="0" err="1"/>
              <a:t>bureaucracy</a:t>
            </a:r>
            <a:r>
              <a:rPr lang="hr-HR" dirty="0"/>
              <a:t> is </a:t>
            </a:r>
            <a:r>
              <a:rPr lang="hr-HR" dirty="0" err="1"/>
              <a:t>attained</a:t>
            </a:r>
            <a:r>
              <a:rPr lang="hr-HR" dirty="0"/>
              <a:t> </a:t>
            </a:r>
            <a:r>
              <a:rPr lang="hr-HR" dirty="0" err="1"/>
              <a:t>by</a:t>
            </a:r>
            <a:r>
              <a:rPr lang="hr-HR" dirty="0"/>
              <a:t> </a:t>
            </a:r>
            <a:r>
              <a:rPr lang="hr-HR" dirty="0" err="1"/>
              <a:t>electing</a:t>
            </a:r>
            <a:r>
              <a:rPr lang="hr-HR" dirty="0"/>
              <a:t> </a:t>
            </a:r>
            <a:r>
              <a:rPr lang="hr-HR" dirty="0" err="1"/>
              <a:t>higher</a:t>
            </a:r>
            <a:r>
              <a:rPr lang="hr-HR" dirty="0"/>
              <a:t> </a:t>
            </a:r>
            <a:r>
              <a:rPr lang="hr-HR" dirty="0" err="1"/>
              <a:t>functionaries</a:t>
            </a:r>
            <a:r>
              <a:rPr lang="hr-HR" dirty="0"/>
              <a:t> who </a:t>
            </a:r>
            <a:r>
              <a:rPr lang="hr-HR" dirty="0" err="1"/>
              <a:t>presumably</a:t>
            </a:r>
            <a:r>
              <a:rPr lang="hr-HR" dirty="0"/>
              <a:t> express </a:t>
            </a:r>
            <a:r>
              <a:rPr lang="hr-HR" dirty="0" err="1"/>
              <a:t>the</a:t>
            </a:r>
            <a:r>
              <a:rPr lang="hr-HR" dirty="0"/>
              <a:t> </a:t>
            </a:r>
            <a:r>
              <a:rPr lang="hr-HR" dirty="0" err="1"/>
              <a:t>will</a:t>
            </a:r>
            <a:r>
              <a:rPr lang="hr-HR" dirty="0"/>
              <a:t> </a:t>
            </a:r>
            <a:r>
              <a:rPr lang="hr-HR" dirty="0" err="1"/>
              <a:t>of</a:t>
            </a:r>
            <a:r>
              <a:rPr lang="hr-HR" dirty="0"/>
              <a:t> </a:t>
            </a:r>
            <a:r>
              <a:rPr lang="hr-HR" dirty="0" err="1"/>
              <a:t>the</a:t>
            </a:r>
            <a:r>
              <a:rPr lang="hr-HR" dirty="0"/>
              <a:t> </a:t>
            </a:r>
            <a:r>
              <a:rPr lang="hr-HR" dirty="0" err="1"/>
              <a:t>electorate</a:t>
            </a:r>
            <a:r>
              <a:rPr lang="hr-HR" dirty="0"/>
              <a:t> (</a:t>
            </a:r>
            <a:r>
              <a:rPr lang="hr-HR" dirty="0" err="1"/>
              <a:t>e.g</a:t>
            </a:r>
            <a:r>
              <a:rPr lang="hr-HR" dirty="0"/>
              <a:t>., a </a:t>
            </a:r>
            <a:r>
              <a:rPr lang="hr-HR" dirty="0" err="1"/>
              <a:t>body</a:t>
            </a:r>
            <a:r>
              <a:rPr lang="hr-HR" dirty="0"/>
              <a:t> </a:t>
            </a:r>
            <a:r>
              <a:rPr lang="hr-HR" dirty="0" err="1"/>
              <a:t>of</a:t>
            </a:r>
            <a:r>
              <a:rPr lang="hr-HR" dirty="0"/>
              <a:t> </a:t>
            </a:r>
            <a:r>
              <a:rPr lang="hr-HR" dirty="0" err="1"/>
              <a:t>citizens</a:t>
            </a:r>
            <a:r>
              <a:rPr lang="hr-HR" dirty="0"/>
              <a:t> or a </a:t>
            </a:r>
            <a:r>
              <a:rPr lang="hr-HR" dirty="0" err="1"/>
              <a:t>board</a:t>
            </a:r>
            <a:r>
              <a:rPr lang="hr-HR" dirty="0"/>
              <a:t> </a:t>
            </a:r>
            <a:r>
              <a:rPr lang="hr-HR" dirty="0" err="1"/>
              <a:t>of</a:t>
            </a:r>
            <a:r>
              <a:rPr lang="hr-HR" dirty="0"/>
              <a:t> </a:t>
            </a:r>
            <a:r>
              <a:rPr lang="hr-HR" dirty="0" err="1"/>
              <a:t>directors</a:t>
            </a:r>
            <a:r>
              <a:rPr lang="hr-HR" dirty="0"/>
              <a:t>). </a:t>
            </a:r>
            <a:r>
              <a:rPr lang="hr-HR" dirty="0" err="1"/>
              <a:t>The</a:t>
            </a:r>
            <a:r>
              <a:rPr lang="hr-HR" dirty="0"/>
              <a:t> </a:t>
            </a:r>
            <a:r>
              <a:rPr lang="hr-HR" dirty="0" err="1"/>
              <a:t>election</a:t>
            </a:r>
            <a:r>
              <a:rPr lang="hr-HR" dirty="0"/>
              <a:t> </a:t>
            </a:r>
            <a:r>
              <a:rPr lang="hr-HR" dirty="0" err="1"/>
              <a:t>of</a:t>
            </a:r>
            <a:r>
              <a:rPr lang="hr-HR" dirty="0"/>
              <a:t> </a:t>
            </a:r>
            <a:r>
              <a:rPr lang="hr-HR" dirty="0" err="1"/>
              <a:t>higher</a:t>
            </a:r>
            <a:r>
              <a:rPr lang="hr-HR" dirty="0"/>
              <a:t> </a:t>
            </a:r>
            <a:r>
              <a:rPr lang="hr-HR" dirty="0" err="1"/>
              <a:t>officials</a:t>
            </a:r>
            <a:r>
              <a:rPr lang="hr-HR" dirty="0"/>
              <a:t> is </a:t>
            </a:r>
            <a:r>
              <a:rPr lang="hr-HR" dirty="0" err="1"/>
              <a:t>designed</a:t>
            </a:r>
            <a:r>
              <a:rPr lang="hr-HR" dirty="0"/>
              <a:t> to </a:t>
            </a:r>
            <a:r>
              <a:rPr lang="hr-HR" dirty="0" err="1"/>
              <a:t>affect</a:t>
            </a:r>
            <a:r>
              <a:rPr lang="hr-HR" dirty="0"/>
              <a:t> </a:t>
            </a:r>
            <a:r>
              <a:rPr lang="hr-HR" dirty="0" err="1"/>
              <a:t>the</a:t>
            </a:r>
            <a:r>
              <a:rPr lang="hr-HR" dirty="0"/>
              <a:t> </a:t>
            </a:r>
            <a:r>
              <a:rPr lang="hr-HR" dirty="0" err="1"/>
              <a:t>purposes</a:t>
            </a:r>
            <a:r>
              <a:rPr lang="hr-HR" dirty="0"/>
              <a:t> </a:t>
            </a:r>
            <a:r>
              <a:rPr lang="hr-HR" dirty="0" err="1"/>
              <a:t>of</a:t>
            </a:r>
            <a:r>
              <a:rPr lang="hr-HR" dirty="0"/>
              <a:t> </a:t>
            </a:r>
            <a:r>
              <a:rPr lang="hr-HR" dirty="0" err="1"/>
              <a:t>the</a:t>
            </a:r>
            <a:r>
              <a:rPr lang="hr-HR" dirty="0"/>
              <a:t> </a:t>
            </a:r>
            <a:r>
              <a:rPr lang="hr-HR" dirty="0" err="1"/>
              <a:t>organization</a:t>
            </a:r>
            <a:r>
              <a:rPr lang="hr-HR" dirty="0"/>
              <a:t>, but </a:t>
            </a:r>
            <a:r>
              <a:rPr lang="hr-HR" dirty="0" err="1"/>
              <a:t>the</a:t>
            </a:r>
            <a:r>
              <a:rPr lang="hr-HR" dirty="0"/>
              <a:t> </a:t>
            </a:r>
            <a:r>
              <a:rPr lang="hr-HR" dirty="0" err="1"/>
              <a:t>technical</a:t>
            </a:r>
            <a:r>
              <a:rPr lang="hr-HR" dirty="0"/>
              <a:t> </a:t>
            </a:r>
            <a:r>
              <a:rPr lang="hr-HR" dirty="0" err="1"/>
              <a:t>procedures</a:t>
            </a:r>
            <a:r>
              <a:rPr lang="hr-HR" dirty="0"/>
              <a:t> for </a:t>
            </a:r>
            <a:r>
              <a:rPr lang="hr-HR" dirty="0" err="1"/>
              <a:t>attaining</a:t>
            </a:r>
            <a:r>
              <a:rPr lang="hr-HR" dirty="0"/>
              <a:t> </a:t>
            </a:r>
            <a:r>
              <a:rPr lang="hr-HR" dirty="0" err="1"/>
              <a:t>these</a:t>
            </a:r>
            <a:r>
              <a:rPr lang="hr-HR" dirty="0"/>
              <a:t> </a:t>
            </a:r>
            <a:r>
              <a:rPr lang="hr-HR" dirty="0" err="1"/>
              <a:t>ends</a:t>
            </a:r>
            <a:r>
              <a:rPr lang="hr-HR" dirty="0"/>
              <a:t> are </a:t>
            </a:r>
            <a:r>
              <a:rPr lang="hr-HR" dirty="0" err="1"/>
              <a:t>carried</a:t>
            </a:r>
            <a:r>
              <a:rPr lang="hr-HR" dirty="0"/>
              <a:t> </a:t>
            </a:r>
            <a:r>
              <a:rPr lang="hr-HR" dirty="0" err="1"/>
              <a:t>out</a:t>
            </a:r>
            <a:r>
              <a:rPr lang="hr-HR" dirty="0"/>
              <a:t> </a:t>
            </a:r>
            <a:r>
              <a:rPr lang="hr-HR" dirty="0" err="1"/>
              <a:t>by</a:t>
            </a:r>
            <a:r>
              <a:rPr lang="hr-HR" dirty="0"/>
              <a:t> </a:t>
            </a:r>
            <a:r>
              <a:rPr lang="hr-HR" dirty="0" err="1"/>
              <a:t>continuing</a:t>
            </a:r>
            <a:r>
              <a:rPr lang="hr-HR" dirty="0"/>
              <a:t> </a:t>
            </a:r>
            <a:r>
              <a:rPr lang="hr-HR" dirty="0" err="1"/>
              <a:t>bureaucratic</a:t>
            </a:r>
            <a:r>
              <a:rPr lang="hr-HR" dirty="0"/>
              <a:t> </a:t>
            </a:r>
            <a:r>
              <a:rPr lang="hr-HR" dirty="0" err="1"/>
              <a:t>personnel</a:t>
            </a:r>
            <a:r>
              <a:rPr lang="hr-HR" dirty="0"/>
              <a:t>. </a:t>
            </a:r>
          </a:p>
          <a:p>
            <a:r>
              <a:rPr lang="hr-HR" dirty="0"/>
              <a:t>Most </a:t>
            </a:r>
            <a:r>
              <a:rPr lang="hr-HR" dirty="0" err="1"/>
              <a:t>bureaucratic</a:t>
            </a:r>
            <a:r>
              <a:rPr lang="hr-HR" dirty="0"/>
              <a:t> </a:t>
            </a:r>
            <a:r>
              <a:rPr lang="hr-HR" dirty="0" err="1"/>
              <a:t>offices</a:t>
            </a:r>
            <a:r>
              <a:rPr lang="hr-HR" dirty="0"/>
              <a:t> </a:t>
            </a:r>
            <a:r>
              <a:rPr lang="hr-HR" dirty="0" err="1"/>
              <a:t>involve</a:t>
            </a:r>
            <a:r>
              <a:rPr lang="hr-HR" dirty="0"/>
              <a:t> </a:t>
            </a:r>
            <a:r>
              <a:rPr lang="hr-HR" dirty="0" err="1"/>
              <a:t>the</a:t>
            </a:r>
            <a:r>
              <a:rPr lang="hr-HR" dirty="0"/>
              <a:t> </a:t>
            </a:r>
            <a:r>
              <a:rPr lang="hr-HR" dirty="0" err="1">
                <a:solidFill>
                  <a:srgbClr val="FF0000"/>
                </a:solidFill>
              </a:rPr>
              <a:t>expectation</a:t>
            </a:r>
            <a:r>
              <a:rPr lang="hr-HR" dirty="0">
                <a:solidFill>
                  <a:srgbClr val="FF0000"/>
                </a:solidFill>
              </a:rPr>
              <a:t> </a:t>
            </a:r>
            <a:r>
              <a:rPr lang="hr-HR" dirty="0" err="1">
                <a:solidFill>
                  <a:srgbClr val="FF0000"/>
                </a:solidFill>
              </a:rPr>
              <a:t>of</a:t>
            </a:r>
            <a:r>
              <a:rPr lang="hr-HR" dirty="0">
                <a:solidFill>
                  <a:srgbClr val="FF0000"/>
                </a:solidFill>
              </a:rPr>
              <a:t> life-</a:t>
            </a:r>
            <a:r>
              <a:rPr lang="hr-HR" dirty="0" err="1">
                <a:solidFill>
                  <a:srgbClr val="FF0000"/>
                </a:solidFill>
              </a:rPr>
              <a:t>long</a:t>
            </a:r>
            <a:r>
              <a:rPr lang="hr-HR" dirty="0">
                <a:solidFill>
                  <a:srgbClr val="FF0000"/>
                </a:solidFill>
              </a:rPr>
              <a:t> </a:t>
            </a:r>
            <a:r>
              <a:rPr lang="hr-HR" dirty="0" err="1">
                <a:solidFill>
                  <a:srgbClr val="FF0000"/>
                </a:solidFill>
              </a:rPr>
              <a:t>tenure</a:t>
            </a:r>
            <a:r>
              <a:rPr lang="hr-HR" dirty="0"/>
              <a:t>, </a:t>
            </a:r>
            <a:r>
              <a:rPr lang="hr-HR" dirty="0" err="1"/>
              <a:t>in</a:t>
            </a:r>
            <a:r>
              <a:rPr lang="hr-HR" dirty="0"/>
              <a:t> </a:t>
            </a:r>
            <a:r>
              <a:rPr lang="hr-HR" dirty="0" err="1"/>
              <a:t>the</a:t>
            </a:r>
            <a:r>
              <a:rPr lang="hr-HR" dirty="0"/>
              <a:t> </a:t>
            </a:r>
            <a:r>
              <a:rPr lang="hr-HR" dirty="0" err="1"/>
              <a:t>absence</a:t>
            </a:r>
            <a:r>
              <a:rPr lang="hr-HR" dirty="0"/>
              <a:t> </a:t>
            </a:r>
            <a:r>
              <a:rPr lang="hr-HR" dirty="0" err="1"/>
              <a:t>of</a:t>
            </a:r>
            <a:r>
              <a:rPr lang="hr-HR" dirty="0"/>
              <a:t> </a:t>
            </a:r>
            <a:r>
              <a:rPr lang="hr-HR" dirty="0" err="1"/>
              <a:t>disturbing</a:t>
            </a:r>
            <a:r>
              <a:rPr lang="hr-HR" dirty="0"/>
              <a:t> </a:t>
            </a:r>
            <a:r>
              <a:rPr lang="hr-HR" dirty="0" err="1"/>
              <a:t>factors</a:t>
            </a:r>
            <a:r>
              <a:rPr lang="hr-HR" dirty="0"/>
              <a:t> </a:t>
            </a:r>
            <a:r>
              <a:rPr lang="hr-HR" dirty="0" err="1"/>
              <a:t>which</a:t>
            </a:r>
            <a:r>
              <a:rPr lang="hr-HR" dirty="0"/>
              <a:t> </a:t>
            </a:r>
            <a:r>
              <a:rPr lang="hr-HR" dirty="0" err="1"/>
              <a:t>may</a:t>
            </a:r>
            <a:r>
              <a:rPr lang="hr-HR" dirty="0"/>
              <a:t> </a:t>
            </a:r>
            <a:r>
              <a:rPr lang="hr-HR" dirty="0" err="1"/>
              <a:t>decrease</a:t>
            </a:r>
            <a:r>
              <a:rPr lang="hr-HR" dirty="0"/>
              <a:t> </a:t>
            </a:r>
            <a:r>
              <a:rPr lang="hr-HR" dirty="0" err="1"/>
              <a:t>the</a:t>
            </a:r>
            <a:r>
              <a:rPr lang="hr-HR" dirty="0"/>
              <a:t> </a:t>
            </a:r>
            <a:r>
              <a:rPr lang="hr-HR" dirty="0" err="1"/>
              <a:t>size</a:t>
            </a:r>
            <a:r>
              <a:rPr lang="hr-HR" dirty="0"/>
              <a:t> </a:t>
            </a:r>
            <a:r>
              <a:rPr lang="hr-HR" dirty="0" err="1"/>
              <a:t>of</a:t>
            </a:r>
            <a:r>
              <a:rPr lang="hr-HR" dirty="0"/>
              <a:t> </a:t>
            </a:r>
            <a:r>
              <a:rPr lang="hr-HR" dirty="0" err="1"/>
              <a:t>the</a:t>
            </a:r>
            <a:r>
              <a:rPr lang="hr-HR" dirty="0"/>
              <a:t> </a:t>
            </a:r>
            <a:r>
              <a:rPr lang="hr-HR" dirty="0" err="1"/>
              <a:t>organization</a:t>
            </a:r>
            <a:r>
              <a:rPr lang="hr-HR" dirty="0"/>
              <a:t>. </a:t>
            </a:r>
            <a:r>
              <a:rPr lang="hr-HR" dirty="0" err="1"/>
              <a:t>Bureaucracy</a:t>
            </a:r>
            <a:r>
              <a:rPr lang="hr-HR" dirty="0"/>
              <a:t> </a:t>
            </a:r>
            <a:r>
              <a:rPr lang="hr-HR" dirty="0" err="1"/>
              <a:t>maximizes</a:t>
            </a:r>
            <a:r>
              <a:rPr lang="hr-HR" dirty="0"/>
              <a:t> </a:t>
            </a:r>
            <a:r>
              <a:rPr lang="hr-HR" dirty="0" err="1"/>
              <a:t>vocational</a:t>
            </a:r>
            <a:r>
              <a:rPr lang="hr-HR" dirty="0"/>
              <a:t> </a:t>
            </a:r>
            <a:r>
              <a:rPr lang="hr-HR" dirty="0" err="1"/>
              <a:t>security</a:t>
            </a:r>
            <a:r>
              <a:rPr lang="hr-HR" dirty="0" smtClean="0"/>
              <a:t>.( </a:t>
            </a:r>
            <a:r>
              <a:rPr lang="hr-HR" dirty="0" err="1"/>
              <a:t>The</a:t>
            </a:r>
            <a:r>
              <a:rPr lang="hr-HR" dirty="0"/>
              <a:t> </a:t>
            </a:r>
            <a:r>
              <a:rPr lang="hr-HR" dirty="0" err="1"/>
              <a:t>function</a:t>
            </a:r>
            <a:r>
              <a:rPr lang="hr-HR" dirty="0"/>
              <a:t> </a:t>
            </a:r>
            <a:r>
              <a:rPr lang="hr-HR" dirty="0" err="1"/>
              <a:t>of</a:t>
            </a:r>
            <a:r>
              <a:rPr lang="hr-HR" dirty="0"/>
              <a:t> </a:t>
            </a:r>
            <a:r>
              <a:rPr lang="hr-HR" dirty="0" err="1"/>
              <a:t>security</a:t>
            </a:r>
            <a:r>
              <a:rPr lang="hr-HR" dirty="0"/>
              <a:t> </a:t>
            </a:r>
            <a:r>
              <a:rPr lang="hr-HR" dirty="0" err="1"/>
              <a:t>of</a:t>
            </a:r>
            <a:r>
              <a:rPr lang="hr-HR" dirty="0"/>
              <a:t> </a:t>
            </a:r>
            <a:r>
              <a:rPr lang="hr-HR" dirty="0" err="1"/>
              <a:t>tenure</a:t>
            </a:r>
            <a:r>
              <a:rPr lang="hr-HR" dirty="0"/>
              <a:t>, </a:t>
            </a:r>
            <a:r>
              <a:rPr lang="hr-HR" dirty="0" err="1"/>
              <a:t>pensions</a:t>
            </a:r>
            <a:r>
              <a:rPr lang="hr-HR" dirty="0"/>
              <a:t>, </a:t>
            </a:r>
            <a:r>
              <a:rPr lang="hr-HR" dirty="0" err="1"/>
              <a:t>incremental</a:t>
            </a:r>
            <a:r>
              <a:rPr lang="hr-HR" dirty="0"/>
              <a:t> </a:t>
            </a:r>
            <a:r>
              <a:rPr lang="hr-HR" dirty="0" err="1"/>
              <a:t>salaries</a:t>
            </a:r>
            <a:r>
              <a:rPr lang="hr-HR" dirty="0"/>
              <a:t> </a:t>
            </a:r>
            <a:r>
              <a:rPr lang="hr-HR" dirty="0" err="1"/>
              <a:t>and</a:t>
            </a:r>
            <a:r>
              <a:rPr lang="hr-HR" dirty="0"/>
              <a:t> </a:t>
            </a:r>
            <a:r>
              <a:rPr lang="hr-HR" dirty="0" err="1"/>
              <a:t>regularized</a:t>
            </a:r>
            <a:r>
              <a:rPr lang="hr-HR" dirty="0"/>
              <a:t> </a:t>
            </a:r>
            <a:r>
              <a:rPr lang="hr-HR" dirty="0" err="1"/>
              <a:t>procedures</a:t>
            </a:r>
            <a:r>
              <a:rPr lang="hr-HR" dirty="0"/>
              <a:t> for </a:t>
            </a:r>
            <a:r>
              <a:rPr lang="hr-HR" dirty="0" err="1"/>
              <a:t>promotion</a:t>
            </a:r>
            <a:r>
              <a:rPr lang="hr-HR" dirty="0"/>
              <a:t> is to </a:t>
            </a:r>
            <a:r>
              <a:rPr lang="hr-HR" dirty="0" err="1"/>
              <a:t>ensure</a:t>
            </a:r>
            <a:r>
              <a:rPr lang="hr-HR" dirty="0"/>
              <a:t> </a:t>
            </a:r>
            <a:r>
              <a:rPr lang="hr-HR" dirty="0" err="1"/>
              <a:t>the</a:t>
            </a:r>
            <a:r>
              <a:rPr lang="hr-HR" dirty="0"/>
              <a:t> </a:t>
            </a:r>
            <a:r>
              <a:rPr lang="hr-HR" dirty="0" err="1"/>
              <a:t>devoted</a:t>
            </a:r>
            <a:r>
              <a:rPr lang="hr-HR" dirty="0"/>
              <a:t> </a:t>
            </a:r>
            <a:r>
              <a:rPr lang="hr-HR" dirty="0" err="1"/>
              <a:t>performance</a:t>
            </a:r>
            <a:r>
              <a:rPr lang="hr-HR" dirty="0"/>
              <a:t> </a:t>
            </a:r>
            <a:r>
              <a:rPr lang="hr-HR" dirty="0" err="1"/>
              <a:t>of</a:t>
            </a:r>
            <a:r>
              <a:rPr lang="hr-HR" dirty="0"/>
              <a:t> </a:t>
            </a:r>
            <a:r>
              <a:rPr lang="hr-HR" dirty="0" err="1"/>
              <a:t>official</a:t>
            </a:r>
            <a:r>
              <a:rPr lang="hr-HR" dirty="0"/>
              <a:t> </a:t>
            </a:r>
            <a:r>
              <a:rPr lang="hr-HR" dirty="0" err="1"/>
              <a:t>duties</a:t>
            </a:r>
            <a:r>
              <a:rPr lang="hr-HR" dirty="0"/>
              <a:t>, </a:t>
            </a:r>
            <a:r>
              <a:rPr lang="hr-HR" dirty="0" err="1"/>
              <a:t>without</a:t>
            </a:r>
            <a:r>
              <a:rPr lang="hr-HR" dirty="0"/>
              <a:t> </a:t>
            </a:r>
            <a:r>
              <a:rPr lang="hr-HR" dirty="0" err="1"/>
              <a:t>regard</a:t>
            </a:r>
            <a:r>
              <a:rPr lang="hr-HR" dirty="0"/>
              <a:t> for </a:t>
            </a:r>
            <a:r>
              <a:rPr lang="hr-HR" dirty="0" err="1"/>
              <a:t>extraneous</a:t>
            </a:r>
            <a:r>
              <a:rPr lang="hr-HR" dirty="0"/>
              <a:t> </a:t>
            </a:r>
            <a:r>
              <a:rPr lang="hr-HR" dirty="0" err="1"/>
              <a:t>pressures</a:t>
            </a:r>
            <a:r>
              <a:rPr lang="hr-HR" dirty="0" smtClean="0"/>
              <a:t>. </a:t>
            </a:r>
            <a:r>
              <a:rPr lang="hr-HR" dirty="0" err="1"/>
              <a:t>The</a:t>
            </a:r>
            <a:r>
              <a:rPr lang="hr-HR" dirty="0"/>
              <a:t> </a:t>
            </a:r>
            <a:r>
              <a:rPr lang="hr-HR" dirty="0" err="1"/>
              <a:t>chief</a:t>
            </a:r>
            <a:r>
              <a:rPr lang="hr-HR" dirty="0"/>
              <a:t> </a:t>
            </a:r>
            <a:r>
              <a:rPr lang="hr-HR" dirty="0" err="1"/>
              <a:t>merit</a:t>
            </a:r>
            <a:r>
              <a:rPr lang="hr-HR" dirty="0"/>
              <a:t> </a:t>
            </a:r>
            <a:r>
              <a:rPr lang="hr-HR" dirty="0" err="1"/>
              <a:t>of</a:t>
            </a:r>
            <a:r>
              <a:rPr lang="hr-HR" dirty="0"/>
              <a:t> </a:t>
            </a:r>
            <a:r>
              <a:rPr lang="hr-HR" dirty="0" err="1"/>
              <a:t>bureaucracy</a:t>
            </a:r>
            <a:r>
              <a:rPr lang="hr-HR" dirty="0"/>
              <a:t> is </a:t>
            </a:r>
            <a:r>
              <a:rPr lang="hr-HR" dirty="0" err="1"/>
              <a:t>its</a:t>
            </a:r>
            <a:r>
              <a:rPr lang="hr-HR" dirty="0"/>
              <a:t> </a:t>
            </a:r>
            <a:r>
              <a:rPr lang="hr-HR" dirty="0" err="1"/>
              <a:t>technical</a:t>
            </a:r>
            <a:r>
              <a:rPr lang="hr-HR" dirty="0"/>
              <a:t> </a:t>
            </a:r>
            <a:r>
              <a:rPr lang="hr-HR" dirty="0" err="1"/>
              <a:t>efficiency</a:t>
            </a:r>
            <a:r>
              <a:rPr lang="hr-HR" dirty="0"/>
              <a:t>, </a:t>
            </a:r>
            <a:r>
              <a:rPr lang="hr-HR" dirty="0" err="1"/>
              <a:t>with</a:t>
            </a:r>
            <a:r>
              <a:rPr lang="hr-HR" dirty="0"/>
              <a:t> a premium </a:t>
            </a:r>
            <a:r>
              <a:rPr lang="hr-HR" dirty="0" err="1"/>
              <a:t>placed</a:t>
            </a:r>
            <a:r>
              <a:rPr lang="hr-HR" dirty="0"/>
              <a:t> on </a:t>
            </a:r>
            <a:r>
              <a:rPr lang="hr-HR" dirty="0" err="1"/>
              <a:t>precision</a:t>
            </a:r>
            <a:r>
              <a:rPr lang="hr-HR" dirty="0"/>
              <a:t>, </a:t>
            </a:r>
            <a:r>
              <a:rPr lang="hr-HR" dirty="0" err="1"/>
              <a:t>speed</a:t>
            </a:r>
            <a:r>
              <a:rPr lang="hr-HR" dirty="0"/>
              <a:t>, </a:t>
            </a:r>
            <a:r>
              <a:rPr lang="hr-HR" dirty="0" err="1"/>
              <a:t>expert</a:t>
            </a:r>
            <a:r>
              <a:rPr lang="hr-HR" dirty="0"/>
              <a:t> </a:t>
            </a:r>
            <a:r>
              <a:rPr lang="hr-HR" dirty="0" err="1"/>
              <a:t>control</a:t>
            </a:r>
            <a:r>
              <a:rPr lang="hr-HR" dirty="0"/>
              <a:t>, </a:t>
            </a:r>
            <a:r>
              <a:rPr lang="hr-HR" dirty="0" err="1"/>
              <a:t>continuity</a:t>
            </a:r>
            <a:r>
              <a:rPr lang="hr-HR" dirty="0"/>
              <a:t>, </a:t>
            </a:r>
            <a:r>
              <a:rPr lang="hr-HR" dirty="0" err="1"/>
              <a:t>discretion</a:t>
            </a:r>
            <a:r>
              <a:rPr lang="hr-HR" dirty="0"/>
              <a:t>, </a:t>
            </a:r>
            <a:r>
              <a:rPr lang="hr-HR" dirty="0" err="1"/>
              <a:t>and</a:t>
            </a:r>
            <a:r>
              <a:rPr lang="hr-HR" dirty="0"/>
              <a:t> </a:t>
            </a:r>
            <a:r>
              <a:rPr lang="hr-HR" dirty="0" err="1"/>
              <a:t>optimal</a:t>
            </a:r>
            <a:r>
              <a:rPr lang="hr-HR" dirty="0"/>
              <a:t> </a:t>
            </a:r>
            <a:r>
              <a:rPr lang="hr-HR" dirty="0" err="1"/>
              <a:t>returns</a:t>
            </a:r>
            <a:r>
              <a:rPr lang="hr-HR" dirty="0"/>
              <a:t> </a:t>
            </a:r>
            <a:r>
              <a:rPr lang="hr-HR" dirty="0" err="1"/>
              <a:t>on</a:t>
            </a:r>
            <a:r>
              <a:rPr lang="hr-HR" dirty="0"/>
              <a:t> </a:t>
            </a:r>
            <a:r>
              <a:rPr lang="hr-HR" dirty="0" err="1"/>
              <a:t>input</a:t>
            </a:r>
            <a:r>
              <a:rPr lang="hr-HR" dirty="0"/>
              <a:t>. </a:t>
            </a:r>
            <a:r>
              <a:rPr lang="hr-HR" dirty="0" err="1"/>
              <a:t>The</a:t>
            </a:r>
            <a:r>
              <a:rPr lang="hr-HR" dirty="0"/>
              <a:t> </a:t>
            </a:r>
            <a:r>
              <a:rPr lang="hr-HR" dirty="0" err="1"/>
              <a:t>structure</a:t>
            </a:r>
            <a:r>
              <a:rPr lang="hr-HR" dirty="0"/>
              <a:t> is one </a:t>
            </a:r>
            <a:r>
              <a:rPr lang="hr-HR" dirty="0" err="1"/>
              <a:t>which</a:t>
            </a:r>
            <a:r>
              <a:rPr lang="hr-HR" dirty="0"/>
              <a:t> </a:t>
            </a:r>
            <a:r>
              <a:rPr lang="hr-HR" dirty="0" err="1"/>
              <a:t>approaches</a:t>
            </a:r>
            <a:r>
              <a:rPr lang="hr-HR" dirty="0"/>
              <a:t> </a:t>
            </a:r>
            <a:r>
              <a:rPr lang="hr-HR" dirty="0" err="1"/>
              <a:t>the</a:t>
            </a:r>
            <a:r>
              <a:rPr lang="hr-HR" dirty="0"/>
              <a:t> </a:t>
            </a:r>
            <a:r>
              <a:rPr lang="hr-HR" dirty="0" err="1"/>
              <a:t>complete</a:t>
            </a:r>
            <a:r>
              <a:rPr lang="hr-HR" dirty="0"/>
              <a:t> </a:t>
            </a:r>
            <a:r>
              <a:rPr lang="hr-HR" dirty="0" err="1"/>
              <a:t>elimination</a:t>
            </a:r>
            <a:r>
              <a:rPr lang="hr-HR" dirty="0"/>
              <a:t> </a:t>
            </a:r>
            <a:r>
              <a:rPr lang="hr-HR" dirty="0" err="1"/>
              <a:t>of</a:t>
            </a:r>
            <a:r>
              <a:rPr lang="hr-HR" dirty="0"/>
              <a:t> </a:t>
            </a:r>
            <a:r>
              <a:rPr lang="hr-HR" dirty="0" err="1"/>
              <a:t>personalized</a:t>
            </a:r>
            <a:r>
              <a:rPr lang="hr-HR" dirty="0"/>
              <a:t> </a:t>
            </a:r>
            <a:r>
              <a:rPr lang="hr-HR" dirty="0" err="1"/>
              <a:t>relationships</a:t>
            </a:r>
            <a:r>
              <a:rPr lang="hr-HR" dirty="0"/>
              <a:t> </a:t>
            </a:r>
            <a:r>
              <a:rPr lang="hr-HR" dirty="0" err="1"/>
              <a:t>and</a:t>
            </a:r>
            <a:r>
              <a:rPr lang="hr-HR" dirty="0"/>
              <a:t> </a:t>
            </a:r>
            <a:r>
              <a:rPr lang="hr-HR" dirty="0" err="1"/>
              <a:t>non</a:t>
            </a:r>
            <a:r>
              <a:rPr lang="hr-HR" dirty="0"/>
              <a:t> </a:t>
            </a:r>
            <a:r>
              <a:rPr lang="hr-HR" dirty="0" err="1"/>
              <a:t>rational</a:t>
            </a:r>
            <a:r>
              <a:rPr lang="hr-HR" dirty="0"/>
              <a:t> </a:t>
            </a:r>
            <a:r>
              <a:rPr lang="hr-HR" dirty="0" err="1"/>
              <a:t>considerations</a:t>
            </a:r>
            <a:r>
              <a:rPr lang="hr-HR" dirty="0"/>
              <a:t> (</a:t>
            </a:r>
            <a:r>
              <a:rPr lang="hr-HR" dirty="0" err="1"/>
              <a:t>hostility</a:t>
            </a:r>
            <a:r>
              <a:rPr lang="hr-HR" dirty="0"/>
              <a:t>, </a:t>
            </a:r>
            <a:r>
              <a:rPr lang="hr-HR" dirty="0" err="1"/>
              <a:t>anxiety</a:t>
            </a:r>
            <a:r>
              <a:rPr lang="hr-HR" dirty="0"/>
              <a:t>, </a:t>
            </a:r>
            <a:r>
              <a:rPr lang="hr-HR" dirty="0" err="1"/>
              <a:t>affectual</a:t>
            </a:r>
            <a:r>
              <a:rPr lang="hr-HR" dirty="0"/>
              <a:t> </a:t>
            </a:r>
            <a:r>
              <a:rPr lang="hr-HR" dirty="0" err="1"/>
              <a:t>involvements</a:t>
            </a:r>
            <a:r>
              <a:rPr lang="hr-HR" dirty="0"/>
              <a:t>, </a:t>
            </a:r>
            <a:r>
              <a:rPr lang="hr-HR" dirty="0" err="1"/>
              <a:t>etc</a:t>
            </a:r>
            <a:r>
              <a:rPr lang="hr-HR" dirty="0" smtClean="0"/>
              <a:t>.</a:t>
            </a:r>
            <a:endParaRPr lang="hr-H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hr-HR" dirty="0" smtClean="0"/>
              <a:t>Ljudi su instrumenti</a:t>
            </a:r>
            <a:endParaRPr lang="en-US" dirty="0"/>
          </a:p>
        </p:txBody>
      </p:sp>
      <p:sp>
        <p:nvSpPr>
          <p:cNvPr id="8" name="Content Placeholder 7"/>
          <p:cNvSpPr>
            <a:spLocks noGrp="1"/>
          </p:cNvSpPr>
          <p:nvPr>
            <p:ph idx="1"/>
          </p:nvPr>
        </p:nvSpPr>
        <p:spPr/>
        <p:txBody>
          <a:bodyPr>
            <a:normAutofit fontScale="40000" lnSpcReduction="20000"/>
          </a:bodyPr>
          <a:lstStyle/>
          <a:p>
            <a:pPr>
              <a:buNone/>
            </a:pPr>
            <a:endParaRPr lang="hr-HR" dirty="0"/>
          </a:p>
          <a:p>
            <a:r>
              <a:rPr lang="hr-HR" dirty="0" err="1"/>
              <a:t>With</a:t>
            </a:r>
            <a:r>
              <a:rPr lang="hr-HR" dirty="0"/>
              <a:t> </a:t>
            </a:r>
            <a:r>
              <a:rPr lang="hr-HR" dirty="0" err="1"/>
              <a:t>increasing</a:t>
            </a:r>
            <a:r>
              <a:rPr lang="hr-HR" dirty="0"/>
              <a:t> </a:t>
            </a:r>
            <a:r>
              <a:rPr lang="hr-HR" dirty="0" err="1"/>
              <a:t>bureaucratization</a:t>
            </a:r>
            <a:r>
              <a:rPr lang="hr-HR" dirty="0"/>
              <a:t>, it </a:t>
            </a:r>
            <a:r>
              <a:rPr lang="hr-HR" dirty="0" err="1"/>
              <a:t>becomes</a:t>
            </a:r>
            <a:r>
              <a:rPr lang="hr-HR" dirty="0"/>
              <a:t> </a:t>
            </a:r>
            <a:r>
              <a:rPr lang="hr-HR" dirty="0" err="1"/>
              <a:t>plain</a:t>
            </a:r>
            <a:r>
              <a:rPr lang="hr-HR" dirty="0"/>
              <a:t> to all who </a:t>
            </a:r>
            <a:r>
              <a:rPr lang="hr-HR" dirty="0" err="1"/>
              <a:t>would</a:t>
            </a:r>
            <a:r>
              <a:rPr lang="hr-HR" dirty="0"/>
              <a:t> </a:t>
            </a:r>
            <a:r>
              <a:rPr lang="hr-HR" dirty="0" err="1"/>
              <a:t>see</a:t>
            </a:r>
            <a:r>
              <a:rPr lang="hr-HR" dirty="0"/>
              <a:t> </a:t>
            </a:r>
            <a:r>
              <a:rPr lang="hr-HR" dirty="0" err="1"/>
              <a:t>that</a:t>
            </a:r>
            <a:r>
              <a:rPr lang="hr-HR" dirty="0"/>
              <a:t> </a:t>
            </a:r>
            <a:r>
              <a:rPr lang="hr-HR" dirty="0" err="1"/>
              <a:t>man</a:t>
            </a:r>
            <a:r>
              <a:rPr lang="hr-HR" dirty="0"/>
              <a:t> is to a </a:t>
            </a:r>
            <a:r>
              <a:rPr lang="hr-HR" dirty="0" err="1"/>
              <a:t>very</a:t>
            </a:r>
            <a:r>
              <a:rPr lang="hr-HR" dirty="0"/>
              <a:t> </a:t>
            </a:r>
            <a:r>
              <a:rPr lang="hr-HR" dirty="0" err="1"/>
              <a:t>important</a:t>
            </a:r>
            <a:r>
              <a:rPr lang="hr-HR" dirty="0"/>
              <a:t> </a:t>
            </a:r>
            <a:r>
              <a:rPr lang="hr-HR" dirty="0" err="1"/>
              <a:t>degree</a:t>
            </a:r>
            <a:r>
              <a:rPr lang="hr-HR" dirty="0"/>
              <a:t> </a:t>
            </a:r>
            <a:r>
              <a:rPr lang="hr-HR" dirty="0" err="1"/>
              <a:t>controlled</a:t>
            </a:r>
            <a:r>
              <a:rPr lang="hr-HR" dirty="0"/>
              <a:t> </a:t>
            </a:r>
            <a:r>
              <a:rPr lang="hr-HR" dirty="0" err="1"/>
              <a:t>by</a:t>
            </a:r>
            <a:r>
              <a:rPr lang="hr-HR" dirty="0"/>
              <a:t> his </a:t>
            </a:r>
            <a:r>
              <a:rPr lang="hr-HR" dirty="0" err="1"/>
              <a:t>social</a:t>
            </a:r>
            <a:r>
              <a:rPr lang="hr-HR" dirty="0"/>
              <a:t> </a:t>
            </a:r>
            <a:r>
              <a:rPr lang="hr-HR" dirty="0" err="1"/>
              <a:t>relations</a:t>
            </a:r>
            <a:r>
              <a:rPr lang="hr-HR" dirty="0"/>
              <a:t> to </a:t>
            </a:r>
            <a:r>
              <a:rPr lang="hr-HR" dirty="0" err="1"/>
              <a:t>the</a:t>
            </a:r>
            <a:r>
              <a:rPr lang="hr-HR" dirty="0"/>
              <a:t> instruments </a:t>
            </a:r>
            <a:r>
              <a:rPr lang="hr-HR" dirty="0" err="1"/>
              <a:t>of</a:t>
            </a:r>
            <a:r>
              <a:rPr lang="hr-HR" dirty="0"/>
              <a:t> </a:t>
            </a:r>
            <a:r>
              <a:rPr lang="hr-HR" dirty="0" err="1"/>
              <a:t>production</a:t>
            </a:r>
            <a:r>
              <a:rPr lang="hr-HR" dirty="0"/>
              <a:t>. </a:t>
            </a:r>
            <a:r>
              <a:rPr lang="hr-HR" dirty="0" err="1"/>
              <a:t>This</a:t>
            </a:r>
            <a:r>
              <a:rPr lang="hr-HR" dirty="0"/>
              <a:t> </a:t>
            </a:r>
            <a:r>
              <a:rPr lang="hr-HR" dirty="0" err="1"/>
              <a:t>can</a:t>
            </a:r>
            <a:r>
              <a:rPr lang="hr-HR" dirty="0"/>
              <a:t> no </a:t>
            </a:r>
            <a:r>
              <a:rPr lang="hr-HR" dirty="0" err="1"/>
              <a:t>longer</a:t>
            </a:r>
            <a:r>
              <a:rPr lang="hr-HR" dirty="0"/>
              <a:t> </a:t>
            </a:r>
            <a:r>
              <a:rPr lang="hr-HR" dirty="0" err="1"/>
              <a:t>seem</a:t>
            </a:r>
            <a:r>
              <a:rPr lang="hr-HR" dirty="0"/>
              <a:t> </a:t>
            </a:r>
            <a:r>
              <a:rPr lang="hr-HR" dirty="0" err="1"/>
              <a:t>only</a:t>
            </a:r>
            <a:r>
              <a:rPr lang="hr-HR" dirty="0"/>
              <a:t> a </a:t>
            </a:r>
            <a:r>
              <a:rPr lang="hr-HR" dirty="0" err="1"/>
              <a:t>tenet</a:t>
            </a:r>
            <a:r>
              <a:rPr lang="hr-HR" dirty="0"/>
              <a:t> </a:t>
            </a:r>
            <a:r>
              <a:rPr lang="hr-HR" dirty="0" err="1"/>
              <a:t>of</a:t>
            </a:r>
            <a:r>
              <a:rPr lang="hr-HR" dirty="0"/>
              <a:t> </a:t>
            </a:r>
            <a:r>
              <a:rPr lang="hr-HR" dirty="0" err="1"/>
              <a:t>Marxism</a:t>
            </a:r>
            <a:r>
              <a:rPr lang="hr-HR" dirty="0"/>
              <a:t>, but a </a:t>
            </a:r>
            <a:r>
              <a:rPr lang="hr-HR" dirty="0" err="1"/>
              <a:t>stubborn</a:t>
            </a:r>
            <a:r>
              <a:rPr lang="hr-HR" dirty="0"/>
              <a:t> </a:t>
            </a:r>
            <a:r>
              <a:rPr lang="hr-HR" dirty="0" err="1"/>
              <a:t>fact</a:t>
            </a:r>
            <a:r>
              <a:rPr lang="hr-HR" dirty="0"/>
              <a:t> to </a:t>
            </a:r>
            <a:r>
              <a:rPr lang="hr-HR" dirty="0" err="1"/>
              <a:t>be</a:t>
            </a:r>
            <a:r>
              <a:rPr lang="hr-HR" dirty="0"/>
              <a:t> </a:t>
            </a:r>
            <a:r>
              <a:rPr lang="hr-HR" dirty="0" err="1"/>
              <a:t>acknowledged</a:t>
            </a:r>
            <a:r>
              <a:rPr lang="hr-HR" dirty="0"/>
              <a:t> </a:t>
            </a:r>
            <a:r>
              <a:rPr lang="hr-HR" dirty="0" err="1"/>
              <a:t>by</a:t>
            </a:r>
            <a:r>
              <a:rPr lang="hr-HR" dirty="0"/>
              <a:t> all, </a:t>
            </a:r>
            <a:r>
              <a:rPr lang="hr-HR" dirty="0" err="1"/>
              <a:t>quite</a:t>
            </a:r>
            <a:r>
              <a:rPr lang="hr-HR" dirty="0"/>
              <a:t> </a:t>
            </a:r>
            <a:r>
              <a:rPr lang="hr-HR" dirty="0" err="1"/>
              <a:t>apart</a:t>
            </a:r>
            <a:r>
              <a:rPr lang="hr-HR" dirty="0"/>
              <a:t> </a:t>
            </a:r>
            <a:r>
              <a:rPr lang="hr-HR" dirty="0" err="1"/>
              <a:t>from</a:t>
            </a:r>
            <a:r>
              <a:rPr lang="hr-HR" dirty="0"/>
              <a:t> </a:t>
            </a:r>
            <a:r>
              <a:rPr lang="hr-HR" dirty="0" err="1"/>
              <a:t>their</a:t>
            </a:r>
            <a:r>
              <a:rPr lang="hr-HR" dirty="0"/>
              <a:t> </a:t>
            </a:r>
            <a:r>
              <a:rPr lang="hr-HR" dirty="0" err="1"/>
              <a:t>ideological</a:t>
            </a:r>
            <a:r>
              <a:rPr lang="hr-HR" dirty="0"/>
              <a:t> </a:t>
            </a:r>
            <a:r>
              <a:rPr lang="hr-HR" dirty="0" err="1"/>
              <a:t>persuasion</a:t>
            </a:r>
            <a:r>
              <a:rPr lang="hr-HR" dirty="0"/>
              <a:t>. </a:t>
            </a:r>
            <a:r>
              <a:rPr lang="hr-HR" dirty="0" err="1"/>
              <a:t>Bureaucratization</a:t>
            </a:r>
            <a:r>
              <a:rPr lang="hr-HR" dirty="0"/>
              <a:t> </a:t>
            </a:r>
            <a:r>
              <a:rPr lang="hr-HR" dirty="0" err="1"/>
              <a:t>makes</a:t>
            </a:r>
            <a:r>
              <a:rPr lang="hr-HR" dirty="0"/>
              <a:t> </a:t>
            </a:r>
            <a:r>
              <a:rPr lang="hr-HR" dirty="0" err="1"/>
              <a:t>readily</a:t>
            </a:r>
            <a:r>
              <a:rPr lang="hr-HR" dirty="0"/>
              <a:t> </a:t>
            </a:r>
            <a:r>
              <a:rPr lang="hr-HR" dirty="0" err="1"/>
              <a:t>visible</a:t>
            </a:r>
            <a:r>
              <a:rPr lang="hr-HR" dirty="0"/>
              <a:t> </a:t>
            </a:r>
            <a:r>
              <a:rPr lang="hr-HR" dirty="0" err="1"/>
              <a:t>what</a:t>
            </a:r>
            <a:r>
              <a:rPr lang="hr-HR" dirty="0"/>
              <a:t> </a:t>
            </a:r>
            <a:r>
              <a:rPr lang="hr-HR" dirty="0" err="1"/>
              <a:t>was</a:t>
            </a:r>
            <a:r>
              <a:rPr lang="hr-HR" dirty="0"/>
              <a:t> </a:t>
            </a:r>
            <a:r>
              <a:rPr lang="hr-HR" dirty="0" err="1"/>
              <a:t>previously</a:t>
            </a:r>
            <a:r>
              <a:rPr lang="hr-HR" dirty="0"/>
              <a:t> dim </a:t>
            </a:r>
            <a:r>
              <a:rPr lang="hr-HR" dirty="0" err="1"/>
              <a:t>and</a:t>
            </a:r>
            <a:r>
              <a:rPr lang="hr-HR" dirty="0"/>
              <a:t> </a:t>
            </a:r>
            <a:r>
              <a:rPr lang="hr-HR" dirty="0" err="1"/>
              <a:t>obscure</a:t>
            </a:r>
            <a:r>
              <a:rPr lang="hr-HR" dirty="0"/>
              <a:t>. More </a:t>
            </a:r>
            <a:r>
              <a:rPr lang="hr-HR" dirty="0" err="1"/>
              <a:t>and</a:t>
            </a:r>
            <a:r>
              <a:rPr lang="hr-HR" dirty="0"/>
              <a:t> </a:t>
            </a:r>
            <a:r>
              <a:rPr lang="hr-HR" dirty="0" err="1"/>
              <a:t>more</a:t>
            </a:r>
            <a:r>
              <a:rPr lang="hr-HR" dirty="0"/>
              <a:t> </a:t>
            </a:r>
            <a:r>
              <a:rPr lang="hr-HR" dirty="0" err="1"/>
              <a:t>people</a:t>
            </a:r>
            <a:r>
              <a:rPr lang="hr-HR" dirty="0"/>
              <a:t> </a:t>
            </a:r>
            <a:r>
              <a:rPr lang="hr-HR" dirty="0" err="1"/>
              <a:t>discover</a:t>
            </a:r>
            <a:r>
              <a:rPr lang="hr-HR" dirty="0"/>
              <a:t> </a:t>
            </a:r>
            <a:r>
              <a:rPr lang="hr-HR" dirty="0" err="1"/>
              <a:t>that</a:t>
            </a:r>
            <a:r>
              <a:rPr lang="hr-HR" dirty="0"/>
              <a:t> to work, </a:t>
            </a:r>
            <a:r>
              <a:rPr lang="hr-HR" dirty="0" err="1"/>
              <a:t>they</a:t>
            </a:r>
            <a:r>
              <a:rPr lang="hr-HR" dirty="0"/>
              <a:t> must </a:t>
            </a:r>
            <a:r>
              <a:rPr lang="hr-HR" dirty="0" err="1"/>
              <a:t>be</a:t>
            </a:r>
            <a:r>
              <a:rPr lang="hr-HR" dirty="0"/>
              <a:t> </a:t>
            </a:r>
            <a:r>
              <a:rPr lang="hr-HR" dirty="0" err="1"/>
              <a:t>employed</a:t>
            </a:r>
            <a:r>
              <a:rPr lang="hr-HR" dirty="0"/>
              <a:t>. For to work, one must </a:t>
            </a:r>
            <a:r>
              <a:rPr lang="hr-HR" dirty="0" err="1"/>
              <a:t>have</a:t>
            </a:r>
            <a:r>
              <a:rPr lang="hr-HR" dirty="0"/>
              <a:t> </a:t>
            </a:r>
            <a:r>
              <a:rPr lang="hr-HR" dirty="0" err="1"/>
              <a:t>tools</a:t>
            </a:r>
            <a:r>
              <a:rPr lang="hr-HR" dirty="0"/>
              <a:t> </a:t>
            </a:r>
            <a:r>
              <a:rPr lang="hr-HR" dirty="0" err="1"/>
              <a:t>and</a:t>
            </a:r>
            <a:r>
              <a:rPr lang="hr-HR" dirty="0"/>
              <a:t> </a:t>
            </a:r>
            <a:r>
              <a:rPr lang="hr-HR" dirty="0" err="1"/>
              <a:t>equipment</a:t>
            </a:r>
            <a:r>
              <a:rPr lang="hr-HR" dirty="0"/>
              <a:t>. </a:t>
            </a:r>
            <a:r>
              <a:rPr lang="hr-HR" sz="4500" dirty="0" err="1">
                <a:solidFill>
                  <a:srgbClr val="FF0000"/>
                </a:solidFill>
              </a:rPr>
              <a:t>And</a:t>
            </a:r>
            <a:r>
              <a:rPr lang="hr-HR" sz="4500" dirty="0">
                <a:solidFill>
                  <a:srgbClr val="FF0000"/>
                </a:solidFill>
              </a:rPr>
              <a:t> </a:t>
            </a:r>
            <a:r>
              <a:rPr lang="hr-HR" sz="4500" dirty="0" err="1">
                <a:solidFill>
                  <a:srgbClr val="FF0000"/>
                </a:solidFill>
              </a:rPr>
              <a:t>the</a:t>
            </a:r>
            <a:r>
              <a:rPr lang="hr-HR" sz="4500" dirty="0">
                <a:solidFill>
                  <a:srgbClr val="FF0000"/>
                </a:solidFill>
              </a:rPr>
              <a:t> </a:t>
            </a:r>
            <a:r>
              <a:rPr lang="hr-HR" sz="4500" dirty="0" err="1">
                <a:solidFill>
                  <a:srgbClr val="FF0000"/>
                </a:solidFill>
              </a:rPr>
              <a:t>tools</a:t>
            </a:r>
            <a:r>
              <a:rPr lang="hr-HR" sz="4500" dirty="0">
                <a:solidFill>
                  <a:srgbClr val="FF0000"/>
                </a:solidFill>
              </a:rPr>
              <a:t> </a:t>
            </a:r>
            <a:r>
              <a:rPr lang="hr-HR" sz="4500" dirty="0" err="1">
                <a:solidFill>
                  <a:srgbClr val="FF0000"/>
                </a:solidFill>
              </a:rPr>
              <a:t>and</a:t>
            </a:r>
            <a:r>
              <a:rPr lang="hr-HR" sz="4500" dirty="0">
                <a:solidFill>
                  <a:srgbClr val="FF0000"/>
                </a:solidFill>
              </a:rPr>
              <a:t> </a:t>
            </a:r>
            <a:r>
              <a:rPr lang="hr-HR" sz="4500" dirty="0" err="1">
                <a:solidFill>
                  <a:srgbClr val="FF0000"/>
                </a:solidFill>
              </a:rPr>
              <a:t>equipment</a:t>
            </a:r>
            <a:r>
              <a:rPr lang="hr-HR" sz="4500" dirty="0">
                <a:solidFill>
                  <a:srgbClr val="FF0000"/>
                </a:solidFill>
              </a:rPr>
              <a:t> are </a:t>
            </a:r>
            <a:r>
              <a:rPr lang="hr-HR" sz="4500" dirty="0" err="1">
                <a:solidFill>
                  <a:srgbClr val="FF0000"/>
                </a:solidFill>
              </a:rPr>
              <a:t>increasingly</a:t>
            </a:r>
            <a:r>
              <a:rPr lang="hr-HR" sz="4500" dirty="0">
                <a:solidFill>
                  <a:srgbClr val="FF0000"/>
                </a:solidFill>
              </a:rPr>
              <a:t> </a:t>
            </a:r>
            <a:r>
              <a:rPr lang="hr-HR" sz="4500" dirty="0" err="1">
                <a:solidFill>
                  <a:srgbClr val="FF0000"/>
                </a:solidFill>
              </a:rPr>
              <a:t>available</a:t>
            </a:r>
            <a:r>
              <a:rPr lang="hr-HR" sz="4500" dirty="0">
                <a:solidFill>
                  <a:srgbClr val="FF0000"/>
                </a:solidFill>
              </a:rPr>
              <a:t> </a:t>
            </a:r>
            <a:r>
              <a:rPr lang="hr-HR" sz="4500" dirty="0" err="1">
                <a:solidFill>
                  <a:srgbClr val="FF0000"/>
                </a:solidFill>
              </a:rPr>
              <a:t>only</a:t>
            </a:r>
            <a:r>
              <a:rPr lang="hr-HR" sz="4500" dirty="0">
                <a:solidFill>
                  <a:srgbClr val="FF0000"/>
                </a:solidFill>
              </a:rPr>
              <a:t> </a:t>
            </a:r>
            <a:r>
              <a:rPr lang="hr-HR" sz="4500" dirty="0" err="1">
                <a:solidFill>
                  <a:srgbClr val="FF0000"/>
                </a:solidFill>
              </a:rPr>
              <a:t>in</a:t>
            </a:r>
            <a:r>
              <a:rPr lang="hr-HR" sz="4500" dirty="0">
                <a:solidFill>
                  <a:srgbClr val="FF0000"/>
                </a:solidFill>
              </a:rPr>
              <a:t> </a:t>
            </a:r>
            <a:r>
              <a:rPr lang="hr-HR" sz="4500" dirty="0" err="1">
                <a:solidFill>
                  <a:srgbClr val="FF0000"/>
                </a:solidFill>
              </a:rPr>
              <a:t>bureaucracies</a:t>
            </a:r>
            <a:r>
              <a:rPr lang="hr-HR" sz="4500" dirty="0">
                <a:solidFill>
                  <a:srgbClr val="FF0000"/>
                </a:solidFill>
              </a:rPr>
              <a:t>, </a:t>
            </a:r>
            <a:r>
              <a:rPr lang="hr-HR" sz="4500" dirty="0" err="1">
                <a:solidFill>
                  <a:srgbClr val="FF0000"/>
                </a:solidFill>
              </a:rPr>
              <a:t>private</a:t>
            </a:r>
            <a:r>
              <a:rPr lang="hr-HR" sz="4500" dirty="0">
                <a:solidFill>
                  <a:srgbClr val="FF0000"/>
                </a:solidFill>
              </a:rPr>
              <a:t> or </a:t>
            </a:r>
            <a:r>
              <a:rPr lang="hr-HR" sz="4500" dirty="0" err="1">
                <a:solidFill>
                  <a:srgbClr val="FF0000"/>
                </a:solidFill>
              </a:rPr>
              <a:t>public</a:t>
            </a:r>
            <a:r>
              <a:rPr lang="hr-HR" sz="4500" dirty="0">
                <a:solidFill>
                  <a:srgbClr val="FF0000"/>
                </a:solidFill>
              </a:rPr>
              <a:t>.</a:t>
            </a:r>
            <a:r>
              <a:rPr lang="hr-HR" dirty="0"/>
              <a:t> </a:t>
            </a:r>
            <a:r>
              <a:rPr lang="hr-HR" dirty="0" err="1"/>
              <a:t>Consequently</a:t>
            </a:r>
            <a:r>
              <a:rPr lang="hr-HR" dirty="0"/>
              <a:t>, one must </a:t>
            </a:r>
            <a:r>
              <a:rPr lang="hr-HR" dirty="0" err="1"/>
              <a:t>be</a:t>
            </a:r>
            <a:r>
              <a:rPr lang="hr-HR" dirty="0"/>
              <a:t> </a:t>
            </a:r>
            <a:r>
              <a:rPr lang="hr-HR" dirty="0" err="1"/>
              <a:t>employed</a:t>
            </a:r>
            <a:r>
              <a:rPr lang="hr-HR" dirty="0"/>
              <a:t> </a:t>
            </a:r>
            <a:r>
              <a:rPr lang="hr-HR" dirty="0" err="1"/>
              <a:t>by</a:t>
            </a:r>
            <a:r>
              <a:rPr lang="hr-HR" dirty="0"/>
              <a:t> </a:t>
            </a:r>
            <a:r>
              <a:rPr lang="hr-HR" dirty="0" err="1"/>
              <a:t>the</a:t>
            </a:r>
            <a:r>
              <a:rPr lang="hr-HR" dirty="0"/>
              <a:t> </a:t>
            </a:r>
            <a:r>
              <a:rPr lang="hr-HR" dirty="0" err="1"/>
              <a:t>bureaucracies</a:t>
            </a:r>
            <a:r>
              <a:rPr lang="hr-HR" dirty="0"/>
              <a:t> </a:t>
            </a:r>
            <a:r>
              <a:rPr lang="hr-HR" dirty="0" err="1"/>
              <a:t>in</a:t>
            </a:r>
            <a:r>
              <a:rPr lang="hr-HR" dirty="0"/>
              <a:t> </a:t>
            </a:r>
            <a:r>
              <a:rPr lang="hr-HR" dirty="0" err="1"/>
              <a:t>order</a:t>
            </a:r>
            <a:r>
              <a:rPr lang="hr-HR" dirty="0"/>
              <a:t> to </a:t>
            </a:r>
            <a:r>
              <a:rPr lang="hr-HR" dirty="0" err="1"/>
              <a:t>have</a:t>
            </a:r>
            <a:r>
              <a:rPr lang="hr-HR" dirty="0"/>
              <a:t> access to </a:t>
            </a:r>
            <a:r>
              <a:rPr lang="hr-HR" dirty="0" err="1"/>
              <a:t>tools</a:t>
            </a:r>
            <a:r>
              <a:rPr lang="hr-HR" dirty="0"/>
              <a:t> </a:t>
            </a:r>
            <a:r>
              <a:rPr lang="hr-HR" dirty="0" err="1"/>
              <a:t>in</a:t>
            </a:r>
            <a:r>
              <a:rPr lang="hr-HR" dirty="0"/>
              <a:t> </a:t>
            </a:r>
            <a:r>
              <a:rPr lang="hr-HR" dirty="0" err="1"/>
              <a:t>order</a:t>
            </a:r>
            <a:r>
              <a:rPr lang="hr-HR" dirty="0"/>
              <a:t> </a:t>
            </a:r>
            <a:r>
              <a:rPr lang="hr-HR" dirty="0" err="1"/>
              <a:t>to</a:t>
            </a:r>
            <a:r>
              <a:rPr lang="hr-HR" dirty="0"/>
              <a:t> work </a:t>
            </a:r>
            <a:r>
              <a:rPr lang="hr-HR" dirty="0" err="1"/>
              <a:t>in</a:t>
            </a:r>
            <a:r>
              <a:rPr lang="hr-HR" dirty="0"/>
              <a:t> </a:t>
            </a:r>
            <a:r>
              <a:rPr lang="hr-HR" dirty="0" err="1"/>
              <a:t>order</a:t>
            </a:r>
            <a:r>
              <a:rPr lang="hr-HR" dirty="0"/>
              <a:t> to live. It is </a:t>
            </a:r>
            <a:r>
              <a:rPr lang="hr-HR" dirty="0" err="1"/>
              <a:t>in</a:t>
            </a:r>
            <a:r>
              <a:rPr lang="hr-HR" dirty="0"/>
              <a:t> </a:t>
            </a:r>
            <a:r>
              <a:rPr lang="hr-HR" dirty="0" err="1"/>
              <a:t>this</a:t>
            </a:r>
            <a:r>
              <a:rPr lang="hr-HR" dirty="0"/>
              <a:t> </a:t>
            </a:r>
            <a:r>
              <a:rPr lang="hr-HR" dirty="0" err="1"/>
              <a:t>sense</a:t>
            </a:r>
            <a:r>
              <a:rPr lang="hr-HR" dirty="0"/>
              <a:t> </a:t>
            </a:r>
            <a:r>
              <a:rPr lang="hr-HR" dirty="0" err="1"/>
              <a:t>that</a:t>
            </a:r>
            <a:r>
              <a:rPr lang="hr-HR" dirty="0"/>
              <a:t> </a:t>
            </a:r>
            <a:r>
              <a:rPr lang="hr-HR" dirty="0" err="1"/>
              <a:t>bureaucratization</a:t>
            </a:r>
            <a:r>
              <a:rPr lang="hr-HR" dirty="0"/>
              <a:t> </a:t>
            </a:r>
            <a:r>
              <a:rPr lang="hr-HR" dirty="0" err="1"/>
              <a:t>entails</a:t>
            </a:r>
            <a:r>
              <a:rPr lang="hr-HR" dirty="0"/>
              <a:t> </a:t>
            </a:r>
            <a:r>
              <a:rPr lang="hr-HR" dirty="0" err="1"/>
              <a:t>separation</a:t>
            </a:r>
            <a:r>
              <a:rPr lang="hr-HR" dirty="0"/>
              <a:t> </a:t>
            </a:r>
            <a:r>
              <a:rPr lang="hr-HR" dirty="0" err="1"/>
              <a:t>of</a:t>
            </a:r>
            <a:r>
              <a:rPr lang="hr-HR" dirty="0"/>
              <a:t> </a:t>
            </a:r>
            <a:r>
              <a:rPr lang="hr-HR" dirty="0" err="1"/>
              <a:t>individuals</a:t>
            </a:r>
            <a:r>
              <a:rPr lang="hr-HR" dirty="0"/>
              <a:t> </a:t>
            </a:r>
            <a:r>
              <a:rPr lang="hr-HR" dirty="0" err="1"/>
              <a:t>from</a:t>
            </a:r>
            <a:r>
              <a:rPr lang="hr-HR" dirty="0"/>
              <a:t> </a:t>
            </a:r>
            <a:r>
              <a:rPr lang="hr-HR" dirty="0" err="1"/>
              <a:t>the</a:t>
            </a:r>
            <a:r>
              <a:rPr lang="hr-HR" dirty="0"/>
              <a:t> instruments </a:t>
            </a:r>
            <a:r>
              <a:rPr lang="hr-HR" dirty="0" err="1"/>
              <a:t>of</a:t>
            </a:r>
            <a:r>
              <a:rPr lang="hr-HR" dirty="0"/>
              <a:t> </a:t>
            </a:r>
            <a:r>
              <a:rPr lang="hr-HR" dirty="0" err="1"/>
              <a:t>production</a:t>
            </a:r>
            <a:r>
              <a:rPr lang="hr-HR" dirty="0"/>
              <a:t>, as </a:t>
            </a:r>
            <a:r>
              <a:rPr lang="hr-HR" dirty="0" err="1"/>
              <a:t>in</a:t>
            </a:r>
            <a:r>
              <a:rPr lang="hr-HR" dirty="0"/>
              <a:t> </a:t>
            </a:r>
            <a:r>
              <a:rPr lang="hr-HR" dirty="0" err="1"/>
              <a:t>modern</a:t>
            </a:r>
            <a:r>
              <a:rPr lang="hr-HR" dirty="0"/>
              <a:t> </a:t>
            </a:r>
            <a:r>
              <a:rPr lang="hr-HR" dirty="0" err="1"/>
              <a:t>capitalistic</a:t>
            </a:r>
            <a:r>
              <a:rPr lang="hr-HR" dirty="0"/>
              <a:t> enterprise or </a:t>
            </a:r>
            <a:r>
              <a:rPr lang="hr-HR" dirty="0" err="1"/>
              <a:t>in</a:t>
            </a:r>
            <a:r>
              <a:rPr lang="hr-HR" dirty="0"/>
              <a:t> state </a:t>
            </a:r>
            <a:r>
              <a:rPr lang="hr-HR" dirty="0" err="1"/>
              <a:t>communistic</a:t>
            </a:r>
            <a:r>
              <a:rPr lang="hr-HR" dirty="0"/>
              <a:t> enterprise (</a:t>
            </a:r>
            <a:r>
              <a:rPr lang="hr-HR" dirty="0" err="1"/>
              <a:t>of</a:t>
            </a:r>
            <a:r>
              <a:rPr lang="hr-HR" dirty="0"/>
              <a:t> </a:t>
            </a:r>
            <a:r>
              <a:rPr lang="hr-HR" dirty="0" err="1"/>
              <a:t>the</a:t>
            </a:r>
            <a:r>
              <a:rPr lang="hr-HR" dirty="0"/>
              <a:t> </a:t>
            </a:r>
            <a:r>
              <a:rPr lang="hr-HR" dirty="0" err="1"/>
              <a:t>midcentury</a:t>
            </a:r>
            <a:r>
              <a:rPr lang="hr-HR" dirty="0"/>
              <a:t> </a:t>
            </a:r>
            <a:r>
              <a:rPr lang="hr-HR" dirty="0" err="1"/>
              <a:t>variety</a:t>
            </a:r>
            <a:r>
              <a:rPr lang="hr-HR" dirty="0"/>
              <a:t>), </a:t>
            </a:r>
            <a:r>
              <a:rPr lang="hr-HR" dirty="0" err="1"/>
              <a:t>just</a:t>
            </a:r>
            <a:r>
              <a:rPr lang="hr-HR" dirty="0"/>
              <a:t> as </a:t>
            </a:r>
            <a:r>
              <a:rPr lang="hr-HR" dirty="0" err="1"/>
              <a:t>in</a:t>
            </a:r>
            <a:r>
              <a:rPr lang="hr-HR" dirty="0"/>
              <a:t> </a:t>
            </a:r>
            <a:r>
              <a:rPr lang="hr-HR" dirty="0" err="1"/>
              <a:t>the</a:t>
            </a:r>
            <a:r>
              <a:rPr lang="hr-HR" dirty="0"/>
              <a:t> post-</a:t>
            </a:r>
            <a:r>
              <a:rPr lang="hr-HR" dirty="0" err="1"/>
              <a:t>feudal</a:t>
            </a:r>
            <a:r>
              <a:rPr lang="hr-HR" dirty="0"/>
              <a:t> </a:t>
            </a:r>
            <a:r>
              <a:rPr lang="hr-HR" dirty="0" err="1"/>
              <a:t>army</a:t>
            </a:r>
            <a:r>
              <a:rPr lang="hr-HR" dirty="0"/>
              <a:t>, </a:t>
            </a:r>
            <a:r>
              <a:rPr lang="hr-HR" dirty="0" err="1"/>
              <a:t>bureaucratization</a:t>
            </a:r>
            <a:r>
              <a:rPr lang="hr-HR" dirty="0"/>
              <a:t> </a:t>
            </a:r>
            <a:r>
              <a:rPr lang="hr-HR" dirty="0" err="1"/>
              <a:t>entailed</a:t>
            </a:r>
            <a:r>
              <a:rPr lang="hr-HR" dirty="0"/>
              <a:t> </a:t>
            </a:r>
            <a:r>
              <a:rPr lang="hr-HR" dirty="0" err="1"/>
              <a:t>complete</a:t>
            </a:r>
            <a:r>
              <a:rPr lang="hr-HR" dirty="0"/>
              <a:t> </a:t>
            </a:r>
            <a:r>
              <a:rPr lang="hr-HR" dirty="0" err="1"/>
              <a:t>separation</a:t>
            </a:r>
            <a:r>
              <a:rPr lang="hr-HR" dirty="0"/>
              <a:t> </a:t>
            </a:r>
            <a:r>
              <a:rPr lang="hr-HR" dirty="0" err="1"/>
              <a:t>from</a:t>
            </a:r>
            <a:r>
              <a:rPr lang="hr-HR" dirty="0"/>
              <a:t> </a:t>
            </a:r>
            <a:r>
              <a:rPr lang="hr-HR" dirty="0" err="1"/>
              <a:t>the</a:t>
            </a:r>
            <a:r>
              <a:rPr lang="hr-HR" dirty="0"/>
              <a:t> instruments </a:t>
            </a:r>
            <a:r>
              <a:rPr lang="hr-HR" dirty="0" err="1"/>
              <a:t>of</a:t>
            </a:r>
            <a:r>
              <a:rPr lang="hr-HR" dirty="0"/>
              <a:t> </a:t>
            </a:r>
            <a:r>
              <a:rPr lang="hr-HR" dirty="0" err="1"/>
              <a:t>distinction</a:t>
            </a:r>
            <a:r>
              <a:rPr lang="hr-HR" dirty="0"/>
              <a:t>. </a:t>
            </a:r>
            <a:r>
              <a:rPr lang="hr-HR" dirty="0" err="1"/>
              <a:t>Typically</a:t>
            </a:r>
            <a:r>
              <a:rPr lang="hr-HR" dirty="0"/>
              <a:t>, </a:t>
            </a:r>
            <a:r>
              <a:rPr lang="hr-HR" dirty="0" err="1"/>
              <a:t>the</a:t>
            </a:r>
            <a:r>
              <a:rPr lang="hr-HR" dirty="0"/>
              <a:t> </a:t>
            </a:r>
            <a:r>
              <a:rPr lang="hr-HR" dirty="0" err="1"/>
              <a:t>worker</a:t>
            </a:r>
            <a:r>
              <a:rPr lang="hr-HR" dirty="0"/>
              <a:t> no </a:t>
            </a:r>
            <a:r>
              <a:rPr lang="hr-HR" dirty="0" err="1"/>
              <a:t>longer</a:t>
            </a:r>
            <a:r>
              <a:rPr lang="hr-HR" dirty="0"/>
              <a:t> </a:t>
            </a:r>
            <a:r>
              <a:rPr lang="hr-HR" dirty="0" err="1"/>
              <a:t>owns</a:t>
            </a:r>
            <a:r>
              <a:rPr lang="hr-HR" dirty="0"/>
              <a:t> his </a:t>
            </a:r>
            <a:r>
              <a:rPr lang="hr-HR" dirty="0" err="1"/>
              <a:t>tools</a:t>
            </a:r>
            <a:r>
              <a:rPr lang="hr-HR" dirty="0"/>
              <a:t> nor </a:t>
            </a:r>
            <a:r>
              <a:rPr lang="hr-HR" dirty="0" err="1"/>
              <a:t>the</a:t>
            </a:r>
            <a:r>
              <a:rPr lang="hr-HR" dirty="0"/>
              <a:t> </a:t>
            </a:r>
            <a:r>
              <a:rPr lang="hr-HR" dirty="0" err="1"/>
              <a:t>soldier</a:t>
            </a:r>
            <a:r>
              <a:rPr lang="hr-HR" dirty="0"/>
              <a:t>, his </a:t>
            </a:r>
            <a:r>
              <a:rPr lang="hr-HR" dirty="0" err="1"/>
              <a:t>weapons</a:t>
            </a:r>
            <a:r>
              <a:rPr lang="hr-HR" dirty="0"/>
              <a:t>. </a:t>
            </a:r>
            <a:r>
              <a:rPr lang="hr-HR" dirty="0" err="1"/>
              <a:t>And</a:t>
            </a:r>
            <a:r>
              <a:rPr lang="hr-HR" dirty="0"/>
              <a:t> </a:t>
            </a:r>
            <a:r>
              <a:rPr lang="hr-HR" dirty="0" err="1"/>
              <a:t>in</a:t>
            </a:r>
            <a:r>
              <a:rPr lang="hr-HR" dirty="0"/>
              <a:t> </a:t>
            </a:r>
            <a:r>
              <a:rPr lang="hr-HR" dirty="0" err="1"/>
              <a:t>this</a:t>
            </a:r>
            <a:r>
              <a:rPr lang="hr-HR" dirty="0"/>
              <a:t> </a:t>
            </a:r>
            <a:r>
              <a:rPr lang="hr-HR" dirty="0" err="1"/>
              <a:t>special</a:t>
            </a:r>
            <a:r>
              <a:rPr lang="hr-HR" dirty="0"/>
              <a:t> </a:t>
            </a:r>
            <a:r>
              <a:rPr lang="hr-HR" dirty="0" err="1"/>
              <a:t>sense</a:t>
            </a:r>
            <a:r>
              <a:rPr lang="hr-HR" dirty="0"/>
              <a:t>, more </a:t>
            </a:r>
            <a:r>
              <a:rPr lang="hr-HR" dirty="0" err="1"/>
              <a:t>and</a:t>
            </a:r>
            <a:r>
              <a:rPr lang="hr-HR" dirty="0"/>
              <a:t> </a:t>
            </a:r>
            <a:r>
              <a:rPr lang="hr-HR" dirty="0" err="1"/>
              <a:t>more</a:t>
            </a:r>
            <a:r>
              <a:rPr lang="hr-HR" dirty="0"/>
              <a:t> </a:t>
            </a:r>
            <a:r>
              <a:rPr lang="hr-HR" dirty="0" err="1"/>
              <a:t>people</a:t>
            </a:r>
            <a:r>
              <a:rPr lang="hr-HR" dirty="0"/>
              <a:t> </a:t>
            </a:r>
            <a:r>
              <a:rPr lang="hr-HR" dirty="0" err="1"/>
              <a:t>become</a:t>
            </a:r>
            <a:r>
              <a:rPr lang="hr-HR" dirty="0"/>
              <a:t> </a:t>
            </a:r>
            <a:r>
              <a:rPr lang="hr-HR" dirty="0" err="1"/>
              <a:t>workers</a:t>
            </a:r>
            <a:r>
              <a:rPr lang="hr-HR" dirty="0"/>
              <a:t>, </a:t>
            </a:r>
            <a:r>
              <a:rPr lang="hr-HR" dirty="0" err="1"/>
              <a:t>either</a:t>
            </a:r>
            <a:r>
              <a:rPr lang="hr-HR" dirty="0"/>
              <a:t> </a:t>
            </a:r>
            <a:r>
              <a:rPr lang="hr-HR" dirty="0" err="1"/>
              <a:t>blue</a:t>
            </a:r>
            <a:r>
              <a:rPr lang="hr-HR" dirty="0"/>
              <a:t> </a:t>
            </a:r>
            <a:r>
              <a:rPr lang="hr-HR" dirty="0" err="1"/>
              <a:t>collar</a:t>
            </a:r>
            <a:r>
              <a:rPr lang="hr-HR" dirty="0"/>
              <a:t> or white </a:t>
            </a:r>
            <a:r>
              <a:rPr lang="hr-HR" dirty="0" err="1"/>
              <a:t>collar</a:t>
            </a:r>
            <a:r>
              <a:rPr lang="hr-HR" dirty="0"/>
              <a:t> or </a:t>
            </a:r>
            <a:r>
              <a:rPr lang="hr-HR" dirty="0" err="1"/>
              <a:t>stiff</a:t>
            </a:r>
            <a:r>
              <a:rPr lang="hr-HR" dirty="0"/>
              <a:t> </a:t>
            </a:r>
            <a:r>
              <a:rPr lang="hr-HR" dirty="0" err="1"/>
              <a:t>shirt</a:t>
            </a:r>
            <a:r>
              <a:rPr lang="hr-HR" dirty="0"/>
              <a:t>. </a:t>
            </a:r>
            <a:r>
              <a:rPr lang="hr-HR" dirty="0" err="1"/>
              <a:t>So</a:t>
            </a:r>
            <a:r>
              <a:rPr lang="hr-HR" dirty="0"/>
              <a:t> </a:t>
            </a:r>
            <a:r>
              <a:rPr lang="hr-HR" dirty="0" err="1"/>
              <a:t>develops</a:t>
            </a:r>
            <a:r>
              <a:rPr lang="hr-HR" dirty="0"/>
              <a:t>, for </a:t>
            </a:r>
            <a:r>
              <a:rPr lang="hr-HR" dirty="0" err="1"/>
              <a:t>example</a:t>
            </a:r>
            <a:r>
              <a:rPr lang="hr-HR" dirty="0"/>
              <a:t>, </a:t>
            </a:r>
            <a:r>
              <a:rPr lang="hr-HR" dirty="0" err="1"/>
              <a:t>the</a:t>
            </a:r>
            <a:r>
              <a:rPr lang="hr-HR" dirty="0"/>
              <a:t> new </a:t>
            </a:r>
            <a:r>
              <a:rPr lang="hr-HR" dirty="0" err="1"/>
              <a:t>type</a:t>
            </a:r>
            <a:r>
              <a:rPr lang="hr-HR" dirty="0"/>
              <a:t> </a:t>
            </a:r>
            <a:r>
              <a:rPr lang="hr-HR" dirty="0" err="1"/>
              <a:t>of</a:t>
            </a:r>
            <a:r>
              <a:rPr lang="hr-HR" dirty="0"/>
              <a:t> </a:t>
            </a:r>
            <a:r>
              <a:rPr lang="hr-HR" dirty="0" err="1"/>
              <a:t>scientific</a:t>
            </a:r>
            <a:r>
              <a:rPr lang="hr-HR" dirty="0"/>
              <a:t> </a:t>
            </a:r>
            <a:r>
              <a:rPr lang="hr-HR" dirty="0" err="1"/>
              <a:t>worker</a:t>
            </a:r>
            <a:r>
              <a:rPr lang="hr-HR" dirty="0"/>
              <a:t>, as </a:t>
            </a:r>
            <a:r>
              <a:rPr lang="hr-HR" dirty="0" err="1"/>
              <a:t>the</a:t>
            </a:r>
            <a:r>
              <a:rPr lang="hr-HR" dirty="0"/>
              <a:t> </a:t>
            </a:r>
            <a:r>
              <a:rPr lang="hr-HR" dirty="0" err="1"/>
              <a:t>scientist</a:t>
            </a:r>
            <a:r>
              <a:rPr lang="hr-HR" dirty="0"/>
              <a:t> is “</a:t>
            </a:r>
            <a:r>
              <a:rPr lang="hr-HR" dirty="0" err="1"/>
              <a:t>separated</a:t>
            </a:r>
            <a:r>
              <a:rPr lang="hr-HR" dirty="0"/>
              <a:t>” </a:t>
            </a:r>
            <a:r>
              <a:rPr lang="hr-HR" dirty="0" err="1"/>
              <a:t>from</a:t>
            </a:r>
            <a:r>
              <a:rPr lang="hr-HR" dirty="0"/>
              <a:t> his </a:t>
            </a:r>
            <a:r>
              <a:rPr lang="hr-HR" dirty="0" err="1"/>
              <a:t>technical</a:t>
            </a:r>
            <a:r>
              <a:rPr lang="hr-HR" dirty="0"/>
              <a:t> </a:t>
            </a:r>
            <a:r>
              <a:rPr lang="hr-HR" dirty="0" err="1"/>
              <a:t>equipment</a:t>
            </a:r>
            <a:r>
              <a:rPr lang="hr-HR" dirty="0"/>
              <a:t> — </a:t>
            </a:r>
            <a:r>
              <a:rPr lang="hr-HR" dirty="0" err="1"/>
              <a:t>after</a:t>
            </a:r>
            <a:r>
              <a:rPr lang="hr-HR" dirty="0"/>
              <a:t> all, </a:t>
            </a:r>
            <a:r>
              <a:rPr lang="hr-HR" dirty="0" err="1"/>
              <a:t>the</a:t>
            </a:r>
            <a:r>
              <a:rPr lang="hr-HR" dirty="0"/>
              <a:t> </a:t>
            </a:r>
            <a:r>
              <a:rPr lang="hr-HR" dirty="0" err="1"/>
              <a:t>physicist</a:t>
            </a:r>
            <a:r>
              <a:rPr lang="hr-HR" dirty="0"/>
              <a:t> </a:t>
            </a:r>
            <a:r>
              <a:rPr lang="hr-HR" dirty="0" err="1"/>
              <a:t>does</a:t>
            </a:r>
            <a:r>
              <a:rPr lang="hr-HR" dirty="0"/>
              <a:t> </a:t>
            </a:r>
            <a:r>
              <a:rPr lang="hr-HR" dirty="0" err="1"/>
              <a:t>not</a:t>
            </a:r>
            <a:r>
              <a:rPr lang="hr-HR" dirty="0"/>
              <a:t> </a:t>
            </a:r>
            <a:r>
              <a:rPr lang="hr-HR" dirty="0" err="1"/>
              <a:t>ordinarily</a:t>
            </a:r>
            <a:r>
              <a:rPr lang="hr-HR" dirty="0"/>
              <a:t> own his </a:t>
            </a:r>
            <a:r>
              <a:rPr lang="hr-HR" dirty="0" err="1"/>
              <a:t>cyclotron</a:t>
            </a:r>
            <a:r>
              <a:rPr lang="hr-HR" dirty="0"/>
              <a:t>. To work at his </a:t>
            </a:r>
            <a:r>
              <a:rPr lang="hr-HR" dirty="0" err="1"/>
              <a:t>research</a:t>
            </a:r>
            <a:r>
              <a:rPr lang="hr-HR" dirty="0"/>
              <a:t>, he must </a:t>
            </a:r>
            <a:r>
              <a:rPr lang="hr-HR" dirty="0" err="1"/>
              <a:t>be</a:t>
            </a:r>
            <a:r>
              <a:rPr lang="hr-HR" dirty="0"/>
              <a:t> </a:t>
            </a:r>
            <a:r>
              <a:rPr lang="hr-HR" dirty="0" err="1"/>
              <a:t>employed</a:t>
            </a:r>
            <a:r>
              <a:rPr lang="hr-HR" dirty="0"/>
              <a:t> </a:t>
            </a:r>
            <a:r>
              <a:rPr lang="hr-HR" dirty="0" err="1"/>
              <a:t>by</a:t>
            </a:r>
            <a:r>
              <a:rPr lang="hr-HR" dirty="0"/>
              <a:t> a </a:t>
            </a:r>
            <a:r>
              <a:rPr lang="hr-HR" dirty="0" err="1"/>
              <a:t>bureaucracy</a:t>
            </a:r>
            <a:r>
              <a:rPr lang="hr-HR" dirty="0"/>
              <a:t> </a:t>
            </a:r>
            <a:r>
              <a:rPr lang="hr-HR" dirty="0" err="1"/>
              <a:t>with</a:t>
            </a:r>
            <a:r>
              <a:rPr lang="hr-HR" dirty="0"/>
              <a:t> </a:t>
            </a:r>
            <a:r>
              <a:rPr lang="hr-HR" dirty="0" err="1"/>
              <a:t>laboratory</a:t>
            </a:r>
            <a:r>
              <a:rPr lang="hr-HR" dirty="0"/>
              <a:t> resources.</a:t>
            </a:r>
          </a:p>
          <a:p>
            <a:r>
              <a:rPr lang="hr-HR" dirty="0" err="1"/>
              <a:t>Bureaucracy</a:t>
            </a:r>
            <a:r>
              <a:rPr lang="hr-HR" dirty="0"/>
              <a:t> is </a:t>
            </a:r>
            <a:r>
              <a:rPr lang="hr-HR" dirty="0" err="1"/>
              <a:t>administration</a:t>
            </a:r>
            <a:r>
              <a:rPr lang="hr-HR" dirty="0"/>
              <a:t> </a:t>
            </a:r>
            <a:r>
              <a:rPr lang="hr-HR" dirty="0" err="1"/>
              <a:t>which</a:t>
            </a:r>
            <a:r>
              <a:rPr lang="hr-HR" dirty="0"/>
              <a:t> </a:t>
            </a:r>
            <a:r>
              <a:rPr lang="hr-HR" dirty="0" err="1"/>
              <a:t>almost</a:t>
            </a:r>
            <a:r>
              <a:rPr lang="hr-HR" dirty="0"/>
              <a:t> </a:t>
            </a:r>
            <a:r>
              <a:rPr lang="hr-HR" dirty="0" err="1"/>
              <a:t>completely</a:t>
            </a:r>
            <a:r>
              <a:rPr lang="hr-HR" dirty="0"/>
              <a:t> </a:t>
            </a:r>
            <a:r>
              <a:rPr lang="hr-HR" dirty="0" err="1"/>
              <a:t>avoids</a:t>
            </a:r>
            <a:r>
              <a:rPr lang="hr-HR" dirty="0"/>
              <a:t> </a:t>
            </a:r>
            <a:r>
              <a:rPr lang="hr-HR" dirty="0" err="1"/>
              <a:t>public</a:t>
            </a:r>
            <a:r>
              <a:rPr lang="hr-HR" dirty="0"/>
              <a:t> </a:t>
            </a:r>
            <a:r>
              <a:rPr lang="hr-HR" dirty="0" err="1"/>
              <a:t>discussion</a:t>
            </a:r>
            <a:r>
              <a:rPr lang="hr-HR" dirty="0"/>
              <a:t> </a:t>
            </a:r>
            <a:r>
              <a:rPr lang="hr-HR" dirty="0" err="1"/>
              <a:t>of</a:t>
            </a:r>
            <a:r>
              <a:rPr lang="hr-HR" dirty="0"/>
              <a:t> </a:t>
            </a:r>
            <a:r>
              <a:rPr lang="hr-HR" dirty="0" err="1"/>
              <a:t>its</a:t>
            </a:r>
            <a:r>
              <a:rPr lang="hr-HR" dirty="0"/>
              <a:t> </a:t>
            </a:r>
            <a:r>
              <a:rPr lang="hr-HR" dirty="0" err="1"/>
              <a:t>techniques</a:t>
            </a:r>
            <a:r>
              <a:rPr lang="hr-HR" dirty="0"/>
              <a:t>, </a:t>
            </a:r>
            <a:r>
              <a:rPr lang="hr-HR" dirty="0" err="1"/>
              <a:t>although</a:t>
            </a:r>
            <a:r>
              <a:rPr lang="hr-HR" dirty="0"/>
              <a:t> </a:t>
            </a:r>
            <a:r>
              <a:rPr lang="hr-HR" dirty="0" err="1"/>
              <a:t>there</a:t>
            </a:r>
            <a:r>
              <a:rPr lang="hr-HR" dirty="0"/>
              <a:t> </a:t>
            </a:r>
            <a:r>
              <a:rPr lang="hr-HR" dirty="0" err="1"/>
              <a:t>may</a:t>
            </a:r>
            <a:r>
              <a:rPr lang="hr-HR" dirty="0"/>
              <a:t> </a:t>
            </a:r>
            <a:r>
              <a:rPr lang="hr-HR" dirty="0" err="1"/>
              <a:t>occur</a:t>
            </a:r>
            <a:r>
              <a:rPr lang="hr-HR" dirty="0"/>
              <a:t> </a:t>
            </a:r>
            <a:r>
              <a:rPr lang="hr-HR" dirty="0" err="1"/>
              <a:t>public</a:t>
            </a:r>
            <a:r>
              <a:rPr lang="hr-HR" dirty="0"/>
              <a:t> </a:t>
            </a:r>
            <a:r>
              <a:rPr lang="hr-HR" dirty="0" err="1"/>
              <a:t>discussion</a:t>
            </a:r>
            <a:r>
              <a:rPr lang="hr-HR" dirty="0"/>
              <a:t> </a:t>
            </a:r>
            <a:r>
              <a:rPr lang="hr-HR" dirty="0" err="1"/>
              <a:t>of</a:t>
            </a:r>
            <a:r>
              <a:rPr lang="hr-HR" dirty="0"/>
              <a:t> </a:t>
            </a:r>
            <a:r>
              <a:rPr lang="hr-HR" dirty="0" err="1"/>
              <a:t>its</a:t>
            </a:r>
            <a:r>
              <a:rPr lang="hr-HR" dirty="0"/>
              <a:t> </a:t>
            </a:r>
            <a:r>
              <a:rPr lang="hr-HR" dirty="0" err="1"/>
              <a:t>policies</a:t>
            </a:r>
            <a:r>
              <a:rPr lang="hr-HR" dirty="0" smtClean="0"/>
              <a:t>. </a:t>
            </a:r>
            <a:r>
              <a:rPr lang="hr-HR" sz="4500" dirty="0" err="1">
                <a:solidFill>
                  <a:srgbClr val="FF0000"/>
                </a:solidFill>
              </a:rPr>
              <a:t>This</a:t>
            </a:r>
            <a:r>
              <a:rPr lang="hr-HR" sz="4500" dirty="0">
                <a:solidFill>
                  <a:srgbClr val="FF0000"/>
                </a:solidFill>
              </a:rPr>
              <a:t> </a:t>
            </a:r>
            <a:r>
              <a:rPr lang="hr-HR" sz="4500" dirty="0" err="1">
                <a:solidFill>
                  <a:srgbClr val="FF0000"/>
                </a:solidFill>
              </a:rPr>
              <a:t>secrecy</a:t>
            </a:r>
            <a:r>
              <a:rPr lang="hr-HR" sz="4500" dirty="0">
                <a:solidFill>
                  <a:srgbClr val="FF0000"/>
                </a:solidFill>
              </a:rPr>
              <a:t> is </a:t>
            </a:r>
            <a:r>
              <a:rPr lang="hr-HR" sz="4500" dirty="0" err="1">
                <a:solidFill>
                  <a:srgbClr val="FF0000"/>
                </a:solidFill>
              </a:rPr>
              <a:t>confined</a:t>
            </a:r>
            <a:r>
              <a:rPr lang="hr-HR" sz="4500" dirty="0">
                <a:solidFill>
                  <a:srgbClr val="FF0000"/>
                </a:solidFill>
              </a:rPr>
              <a:t> </a:t>
            </a:r>
            <a:r>
              <a:rPr lang="hr-HR" sz="4500" dirty="0" err="1">
                <a:solidFill>
                  <a:srgbClr val="FF0000"/>
                </a:solidFill>
              </a:rPr>
              <a:t>neither</a:t>
            </a:r>
            <a:r>
              <a:rPr lang="hr-HR" sz="4500" dirty="0">
                <a:solidFill>
                  <a:srgbClr val="FF0000"/>
                </a:solidFill>
              </a:rPr>
              <a:t> to </a:t>
            </a:r>
            <a:r>
              <a:rPr lang="hr-HR" sz="4500" dirty="0" err="1">
                <a:solidFill>
                  <a:srgbClr val="FF0000"/>
                </a:solidFill>
              </a:rPr>
              <a:t>public</a:t>
            </a:r>
            <a:r>
              <a:rPr lang="hr-HR" sz="4500" dirty="0">
                <a:solidFill>
                  <a:srgbClr val="FF0000"/>
                </a:solidFill>
              </a:rPr>
              <a:t> nor to </a:t>
            </a:r>
            <a:r>
              <a:rPr lang="hr-HR" sz="4500" dirty="0" err="1">
                <a:solidFill>
                  <a:srgbClr val="FF0000"/>
                </a:solidFill>
              </a:rPr>
              <a:t>private</a:t>
            </a:r>
            <a:r>
              <a:rPr lang="hr-HR" sz="4500" dirty="0">
                <a:solidFill>
                  <a:srgbClr val="FF0000"/>
                </a:solidFill>
              </a:rPr>
              <a:t> </a:t>
            </a:r>
            <a:r>
              <a:rPr lang="hr-HR" sz="4500" dirty="0" err="1">
                <a:solidFill>
                  <a:srgbClr val="FF0000"/>
                </a:solidFill>
              </a:rPr>
              <a:t>bureaucracies</a:t>
            </a:r>
            <a:r>
              <a:rPr lang="hr-HR" sz="4500" dirty="0">
                <a:solidFill>
                  <a:srgbClr val="FF0000"/>
                </a:solidFill>
              </a:rPr>
              <a:t>. </a:t>
            </a:r>
            <a:r>
              <a:rPr lang="hr-HR" dirty="0"/>
              <a:t>It is </a:t>
            </a:r>
            <a:r>
              <a:rPr lang="hr-HR" dirty="0" err="1"/>
              <a:t>held</a:t>
            </a:r>
            <a:r>
              <a:rPr lang="hr-HR" dirty="0"/>
              <a:t> to </a:t>
            </a:r>
            <a:r>
              <a:rPr lang="hr-HR" dirty="0" err="1"/>
              <a:t>be</a:t>
            </a:r>
            <a:r>
              <a:rPr lang="hr-HR" dirty="0"/>
              <a:t> </a:t>
            </a:r>
            <a:r>
              <a:rPr lang="hr-HR" dirty="0" err="1"/>
              <a:t>necessary</a:t>
            </a:r>
            <a:r>
              <a:rPr lang="hr-HR" dirty="0"/>
              <a:t> </a:t>
            </a:r>
            <a:r>
              <a:rPr lang="hr-HR" dirty="0" err="1"/>
              <a:t>to</a:t>
            </a:r>
            <a:r>
              <a:rPr lang="hr-HR" dirty="0"/>
              <a:t> </a:t>
            </a:r>
            <a:r>
              <a:rPr lang="hr-HR" dirty="0" err="1"/>
              <a:t>keep</a:t>
            </a:r>
            <a:r>
              <a:rPr lang="hr-HR" dirty="0"/>
              <a:t> </a:t>
            </a:r>
            <a:r>
              <a:rPr lang="hr-HR" dirty="0" err="1"/>
              <a:t>valuable</a:t>
            </a:r>
            <a:r>
              <a:rPr lang="hr-HR" dirty="0"/>
              <a:t> </a:t>
            </a:r>
            <a:r>
              <a:rPr lang="hr-HR" dirty="0" err="1"/>
              <a:t>information</a:t>
            </a:r>
            <a:r>
              <a:rPr lang="hr-HR" dirty="0"/>
              <a:t> </a:t>
            </a:r>
            <a:r>
              <a:rPr lang="hr-HR" dirty="0" err="1"/>
              <a:t>from</a:t>
            </a:r>
            <a:r>
              <a:rPr lang="hr-HR" dirty="0"/>
              <a:t> </a:t>
            </a:r>
            <a:r>
              <a:rPr lang="hr-HR" dirty="0" err="1"/>
              <a:t>private</a:t>
            </a:r>
            <a:r>
              <a:rPr lang="hr-HR" dirty="0"/>
              <a:t> </a:t>
            </a:r>
            <a:r>
              <a:rPr lang="hr-HR" dirty="0" err="1"/>
              <a:t>economic</a:t>
            </a:r>
            <a:r>
              <a:rPr lang="hr-HR" dirty="0"/>
              <a:t> </a:t>
            </a:r>
            <a:r>
              <a:rPr lang="hr-HR" dirty="0" err="1"/>
              <a:t>competitors</a:t>
            </a:r>
            <a:r>
              <a:rPr lang="hr-HR" dirty="0"/>
              <a:t> or </a:t>
            </a:r>
            <a:r>
              <a:rPr lang="hr-HR" dirty="0" err="1"/>
              <a:t>from</a:t>
            </a:r>
            <a:r>
              <a:rPr lang="hr-HR" dirty="0"/>
              <a:t> </a:t>
            </a:r>
            <a:r>
              <a:rPr lang="hr-HR" dirty="0" err="1"/>
              <a:t>foreign</a:t>
            </a:r>
            <a:r>
              <a:rPr lang="hr-HR" dirty="0"/>
              <a:t> </a:t>
            </a:r>
            <a:r>
              <a:rPr lang="hr-HR" dirty="0" err="1"/>
              <a:t>and</a:t>
            </a:r>
            <a:r>
              <a:rPr lang="hr-HR" dirty="0"/>
              <a:t> </a:t>
            </a:r>
            <a:r>
              <a:rPr lang="hr-HR" dirty="0" err="1"/>
              <a:t>potentially</a:t>
            </a:r>
            <a:r>
              <a:rPr lang="hr-HR" dirty="0"/>
              <a:t> </a:t>
            </a:r>
            <a:r>
              <a:rPr lang="hr-HR" dirty="0" err="1"/>
              <a:t>hostile</a:t>
            </a:r>
            <a:r>
              <a:rPr lang="hr-HR" dirty="0"/>
              <a:t> political groups. </a:t>
            </a:r>
            <a:r>
              <a:rPr lang="hr-HR" dirty="0" err="1"/>
              <a:t>And</a:t>
            </a:r>
            <a:r>
              <a:rPr lang="hr-HR" dirty="0"/>
              <a:t> </a:t>
            </a:r>
            <a:r>
              <a:rPr lang="hr-HR" dirty="0" err="1"/>
              <a:t>though</a:t>
            </a:r>
            <a:r>
              <a:rPr lang="hr-HR" dirty="0"/>
              <a:t> it is </a:t>
            </a:r>
            <a:r>
              <a:rPr lang="hr-HR" dirty="0" err="1"/>
              <a:t>not</a:t>
            </a:r>
            <a:r>
              <a:rPr lang="hr-HR" dirty="0"/>
              <a:t> </a:t>
            </a:r>
            <a:r>
              <a:rPr lang="hr-HR" dirty="0" err="1"/>
              <a:t>often</a:t>
            </a:r>
            <a:r>
              <a:rPr lang="hr-HR" dirty="0"/>
              <a:t> </a:t>
            </a:r>
            <a:r>
              <a:rPr lang="hr-HR" dirty="0" err="1"/>
              <a:t>so</a:t>
            </a:r>
            <a:r>
              <a:rPr lang="hr-HR" dirty="0"/>
              <a:t> </a:t>
            </a:r>
            <a:r>
              <a:rPr lang="hr-HR" dirty="0" err="1"/>
              <a:t>called</a:t>
            </a:r>
            <a:r>
              <a:rPr lang="hr-HR" dirty="0"/>
              <a:t>, </a:t>
            </a:r>
            <a:r>
              <a:rPr lang="hr-HR" dirty="0" err="1"/>
              <a:t>espionage</a:t>
            </a:r>
            <a:r>
              <a:rPr lang="hr-HR" dirty="0"/>
              <a:t> </a:t>
            </a:r>
            <a:r>
              <a:rPr lang="hr-HR" dirty="0" err="1"/>
              <a:t>among</a:t>
            </a:r>
            <a:r>
              <a:rPr lang="hr-HR" dirty="0"/>
              <a:t> </a:t>
            </a:r>
            <a:r>
              <a:rPr lang="hr-HR" dirty="0" err="1"/>
              <a:t>competitors</a:t>
            </a:r>
            <a:r>
              <a:rPr lang="hr-HR" dirty="0"/>
              <a:t> </a:t>
            </a:r>
            <a:r>
              <a:rPr lang="hr-HR" dirty="0" err="1"/>
              <a:t>is</a:t>
            </a:r>
            <a:r>
              <a:rPr lang="hr-HR" dirty="0"/>
              <a:t> </a:t>
            </a:r>
            <a:r>
              <a:rPr lang="hr-HR" dirty="0" err="1"/>
              <a:t>perhaps</a:t>
            </a:r>
            <a:r>
              <a:rPr lang="hr-HR" dirty="0"/>
              <a:t> as </a:t>
            </a:r>
            <a:r>
              <a:rPr lang="hr-HR" dirty="0" err="1"/>
              <a:t>common</a:t>
            </a:r>
            <a:r>
              <a:rPr lang="hr-HR" dirty="0"/>
              <a:t>, </a:t>
            </a:r>
            <a:r>
              <a:rPr lang="hr-HR" dirty="0" err="1"/>
              <a:t>if</a:t>
            </a:r>
            <a:r>
              <a:rPr lang="hr-HR" dirty="0"/>
              <a:t> </a:t>
            </a:r>
            <a:r>
              <a:rPr lang="hr-HR" dirty="0" err="1"/>
              <a:t>not</a:t>
            </a:r>
            <a:r>
              <a:rPr lang="hr-HR" dirty="0"/>
              <a:t> </a:t>
            </a:r>
            <a:r>
              <a:rPr lang="hr-HR" dirty="0" err="1"/>
              <a:t>as</a:t>
            </a:r>
            <a:r>
              <a:rPr lang="hr-HR" dirty="0"/>
              <a:t> </a:t>
            </a:r>
            <a:r>
              <a:rPr lang="hr-HR" dirty="0" err="1"/>
              <a:t>intricately</a:t>
            </a:r>
            <a:r>
              <a:rPr lang="hr-HR" dirty="0"/>
              <a:t> </a:t>
            </a:r>
            <a:r>
              <a:rPr lang="hr-HR" dirty="0" err="1"/>
              <a:t>organized</a:t>
            </a:r>
            <a:r>
              <a:rPr lang="hr-HR" dirty="0"/>
              <a:t>, </a:t>
            </a:r>
            <a:r>
              <a:rPr lang="hr-HR" dirty="0" err="1"/>
              <a:t>in</a:t>
            </a:r>
            <a:r>
              <a:rPr lang="hr-HR" dirty="0"/>
              <a:t> systems </a:t>
            </a:r>
            <a:r>
              <a:rPr lang="hr-HR" dirty="0" err="1"/>
              <a:t>of</a:t>
            </a:r>
            <a:r>
              <a:rPr lang="hr-HR" dirty="0"/>
              <a:t> </a:t>
            </a:r>
            <a:r>
              <a:rPr lang="hr-HR" dirty="0" err="1"/>
              <a:t>private</a:t>
            </a:r>
            <a:r>
              <a:rPr lang="hr-HR" dirty="0"/>
              <a:t> </a:t>
            </a:r>
            <a:r>
              <a:rPr lang="hr-HR" dirty="0" err="1"/>
              <a:t>economic</a:t>
            </a:r>
            <a:r>
              <a:rPr lang="hr-HR" dirty="0"/>
              <a:t> enterprise as </a:t>
            </a:r>
            <a:r>
              <a:rPr lang="hr-HR" dirty="0" err="1"/>
              <a:t>in</a:t>
            </a:r>
            <a:r>
              <a:rPr lang="hr-HR" dirty="0"/>
              <a:t> systems </a:t>
            </a:r>
            <a:r>
              <a:rPr lang="hr-HR" dirty="0" err="1"/>
              <a:t>of</a:t>
            </a:r>
            <a:r>
              <a:rPr lang="hr-HR" dirty="0"/>
              <a:t> national </a:t>
            </a:r>
            <a:r>
              <a:rPr lang="hr-HR" dirty="0" err="1"/>
              <a:t>states</a:t>
            </a:r>
            <a:r>
              <a:rPr lang="hr-HR" dirty="0"/>
              <a:t>. </a:t>
            </a:r>
            <a:r>
              <a:rPr lang="hr-HR" dirty="0" err="1"/>
              <a:t>Cost</a:t>
            </a:r>
            <a:r>
              <a:rPr lang="hr-HR" dirty="0"/>
              <a:t> </a:t>
            </a:r>
            <a:r>
              <a:rPr lang="hr-HR" dirty="0" err="1"/>
              <a:t>figures</a:t>
            </a:r>
            <a:r>
              <a:rPr lang="hr-HR" dirty="0"/>
              <a:t>, </a:t>
            </a:r>
            <a:r>
              <a:rPr lang="hr-HR" dirty="0" err="1"/>
              <a:t>lists</a:t>
            </a:r>
            <a:r>
              <a:rPr lang="hr-HR" dirty="0"/>
              <a:t> </a:t>
            </a:r>
            <a:r>
              <a:rPr lang="hr-HR" dirty="0" err="1"/>
              <a:t>of</a:t>
            </a:r>
            <a:r>
              <a:rPr lang="hr-HR" dirty="0"/>
              <a:t> </a:t>
            </a:r>
            <a:r>
              <a:rPr lang="hr-HR" dirty="0" err="1"/>
              <a:t>clients</a:t>
            </a:r>
            <a:r>
              <a:rPr lang="hr-HR" dirty="0"/>
              <a:t>, new </a:t>
            </a:r>
            <a:r>
              <a:rPr lang="hr-HR" dirty="0" err="1"/>
              <a:t>technical</a:t>
            </a:r>
            <a:r>
              <a:rPr lang="hr-HR" dirty="0"/>
              <a:t> </a:t>
            </a:r>
            <a:r>
              <a:rPr lang="hr-HR" dirty="0" err="1"/>
              <a:t>processes</a:t>
            </a:r>
            <a:r>
              <a:rPr lang="hr-HR" dirty="0"/>
              <a:t>, </a:t>
            </a:r>
            <a:r>
              <a:rPr lang="hr-HR" dirty="0" err="1"/>
              <a:t>plans</a:t>
            </a:r>
            <a:r>
              <a:rPr lang="hr-HR" dirty="0"/>
              <a:t> for </a:t>
            </a:r>
            <a:r>
              <a:rPr lang="hr-HR" dirty="0" err="1"/>
              <a:t>production</a:t>
            </a:r>
            <a:r>
              <a:rPr lang="hr-HR" dirty="0"/>
              <a:t> — all </a:t>
            </a:r>
            <a:r>
              <a:rPr lang="hr-HR" dirty="0" err="1"/>
              <a:t>these</a:t>
            </a:r>
            <a:r>
              <a:rPr lang="hr-HR" dirty="0"/>
              <a:t> are </a:t>
            </a:r>
            <a:r>
              <a:rPr lang="hr-HR" dirty="0" err="1"/>
              <a:t>typically</a:t>
            </a:r>
            <a:r>
              <a:rPr lang="hr-HR" dirty="0"/>
              <a:t> </a:t>
            </a:r>
            <a:r>
              <a:rPr lang="hr-HR" dirty="0" err="1"/>
              <a:t>regarded</a:t>
            </a:r>
            <a:r>
              <a:rPr lang="hr-HR" dirty="0"/>
              <a:t> as </a:t>
            </a:r>
            <a:r>
              <a:rPr lang="hr-HR" dirty="0" err="1"/>
              <a:t>essential</a:t>
            </a:r>
            <a:r>
              <a:rPr lang="hr-HR" dirty="0"/>
              <a:t> </a:t>
            </a:r>
            <a:r>
              <a:rPr lang="hr-HR" dirty="0" err="1"/>
              <a:t>secrets</a:t>
            </a:r>
            <a:r>
              <a:rPr lang="hr-HR" dirty="0"/>
              <a:t> </a:t>
            </a:r>
            <a:r>
              <a:rPr lang="hr-HR" dirty="0" err="1"/>
              <a:t>of</a:t>
            </a:r>
            <a:r>
              <a:rPr lang="hr-HR" dirty="0"/>
              <a:t> </a:t>
            </a:r>
            <a:r>
              <a:rPr lang="hr-HR" dirty="0" err="1"/>
              <a:t>private</a:t>
            </a:r>
            <a:r>
              <a:rPr lang="hr-HR" dirty="0"/>
              <a:t> </a:t>
            </a:r>
            <a:r>
              <a:rPr lang="hr-HR" dirty="0" err="1"/>
              <a:t>economic</a:t>
            </a:r>
            <a:r>
              <a:rPr lang="hr-HR" dirty="0"/>
              <a:t> </a:t>
            </a:r>
            <a:r>
              <a:rPr lang="hr-HR" dirty="0" err="1"/>
              <a:t>bureaucracies</a:t>
            </a:r>
            <a:r>
              <a:rPr lang="hr-HR" dirty="0"/>
              <a:t> </a:t>
            </a:r>
            <a:r>
              <a:rPr lang="hr-HR" dirty="0" err="1"/>
              <a:t>which</a:t>
            </a:r>
            <a:r>
              <a:rPr lang="hr-HR" dirty="0"/>
              <a:t> </a:t>
            </a:r>
            <a:r>
              <a:rPr lang="hr-HR" dirty="0" err="1"/>
              <a:t>might</a:t>
            </a:r>
            <a:r>
              <a:rPr lang="hr-HR" dirty="0"/>
              <a:t> </a:t>
            </a:r>
            <a:r>
              <a:rPr lang="hr-HR" dirty="0" err="1"/>
              <a:t>be</a:t>
            </a:r>
            <a:r>
              <a:rPr lang="hr-HR" dirty="0"/>
              <a:t> </a:t>
            </a:r>
            <a:r>
              <a:rPr lang="hr-HR" dirty="0" err="1"/>
              <a:t>revealed</a:t>
            </a:r>
            <a:r>
              <a:rPr lang="hr-HR" dirty="0"/>
              <a:t> </a:t>
            </a:r>
            <a:r>
              <a:rPr lang="hr-HR" dirty="0" err="1"/>
              <a:t>if</a:t>
            </a:r>
            <a:r>
              <a:rPr lang="hr-HR" dirty="0"/>
              <a:t> </a:t>
            </a:r>
            <a:r>
              <a:rPr lang="hr-HR" dirty="0" err="1"/>
              <a:t>the</a:t>
            </a:r>
            <a:r>
              <a:rPr lang="hr-HR" dirty="0"/>
              <a:t> </a:t>
            </a:r>
            <a:r>
              <a:rPr lang="hr-HR" dirty="0" err="1"/>
              <a:t>bases</a:t>
            </a:r>
            <a:r>
              <a:rPr lang="hr-HR" dirty="0"/>
              <a:t> </a:t>
            </a:r>
            <a:r>
              <a:rPr lang="hr-HR" dirty="0" err="1"/>
              <a:t>of</a:t>
            </a:r>
            <a:r>
              <a:rPr lang="hr-HR" dirty="0"/>
              <a:t> all </a:t>
            </a:r>
            <a:r>
              <a:rPr lang="hr-HR" dirty="0" err="1"/>
              <a:t>decisions</a:t>
            </a:r>
            <a:r>
              <a:rPr lang="hr-HR" dirty="0"/>
              <a:t> </a:t>
            </a:r>
            <a:r>
              <a:rPr lang="hr-HR" dirty="0" err="1"/>
              <a:t>and</a:t>
            </a:r>
            <a:r>
              <a:rPr lang="hr-HR" dirty="0"/>
              <a:t> </a:t>
            </a:r>
            <a:r>
              <a:rPr lang="hr-HR" dirty="0" err="1"/>
              <a:t>policies</a:t>
            </a:r>
            <a:r>
              <a:rPr lang="hr-HR" dirty="0"/>
              <a:t> had to </a:t>
            </a:r>
            <a:r>
              <a:rPr lang="hr-HR" dirty="0" err="1"/>
              <a:t>be</a:t>
            </a:r>
            <a:r>
              <a:rPr lang="hr-HR" dirty="0"/>
              <a:t> </a:t>
            </a:r>
            <a:r>
              <a:rPr lang="hr-HR" dirty="0" err="1"/>
              <a:t>publicly</a:t>
            </a:r>
            <a:r>
              <a:rPr lang="hr-HR" dirty="0"/>
              <a:t> </a:t>
            </a:r>
            <a:r>
              <a:rPr lang="hr-HR" dirty="0" err="1"/>
              <a:t>defended</a:t>
            </a:r>
            <a:endParaRPr lang="hr-HR" dirty="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Trained</a:t>
            </a:r>
            <a:r>
              <a:rPr lang="hr-HR" dirty="0" smtClean="0"/>
              <a:t> </a:t>
            </a:r>
            <a:r>
              <a:rPr lang="hr-HR" dirty="0" err="1" smtClean="0"/>
              <a:t>incapacity</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hr-HR" dirty="0" err="1"/>
              <a:t>Trained</a:t>
            </a:r>
            <a:r>
              <a:rPr lang="hr-HR" dirty="0"/>
              <a:t> </a:t>
            </a:r>
            <a:r>
              <a:rPr lang="hr-HR" dirty="0" err="1"/>
              <a:t>incapacity</a:t>
            </a:r>
            <a:r>
              <a:rPr lang="hr-HR" dirty="0"/>
              <a:t> </a:t>
            </a:r>
            <a:r>
              <a:rPr lang="hr-HR" dirty="0" err="1"/>
              <a:t>refers</a:t>
            </a:r>
            <a:r>
              <a:rPr lang="hr-HR" dirty="0"/>
              <a:t> to </a:t>
            </a:r>
            <a:r>
              <a:rPr lang="hr-HR" dirty="0" err="1"/>
              <a:t>that</a:t>
            </a:r>
            <a:r>
              <a:rPr lang="hr-HR" dirty="0"/>
              <a:t> state </a:t>
            </a:r>
            <a:r>
              <a:rPr lang="hr-HR" dirty="0" err="1"/>
              <a:t>of</a:t>
            </a:r>
            <a:r>
              <a:rPr lang="hr-HR" dirty="0"/>
              <a:t> </a:t>
            </a:r>
            <a:r>
              <a:rPr lang="hr-HR" dirty="0" err="1"/>
              <a:t>affairs</a:t>
            </a:r>
            <a:r>
              <a:rPr lang="hr-HR" dirty="0"/>
              <a:t> </a:t>
            </a:r>
            <a:r>
              <a:rPr lang="hr-HR" dirty="0" err="1"/>
              <a:t>in</a:t>
            </a:r>
            <a:r>
              <a:rPr lang="hr-HR" dirty="0"/>
              <a:t> </a:t>
            </a:r>
            <a:r>
              <a:rPr lang="hr-HR" dirty="0" err="1"/>
              <a:t>which</a:t>
            </a:r>
            <a:r>
              <a:rPr lang="hr-HR" dirty="0"/>
              <a:t> one’s </a:t>
            </a:r>
            <a:r>
              <a:rPr lang="hr-HR" dirty="0" err="1"/>
              <a:t>abilities</a:t>
            </a:r>
            <a:r>
              <a:rPr lang="hr-HR" dirty="0"/>
              <a:t> </a:t>
            </a:r>
            <a:r>
              <a:rPr lang="hr-HR" dirty="0" err="1"/>
              <a:t>function</a:t>
            </a:r>
            <a:r>
              <a:rPr lang="hr-HR" dirty="0"/>
              <a:t> as </a:t>
            </a:r>
            <a:r>
              <a:rPr lang="hr-HR" dirty="0" err="1"/>
              <a:t>inadequacies</a:t>
            </a:r>
            <a:r>
              <a:rPr lang="hr-HR" dirty="0"/>
              <a:t> or </a:t>
            </a:r>
            <a:r>
              <a:rPr lang="hr-HR" dirty="0" err="1"/>
              <a:t>blind</a:t>
            </a:r>
            <a:r>
              <a:rPr lang="hr-HR" dirty="0"/>
              <a:t> </a:t>
            </a:r>
            <a:r>
              <a:rPr lang="hr-HR" dirty="0" err="1"/>
              <a:t>spots</a:t>
            </a:r>
            <a:r>
              <a:rPr lang="hr-HR" dirty="0"/>
              <a:t>. </a:t>
            </a:r>
            <a:r>
              <a:rPr lang="hr-HR" dirty="0" err="1"/>
              <a:t>Actions</a:t>
            </a:r>
            <a:r>
              <a:rPr lang="hr-HR" dirty="0"/>
              <a:t> </a:t>
            </a:r>
            <a:r>
              <a:rPr lang="hr-HR" dirty="0" err="1"/>
              <a:t>based</a:t>
            </a:r>
            <a:r>
              <a:rPr lang="hr-HR" dirty="0"/>
              <a:t> </a:t>
            </a:r>
            <a:r>
              <a:rPr lang="hr-HR" dirty="0" err="1"/>
              <a:t>upon</a:t>
            </a:r>
            <a:r>
              <a:rPr lang="hr-HR" dirty="0"/>
              <a:t> </a:t>
            </a:r>
            <a:r>
              <a:rPr lang="hr-HR" dirty="0" err="1"/>
              <a:t>training</a:t>
            </a:r>
            <a:r>
              <a:rPr lang="hr-HR" dirty="0"/>
              <a:t> </a:t>
            </a:r>
            <a:r>
              <a:rPr lang="hr-HR" dirty="0" err="1"/>
              <a:t>and</a:t>
            </a:r>
            <a:r>
              <a:rPr lang="hr-HR" dirty="0"/>
              <a:t> </a:t>
            </a:r>
            <a:r>
              <a:rPr lang="hr-HR" dirty="0" err="1"/>
              <a:t>skills</a:t>
            </a:r>
            <a:r>
              <a:rPr lang="hr-HR" dirty="0"/>
              <a:t> </a:t>
            </a:r>
            <a:r>
              <a:rPr lang="hr-HR" dirty="0" err="1"/>
              <a:t>which</a:t>
            </a:r>
            <a:r>
              <a:rPr lang="hr-HR" dirty="0"/>
              <a:t> </a:t>
            </a:r>
            <a:r>
              <a:rPr lang="hr-HR" dirty="0" err="1"/>
              <a:t>have</a:t>
            </a:r>
            <a:r>
              <a:rPr lang="hr-HR" dirty="0"/>
              <a:t> </a:t>
            </a:r>
            <a:r>
              <a:rPr lang="hr-HR" dirty="0" err="1"/>
              <a:t>been</a:t>
            </a:r>
            <a:r>
              <a:rPr lang="hr-HR" dirty="0"/>
              <a:t> </a:t>
            </a:r>
            <a:r>
              <a:rPr lang="hr-HR" dirty="0" err="1"/>
              <a:t>successfully</a:t>
            </a:r>
            <a:r>
              <a:rPr lang="hr-HR" dirty="0"/>
              <a:t> applied </a:t>
            </a:r>
            <a:r>
              <a:rPr lang="hr-HR" dirty="0" err="1"/>
              <a:t>in</a:t>
            </a:r>
            <a:r>
              <a:rPr lang="hr-HR" dirty="0"/>
              <a:t> </a:t>
            </a:r>
            <a:r>
              <a:rPr lang="hr-HR" dirty="0" err="1"/>
              <a:t>the</a:t>
            </a:r>
            <a:r>
              <a:rPr lang="hr-HR" dirty="0"/>
              <a:t> past </a:t>
            </a:r>
            <a:r>
              <a:rPr lang="hr-HR" dirty="0" err="1"/>
              <a:t>may</a:t>
            </a:r>
            <a:r>
              <a:rPr lang="hr-HR" dirty="0"/>
              <a:t> </a:t>
            </a:r>
            <a:r>
              <a:rPr lang="hr-HR" dirty="0" err="1"/>
              <a:t>result</a:t>
            </a:r>
            <a:r>
              <a:rPr lang="hr-HR" dirty="0"/>
              <a:t> </a:t>
            </a:r>
            <a:r>
              <a:rPr lang="hr-HR" dirty="0" err="1"/>
              <a:t>in</a:t>
            </a:r>
            <a:r>
              <a:rPr lang="hr-HR" dirty="0"/>
              <a:t> </a:t>
            </a:r>
            <a:r>
              <a:rPr lang="hr-HR" dirty="0" err="1"/>
              <a:t>inappropriate</a:t>
            </a:r>
            <a:r>
              <a:rPr lang="hr-HR" dirty="0"/>
              <a:t> </a:t>
            </a:r>
            <a:r>
              <a:rPr lang="hr-HR" dirty="0" err="1"/>
              <a:t>responses</a:t>
            </a:r>
            <a:r>
              <a:rPr lang="hr-HR" dirty="0"/>
              <a:t> </a:t>
            </a:r>
            <a:r>
              <a:rPr lang="hr-HR" i="1" dirty="0" err="1"/>
              <a:t>under</a:t>
            </a:r>
            <a:r>
              <a:rPr lang="hr-HR" i="1" dirty="0"/>
              <a:t> </a:t>
            </a:r>
            <a:r>
              <a:rPr lang="hr-HR" i="1" dirty="0" err="1"/>
              <a:t>changed</a:t>
            </a:r>
            <a:r>
              <a:rPr lang="hr-HR" i="1" dirty="0"/>
              <a:t> </a:t>
            </a:r>
            <a:r>
              <a:rPr lang="hr-HR" i="1" dirty="0" err="1"/>
              <a:t>conditions</a:t>
            </a:r>
            <a:r>
              <a:rPr lang="hr-HR" dirty="0"/>
              <a:t>. </a:t>
            </a:r>
            <a:r>
              <a:rPr lang="hr-HR" sz="3600" b="1" dirty="0" err="1">
                <a:solidFill>
                  <a:srgbClr val="FF0000"/>
                </a:solidFill>
              </a:rPr>
              <a:t>An</a:t>
            </a:r>
            <a:r>
              <a:rPr lang="hr-HR" sz="3600" b="1" dirty="0">
                <a:solidFill>
                  <a:srgbClr val="FF0000"/>
                </a:solidFill>
              </a:rPr>
              <a:t> </a:t>
            </a:r>
            <a:r>
              <a:rPr lang="hr-HR" sz="3600" b="1" dirty="0" err="1">
                <a:solidFill>
                  <a:srgbClr val="FF0000"/>
                </a:solidFill>
              </a:rPr>
              <a:t>inadequate</a:t>
            </a:r>
            <a:r>
              <a:rPr lang="hr-HR" sz="3600" b="1" dirty="0">
                <a:solidFill>
                  <a:srgbClr val="FF0000"/>
                </a:solidFill>
              </a:rPr>
              <a:t> </a:t>
            </a:r>
            <a:r>
              <a:rPr lang="hr-HR" sz="3600" b="1" dirty="0" err="1">
                <a:solidFill>
                  <a:srgbClr val="FF0000"/>
                </a:solidFill>
              </a:rPr>
              <a:t>flexibility</a:t>
            </a:r>
            <a:r>
              <a:rPr lang="hr-HR" sz="3600" b="1" dirty="0">
                <a:solidFill>
                  <a:srgbClr val="FF0000"/>
                </a:solidFill>
              </a:rPr>
              <a:t> </a:t>
            </a:r>
            <a:r>
              <a:rPr lang="hr-HR" sz="3600" b="1" dirty="0" err="1">
                <a:solidFill>
                  <a:srgbClr val="FF0000"/>
                </a:solidFill>
              </a:rPr>
              <a:t>in</a:t>
            </a:r>
            <a:r>
              <a:rPr lang="hr-HR" sz="3600" b="1" dirty="0">
                <a:solidFill>
                  <a:srgbClr val="FF0000"/>
                </a:solidFill>
              </a:rPr>
              <a:t> </a:t>
            </a:r>
            <a:r>
              <a:rPr lang="hr-HR" sz="3600" b="1" dirty="0" err="1">
                <a:solidFill>
                  <a:srgbClr val="FF0000"/>
                </a:solidFill>
              </a:rPr>
              <a:t>the</a:t>
            </a:r>
            <a:r>
              <a:rPr lang="hr-HR" sz="3600" b="1" dirty="0">
                <a:solidFill>
                  <a:srgbClr val="FF0000"/>
                </a:solidFill>
              </a:rPr>
              <a:t> </a:t>
            </a:r>
            <a:r>
              <a:rPr lang="hr-HR" sz="3600" b="1" dirty="0" err="1">
                <a:solidFill>
                  <a:srgbClr val="FF0000"/>
                </a:solidFill>
              </a:rPr>
              <a:t>application</a:t>
            </a:r>
            <a:r>
              <a:rPr lang="hr-HR" sz="3600" b="1" dirty="0">
                <a:solidFill>
                  <a:srgbClr val="FF0000"/>
                </a:solidFill>
              </a:rPr>
              <a:t> </a:t>
            </a:r>
            <a:r>
              <a:rPr lang="hr-HR" sz="3600" b="1" dirty="0" err="1">
                <a:solidFill>
                  <a:srgbClr val="FF0000"/>
                </a:solidFill>
              </a:rPr>
              <a:t>of</a:t>
            </a:r>
            <a:r>
              <a:rPr lang="hr-HR" sz="3600" b="1" dirty="0">
                <a:solidFill>
                  <a:srgbClr val="FF0000"/>
                </a:solidFill>
              </a:rPr>
              <a:t> </a:t>
            </a:r>
            <a:r>
              <a:rPr lang="hr-HR" sz="3600" b="1" dirty="0" err="1">
                <a:solidFill>
                  <a:srgbClr val="FF0000"/>
                </a:solidFill>
              </a:rPr>
              <a:t>skills</a:t>
            </a:r>
            <a:r>
              <a:rPr lang="hr-HR" sz="3600" b="1" dirty="0">
                <a:solidFill>
                  <a:srgbClr val="FF0000"/>
                </a:solidFill>
              </a:rPr>
              <a:t> </a:t>
            </a:r>
            <a:r>
              <a:rPr lang="hr-HR" sz="3600" b="1" dirty="0" err="1">
                <a:solidFill>
                  <a:srgbClr val="FF0000"/>
                </a:solidFill>
              </a:rPr>
              <a:t>will</a:t>
            </a:r>
            <a:r>
              <a:rPr lang="hr-HR" sz="3600" b="1" dirty="0">
                <a:solidFill>
                  <a:srgbClr val="FF0000"/>
                </a:solidFill>
              </a:rPr>
              <a:t>, </a:t>
            </a:r>
            <a:r>
              <a:rPr lang="hr-HR" sz="3600" b="1" dirty="0" err="1">
                <a:solidFill>
                  <a:srgbClr val="FF0000"/>
                </a:solidFill>
              </a:rPr>
              <a:t>in</a:t>
            </a:r>
            <a:r>
              <a:rPr lang="hr-HR" sz="3600" b="1" dirty="0">
                <a:solidFill>
                  <a:srgbClr val="FF0000"/>
                </a:solidFill>
              </a:rPr>
              <a:t> a </a:t>
            </a:r>
            <a:r>
              <a:rPr lang="hr-HR" sz="3600" b="1" dirty="0" err="1">
                <a:solidFill>
                  <a:srgbClr val="FF0000"/>
                </a:solidFill>
              </a:rPr>
              <a:t>changing</a:t>
            </a:r>
            <a:r>
              <a:rPr lang="hr-HR" sz="3600" b="1" dirty="0">
                <a:solidFill>
                  <a:srgbClr val="FF0000"/>
                </a:solidFill>
              </a:rPr>
              <a:t> </a:t>
            </a:r>
            <a:r>
              <a:rPr lang="hr-HR" sz="3600" b="1" dirty="0" err="1">
                <a:solidFill>
                  <a:srgbClr val="FF0000"/>
                </a:solidFill>
              </a:rPr>
              <a:t>milieu</a:t>
            </a:r>
            <a:r>
              <a:rPr lang="hr-HR" sz="3600" b="1" dirty="0">
                <a:solidFill>
                  <a:srgbClr val="FF0000"/>
                </a:solidFill>
              </a:rPr>
              <a:t>, </a:t>
            </a:r>
            <a:r>
              <a:rPr lang="hr-HR" sz="3600" b="1" dirty="0" err="1">
                <a:solidFill>
                  <a:srgbClr val="FF0000"/>
                </a:solidFill>
              </a:rPr>
              <a:t>result</a:t>
            </a:r>
            <a:r>
              <a:rPr lang="hr-HR" sz="3600" b="1" dirty="0">
                <a:solidFill>
                  <a:srgbClr val="FF0000"/>
                </a:solidFill>
              </a:rPr>
              <a:t> </a:t>
            </a:r>
            <a:r>
              <a:rPr lang="hr-HR" sz="3600" b="1" dirty="0" err="1">
                <a:solidFill>
                  <a:srgbClr val="FF0000"/>
                </a:solidFill>
              </a:rPr>
              <a:t>in</a:t>
            </a:r>
            <a:r>
              <a:rPr lang="hr-HR" sz="3600" b="1" dirty="0">
                <a:solidFill>
                  <a:srgbClr val="FF0000"/>
                </a:solidFill>
              </a:rPr>
              <a:t> more or </a:t>
            </a:r>
            <a:r>
              <a:rPr lang="hr-HR" sz="3600" b="1" dirty="0" err="1">
                <a:solidFill>
                  <a:srgbClr val="FF0000"/>
                </a:solidFill>
              </a:rPr>
              <a:t>less</a:t>
            </a:r>
            <a:r>
              <a:rPr lang="hr-HR" sz="3600" b="1" dirty="0">
                <a:solidFill>
                  <a:srgbClr val="FF0000"/>
                </a:solidFill>
              </a:rPr>
              <a:t> </a:t>
            </a:r>
            <a:r>
              <a:rPr lang="hr-HR" sz="3600" b="1" dirty="0" err="1">
                <a:solidFill>
                  <a:srgbClr val="FF0000"/>
                </a:solidFill>
              </a:rPr>
              <a:t>serious</a:t>
            </a:r>
            <a:r>
              <a:rPr lang="hr-HR" sz="3600" b="1" dirty="0">
                <a:solidFill>
                  <a:srgbClr val="FF0000"/>
                </a:solidFill>
              </a:rPr>
              <a:t> </a:t>
            </a:r>
            <a:r>
              <a:rPr lang="hr-HR" sz="3600" b="1" dirty="0" err="1" smtClean="0">
                <a:solidFill>
                  <a:srgbClr val="FF0000"/>
                </a:solidFill>
              </a:rPr>
              <a:t>maladjustments</a:t>
            </a:r>
            <a:r>
              <a:rPr lang="hr-HR" sz="3600" b="1" dirty="0" smtClean="0">
                <a:solidFill>
                  <a:srgbClr val="FF0000"/>
                </a:solidFill>
              </a:rPr>
              <a:t>.</a:t>
            </a:r>
            <a:endParaRPr lang="hr-HR" b="1" dirty="0" smtClean="0">
              <a:solidFill>
                <a:srgbClr val="FF0000"/>
              </a:solidFill>
            </a:endParaRPr>
          </a:p>
          <a:p>
            <a:pPr>
              <a:buNone/>
            </a:pPr>
            <a:r>
              <a:rPr lang="hr-HR" dirty="0"/>
              <a:t>P</a:t>
            </a:r>
            <a:r>
              <a:rPr lang="hr-HR" dirty="0" smtClean="0"/>
              <a:t>ast </a:t>
            </a:r>
            <a:r>
              <a:rPr lang="hr-HR" dirty="0" err="1"/>
              <a:t>training</a:t>
            </a:r>
            <a:r>
              <a:rPr lang="hr-HR" dirty="0"/>
              <a:t> </a:t>
            </a:r>
            <a:r>
              <a:rPr lang="hr-HR" dirty="0" err="1"/>
              <a:t>and</a:t>
            </a:r>
            <a:r>
              <a:rPr lang="hr-HR" dirty="0"/>
              <a:t>, </a:t>
            </a:r>
            <a:r>
              <a:rPr lang="hr-HR" dirty="0" err="1"/>
              <a:t>under</a:t>
            </a:r>
            <a:r>
              <a:rPr lang="hr-HR" dirty="0"/>
              <a:t> new </a:t>
            </a:r>
            <a:r>
              <a:rPr lang="hr-HR" dirty="0" err="1"/>
              <a:t>conditions</a:t>
            </a:r>
            <a:r>
              <a:rPr lang="hr-HR" dirty="0"/>
              <a:t> </a:t>
            </a:r>
            <a:r>
              <a:rPr lang="hr-HR" dirty="0" err="1"/>
              <a:t>which</a:t>
            </a:r>
            <a:r>
              <a:rPr lang="hr-HR" dirty="0"/>
              <a:t> are </a:t>
            </a:r>
            <a:r>
              <a:rPr lang="hr-HR" dirty="0" err="1"/>
              <a:t>not</a:t>
            </a:r>
            <a:r>
              <a:rPr lang="hr-HR" dirty="0"/>
              <a:t> </a:t>
            </a:r>
            <a:r>
              <a:rPr lang="hr-HR" dirty="0" err="1"/>
              <a:t>recognized</a:t>
            </a:r>
            <a:r>
              <a:rPr lang="hr-HR" dirty="0"/>
              <a:t> as </a:t>
            </a:r>
            <a:r>
              <a:rPr lang="hr-HR" i="1" dirty="0" err="1"/>
              <a:t>significantly</a:t>
            </a:r>
            <a:r>
              <a:rPr lang="hr-HR" dirty="0"/>
              <a:t> </a:t>
            </a:r>
            <a:r>
              <a:rPr lang="hr-HR" dirty="0" err="1"/>
              <a:t>different</a:t>
            </a:r>
            <a:r>
              <a:rPr lang="hr-HR" dirty="0"/>
              <a:t>, </a:t>
            </a:r>
            <a:r>
              <a:rPr lang="hr-HR" dirty="0" err="1"/>
              <a:t>the</a:t>
            </a:r>
            <a:r>
              <a:rPr lang="hr-HR" dirty="0"/>
              <a:t> </a:t>
            </a:r>
            <a:r>
              <a:rPr lang="hr-HR" dirty="0" err="1"/>
              <a:t>very</a:t>
            </a:r>
            <a:r>
              <a:rPr lang="hr-HR" dirty="0"/>
              <a:t> </a:t>
            </a:r>
            <a:r>
              <a:rPr lang="hr-HR" dirty="0" err="1"/>
              <a:t>soundness</a:t>
            </a:r>
            <a:r>
              <a:rPr lang="hr-HR" dirty="0"/>
              <a:t> </a:t>
            </a:r>
            <a:r>
              <a:rPr lang="hr-HR" dirty="0" err="1"/>
              <a:t>of</a:t>
            </a:r>
            <a:r>
              <a:rPr lang="hr-HR" dirty="0"/>
              <a:t> </a:t>
            </a:r>
            <a:r>
              <a:rPr lang="hr-HR" dirty="0" err="1"/>
              <a:t>this</a:t>
            </a:r>
            <a:r>
              <a:rPr lang="hr-HR" dirty="0"/>
              <a:t> </a:t>
            </a:r>
            <a:r>
              <a:rPr lang="hr-HR" dirty="0" err="1"/>
              <a:t>training</a:t>
            </a:r>
            <a:r>
              <a:rPr lang="hr-HR" dirty="0"/>
              <a:t> </a:t>
            </a:r>
            <a:r>
              <a:rPr lang="hr-HR" dirty="0" err="1"/>
              <a:t>may</a:t>
            </a:r>
            <a:r>
              <a:rPr lang="hr-HR" dirty="0"/>
              <a:t> </a:t>
            </a:r>
            <a:r>
              <a:rPr lang="hr-HR" dirty="0" err="1"/>
              <a:t>lead</a:t>
            </a:r>
            <a:r>
              <a:rPr lang="hr-HR" dirty="0"/>
              <a:t> to </a:t>
            </a:r>
            <a:r>
              <a:rPr lang="hr-HR" dirty="0" err="1"/>
              <a:t>the</a:t>
            </a:r>
            <a:r>
              <a:rPr lang="hr-HR" dirty="0"/>
              <a:t> </a:t>
            </a:r>
            <a:r>
              <a:rPr lang="hr-HR" dirty="0" err="1"/>
              <a:t>adoption</a:t>
            </a:r>
            <a:r>
              <a:rPr lang="hr-HR" dirty="0"/>
              <a:t> </a:t>
            </a:r>
            <a:r>
              <a:rPr lang="hr-HR" dirty="0" err="1"/>
              <a:t>of</a:t>
            </a:r>
            <a:r>
              <a:rPr lang="hr-HR" dirty="0"/>
              <a:t> </a:t>
            </a:r>
            <a:r>
              <a:rPr lang="hr-HR" dirty="0" err="1"/>
              <a:t>the</a:t>
            </a:r>
            <a:r>
              <a:rPr lang="hr-HR" dirty="0"/>
              <a:t> </a:t>
            </a:r>
            <a:r>
              <a:rPr lang="hr-HR" dirty="0" err="1"/>
              <a:t>wrong</a:t>
            </a:r>
            <a:r>
              <a:rPr lang="hr-HR" dirty="0"/>
              <a:t> </a:t>
            </a:r>
            <a:r>
              <a:rPr lang="hr-HR" dirty="0" err="1"/>
              <a:t>procedures</a:t>
            </a:r>
            <a:r>
              <a:rPr lang="hr-HR" dirty="0" smtClean="0"/>
              <a:t>. </a:t>
            </a:r>
            <a:r>
              <a:rPr lang="hr-HR" dirty="0"/>
              <a:t>“</a:t>
            </a:r>
            <a:r>
              <a:rPr lang="hr-HR" dirty="0" err="1"/>
              <a:t>people</a:t>
            </a:r>
            <a:r>
              <a:rPr lang="hr-HR" dirty="0"/>
              <a:t> </a:t>
            </a:r>
            <a:r>
              <a:rPr lang="hr-HR" dirty="0" err="1"/>
              <a:t>may</a:t>
            </a:r>
            <a:r>
              <a:rPr lang="hr-HR" dirty="0"/>
              <a:t> </a:t>
            </a:r>
            <a:r>
              <a:rPr lang="hr-HR" dirty="0" err="1"/>
              <a:t>be</a:t>
            </a:r>
            <a:r>
              <a:rPr lang="hr-HR" dirty="0"/>
              <a:t> </a:t>
            </a:r>
            <a:r>
              <a:rPr lang="hr-HR" dirty="0" err="1"/>
              <a:t>unfitted</a:t>
            </a:r>
            <a:r>
              <a:rPr lang="hr-HR" dirty="0"/>
              <a:t> </a:t>
            </a:r>
            <a:r>
              <a:rPr lang="hr-HR" dirty="0" err="1"/>
              <a:t>by</a:t>
            </a:r>
            <a:r>
              <a:rPr lang="hr-HR" dirty="0"/>
              <a:t> </a:t>
            </a:r>
            <a:r>
              <a:rPr lang="hr-HR" dirty="0" err="1"/>
              <a:t>being</a:t>
            </a:r>
            <a:r>
              <a:rPr lang="hr-HR" dirty="0"/>
              <a:t> </a:t>
            </a:r>
            <a:r>
              <a:rPr lang="hr-HR" dirty="0" err="1"/>
              <a:t>fit</a:t>
            </a:r>
            <a:r>
              <a:rPr lang="hr-HR" dirty="0"/>
              <a:t> </a:t>
            </a:r>
            <a:r>
              <a:rPr lang="hr-HR" dirty="0" err="1"/>
              <a:t>in</a:t>
            </a:r>
            <a:r>
              <a:rPr lang="hr-HR" dirty="0"/>
              <a:t> </a:t>
            </a:r>
            <a:r>
              <a:rPr lang="hr-HR" dirty="0" err="1"/>
              <a:t>an</a:t>
            </a:r>
            <a:r>
              <a:rPr lang="hr-HR" dirty="0"/>
              <a:t> </a:t>
            </a:r>
            <a:r>
              <a:rPr lang="hr-HR" dirty="0" err="1"/>
              <a:t>unfit</a:t>
            </a:r>
            <a:r>
              <a:rPr lang="hr-HR" dirty="0"/>
              <a:t> </a:t>
            </a:r>
            <a:r>
              <a:rPr lang="hr-HR" dirty="0" err="1"/>
              <a:t>fitness</a:t>
            </a:r>
            <a:r>
              <a:rPr lang="hr-HR" dirty="0"/>
              <a:t>”; </a:t>
            </a:r>
            <a:r>
              <a:rPr lang="hr-HR" dirty="0" err="1"/>
              <a:t>their</a:t>
            </a:r>
            <a:r>
              <a:rPr lang="hr-HR" dirty="0"/>
              <a:t> </a:t>
            </a:r>
            <a:r>
              <a:rPr lang="hr-HR" dirty="0" err="1"/>
              <a:t>training</a:t>
            </a:r>
            <a:r>
              <a:rPr lang="hr-HR" dirty="0"/>
              <a:t> </a:t>
            </a:r>
            <a:r>
              <a:rPr lang="hr-HR" dirty="0" err="1"/>
              <a:t>may</a:t>
            </a:r>
            <a:r>
              <a:rPr lang="hr-HR" dirty="0"/>
              <a:t> </a:t>
            </a:r>
            <a:r>
              <a:rPr lang="hr-HR" dirty="0" err="1"/>
              <a:t>become</a:t>
            </a:r>
            <a:r>
              <a:rPr lang="hr-HR" dirty="0"/>
              <a:t> </a:t>
            </a:r>
            <a:r>
              <a:rPr lang="hr-HR" dirty="0" err="1"/>
              <a:t>an</a:t>
            </a:r>
            <a:r>
              <a:rPr lang="hr-HR" dirty="0"/>
              <a:t> </a:t>
            </a:r>
            <a:r>
              <a:rPr lang="hr-HR" dirty="0" err="1"/>
              <a:t>incapacity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O</a:t>
            </a:r>
            <a:r>
              <a:rPr lang="hr-HR" dirty="0" err="1" smtClean="0"/>
              <a:t>ccupational</a:t>
            </a:r>
            <a:r>
              <a:rPr lang="hr-HR" dirty="0" smtClean="0"/>
              <a:t> </a:t>
            </a:r>
            <a:r>
              <a:rPr lang="hr-HR" dirty="0" err="1" smtClean="0"/>
              <a:t>psychosis</a:t>
            </a:r>
            <a:endParaRPr lang="en-US" dirty="0"/>
          </a:p>
        </p:txBody>
      </p:sp>
      <p:sp>
        <p:nvSpPr>
          <p:cNvPr id="3" name="Content Placeholder 2"/>
          <p:cNvSpPr>
            <a:spLocks noGrp="1"/>
          </p:cNvSpPr>
          <p:nvPr>
            <p:ph idx="1"/>
          </p:nvPr>
        </p:nvSpPr>
        <p:spPr/>
        <p:txBody>
          <a:bodyPr>
            <a:normAutofit/>
          </a:bodyPr>
          <a:lstStyle/>
          <a:p>
            <a:pPr>
              <a:buNone/>
            </a:pPr>
            <a:r>
              <a:rPr lang="hr-HR" dirty="0" err="1"/>
              <a:t>C</a:t>
            </a:r>
            <a:r>
              <a:rPr lang="hr-HR" dirty="0" err="1" smtClean="0"/>
              <a:t>oncept</a:t>
            </a:r>
            <a:r>
              <a:rPr lang="hr-HR" dirty="0" smtClean="0"/>
              <a:t> </a:t>
            </a:r>
            <a:r>
              <a:rPr lang="hr-HR" dirty="0" err="1"/>
              <a:t>of</a:t>
            </a:r>
            <a:r>
              <a:rPr lang="hr-HR" dirty="0"/>
              <a:t> </a:t>
            </a:r>
            <a:r>
              <a:rPr lang="hr-HR" dirty="0" err="1"/>
              <a:t>occupational</a:t>
            </a:r>
            <a:r>
              <a:rPr lang="hr-HR" dirty="0"/>
              <a:t> </a:t>
            </a:r>
            <a:r>
              <a:rPr lang="hr-HR" dirty="0" err="1"/>
              <a:t>psychosis</a:t>
            </a:r>
            <a:r>
              <a:rPr lang="hr-HR" dirty="0"/>
              <a:t> </a:t>
            </a:r>
            <a:r>
              <a:rPr lang="hr-HR" dirty="0" smtClean="0"/>
              <a:t>is a </a:t>
            </a:r>
            <a:r>
              <a:rPr lang="hr-HR" dirty="0" err="1"/>
              <a:t>result</a:t>
            </a:r>
            <a:r>
              <a:rPr lang="hr-HR" dirty="0"/>
              <a:t> </a:t>
            </a:r>
            <a:r>
              <a:rPr lang="hr-HR" dirty="0" err="1"/>
              <a:t>of</a:t>
            </a:r>
            <a:r>
              <a:rPr lang="hr-HR" dirty="0"/>
              <a:t> </a:t>
            </a:r>
            <a:r>
              <a:rPr lang="hr-HR" dirty="0" err="1"/>
              <a:t>their</a:t>
            </a:r>
            <a:r>
              <a:rPr lang="hr-HR" dirty="0"/>
              <a:t> </a:t>
            </a:r>
            <a:r>
              <a:rPr lang="hr-HR" dirty="0" err="1"/>
              <a:t>day</a:t>
            </a:r>
            <a:r>
              <a:rPr lang="hr-HR" dirty="0"/>
              <a:t> to </a:t>
            </a:r>
            <a:r>
              <a:rPr lang="hr-HR" dirty="0" err="1"/>
              <a:t>day</a:t>
            </a:r>
            <a:r>
              <a:rPr lang="hr-HR" dirty="0"/>
              <a:t> </a:t>
            </a:r>
            <a:r>
              <a:rPr lang="hr-HR" dirty="0" err="1"/>
              <a:t>routines</a:t>
            </a:r>
            <a:r>
              <a:rPr lang="hr-HR" dirty="0"/>
              <a:t>, </a:t>
            </a:r>
            <a:r>
              <a:rPr lang="hr-HR" dirty="0" err="1" smtClean="0"/>
              <a:t>when</a:t>
            </a:r>
            <a:r>
              <a:rPr lang="hr-HR" dirty="0" smtClean="0"/>
              <a:t> </a:t>
            </a:r>
            <a:r>
              <a:rPr lang="hr-HR" dirty="0" err="1" smtClean="0"/>
              <a:t>people</a:t>
            </a:r>
            <a:r>
              <a:rPr lang="hr-HR" dirty="0" smtClean="0"/>
              <a:t> </a:t>
            </a:r>
            <a:r>
              <a:rPr lang="hr-HR" dirty="0" err="1"/>
              <a:t>develop</a:t>
            </a:r>
            <a:r>
              <a:rPr lang="hr-HR" dirty="0"/>
              <a:t> </a:t>
            </a:r>
            <a:r>
              <a:rPr lang="hr-HR" b="1" dirty="0" err="1">
                <a:solidFill>
                  <a:srgbClr val="FF0000"/>
                </a:solidFill>
              </a:rPr>
              <a:t>special</a:t>
            </a:r>
            <a:r>
              <a:rPr lang="hr-HR" b="1" dirty="0">
                <a:solidFill>
                  <a:srgbClr val="FF0000"/>
                </a:solidFill>
              </a:rPr>
              <a:t> </a:t>
            </a:r>
            <a:r>
              <a:rPr lang="hr-HR" b="1" dirty="0" err="1">
                <a:solidFill>
                  <a:srgbClr val="FF0000"/>
                </a:solidFill>
              </a:rPr>
              <a:t>preferences</a:t>
            </a:r>
            <a:r>
              <a:rPr lang="hr-HR" b="1" dirty="0">
                <a:solidFill>
                  <a:srgbClr val="FF0000"/>
                </a:solidFill>
              </a:rPr>
              <a:t>, </a:t>
            </a:r>
            <a:r>
              <a:rPr lang="hr-HR" b="1" dirty="0" err="1">
                <a:solidFill>
                  <a:srgbClr val="FF0000"/>
                </a:solidFill>
              </a:rPr>
              <a:t>antipathies</a:t>
            </a:r>
            <a:r>
              <a:rPr lang="hr-HR" b="1" dirty="0">
                <a:solidFill>
                  <a:srgbClr val="FF0000"/>
                </a:solidFill>
              </a:rPr>
              <a:t>, </a:t>
            </a:r>
            <a:r>
              <a:rPr lang="hr-HR" b="1" dirty="0" err="1">
                <a:solidFill>
                  <a:srgbClr val="FF0000"/>
                </a:solidFill>
              </a:rPr>
              <a:t>discriminations</a:t>
            </a:r>
            <a:r>
              <a:rPr lang="hr-HR" b="1" dirty="0">
                <a:solidFill>
                  <a:srgbClr val="FF0000"/>
                </a:solidFill>
              </a:rPr>
              <a:t> </a:t>
            </a:r>
            <a:r>
              <a:rPr lang="hr-HR" b="1" dirty="0" err="1">
                <a:solidFill>
                  <a:srgbClr val="FF0000"/>
                </a:solidFill>
              </a:rPr>
              <a:t>and</a:t>
            </a:r>
            <a:r>
              <a:rPr lang="hr-HR" b="1" dirty="0">
                <a:solidFill>
                  <a:srgbClr val="FF0000"/>
                </a:solidFill>
              </a:rPr>
              <a:t> </a:t>
            </a:r>
            <a:r>
              <a:rPr lang="hr-HR" b="1" dirty="0" err="1" smtClean="0">
                <a:solidFill>
                  <a:srgbClr val="FF0000"/>
                </a:solidFill>
              </a:rPr>
              <a:t>emphases</a:t>
            </a:r>
            <a:r>
              <a:rPr lang="hr-HR" b="1" dirty="0">
                <a:solidFill>
                  <a:srgbClr val="FF0000"/>
                </a:solidFill>
              </a:rPr>
              <a:t>.</a:t>
            </a:r>
            <a:r>
              <a:rPr lang="hr-HR" b="1" dirty="0" smtClean="0">
                <a:solidFill>
                  <a:srgbClr val="FF0000"/>
                </a:solidFill>
              </a:rPr>
              <a:t> </a:t>
            </a:r>
            <a:r>
              <a:rPr lang="hr-HR" dirty="0" err="1" smtClean="0"/>
              <a:t>These</a:t>
            </a:r>
            <a:r>
              <a:rPr lang="hr-HR" dirty="0" smtClean="0"/>
              <a:t> </a:t>
            </a:r>
            <a:r>
              <a:rPr lang="hr-HR" dirty="0" err="1"/>
              <a:t>psychoses</a:t>
            </a:r>
            <a:r>
              <a:rPr lang="hr-HR" dirty="0"/>
              <a:t> </a:t>
            </a:r>
            <a:r>
              <a:rPr lang="hr-HR" dirty="0" err="1"/>
              <a:t>develop</a:t>
            </a:r>
            <a:r>
              <a:rPr lang="hr-HR" dirty="0"/>
              <a:t> </a:t>
            </a:r>
            <a:r>
              <a:rPr lang="hr-HR" dirty="0" err="1"/>
              <a:t>through</a:t>
            </a:r>
            <a:r>
              <a:rPr lang="hr-HR" dirty="0"/>
              <a:t> </a:t>
            </a:r>
            <a:r>
              <a:rPr lang="hr-HR" dirty="0" err="1"/>
              <a:t>demands</a:t>
            </a:r>
            <a:r>
              <a:rPr lang="hr-HR" dirty="0"/>
              <a:t> put </a:t>
            </a:r>
            <a:r>
              <a:rPr lang="hr-HR" dirty="0" err="1"/>
              <a:t>upon</a:t>
            </a:r>
            <a:r>
              <a:rPr lang="hr-HR" dirty="0"/>
              <a:t> </a:t>
            </a:r>
            <a:r>
              <a:rPr lang="hr-HR" dirty="0" err="1"/>
              <a:t>the</a:t>
            </a:r>
            <a:r>
              <a:rPr lang="hr-HR" dirty="0"/>
              <a:t> </a:t>
            </a:r>
            <a:r>
              <a:rPr lang="hr-HR" dirty="0" err="1"/>
              <a:t>individual</a:t>
            </a:r>
            <a:r>
              <a:rPr lang="hr-HR" dirty="0"/>
              <a:t> </a:t>
            </a:r>
            <a:r>
              <a:rPr lang="hr-HR" dirty="0" err="1"/>
              <a:t>by</a:t>
            </a:r>
            <a:r>
              <a:rPr lang="hr-HR" dirty="0"/>
              <a:t> </a:t>
            </a:r>
            <a:r>
              <a:rPr lang="hr-HR" dirty="0" err="1"/>
              <a:t>the</a:t>
            </a:r>
            <a:r>
              <a:rPr lang="hr-HR" dirty="0"/>
              <a:t> </a:t>
            </a:r>
            <a:r>
              <a:rPr lang="hr-HR" dirty="0" err="1"/>
              <a:t>particular</a:t>
            </a:r>
            <a:r>
              <a:rPr lang="hr-HR" dirty="0"/>
              <a:t> </a:t>
            </a:r>
            <a:r>
              <a:rPr lang="hr-HR" dirty="0" err="1"/>
              <a:t>organization</a:t>
            </a:r>
            <a:r>
              <a:rPr lang="hr-HR" dirty="0"/>
              <a:t> </a:t>
            </a:r>
            <a:r>
              <a:rPr lang="hr-HR" dirty="0" err="1"/>
              <a:t>of</a:t>
            </a:r>
            <a:r>
              <a:rPr lang="hr-HR" dirty="0"/>
              <a:t> his </a:t>
            </a:r>
            <a:r>
              <a:rPr lang="hr-HR" dirty="0" err="1"/>
              <a:t>occupational</a:t>
            </a:r>
            <a:r>
              <a:rPr lang="hr-HR" dirty="0"/>
              <a:t> role.</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Discipline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hr-HR" dirty="0" err="1" smtClean="0"/>
              <a:t>The</a:t>
            </a:r>
            <a:r>
              <a:rPr lang="hr-HR" dirty="0" smtClean="0"/>
              <a:t> </a:t>
            </a:r>
            <a:r>
              <a:rPr lang="hr-HR" dirty="0" err="1"/>
              <a:t>bureaucratic</a:t>
            </a:r>
            <a:r>
              <a:rPr lang="hr-HR" dirty="0"/>
              <a:t> </a:t>
            </a:r>
            <a:r>
              <a:rPr lang="hr-HR" dirty="0" err="1"/>
              <a:t>structure</a:t>
            </a:r>
            <a:r>
              <a:rPr lang="hr-HR" dirty="0"/>
              <a:t> </a:t>
            </a:r>
            <a:r>
              <a:rPr lang="hr-HR" dirty="0" err="1"/>
              <a:t>exerts</a:t>
            </a:r>
            <a:r>
              <a:rPr lang="hr-HR" dirty="0"/>
              <a:t> a </a:t>
            </a:r>
            <a:r>
              <a:rPr lang="hr-HR" dirty="0" err="1"/>
              <a:t>constant</a:t>
            </a:r>
            <a:r>
              <a:rPr lang="hr-HR" dirty="0"/>
              <a:t> </a:t>
            </a:r>
            <a:r>
              <a:rPr lang="hr-HR" dirty="0" err="1"/>
              <a:t>pressure</a:t>
            </a:r>
            <a:r>
              <a:rPr lang="hr-HR" dirty="0"/>
              <a:t> </a:t>
            </a:r>
            <a:r>
              <a:rPr lang="hr-HR" dirty="0" err="1"/>
              <a:t>upon</a:t>
            </a:r>
            <a:r>
              <a:rPr lang="hr-HR" dirty="0"/>
              <a:t> </a:t>
            </a:r>
            <a:r>
              <a:rPr lang="hr-HR" dirty="0" err="1"/>
              <a:t>the</a:t>
            </a:r>
            <a:r>
              <a:rPr lang="hr-HR" dirty="0"/>
              <a:t> </a:t>
            </a:r>
            <a:r>
              <a:rPr lang="hr-HR" dirty="0" err="1"/>
              <a:t>official</a:t>
            </a:r>
            <a:r>
              <a:rPr lang="hr-HR" dirty="0"/>
              <a:t> to </a:t>
            </a:r>
            <a:r>
              <a:rPr lang="hr-HR" dirty="0" err="1"/>
              <a:t>be</a:t>
            </a:r>
            <a:r>
              <a:rPr lang="hr-HR" dirty="0"/>
              <a:t> “</a:t>
            </a:r>
            <a:r>
              <a:rPr lang="hr-HR" sz="4000" dirty="0" err="1">
                <a:solidFill>
                  <a:srgbClr val="FF0000"/>
                </a:solidFill>
              </a:rPr>
              <a:t>methodical</a:t>
            </a:r>
            <a:r>
              <a:rPr lang="hr-HR" sz="4000" dirty="0">
                <a:solidFill>
                  <a:srgbClr val="FF0000"/>
                </a:solidFill>
              </a:rPr>
              <a:t>, </a:t>
            </a:r>
            <a:r>
              <a:rPr lang="hr-HR" sz="4000" dirty="0" err="1">
                <a:solidFill>
                  <a:srgbClr val="FF0000"/>
                </a:solidFill>
              </a:rPr>
              <a:t>prudent</a:t>
            </a:r>
            <a:r>
              <a:rPr lang="hr-HR" sz="4000" dirty="0">
                <a:solidFill>
                  <a:srgbClr val="FF0000"/>
                </a:solidFill>
              </a:rPr>
              <a:t> </a:t>
            </a:r>
            <a:r>
              <a:rPr lang="hr-HR" sz="4000" dirty="0" err="1">
                <a:solidFill>
                  <a:srgbClr val="FF0000"/>
                </a:solidFill>
              </a:rPr>
              <a:t>disciplined</a:t>
            </a:r>
            <a:r>
              <a:rPr lang="hr-HR" sz="4000" dirty="0">
                <a:solidFill>
                  <a:srgbClr val="FF0000"/>
                </a:solidFill>
              </a:rPr>
              <a:t>.” </a:t>
            </a:r>
            <a:r>
              <a:rPr lang="hr-HR" dirty="0" err="1"/>
              <a:t>If</a:t>
            </a:r>
            <a:r>
              <a:rPr lang="hr-HR" dirty="0"/>
              <a:t> </a:t>
            </a:r>
            <a:r>
              <a:rPr lang="hr-HR" dirty="0" err="1"/>
              <a:t>the</a:t>
            </a:r>
            <a:r>
              <a:rPr lang="hr-HR" dirty="0"/>
              <a:t> </a:t>
            </a:r>
            <a:r>
              <a:rPr lang="hr-HR" dirty="0" err="1"/>
              <a:t>bureaucracy</a:t>
            </a:r>
            <a:r>
              <a:rPr lang="hr-HR" dirty="0"/>
              <a:t> is to </a:t>
            </a:r>
            <a:r>
              <a:rPr lang="hr-HR" dirty="0" err="1"/>
              <a:t>operate</a:t>
            </a:r>
            <a:r>
              <a:rPr lang="hr-HR" dirty="0"/>
              <a:t> </a:t>
            </a:r>
            <a:r>
              <a:rPr lang="hr-HR" dirty="0" err="1"/>
              <a:t>successfully</a:t>
            </a:r>
            <a:r>
              <a:rPr lang="hr-HR" dirty="0"/>
              <a:t>, it must </a:t>
            </a:r>
            <a:r>
              <a:rPr lang="hr-HR" dirty="0" err="1"/>
              <a:t>attain</a:t>
            </a:r>
            <a:r>
              <a:rPr lang="hr-HR" dirty="0"/>
              <a:t> a </a:t>
            </a:r>
            <a:r>
              <a:rPr lang="hr-HR" dirty="0" err="1"/>
              <a:t>high</a:t>
            </a:r>
            <a:r>
              <a:rPr lang="hr-HR" dirty="0"/>
              <a:t> </a:t>
            </a:r>
            <a:r>
              <a:rPr lang="hr-HR" dirty="0" err="1"/>
              <a:t>degree</a:t>
            </a:r>
            <a:r>
              <a:rPr lang="hr-HR" dirty="0"/>
              <a:t> </a:t>
            </a:r>
            <a:r>
              <a:rPr lang="hr-HR" dirty="0" err="1"/>
              <a:t>of</a:t>
            </a:r>
            <a:r>
              <a:rPr lang="hr-HR" dirty="0"/>
              <a:t> </a:t>
            </a:r>
            <a:r>
              <a:rPr lang="hr-HR" dirty="0" err="1"/>
              <a:t>reliability</a:t>
            </a:r>
            <a:r>
              <a:rPr lang="hr-HR" dirty="0"/>
              <a:t> </a:t>
            </a:r>
            <a:r>
              <a:rPr lang="hr-HR" dirty="0" err="1"/>
              <a:t>of</a:t>
            </a:r>
            <a:r>
              <a:rPr lang="hr-HR" dirty="0"/>
              <a:t> </a:t>
            </a:r>
            <a:r>
              <a:rPr lang="hr-HR" dirty="0" err="1"/>
              <a:t>behavior</a:t>
            </a:r>
            <a:r>
              <a:rPr lang="hr-HR" dirty="0"/>
              <a:t>, </a:t>
            </a:r>
            <a:r>
              <a:rPr lang="hr-HR" dirty="0" err="1"/>
              <a:t>an</a:t>
            </a:r>
            <a:r>
              <a:rPr lang="hr-HR" dirty="0"/>
              <a:t> </a:t>
            </a:r>
            <a:r>
              <a:rPr lang="hr-HR" dirty="0" err="1"/>
              <a:t>unusual</a:t>
            </a:r>
            <a:r>
              <a:rPr lang="hr-HR" dirty="0"/>
              <a:t> </a:t>
            </a:r>
            <a:r>
              <a:rPr lang="hr-HR" dirty="0" err="1"/>
              <a:t>degree</a:t>
            </a:r>
            <a:r>
              <a:rPr lang="hr-HR" dirty="0"/>
              <a:t> </a:t>
            </a:r>
            <a:r>
              <a:rPr lang="hr-HR" dirty="0" err="1"/>
              <a:t>of</a:t>
            </a:r>
            <a:r>
              <a:rPr lang="hr-HR" dirty="0"/>
              <a:t> </a:t>
            </a:r>
            <a:r>
              <a:rPr lang="hr-HR" dirty="0" err="1"/>
              <a:t>conformity</a:t>
            </a:r>
            <a:r>
              <a:rPr lang="hr-HR" dirty="0"/>
              <a:t> </a:t>
            </a:r>
            <a:r>
              <a:rPr lang="hr-HR" dirty="0" err="1"/>
              <a:t>with</a:t>
            </a:r>
            <a:r>
              <a:rPr lang="hr-HR" dirty="0"/>
              <a:t> </a:t>
            </a:r>
            <a:r>
              <a:rPr lang="hr-HR" dirty="0" err="1"/>
              <a:t>prescribed</a:t>
            </a:r>
            <a:r>
              <a:rPr lang="hr-HR" dirty="0"/>
              <a:t> </a:t>
            </a:r>
            <a:r>
              <a:rPr lang="hr-HR" dirty="0" err="1"/>
              <a:t>patterns</a:t>
            </a:r>
            <a:r>
              <a:rPr lang="hr-HR" dirty="0"/>
              <a:t> </a:t>
            </a:r>
            <a:r>
              <a:rPr lang="hr-HR" dirty="0" err="1"/>
              <a:t>of</a:t>
            </a:r>
            <a:r>
              <a:rPr lang="hr-HR" dirty="0"/>
              <a:t> </a:t>
            </a:r>
            <a:r>
              <a:rPr lang="hr-HR" dirty="0" err="1"/>
              <a:t>action</a:t>
            </a:r>
            <a:r>
              <a:rPr lang="hr-HR" dirty="0"/>
              <a:t>. </a:t>
            </a:r>
            <a:r>
              <a:rPr lang="hr-HR" dirty="0" err="1"/>
              <a:t>Hence</a:t>
            </a:r>
            <a:r>
              <a:rPr lang="hr-HR" dirty="0"/>
              <a:t>, </a:t>
            </a:r>
            <a:r>
              <a:rPr lang="hr-HR" dirty="0" err="1"/>
              <a:t>the</a:t>
            </a:r>
            <a:r>
              <a:rPr lang="hr-HR" dirty="0"/>
              <a:t> </a:t>
            </a:r>
            <a:r>
              <a:rPr lang="hr-HR" dirty="0" err="1"/>
              <a:t>fundamental</a:t>
            </a:r>
            <a:r>
              <a:rPr lang="hr-HR" dirty="0"/>
              <a:t> </a:t>
            </a:r>
            <a:r>
              <a:rPr lang="hr-HR" dirty="0" err="1"/>
              <a:t>importance</a:t>
            </a:r>
            <a:r>
              <a:rPr lang="hr-HR" dirty="0"/>
              <a:t> </a:t>
            </a:r>
            <a:r>
              <a:rPr lang="hr-HR" dirty="0" err="1"/>
              <a:t>of</a:t>
            </a:r>
            <a:r>
              <a:rPr lang="hr-HR" dirty="0"/>
              <a:t> discipline </a:t>
            </a:r>
            <a:r>
              <a:rPr lang="hr-HR" dirty="0" err="1"/>
              <a:t>which</a:t>
            </a:r>
            <a:r>
              <a:rPr lang="hr-HR" dirty="0"/>
              <a:t> </a:t>
            </a:r>
            <a:r>
              <a:rPr lang="hr-HR" dirty="0" err="1"/>
              <a:t>may</a:t>
            </a:r>
            <a:r>
              <a:rPr lang="hr-HR" dirty="0"/>
              <a:t> </a:t>
            </a:r>
            <a:r>
              <a:rPr lang="hr-HR" dirty="0" err="1"/>
              <a:t>be</a:t>
            </a:r>
            <a:r>
              <a:rPr lang="hr-HR" dirty="0"/>
              <a:t> as </a:t>
            </a:r>
            <a:r>
              <a:rPr lang="hr-HR" dirty="0" err="1"/>
              <a:t>highly</a:t>
            </a:r>
            <a:r>
              <a:rPr lang="hr-HR" dirty="0"/>
              <a:t> </a:t>
            </a:r>
            <a:r>
              <a:rPr lang="hr-HR" dirty="0" err="1"/>
              <a:t>developed</a:t>
            </a:r>
            <a:r>
              <a:rPr lang="hr-HR" dirty="0"/>
              <a:t> </a:t>
            </a:r>
            <a:r>
              <a:rPr lang="hr-HR" dirty="0" err="1"/>
              <a:t>in</a:t>
            </a:r>
            <a:r>
              <a:rPr lang="hr-HR" dirty="0"/>
              <a:t> a </a:t>
            </a:r>
            <a:r>
              <a:rPr lang="hr-HR" dirty="0" err="1"/>
              <a:t>religious</a:t>
            </a:r>
            <a:r>
              <a:rPr lang="hr-HR" dirty="0"/>
              <a:t> or </a:t>
            </a:r>
            <a:r>
              <a:rPr lang="hr-HR" dirty="0" err="1"/>
              <a:t>economic</a:t>
            </a:r>
            <a:r>
              <a:rPr lang="hr-HR" dirty="0"/>
              <a:t> </a:t>
            </a:r>
            <a:r>
              <a:rPr lang="hr-HR" dirty="0" err="1"/>
              <a:t>bureaucracy</a:t>
            </a:r>
            <a:r>
              <a:rPr lang="hr-HR" dirty="0"/>
              <a:t> as </a:t>
            </a:r>
            <a:r>
              <a:rPr lang="hr-HR" dirty="0" err="1"/>
              <a:t>in</a:t>
            </a:r>
            <a:r>
              <a:rPr lang="hr-HR" dirty="0"/>
              <a:t> </a:t>
            </a:r>
            <a:r>
              <a:rPr lang="hr-HR" dirty="0" err="1"/>
              <a:t>the</a:t>
            </a:r>
            <a:r>
              <a:rPr lang="hr-HR" dirty="0"/>
              <a:t> </a:t>
            </a:r>
            <a:r>
              <a:rPr lang="hr-HR" dirty="0" err="1"/>
              <a:t>army</a:t>
            </a:r>
            <a:r>
              <a:rPr lang="hr-HR" dirty="0"/>
              <a:t>. Discipline </a:t>
            </a:r>
            <a:r>
              <a:rPr lang="hr-HR" dirty="0" err="1"/>
              <a:t>can</a:t>
            </a:r>
            <a:r>
              <a:rPr lang="hr-HR" dirty="0"/>
              <a:t> </a:t>
            </a:r>
            <a:r>
              <a:rPr lang="hr-HR" dirty="0" err="1"/>
              <a:t>be</a:t>
            </a:r>
            <a:r>
              <a:rPr lang="hr-HR" dirty="0"/>
              <a:t> </a:t>
            </a:r>
            <a:r>
              <a:rPr lang="hr-HR" dirty="0" err="1"/>
              <a:t>effective</a:t>
            </a:r>
            <a:r>
              <a:rPr lang="hr-HR" dirty="0"/>
              <a:t> </a:t>
            </a:r>
            <a:r>
              <a:rPr lang="hr-HR" dirty="0" err="1"/>
              <a:t>only</a:t>
            </a:r>
            <a:r>
              <a:rPr lang="hr-HR" dirty="0"/>
              <a:t> </a:t>
            </a:r>
            <a:r>
              <a:rPr lang="hr-HR" dirty="0" err="1"/>
              <a:t>if</a:t>
            </a:r>
            <a:r>
              <a:rPr lang="hr-HR" dirty="0"/>
              <a:t> </a:t>
            </a:r>
            <a:r>
              <a:rPr lang="hr-HR" dirty="0" err="1"/>
              <a:t>the</a:t>
            </a:r>
            <a:r>
              <a:rPr lang="hr-HR" dirty="0"/>
              <a:t> ideal </a:t>
            </a:r>
            <a:r>
              <a:rPr lang="hr-HR" dirty="0" err="1"/>
              <a:t>patterns</a:t>
            </a:r>
            <a:r>
              <a:rPr lang="hr-HR" dirty="0"/>
              <a:t> are </a:t>
            </a:r>
            <a:r>
              <a:rPr lang="hr-HR" dirty="0" err="1"/>
              <a:t>buttressed</a:t>
            </a:r>
            <a:r>
              <a:rPr lang="hr-HR" dirty="0"/>
              <a:t> </a:t>
            </a:r>
            <a:r>
              <a:rPr lang="hr-HR" dirty="0" err="1"/>
              <a:t>by</a:t>
            </a:r>
            <a:r>
              <a:rPr lang="hr-HR" dirty="0"/>
              <a:t> </a:t>
            </a:r>
            <a:r>
              <a:rPr lang="hr-HR" dirty="0" err="1"/>
              <a:t>strong</a:t>
            </a:r>
            <a:r>
              <a:rPr lang="hr-HR" dirty="0"/>
              <a:t> </a:t>
            </a:r>
            <a:r>
              <a:rPr lang="hr-HR" dirty="0" err="1"/>
              <a:t>sentiments</a:t>
            </a:r>
            <a:r>
              <a:rPr lang="hr-HR" dirty="0"/>
              <a:t> </a:t>
            </a:r>
            <a:r>
              <a:rPr lang="hr-HR" dirty="0" err="1"/>
              <a:t>which</a:t>
            </a:r>
            <a:r>
              <a:rPr lang="hr-HR" dirty="0"/>
              <a:t> </a:t>
            </a:r>
            <a:r>
              <a:rPr lang="hr-HR" dirty="0" err="1"/>
              <a:t>entail</a:t>
            </a:r>
            <a:r>
              <a:rPr lang="hr-HR" dirty="0"/>
              <a:t> </a:t>
            </a:r>
            <a:r>
              <a:rPr lang="hr-HR" dirty="0" err="1"/>
              <a:t>devotion</a:t>
            </a:r>
            <a:r>
              <a:rPr lang="hr-HR" dirty="0"/>
              <a:t> to one’s </a:t>
            </a:r>
            <a:r>
              <a:rPr lang="hr-HR" dirty="0" err="1"/>
              <a:t>duties</a:t>
            </a:r>
            <a:r>
              <a:rPr lang="hr-HR" dirty="0"/>
              <a:t>, a </a:t>
            </a:r>
            <a:r>
              <a:rPr lang="hr-HR" dirty="0" err="1"/>
              <a:t>keen</a:t>
            </a:r>
            <a:r>
              <a:rPr lang="hr-HR" dirty="0"/>
              <a:t> </a:t>
            </a:r>
            <a:r>
              <a:rPr lang="hr-HR" dirty="0" err="1"/>
              <a:t>sense</a:t>
            </a:r>
            <a:r>
              <a:rPr lang="hr-HR" dirty="0"/>
              <a:t> </a:t>
            </a:r>
            <a:r>
              <a:rPr lang="hr-HR" dirty="0" err="1"/>
              <a:t>of</a:t>
            </a:r>
            <a:r>
              <a:rPr lang="hr-HR" dirty="0"/>
              <a:t> </a:t>
            </a:r>
            <a:r>
              <a:rPr lang="hr-HR" dirty="0" err="1"/>
              <a:t>the</a:t>
            </a:r>
            <a:r>
              <a:rPr lang="hr-HR" dirty="0"/>
              <a:t> </a:t>
            </a:r>
            <a:r>
              <a:rPr lang="hr-HR" dirty="0" err="1"/>
              <a:t>limitation</a:t>
            </a:r>
            <a:r>
              <a:rPr lang="hr-HR" dirty="0"/>
              <a:t> </a:t>
            </a:r>
            <a:r>
              <a:rPr lang="hr-HR" dirty="0" err="1"/>
              <a:t>of</a:t>
            </a:r>
            <a:r>
              <a:rPr lang="hr-HR" dirty="0"/>
              <a:t> one's </a:t>
            </a:r>
            <a:r>
              <a:rPr lang="hr-HR" dirty="0" err="1"/>
              <a:t>authority</a:t>
            </a:r>
            <a:r>
              <a:rPr lang="hr-HR" dirty="0"/>
              <a:t> </a:t>
            </a:r>
            <a:r>
              <a:rPr lang="hr-HR" dirty="0" err="1"/>
              <a:t>and</a:t>
            </a:r>
            <a:r>
              <a:rPr lang="hr-HR" dirty="0"/>
              <a:t> </a:t>
            </a:r>
            <a:r>
              <a:rPr lang="hr-HR" dirty="0" err="1"/>
              <a:t>competence</a:t>
            </a:r>
            <a:r>
              <a:rPr lang="hr-HR" dirty="0"/>
              <a:t>, </a:t>
            </a:r>
            <a:r>
              <a:rPr lang="hr-HR" dirty="0" err="1"/>
              <a:t>and</a:t>
            </a:r>
            <a:r>
              <a:rPr lang="hr-HR" dirty="0"/>
              <a:t> </a:t>
            </a:r>
            <a:r>
              <a:rPr lang="hr-HR" dirty="0" err="1"/>
              <a:t>methodical</a:t>
            </a:r>
            <a:r>
              <a:rPr lang="hr-HR" dirty="0"/>
              <a:t> </a:t>
            </a:r>
            <a:r>
              <a:rPr lang="hr-HR" dirty="0" err="1"/>
              <a:t>performance</a:t>
            </a:r>
            <a:r>
              <a:rPr lang="hr-HR" dirty="0"/>
              <a:t> </a:t>
            </a:r>
            <a:r>
              <a:rPr lang="hr-HR" dirty="0" err="1"/>
              <a:t>of</a:t>
            </a:r>
            <a:r>
              <a:rPr lang="hr-HR" dirty="0"/>
              <a:t> </a:t>
            </a:r>
            <a:r>
              <a:rPr lang="hr-HR" dirty="0" err="1"/>
              <a:t>routine</a:t>
            </a:r>
            <a:r>
              <a:rPr lang="hr-HR" dirty="0"/>
              <a:t> </a:t>
            </a:r>
            <a:r>
              <a:rPr lang="hr-HR" dirty="0" err="1"/>
              <a:t>activities</a:t>
            </a:r>
            <a:r>
              <a:rPr lang="hr-HR" dirty="0"/>
              <a:t>. </a:t>
            </a:r>
            <a:r>
              <a:rPr lang="hr-HR" dirty="0" err="1">
                <a:solidFill>
                  <a:srgbClr val="FF0000"/>
                </a:solidFill>
              </a:rPr>
              <a:t>The</a:t>
            </a:r>
            <a:r>
              <a:rPr lang="hr-HR" dirty="0">
                <a:solidFill>
                  <a:srgbClr val="FF0000"/>
                </a:solidFill>
              </a:rPr>
              <a:t> </a:t>
            </a:r>
            <a:r>
              <a:rPr lang="hr-HR" dirty="0" err="1">
                <a:solidFill>
                  <a:srgbClr val="FF0000"/>
                </a:solidFill>
              </a:rPr>
              <a:t>efficacy</a:t>
            </a:r>
            <a:r>
              <a:rPr lang="hr-HR" dirty="0">
                <a:solidFill>
                  <a:srgbClr val="FF0000"/>
                </a:solidFill>
              </a:rPr>
              <a:t> </a:t>
            </a:r>
            <a:r>
              <a:rPr lang="hr-HR" dirty="0" err="1">
                <a:solidFill>
                  <a:srgbClr val="FF0000"/>
                </a:solidFill>
              </a:rPr>
              <a:t>of</a:t>
            </a:r>
            <a:r>
              <a:rPr lang="hr-HR" dirty="0">
                <a:solidFill>
                  <a:srgbClr val="FF0000"/>
                </a:solidFill>
              </a:rPr>
              <a:t> </a:t>
            </a:r>
            <a:r>
              <a:rPr lang="hr-HR" dirty="0" err="1">
                <a:solidFill>
                  <a:srgbClr val="FF0000"/>
                </a:solidFill>
              </a:rPr>
              <a:t>social</a:t>
            </a:r>
            <a:r>
              <a:rPr lang="hr-HR" dirty="0">
                <a:solidFill>
                  <a:srgbClr val="FF0000"/>
                </a:solidFill>
              </a:rPr>
              <a:t> </a:t>
            </a:r>
            <a:r>
              <a:rPr lang="hr-HR" dirty="0" err="1">
                <a:solidFill>
                  <a:srgbClr val="FF0000"/>
                </a:solidFill>
              </a:rPr>
              <a:t>structure</a:t>
            </a:r>
            <a:r>
              <a:rPr lang="hr-HR" dirty="0">
                <a:solidFill>
                  <a:srgbClr val="FF0000"/>
                </a:solidFill>
              </a:rPr>
              <a:t> </a:t>
            </a:r>
            <a:r>
              <a:rPr lang="hr-HR" dirty="0" err="1">
                <a:solidFill>
                  <a:srgbClr val="FF0000"/>
                </a:solidFill>
              </a:rPr>
              <a:t>depends</a:t>
            </a:r>
            <a:r>
              <a:rPr lang="hr-HR" dirty="0">
                <a:solidFill>
                  <a:srgbClr val="FF0000"/>
                </a:solidFill>
              </a:rPr>
              <a:t> </a:t>
            </a:r>
            <a:r>
              <a:rPr lang="hr-HR" dirty="0" err="1">
                <a:solidFill>
                  <a:srgbClr val="FF0000"/>
                </a:solidFill>
              </a:rPr>
              <a:t>ultimately</a:t>
            </a:r>
            <a:r>
              <a:rPr lang="hr-HR" dirty="0">
                <a:solidFill>
                  <a:srgbClr val="FF0000"/>
                </a:solidFill>
              </a:rPr>
              <a:t> </a:t>
            </a:r>
            <a:r>
              <a:rPr lang="hr-HR" dirty="0" err="1">
                <a:solidFill>
                  <a:srgbClr val="FF0000"/>
                </a:solidFill>
              </a:rPr>
              <a:t>upon</a:t>
            </a:r>
            <a:r>
              <a:rPr lang="hr-HR" dirty="0">
                <a:solidFill>
                  <a:srgbClr val="FF0000"/>
                </a:solidFill>
              </a:rPr>
              <a:t> </a:t>
            </a:r>
            <a:r>
              <a:rPr lang="hr-HR" dirty="0" err="1">
                <a:solidFill>
                  <a:srgbClr val="FF0000"/>
                </a:solidFill>
              </a:rPr>
              <a:t>infusing</a:t>
            </a:r>
            <a:r>
              <a:rPr lang="hr-HR" dirty="0">
                <a:solidFill>
                  <a:srgbClr val="FF0000"/>
                </a:solidFill>
              </a:rPr>
              <a:t> group </a:t>
            </a:r>
            <a:r>
              <a:rPr lang="hr-HR" dirty="0" err="1">
                <a:solidFill>
                  <a:srgbClr val="FF0000"/>
                </a:solidFill>
              </a:rPr>
              <a:t>participants</a:t>
            </a:r>
            <a:r>
              <a:rPr lang="hr-HR" dirty="0">
                <a:solidFill>
                  <a:srgbClr val="FF0000"/>
                </a:solidFill>
              </a:rPr>
              <a:t> </a:t>
            </a:r>
            <a:r>
              <a:rPr lang="hr-HR" dirty="0" err="1">
                <a:solidFill>
                  <a:srgbClr val="FF0000"/>
                </a:solidFill>
              </a:rPr>
              <a:t>with</a:t>
            </a:r>
            <a:r>
              <a:rPr lang="hr-HR" dirty="0">
                <a:solidFill>
                  <a:srgbClr val="FF0000"/>
                </a:solidFill>
              </a:rPr>
              <a:t> </a:t>
            </a:r>
            <a:r>
              <a:rPr lang="hr-HR" dirty="0" err="1">
                <a:solidFill>
                  <a:srgbClr val="FF0000"/>
                </a:solidFill>
              </a:rPr>
              <a:t>appropriate</a:t>
            </a:r>
            <a:r>
              <a:rPr lang="hr-HR" dirty="0">
                <a:solidFill>
                  <a:srgbClr val="FF0000"/>
                </a:solidFill>
              </a:rPr>
              <a:t> </a:t>
            </a:r>
            <a:r>
              <a:rPr lang="hr-HR" dirty="0" err="1">
                <a:solidFill>
                  <a:srgbClr val="FF0000"/>
                </a:solidFill>
              </a:rPr>
              <a:t>attitudes</a:t>
            </a:r>
            <a:r>
              <a:rPr lang="hr-HR" dirty="0">
                <a:solidFill>
                  <a:srgbClr val="FF0000"/>
                </a:solidFill>
              </a:rPr>
              <a:t> </a:t>
            </a:r>
            <a:r>
              <a:rPr lang="hr-HR" dirty="0" err="1">
                <a:solidFill>
                  <a:srgbClr val="FF0000"/>
                </a:solidFill>
              </a:rPr>
              <a:t>and</a:t>
            </a:r>
            <a:r>
              <a:rPr lang="hr-HR" dirty="0">
                <a:solidFill>
                  <a:srgbClr val="FF0000"/>
                </a:solidFill>
              </a:rPr>
              <a:t> </a:t>
            </a:r>
            <a:r>
              <a:rPr lang="hr-HR" dirty="0" err="1">
                <a:solidFill>
                  <a:srgbClr val="FF0000"/>
                </a:solidFill>
              </a:rPr>
              <a:t>sentiments</a:t>
            </a:r>
            <a:r>
              <a:rPr lang="hr-HR" dirty="0"/>
              <a:t>. As </a:t>
            </a:r>
            <a:r>
              <a:rPr lang="hr-HR" dirty="0" err="1"/>
              <a:t>we</a:t>
            </a:r>
            <a:r>
              <a:rPr lang="hr-HR" dirty="0"/>
              <a:t> </a:t>
            </a:r>
            <a:r>
              <a:rPr lang="hr-HR" dirty="0" err="1"/>
              <a:t>shall</a:t>
            </a:r>
            <a:r>
              <a:rPr lang="hr-HR" dirty="0"/>
              <a:t> </a:t>
            </a:r>
            <a:r>
              <a:rPr lang="hr-HR" dirty="0" err="1"/>
              <a:t>see</a:t>
            </a:r>
            <a:r>
              <a:rPr lang="hr-HR" dirty="0"/>
              <a:t>, </a:t>
            </a:r>
            <a:r>
              <a:rPr lang="hr-HR" dirty="0" err="1"/>
              <a:t>there</a:t>
            </a:r>
            <a:r>
              <a:rPr lang="hr-HR" dirty="0"/>
              <a:t> are </a:t>
            </a:r>
            <a:r>
              <a:rPr lang="hr-HR" dirty="0" err="1"/>
              <a:t>definite</a:t>
            </a:r>
            <a:r>
              <a:rPr lang="hr-HR" dirty="0"/>
              <a:t> </a:t>
            </a:r>
            <a:r>
              <a:rPr lang="hr-HR" dirty="0" err="1"/>
              <a:t>arrangements</a:t>
            </a:r>
            <a:r>
              <a:rPr lang="hr-HR" dirty="0"/>
              <a:t> </a:t>
            </a:r>
            <a:r>
              <a:rPr lang="hr-HR" dirty="0" err="1"/>
              <a:t>in</a:t>
            </a:r>
            <a:r>
              <a:rPr lang="hr-HR" dirty="0"/>
              <a:t> </a:t>
            </a:r>
            <a:r>
              <a:rPr lang="hr-HR" dirty="0" err="1"/>
              <a:t>the</a:t>
            </a:r>
            <a:r>
              <a:rPr lang="hr-HR" dirty="0"/>
              <a:t> </a:t>
            </a:r>
            <a:r>
              <a:rPr lang="hr-HR" dirty="0" err="1"/>
              <a:t>bureaucracy</a:t>
            </a:r>
            <a:r>
              <a:rPr lang="hr-HR" dirty="0"/>
              <a:t> for </a:t>
            </a:r>
            <a:r>
              <a:rPr lang="hr-HR" dirty="0" err="1"/>
              <a:t>inculcating</a:t>
            </a:r>
            <a:r>
              <a:rPr lang="hr-HR" dirty="0"/>
              <a:t> </a:t>
            </a:r>
            <a:r>
              <a:rPr lang="hr-HR" dirty="0" err="1"/>
              <a:t>and</a:t>
            </a:r>
            <a:r>
              <a:rPr lang="hr-HR" dirty="0"/>
              <a:t> </a:t>
            </a:r>
            <a:r>
              <a:rPr lang="hr-HR" dirty="0" err="1"/>
              <a:t>reinforcing</a:t>
            </a:r>
            <a:r>
              <a:rPr lang="hr-HR" dirty="0"/>
              <a:t> </a:t>
            </a:r>
            <a:r>
              <a:rPr lang="hr-HR" dirty="0" err="1"/>
              <a:t>these</a:t>
            </a:r>
            <a:r>
              <a:rPr lang="hr-HR" dirty="0"/>
              <a:t> </a:t>
            </a:r>
            <a:r>
              <a:rPr lang="hr-HR" dirty="0" err="1"/>
              <a:t>sentiments</a:t>
            </a:r>
            <a:r>
              <a:rPr lang="hr-HR" dirty="0"/>
              <a:t>.</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Konformizam</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hr-HR" dirty="0"/>
              <a:t>At </a:t>
            </a:r>
            <a:r>
              <a:rPr lang="hr-HR" dirty="0" err="1"/>
              <a:t>the</a:t>
            </a:r>
            <a:r>
              <a:rPr lang="hr-HR" dirty="0"/>
              <a:t> moment, it </a:t>
            </a:r>
            <a:r>
              <a:rPr lang="hr-HR" dirty="0" err="1"/>
              <a:t>suffices</a:t>
            </a:r>
            <a:r>
              <a:rPr lang="hr-HR" dirty="0"/>
              <a:t> to </a:t>
            </a:r>
            <a:r>
              <a:rPr lang="hr-HR" dirty="0" err="1"/>
              <a:t>observe</a:t>
            </a:r>
            <a:r>
              <a:rPr lang="hr-HR" dirty="0"/>
              <a:t> </a:t>
            </a:r>
            <a:r>
              <a:rPr lang="hr-HR" dirty="0" err="1"/>
              <a:t>that</a:t>
            </a:r>
            <a:r>
              <a:rPr lang="hr-HR" dirty="0"/>
              <a:t> </a:t>
            </a:r>
            <a:r>
              <a:rPr lang="hr-HR" dirty="0" err="1"/>
              <a:t>in</a:t>
            </a:r>
            <a:r>
              <a:rPr lang="hr-HR" dirty="0"/>
              <a:t> </a:t>
            </a:r>
            <a:r>
              <a:rPr lang="hr-HR" dirty="0" err="1"/>
              <a:t>order</a:t>
            </a:r>
            <a:r>
              <a:rPr lang="hr-HR" dirty="0"/>
              <a:t> </a:t>
            </a:r>
            <a:r>
              <a:rPr lang="hr-HR" dirty="0" err="1"/>
              <a:t>to</a:t>
            </a:r>
            <a:r>
              <a:rPr lang="hr-HR" dirty="0"/>
              <a:t> </a:t>
            </a:r>
            <a:r>
              <a:rPr lang="hr-HR" dirty="0" err="1"/>
              <a:t>ensure</a:t>
            </a:r>
            <a:r>
              <a:rPr lang="hr-HR" dirty="0"/>
              <a:t> discipline (</a:t>
            </a:r>
            <a:r>
              <a:rPr lang="hr-HR" dirty="0" err="1"/>
              <a:t>the</a:t>
            </a:r>
            <a:r>
              <a:rPr lang="hr-HR" dirty="0"/>
              <a:t> </a:t>
            </a:r>
            <a:r>
              <a:rPr lang="hr-HR" dirty="0" err="1"/>
              <a:t>necessary</a:t>
            </a:r>
            <a:r>
              <a:rPr lang="hr-HR" dirty="0"/>
              <a:t> </a:t>
            </a:r>
            <a:r>
              <a:rPr lang="hr-HR" dirty="0" err="1"/>
              <a:t>reliability</a:t>
            </a:r>
            <a:r>
              <a:rPr lang="hr-HR" dirty="0"/>
              <a:t> </a:t>
            </a:r>
            <a:r>
              <a:rPr lang="hr-HR" dirty="0" err="1"/>
              <a:t>of</a:t>
            </a:r>
            <a:r>
              <a:rPr lang="hr-HR" dirty="0"/>
              <a:t> </a:t>
            </a:r>
            <a:r>
              <a:rPr lang="hr-HR" dirty="0" err="1"/>
              <a:t>response</a:t>
            </a:r>
            <a:r>
              <a:rPr lang="hr-HR" dirty="0"/>
              <a:t>), </a:t>
            </a:r>
            <a:r>
              <a:rPr lang="hr-HR" dirty="0" err="1"/>
              <a:t>these</a:t>
            </a:r>
            <a:r>
              <a:rPr lang="hr-HR" dirty="0"/>
              <a:t> </a:t>
            </a:r>
            <a:r>
              <a:rPr lang="hr-HR" dirty="0" err="1"/>
              <a:t>sentiments</a:t>
            </a:r>
            <a:r>
              <a:rPr lang="hr-HR" dirty="0"/>
              <a:t> are </a:t>
            </a:r>
            <a:r>
              <a:rPr lang="hr-HR" dirty="0" err="1"/>
              <a:t>often</a:t>
            </a:r>
            <a:r>
              <a:rPr lang="hr-HR" dirty="0"/>
              <a:t> more </a:t>
            </a:r>
            <a:r>
              <a:rPr lang="hr-HR" dirty="0" err="1"/>
              <a:t>intense</a:t>
            </a:r>
            <a:r>
              <a:rPr lang="hr-HR" dirty="0"/>
              <a:t> </a:t>
            </a:r>
            <a:r>
              <a:rPr lang="hr-HR" dirty="0" err="1"/>
              <a:t>than</a:t>
            </a:r>
            <a:r>
              <a:rPr lang="hr-HR" dirty="0"/>
              <a:t> is </a:t>
            </a:r>
            <a:r>
              <a:rPr lang="hr-HR" dirty="0" err="1"/>
              <a:t>technically</a:t>
            </a:r>
            <a:r>
              <a:rPr lang="hr-HR" dirty="0"/>
              <a:t> </a:t>
            </a:r>
            <a:r>
              <a:rPr lang="hr-HR" dirty="0" err="1"/>
              <a:t>necessary</a:t>
            </a:r>
            <a:r>
              <a:rPr lang="hr-HR" dirty="0"/>
              <a:t>. </a:t>
            </a:r>
            <a:r>
              <a:rPr lang="hr-HR" dirty="0" err="1"/>
              <a:t>There</a:t>
            </a:r>
            <a:r>
              <a:rPr lang="hr-HR" dirty="0"/>
              <a:t> is a </a:t>
            </a:r>
            <a:r>
              <a:rPr lang="hr-HR" dirty="0" err="1"/>
              <a:t>margin</a:t>
            </a:r>
            <a:r>
              <a:rPr lang="hr-HR" dirty="0"/>
              <a:t> </a:t>
            </a:r>
            <a:r>
              <a:rPr lang="hr-HR" dirty="0" err="1"/>
              <a:t>of</a:t>
            </a:r>
            <a:r>
              <a:rPr lang="hr-HR" dirty="0"/>
              <a:t> </a:t>
            </a:r>
            <a:r>
              <a:rPr lang="hr-HR" dirty="0" err="1"/>
              <a:t>safety</a:t>
            </a:r>
            <a:r>
              <a:rPr lang="hr-HR" dirty="0"/>
              <a:t>, </a:t>
            </a:r>
            <a:r>
              <a:rPr lang="hr-HR" dirty="0" err="1"/>
              <a:t>so</a:t>
            </a:r>
            <a:r>
              <a:rPr lang="hr-HR" dirty="0"/>
              <a:t> to </a:t>
            </a:r>
            <a:r>
              <a:rPr lang="hr-HR" dirty="0" err="1"/>
              <a:t>speak</a:t>
            </a:r>
            <a:r>
              <a:rPr lang="hr-HR" dirty="0"/>
              <a:t>, </a:t>
            </a:r>
            <a:r>
              <a:rPr lang="hr-HR" dirty="0" err="1"/>
              <a:t>in</a:t>
            </a:r>
            <a:r>
              <a:rPr lang="hr-HR" dirty="0"/>
              <a:t> </a:t>
            </a:r>
            <a:r>
              <a:rPr lang="hr-HR" dirty="0" err="1"/>
              <a:t>the</a:t>
            </a:r>
            <a:r>
              <a:rPr lang="hr-HR" dirty="0"/>
              <a:t> </a:t>
            </a:r>
            <a:r>
              <a:rPr lang="hr-HR" dirty="0" err="1"/>
              <a:t>pressure</a:t>
            </a:r>
            <a:r>
              <a:rPr lang="hr-HR" dirty="0"/>
              <a:t> </a:t>
            </a:r>
            <a:r>
              <a:rPr lang="hr-HR" dirty="0" err="1"/>
              <a:t>exerted</a:t>
            </a:r>
            <a:r>
              <a:rPr lang="hr-HR" dirty="0"/>
              <a:t> </a:t>
            </a:r>
            <a:r>
              <a:rPr lang="hr-HR" dirty="0" err="1"/>
              <a:t>by</a:t>
            </a:r>
            <a:r>
              <a:rPr lang="hr-HR" dirty="0"/>
              <a:t> </a:t>
            </a:r>
            <a:r>
              <a:rPr lang="hr-HR" dirty="0" err="1"/>
              <a:t>these</a:t>
            </a:r>
            <a:r>
              <a:rPr lang="hr-HR" dirty="0"/>
              <a:t> </a:t>
            </a:r>
            <a:r>
              <a:rPr lang="hr-HR" dirty="0" err="1"/>
              <a:t>sentiments</a:t>
            </a:r>
            <a:r>
              <a:rPr lang="hr-HR" dirty="0"/>
              <a:t> </a:t>
            </a:r>
            <a:r>
              <a:rPr lang="hr-HR" dirty="0" err="1"/>
              <a:t>upon</a:t>
            </a:r>
            <a:r>
              <a:rPr lang="hr-HR" dirty="0"/>
              <a:t> </a:t>
            </a:r>
            <a:r>
              <a:rPr lang="hr-HR" dirty="0" err="1"/>
              <a:t>the</a:t>
            </a:r>
            <a:r>
              <a:rPr lang="hr-HR" dirty="0"/>
              <a:t> </a:t>
            </a:r>
            <a:r>
              <a:rPr lang="hr-HR" dirty="0" err="1"/>
              <a:t>bureaucrat</a:t>
            </a:r>
            <a:r>
              <a:rPr lang="hr-HR" dirty="0"/>
              <a:t> </a:t>
            </a:r>
            <a:r>
              <a:rPr lang="hr-HR" dirty="0" err="1"/>
              <a:t>to</a:t>
            </a:r>
            <a:r>
              <a:rPr lang="hr-HR" dirty="0"/>
              <a:t> </a:t>
            </a:r>
            <a:r>
              <a:rPr lang="hr-HR" dirty="0" err="1"/>
              <a:t>conform</a:t>
            </a:r>
            <a:r>
              <a:rPr lang="hr-HR" dirty="0"/>
              <a:t> </a:t>
            </a:r>
            <a:r>
              <a:rPr lang="hr-HR" dirty="0" err="1"/>
              <a:t>to</a:t>
            </a:r>
            <a:r>
              <a:rPr lang="hr-HR" dirty="0"/>
              <a:t> his </a:t>
            </a:r>
            <a:r>
              <a:rPr lang="hr-HR" dirty="0" err="1"/>
              <a:t>patterned</a:t>
            </a:r>
            <a:r>
              <a:rPr lang="hr-HR" dirty="0"/>
              <a:t> </a:t>
            </a:r>
            <a:r>
              <a:rPr lang="hr-HR" dirty="0" err="1"/>
              <a:t>obligations</a:t>
            </a:r>
            <a:r>
              <a:rPr lang="hr-HR" dirty="0"/>
              <a:t>, </a:t>
            </a:r>
            <a:r>
              <a:rPr lang="hr-HR" dirty="0" err="1"/>
              <a:t>in</a:t>
            </a:r>
            <a:r>
              <a:rPr lang="hr-HR" dirty="0"/>
              <a:t> </a:t>
            </a:r>
            <a:r>
              <a:rPr lang="hr-HR" dirty="0" err="1"/>
              <a:t>much</a:t>
            </a:r>
            <a:r>
              <a:rPr lang="hr-HR" dirty="0"/>
              <a:t> </a:t>
            </a:r>
            <a:r>
              <a:rPr lang="hr-HR" dirty="0" err="1"/>
              <a:t>the</a:t>
            </a:r>
            <a:r>
              <a:rPr lang="hr-HR" dirty="0"/>
              <a:t> same </a:t>
            </a:r>
            <a:r>
              <a:rPr lang="hr-HR" dirty="0" err="1"/>
              <a:t>sense</a:t>
            </a:r>
            <a:r>
              <a:rPr lang="hr-HR" dirty="0"/>
              <a:t> </a:t>
            </a:r>
            <a:r>
              <a:rPr lang="hr-HR" dirty="0" err="1"/>
              <a:t>that</a:t>
            </a:r>
            <a:r>
              <a:rPr lang="hr-HR" dirty="0"/>
              <a:t> </a:t>
            </a:r>
            <a:r>
              <a:rPr lang="hr-HR" dirty="0" err="1"/>
              <a:t>added</a:t>
            </a:r>
            <a:r>
              <a:rPr lang="hr-HR" dirty="0"/>
              <a:t> </a:t>
            </a:r>
            <a:r>
              <a:rPr lang="hr-HR" dirty="0" err="1"/>
              <a:t>allowances</a:t>
            </a:r>
            <a:r>
              <a:rPr lang="hr-HR" dirty="0"/>
              <a:t> (</a:t>
            </a:r>
            <a:r>
              <a:rPr lang="hr-HR" dirty="0" err="1"/>
              <a:t>precautionary</a:t>
            </a:r>
            <a:r>
              <a:rPr lang="hr-HR" dirty="0"/>
              <a:t> </a:t>
            </a:r>
            <a:r>
              <a:rPr lang="hr-HR" dirty="0" err="1"/>
              <a:t>overestimations</a:t>
            </a:r>
            <a:r>
              <a:rPr lang="hr-HR" dirty="0"/>
              <a:t>) are </a:t>
            </a:r>
            <a:r>
              <a:rPr lang="hr-HR" dirty="0" err="1"/>
              <a:t>made</a:t>
            </a:r>
            <a:r>
              <a:rPr lang="hr-HR" dirty="0"/>
              <a:t> </a:t>
            </a:r>
            <a:r>
              <a:rPr lang="hr-HR" dirty="0" err="1"/>
              <a:t>by</a:t>
            </a:r>
            <a:r>
              <a:rPr lang="hr-HR" dirty="0"/>
              <a:t> </a:t>
            </a:r>
            <a:r>
              <a:rPr lang="hr-HR" dirty="0" err="1"/>
              <a:t>the</a:t>
            </a:r>
            <a:r>
              <a:rPr lang="hr-HR" dirty="0"/>
              <a:t> </a:t>
            </a:r>
            <a:r>
              <a:rPr lang="hr-HR" dirty="0" err="1"/>
              <a:t>engineer</a:t>
            </a:r>
            <a:r>
              <a:rPr lang="hr-HR" dirty="0"/>
              <a:t> </a:t>
            </a:r>
            <a:r>
              <a:rPr lang="hr-HR" dirty="0" err="1"/>
              <a:t>in</a:t>
            </a:r>
            <a:r>
              <a:rPr lang="hr-HR" dirty="0"/>
              <a:t> </a:t>
            </a:r>
            <a:r>
              <a:rPr lang="hr-HR" dirty="0" err="1"/>
              <a:t>designing</a:t>
            </a:r>
            <a:r>
              <a:rPr lang="hr-HR" dirty="0"/>
              <a:t> </a:t>
            </a:r>
            <a:r>
              <a:rPr lang="hr-HR" dirty="0" err="1"/>
              <a:t>the</a:t>
            </a:r>
            <a:r>
              <a:rPr lang="hr-HR" dirty="0"/>
              <a:t> </a:t>
            </a:r>
            <a:r>
              <a:rPr lang="hr-HR" dirty="0" err="1"/>
              <a:t>supports</a:t>
            </a:r>
            <a:r>
              <a:rPr lang="hr-HR" dirty="0"/>
              <a:t> for a bridge. But </a:t>
            </a:r>
            <a:r>
              <a:rPr lang="hr-HR" dirty="0" err="1"/>
              <a:t>this</a:t>
            </a:r>
            <a:r>
              <a:rPr lang="hr-HR" dirty="0"/>
              <a:t> </a:t>
            </a:r>
            <a:r>
              <a:rPr lang="hr-HR" dirty="0" err="1"/>
              <a:t>very</a:t>
            </a:r>
            <a:r>
              <a:rPr lang="hr-HR" dirty="0"/>
              <a:t> </a:t>
            </a:r>
            <a:r>
              <a:rPr lang="hr-HR" dirty="0" err="1"/>
              <a:t>emphasis</a:t>
            </a:r>
            <a:r>
              <a:rPr lang="hr-HR" dirty="0"/>
              <a:t> </a:t>
            </a:r>
            <a:r>
              <a:rPr lang="hr-HR" dirty="0" err="1"/>
              <a:t>leads</a:t>
            </a:r>
            <a:r>
              <a:rPr lang="hr-HR" dirty="0"/>
              <a:t> to a </a:t>
            </a:r>
            <a:r>
              <a:rPr lang="hr-HR" dirty="0" err="1"/>
              <a:t>transference</a:t>
            </a:r>
            <a:r>
              <a:rPr lang="hr-HR" dirty="0"/>
              <a:t> </a:t>
            </a:r>
            <a:r>
              <a:rPr lang="hr-HR" dirty="0" err="1"/>
              <a:t>of</a:t>
            </a:r>
            <a:r>
              <a:rPr lang="hr-HR" dirty="0"/>
              <a:t> </a:t>
            </a:r>
            <a:r>
              <a:rPr lang="hr-HR" dirty="0" err="1"/>
              <a:t>the</a:t>
            </a:r>
            <a:r>
              <a:rPr lang="hr-HR" dirty="0"/>
              <a:t> </a:t>
            </a:r>
            <a:r>
              <a:rPr lang="hr-HR" dirty="0" err="1"/>
              <a:t>sentiments</a:t>
            </a:r>
            <a:r>
              <a:rPr lang="hr-HR" dirty="0"/>
              <a:t> </a:t>
            </a:r>
            <a:r>
              <a:rPr lang="hr-HR" dirty="0" err="1"/>
              <a:t>from</a:t>
            </a:r>
            <a:r>
              <a:rPr lang="hr-HR" dirty="0"/>
              <a:t> </a:t>
            </a:r>
            <a:r>
              <a:rPr lang="hr-HR" dirty="0" err="1"/>
              <a:t>the</a:t>
            </a:r>
            <a:r>
              <a:rPr lang="hr-HR" dirty="0"/>
              <a:t> </a:t>
            </a:r>
            <a:r>
              <a:rPr lang="hr-HR" i="1" dirty="0" err="1"/>
              <a:t>aims</a:t>
            </a:r>
            <a:r>
              <a:rPr lang="hr-HR" dirty="0"/>
              <a:t> </a:t>
            </a:r>
            <a:r>
              <a:rPr lang="hr-HR" dirty="0" err="1"/>
              <a:t>of</a:t>
            </a:r>
            <a:r>
              <a:rPr lang="hr-HR" dirty="0"/>
              <a:t> </a:t>
            </a:r>
            <a:r>
              <a:rPr lang="hr-HR" dirty="0" err="1"/>
              <a:t>the</a:t>
            </a:r>
            <a:r>
              <a:rPr lang="hr-HR" dirty="0"/>
              <a:t> </a:t>
            </a:r>
            <a:r>
              <a:rPr lang="hr-HR" dirty="0" err="1"/>
              <a:t>organization</a:t>
            </a:r>
            <a:r>
              <a:rPr lang="hr-HR" dirty="0"/>
              <a:t> </a:t>
            </a:r>
            <a:r>
              <a:rPr lang="hr-HR" dirty="0" err="1"/>
              <a:t>onto</a:t>
            </a:r>
            <a:r>
              <a:rPr lang="hr-HR" dirty="0"/>
              <a:t> </a:t>
            </a:r>
            <a:r>
              <a:rPr lang="hr-HR" dirty="0" err="1"/>
              <a:t>the</a:t>
            </a:r>
            <a:r>
              <a:rPr lang="hr-HR" dirty="0"/>
              <a:t> </a:t>
            </a:r>
            <a:r>
              <a:rPr lang="hr-HR" dirty="0" err="1"/>
              <a:t>particular</a:t>
            </a:r>
            <a:r>
              <a:rPr lang="hr-HR" dirty="0"/>
              <a:t> </a:t>
            </a:r>
            <a:r>
              <a:rPr lang="hr-HR" dirty="0" err="1"/>
              <a:t>details</a:t>
            </a:r>
            <a:r>
              <a:rPr lang="hr-HR" dirty="0"/>
              <a:t> </a:t>
            </a:r>
            <a:r>
              <a:rPr lang="hr-HR" dirty="0" err="1"/>
              <a:t>of</a:t>
            </a:r>
            <a:r>
              <a:rPr lang="hr-HR" dirty="0"/>
              <a:t> </a:t>
            </a:r>
            <a:r>
              <a:rPr lang="hr-HR" dirty="0" err="1"/>
              <a:t>behavior</a:t>
            </a:r>
            <a:r>
              <a:rPr lang="hr-HR" dirty="0"/>
              <a:t> </a:t>
            </a:r>
            <a:r>
              <a:rPr lang="hr-HR" dirty="0" err="1"/>
              <a:t>required</a:t>
            </a:r>
            <a:r>
              <a:rPr lang="hr-HR" dirty="0"/>
              <a:t> </a:t>
            </a:r>
            <a:r>
              <a:rPr lang="hr-HR" dirty="0" err="1"/>
              <a:t>by</a:t>
            </a:r>
            <a:r>
              <a:rPr lang="hr-HR" dirty="0"/>
              <a:t> </a:t>
            </a:r>
            <a:r>
              <a:rPr lang="hr-HR" dirty="0" err="1"/>
              <a:t>the</a:t>
            </a:r>
            <a:r>
              <a:rPr lang="hr-HR" dirty="0"/>
              <a:t> </a:t>
            </a:r>
            <a:r>
              <a:rPr lang="hr-HR" dirty="0" err="1"/>
              <a:t>rules</a:t>
            </a:r>
            <a:r>
              <a:rPr lang="hr-HR" dirty="0"/>
              <a:t>. </a:t>
            </a:r>
            <a:r>
              <a:rPr lang="hr-HR" sz="4000" b="1" dirty="0" err="1">
                <a:solidFill>
                  <a:srgbClr val="FF0000"/>
                </a:solidFill>
              </a:rPr>
              <a:t>Adherence</a:t>
            </a:r>
            <a:r>
              <a:rPr lang="hr-HR" sz="4000" b="1" dirty="0">
                <a:solidFill>
                  <a:srgbClr val="FF0000"/>
                </a:solidFill>
              </a:rPr>
              <a:t> to </a:t>
            </a:r>
            <a:r>
              <a:rPr lang="hr-HR" sz="4000" b="1" dirty="0" err="1">
                <a:solidFill>
                  <a:srgbClr val="FF0000"/>
                </a:solidFill>
              </a:rPr>
              <a:t>the</a:t>
            </a:r>
            <a:r>
              <a:rPr lang="hr-HR" sz="4000" b="1" dirty="0">
                <a:solidFill>
                  <a:srgbClr val="FF0000"/>
                </a:solidFill>
              </a:rPr>
              <a:t> </a:t>
            </a:r>
            <a:r>
              <a:rPr lang="hr-HR" sz="4000" b="1" dirty="0" err="1">
                <a:solidFill>
                  <a:srgbClr val="FF0000"/>
                </a:solidFill>
              </a:rPr>
              <a:t>rules</a:t>
            </a:r>
            <a:r>
              <a:rPr lang="hr-HR" sz="4000" b="1" dirty="0">
                <a:solidFill>
                  <a:srgbClr val="FF0000"/>
                </a:solidFill>
              </a:rPr>
              <a:t>, </a:t>
            </a:r>
            <a:r>
              <a:rPr lang="hr-HR" sz="4000" b="1" dirty="0" err="1">
                <a:solidFill>
                  <a:srgbClr val="FF0000"/>
                </a:solidFill>
              </a:rPr>
              <a:t>originally</a:t>
            </a:r>
            <a:r>
              <a:rPr lang="hr-HR" sz="4000" b="1" dirty="0">
                <a:solidFill>
                  <a:srgbClr val="FF0000"/>
                </a:solidFill>
              </a:rPr>
              <a:t> </a:t>
            </a:r>
            <a:r>
              <a:rPr lang="hr-HR" sz="4000" b="1" dirty="0" err="1">
                <a:solidFill>
                  <a:srgbClr val="FF0000"/>
                </a:solidFill>
              </a:rPr>
              <a:t>conceived</a:t>
            </a:r>
            <a:r>
              <a:rPr lang="hr-HR" sz="4000" b="1" dirty="0">
                <a:solidFill>
                  <a:srgbClr val="FF0000"/>
                </a:solidFill>
              </a:rPr>
              <a:t> as a </a:t>
            </a:r>
            <a:r>
              <a:rPr lang="hr-HR" sz="4000" b="1" dirty="0" err="1">
                <a:solidFill>
                  <a:srgbClr val="FF0000"/>
                </a:solidFill>
              </a:rPr>
              <a:t>means</a:t>
            </a:r>
            <a:r>
              <a:rPr lang="hr-HR" sz="4000" b="1" dirty="0">
                <a:solidFill>
                  <a:srgbClr val="FF0000"/>
                </a:solidFill>
              </a:rPr>
              <a:t>, </a:t>
            </a:r>
            <a:r>
              <a:rPr lang="hr-HR" sz="4000" b="1" dirty="0" err="1">
                <a:solidFill>
                  <a:srgbClr val="FF0000"/>
                </a:solidFill>
              </a:rPr>
              <a:t>becomes</a:t>
            </a:r>
            <a:r>
              <a:rPr lang="hr-HR" sz="4000" b="1" dirty="0">
                <a:solidFill>
                  <a:srgbClr val="FF0000"/>
                </a:solidFill>
              </a:rPr>
              <a:t> </a:t>
            </a:r>
            <a:r>
              <a:rPr lang="hr-HR" sz="4000" b="1" dirty="0" err="1">
                <a:solidFill>
                  <a:srgbClr val="FF0000"/>
                </a:solidFill>
              </a:rPr>
              <a:t>transformed</a:t>
            </a:r>
            <a:r>
              <a:rPr lang="hr-HR" sz="4000" b="1" dirty="0">
                <a:solidFill>
                  <a:srgbClr val="FF0000"/>
                </a:solidFill>
              </a:rPr>
              <a:t> </a:t>
            </a:r>
            <a:r>
              <a:rPr lang="hr-HR" sz="4000" b="1" dirty="0" err="1">
                <a:solidFill>
                  <a:srgbClr val="FF0000"/>
                </a:solidFill>
              </a:rPr>
              <a:t>into</a:t>
            </a:r>
            <a:r>
              <a:rPr lang="hr-HR" sz="4000" b="1" dirty="0">
                <a:solidFill>
                  <a:srgbClr val="FF0000"/>
                </a:solidFill>
              </a:rPr>
              <a:t> </a:t>
            </a:r>
            <a:r>
              <a:rPr lang="hr-HR" sz="4000" b="1" dirty="0" err="1">
                <a:solidFill>
                  <a:srgbClr val="FF0000"/>
                </a:solidFill>
              </a:rPr>
              <a:t>an</a:t>
            </a:r>
            <a:r>
              <a:rPr lang="hr-HR" sz="4000" b="1" dirty="0">
                <a:solidFill>
                  <a:srgbClr val="FF0000"/>
                </a:solidFill>
              </a:rPr>
              <a:t> </a:t>
            </a:r>
            <a:r>
              <a:rPr lang="hr-HR" sz="4000" b="1" dirty="0" err="1">
                <a:solidFill>
                  <a:srgbClr val="FF0000"/>
                </a:solidFill>
              </a:rPr>
              <a:t>end</a:t>
            </a:r>
            <a:r>
              <a:rPr lang="hr-HR" sz="4000" b="1" dirty="0">
                <a:solidFill>
                  <a:srgbClr val="FF0000"/>
                </a:solidFill>
              </a:rPr>
              <a:t>-</a:t>
            </a:r>
            <a:r>
              <a:rPr lang="hr-HR" sz="4000" b="1" dirty="0" err="1">
                <a:solidFill>
                  <a:srgbClr val="FF0000"/>
                </a:solidFill>
              </a:rPr>
              <a:t>in</a:t>
            </a:r>
            <a:r>
              <a:rPr lang="hr-HR" sz="4000" b="1" dirty="0">
                <a:solidFill>
                  <a:srgbClr val="FF0000"/>
                </a:solidFill>
              </a:rPr>
              <a:t>-</a:t>
            </a:r>
            <a:r>
              <a:rPr lang="hr-HR" sz="4000" b="1" dirty="0" err="1">
                <a:solidFill>
                  <a:srgbClr val="FF0000"/>
                </a:solidFill>
              </a:rPr>
              <a:t>itself</a:t>
            </a:r>
            <a:r>
              <a:rPr lang="hr-HR" sz="4000" b="1" dirty="0">
                <a:solidFill>
                  <a:srgbClr val="FF0000"/>
                </a:solidFill>
              </a:rPr>
              <a:t>; </a:t>
            </a:r>
            <a:r>
              <a:rPr lang="hr-HR" sz="4000" b="1" dirty="0" err="1">
                <a:solidFill>
                  <a:srgbClr val="FF0000"/>
                </a:solidFill>
              </a:rPr>
              <a:t>there</a:t>
            </a:r>
            <a:r>
              <a:rPr lang="hr-HR" sz="4000" b="1" dirty="0">
                <a:solidFill>
                  <a:srgbClr val="FF0000"/>
                </a:solidFill>
              </a:rPr>
              <a:t> </a:t>
            </a:r>
            <a:r>
              <a:rPr lang="hr-HR" sz="4000" b="1" dirty="0" err="1">
                <a:solidFill>
                  <a:srgbClr val="FF0000"/>
                </a:solidFill>
              </a:rPr>
              <a:t>occurs</a:t>
            </a:r>
            <a:r>
              <a:rPr lang="hr-HR" sz="4000" b="1" dirty="0">
                <a:solidFill>
                  <a:srgbClr val="FF0000"/>
                </a:solidFill>
              </a:rPr>
              <a:t> </a:t>
            </a:r>
            <a:r>
              <a:rPr lang="hr-HR" sz="4000" b="1" dirty="0" err="1">
                <a:solidFill>
                  <a:srgbClr val="FF0000"/>
                </a:solidFill>
              </a:rPr>
              <a:t>the</a:t>
            </a:r>
            <a:r>
              <a:rPr lang="hr-HR" sz="4000" b="1" dirty="0">
                <a:solidFill>
                  <a:srgbClr val="FF0000"/>
                </a:solidFill>
              </a:rPr>
              <a:t> </a:t>
            </a:r>
            <a:r>
              <a:rPr lang="hr-HR" sz="4000" b="1" dirty="0" err="1">
                <a:solidFill>
                  <a:srgbClr val="FF0000"/>
                </a:solidFill>
              </a:rPr>
              <a:t>familiar</a:t>
            </a:r>
            <a:r>
              <a:rPr lang="hr-HR" sz="4000" b="1" dirty="0">
                <a:solidFill>
                  <a:srgbClr val="FF0000"/>
                </a:solidFill>
              </a:rPr>
              <a:t> </a:t>
            </a:r>
            <a:r>
              <a:rPr lang="hr-HR" sz="4000" b="1" dirty="0" err="1">
                <a:solidFill>
                  <a:srgbClr val="FF0000"/>
                </a:solidFill>
              </a:rPr>
              <a:t>process</a:t>
            </a:r>
            <a:r>
              <a:rPr lang="hr-HR" sz="4000" b="1" dirty="0">
                <a:solidFill>
                  <a:srgbClr val="FF0000"/>
                </a:solidFill>
              </a:rPr>
              <a:t> </a:t>
            </a:r>
            <a:r>
              <a:rPr lang="hr-HR" sz="4000" b="1" dirty="0" err="1">
                <a:solidFill>
                  <a:srgbClr val="FF0000"/>
                </a:solidFill>
              </a:rPr>
              <a:t>of</a:t>
            </a:r>
            <a:r>
              <a:rPr lang="hr-HR" sz="4000" b="1" dirty="0">
                <a:solidFill>
                  <a:srgbClr val="FF0000"/>
                </a:solidFill>
              </a:rPr>
              <a:t> </a:t>
            </a:r>
            <a:r>
              <a:rPr lang="hr-HR" sz="4000" b="1" i="1" dirty="0" err="1">
                <a:solidFill>
                  <a:srgbClr val="FF0000"/>
                </a:solidFill>
              </a:rPr>
              <a:t>displacement</a:t>
            </a:r>
            <a:r>
              <a:rPr lang="hr-HR" sz="4000" b="1" i="1" dirty="0">
                <a:solidFill>
                  <a:srgbClr val="FF0000"/>
                </a:solidFill>
              </a:rPr>
              <a:t> </a:t>
            </a:r>
            <a:r>
              <a:rPr lang="hr-HR" sz="4000" b="1" i="1" dirty="0" err="1">
                <a:solidFill>
                  <a:srgbClr val="FF0000"/>
                </a:solidFill>
              </a:rPr>
              <a:t>of</a:t>
            </a:r>
            <a:r>
              <a:rPr lang="hr-HR" sz="4000" b="1" i="1" dirty="0">
                <a:solidFill>
                  <a:srgbClr val="FF0000"/>
                </a:solidFill>
              </a:rPr>
              <a:t> </a:t>
            </a:r>
            <a:r>
              <a:rPr lang="hr-HR" sz="4000" b="1" i="1" dirty="0" err="1">
                <a:solidFill>
                  <a:srgbClr val="FF0000"/>
                </a:solidFill>
              </a:rPr>
              <a:t>goals</a:t>
            </a:r>
            <a:r>
              <a:rPr lang="hr-HR" sz="4000" b="1" dirty="0">
                <a:solidFill>
                  <a:srgbClr val="FF0000"/>
                </a:solidFill>
              </a:rPr>
              <a:t> </a:t>
            </a:r>
            <a:r>
              <a:rPr lang="hr-HR" dirty="0" err="1"/>
              <a:t>whereby</a:t>
            </a:r>
            <a:r>
              <a:rPr lang="hr-HR" dirty="0"/>
              <a:t> “</a:t>
            </a:r>
            <a:r>
              <a:rPr lang="hr-HR" dirty="0" err="1"/>
              <a:t>an</a:t>
            </a:r>
            <a:r>
              <a:rPr lang="hr-HR" dirty="0"/>
              <a:t> instrumental </a:t>
            </a:r>
            <a:r>
              <a:rPr lang="hr-HR" dirty="0" err="1"/>
              <a:t>value</a:t>
            </a:r>
            <a:r>
              <a:rPr lang="hr-HR" dirty="0"/>
              <a:t> </a:t>
            </a:r>
            <a:r>
              <a:rPr lang="hr-HR" dirty="0" err="1"/>
              <a:t>becomes</a:t>
            </a:r>
            <a:r>
              <a:rPr lang="hr-HR" dirty="0"/>
              <a:t> a terminal </a:t>
            </a:r>
            <a:r>
              <a:rPr lang="hr-HR" dirty="0" err="1"/>
              <a:t>value</a:t>
            </a:r>
            <a:r>
              <a:rPr lang="hr-HR" dirty="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Parkinson</a:t>
            </a:r>
            <a:r>
              <a:rPr lang="hr-HR" dirty="0" smtClean="0"/>
              <a:t> </a:t>
            </a:r>
            <a:r>
              <a:rPr lang="hr-HR" dirty="0" err="1" smtClean="0"/>
              <a:t>Law</a:t>
            </a:r>
            <a:endParaRPr lang="en-US" dirty="0"/>
          </a:p>
        </p:txBody>
      </p:sp>
      <p:sp>
        <p:nvSpPr>
          <p:cNvPr id="3" name="Content Placeholder 2"/>
          <p:cNvSpPr>
            <a:spLocks noGrp="1"/>
          </p:cNvSpPr>
          <p:nvPr>
            <p:ph idx="1"/>
          </p:nvPr>
        </p:nvSpPr>
        <p:spPr/>
        <p:txBody>
          <a:bodyPr/>
          <a:lstStyle/>
          <a:p>
            <a:endParaRPr lang="en-US" dirty="0" smtClean="0"/>
          </a:p>
          <a:p>
            <a:pPr>
              <a:buNone/>
            </a:pPr>
            <a:r>
              <a:rPr lang="en-US" dirty="0" smtClean="0"/>
              <a:t>The amount of time which one has to perform a task is the amount of time it will take to complete the task.</a:t>
            </a:r>
            <a:endParaRPr lang="hr-HR" dirty="0" smtClean="0"/>
          </a:p>
          <a:p>
            <a:endParaRPr lang="en-US" dirty="0" smtClean="0"/>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D</a:t>
            </a:r>
            <a:r>
              <a:rPr lang="hr-HR" dirty="0" err="1" smtClean="0"/>
              <a:t>isplacement</a:t>
            </a:r>
            <a:r>
              <a:rPr lang="hr-HR" dirty="0" smtClean="0"/>
              <a:t> </a:t>
            </a:r>
            <a:r>
              <a:rPr lang="hr-HR" dirty="0" err="1" smtClean="0"/>
              <a:t>of</a:t>
            </a:r>
            <a:r>
              <a:rPr lang="hr-HR" dirty="0" smtClean="0"/>
              <a:t> </a:t>
            </a:r>
            <a:r>
              <a:rPr lang="hr-HR" dirty="0" err="1" smtClean="0"/>
              <a:t>the</a:t>
            </a:r>
            <a:r>
              <a:rPr lang="hr-HR" dirty="0" smtClean="0"/>
              <a:t> original </a:t>
            </a:r>
            <a:r>
              <a:rPr lang="hr-HR" dirty="0" err="1" smtClean="0"/>
              <a:t>goals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hr-HR" dirty="0"/>
              <a:t>Discipline, </a:t>
            </a:r>
            <a:r>
              <a:rPr lang="hr-HR" dirty="0" err="1"/>
              <a:t>readily</a:t>
            </a:r>
            <a:r>
              <a:rPr lang="hr-HR" dirty="0"/>
              <a:t> </a:t>
            </a:r>
            <a:r>
              <a:rPr lang="hr-HR" dirty="0" err="1"/>
              <a:t>interpreted</a:t>
            </a:r>
            <a:r>
              <a:rPr lang="hr-HR" dirty="0"/>
              <a:t> as </a:t>
            </a:r>
            <a:r>
              <a:rPr lang="hr-HR" dirty="0" err="1"/>
              <a:t>conformance</a:t>
            </a:r>
            <a:r>
              <a:rPr lang="hr-HR" dirty="0"/>
              <a:t> </a:t>
            </a:r>
            <a:r>
              <a:rPr lang="hr-HR" dirty="0" err="1"/>
              <a:t>with</a:t>
            </a:r>
            <a:r>
              <a:rPr lang="hr-HR" dirty="0"/>
              <a:t> </a:t>
            </a:r>
            <a:r>
              <a:rPr lang="hr-HR" dirty="0" err="1"/>
              <a:t>regulations</a:t>
            </a:r>
            <a:r>
              <a:rPr lang="hr-HR" dirty="0"/>
              <a:t>, </a:t>
            </a:r>
            <a:r>
              <a:rPr lang="hr-HR" dirty="0" err="1"/>
              <a:t>whatever</a:t>
            </a:r>
            <a:r>
              <a:rPr lang="hr-HR" dirty="0"/>
              <a:t> </a:t>
            </a:r>
            <a:r>
              <a:rPr lang="hr-HR" dirty="0" err="1"/>
              <a:t>the</a:t>
            </a:r>
            <a:r>
              <a:rPr lang="hr-HR" dirty="0"/>
              <a:t> </a:t>
            </a:r>
            <a:r>
              <a:rPr lang="hr-HR" dirty="0" err="1"/>
              <a:t>situation</a:t>
            </a:r>
            <a:r>
              <a:rPr lang="hr-HR" dirty="0"/>
              <a:t>, is </a:t>
            </a:r>
            <a:r>
              <a:rPr lang="hr-HR" dirty="0" err="1"/>
              <a:t>seen</a:t>
            </a:r>
            <a:r>
              <a:rPr lang="hr-HR" dirty="0"/>
              <a:t> </a:t>
            </a:r>
            <a:r>
              <a:rPr lang="hr-HR" dirty="0" err="1"/>
              <a:t>not</a:t>
            </a:r>
            <a:r>
              <a:rPr lang="hr-HR" dirty="0"/>
              <a:t> as a </a:t>
            </a:r>
            <a:r>
              <a:rPr lang="hr-HR" dirty="0" err="1"/>
              <a:t>measure</a:t>
            </a:r>
            <a:r>
              <a:rPr lang="hr-HR" dirty="0"/>
              <a:t> </a:t>
            </a:r>
            <a:r>
              <a:rPr lang="hr-HR" dirty="0" err="1"/>
              <a:t>designed</a:t>
            </a:r>
            <a:r>
              <a:rPr lang="hr-HR" dirty="0"/>
              <a:t> for </a:t>
            </a:r>
            <a:r>
              <a:rPr lang="hr-HR" dirty="0" err="1"/>
              <a:t>specific</a:t>
            </a:r>
            <a:r>
              <a:rPr lang="hr-HR" dirty="0"/>
              <a:t> </a:t>
            </a:r>
            <a:r>
              <a:rPr lang="hr-HR" dirty="0" err="1"/>
              <a:t>purposes</a:t>
            </a:r>
            <a:r>
              <a:rPr lang="hr-HR" dirty="0"/>
              <a:t> but </a:t>
            </a:r>
            <a:r>
              <a:rPr lang="hr-HR" dirty="0" err="1"/>
              <a:t>becomes</a:t>
            </a:r>
            <a:r>
              <a:rPr lang="hr-HR" dirty="0"/>
              <a:t> </a:t>
            </a:r>
            <a:r>
              <a:rPr lang="hr-HR" dirty="0" err="1"/>
              <a:t>an</a:t>
            </a:r>
            <a:r>
              <a:rPr lang="hr-HR" dirty="0"/>
              <a:t> </a:t>
            </a:r>
            <a:r>
              <a:rPr lang="hr-HR" dirty="0" err="1"/>
              <a:t>immediate</a:t>
            </a:r>
            <a:r>
              <a:rPr lang="hr-HR" dirty="0"/>
              <a:t> </a:t>
            </a:r>
            <a:r>
              <a:rPr lang="hr-HR" dirty="0" err="1"/>
              <a:t>value</a:t>
            </a:r>
            <a:r>
              <a:rPr lang="hr-HR" dirty="0"/>
              <a:t> </a:t>
            </a:r>
            <a:r>
              <a:rPr lang="hr-HR" dirty="0" err="1"/>
              <a:t>in</a:t>
            </a:r>
            <a:r>
              <a:rPr lang="hr-HR" dirty="0"/>
              <a:t> </a:t>
            </a:r>
            <a:r>
              <a:rPr lang="hr-HR" dirty="0" err="1"/>
              <a:t>the</a:t>
            </a:r>
            <a:r>
              <a:rPr lang="hr-HR" dirty="0"/>
              <a:t> life-</a:t>
            </a:r>
            <a:r>
              <a:rPr lang="hr-HR" dirty="0" err="1"/>
              <a:t>organization</a:t>
            </a:r>
            <a:r>
              <a:rPr lang="hr-HR" dirty="0"/>
              <a:t> </a:t>
            </a:r>
            <a:r>
              <a:rPr lang="hr-HR" dirty="0" err="1"/>
              <a:t>of</a:t>
            </a:r>
            <a:r>
              <a:rPr lang="hr-HR" dirty="0"/>
              <a:t> </a:t>
            </a:r>
            <a:r>
              <a:rPr lang="hr-HR" dirty="0" err="1"/>
              <a:t>the</a:t>
            </a:r>
            <a:r>
              <a:rPr lang="hr-HR" dirty="0"/>
              <a:t> </a:t>
            </a:r>
            <a:r>
              <a:rPr lang="hr-HR" dirty="0" err="1"/>
              <a:t>bureaucrat</a:t>
            </a:r>
            <a:r>
              <a:rPr lang="hr-HR" dirty="0"/>
              <a:t>. </a:t>
            </a:r>
            <a:r>
              <a:rPr lang="hr-HR" dirty="0" err="1"/>
              <a:t>This</a:t>
            </a:r>
            <a:r>
              <a:rPr lang="hr-HR" dirty="0"/>
              <a:t> </a:t>
            </a:r>
            <a:r>
              <a:rPr lang="hr-HR" dirty="0" err="1"/>
              <a:t>emphasis</a:t>
            </a:r>
            <a:r>
              <a:rPr lang="hr-HR" dirty="0"/>
              <a:t>, </a:t>
            </a:r>
            <a:r>
              <a:rPr lang="hr-HR" dirty="0" err="1"/>
              <a:t>resulting</a:t>
            </a:r>
            <a:r>
              <a:rPr lang="hr-HR" dirty="0"/>
              <a:t> </a:t>
            </a:r>
            <a:r>
              <a:rPr lang="hr-HR" dirty="0" err="1"/>
              <a:t>from</a:t>
            </a:r>
            <a:r>
              <a:rPr lang="hr-HR" dirty="0"/>
              <a:t> </a:t>
            </a:r>
            <a:r>
              <a:rPr lang="hr-HR" dirty="0" err="1"/>
              <a:t>the</a:t>
            </a:r>
            <a:r>
              <a:rPr lang="hr-HR" dirty="0"/>
              <a:t> </a:t>
            </a:r>
            <a:r>
              <a:rPr lang="hr-HR" dirty="0" err="1"/>
              <a:t>displacement</a:t>
            </a:r>
            <a:r>
              <a:rPr lang="hr-HR" dirty="0"/>
              <a:t> </a:t>
            </a:r>
            <a:r>
              <a:rPr lang="hr-HR" dirty="0" err="1"/>
              <a:t>of</a:t>
            </a:r>
            <a:r>
              <a:rPr lang="hr-HR" dirty="0"/>
              <a:t> </a:t>
            </a:r>
            <a:r>
              <a:rPr lang="hr-HR" dirty="0" err="1"/>
              <a:t>the</a:t>
            </a:r>
            <a:r>
              <a:rPr lang="hr-HR" dirty="0"/>
              <a:t> original </a:t>
            </a:r>
            <a:r>
              <a:rPr lang="hr-HR" dirty="0" err="1"/>
              <a:t>goals</a:t>
            </a:r>
            <a:r>
              <a:rPr lang="hr-HR" dirty="0"/>
              <a:t>, </a:t>
            </a:r>
            <a:r>
              <a:rPr lang="hr-HR" dirty="0" err="1"/>
              <a:t>develops</a:t>
            </a:r>
            <a:r>
              <a:rPr lang="hr-HR" dirty="0"/>
              <a:t> </a:t>
            </a:r>
            <a:r>
              <a:rPr lang="hr-HR" dirty="0" err="1"/>
              <a:t>into</a:t>
            </a:r>
            <a:r>
              <a:rPr lang="hr-HR" dirty="0"/>
              <a:t> </a:t>
            </a:r>
            <a:r>
              <a:rPr lang="hr-HR" dirty="0" err="1"/>
              <a:t>rigidities</a:t>
            </a:r>
            <a:r>
              <a:rPr lang="hr-HR" dirty="0"/>
              <a:t> </a:t>
            </a:r>
            <a:r>
              <a:rPr lang="hr-HR" dirty="0" err="1"/>
              <a:t>and</a:t>
            </a:r>
            <a:r>
              <a:rPr lang="hr-HR" dirty="0"/>
              <a:t> </a:t>
            </a:r>
            <a:r>
              <a:rPr lang="hr-HR" dirty="0" err="1"/>
              <a:t>an</a:t>
            </a:r>
            <a:r>
              <a:rPr lang="hr-HR" dirty="0"/>
              <a:t> </a:t>
            </a:r>
            <a:r>
              <a:rPr lang="hr-HR" dirty="0" err="1"/>
              <a:t>inability</a:t>
            </a:r>
            <a:r>
              <a:rPr lang="hr-HR" dirty="0"/>
              <a:t> to </a:t>
            </a:r>
            <a:r>
              <a:rPr lang="hr-HR" dirty="0" err="1"/>
              <a:t>adjust</a:t>
            </a:r>
            <a:r>
              <a:rPr lang="hr-HR" dirty="0"/>
              <a:t> </a:t>
            </a:r>
            <a:r>
              <a:rPr lang="hr-HR" dirty="0" err="1"/>
              <a:t>readily</a:t>
            </a:r>
            <a:r>
              <a:rPr lang="hr-HR" dirty="0"/>
              <a:t>. </a:t>
            </a:r>
            <a:r>
              <a:rPr lang="hr-HR" sz="4600" dirty="0" err="1">
                <a:solidFill>
                  <a:srgbClr val="FF0000"/>
                </a:solidFill>
              </a:rPr>
              <a:t>Formalism</a:t>
            </a:r>
            <a:r>
              <a:rPr lang="hr-HR" sz="4600" dirty="0">
                <a:solidFill>
                  <a:srgbClr val="FF0000"/>
                </a:solidFill>
              </a:rPr>
              <a:t>, </a:t>
            </a:r>
            <a:r>
              <a:rPr lang="hr-HR" sz="4600" dirty="0" err="1">
                <a:solidFill>
                  <a:srgbClr val="FF0000"/>
                </a:solidFill>
              </a:rPr>
              <a:t>even</a:t>
            </a:r>
            <a:r>
              <a:rPr lang="hr-HR" sz="4600" dirty="0">
                <a:solidFill>
                  <a:srgbClr val="FF0000"/>
                </a:solidFill>
              </a:rPr>
              <a:t> </a:t>
            </a:r>
            <a:r>
              <a:rPr lang="hr-HR" sz="4600" dirty="0" err="1">
                <a:solidFill>
                  <a:srgbClr val="FF0000"/>
                </a:solidFill>
              </a:rPr>
              <a:t>ritualism</a:t>
            </a:r>
            <a:r>
              <a:rPr lang="hr-HR" sz="4600" dirty="0">
                <a:solidFill>
                  <a:srgbClr val="FF0000"/>
                </a:solidFill>
              </a:rPr>
              <a:t>, </a:t>
            </a:r>
            <a:r>
              <a:rPr lang="hr-HR" sz="4600" dirty="0" err="1">
                <a:solidFill>
                  <a:srgbClr val="FF0000"/>
                </a:solidFill>
              </a:rPr>
              <a:t>ensues</a:t>
            </a:r>
            <a:r>
              <a:rPr lang="hr-HR" sz="4600" dirty="0">
                <a:solidFill>
                  <a:srgbClr val="FF0000"/>
                </a:solidFill>
              </a:rPr>
              <a:t> </a:t>
            </a:r>
            <a:r>
              <a:rPr lang="hr-HR" sz="4600" dirty="0" err="1">
                <a:solidFill>
                  <a:srgbClr val="FF0000"/>
                </a:solidFill>
              </a:rPr>
              <a:t>with</a:t>
            </a:r>
            <a:r>
              <a:rPr lang="hr-HR" sz="4600" dirty="0">
                <a:solidFill>
                  <a:srgbClr val="FF0000"/>
                </a:solidFill>
              </a:rPr>
              <a:t> </a:t>
            </a:r>
            <a:r>
              <a:rPr lang="hr-HR" sz="4600" dirty="0" err="1">
                <a:solidFill>
                  <a:srgbClr val="FF0000"/>
                </a:solidFill>
              </a:rPr>
              <a:t>an</a:t>
            </a:r>
            <a:r>
              <a:rPr lang="hr-HR" sz="4600" dirty="0">
                <a:solidFill>
                  <a:srgbClr val="FF0000"/>
                </a:solidFill>
              </a:rPr>
              <a:t> </a:t>
            </a:r>
            <a:r>
              <a:rPr lang="hr-HR" sz="4600" dirty="0" err="1">
                <a:solidFill>
                  <a:srgbClr val="FF0000"/>
                </a:solidFill>
              </a:rPr>
              <a:t>unchallenged</a:t>
            </a:r>
            <a:r>
              <a:rPr lang="hr-HR" sz="4600" dirty="0">
                <a:solidFill>
                  <a:srgbClr val="FF0000"/>
                </a:solidFill>
              </a:rPr>
              <a:t> </a:t>
            </a:r>
            <a:r>
              <a:rPr lang="hr-HR" sz="4600" dirty="0" err="1">
                <a:solidFill>
                  <a:srgbClr val="FF0000"/>
                </a:solidFill>
              </a:rPr>
              <a:t>insistence</a:t>
            </a:r>
            <a:r>
              <a:rPr lang="hr-HR" sz="4600" dirty="0">
                <a:solidFill>
                  <a:srgbClr val="FF0000"/>
                </a:solidFill>
              </a:rPr>
              <a:t> </a:t>
            </a:r>
            <a:r>
              <a:rPr lang="hr-HR" sz="4600" dirty="0" err="1">
                <a:solidFill>
                  <a:srgbClr val="FF0000"/>
                </a:solidFill>
              </a:rPr>
              <a:t>upon</a:t>
            </a:r>
            <a:r>
              <a:rPr lang="hr-HR" sz="4600" dirty="0">
                <a:solidFill>
                  <a:srgbClr val="FF0000"/>
                </a:solidFill>
              </a:rPr>
              <a:t> </a:t>
            </a:r>
            <a:r>
              <a:rPr lang="hr-HR" sz="4600" dirty="0" err="1">
                <a:solidFill>
                  <a:srgbClr val="FF0000"/>
                </a:solidFill>
              </a:rPr>
              <a:t>punctilious</a:t>
            </a:r>
            <a:r>
              <a:rPr lang="hr-HR" sz="4600" dirty="0">
                <a:solidFill>
                  <a:srgbClr val="FF0000"/>
                </a:solidFill>
              </a:rPr>
              <a:t> </a:t>
            </a:r>
            <a:r>
              <a:rPr lang="hr-HR" sz="4600" dirty="0" err="1">
                <a:solidFill>
                  <a:srgbClr val="FF0000"/>
                </a:solidFill>
              </a:rPr>
              <a:t>adherence</a:t>
            </a:r>
            <a:r>
              <a:rPr lang="hr-HR" sz="4600" dirty="0">
                <a:solidFill>
                  <a:srgbClr val="FF0000"/>
                </a:solidFill>
              </a:rPr>
              <a:t> to </a:t>
            </a:r>
            <a:r>
              <a:rPr lang="hr-HR" sz="4600" dirty="0" err="1">
                <a:solidFill>
                  <a:srgbClr val="FF0000"/>
                </a:solidFill>
              </a:rPr>
              <a:t>formalized</a:t>
            </a:r>
            <a:r>
              <a:rPr lang="hr-HR" sz="4600" dirty="0">
                <a:solidFill>
                  <a:srgbClr val="FF0000"/>
                </a:solidFill>
              </a:rPr>
              <a:t> </a:t>
            </a:r>
            <a:r>
              <a:rPr lang="hr-HR" sz="4600" dirty="0" err="1">
                <a:solidFill>
                  <a:srgbClr val="FF0000"/>
                </a:solidFill>
              </a:rPr>
              <a:t>procedures</a:t>
            </a:r>
            <a:r>
              <a:rPr lang="hr-HR" sz="4600" dirty="0">
                <a:solidFill>
                  <a:srgbClr val="FF0000"/>
                </a:solidFill>
              </a:rPr>
              <a:t>. </a:t>
            </a:r>
            <a:r>
              <a:rPr lang="hr-HR" dirty="0" err="1" smtClean="0"/>
              <a:t>This</a:t>
            </a:r>
            <a:r>
              <a:rPr lang="hr-HR" dirty="0" smtClean="0"/>
              <a:t> </a:t>
            </a:r>
            <a:r>
              <a:rPr lang="hr-HR" dirty="0" err="1"/>
              <a:t>may</a:t>
            </a:r>
            <a:r>
              <a:rPr lang="hr-HR" dirty="0"/>
              <a:t> </a:t>
            </a:r>
            <a:r>
              <a:rPr lang="hr-HR" dirty="0" err="1"/>
              <a:t>be</a:t>
            </a:r>
            <a:r>
              <a:rPr lang="hr-HR" dirty="0"/>
              <a:t> </a:t>
            </a:r>
            <a:r>
              <a:rPr lang="hr-HR" dirty="0" err="1"/>
              <a:t>exaggerated</a:t>
            </a:r>
            <a:r>
              <a:rPr lang="hr-HR" dirty="0"/>
              <a:t> to </a:t>
            </a:r>
            <a:r>
              <a:rPr lang="hr-HR" dirty="0" err="1"/>
              <a:t>the</a:t>
            </a:r>
            <a:r>
              <a:rPr lang="hr-HR" dirty="0"/>
              <a:t> </a:t>
            </a:r>
            <a:r>
              <a:rPr lang="hr-HR" dirty="0" err="1"/>
              <a:t>point</a:t>
            </a:r>
            <a:r>
              <a:rPr lang="hr-HR" dirty="0"/>
              <a:t> </a:t>
            </a:r>
            <a:r>
              <a:rPr lang="hr-HR" dirty="0" err="1"/>
              <a:t>where</a:t>
            </a:r>
            <a:r>
              <a:rPr lang="hr-HR" dirty="0"/>
              <a:t> </a:t>
            </a:r>
            <a:r>
              <a:rPr lang="hr-HR" dirty="0" err="1"/>
              <a:t>primary</a:t>
            </a:r>
            <a:r>
              <a:rPr lang="hr-HR" dirty="0"/>
              <a:t> </a:t>
            </a:r>
            <a:r>
              <a:rPr lang="hr-HR" dirty="0" err="1"/>
              <a:t>concern</a:t>
            </a:r>
            <a:r>
              <a:rPr lang="hr-HR" dirty="0"/>
              <a:t> </a:t>
            </a:r>
            <a:r>
              <a:rPr lang="hr-HR" dirty="0" err="1"/>
              <a:t>with</a:t>
            </a:r>
            <a:r>
              <a:rPr lang="hr-HR" dirty="0"/>
              <a:t> </a:t>
            </a:r>
            <a:r>
              <a:rPr lang="hr-HR" dirty="0" err="1"/>
              <a:t>conformity</a:t>
            </a:r>
            <a:r>
              <a:rPr lang="hr-HR" dirty="0"/>
              <a:t> </a:t>
            </a:r>
            <a:r>
              <a:rPr lang="hr-HR" dirty="0" err="1"/>
              <a:t>to</a:t>
            </a:r>
            <a:r>
              <a:rPr lang="hr-HR" dirty="0"/>
              <a:t> </a:t>
            </a:r>
            <a:r>
              <a:rPr lang="hr-HR" dirty="0" err="1"/>
              <a:t>the</a:t>
            </a:r>
            <a:r>
              <a:rPr lang="hr-HR" dirty="0"/>
              <a:t> </a:t>
            </a:r>
            <a:r>
              <a:rPr lang="hr-HR" dirty="0" err="1"/>
              <a:t>rules</a:t>
            </a:r>
            <a:r>
              <a:rPr lang="hr-HR" dirty="0"/>
              <a:t> </a:t>
            </a:r>
            <a:r>
              <a:rPr lang="hr-HR" dirty="0" err="1"/>
              <a:t>interferes</a:t>
            </a:r>
            <a:r>
              <a:rPr lang="hr-HR" dirty="0"/>
              <a:t> </a:t>
            </a:r>
            <a:r>
              <a:rPr lang="hr-HR" dirty="0" err="1"/>
              <a:t>with</a:t>
            </a:r>
            <a:r>
              <a:rPr lang="hr-HR" dirty="0"/>
              <a:t> </a:t>
            </a:r>
            <a:r>
              <a:rPr lang="hr-HR" dirty="0" err="1"/>
              <a:t>the</a:t>
            </a:r>
            <a:r>
              <a:rPr lang="hr-HR" dirty="0"/>
              <a:t> </a:t>
            </a:r>
            <a:r>
              <a:rPr lang="hr-HR" dirty="0" err="1"/>
              <a:t>achievement</a:t>
            </a:r>
            <a:r>
              <a:rPr lang="hr-HR" dirty="0"/>
              <a:t> </a:t>
            </a:r>
            <a:r>
              <a:rPr lang="hr-HR" dirty="0" err="1"/>
              <a:t>of</a:t>
            </a:r>
            <a:r>
              <a:rPr lang="hr-HR" dirty="0"/>
              <a:t> </a:t>
            </a:r>
            <a:r>
              <a:rPr lang="hr-HR" dirty="0" err="1"/>
              <a:t>the</a:t>
            </a:r>
            <a:r>
              <a:rPr lang="hr-HR" dirty="0"/>
              <a:t> </a:t>
            </a:r>
            <a:r>
              <a:rPr lang="hr-HR" dirty="0" err="1"/>
              <a:t>purposes</a:t>
            </a:r>
            <a:r>
              <a:rPr lang="hr-HR" dirty="0"/>
              <a:t> </a:t>
            </a:r>
            <a:r>
              <a:rPr lang="hr-HR" dirty="0" err="1"/>
              <a:t>of</a:t>
            </a:r>
            <a:r>
              <a:rPr lang="hr-HR" dirty="0"/>
              <a:t> </a:t>
            </a:r>
            <a:r>
              <a:rPr lang="hr-HR" dirty="0" err="1"/>
              <a:t>the</a:t>
            </a:r>
            <a:r>
              <a:rPr lang="hr-HR" dirty="0"/>
              <a:t> </a:t>
            </a:r>
            <a:r>
              <a:rPr lang="hr-HR" dirty="0" err="1"/>
              <a:t>organization</a:t>
            </a:r>
            <a:r>
              <a:rPr lang="hr-HR" dirty="0"/>
              <a:t>, </a:t>
            </a:r>
            <a:r>
              <a:rPr lang="hr-HR" dirty="0" err="1"/>
              <a:t>in</a:t>
            </a:r>
            <a:r>
              <a:rPr lang="hr-HR" dirty="0"/>
              <a:t> </a:t>
            </a:r>
            <a:r>
              <a:rPr lang="hr-HR" dirty="0" err="1"/>
              <a:t>which</a:t>
            </a:r>
            <a:r>
              <a:rPr lang="hr-HR" dirty="0"/>
              <a:t> </a:t>
            </a:r>
            <a:r>
              <a:rPr lang="hr-HR" dirty="0" err="1"/>
              <a:t>case</a:t>
            </a:r>
            <a:r>
              <a:rPr lang="hr-HR" dirty="0"/>
              <a:t> </a:t>
            </a:r>
            <a:r>
              <a:rPr lang="hr-HR" dirty="0" err="1"/>
              <a:t>we</a:t>
            </a:r>
            <a:r>
              <a:rPr lang="hr-HR" dirty="0"/>
              <a:t> </a:t>
            </a:r>
            <a:r>
              <a:rPr lang="hr-HR" dirty="0" err="1"/>
              <a:t>have</a:t>
            </a:r>
            <a:r>
              <a:rPr lang="hr-HR" dirty="0"/>
              <a:t> </a:t>
            </a:r>
            <a:r>
              <a:rPr lang="hr-HR" dirty="0" err="1"/>
              <a:t>the</a:t>
            </a:r>
            <a:r>
              <a:rPr lang="hr-HR" dirty="0"/>
              <a:t> </a:t>
            </a:r>
            <a:r>
              <a:rPr lang="hr-HR" dirty="0" err="1"/>
              <a:t>familiar</a:t>
            </a:r>
            <a:r>
              <a:rPr lang="hr-HR" dirty="0"/>
              <a:t> </a:t>
            </a:r>
            <a:r>
              <a:rPr lang="hr-HR" dirty="0" err="1"/>
              <a:t>phenomenon</a:t>
            </a:r>
            <a:r>
              <a:rPr lang="hr-HR" dirty="0"/>
              <a:t> </a:t>
            </a:r>
            <a:r>
              <a:rPr lang="hr-HR" dirty="0" err="1"/>
              <a:t>of</a:t>
            </a:r>
            <a:r>
              <a:rPr lang="hr-HR" dirty="0"/>
              <a:t> </a:t>
            </a:r>
            <a:r>
              <a:rPr lang="hr-HR" dirty="0" err="1"/>
              <a:t>the</a:t>
            </a:r>
            <a:r>
              <a:rPr lang="hr-HR" dirty="0"/>
              <a:t> </a:t>
            </a:r>
            <a:r>
              <a:rPr lang="hr-HR" dirty="0" err="1"/>
              <a:t>technicism</a:t>
            </a:r>
            <a:r>
              <a:rPr lang="hr-HR" dirty="0"/>
              <a:t> or red </a:t>
            </a:r>
            <a:r>
              <a:rPr lang="hr-HR" dirty="0" err="1"/>
              <a:t>tape</a:t>
            </a:r>
            <a:r>
              <a:rPr lang="hr-HR" dirty="0"/>
              <a:t> </a:t>
            </a:r>
            <a:r>
              <a:rPr lang="hr-HR" dirty="0" err="1"/>
              <a:t>of</a:t>
            </a:r>
            <a:r>
              <a:rPr lang="hr-HR" dirty="0"/>
              <a:t> </a:t>
            </a:r>
            <a:r>
              <a:rPr lang="hr-HR" dirty="0" err="1"/>
              <a:t>the</a:t>
            </a:r>
            <a:r>
              <a:rPr lang="hr-HR" dirty="0"/>
              <a:t> </a:t>
            </a:r>
            <a:r>
              <a:rPr lang="hr-HR" dirty="0" err="1"/>
              <a:t>official</a:t>
            </a:r>
            <a:r>
              <a:rPr lang="hr-HR" dirty="0"/>
              <a:t>. </a:t>
            </a:r>
            <a:r>
              <a:rPr lang="hr-HR" dirty="0" err="1"/>
              <a:t>An</a:t>
            </a:r>
            <a:r>
              <a:rPr lang="hr-HR" dirty="0"/>
              <a:t> </a:t>
            </a:r>
            <a:r>
              <a:rPr lang="hr-HR" dirty="0" err="1"/>
              <a:t>extreme</a:t>
            </a:r>
            <a:r>
              <a:rPr lang="hr-HR" dirty="0"/>
              <a:t> </a:t>
            </a:r>
            <a:r>
              <a:rPr lang="hr-HR" dirty="0" err="1"/>
              <a:t>product</a:t>
            </a:r>
            <a:r>
              <a:rPr lang="hr-HR" dirty="0"/>
              <a:t> </a:t>
            </a:r>
            <a:r>
              <a:rPr lang="hr-HR" dirty="0" err="1"/>
              <a:t>of</a:t>
            </a:r>
            <a:r>
              <a:rPr lang="hr-HR" dirty="0"/>
              <a:t> </a:t>
            </a:r>
            <a:r>
              <a:rPr lang="hr-HR" dirty="0" err="1">
                <a:solidFill>
                  <a:srgbClr val="FF0000"/>
                </a:solidFill>
              </a:rPr>
              <a:t>this</a:t>
            </a:r>
            <a:r>
              <a:rPr lang="hr-HR" dirty="0">
                <a:solidFill>
                  <a:srgbClr val="FF0000"/>
                </a:solidFill>
              </a:rPr>
              <a:t> </a:t>
            </a:r>
            <a:r>
              <a:rPr lang="hr-HR" dirty="0" err="1">
                <a:solidFill>
                  <a:srgbClr val="FF0000"/>
                </a:solidFill>
              </a:rPr>
              <a:t>process</a:t>
            </a:r>
            <a:r>
              <a:rPr lang="hr-HR" dirty="0">
                <a:solidFill>
                  <a:srgbClr val="FF0000"/>
                </a:solidFill>
              </a:rPr>
              <a:t> </a:t>
            </a:r>
            <a:r>
              <a:rPr lang="hr-HR" dirty="0" err="1">
                <a:solidFill>
                  <a:srgbClr val="FF0000"/>
                </a:solidFill>
              </a:rPr>
              <a:t>of</a:t>
            </a:r>
            <a:r>
              <a:rPr lang="hr-HR" dirty="0">
                <a:solidFill>
                  <a:srgbClr val="FF0000"/>
                </a:solidFill>
              </a:rPr>
              <a:t> </a:t>
            </a:r>
            <a:r>
              <a:rPr lang="hr-HR" dirty="0" err="1">
                <a:solidFill>
                  <a:srgbClr val="FF0000"/>
                </a:solidFill>
              </a:rPr>
              <a:t>displacement</a:t>
            </a:r>
            <a:r>
              <a:rPr lang="hr-HR" dirty="0">
                <a:solidFill>
                  <a:srgbClr val="FF0000"/>
                </a:solidFill>
              </a:rPr>
              <a:t> </a:t>
            </a:r>
            <a:r>
              <a:rPr lang="hr-HR" dirty="0" err="1">
                <a:solidFill>
                  <a:srgbClr val="FF0000"/>
                </a:solidFill>
              </a:rPr>
              <a:t>of</a:t>
            </a:r>
            <a:r>
              <a:rPr lang="hr-HR" dirty="0">
                <a:solidFill>
                  <a:srgbClr val="FF0000"/>
                </a:solidFill>
              </a:rPr>
              <a:t> </a:t>
            </a:r>
            <a:r>
              <a:rPr lang="hr-HR" dirty="0" err="1">
                <a:solidFill>
                  <a:srgbClr val="FF0000"/>
                </a:solidFill>
              </a:rPr>
              <a:t>goals</a:t>
            </a:r>
            <a:r>
              <a:rPr lang="hr-HR" dirty="0">
                <a:solidFill>
                  <a:srgbClr val="FF0000"/>
                </a:solidFill>
              </a:rPr>
              <a:t> is </a:t>
            </a:r>
            <a:r>
              <a:rPr lang="hr-HR" dirty="0" err="1">
                <a:solidFill>
                  <a:srgbClr val="FF0000"/>
                </a:solidFill>
              </a:rPr>
              <a:t>the</a:t>
            </a:r>
            <a:r>
              <a:rPr lang="hr-HR" dirty="0">
                <a:solidFill>
                  <a:srgbClr val="FF0000"/>
                </a:solidFill>
              </a:rPr>
              <a:t> </a:t>
            </a:r>
            <a:r>
              <a:rPr lang="hr-HR" dirty="0" err="1">
                <a:solidFill>
                  <a:srgbClr val="FF0000"/>
                </a:solidFill>
              </a:rPr>
              <a:t>bureaucratic</a:t>
            </a:r>
            <a:r>
              <a:rPr lang="hr-HR" dirty="0">
                <a:solidFill>
                  <a:srgbClr val="FF0000"/>
                </a:solidFill>
              </a:rPr>
              <a:t> </a:t>
            </a:r>
            <a:r>
              <a:rPr lang="hr-HR" dirty="0" err="1">
                <a:solidFill>
                  <a:srgbClr val="FF0000"/>
                </a:solidFill>
              </a:rPr>
              <a:t>virtuoso</a:t>
            </a:r>
            <a:r>
              <a:rPr lang="hr-HR" dirty="0">
                <a:solidFill>
                  <a:srgbClr val="FF0000"/>
                </a:solidFill>
              </a:rPr>
              <a:t>, who </a:t>
            </a:r>
            <a:r>
              <a:rPr lang="hr-HR" dirty="0" err="1">
                <a:solidFill>
                  <a:srgbClr val="FF0000"/>
                </a:solidFill>
              </a:rPr>
              <a:t>never</a:t>
            </a:r>
            <a:r>
              <a:rPr lang="hr-HR" dirty="0">
                <a:solidFill>
                  <a:srgbClr val="FF0000"/>
                </a:solidFill>
              </a:rPr>
              <a:t> </a:t>
            </a:r>
            <a:r>
              <a:rPr lang="hr-HR" dirty="0" err="1">
                <a:solidFill>
                  <a:srgbClr val="FF0000"/>
                </a:solidFill>
              </a:rPr>
              <a:t>forgets</a:t>
            </a:r>
            <a:r>
              <a:rPr lang="hr-HR" dirty="0">
                <a:solidFill>
                  <a:srgbClr val="FF0000"/>
                </a:solidFill>
              </a:rPr>
              <a:t> a </a:t>
            </a:r>
            <a:r>
              <a:rPr lang="hr-HR" dirty="0" err="1">
                <a:solidFill>
                  <a:srgbClr val="FF0000"/>
                </a:solidFill>
              </a:rPr>
              <a:t>single</a:t>
            </a:r>
            <a:r>
              <a:rPr lang="hr-HR" dirty="0">
                <a:solidFill>
                  <a:srgbClr val="FF0000"/>
                </a:solidFill>
              </a:rPr>
              <a:t> </a:t>
            </a:r>
            <a:r>
              <a:rPr lang="hr-HR" dirty="0" err="1">
                <a:solidFill>
                  <a:srgbClr val="FF0000"/>
                </a:solidFill>
              </a:rPr>
              <a:t>rule</a:t>
            </a:r>
            <a:r>
              <a:rPr lang="hr-HR" dirty="0">
                <a:solidFill>
                  <a:srgbClr val="FF0000"/>
                </a:solidFill>
              </a:rPr>
              <a:t> </a:t>
            </a:r>
            <a:r>
              <a:rPr lang="hr-HR" dirty="0" err="1">
                <a:solidFill>
                  <a:srgbClr val="FF0000"/>
                </a:solidFill>
              </a:rPr>
              <a:t>binding</a:t>
            </a:r>
            <a:r>
              <a:rPr lang="hr-HR" dirty="0">
                <a:solidFill>
                  <a:srgbClr val="FF0000"/>
                </a:solidFill>
              </a:rPr>
              <a:t> his </a:t>
            </a:r>
            <a:r>
              <a:rPr lang="hr-HR" dirty="0" err="1">
                <a:solidFill>
                  <a:srgbClr val="FF0000"/>
                </a:solidFill>
              </a:rPr>
              <a:t>action</a:t>
            </a:r>
            <a:r>
              <a:rPr lang="hr-HR" dirty="0">
                <a:solidFill>
                  <a:srgbClr val="FF0000"/>
                </a:solidFill>
              </a:rPr>
              <a:t> </a:t>
            </a:r>
            <a:r>
              <a:rPr lang="hr-HR" dirty="0" err="1">
                <a:solidFill>
                  <a:srgbClr val="FF0000"/>
                </a:solidFill>
              </a:rPr>
              <a:t>and</a:t>
            </a:r>
            <a:r>
              <a:rPr lang="hr-HR" dirty="0">
                <a:solidFill>
                  <a:srgbClr val="FF0000"/>
                </a:solidFill>
              </a:rPr>
              <a:t> </a:t>
            </a:r>
            <a:r>
              <a:rPr lang="hr-HR" dirty="0" err="1">
                <a:solidFill>
                  <a:srgbClr val="FF0000"/>
                </a:solidFill>
              </a:rPr>
              <a:t>hence</a:t>
            </a:r>
            <a:r>
              <a:rPr lang="hr-HR" dirty="0">
                <a:solidFill>
                  <a:srgbClr val="FF0000"/>
                </a:solidFill>
              </a:rPr>
              <a:t> is </a:t>
            </a:r>
            <a:r>
              <a:rPr lang="hr-HR" dirty="0" err="1">
                <a:solidFill>
                  <a:srgbClr val="FF0000"/>
                </a:solidFill>
              </a:rPr>
              <a:t>unable</a:t>
            </a:r>
            <a:r>
              <a:rPr lang="hr-HR" dirty="0">
                <a:solidFill>
                  <a:srgbClr val="FF0000"/>
                </a:solidFill>
              </a:rPr>
              <a:t> to </a:t>
            </a:r>
            <a:r>
              <a:rPr lang="hr-HR" dirty="0" err="1">
                <a:solidFill>
                  <a:srgbClr val="FF0000"/>
                </a:solidFill>
              </a:rPr>
              <a:t>assist</a:t>
            </a:r>
            <a:r>
              <a:rPr lang="hr-HR" dirty="0">
                <a:solidFill>
                  <a:srgbClr val="FF0000"/>
                </a:solidFill>
              </a:rPr>
              <a:t> </a:t>
            </a:r>
            <a:r>
              <a:rPr lang="hr-HR" dirty="0" err="1">
                <a:solidFill>
                  <a:srgbClr val="FF0000"/>
                </a:solidFill>
              </a:rPr>
              <a:t>many</a:t>
            </a:r>
            <a:r>
              <a:rPr lang="hr-HR" dirty="0">
                <a:solidFill>
                  <a:srgbClr val="FF0000"/>
                </a:solidFill>
              </a:rPr>
              <a:t> </a:t>
            </a:r>
            <a:r>
              <a:rPr lang="hr-HR" dirty="0" err="1">
                <a:solidFill>
                  <a:srgbClr val="FF0000"/>
                </a:solidFill>
              </a:rPr>
              <a:t>of</a:t>
            </a:r>
            <a:r>
              <a:rPr lang="hr-HR" dirty="0">
                <a:solidFill>
                  <a:srgbClr val="FF0000"/>
                </a:solidFill>
              </a:rPr>
              <a:t> his </a:t>
            </a:r>
            <a:r>
              <a:rPr lang="hr-HR" dirty="0" err="1">
                <a:solidFill>
                  <a:srgbClr val="FF0000"/>
                </a:solidFill>
              </a:rPr>
              <a:t>clients</a:t>
            </a:r>
            <a:r>
              <a:rPr lang="hr-HR" dirty="0"/>
              <a:t>. </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Disfunkcije organizacije</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AutoNum type="arabicParenBoth"/>
            </a:pPr>
            <a:r>
              <a:rPr lang="hr-HR" dirty="0" err="1" smtClean="0"/>
              <a:t>An</a:t>
            </a:r>
            <a:r>
              <a:rPr lang="hr-HR" dirty="0" smtClean="0"/>
              <a:t> </a:t>
            </a:r>
            <a:r>
              <a:rPr lang="hr-HR" dirty="0" err="1"/>
              <a:t>effective</a:t>
            </a:r>
            <a:r>
              <a:rPr lang="hr-HR" dirty="0"/>
              <a:t> </a:t>
            </a:r>
            <a:r>
              <a:rPr lang="hr-HR" dirty="0" err="1"/>
              <a:t>bureaucracy</a:t>
            </a:r>
            <a:r>
              <a:rPr lang="hr-HR" dirty="0"/>
              <a:t> </a:t>
            </a:r>
            <a:r>
              <a:rPr lang="hr-HR" dirty="0" err="1"/>
              <a:t>demands</a:t>
            </a:r>
            <a:r>
              <a:rPr lang="hr-HR" dirty="0"/>
              <a:t> </a:t>
            </a:r>
            <a:r>
              <a:rPr lang="hr-HR" dirty="0" err="1"/>
              <a:t>reliability</a:t>
            </a:r>
            <a:r>
              <a:rPr lang="hr-HR" dirty="0"/>
              <a:t> </a:t>
            </a:r>
            <a:r>
              <a:rPr lang="hr-HR" dirty="0" err="1"/>
              <a:t>of</a:t>
            </a:r>
            <a:r>
              <a:rPr lang="hr-HR" dirty="0"/>
              <a:t> </a:t>
            </a:r>
            <a:r>
              <a:rPr lang="hr-HR" dirty="0" err="1"/>
              <a:t>response</a:t>
            </a:r>
            <a:r>
              <a:rPr lang="hr-HR" dirty="0"/>
              <a:t> </a:t>
            </a:r>
            <a:r>
              <a:rPr lang="hr-HR" dirty="0" err="1"/>
              <a:t>and</a:t>
            </a:r>
            <a:r>
              <a:rPr lang="hr-HR" dirty="0"/>
              <a:t> </a:t>
            </a:r>
            <a:r>
              <a:rPr lang="hr-HR" dirty="0" err="1"/>
              <a:t>strict</a:t>
            </a:r>
            <a:r>
              <a:rPr lang="hr-HR" dirty="0"/>
              <a:t> </a:t>
            </a:r>
            <a:r>
              <a:rPr lang="hr-HR" dirty="0" err="1"/>
              <a:t>devotion</a:t>
            </a:r>
            <a:r>
              <a:rPr lang="hr-HR" dirty="0"/>
              <a:t> to </a:t>
            </a:r>
            <a:r>
              <a:rPr lang="hr-HR" dirty="0" err="1"/>
              <a:t>regulations</a:t>
            </a:r>
            <a:r>
              <a:rPr lang="hr-HR" dirty="0"/>
              <a:t>. </a:t>
            </a:r>
            <a:endParaRPr lang="hr-HR" dirty="0" smtClean="0"/>
          </a:p>
          <a:p>
            <a:pPr marL="514350" indent="-514350">
              <a:buAutoNum type="arabicParenBoth"/>
            </a:pPr>
            <a:r>
              <a:rPr lang="hr-HR" dirty="0" err="1" smtClean="0"/>
              <a:t>Such</a:t>
            </a:r>
            <a:r>
              <a:rPr lang="hr-HR" dirty="0" smtClean="0"/>
              <a:t> </a:t>
            </a:r>
            <a:r>
              <a:rPr lang="hr-HR" dirty="0" err="1"/>
              <a:t>devotion</a:t>
            </a:r>
            <a:r>
              <a:rPr lang="hr-HR" dirty="0"/>
              <a:t> to </a:t>
            </a:r>
            <a:r>
              <a:rPr lang="hr-HR" dirty="0" err="1"/>
              <a:t>the</a:t>
            </a:r>
            <a:r>
              <a:rPr lang="hr-HR" dirty="0"/>
              <a:t> </a:t>
            </a:r>
            <a:r>
              <a:rPr lang="hr-HR" dirty="0" err="1"/>
              <a:t>rules</a:t>
            </a:r>
            <a:r>
              <a:rPr lang="hr-HR" dirty="0"/>
              <a:t> </a:t>
            </a:r>
            <a:r>
              <a:rPr lang="hr-HR" dirty="0" err="1"/>
              <a:t>leads</a:t>
            </a:r>
            <a:r>
              <a:rPr lang="hr-HR" dirty="0"/>
              <a:t> </a:t>
            </a:r>
            <a:r>
              <a:rPr lang="hr-HR" dirty="0" err="1"/>
              <a:t>to</a:t>
            </a:r>
            <a:r>
              <a:rPr lang="hr-HR" dirty="0"/>
              <a:t> </a:t>
            </a:r>
            <a:r>
              <a:rPr lang="hr-HR" dirty="0" err="1"/>
              <a:t>their</a:t>
            </a:r>
            <a:r>
              <a:rPr lang="hr-HR" dirty="0"/>
              <a:t> </a:t>
            </a:r>
            <a:r>
              <a:rPr lang="hr-HR" dirty="0" err="1"/>
              <a:t>transformation</a:t>
            </a:r>
            <a:r>
              <a:rPr lang="hr-HR" dirty="0"/>
              <a:t> </a:t>
            </a:r>
            <a:r>
              <a:rPr lang="hr-HR" dirty="0" err="1"/>
              <a:t>into</a:t>
            </a:r>
            <a:r>
              <a:rPr lang="hr-HR" dirty="0"/>
              <a:t> </a:t>
            </a:r>
            <a:r>
              <a:rPr lang="hr-HR" dirty="0" err="1"/>
              <a:t>absolutes</a:t>
            </a:r>
            <a:r>
              <a:rPr lang="hr-HR" dirty="0"/>
              <a:t>; </a:t>
            </a:r>
            <a:r>
              <a:rPr lang="hr-HR" dirty="0" err="1"/>
              <a:t>they</a:t>
            </a:r>
            <a:r>
              <a:rPr lang="hr-HR" dirty="0"/>
              <a:t> are no </a:t>
            </a:r>
            <a:r>
              <a:rPr lang="hr-HR" dirty="0" err="1"/>
              <a:t>longer</a:t>
            </a:r>
            <a:r>
              <a:rPr lang="hr-HR" dirty="0"/>
              <a:t> </a:t>
            </a:r>
            <a:r>
              <a:rPr lang="hr-HR" dirty="0" err="1"/>
              <a:t>conceived</a:t>
            </a:r>
            <a:r>
              <a:rPr lang="hr-HR" dirty="0"/>
              <a:t> as </a:t>
            </a:r>
            <a:r>
              <a:rPr lang="hr-HR" dirty="0" err="1"/>
              <a:t>relative</a:t>
            </a:r>
            <a:r>
              <a:rPr lang="hr-HR" dirty="0"/>
              <a:t> to a set </a:t>
            </a:r>
            <a:r>
              <a:rPr lang="hr-HR" dirty="0" err="1"/>
              <a:t>of</a:t>
            </a:r>
            <a:r>
              <a:rPr lang="hr-HR" dirty="0"/>
              <a:t> </a:t>
            </a:r>
            <a:r>
              <a:rPr lang="hr-HR" dirty="0" err="1"/>
              <a:t>purposes</a:t>
            </a:r>
            <a:r>
              <a:rPr lang="hr-HR" dirty="0"/>
              <a:t>. </a:t>
            </a:r>
            <a:endParaRPr lang="hr-HR" dirty="0" smtClean="0"/>
          </a:p>
          <a:p>
            <a:pPr marL="514350" indent="-514350">
              <a:buAutoNum type="arabicParenBoth"/>
            </a:pPr>
            <a:r>
              <a:rPr lang="hr-HR" dirty="0" err="1" smtClean="0"/>
              <a:t>This</a:t>
            </a:r>
            <a:r>
              <a:rPr lang="hr-HR" dirty="0" smtClean="0"/>
              <a:t> </a:t>
            </a:r>
            <a:r>
              <a:rPr lang="hr-HR" dirty="0" err="1"/>
              <a:t>interferes</a:t>
            </a:r>
            <a:r>
              <a:rPr lang="hr-HR" dirty="0"/>
              <a:t> </a:t>
            </a:r>
            <a:r>
              <a:rPr lang="hr-HR" dirty="0" err="1"/>
              <a:t>with</a:t>
            </a:r>
            <a:r>
              <a:rPr lang="hr-HR" dirty="0"/>
              <a:t> </a:t>
            </a:r>
            <a:r>
              <a:rPr lang="hr-HR" dirty="0" err="1"/>
              <a:t>ready</a:t>
            </a:r>
            <a:r>
              <a:rPr lang="hr-HR" dirty="0"/>
              <a:t> </a:t>
            </a:r>
            <a:r>
              <a:rPr lang="hr-HR" dirty="0" err="1"/>
              <a:t>adaptation</a:t>
            </a:r>
            <a:r>
              <a:rPr lang="hr-HR" dirty="0"/>
              <a:t> </a:t>
            </a:r>
            <a:r>
              <a:rPr lang="hr-HR" dirty="0" err="1"/>
              <a:t>under</a:t>
            </a:r>
            <a:r>
              <a:rPr lang="hr-HR" dirty="0"/>
              <a:t> </a:t>
            </a:r>
            <a:r>
              <a:rPr lang="hr-HR" dirty="0" err="1"/>
              <a:t>special</a:t>
            </a:r>
            <a:r>
              <a:rPr lang="hr-HR" dirty="0"/>
              <a:t> </a:t>
            </a:r>
            <a:r>
              <a:rPr lang="hr-HR" dirty="0" err="1"/>
              <a:t>conditions</a:t>
            </a:r>
            <a:r>
              <a:rPr lang="hr-HR" dirty="0"/>
              <a:t> </a:t>
            </a:r>
            <a:r>
              <a:rPr lang="hr-HR" dirty="0" err="1"/>
              <a:t>not</a:t>
            </a:r>
            <a:r>
              <a:rPr lang="hr-HR" dirty="0"/>
              <a:t> </a:t>
            </a:r>
            <a:r>
              <a:rPr lang="hr-HR" dirty="0" err="1"/>
              <a:t>clearly</a:t>
            </a:r>
            <a:r>
              <a:rPr lang="hr-HR" dirty="0"/>
              <a:t> </a:t>
            </a:r>
            <a:r>
              <a:rPr lang="hr-HR" dirty="0" err="1"/>
              <a:t>envisaged</a:t>
            </a:r>
            <a:r>
              <a:rPr lang="hr-HR" dirty="0"/>
              <a:t> </a:t>
            </a:r>
            <a:r>
              <a:rPr lang="hr-HR" dirty="0" err="1"/>
              <a:t>by</a:t>
            </a:r>
            <a:r>
              <a:rPr lang="hr-HR" dirty="0"/>
              <a:t> </a:t>
            </a:r>
            <a:r>
              <a:rPr lang="hr-HR" dirty="0" err="1"/>
              <a:t>those</a:t>
            </a:r>
            <a:r>
              <a:rPr lang="hr-HR" dirty="0"/>
              <a:t> who </a:t>
            </a:r>
            <a:r>
              <a:rPr lang="hr-HR" dirty="0" err="1"/>
              <a:t>drew</a:t>
            </a:r>
            <a:r>
              <a:rPr lang="hr-HR" dirty="0"/>
              <a:t> </a:t>
            </a:r>
            <a:r>
              <a:rPr lang="hr-HR" dirty="0" err="1"/>
              <a:t>up</a:t>
            </a:r>
            <a:r>
              <a:rPr lang="hr-HR" dirty="0"/>
              <a:t> </a:t>
            </a:r>
            <a:r>
              <a:rPr lang="hr-HR" dirty="0" err="1"/>
              <a:t>the</a:t>
            </a:r>
            <a:r>
              <a:rPr lang="hr-HR" dirty="0"/>
              <a:t> general </a:t>
            </a:r>
            <a:r>
              <a:rPr lang="hr-HR" dirty="0" err="1"/>
              <a:t>rules</a:t>
            </a:r>
            <a:r>
              <a:rPr lang="hr-HR" dirty="0"/>
              <a:t>. </a:t>
            </a:r>
            <a:endParaRPr lang="hr-HR" dirty="0" smtClean="0"/>
          </a:p>
          <a:p>
            <a:pPr marL="514350" indent="-514350">
              <a:buAutoNum type="arabicParenBoth"/>
            </a:pPr>
            <a:r>
              <a:rPr lang="hr-HR" dirty="0" err="1" smtClean="0"/>
              <a:t>Thus</a:t>
            </a:r>
            <a:r>
              <a:rPr lang="hr-HR" dirty="0"/>
              <a:t>, </a:t>
            </a:r>
            <a:r>
              <a:rPr lang="hr-HR" dirty="0" err="1"/>
              <a:t>the</a:t>
            </a:r>
            <a:r>
              <a:rPr lang="hr-HR" dirty="0"/>
              <a:t> </a:t>
            </a:r>
            <a:r>
              <a:rPr lang="hr-HR" dirty="0" err="1"/>
              <a:t>very</a:t>
            </a:r>
            <a:r>
              <a:rPr lang="hr-HR" dirty="0"/>
              <a:t> </a:t>
            </a:r>
            <a:r>
              <a:rPr lang="hr-HR" dirty="0" err="1"/>
              <a:t>elements</a:t>
            </a:r>
            <a:r>
              <a:rPr lang="hr-HR" dirty="0"/>
              <a:t> </a:t>
            </a:r>
            <a:r>
              <a:rPr lang="hr-HR" dirty="0" err="1"/>
              <a:t>which</a:t>
            </a:r>
            <a:r>
              <a:rPr lang="hr-HR" dirty="0"/>
              <a:t> </a:t>
            </a:r>
            <a:r>
              <a:rPr lang="hr-HR" dirty="0" err="1"/>
              <a:t>conduce</a:t>
            </a:r>
            <a:r>
              <a:rPr lang="hr-HR" dirty="0"/>
              <a:t> </a:t>
            </a:r>
            <a:r>
              <a:rPr lang="hr-HR" dirty="0" err="1"/>
              <a:t>toward</a:t>
            </a:r>
            <a:r>
              <a:rPr lang="hr-HR" dirty="0"/>
              <a:t> </a:t>
            </a:r>
            <a:r>
              <a:rPr lang="hr-HR" dirty="0" err="1"/>
              <a:t>efficiency</a:t>
            </a:r>
            <a:r>
              <a:rPr lang="hr-HR" dirty="0"/>
              <a:t> </a:t>
            </a:r>
            <a:r>
              <a:rPr lang="hr-HR" dirty="0" err="1"/>
              <a:t>in</a:t>
            </a:r>
            <a:r>
              <a:rPr lang="hr-HR" dirty="0"/>
              <a:t> general </a:t>
            </a:r>
            <a:r>
              <a:rPr lang="hr-HR" dirty="0" err="1"/>
              <a:t>produce</a:t>
            </a:r>
            <a:r>
              <a:rPr lang="hr-HR" dirty="0"/>
              <a:t> </a:t>
            </a:r>
            <a:r>
              <a:rPr lang="hr-HR" dirty="0" err="1"/>
              <a:t>inefficiency</a:t>
            </a:r>
            <a:r>
              <a:rPr lang="hr-HR" dirty="0"/>
              <a:t> </a:t>
            </a:r>
            <a:r>
              <a:rPr lang="hr-HR" dirty="0" err="1"/>
              <a:t>in</a:t>
            </a:r>
            <a:r>
              <a:rPr lang="hr-HR" dirty="0"/>
              <a:t> </a:t>
            </a:r>
            <a:r>
              <a:rPr lang="hr-HR" dirty="0" err="1"/>
              <a:t>specific</a:t>
            </a:r>
            <a:r>
              <a:rPr lang="hr-HR" dirty="0"/>
              <a:t> </a:t>
            </a:r>
            <a:r>
              <a:rPr lang="hr-HR" dirty="0" err="1"/>
              <a:t>instances</a:t>
            </a:r>
            <a:r>
              <a:rPr lang="hr-HR" dirty="0"/>
              <a:t>. </a:t>
            </a:r>
            <a:r>
              <a:rPr lang="hr-HR" dirty="0" err="1"/>
              <a:t>Full</a:t>
            </a:r>
            <a:r>
              <a:rPr lang="hr-HR" dirty="0"/>
              <a:t> </a:t>
            </a:r>
            <a:r>
              <a:rPr lang="hr-HR" dirty="0" err="1"/>
              <a:t>realization</a:t>
            </a:r>
            <a:r>
              <a:rPr lang="hr-HR" dirty="0"/>
              <a:t> </a:t>
            </a:r>
            <a:r>
              <a:rPr lang="hr-HR" dirty="0" err="1"/>
              <a:t>of</a:t>
            </a:r>
            <a:r>
              <a:rPr lang="hr-HR" dirty="0"/>
              <a:t> </a:t>
            </a:r>
            <a:r>
              <a:rPr lang="hr-HR" dirty="0" err="1"/>
              <a:t>the</a:t>
            </a:r>
            <a:r>
              <a:rPr lang="hr-HR" dirty="0"/>
              <a:t> </a:t>
            </a:r>
            <a:r>
              <a:rPr lang="hr-HR" dirty="0" err="1"/>
              <a:t>inadequacy</a:t>
            </a:r>
            <a:r>
              <a:rPr lang="hr-HR" dirty="0"/>
              <a:t> is </a:t>
            </a:r>
            <a:r>
              <a:rPr lang="hr-HR" dirty="0" err="1"/>
              <a:t>seldom</a:t>
            </a:r>
            <a:r>
              <a:rPr lang="hr-HR" dirty="0"/>
              <a:t> </a:t>
            </a:r>
            <a:r>
              <a:rPr lang="hr-HR" dirty="0" err="1"/>
              <a:t>attained</a:t>
            </a:r>
            <a:r>
              <a:rPr lang="hr-HR" dirty="0"/>
              <a:t> </a:t>
            </a:r>
            <a:r>
              <a:rPr lang="hr-HR" dirty="0" err="1"/>
              <a:t>by</a:t>
            </a:r>
            <a:r>
              <a:rPr lang="hr-HR" dirty="0"/>
              <a:t> </a:t>
            </a:r>
            <a:r>
              <a:rPr lang="hr-HR" dirty="0" err="1"/>
              <a:t>members</a:t>
            </a:r>
            <a:r>
              <a:rPr lang="hr-HR" dirty="0"/>
              <a:t> </a:t>
            </a:r>
            <a:r>
              <a:rPr lang="hr-HR" dirty="0" err="1"/>
              <a:t>of</a:t>
            </a:r>
            <a:r>
              <a:rPr lang="hr-HR" dirty="0"/>
              <a:t> </a:t>
            </a:r>
            <a:r>
              <a:rPr lang="hr-HR" dirty="0" err="1"/>
              <a:t>the</a:t>
            </a:r>
            <a:r>
              <a:rPr lang="hr-HR" dirty="0"/>
              <a:t> group who </a:t>
            </a:r>
            <a:r>
              <a:rPr lang="hr-HR" dirty="0" err="1"/>
              <a:t>have</a:t>
            </a:r>
            <a:r>
              <a:rPr lang="hr-HR" dirty="0"/>
              <a:t> </a:t>
            </a:r>
            <a:r>
              <a:rPr lang="hr-HR" dirty="0" err="1"/>
              <a:t>not</a:t>
            </a:r>
            <a:r>
              <a:rPr lang="hr-HR" dirty="0"/>
              <a:t> </a:t>
            </a:r>
            <a:r>
              <a:rPr lang="hr-HR" dirty="0" err="1"/>
              <a:t>divorced</a:t>
            </a:r>
            <a:r>
              <a:rPr lang="hr-HR" dirty="0"/>
              <a:t> </a:t>
            </a:r>
            <a:r>
              <a:rPr lang="hr-HR" dirty="0" err="1"/>
              <a:t>themselves</a:t>
            </a:r>
            <a:r>
              <a:rPr lang="hr-HR" dirty="0"/>
              <a:t> </a:t>
            </a:r>
            <a:r>
              <a:rPr lang="hr-HR" dirty="0" err="1"/>
              <a:t>from</a:t>
            </a:r>
            <a:r>
              <a:rPr lang="hr-HR" dirty="0"/>
              <a:t> </a:t>
            </a:r>
            <a:r>
              <a:rPr lang="hr-HR" dirty="0" err="1"/>
              <a:t>the</a:t>
            </a:r>
            <a:r>
              <a:rPr lang="hr-HR" dirty="0"/>
              <a:t> </a:t>
            </a:r>
            <a:r>
              <a:rPr lang="hr-HR" dirty="0" err="1"/>
              <a:t>meanings</a:t>
            </a:r>
            <a:r>
              <a:rPr lang="hr-HR" dirty="0"/>
              <a:t> </a:t>
            </a:r>
            <a:r>
              <a:rPr lang="hr-HR" dirty="0" err="1"/>
              <a:t>which</a:t>
            </a:r>
            <a:r>
              <a:rPr lang="hr-HR" dirty="0"/>
              <a:t> </a:t>
            </a:r>
            <a:r>
              <a:rPr lang="hr-HR" dirty="0" err="1"/>
              <a:t>the</a:t>
            </a:r>
            <a:r>
              <a:rPr lang="hr-HR" dirty="0"/>
              <a:t> </a:t>
            </a:r>
            <a:r>
              <a:rPr lang="hr-HR" dirty="0" err="1"/>
              <a:t>rules</a:t>
            </a:r>
            <a:r>
              <a:rPr lang="hr-HR" dirty="0"/>
              <a:t> </a:t>
            </a:r>
            <a:r>
              <a:rPr lang="hr-HR" dirty="0" err="1"/>
              <a:t>have</a:t>
            </a:r>
            <a:r>
              <a:rPr lang="hr-HR" dirty="0"/>
              <a:t> for </a:t>
            </a:r>
            <a:r>
              <a:rPr lang="hr-HR" dirty="0" err="1"/>
              <a:t>them</a:t>
            </a:r>
            <a:r>
              <a:rPr lang="hr-HR" dirty="0"/>
              <a:t>. </a:t>
            </a:r>
            <a:r>
              <a:rPr lang="hr-HR" dirty="0" err="1"/>
              <a:t>These</a:t>
            </a:r>
            <a:r>
              <a:rPr lang="hr-HR" dirty="0"/>
              <a:t> </a:t>
            </a:r>
            <a:r>
              <a:rPr lang="hr-HR" dirty="0" err="1"/>
              <a:t>rules</a:t>
            </a:r>
            <a:r>
              <a:rPr lang="hr-HR" dirty="0"/>
              <a:t> </a:t>
            </a:r>
            <a:r>
              <a:rPr lang="hr-HR" dirty="0" err="1"/>
              <a:t>in</a:t>
            </a:r>
            <a:r>
              <a:rPr lang="hr-HR" dirty="0"/>
              <a:t> time </a:t>
            </a:r>
            <a:r>
              <a:rPr lang="hr-HR" dirty="0" err="1"/>
              <a:t>become</a:t>
            </a:r>
            <a:r>
              <a:rPr lang="hr-HR" dirty="0"/>
              <a:t> </a:t>
            </a:r>
            <a:r>
              <a:rPr lang="hr-HR" dirty="0" err="1"/>
              <a:t>symbolic</a:t>
            </a:r>
            <a:r>
              <a:rPr lang="hr-HR" dirty="0"/>
              <a:t> </a:t>
            </a:r>
            <a:r>
              <a:rPr lang="hr-HR" dirty="0" err="1"/>
              <a:t>in</a:t>
            </a:r>
            <a:r>
              <a:rPr lang="hr-HR" dirty="0"/>
              <a:t> </a:t>
            </a:r>
            <a:r>
              <a:rPr lang="hr-HR" dirty="0" err="1"/>
              <a:t>cast</a:t>
            </a:r>
            <a:r>
              <a:rPr lang="hr-HR" dirty="0"/>
              <a:t>, </a:t>
            </a:r>
            <a:r>
              <a:rPr lang="hr-HR" dirty="0" err="1"/>
              <a:t>rather</a:t>
            </a:r>
            <a:r>
              <a:rPr lang="hr-HR" dirty="0"/>
              <a:t> </a:t>
            </a:r>
            <a:r>
              <a:rPr lang="hr-HR" dirty="0" err="1"/>
              <a:t>than</a:t>
            </a:r>
            <a:r>
              <a:rPr lang="hr-HR" dirty="0"/>
              <a:t> </a:t>
            </a:r>
            <a:r>
              <a:rPr lang="hr-HR" dirty="0" err="1"/>
              <a:t>strictly</a:t>
            </a:r>
            <a:r>
              <a:rPr lang="hr-HR" dirty="0"/>
              <a:t> </a:t>
            </a:r>
            <a:r>
              <a:rPr lang="hr-HR" dirty="0" err="1"/>
              <a:t>utilitarian</a:t>
            </a:r>
            <a:r>
              <a:rPr lang="hr-HR" dirty="0"/>
              <a:t>.</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Napredovanje: pretjerivanje ne škodi</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hr-HR" dirty="0" err="1"/>
              <a:t>The</a:t>
            </a:r>
            <a:r>
              <a:rPr lang="hr-HR" dirty="0"/>
              <a:t> </a:t>
            </a:r>
            <a:r>
              <a:rPr lang="hr-HR" dirty="0" err="1"/>
              <a:t>bureaucrat</a:t>
            </a:r>
            <a:r>
              <a:rPr lang="hr-HR" dirty="0"/>
              <a:t>’s </a:t>
            </a:r>
            <a:r>
              <a:rPr lang="hr-HR" dirty="0" err="1"/>
              <a:t>official</a:t>
            </a:r>
            <a:r>
              <a:rPr lang="hr-HR" dirty="0"/>
              <a:t> life is </a:t>
            </a:r>
            <a:r>
              <a:rPr lang="hr-HR" dirty="0" err="1"/>
              <a:t>planned</a:t>
            </a:r>
            <a:r>
              <a:rPr lang="hr-HR" dirty="0"/>
              <a:t> for </a:t>
            </a:r>
            <a:r>
              <a:rPr lang="hr-HR" dirty="0" err="1"/>
              <a:t>him</a:t>
            </a:r>
            <a:r>
              <a:rPr lang="hr-HR" dirty="0"/>
              <a:t> </a:t>
            </a:r>
            <a:r>
              <a:rPr lang="hr-HR" dirty="0" err="1"/>
              <a:t>in</a:t>
            </a:r>
            <a:r>
              <a:rPr lang="hr-HR" dirty="0"/>
              <a:t> </a:t>
            </a:r>
            <a:r>
              <a:rPr lang="hr-HR" dirty="0" err="1"/>
              <a:t>terms</a:t>
            </a:r>
            <a:r>
              <a:rPr lang="hr-HR" dirty="0"/>
              <a:t> </a:t>
            </a:r>
            <a:r>
              <a:rPr lang="hr-HR" dirty="0" err="1"/>
              <a:t>of</a:t>
            </a:r>
            <a:r>
              <a:rPr lang="hr-HR" dirty="0"/>
              <a:t> a </a:t>
            </a:r>
            <a:r>
              <a:rPr lang="hr-HR" dirty="0" err="1"/>
              <a:t>graded</a:t>
            </a:r>
            <a:r>
              <a:rPr lang="hr-HR" dirty="0"/>
              <a:t> </a:t>
            </a:r>
            <a:r>
              <a:rPr lang="hr-HR" dirty="0" err="1"/>
              <a:t>career</a:t>
            </a:r>
            <a:r>
              <a:rPr lang="hr-HR" dirty="0"/>
              <a:t> </a:t>
            </a:r>
            <a:r>
              <a:rPr lang="hr-HR" dirty="0" err="1"/>
              <a:t>through</a:t>
            </a:r>
            <a:r>
              <a:rPr lang="hr-HR" dirty="0"/>
              <a:t> </a:t>
            </a:r>
            <a:r>
              <a:rPr lang="hr-HR" dirty="0" err="1"/>
              <a:t>the</a:t>
            </a:r>
            <a:r>
              <a:rPr lang="hr-HR" dirty="0"/>
              <a:t> </a:t>
            </a:r>
            <a:r>
              <a:rPr lang="hr-HR" dirty="0" err="1"/>
              <a:t>organizational</a:t>
            </a:r>
            <a:r>
              <a:rPr lang="hr-HR" dirty="0"/>
              <a:t> </a:t>
            </a:r>
            <a:r>
              <a:rPr lang="hr-HR" dirty="0" err="1"/>
              <a:t>devices</a:t>
            </a:r>
            <a:r>
              <a:rPr lang="hr-HR" dirty="0"/>
              <a:t> </a:t>
            </a:r>
            <a:r>
              <a:rPr lang="hr-HR" dirty="0" err="1"/>
              <a:t>of</a:t>
            </a:r>
            <a:r>
              <a:rPr lang="hr-HR" dirty="0"/>
              <a:t> </a:t>
            </a:r>
            <a:r>
              <a:rPr lang="hr-HR" dirty="0" err="1"/>
              <a:t>promotion</a:t>
            </a:r>
            <a:r>
              <a:rPr lang="hr-HR" dirty="0"/>
              <a:t> </a:t>
            </a:r>
            <a:r>
              <a:rPr lang="hr-HR" dirty="0" err="1"/>
              <a:t>by</a:t>
            </a:r>
            <a:r>
              <a:rPr lang="hr-HR" dirty="0"/>
              <a:t> </a:t>
            </a:r>
            <a:r>
              <a:rPr lang="hr-HR" dirty="0" err="1"/>
              <a:t>seniority</a:t>
            </a:r>
            <a:r>
              <a:rPr lang="hr-HR" dirty="0"/>
              <a:t>, </a:t>
            </a:r>
            <a:r>
              <a:rPr lang="hr-HR" dirty="0" err="1"/>
              <a:t>pensions</a:t>
            </a:r>
            <a:r>
              <a:rPr lang="hr-HR" dirty="0"/>
              <a:t> </a:t>
            </a:r>
            <a:r>
              <a:rPr lang="hr-HR" dirty="0" err="1"/>
              <a:t>incremental</a:t>
            </a:r>
            <a:r>
              <a:rPr lang="hr-HR" dirty="0"/>
              <a:t> </a:t>
            </a:r>
            <a:r>
              <a:rPr lang="hr-HR" dirty="0" err="1"/>
              <a:t>salaries</a:t>
            </a:r>
            <a:r>
              <a:rPr lang="hr-HR" dirty="0"/>
              <a:t>, </a:t>
            </a:r>
            <a:r>
              <a:rPr lang="hr-HR" dirty="0" err="1"/>
              <a:t>etc</a:t>
            </a:r>
            <a:r>
              <a:rPr lang="hr-HR" dirty="0"/>
              <a:t>., all </a:t>
            </a:r>
            <a:r>
              <a:rPr lang="hr-HR" dirty="0" err="1"/>
              <a:t>of</a:t>
            </a:r>
            <a:r>
              <a:rPr lang="hr-HR" dirty="0"/>
              <a:t> </a:t>
            </a:r>
            <a:r>
              <a:rPr lang="hr-HR" dirty="0" err="1"/>
              <a:t>which</a:t>
            </a:r>
            <a:r>
              <a:rPr lang="hr-HR" dirty="0"/>
              <a:t> are </a:t>
            </a:r>
            <a:r>
              <a:rPr lang="hr-HR" dirty="0" err="1"/>
              <a:t>designed</a:t>
            </a:r>
            <a:r>
              <a:rPr lang="hr-HR" dirty="0"/>
              <a:t> </a:t>
            </a:r>
            <a:r>
              <a:rPr lang="hr-HR" sz="4100" dirty="0">
                <a:solidFill>
                  <a:srgbClr val="FF0000"/>
                </a:solidFill>
              </a:rPr>
              <a:t>to provide </a:t>
            </a:r>
            <a:r>
              <a:rPr lang="hr-HR" sz="4100" dirty="0" err="1">
                <a:solidFill>
                  <a:srgbClr val="FF0000"/>
                </a:solidFill>
              </a:rPr>
              <a:t>incentives</a:t>
            </a:r>
            <a:r>
              <a:rPr lang="hr-HR" sz="4100" dirty="0">
                <a:solidFill>
                  <a:srgbClr val="FF0000"/>
                </a:solidFill>
              </a:rPr>
              <a:t> for </a:t>
            </a:r>
            <a:r>
              <a:rPr lang="hr-HR" sz="4100" dirty="0" err="1">
                <a:solidFill>
                  <a:srgbClr val="FF0000"/>
                </a:solidFill>
              </a:rPr>
              <a:t>disciplined</a:t>
            </a:r>
            <a:r>
              <a:rPr lang="hr-HR" sz="4100" dirty="0">
                <a:solidFill>
                  <a:srgbClr val="FF0000"/>
                </a:solidFill>
              </a:rPr>
              <a:t> </a:t>
            </a:r>
            <a:r>
              <a:rPr lang="hr-HR" sz="4100" dirty="0" err="1">
                <a:solidFill>
                  <a:srgbClr val="FF0000"/>
                </a:solidFill>
              </a:rPr>
              <a:t>action</a:t>
            </a:r>
            <a:r>
              <a:rPr lang="hr-HR" sz="4100" dirty="0">
                <a:solidFill>
                  <a:srgbClr val="FF0000"/>
                </a:solidFill>
              </a:rPr>
              <a:t> </a:t>
            </a:r>
            <a:r>
              <a:rPr lang="hr-HR" sz="4100" dirty="0" err="1">
                <a:solidFill>
                  <a:srgbClr val="FF0000"/>
                </a:solidFill>
              </a:rPr>
              <a:t>and</a:t>
            </a:r>
            <a:r>
              <a:rPr lang="hr-HR" sz="4100" dirty="0">
                <a:solidFill>
                  <a:srgbClr val="FF0000"/>
                </a:solidFill>
              </a:rPr>
              <a:t> </a:t>
            </a:r>
            <a:r>
              <a:rPr lang="hr-HR" sz="4100" dirty="0" err="1">
                <a:solidFill>
                  <a:srgbClr val="FF0000"/>
                </a:solidFill>
              </a:rPr>
              <a:t>conformity</a:t>
            </a:r>
            <a:r>
              <a:rPr lang="hr-HR" sz="4100" dirty="0">
                <a:solidFill>
                  <a:srgbClr val="FF0000"/>
                </a:solidFill>
              </a:rPr>
              <a:t> </a:t>
            </a:r>
            <a:r>
              <a:rPr lang="hr-HR" dirty="0"/>
              <a:t>to </a:t>
            </a:r>
            <a:r>
              <a:rPr lang="hr-HR" dirty="0" err="1"/>
              <a:t>the</a:t>
            </a:r>
            <a:r>
              <a:rPr lang="hr-HR" dirty="0"/>
              <a:t> </a:t>
            </a:r>
            <a:r>
              <a:rPr lang="hr-HR" dirty="0" err="1"/>
              <a:t>official</a:t>
            </a:r>
            <a:r>
              <a:rPr lang="hr-HR" dirty="0"/>
              <a:t> </a:t>
            </a:r>
            <a:r>
              <a:rPr lang="hr-HR" dirty="0" err="1"/>
              <a:t>regulations</a:t>
            </a:r>
            <a:r>
              <a:rPr lang="hr-HR" dirty="0"/>
              <a:t>. </a:t>
            </a:r>
            <a:r>
              <a:rPr lang="hr-HR" dirty="0" smtClean="0"/>
              <a:t> </a:t>
            </a:r>
            <a:r>
              <a:rPr lang="hr-HR" dirty="0" err="1"/>
              <a:t>The</a:t>
            </a:r>
            <a:r>
              <a:rPr lang="hr-HR" dirty="0"/>
              <a:t> </a:t>
            </a:r>
            <a:r>
              <a:rPr lang="hr-HR" dirty="0" err="1"/>
              <a:t>official</a:t>
            </a:r>
            <a:r>
              <a:rPr lang="hr-HR" dirty="0"/>
              <a:t> is </a:t>
            </a:r>
            <a:r>
              <a:rPr lang="hr-HR" dirty="0" err="1"/>
              <a:t>tacitly</a:t>
            </a:r>
            <a:r>
              <a:rPr lang="hr-HR" dirty="0"/>
              <a:t> </a:t>
            </a:r>
            <a:r>
              <a:rPr lang="hr-HR" dirty="0" err="1"/>
              <a:t>expected</a:t>
            </a:r>
            <a:r>
              <a:rPr lang="hr-HR" dirty="0"/>
              <a:t> to </a:t>
            </a:r>
            <a:r>
              <a:rPr lang="hr-HR" dirty="0" err="1"/>
              <a:t>and</a:t>
            </a:r>
            <a:r>
              <a:rPr lang="hr-HR" dirty="0"/>
              <a:t> </a:t>
            </a:r>
            <a:r>
              <a:rPr lang="hr-HR" dirty="0" err="1"/>
              <a:t>largely</a:t>
            </a:r>
            <a:r>
              <a:rPr lang="hr-HR" dirty="0"/>
              <a:t> </a:t>
            </a:r>
            <a:r>
              <a:rPr lang="hr-HR" dirty="0" err="1"/>
              <a:t>does</a:t>
            </a:r>
            <a:r>
              <a:rPr lang="hr-HR" dirty="0"/>
              <a:t> </a:t>
            </a:r>
            <a:r>
              <a:rPr lang="hr-HR" dirty="0" err="1"/>
              <a:t>adapt</a:t>
            </a:r>
            <a:r>
              <a:rPr lang="hr-HR" dirty="0"/>
              <a:t> his </a:t>
            </a:r>
            <a:r>
              <a:rPr lang="hr-HR" dirty="0" err="1"/>
              <a:t>thoughts</a:t>
            </a:r>
            <a:r>
              <a:rPr lang="hr-HR" dirty="0"/>
              <a:t>, </a:t>
            </a:r>
            <a:r>
              <a:rPr lang="hr-HR" dirty="0" err="1"/>
              <a:t>feelings</a:t>
            </a:r>
            <a:r>
              <a:rPr lang="hr-HR" dirty="0"/>
              <a:t> </a:t>
            </a:r>
            <a:r>
              <a:rPr lang="hr-HR" dirty="0" err="1"/>
              <a:t>and</a:t>
            </a:r>
            <a:r>
              <a:rPr lang="hr-HR" dirty="0"/>
              <a:t> </a:t>
            </a:r>
            <a:r>
              <a:rPr lang="hr-HR" dirty="0" err="1"/>
              <a:t>actions</a:t>
            </a:r>
            <a:r>
              <a:rPr lang="hr-HR" dirty="0"/>
              <a:t> to </a:t>
            </a:r>
            <a:r>
              <a:rPr lang="hr-HR" dirty="0" err="1"/>
              <a:t>the</a:t>
            </a:r>
            <a:r>
              <a:rPr lang="hr-HR" dirty="0"/>
              <a:t> </a:t>
            </a:r>
            <a:r>
              <a:rPr lang="hr-HR" dirty="0" err="1"/>
              <a:t>prospect</a:t>
            </a:r>
            <a:r>
              <a:rPr lang="hr-HR" dirty="0"/>
              <a:t> </a:t>
            </a:r>
            <a:r>
              <a:rPr lang="hr-HR" dirty="0" err="1"/>
              <a:t>of</a:t>
            </a:r>
            <a:r>
              <a:rPr lang="hr-HR" dirty="0"/>
              <a:t> </a:t>
            </a:r>
            <a:r>
              <a:rPr lang="hr-HR" dirty="0" err="1"/>
              <a:t>this</a:t>
            </a:r>
            <a:r>
              <a:rPr lang="hr-HR" dirty="0"/>
              <a:t> </a:t>
            </a:r>
            <a:r>
              <a:rPr lang="hr-HR" dirty="0" err="1"/>
              <a:t>career</a:t>
            </a:r>
            <a:r>
              <a:rPr lang="hr-HR" dirty="0"/>
              <a:t>. But </a:t>
            </a:r>
            <a:r>
              <a:rPr lang="hr-HR" i="1" dirty="0" err="1"/>
              <a:t>these</a:t>
            </a:r>
            <a:r>
              <a:rPr lang="hr-HR" i="1" dirty="0"/>
              <a:t> </a:t>
            </a:r>
            <a:r>
              <a:rPr lang="hr-HR" i="1" dirty="0" err="1"/>
              <a:t>very</a:t>
            </a:r>
            <a:r>
              <a:rPr lang="hr-HR" i="1" dirty="0"/>
              <a:t> </a:t>
            </a:r>
            <a:r>
              <a:rPr lang="hr-HR" i="1" dirty="0" err="1"/>
              <a:t>devices</a:t>
            </a:r>
            <a:r>
              <a:rPr lang="hr-HR" dirty="0"/>
              <a:t> </a:t>
            </a:r>
            <a:r>
              <a:rPr lang="hr-HR" dirty="0" err="1"/>
              <a:t>which</a:t>
            </a:r>
            <a:r>
              <a:rPr lang="hr-HR" dirty="0"/>
              <a:t> </a:t>
            </a:r>
            <a:r>
              <a:rPr lang="hr-HR" dirty="0" err="1"/>
              <a:t>increase</a:t>
            </a:r>
            <a:r>
              <a:rPr lang="hr-HR" dirty="0"/>
              <a:t> </a:t>
            </a:r>
            <a:r>
              <a:rPr lang="hr-HR" dirty="0" err="1"/>
              <a:t>the</a:t>
            </a:r>
            <a:r>
              <a:rPr lang="hr-HR" dirty="0"/>
              <a:t> </a:t>
            </a:r>
            <a:r>
              <a:rPr lang="hr-HR" dirty="0" err="1"/>
              <a:t>probability</a:t>
            </a:r>
            <a:r>
              <a:rPr lang="hr-HR" dirty="0"/>
              <a:t> </a:t>
            </a:r>
            <a:r>
              <a:rPr lang="hr-HR" dirty="0" err="1"/>
              <a:t>of</a:t>
            </a:r>
            <a:r>
              <a:rPr lang="hr-HR" dirty="0"/>
              <a:t> </a:t>
            </a:r>
            <a:r>
              <a:rPr lang="hr-HR" dirty="0" err="1"/>
              <a:t>conformance</a:t>
            </a:r>
            <a:r>
              <a:rPr lang="hr-HR" dirty="0"/>
              <a:t> </a:t>
            </a:r>
            <a:r>
              <a:rPr lang="hr-HR" dirty="0" err="1"/>
              <a:t>also</a:t>
            </a:r>
            <a:r>
              <a:rPr lang="hr-HR" dirty="0"/>
              <a:t> </a:t>
            </a:r>
            <a:r>
              <a:rPr lang="hr-HR" dirty="0" err="1"/>
              <a:t>lead</a:t>
            </a:r>
            <a:r>
              <a:rPr lang="hr-HR" dirty="0"/>
              <a:t> to </a:t>
            </a:r>
            <a:r>
              <a:rPr lang="hr-HR" dirty="0" err="1"/>
              <a:t>an</a:t>
            </a:r>
            <a:r>
              <a:rPr lang="hr-HR" dirty="0"/>
              <a:t> </a:t>
            </a:r>
            <a:r>
              <a:rPr lang="hr-HR" dirty="0" err="1"/>
              <a:t>over</a:t>
            </a:r>
            <a:r>
              <a:rPr lang="hr-HR" dirty="0"/>
              <a:t>-</a:t>
            </a:r>
            <a:r>
              <a:rPr lang="hr-HR" dirty="0" err="1"/>
              <a:t>concern</a:t>
            </a:r>
            <a:r>
              <a:rPr lang="hr-HR" dirty="0"/>
              <a:t> </a:t>
            </a:r>
            <a:r>
              <a:rPr lang="hr-HR" dirty="0" err="1"/>
              <a:t>with</a:t>
            </a:r>
            <a:r>
              <a:rPr lang="hr-HR" dirty="0"/>
              <a:t> </a:t>
            </a:r>
            <a:r>
              <a:rPr lang="hr-HR" dirty="0" err="1"/>
              <a:t>strict</a:t>
            </a:r>
            <a:r>
              <a:rPr lang="hr-HR" dirty="0"/>
              <a:t> </a:t>
            </a:r>
            <a:r>
              <a:rPr lang="hr-HR" dirty="0" err="1"/>
              <a:t>adherence</a:t>
            </a:r>
            <a:r>
              <a:rPr lang="hr-HR" dirty="0"/>
              <a:t> </a:t>
            </a:r>
            <a:r>
              <a:rPr lang="hr-HR" dirty="0" err="1"/>
              <a:t>to</a:t>
            </a:r>
            <a:r>
              <a:rPr lang="hr-HR" dirty="0"/>
              <a:t> </a:t>
            </a:r>
            <a:r>
              <a:rPr lang="hr-HR" dirty="0" err="1"/>
              <a:t>regulations</a:t>
            </a:r>
            <a:r>
              <a:rPr lang="hr-HR" dirty="0"/>
              <a:t> </a:t>
            </a:r>
            <a:r>
              <a:rPr lang="hr-HR" dirty="0" err="1"/>
              <a:t>which</a:t>
            </a:r>
            <a:r>
              <a:rPr lang="hr-HR" dirty="0"/>
              <a:t> </a:t>
            </a:r>
            <a:r>
              <a:rPr lang="hr-HR" dirty="0" err="1"/>
              <a:t>induces</a:t>
            </a:r>
            <a:r>
              <a:rPr lang="hr-HR" dirty="0"/>
              <a:t> </a:t>
            </a:r>
            <a:r>
              <a:rPr lang="hr-HR" dirty="0" err="1"/>
              <a:t>timidity</a:t>
            </a:r>
            <a:r>
              <a:rPr lang="hr-HR" dirty="0"/>
              <a:t>, </a:t>
            </a:r>
            <a:r>
              <a:rPr lang="hr-HR" dirty="0" err="1"/>
              <a:t>conservatism</a:t>
            </a:r>
            <a:r>
              <a:rPr lang="hr-HR" dirty="0"/>
              <a:t>, </a:t>
            </a:r>
            <a:r>
              <a:rPr lang="hr-HR" dirty="0" err="1"/>
              <a:t>and</a:t>
            </a:r>
            <a:r>
              <a:rPr lang="hr-HR" dirty="0"/>
              <a:t> </a:t>
            </a:r>
            <a:r>
              <a:rPr lang="hr-HR" dirty="0" err="1"/>
              <a:t>technicism</a:t>
            </a:r>
            <a:r>
              <a:rPr lang="hr-HR" dirty="0"/>
              <a:t>. </a:t>
            </a:r>
            <a:r>
              <a:rPr lang="hr-HR" sz="3400" dirty="0" err="1">
                <a:solidFill>
                  <a:srgbClr val="FF0000"/>
                </a:solidFill>
              </a:rPr>
              <a:t>Displacement</a:t>
            </a:r>
            <a:r>
              <a:rPr lang="hr-HR" sz="3400" dirty="0">
                <a:solidFill>
                  <a:srgbClr val="FF0000"/>
                </a:solidFill>
              </a:rPr>
              <a:t> </a:t>
            </a:r>
            <a:r>
              <a:rPr lang="hr-HR" sz="3400" dirty="0" err="1">
                <a:solidFill>
                  <a:srgbClr val="FF0000"/>
                </a:solidFill>
              </a:rPr>
              <a:t>of</a:t>
            </a:r>
            <a:r>
              <a:rPr lang="hr-HR" sz="3400" dirty="0">
                <a:solidFill>
                  <a:srgbClr val="FF0000"/>
                </a:solidFill>
              </a:rPr>
              <a:t> </a:t>
            </a:r>
            <a:r>
              <a:rPr lang="hr-HR" sz="3400" dirty="0" err="1">
                <a:solidFill>
                  <a:srgbClr val="FF0000"/>
                </a:solidFill>
              </a:rPr>
              <a:t>sentiments</a:t>
            </a:r>
            <a:r>
              <a:rPr lang="hr-HR" sz="3400" dirty="0">
                <a:solidFill>
                  <a:srgbClr val="FF0000"/>
                </a:solidFill>
              </a:rPr>
              <a:t> </a:t>
            </a:r>
            <a:r>
              <a:rPr lang="hr-HR" sz="3400" dirty="0" err="1">
                <a:solidFill>
                  <a:srgbClr val="FF0000"/>
                </a:solidFill>
              </a:rPr>
              <a:t>from</a:t>
            </a:r>
            <a:r>
              <a:rPr lang="hr-HR" sz="3400" dirty="0">
                <a:solidFill>
                  <a:srgbClr val="FF0000"/>
                </a:solidFill>
              </a:rPr>
              <a:t> </a:t>
            </a:r>
            <a:r>
              <a:rPr lang="hr-HR" sz="3400" dirty="0" err="1">
                <a:solidFill>
                  <a:srgbClr val="FF0000"/>
                </a:solidFill>
              </a:rPr>
              <a:t>goals</a:t>
            </a:r>
            <a:r>
              <a:rPr lang="hr-HR" sz="3400" dirty="0">
                <a:solidFill>
                  <a:srgbClr val="FF0000"/>
                </a:solidFill>
              </a:rPr>
              <a:t> </a:t>
            </a:r>
            <a:r>
              <a:rPr lang="hr-HR" sz="3400" dirty="0" err="1">
                <a:solidFill>
                  <a:srgbClr val="FF0000"/>
                </a:solidFill>
              </a:rPr>
              <a:t>onto</a:t>
            </a:r>
            <a:r>
              <a:rPr lang="hr-HR" sz="3400" dirty="0">
                <a:solidFill>
                  <a:srgbClr val="FF0000"/>
                </a:solidFill>
              </a:rPr>
              <a:t> </a:t>
            </a:r>
            <a:r>
              <a:rPr lang="hr-HR" sz="3400" dirty="0" err="1">
                <a:solidFill>
                  <a:srgbClr val="FF0000"/>
                </a:solidFill>
              </a:rPr>
              <a:t>means</a:t>
            </a:r>
            <a:r>
              <a:rPr lang="hr-HR" sz="3400" dirty="0">
                <a:solidFill>
                  <a:srgbClr val="FF0000"/>
                </a:solidFill>
              </a:rPr>
              <a:t> is </a:t>
            </a:r>
            <a:r>
              <a:rPr lang="hr-HR" sz="3400" dirty="0" err="1">
                <a:solidFill>
                  <a:srgbClr val="FF0000"/>
                </a:solidFill>
              </a:rPr>
              <a:t>fostered</a:t>
            </a:r>
            <a:r>
              <a:rPr lang="hr-HR" sz="3400" dirty="0">
                <a:solidFill>
                  <a:srgbClr val="FF0000"/>
                </a:solidFill>
              </a:rPr>
              <a:t> </a:t>
            </a:r>
            <a:r>
              <a:rPr lang="hr-HR" sz="3400" dirty="0" err="1">
                <a:solidFill>
                  <a:srgbClr val="FF0000"/>
                </a:solidFill>
              </a:rPr>
              <a:t>by</a:t>
            </a:r>
            <a:r>
              <a:rPr lang="hr-HR" sz="3400" dirty="0">
                <a:solidFill>
                  <a:srgbClr val="FF0000"/>
                </a:solidFill>
              </a:rPr>
              <a:t> </a:t>
            </a:r>
            <a:r>
              <a:rPr lang="hr-HR" sz="3400" dirty="0" err="1">
                <a:solidFill>
                  <a:srgbClr val="FF0000"/>
                </a:solidFill>
              </a:rPr>
              <a:t>the</a:t>
            </a:r>
            <a:r>
              <a:rPr lang="hr-HR" sz="3400" dirty="0">
                <a:solidFill>
                  <a:srgbClr val="FF0000"/>
                </a:solidFill>
              </a:rPr>
              <a:t> </a:t>
            </a:r>
            <a:r>
              <a:rPr lang="hr-HR" sz="3400" dirty="0" err="1">
                <a:solidFill>
                  <a:srgbClr val="FF0000"/>
                </a:solidFill>
              </a:rPr>
              <a:t>tremendous</a:t>
            </a:r>
            <a:r>
              <a:rPr lang="hr-HR" sz="3400" dirty="0">
                <a:solidFill>
                  <a:srgbClr val="FF0000"/>
                </a:solidFill>
              </a:rPr>
              <a:t> </a:t>
            </a:r>
            <a:r>
              <a:rPr lang="hr-HR" sz="3400" dirty="0" err="1">
                <a:solidFill>
                  <a:srgbClr val="FF0000"/>
                </a:solidFill>
              </a:rPr>
              <a:t>symbolic</a:t>
            </a:r>
            <a:r>
              <a:rPr lang="hr-HR" sz="3400" dirty="0">
                <a:solidFill>
                  <a:srgbClr val="FF0000"/>
                </a:solidFill>
              </a:rPr>
              <a:t> </a:t>
            </a:r>
            <a:r>
              <a:rPr lang="hr-HR" sz="3400" dirty="0" err="1">
                <a:solidFill>
                  <a:srgbClr val="FF0000"/>
                </a:solidFill>
              </a:rPr>
              <a:t>significance</a:t>
            </a:r>
            <a:r>
              <a:rPr lang="hr-HR" sz="3400" dirty="0">
                <a:solidFill>
                  <a:srgbClr val="FF0000"/>
                </a:solidFill>
              </a:rPr>
              <a:t> </a:t>
            </a:r>
            <a:r>
              <a:rPr lang="hr-HR" sz="3400" dirty="0" err="1">
                <a:solidFill>
                  <a:srgbClr val="FF0000"/>
                </a:solidFill>
              </a:rPr>
              <a:t>of</a:t>
            </a:r>
            <a:r>
              <a:rPr lang="hr-HR" sz="3400" dirty="0">
                <a:solidFill>
                  <a:srgbClr val="FF0000"/>
                </a:solidFill>
              </a:rPr>
              <a:t> </a:t>
            </a:r>
            <a:r>
              <a:rPr lang="hr-HR" sz="3400" dirty="0" err="1">
                <a:solidFill>
                  <a:srgbClr val="FF0000"/>
                </a:solidFill>
              </a:rPr>
              <a:t>the</a:t>
            </a:r>
            <a:r>
              <a:rPr lang="hr-HR" sz="3400" dirty="0">
                <a:solidFill>
                  <a:srgbClr val="FF0000"/>
                </a:solidFill>
              </a:rPr>
              <a:t> </a:t>
            </a:r>
            <a:r>
              <a:rPr lang="hr-HR" sz="3400" dirty="0" err="1">
                <a:solidFill>
                  <a:srgbClr val="FF0000"/>
                </a:solidFill>
              </a:rPr>
              <a:t>means</a:t>
            </a:r>
            <a:r>
              <a:rPr lang="hr-HR" sz="3400" dirty="0">
                <a:solidFill>
                  <a:srgbClr val="FF0000"/>
                </a:solidFill>
              </a:rPr>
              <a:t> (</a:t>
            </a:r>
            <a:r>
              <a:rPr lang="hr-HR" sz="3400" dirty="0" err="1">
                <a:solidFill>
                  <a:srgbClr val="FF0000"/>
                </a:solidFill>
              </a:rPr>
              <a:t>rules</a:t>
            </a:r>
            <a:r>
              <a:rPr lang="hr-HR" sz="3400" dirty="0">
                <a:solidFill>
                  <a:srgbClr val="FF0000"/>
                </a:solidFill>
              </a:rPr>
              <a:t>).</a:t>
            </a:r>
            <a:endParaRPr lang="hr-HR" dirty="0">
              <a:solidFill>
                <a:srgbClr val="FF0000"/>
              </a:solidFill>
            </a:endParaRP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Napredovanje: svijet šefova</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hr-HR" dirty="0" err="1"/>
              <a:t>Another</a:t>
            </a:r>
            <a:r>
              <a:rPr lang="hr-HR" dirty="0"/>
              <a:t> </a:t>
            </a:r>
            <a:r>
              <a:rPr lang="hr-HR" dirty="0" err="1"/>
              <a:t>feature</a:t>
            </a:r>
            <a:r>
              <a:rPr lang="hr-HR" dirty="0"/>
              <a:t> </a:t>
            </a:r>
            <a:r>
              <a:rPr lang="hr-HR" dirty="0" err="1"/>
              <a:t>of</a:t>
            </a:r>
            <a:r>
              <a:rPr lang="hr-HR" dirty="0"/>
              <a:t> </a:t>
            </a:r>
            <a:r>
              <a:rPr lang="hr-HR" dirty="0" err="1"/>
              <a:t>the</a:t>
            </a:r>
            <a:r>
              <a:rPr lang="hr-HR" dirty="0"/>
              <a:t> </a:t>
            </a:r>
            <a:r>
              <a:rPr lang="hr-HR" dirty="0" err="1"/>
              <a:t>bureaucratic</a:t>
            </a:r>
            <a:r>
              <a:rPr lang="hr-HR" dirty="0"/>
              <a:t> </a:t>
            </a:r>
            <a:r>
              <a:rPr lang="hr-HR" dirty="0" err="1"/>
              <a:t>structure</a:t>
            </a:r>
            <a:r>
              <a:rPr lang="hr-HR" dirty="0"/>
              <a:t> </a:t>
            </a:r>
            <a:r>
              <a:rPr lang="hr-HR" dirty="0" err="1"/>
              <a:t>tends</a:t>
            </a:r>
            <a:r>
              <a:rPr lang="hr-HR" dirty="0"/>
              <a:t> to </a:t>
            </a:r>
            <a:r>
              <a:rPr lang="hr-HR" dirty="0" err="1"/>
              <a:t>produce</a:t>
            </a:r>
            <a:r>
              <a:rPr lang="hr-HR" dirty="0"/>
              <a:t> </a:t>
            </a:r>
            <a:r>
              <a:rPr lang="hr-HR" dirty="0" err="1"/>
              <a:t>much</a:t>
            </a:r>
            <a:r>
              <a:rPr lang="hr-HR" dirty="0"/>
              <a:t> </a:t>
            </a:r>
            <a:r>
              <a:rPr lang="hr-HR" dirty="0" err="1"/>
              <a:t>the</a:t>
            </a:r>
            <a:r>
              <a:rPr lang="hr-HR" dirty="0"/>
              <a:t> same </a:t>
            </a:r>
            <a:r>
              <a:rPr lang="hr-HR" dirty="0" err="1"/>
              <a:t>result</a:t>
            </a:r>
            <a:r>
              <a:rPr lang="hr-HR" dirty="0"/>
              <a:t>. </a:t>
            </a:r>
            <a:r>
              <a:rPr lang="hr-HR" dirty="0" err="1"/>
              <a:t>Functionaries</a:t>
            </a:r>
            <a:r>
              <a:rPr lang="hr-HR" dirty="0"/>
              <a:t> </a:t>
            </a:r>
            <a:r>
              <a:rPr lang="hr-HR" dirty="0" err="1"/>
              <a:t>have</a:t>
            </a:r>
            <a:r>
              <a:rPr lang="hr-HR" dirty="0"/>
              <a:t> </a:t>
            </a:r>
            <a:r>
              <a:rPr lang="hr-HR" dirty="0" err="1"/>
              <a:t>the</a:t>
            </a:r>
            <a:r>
              <a:rPr lang="hr-HR" dirty="0"/>
              <a:t> </a:t>
            </a:r>
            <a:r>
              <a:rPr lang="hr-HR" dirty="0" err="1"/>
              <a:t>sense</a:t>
            </a:r>
            <a:r>
              <a:rPr lang="hr-HR" dirty="0"/>
              <a:t> </a:t>
            </a:r>
            <a:r>
              <a:rPr lang="hr-HR" dirty="0" err="1"/>
              <a:t>of</a:t>
            </a:r>
            <a:r>
              <a:rPr lang="hr-HR" dirty="0"/>
              <a:t> a </a:t>
            </a:r>
            <a:r>
              <a:rPr lang="hr-HR" dirty="0" err="1"/>
              <a:t>common</a:t>
            </a:r>
            <a:r>
              <a:rPr lang="hr-HR" dirty="0"/>
              <a:t> </a:t>
            </a:r>
            <a:r>
              <a:rPr lang="hr-HR" dirty="0" err="1"/>
              <a:t>destiny</a:t>
            </a:r>
            <a:r>
              <a:rPr lang="hr-HR" dirty="0"/>
              <a:t> for all </a:t>
            </a:r>
            <a:r>
              <a:rPr lang="hr-HR" dirty="0" err="1"/>
              <a:t>those</a:t>
            </a:r>
            <a:r>
              <a:rPr lang="hr-HR" dirty="0"/>
              <a:t> who work </a:t>
            </a:r>
            <a:r>
              <a:rPr lang="hr-HR" dirty="0" err="1"/>
              <a:t>together</a:t>
            </a:r>
            <a:r>
              <a:rPr lang="hr-HR" dirty="0"/>
              <a:t>. </a:t>
            </a:r>
            <a:r>
              <a:rPr lang="hr-HR" dirty="0" err="1"/>
              <a:t>They</a:t>
            </a:r>
            <a:r>
              <a:rPr lang="hr-HR" dirty="0"/>
              <a:t> </a:t>
            </a:r>
            <a:r>
              <a:rPr lang="hr-HR" dirty="0" err="1"/>
              <a:t>share</a:t>
            </a:r>
            <a:r>
              <a:rPr lang="hr-HR" dirty="0"/>
              <a:t> </a:t>
            </a:r>
            <a:r>
              <a:rPr lang="hr-HR" dirty="0" err="1"/>
              <a:t>the</a:t>
            </a:r>
            <a:r>
              <a:rPr lang="hr-HR" dirty="0"/>
              <a:t> same </a:t>
            </a:r>
            <a:r>
              <a:rPr lang="hr-HR" dirty="0" err="1"/>
              <a:t>interests</a:t>
            </a:r>
            <a:r>
              <a:rPr lang="hr-HR" dirty="0"/>
              <a:t>, </a:t>
            </a:r>
            <a:r>
              <a:rPr lang="hr-HR" dirty="0" err="1"/>
              <a:t>especially</a:t>
            </a:r>
            <a:r>
              <a:rPr lang="hr-HR" dirty="0"/>
              <a:t> </a:t>
            </a:r>
            <a:r>
              <a:rPr lang="hr-HR" dirty="0" err="1"/>
              <a:t>since</a:t>
            </a:r>
            <a:r>
              <a:rPr lang="hr-HR" dirty="0"/>
              <a:t> </a:t>
            </a:r>
            <a:r>
              <a:rPr lang="hr-HR" dirty="0" err="1"/>
              <a:t>there</a:t>
            </a:r>
            <a:r>
              <a:rPr lang="hr-HR" dirty="0"/>
              <a:t> is </a:t>
            </a:r>
            <a:r>
              <a:rPr lang="hr-HR" dirty="0" err="1"/>
              <a:t>relatively</a:t>
            </a:r>
            <a:r>
              <a:rPr lang="hr-HR" dirty="0"/>
              <a:t> </a:t>
            </a:r>
            <a:r>
              <a:rPr lang="hr-HR" dirty="0" err="1"/>
              <a:t>little</a:t>
            </a:r>
            <a:r>
              <a:rPr lang="hr-HR" dirty="0"/>
              <a:t> </a:t>
            </a:r>
            <a:r>
              <a:rPr lang="hr-HR" dirty="0" err="1"/>
              <a:t>competition</a:t>
            </a:r>
            <a:r>
              <a:rPr lang="hr-HR" dirty="0"/>
              <a:t> </a:t>
            </a:r>
            <a:r>
              <a:rPr lang="hr-HR" sz="4400" dirty="0" err="1">
                <a:solidFill>
                  <a:srgbClr val="FF0000"/>
                </a:solidFill>
              </a:rPr>
              <a:t>in</a:t>
            </a:r>
            <a:r>
              <a:rPr lang="hr-HR" sz="4400" dirty="0">
                <a:solidFill>
                  <a:srgbClr val="FF0000"/>
                </a:solidFill>
              </a:rPr>
              <a:t> </a:t>
            </a:r>
            <a:r>
              <a:rPr lang="hr-HR" sz="4400" dirty="0" err="1">
                <a:solidFill>
                  <a:srgbClr val="FF0000"/>
                </a:solidFill>
              </a:rPr>
              <a:t>so</a:t>
            </a:r>
            <a:r>
              <a:rPr lang="hr-HR" sz="4400" dirty="0">
                <a:solidFill>
                  <a:srgbClr val="FF0000"/>
                </a:solidFill>
              </a:rPr>
              <a:t> far as </a:t>
            </a:r>
            <a:r>
              <a:rPr lang="hr-HR" sz="4400" dirty="0" err="1">
                <a:solidFill>
                  <a:srgbClr val="FF0000"/>
                </a:solidFill>
              </a:rPr>
              <a:t>promotion</a:t>
            </a:r>
            <a:r>
              <a:rPr lang="hr-HR" sz="4400" dirty="0">
                <a:solidFill>
                  <a:srgbClr val="FF0000"/>
                </a:solidFill>
              </a:rPr>
              <a:t> is </a:t>
            </a:r>
            <a:r>
              <a:rPr lang="hr-HR" sz="4400" dirty="0" err="1">
                <a:solidFill>
                  <a:srgbClr val="FF0000"/>
                </a:solidFill>
              </a:rPr>
              <a:t>in</a:t>
            </a:r>
            <a:r>
              <a:rPr lang="hr-HR" sz="4400" dirty="0">
                <a:solidFill>
                  <a:srgbClr val="FF0000"/>
                </a:solidFill>
              </a:rPr>
              <a:t> </a:t>
            </a:r>
            <a:r>
              <a:rPr lang="hr-HR" sz="4400" dirty="0" err="1">
                <a:solidFill>
                  <a:srgbClr val="FF0000"/>
                </a:solidFill>
              </a:rPr>
              <a:t>terms</a:t>
            </a:r>
            <a:r>
              <a:rPr lang="hr-HR" sz="4400" dirty="0">
                <a:solidFill>
                  <a:srgbClr val="FF0000"/>
                </a:solidFill>
              </a:rPr>
              <a:t> </a:t>
            </a:r>
            <a:r>
              <a:rPr lang="hr-HR" sz="4400" dirty="0" err="1">
                <a:solidFill>
                  <a:srgbClr val="FF0000"/>
                </a:solidFill>
              </a:rPr>
              <a:t>of</a:t>
            </a:r>
            <a:r>
              <a:rPr lang="hr-HR" sz="4400" dirty="0">
                <a:solidFill>
                  <a:srgbClr val="FF0000"/>
                </a:solidFill>
              </a:rPr>
              <a:t> </a:t>
            </a:r>
            <a:r>
              <a:rPr lang="hr-HR" sz="4400" dirty="0" err="1">
                <a:solidFill>
                  <a:srgbClr val="FF0000"/>
                </a:solidFill>
              </a:rPr>
              <a:t>seniority</a:t>
            </a:r>
            <a:r>
              <a:rPr lang="hr-HR" sz="4400" dirty="0">
                <a:solidFill>
                  <a:srgbClr val="FF0000"/>
                </a:solidFill>
              </a:rPr>
              <a:t>. </a:t>
            </a:r>
            <a:r>
              <a:rPr lang="hr-HR" sz="4400" dirty="0" err="1">
                <a:solidFill>
                  <a:srgbClr val="FF0000"/>
                </a:solidFill>
              </a:rPr>
              <a:t>In</a:t>
            </a:r>
            <a:r>
              <a:rPr lang="hr-HR" sz="4400" dirty="0">
                <a:solidFill>
                  <a:srgbClr val="FF0000"/>
                </a:solidFill>
              </a:rPr>
              <a:t>-group </a:t>
            </a:r>
            <a:r>
              <a:rPr lang="hr-HR" sz="4400" dirty="0" err="1">
                <a:solidFill>
                  <a:srgbClr val="FF0000"/>
                </a:solidFill>
              </a:rPr>
              <a:t>aggression</a:t>
            </a:r>
            <a:r>
              <a:rPr lang="hr-HR" sz="4400" dirty="0">
                <a:solidFill>
                  <a:srgbClr val="FF0000"/>
                </a:solidFill>
              </a:rPr>
              <a:t> is </a:t>
            </a:r>
            <a:r>
              <a:rPr lang="hr-HR" sz="4400" dirty="0" err="1">
                <a:solidFill>
                  <a:srgbClr val="FF0000"/>
                </a:solidFill>
              </a:rPr>
              <a:t>thus</a:t>
            </a:r>
            <a:r>
              <a:rPr lang="hr-HR" sz="4400" dirty="0">
                <a:solidFill>
                  <a:srgbClr val="FF0000"/>
                </a:solidFill>
              </a:rPr>
              <a:t> </a:t>
            </a:r>
            <a:r>
              <a:rPr lang="hr-HR" sz="4400" dirty="0" err="1">
                <a:solidFill>
                  <a:srgbClr val="FF0000"/>
                </a:solidFill>
              </a:rPr>
              <a:t>minimized</a:t>
            </a:r>
            <a:r>
              <a:rPr lang="hr-HR" sz="4400" dirty="0">
                <a:solidFill>
                  <a:srgbClr val="FF0000"/>
                </a:solidFill>
              </a:rPr>
              <a:t> </a:t>
            </a:r>
            <a:r>
              <a:rPr lang="hr-HR" sz="4400" dirty="0" err="1">
                <a:solidFill>
                  <a:srgbClr val="FF0000"/>
                </a:solidFill>
              </a:rPr>
              <a:t>and</a:t>
            </a:r>
            <a:r>
              <a:rPr lang="hr-HR" sz="4400" dirty="0">
                <a:solidFill>
                  <a:srgbClr val="FF0000"/>
                </a:solidFill>
              </a:rPr>
              <a:t> </a:t>
            </a:r>
            <a:r>
              <a:rPr lang="hr-HR" sz="4400" dirty="0" err="1">
                <a:solidFill>
                  <a:srgbClr val="FF0000"/>
                </a:solidFill>
              </a:rPr>
              <a:t>this</a:t>
            </a:r>
            <a:r>
              <a:rPr lang="hr-HR" sz="4400" dirty="0">
                <a:solidFill>
                  <a:srgbClr val="FF0000"/>
                </a:solidFill>
              </a:rPr>
              <a:t> </a:t>
            </a:r>
            <a:r>
              <a:rPr lang="hr-HR" sz="4400" dirty="0" err="1">
                <a:solidFill>
                  <a:srgbClr val="FF0000"/>
                </a:solidFill>
              </a:rPr>
              <a:t>arrangement</a:t>
            </a:r>
            <a:r>
              <a:rPr lang="hr-HR" sz="4400" dirty="0">
                <a:solidFill>
                  <a:srgbClr val="FF0000"/>
                </a:solidFill>
              </a:rPr>
              <a:t> </a:t>
            </a:r>
            <a:r>
              <a:rPr lang="hr-HR" sz="4400" dirty="0" err="1">
                <a:solidFill>
                  <a:srgbClr val="FF0000"/>
                </a:solidFill>
              </a:rPr>
              <a:t>is</a:t>
            </a:r>
            <a:r>
              <a:rPr lang="hr-HR" sz="4400" dirty="0">
                <a:solidFill>
                  <a:srgbClr val="FF0000"/>
                </a:solidFill>
              </a:rPr>
              <a:t> </a:t>
            </a:r>
            <a:r>
              <a:rPr lang="hr-HR" sz="4400" dirty="0" err="1">
                <a:solidFill>
                  <a:srgbClr val="FF0000"/>
                </a:solidFill>
              </a:rPr>
              <a:t>therefore</a:t>
            </a:r>
            <a:r>
              <a:rPr lang="hr-HR" sz="4400" dirty="0">
                <a:solidFill>
                  <a:srgbClr val="FF0000"/>
                </a:solidFill>
              </a:rPr>
              <a:t> </a:t>
            </a:r>
            <a:r>
              <a:rPr lang="hr-HR" sz="4400" dirty="0" err="1">
                <a:solidFill>
                  <a:srgbClr val="FF0000"/>
                </a:solidFill>
              </a:rPr>
              <a:t>conceived</a:t>
            </a:r>
            <a:r>
              <a:rPr lang="hr-HR" sz="4400" dirty="0">
                <a:solidFill>
                  <a:srgbClr val="FF0000"/>
                </a:solidFill>
              </a:rPr>
              <a:t> to </a:t>
            </a:r>
            <a:r>
              <a:rPr lang="hr-HR" sz="4400" dirty="0" err="1">
                <a:solidFill>
                  <a:srgbClr val="FF0000"/>
                </a:solidFill>
              </a:rPr>
              <a:t>be</a:t>
            </a:r>
            <a:r>
              <a:rPr lang="hr-HR" sz="4400" dirty="0">
                <a:solidFill>
                  <a:srgbClr val="FF0000"/>
                </a:solidFill>
              </a:rPr>
              <a:t> </a:t>
            </a:r>
            <a:r>
              <a:rPr lang="hr-HR" sz="4400" dirty="0" err="1">
                <a:solidFill>
                  <a:srgbClr val="FF0000"/>
                </a:solidFill>
              </a:rPr>
              <a:t>positively</a:t>
            </a:r>
            <a:r>
              <a:rPr lang="hr-HR" sz="4400" dirty="0">
                <a:solidFill>
                  <a:srgbClr val="FF0000"/>
                </a:solidFill>
              </a:rPr>
              <a:t> </a:t>
            </a:r>
            <a:r>
              <a:rPr lang="hr-HR" sz="4400" dirty="0" err="1">
                <a:solidFill>
                  <a:srgbClr val="FF0000"/>
                </a:solidFill>
              </a:rPr>
              <a:t>functional</a:t>
            </a:r>
            <a:r>
              <a:rPr lang="hr-HR" sz="4400" dirty="0">
                <a:solidFill>
                  <a:srgbClr val="FF0000"/>
                </a:solidFill>
              </a:rPr>
              <a:t> for </a:t>
            </a:r>
            <a:r>
              <a:rPr lang="hr-HR" sz="4400" dirty="0" err="1">
                <a:solidFill>
                  <a:srgbClr val="FF0000"/>
                </a:solidFill>
              </a:rPr>
              <a:t>the</a:t>
            </a:r>
            <a:r>
              <a:rPr lang="hr-HR" sz="4400" dirty="0">
                <a:solidFill>
                  <a:srgbClr val="FF0000"/>
                </a:solidFill>
              </a:rPr>
              <a:t> </a:t>
            </a:r>
            <a:r>
              <a:rPr lang="hr-HR" sz="4400" dirty="0" err="1">
                <a:solidFill>
                  <a:srgbClr val="FF0000"/>
                </a:solidFill>
              </a:rPr>
              <a:t>bureaucracy</a:t>
            </a:r>
            <a:r>
              <a:rPr lang="hr-HR" dirty="0"/>
              <a:t>. </a:t>
            </a:r>
            <a:r>
              <a:rPr lang="hr-HR" dirty="0" err="1"/>
              <a:t>However</a:t>
            </a:r>
            <a:r>
              <a:rPr lang="hr-HR" dirty="0"/>
              <a:t>, </a:t>
            </a:r>
            <a:r>
              <a:rPr lang="hr-HR" dirty="0" err="1"/>
              <a:t>the</a:t>
            </a:r>
            <a:r>
              <a:rPr lang="hr-HR" dirty="0"/>
              <a:t> </a:t>
            </a:r>
            <a:r>
              <a:rPr lang="hr-HR" i="1" dirty="0" err="1"/>
              <a:t>esprit</a:t>
            </a:r>
            <a:r>
              <a:rPr lang="hr-HR" i="1" dirty="0"/>
              <a:t> de </a:t>
            </a:r>
            <a:r>
              <a:rPr lang="hr-HR" i="1" dirty="0" err="1"/>
              <a:t>corps</a:t>
            </a:r>
            <a:r>
              <a:rPr lang="hr-HR" dirty="0"/>
              <a:t> </a:t>
            </a:r>
            <a:r>
              <a:rPr lang="hr-HR" dirty="0" err="1"/>
              <a:t>and</a:t>
            </a:r>
            <a:r>
              <a:rPr lang="hr-HR" dirty="0"/>
              <a:t> </a:t>
            </a:r>
            <a:r>
              <a:rPr lang="hr-HR" dirty="0" err="1"/>
              <a:t>informal</a:t>
            </a:r>
            <a:r>
              <a:rPr lang="hr-HR" dirty="0"/>
              <a:t> </a:t>
            </a:r>
            <a:r>
              <a:rPr lang="hr-HR" dirty="0" err="1"/>
              <a:t>social</a:t>
            </a:r>
            <a:r>
              <a:rPr lang="hr-HR" dirty="0"/>
              <a:t> </a:t>
            </a:r>
            <a:r>
              <a:rPr lang="hr-HR" dirty="0" err="1"/>
              <a:t>organization</a:t>
            </a:r>
            <a:r>
              <a:rPr lang="hr-HR" dirty="0"/>
              <a:t> </a:t>
            </a:r>
            <a:r>
              <a:rPr lang="hr-HR" dirty="0" err="1"/>
              <a:t>which</a:t>
            </a:r>
            <a:r>
              <a:rPr lang="hr-HR" dirty="0"/>
              <a:t> </a:t>
            </a:r>
            <a:r>
              <a:rPr lang="hr-HR" dirty="0" err="1"/>
              <a:t>typically</a:t>
            </a:r>
            <a:r>
              <a:rPr lang="hr-HR" dirty="0"/>
              <a:t> </a:t>
            </a:r>
            <a:r>
              <a:rPr lang="hr-HR" dirty="0" err="1"/>
              <a:t>develops</a:t>
            </a:r>
            <a:r>
              <a:rPr lang="hr-HR" dirty="0"/>
              <a:t> </a:t>
            </a:r>
            <a:r>
              <a:rPr lang="hr-HR" dirty="0" err="1"/>
              <a:t>in</a:t>
            </a:r>
            <a:r>
              <a:rPr lang="hr-HR" dirty="0"/>
              <a:t> </a:t>
            </a:r>
            <a:r>
              <a:rPr lang="hr-HR" dirty="0" err="1"/>
              <a:t>such</a:t>
            </a:r>
            <a:r>
              <a:rPr lang="hr-HR" dirty="0"/>
              <a:t> </a:t>
            </a:r>
            <a:r>
              <a:rPr lang="hr-HR" dirty="0" err="1"/>
              <a:t>situations</a:t>
            </a:r>
            <a:r>
              <a:rPr lang="hr-HR" dirty="0"/>
              <a:t> </a:t>
            </a:r>
            <a:r>
              <a:rPr lang="hr-HR" dirty="0" err="1"/>
              <a:t>often</a:t>
            </a:r>
            <a:r>
              <a:rPr lang="hr-HR" dirty="0"/>
              <a:t> </a:t>
            </a:r>
            <a:r>
              <a:rPr lang="hr-HR" dirty="0" err="1"/>
              <a:t>leads</a:t>
            </a:r>
            <a:r>
              <a:rPr lang="hr-HR" dirty="0"/>
              <a:t> </a:t>
            </a:r>
            <a:r>
              <a:rPr lang="hr-HR" dirty="0" err="1"/>
              <a:t>the</a:t>
            </a:r>
            <a:r>
              <a:rPr lang="hr-HR" dirty="0"/>
              <a:t> </a:t>
            </a:r>
            <a:r>
              <a:rPr lang="hr-HR" dirty="0" err="1"/>
              <a:t>personnel</a:t>
            </a:r>
            <a:r>
              <a:rPr lang="hr-HR" dirty="0"/>
              <a:t> to </a:t>
            </a:r>
            <a:r>
              <a:rPr lang="hr-HR" dirty="0" err="1"/>
              <a:t>defend</a:t>
            </a:r>
            <a:r>
              <a:rPr lang="hr-HR" dirty="0"/>
              <a:t> </a:t>
            </a:r>
            <a:r>
              <a:rPr lang="hr-HR" dirty="0" err="1"/>
              <a:t>their</a:t>
            </a:r>
            <a:r>
              <a:rPr lang="hr-HR" dirty="0"/>
              <a:t> </a:t>
            </a:r>
            <a:r>
              <a:rPr lang="hr-HR" dirty="0" err="1"/>
              <a:t>entrenched</a:t>
            </a:r>
            <a:r>
              <a:rPr lang="hr-HR" dirty="0"/>
              <a:t> </a:t>
            </a:r>
            <a:r>
              <a:rPr lang="hr-HR" dirty="0" err="1"/>
              <a:t>interests</a:t>
            </a:r>
            <a:r>
              <a:rPr lang="hr-HR" dirty="0"/>
              <a:t> </a:t>
            </a:r>
            <a:r>
              <a:rPr lang="hr-HR" dirty="0" err="1"/>
              <a:t>rather</a:t>
            </a:r>
            <a:r>
              <a:rPr lang="hr-HR" dirty="0"/>
              <a:t> </a:t>
            </a:r>
            <a:r>
              <a:rPr lang="hr-HR" dirty="0" err="1"/>
              <a:t>than</a:t>
            </a:r>
            <a:r>
              <a:rPr lang="hr-HR" dirty="0"/>
              <a:t> </a:t>
            </a:r>
            <a:r>
              <a:rPr lang="hr-HR" dirty="0" err="1"/>
              <a:t>to</a:t>
            </a:r>
            <a:r>
              <a:rPr lang="hr-HR" dirty="0"/>
              <a:t> </a:t>
            </a:r>
            <a:r>
              <a:rPr lang="hr-HR" dirty="0" err="1"/>
              <a:t>assist</a:t>
            </a:r>
            <a:r>
              <a:rPr lang="hr-HR" dirty="0"/>
              <a:t> </a:t>
            </a:r>
            <a:r>
              <a:rPr lang="hr-HR" dirty="0" err="1"/>
              <a:t>their</a:t>
            </a:r>
            <a:r>
              <a:rPr lang="hr-HR" dirty="0"/>
              <a:t> </a:t>
            </a:r>
            <a:r>
              <a:rPr lang="hr-HR" dirty="0" err="1"/>
              <a:t>clientele</a:t>
            </a:r>
            <a:r>
              <a:rPr lang="hr-HR" dirty="0"/>
              <a:t> </a:t>
            </a:r>
            <a:r>
              <a:rPr lang="hr-HR" dirty="0" err="1"/>
              <a:t>and</a:t>
            </a:r>
            <a:r>
              <a:rPr lang="hr-HR" dirty="0"/>
              <a:t> </a:t>
            </a:r>
            <a:r>
              <a:rPr lang="hr-HR" dirty="0" err="1"/>
              <a:t>elected</a:t>
            </a:r>
            <a:r>
              <a:rPr lang="hr-HR" dirty="0"/>
              <a:t> </a:t>
            </a:r>
            <a:r>
              <a:rPr lang="hr-HR" dirty="0" err="1"/>
              <a:t>higher</a:t>
            </a:r>
            <a:r>
              <a:rPr lang="hr-HR" dirty="0"/>
              <a:t> </a:t>
            </a:r>
            <a:r>
              <a:rPr lang="hr-HR" dirty="0" err="1"/>
              <a:t>officials</a:t>
            </a:r>
            <a:r>
              <a:rPr lang="hr-HR" dirty="0" smtClean="0"/>
              <a:t>.--, </a:t>
            </a:r>
            <a:r>
              <a:rPr lang="hr-HR" dirty="0" err="1"/>
              <a:t>if</a:t>
            </a:r>
            <a:r>
              <a:rPr lang="hr-HR" dirty="0"/>
              <a:t> </a:t>
            </a:r>
            <a:r>
              <a:rPr lang="hr-HR" dirty="0" err="1"/>
              <a:t>the</a:t>
            </a:r>
            <a:r>
              <a:rPr lang="hr-HR" dirty="0"/>
              <a:t> </a:t>
            </a:r>
            <a:r>
              <a:rPr lang="hr-HR" dirty="0" err="1"/>
              <a:t>bureaucrats</a:t>
            </a:r>
            <a:r>
              <a:rPr lang="hr-HR" dirty="0"/>
              <a:t> </a:t>
            </a:r>
            <a:r>
              <a:rPr lang="hr-HR" dirty="0" err="1"/>
              <a:t>believe</a:t>
            </a:r>
            <a:r>
              <a:rPr lang="hr-HR" dirty="0"/>
              <a:t> </a:t>
            </a:r>
            <a:r>
              <a:rPr lang="hr-HR" dirty="0" err="1"/>
              <a:t>that</a:t>
            </a:r>
            <a:r>
              <a:rPr lang="hr-HR" dirty="0"/>
              <a:t> </a:t>
            </a:r>
            <a:r>
              <a:rPr lang="hr-HR" dirty="0" err="1"/>
              <a:t>their</a:t>
            </a:r>
            <a:r>
              <a:rPr lang="hr-HR" dirty="0"/>
              <a:t> status is </a:t>
            </a:r>
            <a:r>
              <a:rPr lang="hr-HR" dirty="0" err="1"/>
              <a:t>not</a:t>
            </a:r>
            <a:r>
              <a:rPr lang="hr-HR" dirty="0"/>
              <a:t> </a:t>
            </a:r>
            <a:r>
              <a:rPr lang="hr-HR" dirty="0" err="1"/>
              <a:t>adequately</a:t>
            </a:r>
            <a:r>
              <a:rPr lang="hr-HR" dirty="0"/>
              <a:t> </a:t>
            </a:r>
            <a:r>
              <a:rPr lang="hr-HR" dirty="0" err="1"/>
              <a:t>recognized</a:t>
            </a:r>
            <a:r>
              <a:rPr lang="hr-HR" dirty="0"/>
              <a:t> </a:t>
            </a:r>
            <a:r>
              <a:rPr lang="hr-HR" dirty="0" err="1"/>
              <a:t>by</a:t>
            </a:r>
            <a:r>
              <a:rPr lang="hr-HR" dirty="0"/>
              <a:t> </a:t>
            </a:r>
            <a:r>
              <a:rPr lang="hr-HR" dirty="0" err="1"/>
              <a:t>an</a:t>
            </a:r>
            <a:r>
              <a:rPr lang="hr-HR" dirty="0"/>
              <a:t> </a:t>
            </a:r>
            <a:r>
              <a:rPr lang="hr-HR" dirty="0" err="1"/>
              <a:t>incoming</a:t>
            </a:r>
            <a:r>
              <a:rPr lang="hr-HR" dirty="0"/>
              <a:t> </a:t>
            </a:r>
            <a:r>
              <a:rPr lang="hr-HR" dirty="0" err="1"/>
              <a:t>elected</a:t>
            </a:r>
            <a:r>
              <a:rPr lang="hr-HR" dirty="0"/>
              <a:t> </a:t>
            </a:r>
            <a:r>
              <a:rPr lang="hr-HR" dirty="0" err="1"/>
              <a:t>official</a:t>
            </a:r>
            <a:r>
              <a:rPr lang="hr-HR" dirty="0"/>
              <a:t>, </a:t>
            </a:r>
            <a:r>
              <a:rPr lang="hr-HR" dirty="0" err="1"/>
              <a:t>detailed</a:t>
            </a:r>
            <a:r>
              <a:rPr lang="hr-HR" dirty="0"/>
              <a:t> </a:t>
            </a:r>
            <a:r>
              <a:rPr lang="hr-HR" dirty="0" err="1"/>
              <a:t>information</a:t>
            </a:r>
            <a:r>
              <a:rPr lang="hr-HR" dirty="0"/>
              <a:t> </a:t>
            </a:r>
            <a:r>
              <a:rPr lang="hr-HR" dirty="0" err="1"/>
              <a:t>will</a:t>
            </a:r>
            <a:r>
              <a:rPr lang="hr-HR" dirty="0"/>
              <a:t> </a:t>
            </a:r>
            <a:r>
              <a:rPr lang="hr-HR" dirty="0" err="1"/>
              <a:t>be</a:t>
            </a:r>
            <a:r>
              <a:rPr lang="hr-HR" dirty="0"/>
              <a:t> </a:t>
            </a:r>
            <a:r>
              <a:rPr lang="hr-HR" dirty="0" err="1"/>
              <a:t>withheld</a:t>
            </a:r>
            <a:r>
              <a:rPr lang="hr-HR" dirty="0"/>
              <a:t> </a:t>
            </a:r>
            <a:r>
              <a:rPr lang="hr-HR" dirty="0" err="1"/>
              <a:t>from</a:t>
            </a:r>
            <a:r>
              <a:rPr lang="hr-HR" dirty="0"/>
              <a:t> </a:t>
            </a:r>
            <a:r>
              <a:rPr lang="hr-HR" dirty="0" err="1"/>
              <a:t>him</a:t>
            </a:r>
            <a:r>
              <a:rPr lang="hr-HR" dirty="0"/>
              <a:t>, </a:t>
            </a:r>
            <a:r>
              <a:rPr lang="hr-HR" dirty="0" err="1"/>
              <a:t>leading</a:t>
            </a:r>
            <a:r>
              <a:rPr lang="hr-HR" dirty="0"/>
              <a:t> </a:t>
            </a:r>
            <a:r>
              <a:rPr lang="hr-HR" dirty="0" err="1"/>
              <a:t>him</a:t>
            </a:r>
            <a:r>
              <a:rPr lang="hr-HR" dirty="0"/>
              <a:t> to </a:t>
            </a:r>
            <a:r>
              <a:rPr lang="hr-HR" dirty="0" err="1"/>
              <a:t>errors</a:t>
            </a:r>
            <a:r>
              <a:rPr lang="hr-HR" dirty="0"/>
              <a:t> for </a:t>
            </a:r>
            <a:r>
              <a:rPr lang="hr-HR" dirty="0" err="1"/>
              <a:t>which</a:t>
            </a:r>
            <a:r>
              <a:rPr lang="hr-HR" dirty="0"/>
              <a:t> he is </a:t>
            </a:r>
            <a:r>
              <a:rPr lang="hr-HR" dirty="0" err="1"/>
              <a:t>held</a:t>
            </a:r>
            <a:r>
              <a:rPr lang="hr-HR" dirty="0"/>
              <a:t> </a:t>
            </a:r>
            <a:r>
              <a:rPr lang="hr-HR" dirty="0" err="1"/>
              <a:t>responsible</a:t>
            </a:r>
            <a:r>
              <a:rPr lang="hr-HR" dirty="0"/>
              <a:t>. </a:t>
            </a:r>
            <a:r>
              <a:rPr lang="hr-HR" dirty="0" err="1"/>
              <a:t>Or</a:t>
            </a:r>
            <a:r>
              <a:rPr lang="hr-HR" dirty="0"/>
              <a:t>, </a:t>
            </a:r>
            <a:r>
              <a:rPr lang="hr-HR" dirty="0" err="1"/>
              <a:t>if</a:t>
            </a:r>
            <a:r>
              <a:rPr lang="hr-HR" dirty="0"/>
              <a:t> he </a:t>
            </a:r>
            <a:r>
              <a:rPr lang="hr-HR" dirty="0" err="1"/>
              <a:t>seeks</a:t>
            </a:r>
            <a:r>
              <a:rPr lang="hr-HR" dirty="0"/>
              <a:t> to </a:t>
            </a:r>
            <a:r>
              <a:rPr lang="hr-HR" dirty="0" err="1"/>
              <a:t>dominate</a:t>
            </a:r>
            <a:r>
              <a:rPr lang="hr-HR" dirty="0"/>
              <a:t> </a:t>
            </a:r>
            <a:r>
              <a:rPr lang="hr-HR" dirty="0" err="1"/>
              <a:t>fully</a:t>
            </a:r>
            <a:r>
              <a:rPr lang="hr-HR" dirty="0"/>
              <a:t>, </a:t>
            </a:r>
            <a:r>
              <a:rPr lang="hr-HR" dirty="0" err="1"/>
              <a:t>and</a:t>
            </a:r>
            <a:r>
              <a:rPr lang="hr-HR" dirty="0"/>
              <a:t> </a:t>
            </a:r>
            <a:r>
              <a:rPr lang="hr-HR" dirty="0" err="1"/>
              <a:t>thus</a:t>
            </a:r>
            <a:r>
              <a:rPr lang="hr-HR" dirty="0"/>
              <a:t> </a:t>
            </a:r>
            <a:r>
              <a:rPr lang="hr-HR" dirty="0" err="1"/>
              <a:t>violates</a:t>
            </a:r>
            <a:r>
              <a:rPr lang="hr-HR" dirty="0"/>
              <a:t> </a:t>
            </a:r>
            <a:r>
              <a:rPr lang="hr-HR" dirty="0" err="1"/>
              <a:t>the</a:t>
            </a:r>
            <a:r>
              <a:rPr lang="hr-HR" dirty="0"/>
              <a:t> sentiment </a:t>
            </a:r>
            <a:r>
              <a:rPr lang="hr-HR" dirty="0" err="1"/>
              <a:t>of</a:t>
            </a:r>
            <a:r>
              <a:rPr lang="hr-HR" dirty="0"/>
              <a:t> </a:t>
            </a:r>
            <a:r>
              <a:rPr lang="hr-HR" dirty="0" err="1"/>
              <a:t>self</a:t>
            </a:r>
            <a:r>
              <a:rPr lang="hr-HR" dirty="0"/>
              <a:t>-</a:t>
            </a:r>
            <a:r>
              <a:rPr lang="hr-HR" dirty="0" err="1"/>
              <a:t>integrity</a:t>
            </a:r>
            <a:r>
              <a:rPr lang="hr-HR" dirty="0"/>
              <a:t> </a:t>
            </a:r>
            <a:r>
              <a:rPr lang="hr-HR" dirty="0" err="1"/>
              <a:t>of</a:t>
            </a:r>
            <a:r>
              <a:rPr lang="hr-HR" dirty="0"/>
              <a:t> </a:t>
            </a:r>
            <a:r>
              <a:rPr lang="hr-HR" dirty="0" err="1"/>
              <a:t>the</a:t>
            </a:r>
            <a:r>
              <a:rPr lang="hr-HR" dirty="0"/>
              <a:t> </a:t>
            </a:r>
            <a:r>
              <a:rPr lang="hr-HR" dirty="0" err="1"/>
              <a:t>bureaucrats</a:t>
            </a:r>
            <a:r>
              <a:rPr lang="hr-HR" dirty="0"/>
              <a:t>, he </a:t>
            </a:r>
            <a:r>
              <a:rPr lang="hr-HR" dirty="0" err="1"/>
              <a:t>may</a:t>
            </a:r>
            <a:r>
              <a:rPr lang="hr-HR" dirty="0"/>
              <a:t> </a:t>
            </a:r>
            <a:r>
              <a:rPr lang="hr-HR" dirty="0" err="1"/>
              <a:t>have</a:t>
            </a:r>
            <a:r>
              <a:rPr lang="hr-HR" dirty="0"/>
              <a:t> </a:t>
            </a:r>
            <a:r>
              <a:rPr lang="hr-HR" dirty="0" err="1"/>
              <a:t>documents</a:t>
            </a:r>
            <a:r>
              <a:rPr lang="hr-HR" dirty="0"/>
              <a:t> </a:t>
            </a:r>
            <a:r>
              <a:rPr lang="hr-HR" dirty="0" err="1"/>
              <a:t>brought</a:t>
            </a:r>
            <a:r>
              <a:rPr lang="hr-HR" dirty="0"/>
              <a:t> to </a:t>
            </a:r>
            <a:r>
              <a:rPr lang="hr-HR" dirty="0" err="1"/>
              <a:t>him</a:t>
            </a:r>
            <a:r>
              <a:rPr lang="hr-HR" dirty="0"/>
              <a:t> </a:t>
            </a:r>
            <a:r>
              <a:rPr lang="hr-HR" dirty="0" err="1"/>
              <a:t>in</a:t>
            </a:r>
            <a:r>
              <a:rPr lang="hr-HR" dirty="0"/>
              <a:t> </a:t>
            </a:r>
            <a:r>
              <a:rPr lang="hr-HR" dirty="0" err="1"/>
              <a:t>such</a:t>
            </a:r>
            <a:r>
              <a:rPr lang="hr-HR" dirty="0"/>
              <a:t> </a:t>
            </a:r>
            <a:r>
              <a:rPr lang="hr-HR" dirty="0" err="1"/>
              <a:t>numbers</a:t>
            </a:r>
            <a:r>
              <a:rPr lang="hr-HR" dirty="0"/>
              <a:t> </a:t>
            </a:r>
            <a:r>
              <a:rPr lang="hr-HR" dirty="0" err="1"/>
              <a:t>that</a:t>
            </a:r>
            <a:r>
              <a:rPr lang="hr-HR" dirty="0"/>
              <a:t> he </a:t>
            </a:r>
            <a:r>
              <a:rPr lang="hr-HR" dirty="0" err="1"/>
              <a:t>cannot</a:t>
            </a:r>
            <a:r>
              <a:rPr lang="hr-HR" dirty="0"/>
              <a:t> </a:t>
            </a:r>
            <a:r>
              <a:rPr lang="hr-HR" dirty="0" err="1"/>
              <a:t>manage</a:t>
            </a:r>
            <a:r>
              <a:rPr lang="hr-HR" dirty="0"/>
              <a:t> to </a:t>
            </a:r>
            <a:r>
              <a:rPr lang="hr-HR" dirty="0" err="1"/>
              <a:t>sign</a:t>
            </a:r>
            <a:r>
              <a:rPr lang="hr-HR" dirty="0"/>
              <a:t> </a:t>
            </a:r>
            <a:r>
              <a:rPr lang="hr-HR" dirty="0" err="1"/>
              <a:t>them</a:t>
            </a:r>
            <a:r>
              <a:rPr lang="hr-HR" dirty="0"/>
              <a:t> all, let </a:t>
            </a:r>
            <a:r>
              <a:rPr lang="hr-HR" dirty="0" err="1"/>
              <a:t>alone</a:t>
            </a:r>
            <a:r>
              <a:rPr lang="hr-HR" dirty="0"/>
              <a:t> </a:t>
            </a:r>
            <a:r>
              <a:rPr lang="hr-HR" dirty="0" err="1"/>
              <a:t>read</a:t>
            </a:r>
            <a:r>
              <a:rPr lang="hr-HR" dirty="0"/>
              <a:t> </a:t>
            </a:r>
            <a:r>
              <a:rPr lang="hr-HR" dirty="0" err="1"/>
              <a:t>them</a:t>
            </a:r>
            <a:r>
              <a:rPr lang="hr-HR" dirty="0"/>
              <a:t>. </a:t>
            </a:r>
            <a:r>
              <a:rPr lang="hr-HR" dirty="0" smtClean="0"/>
              <a:t> </a:t>
            </a:r>
            <a:r>
              <a:rPr lang="hr-HR" dirty="0" err="1"/>
              <a:t>This</a:t>
            </a:r>
            <a:r>
              <a:rPr lang="hr-HR" dirty="0"/>
              <a:t> </a:t>
            </a:r>
            <a:r>
              <a:rPr lang="hr-HR" dirty="0" err="1"/>
              <a:t>illustrates</a:t>
            </a:r>
            <a:r>
              <a:rPr lang="hr-HR" dirty="0"/>
              <a:t> </a:t>
            </a:r>
            <a:r>
              <a:rPr lang="hr-HR" dirty="0" err="1"/>
              <a:t>the</a:t>
            </a:r>
            <a:r>
              <a:rPr lang="hr-HR" dirty="0"/>
              <a:t> </a:t>
            </a:r>
            <a:r>
              <a:rPr lang="hr-HR" dirty="0" err="1"/>
              <a:t>defensive</a:t>
            </a:r>
            <a:r>
              <a:rPr lang="hr-HR" dirty="0"/>
              <a:t> </a:t>
            </a:r>
            <a:r>
              <a:rPr lang="hr-HR" dirty="0" err="1"/>
              <a:t>informal</a:t>
            </a:r>
            <a:r>
              <a:rPr lang="hr-HR" dirty="0"/>
              <a:t> </a:t>
            </a:r>
            <a:r>
              <a:rPr lang="hr-HR" dirty="0" err="1"/>
              <a:t>organization</a:t>
            </a:r>
            <a:r>
              <a:rPr lang="hr-HR" dirty="0"/>
              <a:t> </a:t>
            </a:r>
            <a:r>
              <a:rPr lang="hr-HR" dirty="0" err="1"/>
              <a:t>which</a:t>
            </a:r>
            <a:r>
              <a:rPr lang="hr-HR" dirty="0"/>
              <a:t> </a:t>
            </a:r>
            <a:r>
              <a:rPr lang="hr-HR" dirty="0" err="1"/>
              <a:t>tends</a:t>
            </a:r>
            <a:r>
              <a:rPr lang="hr-HR" dirty="0"/>
              <a:t> to arise </a:t>
            </a:r>
            <a:r>
              <a:rPr lang="hr-HR" dirty="0" err="1"/>
              <a:t>whenever</a:t>
            </a:r>
            <a:r>
              <a:rPr lang="hr-HR" dirty="0"/>
              <a:t> </a:t>
            </a:r>
            <a:r>
              <a:rPr lang="hr-HR" dirty="0" err="1"/>
              <a:t>there</a:t>
            </a:r>
            <a:r>
              <a:rPr lang="hr-HR" dirty="0"/>
              <a:t> is </a:t>
            </a:r>
            <a:r>
              <a:rPr lang="hr-HR" dirty="0" err="1"/>
              <a:t>an</a:t>
            </a:r>
            <a:r>
              <a:rPr lang="hr-HR" dirty="0"/>
              <a:t> </a:t>
            </a:r>
            <a:r>
              <a:rPr lang="hr-HR" dirty="0" err="1"/>
              <a:t>apparent</a:t>
            </a:r>
            <a:r>
              <a:rPr lang="hr-HR" dirty="0"/>
              <a:t> </a:t>
            </a:r>
            <a:r>
              <a:rPr lang="hr-HR" dirty="0" err="1"/>
              <a:t>threat</a:t>
            </a:r>
            <a:r>
              <a:rPr lang="hr-HR" dirty="0"/>
              <a:t> to </a:t>
            </a:r>
            <a:r>
              <a:rPr lang="hr-HR" dirty="0" err="1"/>
              <a:t>the</a:t>
            </a:r>
            <a:r>
              <a:rPr lang="hr-HR" dirty="0"/>
              <a:t> </a:t>
            </a:r>
            <a:r>
              <a:rPr lang="hr-HR" dirty="0" err="1"/>
              <a:t>integrity</a:t>
            </a:r>
            <a:r>
              <a:rPr lang="hr-HR" dirty="0"/>
              <a:t> </a:t>
            </a:r>
            <a:r>
              <a:rPr lang="hr-HR" dirty="0" err="1"/>
              <a:t>of</a:t>
            </a:r>
            <a:r>
              <a:rPr lang="hr-HR" dirty="0"/>
              <a:t> </a:t>
            </a:r>
            <a:r>
              <a:rPr lang="hr-HR" dirty="0" err="1"/>
              <a:t>the</a:t>
            </a:r>
            <a:r>
              <a:rPr lang="hr-HR" dirty="0"/>
              <a:t> group. </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D</a:t>
            </a:r>
            <a:r>
              <a:rPr lang="hr-HR" dirty="0" err="1" smtClean="0"/>
              <a:t>epersonalization</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hr-HR" dirty="0" err="1"/>
              <a:t>Another</a:t>
            </a:r>
            <a:r>
              <a:rPr lang="hr-HR" dirty="0"/>
              <a:t> </a:t>
            </a:r>
            <a:r>
              <a:rPr lang="hr-HR" dirty="0" err="1"/>
              <a:t>feature</a:t>
            </a:r>
            <a:r>
              <a:rPr lang="hr-HR" dirty="0"/>
              <a:t> </a:t>
            </a:r>
            <a:r>
              <a:rPr lang="hr-HR" dirty="0" err="1"/>
              <a:t>of</a:t>
            </a:r>
            <a:r>
              <a:rPr lang="hr-HR" dirty="0"/>
              <a:t> </a:t>
            </a:r>
            <a:r>
              <a:rPr lang="hr-HR" dirty="0" err="1"/>
              <a:t>the</a:t>
            </a:r>
            <a:r>
              <a:rPr lang="hr-HR" dirty="0"/>
              <a:t> </a:t>
            </a:r>
            <a:r>
              <a:rPr lang="hr-HR" dirty="0" err="1"/>
              <a:t>bureaucratic</a:t>
            </a:r>
            <a:r>
              <a:rPr lang="hr-HR" dirty="0"/>
              <a:t> </a:t>
            </a:r>
            <a:r>
              <a:rPr lang="hr-HR" dirty="0" err="1"/>
              <a:t>structure</a:t>
            </a:r>
            <a:r>
              <a:rPr lang="hr-HR" dirty="0"/>
              <a:t>, </a:t>
            </a:r>
            <a:r>
              <a:rPr lang="hr-HR" dirty="0" err="1"/>
              <a:t>the</a:t>
            </a:r>
            <a:r>
              <a:rPr lang="hr-HR" dirty="0"/>
              <a:t> </a:t>
            </a:r>
            <a:r>
              <a:rPr lang="hr-HR" dirty="0" err="1"/>
              <a:t>stress</a:t>
            </a:r>
            <a:r>
              <a:rPr lang="hr-HR" dirty="0"/>
              <a:t> on </a:t>
            </a:r>
            <a:r>
              <a:rPr lang="hr-HR" dirty="0" err="1"/>
              <a:t>depersonalization</a:t>
            </a:r>
            <a:r>
              <a:rPr lang="hr-HR" dirty="0"/>
              <a:t> </a:t>
            </a:r>
            <a:r>
              <a:rPr lang="hr-HR" dirty="0" err="1"/>
              <a:t>of</a:t>
            </a:r>
            <a:r>
              <a:rPr lang="hr-HR" dirty="0"/>
              <a:t> </a:t>
            </a:r>
            <a:r>
              <a:rPr lang="hr-HR" dirty="0" err="1"/>
              <a:t>relationships</a:t>
            </a:r>
            <a:r>
              <a:rPr lang="hr-HR" dirty="0"/>
              <a:t>, </a:t>
            </a:r>
            <a:r>
              <a:rPr lang="hr-HR" dirty="0" err="1"/>
              <a:t>also</a:t>
            </a:r>
            <a:r>
              <a:rPr lang="hr-HR" dirty="0"/>
              <a:t> </a:t>
            </a:r>
            <a:r>
              <a:rPr lang="hr-HR" dirty="0" err="1"/>
              <a:t>plays</a:t>
            </a:r>
            <a:r>
              <a:rPr lang="hr-HR" dirty="0"/>
              <a:t> </a:t>
            </a:r>
            <a:r>
              <a:rPr lang="hr-HR" dirty="0" err="1"/>
              <a:t>its</a:t>
            </a:r>
            <a:r>
              <a:rPr lang="hr-HR" dirty="0"/>
              <a:t> </a:t>
            </a:r>
            <a:r>
              <a:rPr lang="hr-HR" dirty="0" err="1"/>
              <a:t>part</a:t>
            </a:r>
            <a:r>
              <a:rPr lang="hr-HR" dirty="0"/>
              <a:t> </a:t>
            </a:r>
            <a:r>
              <a:rPr lang="hr-HR" dirty="0" err="1"/>
              <a:t>in</a:t>
            </a:r>
            <a:r>
              <a:rPr lang="hr-HR" dirty="0"/>
              <a:t> </a:t>
            </a:r>
            <a:r>
              <a:rPr lang="hr-HR" dirty="0" err="1"/>
              <a:t>the</a:t>
            </a:r>
            <a:r>
              <a:rPr lang="hr-HR" dirty="0"/>
              <a:t> </a:t>
            </a:r>
            <a:r>
              <a:rPr lang="hr-HR" dirty="0" err="1"/>
              <a:t>bureaucrat</a:t>
            </a:r>
            <a:r>
              <a:rPr lang="hr-HR" dirty="0"/>
              <a:t>’s </a:t>
            </a:r>
            <a:r>
              <a:rPr lang="hr-HR" dirty="0" err="1"/>
              <a:t>trained</a:t>
            </a:r>
            <a:r>
              <a:rPr lang="hr-HR" dirty="0"/>
              <a:t> </a:t>
            </a:r>
            <a:r>
              <a:rPr lang="hr-HR" dirty="0" err="1"/>
              <a:t>incapacity</a:t>
            </a:r>
            <a:r>
              <a:rPr lang="hr-HR" dirty="0"/>
              <a:t>. </a:t>
            </a:r>
            <a:r>
              <a:rPr lang="hr-HR" sz="5100" dirty="0" err="1">
                <a:solidFill>
                  <a:srgbClr val="FF0000"/>
                </a:solidFill>
              </a:rPr>
              <a:t>The</a:t>
            </a:r>
            <a:r>
              <a:rPr lang="hr-HR" sz="5100" dirty="0">
                <a:solidFill>
                  <a:srgbClr val="FF0000"/>
                </a:solidFill>
              </a:rPr>
              <a:t> </a:t>
            </a:r>
            <a:r>
              <a:rPr lang="hr-HR" sz="5100" dirty="0" err="1">
                <a:solidFill>
                  <a:srgbClr val="FF0000"/>
                </a:solidFill>
              </a:rPr>
              <a:t>personality</a:t>
            </a:r>
            <a:r>
              <a:rPr lang="hr-HR" sz="5100" dirty="0">
                <a:solidFill>
                  <a:srgbClr val="FF0000"/>
                </a:solidFill>
              </a:rPr>
              <a:t> </a:t>
            </a:r>
            <a:r>
              <a:rPr lang="hr-HR" sz="5100" dirty="0" err="1">
                <a:solidFill>
                  <a:srgbClr val="FF0000"/>
                </a:solidFill>
              </a:rPr>
              <a:t>pattern</a:t>
            </a:r>
            <a:r>
              <a:rPr lang="hr-HR" sz="5100" dirty="0">
                <a:solidFill>
                  <a:srgbClr val="FF0000"/>
                </a:solidFill>
              </a:rPr>
              <a:t> </a:t>
            </a:r>
            <a:r>
              <a:rPr lang="hr-HR" sz="5100" dirty="0" err="1">
                <a:solidFill>
                  <a:srgbClr val="FF0000"/>
                </a:solidFill>
              </a:rPr>
              <a:t>of</a:t>
            </a:r>
            <a:r>
              <a:rPr lang="hr-HR" sz="5100" dirty="0">
                <a:solidFill>
                  <a:srgbClr val="FF0000"/>
                </a:solidFill>
              </a:rPr>
              <a:t> </a:t>
            </a:r>
            <a:r>
              <a:rPr lang="hr-HR" sz="5100" dirty="0" err="1">
                <a:solidFill>
                  <a:srgbClr val="FF0000"/>
                </a:solidFill>
              </a:rPr>
              <a:t>the</a:t>
            </a:r>
            <a:r>
              <a:rPr lang="hr-HR" sz="5100" dirty="0">
                <a:solidFill>
                  <a:srgbClr val="FF0000"/>
                </a:solidFill>
              </a:rPr>
              <a:t> </a:t>
            </a:r>
            <a:r>
              <a:rPr lang="hr-HR" sz="5100" dirty="0" err="1">
                <a:solidFill>
                  <a:srgbClr val="FF0000"/>
                </a:solidFill>
              </a:rPr>
              <a:t>bureaucrat</a:t>
            </a:r>
            <a:r>
              <a:rPr lang="hr-HR" sz="5100" dirty="0">
                <a:solidFill>
                  <a:srgbClr val="FF0000"/>
                </a:solidFill>
              </a:rPr>
              <a:t> is </a:t>
            </a:r>
            <a:r>
              <a:rPr lang="hr-HR" sz="5100" dirty="0" err="1">
                <a:solidFill>
                  <a:srgbClr val="FF0000"/>
                </a:solidFill>
              </a:rPr>
              <a:t>nucleated</a:t>
            </a:r>
            <a:r>
              <a:rPr lang="hr-HR" sz="5100" dirty="0">
                <a:solidFill>
                  <a:srgbClr val="FF0000"/>
                </a:solidFill>
              </a:rPr>
              <a:t> </a:t>
            </a:r>
            <a:r>
              <a:rPr lang="hr-HR" sz="5100" dirty="0" err="1">
                <a:solidFill>
                  <a:srgbClr val="FF0000"/>
                </a:solidFill>
              </a:rPr>
              <a:t>about</a:t>
            </a:r>
            <a:r>
              <a:rPr lang="hr-HR" sz="5100" dirty="0">
                <a:solidFill>
                  <a:srgbClr val="FF0000"/>
                </a:solidFill>
              </a:rPr>
              <a:t> </a:t>
            </a:r>
            <a:r>
              <a:rPr lang="hr-HR" sz="5100" dirty="0" err="1">
                <a:solidFill>
                  <a:srgbClr val="FF0000"/>
                </a:solidFill>
              </a:rPr>
              <a:t>this</a:t>
            </a:r>
            <a:r>
              <a:rPr lang="hr-HR" sz="5100" dirty="0">
                <a:solidFill>
                  <a:srgbClr val="FF0000"/>
                </a:solidFill>
              </a:rPr>
              <a:t> </a:t>
            </a:r>
            <a:r>
              <a:rPr lang="hr-HR" sz="5100" dirty="0" err="1">
                <a:solidFill>
                  <a:srgbClr val="FF0000"/>
                </a:solidFill>
              </a:rPr>
              <a:t>norm</a:t>
            </a:r>
            <a:r>
              <a:rPr lang="hr-HR" sz="5100" dirty="0">
                <a:solidFill>
                  <a:srgbClr val="FF0000"/>
                </a:solidFill>
              </a:rPr>
              <a:t> </a:t>
            </a:r>
            <a:r>
              <a:rPr lang="hr-HR" sz="5100" dirty="0" err="1">
                <a:solidFill>
                  <a:srgbClr val="FF0000"/>
                </a:solidFill>
              </a:rPr>
              <a:t>of</a:t>
            </a:r>
            <a:r>
              <a:rPr lang="hr-HR" sz="5100" dirty="0">
                <a:solidFill>
                  <a:srgbClr val="FF0000"/>
                </a:solidFill>
              </a:rPr>
              <a:t> </a:t>
            </a:r>
            <a:r>
              <a:rPr lang="hr-HR" sz="5100" dirty="0" err="1">
                <a:solidFill>
                  <a:srgbClr val="FF0000"/>
                </a:solidFill>
              </a:rPr>
              <a:t>impersonality</a:t>
            </a:r>
            <a:r>
              <a:rPr lang="hr-HR" dirty="0"/>
              <a:t>. </a:t>
            </a:r>
            <a:r>
              <a:rPr lang="hr-HR" dirty="0" err="1"/>
              <a:t>Both</a:t>
            </a:r>
            <a:r>
              <a:rPr lang="hr-HR" dirty="0"/>
              <a:t> </a:t>
            </a:r>
            <a:r>
              <a:rPr lang="hr-HR" dirty="0" err="1"/>
              <a:t>this</a:t>
            </a:r>
            <a:r>
              <a:rPr lang="hr-HR" dirty="0"/>
              <a:t> </a:t>
            </a:r>
            <a:r>
              <a:rPr lang="hr-HR" dirty="0" err="1"/>
              <a:t>and</a:t>
            </a:r>
            <a:r>
              <a:rPr lang="hr-HR" dirty="0"/>
              <a:t> </a:t>
            </a:r>
            <a:r>
              <a:rPr lang="hr-HR" dirty="0" err="1"/>
              <a:t>the</a:t>
            </a:r>
            <a:r>
              <a:rPr lang="hr-HR" dirty="0"/>
              <a:t> </a:t>
            </a:r>
            <a:r>
              <a:rPr lang="hr-HR" dirty="0" err="1"/>
              <a:t>categorizing</a:t>
            </a:r>
            <a:r>
              <a:rPr lang="hr-HR" dirty="0"/>
              <a:t> </a:t>
            </a:r>
            <a:r>
              <a:rPr lang="hr-HR" dirty="0" err="1"/>
              <a:t>tendency</a:t>
            </a:r>
            <a:r>
              <a:rPr lang="hr-HR" dirty="0"/>
              <a:t>, </a:t>
            </a:r>
            <a:r>
              <a:rPr lang="hr-HR" dirty="0" err="1"/>
              <a:t>which</a:t>
            </a:r>
            <a:r>
              <a:rPr lang="hr-HR" dirty="0"/>
              <a:t> </a:t>
            </a:r>
            <a:r>
              <a:rPr lang="hr-HR" dirty="0" err="1"/>
              <a:t>develops</a:t>
            </a:r>
            <a:r>
              <a:rPr lang="hr-HR" dirty="0"/>
              <a:t> </a:t>
            </a:r>
            <a:r>
              <a:rPr lang="hr-HR" dirty="0" err="1"/>
              <a:t>from</a:t>
            </a:r>
            <a:r>
              <a:rPr lang="hr-HR" dirty="0"/>
              <a:t> </a:t>
            </a:r>
            <a:r>
              <a:rPr lang="hr-HR" dirty="0" err="1"/>
              <a:t>the</a:t>
            </a:r>
            <a:r>
              <a:rPr lang="hr-HR" dirty="0"/>
              <a:t> </a:t>
            </a:r>
            <a:r>
              <a:rPr lang="hr-HR" dirty="0" err="1"/>
              <a:t>dominant</a:t>
            </a:r>
            <a:r>
              <a:rPr lang="hr-HR" dirty="0"/>
              <a:t> role </a:t>
            </a:r>
            <a:r>
              <a:rPr lang="hr-HR" dirty="0" err="1"/>
              <a:t>of</a:t>
            </a:r>
            <a:r>
              <a:rPr lang="hr-HR" dirty="0"/>
              <a:t> general, </a:t>
            </a:r>
            <a:r>
              <a:rPr lang="hr-HR" dirty="0" err="1"/>
              <a:t>abstract</a:t>
            </a:r>
            <a:r>
              <a:rPr lang="hr-HR" dirty="0"/>
              <a:t> </a:t>
            </a:r>
            <a:r>
              <a:rPr lang="hr-HR" dirty="0" err="1"/>
              <a:t>rules</a:t>
            </a:r>
            <a:r>
              <a:rPr lang="hr-HR" dirty="0"/>
              <a:t>, </a:t>
            </a:r>
            <a:r>
              <a:rPr lang="hr-HR" dirty="0" err="1"/>
              <a:t>tend</a:t>
            </a:r>
            <a:r>
              <a:rPr lang="hr-HR" dirty="0"/>
              <a:t> to </a:t>
            </a:r>
            <a:r>
              <a:rPr lang="hr-HR" dirty="0" err="1"/>
              <a:t>produce</a:t>
            </a:r>
            <a:r>
              <a:rPr lang="hr-HR" dirty="0"/>
              <a:t> </a:t>
            </a:r>
            <a:r>
              <a:rPr lang="hr-HR" sz="4400" dirty="0" err="1">
                <a:solidFill>
                  <a:srgbClr val="FF0000"/>
                </a:solidFill>
              </a:rPr>
              <a:t>conflict</a:t>
            </a:r>
            <a:r>
              <a:rPr lang="hr-HR" sz="4400" dirty="0">
                <a:solidFill>
                  <a:srgbClr val="FF0000"/>
                </a:solidFill>
              </a:rPr>
              <a:t> </a:t>
            </a:r>
            <a:r>
              <a:rPr lang="hr-HR" sz="4400" dirty="0" err="1">
                <a:solidFill>
                  <a:srgbClr val="FF0000"/>
                </a:solidFill>
              </a:rPr>
              <a:t>in</a:t>
            </a:r>
            <a:r>
              <a:rPr lang="hr-HR" sz="4400" dirty="0">
                <a:solidFill>
                  <a:srgbClr val="FF0000"/>
                </a:solidFill>
              </a:rPr>
              <a:t> </a:t>
            </a:r>
            <a:r>
              <a:rPr lang="hr-HR" sz="4400" dirty="0" err="1">
                <a:solidFill>
                  <a:srgbClr val="FF0000"/>
                </a:solidFill>
              </a:rPr>
              <a:t>the</a:t>
            </a:r>
            <a:r>
              <a:rPr lang="hr-HR" sz="4400" dirty="0">
                <a:solidFill>
                  <a:srgbClr val="FF0000"/>
                </a:solidFill>
              </a:rPr>
              <a:t> </a:t>
            </a:r>
            <a:r>
              <a:rPr lang="hr-HR" sz="4400" dirty="0" err="1">
                <a:solidFill>
                  <a:srgbClr val="FF0000"/>
                </a:solidFill>
              </a:rPr>
              <a:t>bureaucrat</a:t>
            </a:r>
            <a:r>
              <a:rPr lang="hr-HR" sz="4400" dirty="0">
                <a:solidFill>
                  <a:srgbClr val="FF0000"/>
                </a:solidFill>
              </a:rPr>
              <a:t>’s </a:t>
            </a:r>
            <a:r>
              <a:rPr lang="hr-HR" sz="4400" dirty="0" err="1">
                <a:solidFill>
                  <a:srgbClr val="FF0000"/>
                </a:solidFill>
              </a:rPr>
              <a:t>contacts</a:t>
            </a:r>
            <a:r>
              <a:rPr lang="hr-HR" sz="4400" dirty="0">
                <a:solidFill>
                  <a:srgbClr val="FF0000"/>
                </a:solidFill>
              </a:rPr>
              <a:t> </a:t>
            </a:r>
            <a:r>
              <a:rPr lang="hr-HR" sz="4400" dirty="0" err="1">
                <a:solidFill>
                  <a:srgbClr val="FF0000"/>
                </a:solidFill>
              </a:rPr>
              <a:t>with</a:t>
            </a:r>
            <a:r>
              <a:rPr lang="hr-HR" sz="4400" dirty="0">
                <a:solidFill>
                  <a:srgbClr val="FF0000"/>
                </a:solidFill>
              </a:rPr>
              <a:t> </a:t>
            </a:r>
            <a:r>
              <a:rPr lang="hr-HR" sz="4400" dirty="0" err="1">
                <a:solidFill>
                  <a:srgbClr val="FF0000"/>
                </a:solidFill>
              </a:rPr>
              <a:t>the</a:t>
            </a:r>
            <a:r>
              <a:rPr lang="hr-HR" sz="4400" dirty="0">
                <a:solidFill>
                  <a:srgbClr val="FF0000"/>
                </a:solidFill>
              </a:rPr>
              <a:t> </a:t>
            </a:r>
            <a:r>
              <a:rPr lang="hr-HR" sz="4400" dirty="0" err="1">
                <a:solidFill>
                  <a:srgbClr val="FF0000"/>
                </a:solidFill>
              </a:rPr>
              <a:t>public</a:t>
            </a:r>
            <a:r>
              <a:rPr lang="hr-HR" sz="4400" dirty="0">
                <a:solidFill>
                  <a:srgbClr val="FF0000"/>
                </a:solidFill>
              </a:rPr>
              <a:t> </a:t>
            </a:r>
            <a:r>
              <a:rPr lang="hr-HR" dirty="0"/>
              <a:t>or </a:t>
            </a:r>
            <a:r>
              <a:rPr lang="hr-HR" dirty="0" err="1"/>
              <a:t>clientele</a:t>
            </a:r>
            <a:r>
              <a:rPr lang="hr-HR" dirty="0"/>
              <a:t>. </a:t>
            </a:r>
            <a:r>
              <a:rPr lang="hr-HR" dirty="0" err="1"/>
              <a:t>Since</a:t>
            </a:r>
            <a:r>
              <a:rPr lang="hr-HR" dirty="0"/>
              <a:t> </a:t>
            </a:r>
            <a:r>
              <a:rPr lang="hr-HR" dirty="0" err="1"/>
              <a:t>functionaries</a:t>
            </a:r>
            <a:r>
              <a:rPr lang="hr-HR" dirty="0"/>
              <a:t> </a:t>
            </a:r>
            <a:r>
              <a:rPr lang="hr-HR" dirty="0" err="1"/>
              <a:t>minimize</a:t>
            </a:r>
            <a:r>
              <a:rPr lang="hr-HR" dirty="0"/>
              <a:t> personal </a:t>
            </a:r>
            <a:r>
              <a:rPr lang="hr-HR" dirty="0" err="1"/>
              <a:t>relations</a:t>
            </a:r>
            <a:r>
              <a:rPr lang="hr-HR" dirty="0"/>
              <a:t> </a:t>
            </a:r>
            <a:r>
              <a:rPr lang="hr-HR" dirty="0" err="1"/>
              <a:t>and</a:t>
            </a:r>
            <a:r>
              <a:rPr lang="hr-HR" dirty="0"/>
              <a:t> </a:t>
            </a:r>
            <a:r>
              <a:rPr lang="hr-HR" dirty="0" err="1"/>
              <a:t>resort</a:t>
            </a:r>
            <a:r>
              <a:rPr lang="hr-HR" dirty="0"/>
              <a:t> to </a:t>
            </a:r>
            <a:r>
              <a:rPr lang="hr-HR" dirty="0" err="1"/>
              <a:t>categorization</a:t>
            </a:r>
            <a:r>
              <a:rPr lang="hr-HR" dirty="0"/>
              <a:t>, </a:t>
            </a:r>
            <a:r>
              <a:rPr lang="hr-HR" dirty="0" err="1"/>
              <a:t>the</a:t>
            </a:r>
            <a:r>
              <a:rPr lang="hr-HR" dirty="0"/>
              <a:t> </a:t>
            </a:r>
            <a:r>
              <a:rPr lang="hr-HR" dirty="0" err="1"/>
              <a:t>peculiarities</a:t>
            </a:r>
            <a:r>
              <a:rPr lang="hr-HR" dirty="0"/>
              <a:t> </a:t>
            </a:r>
            <a:r>
              <a:rPr lang="hr-HR" dirty="0" err="1"/>
              <a:t>of</a:t>
            </a:r>
            <a:r>
              <a:rPr lang="hr-HR" dirty="0"/>
              <a:t> </a:t>
            </a:r>
            <a:r>
              <a:rPr lang="hr-HR" dirty="0" err="1"/>
              <a:t>individual</a:t>
            </a:r>
            <a:r>
              <a:rPr lang="hr-HR" dirty="0"/>
              <a:t> </a:t>
            </a:r>
            <a:r>
              <a:rPr lang="hr-HR" dirty="0" err="1"/>
              <a:t>cases</a:t>
            </a:r>
            <a:r>
              <a:rPr lang="hr-HR" dirty="0"/>
              <a:t> are </a:t>
            </a:r>
            <a:r>
              <a:rPr lang="hr-HR" dirty="0" err="1"/>
              <a:t>often</a:t>
            </a:r>
            <a:r>
              <a:rPr lang="hr-HR" dirty="0"/>
              <a:t> </a:t>
            </a:r>
            <a:r>
              <a:rPr lang="hr-HR" dirty="0" err="1"/>
              <a:t>ignored</a:t>
            </a:r>
            <a:r>
              <a:rPr lang="hr-HR" dirty="0"/>
              <a:t>. But </a:t>
            </a:r>
            <a:r>
              <a:rPr lang="hr-HR" dirty="0" err="1"/>
              <a:t>the</a:t>
            </a:r>
            <a:r>
              <a:rPr lang="hr-HR" dirty="0"/>
              <a:t> </a:t>
            </a:r>
            <a:r>
              <a:rPr lang="hr-HR" dirty="0" err="1"/>
              <a:t>client</a:t>
            </a:r>
            <a:r>
              <a:rPr lang="hr-HR" dirty="0"/>
              <a:t> who, </a:t>
            </a:r>
            <a:r>
              <a:rPr lang="hr-HR" dirty="0" err="1"/>
              <a:t>quite</a:t>
            </a:r>
            <a:r>
              <a:rPr lang="hr-HR" dirty="0"/>
              <a:t> </a:t>
            </a:r>
            <a:r>
              <a:rPr lang="hr-HR" dirty="0" err="1"/>
              <a:t>understandably</a:t>
            </a:r>
            <a:r>
              <a:rPr lang="hr-HR" dirty="0"/>
              <a:t>, is </a:t>
            </a:r>
            <a:r>
              <a:rPr lang="hr-HR" dirty="0" err="1"/>
              <a:t>convinced</a:t>
            </a:r>
            <a:r>
              <a:rPr lang="hr-HR" dirty="0"/>
              <a:t> </a:t>
            </a:r>
            <a:r>
              <a:rPr lang="hr-HR" dirty="0" err="1"/>
              <a:t>of</a:t>
            </a:r>
            <a:r>
              <a:rPr lang="hr-HR" dirty="0"/>
              <a:t> </a:t>
            </a:r>
            <a:r>
              <a:rPr lang="hr-HR" dirty="0" err="1"/>
              <a:t>the</a:t>
            </a:r>
            <a:r>
              <a:rPr lang="hr-HR" dirty="0"/>
              <a:t> </a:t>
            </a:r>
            <a:r>
              <a:rPr lang="hr-HR" dirty="0" err="1"/>
              <a:t>special</a:t>
            </a:r>
            <a:r>
              <a:rPr lang="hr-HR" dirty="0"/>
              <a:t> </a:t>
            </a:r>
            <a:r>
              <a:rPr lang="hr-HR" dirty="0" err="1"/>
              <a:t>features</a:t>
            </a:r>
            <a:r>
              <a:rPr lang="hr-HR" dirty="0"/>
              <a:t> </a:t>
            </a:r>
            <a:r>
              <a:rPr lang="hr-HR" dirty="0" err="1"/>
              <a:t>of</a:t>
            </a:r>
            <a:r>
              <a:rPr lang="hr-HR" dirty="0"/>
              <a:t> his own problem </a:t>
            </a:r>
            <a:r>
              <a:rPr lang="hr-HR" dirty="0" err="1"/>
              <a:t>often</a:t>
            </a:r>
            <a:r>
              <a:rPr lang="hr-HR" dirty="0"/>
              <a:t> </a:t>
            </a:r>
            <a:r>
              <a:rPr lang="hr-HR" dirty="0" err="1"/>
              <a:t>objects</a:t>
            </a:r>
            <a:r>
              <a:rPr lang="hr-HR" dirty="0"/>
              <a:t> to </a:t>
            </a:r>
            <a:r>
              <a:rPr lang="hr-HR" dirty="0" err="1"/>
              <a:t>such</a:t>
            </a:r>
            <a:r>
              <a:rPr lang="hr-HR" dirty="0"/>
              <a:t> </a:t>
            </a:r>
            <a:r>
              <a:rPr lang="hr-HR" dirty="0" err="1"/>
              <a:t>categorical</a:t>
            </a:r>
            <a:r>
              <a:rPr lang="hr-HR" dirty="0"/>
              <a:t> </a:t>
            </a:r>
            <a:r>
              <a:rPr lang="hr-HR" dirty="0" err="1"/>
              <a:t>treatment</a:t>
            </a:r>
            <a:r>
              <a:rPr lang="hr-HR" dirty="0"/>
              <a:t>. </a:t>
            </a:r>
            <a:r>
              <a:rPr lang="hr-HR" dirty="0" err="1"/>
              <a:t>Stereotyped</a:t>
            </a:r>
            <a:r>
              <a:rPr lang="hr-HR" dirty="0"/>
              <a:t> </a:t>
            </a:r>
            <a:r>
              <a:rPr lang="hr-HR" dirty="0" err="1"/>
              <a:t>behavior</a:t>
            </a:r>
            <a:r>
              <a:rPr lang="hr-HR" dirty="0"/>
              <a:t> is </a:t>
            </a:r>
            <a:r>
              <a:rPr lang="hr-HR" dirty="0" err="1"/>
              <a:t>not</a:t>
            </a:r>
            <a:r>
              <a:rPr lang="hr-HR" dirty="0"/>
              <a:t> </a:t>
            </a:r>
            <a:r>
              <a:rPr lang="hr-HR" dirty="0" err="1"/>
              <a:t>adapted</a:t>
            </a:r>
            <a:r>
              <a:rPr lang="hr-HR" dirty="0"/>
              <a:t> to </a:t>
            </a:r>
            <a:r>
              <a:rPr lang="hr-HR" dirty="0" err="1"/>
              <a:t>the</a:t>
            </a:r>
            <a:r>
              <a:rPr lang="hr-HR" dirty="0"/>
              <a:t> </a:t>
            </a:r>
            <a:r>
              <a:rPr lang="hr-HR" dirty="0" err="1"/>
              <a:t>exigencies</a:t>
            </a:r>
            <a:r>
              <a:rPr lang="hr-HR" dirty="0"/>
              <a:t> </a:t>
            </a:r>
            <a:r>
              <a:rPr lang="hr-HR" dirty="0" err="1"/>
              <a:t>of</a:t>
            </a:r>
            <a:r>
              <a:rPr lang="hr-HR" dirty="0"/>
              <a:t> </a:t>
            </a:r>
            <a:r>
              <a:rPr lang="hr-HR" dirty="0" err="1"/>
              <a:t>individual</a:t>
            </a:r>
            <a:r>
              <a:rPr lang="hr-HR" dirty="0"/>
              <a:t> </a:t>
            </a:r>
            <a:r>
              <a:rPr lang="hr-HR" dirty="0" err="1"/>
              <a:t>problems</a:t>
            </a:r>
            <a:r>
              <a:rPr lang="hr-HR" dirty="0"/>
              <a:t>. </a:t>
            </a:r>
            <a:r>
              <a:rPr lang="hr-HR" sz="4400" dirty="0" err="1">
                <a:solidFill>
                  <a:srgbClr val="FF0000"/>
                </a:solidFill>
              </a:rPr>
              <a:t>The</a:t>
            </a:r>
            <a:r>
              <a:rPr lang="hr-HR" sz="4400" dirty="0">
                <a:solidFill>
                  <a:srgbClr val="FF0000"/>
                </a:solidFill>
              </a:rPr>
              <a:t> </a:t>
            </a:r>
            <a:r>
              <a:rPr lang="hr-HR" sz="4400" dirty="0" err="1">
                <a:solidFill>
                  <a:srgbClr val="FF0000"/>
                </a:solidFill>
              </a:rPr>
              <a:t>impersonal</a:t>
            </a:r>
            <a:r>
              <a:rPr lang="hr-HR" sz="4400" dirty="0">
                <a:solidFill>
                  <a:srgbClr val="FF0000"/>
                </a:solidFill>
              </a:rPr>
              <a:t> </a:t>
            </a:r>
            <a:r>
              <a:rPr lang="hr-HR" sz="4400" dirty="0" err="1">
                <a:solidFill>
                  <a:srgbClr val="FF0000"/>
                </a:solidFill>
              </a:rPr>
              <a:t>treatment</a:t>
            </a:r>
            <a:r>
              <a:rPr lang="hr-HR" sz="4400" dirty="0">
                <a:solidFill>
                  <a:srgbClr val="FF0000"/>
                </a:solidFill>
              </a:rPr>
              <a:t> </a:t>
            </a:r>
            <a:r>
              <a:rPr lang="hr-HR" sz="4400" dirty="0" err="1">
                <a:solidFill>
                  <a:srgbClr val="FF0000"/>
                </a:solidFill>
              </a:rPr>
              <a:t>of</a:t>
            </a:r>
            <a:r>
              <a:rPr lang="hr-HR" sz="4400" dirty="0">
                <a:solidFill>
                  <a:srgbClr val="FF0000"/>
                </a:solidFill>
              </a:rPr>
              <a:t> </a:t>
            </a:r>
            <a:r>
              <a:rPr lang="hr-HR" sz="4400" dirty="0" err="1">
                <a:solidFill>
                  <a:srgbClr val="FF0000"/>
                </a:solidFill>
              </a:rPr>
              <a:t>affairs</a:t>
            </a:r>
            <a:r>
              <a:rPr lang="hr-HR" sz="4400" dirty="0">
                <a:solidFill>
                  <a:srgbClr val="FF0000"/>
                </a:solidFill>
              </a:rPr>
              <a:t> </a:t>
            </a:r>
            <a:r>
              <a:rPr lang="hr-HR" sz="4400" dirty="0" err="1">
                <a:solidFill>
                  <a:srgbClr val="FF0000"/>
                </a:solidFill>
              </a:rPr>
              <a:t>which</a:t>
            </a:r>
            <a:r>
              <a:rPr lang="hr-HR" sz="4400" dirty="0">
                <a:solidFill>
                  <a:srgbClr val="FF0000"/>
                </a:solidFill>
              </a:rPr>
              <a:t> are at </a:t>
            </a:r>
            <a:r>
              <a:rPr lang="hr-HR" sz="4400" dirty="0" err="1">
                <a:solidFill>
                  <a:srgbClr val="FF0000"/>
                </a:solidFill>
              </a:rPr>
              <a:t>times</a:t>
            </a:r>
            <a:r>
              <a:rPr lang="hr-HR" sz="4400" dirty="0">
                <a:solidFill>
                  <a:srgbClr val="FF0000"/>
                </a:solidFill>
              </a:rPr>
              <a:t> </a:t>
            </a:r>
            <a:r>
              <a:rPr lang="hr-HR" sz="4400" dirty="0" err="1">
                <a:solidFill>
                  <a:srgbClr val="FF0000"/>
                </a:solidFill>
              </a:rPr>
              <a:t>of</a:t>
            </a:r>
            <a:r>
              <a:rPr lang="hr-HR" sz="4400" dirty="0">
                <a:solidFill>
                  <a:srgbClr val="FF0000"/>
                </a:solidFill>
              </a:rPr>
              <a:t> great personal </a:t>
            </a:r>
            <a:r>
              <a:rPr lang="hr-HR" sz="4400" dirty="0" err="1">
                <a:solidFill>
                  <a:srgbClr val="FF0000"/>
                </a:solidFill>
              </a:rPr>
              <a:t>significance</a:t>
            </a:r>
            <a:r>
              <a:rPr lang="hr-HR" sz="4400" dirty="0">
                <a:solidFill>
                  <a:srgbClr val="FF0000"/>
                </a:solidFill>
              </a:rPr>
              <a:t> to </a:t>
            </a:r>
            <a:r>
              <a:rPr lang="hr-HR" sz="4400" dirty="0" err="1">
                <a:solidFill>
                  <a:srgbClr val="FF0000"/>
                </a:solidFill>
              </a:rPr>
              <a:t>the</a:t>
            </a:r>
            <a:r>
              <a:rPr lang="hr-HR" sz="4400" dirty="0">
                <a:solidFill>
                  <a:srgbClr val="FF0000"/>
                </a:solidFill>
              </a:rPr>
              <a:t> </a:t>
            </a:r>
            <a:r>
              <a:rPr lang="hr-HR" sz="4400" dirty="0" err="1">
                <a:solidFill>
                  <a:srgbClr val="FF0000"/>
                </a:solidFill>
              </a:rPr>
              <a:t>client</a:t>
            </a:r>
            <a:r>
              <a:rPr lang="hr-HR" sz="4400" dirty="0">
                <a:solidFill>
                  <a:srgbClr val="FF0000"/>
                </a:solidFill>
              </a:rPr>
              <a:t> </a:t>
            </a:r>
            <a:r>
              <a:rPr lang="hr-HR" sz="4400" dirty="0" err="1">
                <a:solidFill>
                  <a:srgbClr val="FF0000"/>
                </a:solidFill>
              </a:rPr>
              <a:t>gives</a:t>
            </a:r>
            <a:r>
              <a:rPr lang="hr-HR" sz="4400" dirty="0">
                <a:solidFill>
                  <a:srgbClr val="FF0000"/>
                </a:solidFill>
              </a:rPr>
              <a:t> rise to </a:t>
            </a:r>
            <a:r>
              <a:rPr lang="hr-HR" sz="4400" dirty="0" err="1">
                <a:solidFill>
                  <a:srgbClr val="FF0000"/>
                </a:solidFill>
              </a:rPr>
              <a:t>the</a:t>
            </a:r>
            <a:r>
              <a:rPr lang="hr-HR" sz="4400" dirty="0">
                <a:solidFill>
                  <a:srgbClr val="FF0000"/>
                </a:solidFill>
              </a:rPr>
              <a:t> </a:t>
            </a:r>
            <a:r>
              <a:rPr lang="hr-HR" sz="4400" dirty="0" err="1">
                <a:solidFill>
                  <a:srgbClr val="FF0000"/>
                </a:solidFill>
              </a:rPr>
              <a:t>charge</a:t>
            </a:r>
            <a:r>
              <a:rPr lang="hr-HR" sz="4400" dirty="0">
                <a:solidFill>
                  <a:srgbClr val="FF0000"/>
                </a:solidFill>
              </a:rPr>
              <a:t> </a:t>
            </a:r>
            <a:r>
              <a:rPr lang="hr-HR" sz="4400" dirty="0" err="1">
                <a:solidFill>
                  <a:srgbClr val="FF0000"/>
                </a:solidFill>
              </a:rPr>
              <a:t>of</a:t>
            </a:r>
            <a:r>
              <a:rPr lang="hr-HR" sz="4400" dirty="0">
                <a:solidFill>
                  <a:srgbClr val="FF0000"/>
                </a:solidFill>
              </a:rPr>
              <a:t> “</a:t>
            </a:r>
            <a:r>
              <a:rPr lang="hr-HR" sz="4400" dirty="0" err="1">
                <a:solidFill>
                  <a:srgbClr val="FF0000"/>
                </a:solidFill>
              </a:rPr>
              <a:t>arrogance</a:t>
            </a:r>
            <a:r>
              <a:rPr lang="hr-HR" sz="4400" dirty="0">
                <a:solidFill>
                  <a:srgbClr val="FF0000"/>
                </a:solidFill>
              </a:rPr>
              <a:t>” </a:t>
            </a:r>
            <a:r>
              <a:rPr lang="hr-HR" sz="4400" dirty="0" err="1">
                <a:solidFill>
                  <a:srgbClr val="FF0000"/>
                </a:solidFill>
              </a:rPr>
              <a:t>and</a:t>
            </a:r>
            <a:r>
              <a:rPr lang="hr-HR" sz="4400" dirty="0">
                <a:solidFill>
                  <a:srgbClr val="FF0000"/>
                </a:solidFill>
              </a:rPr>
              <a:t> “</a:t>
            </a:r>
            <a:r>
              <a:rPr lang="hr-HR" sz="4400" dirty="0" err="1">
                <a:solidFill>
                  <a:srgbClr val="FF0000"/>
                </a:solidFill>
              </a:rPr>
              <a:t>haughtiness</a:t>
            </a:r>
            <a:r>
              <a:rPr lang="hr-HR" sz="4400" dirty="0">
                <a:solidFill>
                  <a:srgbClr val="FF0000"/>
                </a:solidFill>
              </a:rPr>
              <a:t>” </a:t>
            </a:r>
            <a:r>
              <a:rPr lang="hr-HR" sz="4400" dirty="0" err="1">
                <a:solidFill>
                  <a:srgbClr val="FF0000"/>
                </a:solidFill>
              </a:rPr>
              <a:t>of</a:t>
            </a:r>
            <a:r>
              <a:rPr lang="hr-HR" sz="4400" dirty="0">
                <a:solidFill>
                  <a:srgbClr val="FF0000"/>
                </a:solidFill>
              </a:rPr>
              <a:t> </a:t>
            </a:r>
            <a:r>
              <a:rPr lang="hr-HR" sz="4400" dirty="0" err="1">
                <a:solidFill>
                  <a:srgbClr val="FF0000"/>
                </a:solidFill>
              </a:rPr>
              <a:t>the</a:t>
            </a:r>
            <a:r>
              <a:rPr lang="hr-HR" sz="4400" dirty="0">
                <a:solidFill>
                  <a:srgbClr val="FF0000"/>
                </a:solidFill>
              </a:rPr>
              <a:t> </a:t>
            </a:r>
            <a:r>
              <a:rPr lang="hr-HR" sz="4400" dirty="0" err="1">
                <a:solidFill>
                  <a:srgbClr val="FF0000"/>
                </a:solidFill>
              </a:rPr>
              <a:t>bureaucrat</a:t>
            </a:r>
            <a:r>
              <a:rPr lang="hr-HR" sz="4400" dirty="0">
                <a:solidFill>
                  <a:srgbClr val="FF0000"/>
                </a:solidFill>
              </a:rPr>
              <a:t>.</a:t>
            </a:r>
            <a:r>
              <a:rPr lang="hr-HR" dirty="0"/>
              <a:t> </a:t>
            </a:r>
            <a:r>
              <a:rPr lang="hr-HR" dirty="0" err="1"/>
              <a:t>Thus</a:t>
            </a:r>
            <a:r>
              <a:rPr lang="hr-HR" dirty="0"/>
              <a:t>, at </a:t>
            </a:r>
            <a:r>
              <a:rPr lang="hr-HR" dirty="0" err="1"/>
              <a:t>the</a:t>
            </a:r>
            <a:r>
              <a:rPr lang="hr-HR" dirty="0"/>
              <a:t> </a:t>
            </a:r>
            <a:r>
              <a:rPr lang="hr-HR" dirty="0" err="1"/>
              <a:t>Greenwich</a:t>
            </a:r>
            <a:r>
              <a:rPr lang="hr-HR" dirty="0"/>
              <a:t> </a:t>
            </a:r>
            <a:r>
              <a:rPr lang="hr-HR" dirty="0" err="1"/>
              <a:t>Employment</a:t>
            </a:r>
            <a:r>
              <a:rPr lang="hr-HR" dirty="0"/>
              <a:t> Exchange, </a:t>
            </a:r>
            <a:r>
              <a:rPr lang="hr-HR" dirty="0" err="1"/>
              <a:t>the</a:t>
            </a:r>
            <a:r>
              <a:rPr lang="hr-HR" dirty="0"/>
              <a:t> </a:t>
            </a:r>
            <a:r>
              <a:rPr lang="hr-HR" dirty="0" err="1"/>
              <a:t>unemployed</a:t>
            </a:r>
            <a:r>
              <a:rPr lang="hr-HR" dirty="0"/>
              <a:t> </a:t>
            </a:r>
            <a:r>
              <a:rPr lang="hr-HR" dirty="0" err="1"/>
              <a:t>worker</a:t>
            </a:r>
            <a:r>
              <a:rPr lang="hr-HR" dirty="0"/>
              <a:t> who is </a:t>
            </a:r>
            <a:r>
              <a:rPr lang="hr-HR" dirty="0" err="1"/>
              <a:t>securing</a:t>
            </a:r>
            <a:r>
              <a:rPr lang="hr-HR" dirty="0"/>
              <a:t> his insurance </a:t>
            </a:r>
            <a:r>
              <a:rPr lang="hr-HR" dirty="0" err="1"/>
              <a:t>payment</a:t>
            </a:r>
            <a:r>
              <a:rPr lang="hr-HR" dirty="0"/>
              <a:t> </a:t>
            </a:r>
            <a:r>
              <a:rPr lang="hr-HR" dirty="0" err="1"/>
              <a:t>resents</a:t>
            </a:r>
            <a:r>
              <a:rPr lang="hr-HR" dirty="0"/>
              <a:t> </a:t>
            </a:r>
            <a:r>
              <a:rPr lang="hr-HR" dirty="0" err="1"/>
              <a:t>what</a:t>
            </a:r>
            <a:r>
              <a:rPr lang="hr-HR" dirty="0"/>
              <a:t> he </a:t>
            </a:r>
            <a:r>
              <a:rPr lang="hr-HR" dirty="0" err="1"/>
              <a:t>deems</a:t>
            </a:r>
            <a:r>
              <a:rPr lang="hr-HR" dirty="0"/>
              <a:t> to </a:t>
            </a:r>
            <a:r>
              <a:rPr lang="hr-HR" dirty="0" err="1"/>
              <a:t>be</a:t>
            </a:r>
            <a:r>
              <a:rPr lang="hr-HR" dirty="0"/>
              <a:t> “</a:t>
            </a:r>
            <a:r>
              <a:rPr lang="hr-HR" dirty="0" err="1"/>
              <a:t>the</a:t>
            </a:r>
            <a:r>
              <a:rPr lang="hr-HR" dirty="0"/>
              <a:t> </a:t>
            </a:r>
            <a:r>
              <a:rPr lang="hr-HR" dirty="0" err="1"/>
              <a:t>impersonality</a:t>
            </a:r>
            <a:r>
              <a:rPr lang="hr-HR" dirty="0"/>
              <a:t> </a:t>
            </a:r>
            <a:r>
              <a:rPr lang="hr-HR" dirty="0" err="1"/>
              <a:t>and</a:t>
            </a:r>
            <a:r>
              <a:rPr lang="hr-HR" dirty="0"/>
              <a:t>, at </a:t>
            </a:r>
            <a:r>
              <a:rPr lang="hr-HR" dirty="0" err="1"/>
              <a:t>times</a:t>
            </a:r>
            <a:r>
              <a:rPr lang="hr-HR" dirty="0"/>
              <a:t>, </a:t>
            </a:r>
            <a:r>
              <a:rPr lang="hr-HR" dirty="0" err="1"/>
              <a:t>the</a:t>
            </a:r>
            <a:r>
              <a:rPr lang="hr-HR" dirty="0"/>
              <a:t> </a:t>
            </a:r>
            <a:r>
              <a:rPr lang="hr-HR" dirty="0" err="1"/>
              <a:t>apparent</a:t>
            </a:r>
            <a:r>
              <a:rPr lang="hr-HR" dirty="0"/>
              <a:t> </a:t>
            </a:r>
            <a:r>
              <a:rPr lang="hr-HR" dirty="0" err="1"/>
              <a:t>abruptness</a:t>
            </a:r>
            <a:r>
              <a:rPr lang="hr-HR" dirty="0"/>
              <a:t> </a:t>
            </a:r>
            <a:r>
              <a:rPr lang="hr-HR" dirty="0" err="1"/>
              <a:t>and</a:t>
            </a:r>
            <a:r>
              <a:rPr lang="hr-HR" dirty="0"/>
              <a:t> </a:t>
            </a:r>
            <a:r>
              <a:rPr lang="hr-HR" dirty="0" err="1"/>
              <a:t>even</a:t>
            </a:r>
            <a:r>
              <a:rPr lang="hr-HR" dirty="0"/>
              <a:t> </a:t>
            </a:r>
            <a:r>
              <a:rPr lang="hr-HR" dirty="0" err="1"/>
              <a:t>harshness</a:t>
            </a:r>
            <a:r>
              <a:rPr lang="hr-HR" dirty="0"/>
              <a:t> </a:t>
            </a:r>
            <a:r>
              <a:rPr lang="hr-HR" dirty="0" err="1"/>
              <a:t>of</a:t>
            </a:r>
            <a:r>
              <a:rPr lang="hr-HR" dirty="0"/>
              <a:t> his </a:t>
            </a:r>
            <a:r>
              <a:rPr lang="hr-HR" dirty="0" err="1"/>
              <a:t>treatment</a:t>
            </a:r>
            <a:r>
              <a:rPr lang="hr-HR" dirty="0"/>
              <a:t> </a:t>
            </a:r>
            <a:r>
              <a:rPr lang="hr-HR" dirty="0" err="1"/>
              <a:t>by</a:t>
            </a:r>
            <a:r>
              <a:rPr lang="hr-HR" dirty="0"/>
              <a:t> </a:t>
            </a:r>
            <a:r>
              <a:rPr lang="hr-HR" dirty="0" err="1"/>
              <a:t>the</a:t>
            </a:r>
            <a:r>
              <a:rPr lang="hr-HR" dirty="0"/>
              <a:t> </a:t>
            </a:r>
            <a:r>
              <a:rPr lang="hr-HR" dirty="0" err="1"/>
              <a:t>clerks</a:t>
            </a:r>
            <a:r>
              <a:rPr lang="hr-HR" dirty="0"/>
              <a:t>. </a:t>
            </a:r>
            <a:r>
              <a:rPr lang="hr-HR" dirty="0" err="1"/>
              <a:t>.</a:t>
            </a:r>
            <a:r>
              <a:rPr lang="hr-HR" dirty="0"/>
              <a:t> </a:t>
            </a:r>
            <a:r>
              <a:rPr lang="hr-HR" dirty="0" err="1"/>
              <a:t>.</a:t>
            </a:r>
            <a:r>
              <a:rPr lang="hr-HR" dirty="0"/>
              <a:t> </a:t>
            </a:r>
            <a:r>
              <a:rPr lang="hr-HR" dirty="0" err="1"/>
              <a:t>.Some</a:t>
            </a:r>
            <a:r>
              <a:rPr lang="hr-HR" dirty="0"/>
              <a:t> </a:t>
            </a:r>
            <a:r>
              <a:rPr lang="hr-HR" dirty="0" err="1"/>
              <a:t>men</a:t>
            </a:r>
            <a:r>
              <a:rPr lang="hr-HR" dirty="0"/>
              <a:t> </a:t>
            </a:r>
            <a:r>
              <a:rPr lang="hr-HR" dirty="0" err="1"/>
              <a:t>complain</a:t>
            </a:r>
            <a:r>
              <a:rPr lang="hr-HR" dirty="0"/>
              <a:t> </a:t>
            </a:r>
            <a:r>
              <a:rPr lang="hr-HR" dirty="0" err="1"/>
              <a:t>of</a:t>
            </a:r>
            <a:r>
              <a:rPr lang="hr-HR" dirty="0"/>
              <a:t> </a:t>
            </a:r>
            <a:r>
              <a:rPr lang="hr-HR" dirty="0" err="1"/>
              <a:t>the</a:t>
            </a:r>
            <a:r>
              <a:rPr lang="hr-HR" dirty="0"/>
              <a:t> superior </a:t>
            </a:r>
            <a:r>
              <a:rPr lang="hr-HR" dirty="0" err="1"/>
              <a:t>attitude</a:t>
            </a:r>
            <a:r>
              <a:rPr lang="hr-HR" dirty="0"/>
              <a:t> </a:t>
            </a:r>
            <a:r>
              <a:rPr lang="hr-HR" dirty="0" err="1"/>
              <a:t>which</a:t>
            </a:r>
            <a:r>
              <a:rPr lang="hr-HR" dirty="0"/>
              <a:t> </a:t>
            </a:r>
            <a:r>
              <a:rPr lang="hr-HR" dirty="0" err="1"/>
              <a:t>the</a:t>
            </a:r>
            <a:r>
              <a:rPr lang="hr-HR" dirty="0"/>
              <a:t> </a:t>
            </a:r>
            <a:r>
              <a:rPr lang="hr-HR" dirty="0" err="1"/>
              <a:t>clerks</a:t>
            </a:r>
            <a:r>
              <a:rPr lang="hr-HR" dirty="0"/>
              <a:t> </a:t>
            </a:r>
            <a:r>
              <a:rPr lang="hr-HR" dirty="0" err="1"/>
              <a:t>have</a:t>
            </a:r>
            <a:r>
              <a:rPr lang="hr-HR" dirty="0"/>
              <a:t>.” </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Solidarity</a:t>
            </a:r>
            <a:r>
              <a:rPr lang="hr-HR" dirty="0" smtClean="0"/>
              <a:t> </a:t>
            </a:r>
            <a:r>
              <a:rPr lang="hr-HR" dirty="0" err="1" smtClean="0"/>
              <a:t>in</a:t>
            </a:r>
            <a:r>
              <a:rPr lang="hr-HR" dirty="0" smtClean="0"/>
              <a:t> group</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hr-HR" dirty="0" err="1"/>
              <a:t>The</a:t>
            </a:r>
            <a:r>
              <a:rPr lang="hr-HR" dirty="0"/>
              <a:t> </a:t>
            </a:r>
            <a:r>
              <a:rPr lang="hr-HR" dirty="0" err="1"/>
              <a:t>bureaucrat</a:t>
            </a:r>
            <a:r>
              <a:rPr lang="hr-HR" dirty="0"/>
              <a:t>, </a:t>
            </a:r>
            <a:r>
              <a:rPr lang="hr-HR" dirty="0" err="1"/>
              <a:t>in</a:t>
            </a:r>
            <a:r>
              <a:rPr lang="hr-HR" dirty="0"/>
              <a:t> </a:t>
            </a:r>
            <a:r>
              <a:rPr lang="hr-HR" dirty="0" err="1"/>
              <a:t>part</a:t>
            </a:r>
            <a:r>
              <a:rPr lang="hr-HR" dirty="0"/>
              <a:t> </a:t>
            </a:r>
            <a:r>
              <a:rPr lang="hr-HR" dirty="0" err="1"/>
              <a:t>irrespective</a:t>
            </a:r>
            <a:r>
              <a:rPr lang="hr-HR" dirty="0"/>
              <a:t> </a:t>
            </a:r>
            <a:r>
              <a:rPr lang="hr-HR" dirty="0" err="1"/>
              <a:t>of</a:t>
            </a:r>
            <a:r>
              <a:rPr lang="hr-HR" dirty="0"/>
              <a:t> his </a:t>
            </a:r>
            <a:r>
              <a:rPr lang="hr-HR" dirty="0" err="1"/>
              <a:t>position</a:t>
            </a:r>
            <a:r>
              <a:rPr lang="hr-HR" dirty="0"/>
              <a:t> </a:t>
            </a:r>
            <a:r>
              <a:rPr lang="hr-HR" dirty="0" err="1"/>
              <a:t>within</a:t>
            </a:r>
            <a:r>
              <a:rPr lang="hr-HR" dirty="0"/>
              <a:t> </a:t>
            </a:r>
            <a:r>
              <a:rPr lang="hr-HR" dirty="0" err="1"/>
              <a:t>the</a:t>
            </a:r>
            <a:r>
              <a:rPr lang="hr-HR" dirty="0"/>
              <a:t> </a:t>
            </a:r>
            <a:r>
              <a:rPr lang="hr-HR" dirty="0" err="1"/>
              <a:t>hierarchy</a:t>
            </a:r>
            <a:r>
              <a:rPr lang="hr-HR" dirty="0"/>
              <a:t>, </a:t>
            </a:r>
            <a:r>
              <a:rPr lang="hr-HR" dirty="0" err="1"/>
              <a:t>acts</a:t>
            </a:r>
            <a:r>
              <a:rPr lang="hr-HR" dirty="0"/>
              <a:t> as a </a:t>
            </a:r>
            <a:r>
              <a:rPr lang="hr-HR" dirty="0" err="1"/>
              <a:t>representative</a:t>
            </a:r>
            <a:r>
              <a:rPr lang="hr-HR" dirty="0"/>
              <a:t> </a:t>
            </a:r>
            <a:r>
              <a:rPr lang="hr-HR" dirty="0" err="1"/>
              <a:t>of</a:t>
            </a:r>
            <a:r>
              <a:rPr lang="hr-HR" dirty="0"/>
              <a:t> </a:t>
            </a:r>
            <a:r>
              <a:rPr lang="hr-HR" dirty="0" err="1"/>
              <a:t>the</a:t>
            </a:r>
            <a:r>
              <a:rPr lang="hr-HR" dirty="0"/>
              <a:t> power </a:t>
            </a:r>
            <a:r>
              <a:rPr lang="hr-HR" dirty="0" err="1"/>
              <a:t>and</a:t>
            </a:r>
            <a:r>
              <a:rPr lang="hr-HR" dirty="0"/>
              <a:t> </a:t>
            </a:r>
            <a:r>
              <a:rPr lang="hr-HR" dirty="0" err="1"/>
              <a:t>prestige</a:t>
            </a:r>
            <a:r>
              <a:rPr lang="hr-HR" dirty="0"/>
              <a:t> </a:t>
            </a:r>
            <a:r>
              <a:rPr lang="hr-HR" dirty="0" err="1"/>
              <a:t>of</a:t>
            </a:r>
            <a:r>
              <a:rPr lang="hr-HR" dirty="0"/>
              <a:t> </a:t>
            </a:r>
            <a:r>
              <a:rPr lang="hr-HR" dirty="0" err="1"/>
              <a:t>the</a:t>
            </a:r>
            <a:r>
              <a:rPr lang="hr-HR" dirty="0"/>
              <a:t> </a:t>
            </a:r>
            <a:r>
              <a:rPr lang="hr-HR" dirty="0" err="1"/>
              <a:t>entire</a:t>
            </a:r>
            <a:r>
              <a:rPr lang="hr-HR" dirty="0"/>
              <a:t> </a:t>
            </a:r>
            <a:r>
              <a:rPr lang="hr-HR" dirty="0" err="1"/>
              <a:t>structure</a:t>
            </a:r>
            <a:r>
              <a:rPr lang="hr-HR" dirty="0"/>
              <a:t>. </a:t>
            </a:r>
            <a:r>
              <a:rPr lang="hr-HR" dirty="0" err="1"/>
              <a:t>In</a:t>
            </a:r>
            <a:r>
              <a:rPr lang="hr-HR" dirty="0"/>
              <a:t> his </a:t>
            </a:r>
            <a:r>
              <a:rPr lang="hr-HR" dirty="0" err="1"/>
              <a:t>official</a:t>
            </a:r>
            <a:r>
              <a:rPr lang="hr-HR" dirty="0"/>
              <a:t> role he is </a:t>
            </a:r>
            <a:r>
              <a:rPr lang="hr-HR" dirty="0" err="1"/>
              <a:t>vested</a:t>
            </a:r>
            <a:r>
              <a:rPr lang="hr-HR" dirty="0"/>
              <a:t> </a:t>
            </a:r>
            <a:r>
              <a:rPr lang="hr-HR" dirty="0" err="1"/>
              <a:t>with</a:t>
            </a:r>
            <a:r>
              <a:rPr lang="hr-HR" dirty="0"/>
              <a:t> </a:t>
            </a:r>
            <a:r>
              <a:rPr lang="hr-HR" dirty="0" err="1"/>
              <a:t>definite</a:t>
            </a:r>
            <a:r>
              <a:rPr lang="hr-HR" dirty="0"/>
              <a:t> </a:t>
            </a:r>
            <a:r>
              <a:rPr lang="hr-HR" dirty="0" err="1"/>
              <a:t>authority</a:t>
            </a:r>
            <a:r>
              <a:rPr lang="hr-HR" dirty="0"/>
              <a:t>. </a:t>
            </a:r>
            <a:r>
              <a:rPr lang="hr-HR" dirty="0" err="1"/>
              <a:t>This</a:t>
            </a:r>
            <a:r>
              <a:rPr lang="hr-HR" dirty="0"/>
              <a:t> </a:t>
            </a:r>
            <a:r>
              <a:rPr lang="hr-HR" dirty="0" err="1"/>
              <a:t>often</a:t>
            </a:r>
            <a:r>
              <a:rPr lang="hr-HR" dirty="0"/>
              <a:t> </a:t>
            </a:r>
            <a:r>
              <a:rPr lang="hr-HR" dirty="0" err="1"/>
              <a:t>leads</a:t>
            </a:r>
            <a:r>
              <a:rPr lang="hr-HR" dirty="0"/>
              <a:t> to </a:t>
            </a:r>
            <a:r>
              <a:rPr lang="hr-HR" dirty="0" err="1"/>
              <a:t>an</a:t>
            </a:r>
            <a:r>
              <a:rPr lang="hr-HR" dirty="0"/>
              <a:t> </a:t>
            </a:r>
            <a:r>
              <a:rPr lang="hr-HR" dirty="0" err="1"/>
              <a:t>actually</a:t>
            </a:r>
            <a:r>
              <a:rPr lang="hr-HR" dirty="0"/>
              <a:t> or </a:t>
            </a:r>
            <a:r>
              <a:rPr lang="hr-HR" dirty="0" err="1"/>
              <a:t>apparently</a:t>
            </a:r>
            <a:r>
              <a:rPr lang="hr-HR" dirty="0"/>
              <a:t> </a:t>
            </a:r>
            <a:r>
              <a:rPr lang="hr-HR" dirty="0" err="1"/>
              <a:t>domineering</a:t>
            </a:r>
            <a:r>
              <a:rPr lang="hr-HR" dirty="0"/>
              <a:t> </a:t>
            </a:r>
            <a:r>
              <a:rPr lang="hr-HR" dirty="0" err="1"/>
              <a:t>attitude</a:t>
            </a:r>
            <a:r>
              <a:rPr lang="hr-HR" dirty="0"/>
              <a:t>, </a:t>
            </a:r>
            <a:r>
              <a:rPr lang="hr-HR" dirty="0" err="1"/>
              <a:t>which</a:t>
            </a:r>
            <a:r>
              <a:rPr lang="hr-HR" dirty="0"/>
              <a:t> </a:t>
            </a:r>
            <a:r>
              <a:rPr lang="hr-HR" dirty="0" err="1"/>
              <a:t>may</a:t>
            </a:r>
            <a:r>
              <a:rPr lang="hr-HR" dirty="0"/>
              <a:t> </a:t>
            </a:r>
            <a:r>
              <a:rPr lang="hr-HR" dirty="0" err="1"/>
              <a:t>only</a:t>
            </a:r>
            <a:r>
              <a:rPr lang="hr-HR" dirty="0"/>
              <a:t> </a:t>
            </a:r>
            <a:r>
              <a:rPr lang="hr-HR" dirty="0" err="1"/>
              <a:t>be</a:t>
            </a:r>
            <a:r>
              <a:rPr lang="hr-HR" dirty="0"/>
              <a:t> </a:t>
            </a:r>
            <a:r>
              <a:rPr lang="hr-HR" dirty="0" err="1"/>
              <a:t>exaggerated</a:t>
            </a:r>
            <a:r>
              <a:rPr lang="hr-HR" dirty="0"/>
              <a:t> </a:t>
            </a:r>
            <a:r>
              <a:rPr lang="hr-HR" dirty="0" err="1"/>
              <a:t>by</a:t>
            </a:r>
            <a:r>
              <a:rPr lang="hr-HR" dirty="0"/>
              <a:t> a </a:t>
            </a:r>
            <a:r>
              <a:rPr lang="hr-HR" dirty="0" err="1"/>
              <a:t>discrepancy</a:t>
            </a:r>
            <a:r>
              <a:rPr lang="hr-HR" dirty="0"/>
              <a:t> </a:t>
            </a:r>
            <a:r>
              <a:rPr lang="hr-HR" dirty="0" err="1"/>
              <a:t>between</a:t>
            </a:r>
            <a:r>
              <a:rPr lang="hr-HR" dirty="0"/>
              <a:t> his </a:t>
            </a:r>
            <a:r>
              <a:rPr lang="hr-HR" dirty="0" err="1"/>
              <a:t>position</a:t>
            </a:r>
            <a:r>
              <a:rPr lang="hr-HR" dirty="0"/>
              <a:t> </a:t>
            </a:r>
            <a:r>
              <a:rPr lang="hr-HR" dirty="0" err="1"/>
              <a:t>within</a:t>
            </a:r>
            <a:r>
              <a:rPr lang="hr-HR" dirty="0"/>
              <a:t> </a:t>
            </a:r>
            <a:r>
              <a:rPr lang="hr-HR" dirty="0" err="1"/>
              <a:t>the</a:t>
            </a:r>
            <a:r>
              <a:rPr lang="hr-HR" dirty="0"/>
              <a:t> </a:t>
            </a:r>
            <a:r>
              <a:rPr lang="hr-HR" dirty="0" err="1"/>
              <a:t>hierarchy</a:t>
            </a:r>
            <a:r>
              <a:rPr lang="hr-HR" dirty="0"/>
              <a:t> </a:t>
            </a:r>
            <a:r>
              <a:rPr lang="hr-HR" dirty="0" err="1"/>
              <a:t>and</a:t>
            </a:r>
            <a:r>
              <a:rPr lang="hr-HR" dirty="0"/>
              <a:t> </a:t>
            </a:r>
            <a:r>
              <a:rPr lang="hr-HR" dirty="0" err="1"/>
              <a:t>his</a:t>
            </a:r>
            <a:r>
              <a:rPr lang="hr-HR" dirty="0"/>
              <a:t> </a:t>
            </a:r>
            <a:r>
              <a:rPr lang="hr-HR" dirty="0" err="1"/>
              <a:t>position</a:t>
            </a:r>
            <a:r>
              <a:rPr lang="hr-HR" dirty="0"/>
              <a:t> </a:t>
            </a:r>
            <a:r>
              <a:rPr lang="hr-HR" dirty="0" err="1"/>
              <a:t>with</a:t>
            </a:r>
            <a:r>
              <a:rPr lang="hr-HR" dirty="0"/>
              <a:t> reference to </a:t>
            </a:r>
            <a:r>
              <a:rPr lang="hr-HR" dirty="0" err="1"/>
              <a:t>the</a:t>
            </a:r>
            <a:r>
              <a:rPr lang="hr-HR" dirty="0"/>
              <a:t> </a:t>
            </a:r>
            <a:r>
              <a:rPr lang="hr-HR" dirty="0" err="1"/>
              <a:t>public</a:t>
            </a:r>
            <a:r>
              <a:rPr lang="hr-HR" dirty="0"/>
              <a:t>. </a:t>
            </a:r>
            <a:r>
              <a:rPr lang="hr-HR" dirty="0" smtClean="0"/>
              <a:t>Protest </a:t>
            </a:r>
            <a:r>
              <a:rPr lang="hr-HR" dirty="0" err="1"/>
              <a:t>and</a:t>
            </a:r>
            <a:r>
              <a:rPr lang="hr-HR" dirty="0"/>
              <a:t> </a:t>
            </a:r>
            <a:r>
              <a:rPr lang="hr-HR" dirty="0" err="1"/>
              <a:t>recourse</a:t>
            </a:r>
            <a:r>
              <a:rPr lang="hr-HR" dirty="0"/>
              <a:t> to </a:t>
            </a:r>
            <a:r>
              <a:rPr lang="hr-HR" dirty="0" err="1"/>
              <a:t>other</a:t>
            </a:r>
            <a:r>
              <a:rPr lang="hr-HR" dirty="0"/>
              <a:t> </a:t>
            </a:r>
            <a:r>
              <a:rPr lang="hr-HR" dirty="0" err="1"/>
              <a:t>officials</a:t>
            </a:r>
            <a:r>
              <a:rPr lang="hr-HR" dirty="0"/>
              <a:t> on </a:t>
            </a:r>
            <a:r>
              <a:rPr lang="hr-HR" dirty="0" err="1"/>
              <a:t>the</a:t>
            </a:r>
            <a:r>
              <a:rPr lang="hr-HR" dirty="0"/>
              <a:t> </a:t>
            </a:r>
            <a:r>
              <a:rPr lang="hr-HR" dirty="0" err="1"/>
              <a:t>part</a:t>
            </a:r>
            <a:r>
              <a:rPr lang="hr-HR" dirty="0"/>
              <a:t> </a:t>
            </a:r>
            <a:r>
              <a:rPr lang="hr-HR" dirty="0" err="1"/>
              <a:t>of</a:t>
            </a:r>
            <a:r>
              <a:rPr lang="hr-HR" dirty="0"/>
              <a:t> </a:t>
            </a:r>
            <a:r>
              <a:rPr lang="hr-HR" dirty="0" err="1"/>
              <a:t>the</a:t>
            </a:r>
            <a:r>
              <a:rPr lang="hr-HR" dirty="0"/>
              <a:t> </a:t>
            </a:r>
            <a:r>
              <a:rPr lang="hr-HR" dirty="0" err="1"/>
              <a:t>client</a:t>
            </a:r>
            <a:r>
              <a:rPr lang="hr-HR" dirty="0"/>
              <a:t> are </a:t>
            </a:r>
            <a:r>
              <a:rPr lang="hr-HR" dirty="0" err="1"/>
              <a:t>often</a:t>
            </a:r>
            <a:r>
              <a:rPr lang="hr-HR" dirty="0"/>
              <a:t> </a:t>
            </a:r>
            <a:r>
              <a:rPr lang="hr-HR" dirty="0" err="1"/>
              <a:t>ineffective</a:t>
            </a:r>
            <a:r>
              <a:rPr lang="hr-HR" dirty="0"/>
              <a:t> or </a:t>
            </a:r>
            <a:r>
              <a:rPr lang="hr-HR" dirty="0" err="1"/>
              <a:t>largely</a:t>
            </a:r>
            <a:r>
              <a:rPr lang="hr-HR" dirty="0"/>
              <a:t> </a:t>
            </a:r>
            <a:r>
              <a:rPr lang="hr-HR" dirty="0" err="1"/>
              <a:t>precluded</a:t>
            </a:r>
            <a:r>
              <a:rPr lang="hr-HR" dirty="0"/>
              <a:t> </a:t>
            </a:r>
            <a:r>
              <a:rPr lang="hr-HR" dirty="0" err="1"/>
              <a:t>by</a:t>
            </a:r>
            <a:r>
              <a:rPr lang="hr-HR" dirty="0"/>
              <a:t> </a:t>
            </a:r>
            <a:r>
              <a:rPr lang="hr-HR" dirty="0" err="1"/>
              <a:t>the</a:t>
            </a:r>
            <a:r>
              <a:rPr lang="hr-HR" dirty="0"/>
              <a:t> </a:t>
            </a:r>
            <a:r>
              <a:rPr lang="hr-HR" dirty="0" err="1"/>
              <a:t>previously</a:t>
            </a:r>
            <a:r>
              <a:rPr lang="hr-HR" dirty="0"/>
              <a:t> </a:t>
            </a:r>
            <a:r>
              <a:rPr lang="hr-HR" dirty="0" err="1"/>
              <a:t>mentioned</a:t>
            </a:r>
            <a:r>
              <a:rPr lang="hr-HR" dirty="0"/>
              <a:t> </a:t>
            </a:r>
            <a:r>
              <a:rPr lang="hr-HR" i="1" dirty="0" err="1"/>
              <a:t>esprit</a:t>
            </a:r>
            <a:r>
              <a:rPr lang="hr-HR" i="1" dirty="0"/>
              <a:t> de </a:t>
            </a:r>
            <a:r>
              <a:rPr lang="hr-HR" i="1" dirty="0" err="1"/>
              <a:t>corps</a:t>
            </a:r>
            <a:r>
              <a:rPr lang="hr-HR" dirty="0"/>
              <a:t> </a:t>
            </a:r>
            <a:r>
              <a:rPr lang="hr-HR" dirty="0" err="1"/>
              <a:t>which</a:t>
            </a:r>
            <a:r>
              <a:rPr lang="hr-HR" dirty="0"/>
              <a:t> </a:t>
            </a:r>
            <a:r>
              <a:rPr lang="hr-HR" dirty="0" err="1"/>
              <a:t>joins</a:t>
            </a:r>
            <a:r>
              <a:rPr lang="hr-HR" dirty="0"/>
              <a:t> </a:t>
            </a:r>
            <a:r>
              <a:rPr lang="hr-HR" dirty="0" err="1"/>
              <a:t>the</a:t>
            </a:r>
            <a:r>
              <a:rPr lang="hr-HR" dirty="0"/>
              <a:t> </a:t>
            </a:r>
            <a:r>
              <a:rPr lang="hr-HR" dirty="0" err="1"/>
              <a:t>officials</a:t>
            </a:r>
            <a:r>
              <a:rPr lang="hr-HR" dirty="0"/>
              <a:t> </a:t>
            </a:r>
            <a:r>
              <a:rPr lang="hr-HR" dirty="0" err="1"/>
              <a:t>into</a:t>
            </a:r>
            <a:r>
              <a:rPr lang="hr-HR" dirty="0"/>
              <a:t> a more or </a:t>
            </a:r>
            <a:r>
              <a:rPr lang="hr-HR" dirty="0" err="1"/>
              <a:t>less</a:t>
            </a:r>
            <a:r>
              <a:rPr lang="hr-HR" dirty="0"/>
              <a:t> </a:t>
            </a:r>
            <a:r>
              <a:rPr lang="hr-HR" dirty="0" err="1"/>
              <a:t>solidary</a:t>
            </a:r>
            <a:r>
              <a:rPr lang="hr-HR" dirty="0"/>
              <a:t> </a:t>
            </a:r>
            <a:r>
              <a:rPr lang="hr-HR" dirty="0" err="1"/>
              <a:t>ingroup</a:t>
            </a:r>
            <a:r>
              <a:rPr lang="hr-HR" dirty="0"/>
              <a:t>. </a:t>
            </a:r>
            <a:r>
              <a:rPr lang="hr-HR" dirty="0" err="1"/>
              <a:t>This</a:t>
            </a:r>
            <a:r>
              <a:rPr lang="hr-HR" dirty="0"/>
              <a:t> </a:t>
            </a:r>
            <a:r>
              <a:rPr lang="hr-HR" dirty="0" err="1"/>
              <a:t>source</a:t>
            </a:r>
            <a:r>
              <a:rPr lang="hr-HR" dirty="0"/>
              <a:t> </a:t>
            </a:r>
            <a:r>
              <a:rPr lang="hr-HR" dirty="0" err="1"/>
              <a:t>of</a:t>
            </a:r>
            <a:r>
              <a:rPr lang="hr-HR" dirty="0"/>
              <a:t> </a:t>
            </a:r>
            <a:r>
              <a:rPr lang="hr-HR" dirty="0" err="1"/>
              <a:t>conflict</a:t>
            </a:r>
            <a:r>
              <a:rPr lang="hr-HR" dirty="0"/>
              <a:t> </a:t>
            </a:r>
            <a:r>
              <a:rPr lang="hr-HR" dirty="0" err="1"/>
              <a:t>may</a:t>
            </a:r>
            <a:r>
              <a:rPr lang="hr-HR" dirty="0"/>
              <a:t> </a:t>
            </a:r>
            <a:r>
              <a:rPr lang="hr-HR" dirty="0" err="1"/>
              <a:t>be</a:t>
            </a:r>
            <a:r>
              <a:rPr lang="hr-HR" dirty="0"/>
              <a:t> </a:t>
            </a:r>
            <a:r>
              <a:rPr lang="hr-HR" dirty="0" err="1"/>
              <a:t>minimized</a:t>
            </a:r>
            <a:r>
              <a:rPr lang="hr-HR" dirty="0"/>
              <a:t> </a:t>
            </a:r>
            <a:r>
              <a:rPr lang="hr-HR" dirty="0" err="1"/>
              <a:t>in</a:t>
            </a:r>
            <a:r>
              <a:rPr lang="hr-HR" dirty="0"/>
              <a:t> </a:t>
            </a:r>
            <a:r>
              <a:rPr lang="hr-HR" dirty="0" err="1"/>
              <a:t>private</a:t>
            </a:r>
            <a:r>
              <a:rPr lang="hr-HR" dirty="0"/>
              <a:t> enterprise </a:t>
            </a:r>
            <a:r>
              <a:rPr lang="hr-HR" dirty="0" err="1"/>
              <a:t>since</a:t>
            </a:r>
            <a:r>
              <a:rPr lang="hr-HR" dirty="0"/>
              <a:t> </a:t>
            </a:r>
            <a:r>
              <a:rPr lang="hr-HR" dirty="0" err="1"/>
              <a:t>the</a:t>
            </a:r>
            <a:r>
              <a:rPr lang="hr-HR" dirty="0"/>
              <a:t> </a:t>
            </a:r>
            <a:r>
              <a:rPr lang="hr-HR" dirty="0" err="1"/>
              <a:t>client</a:t>
            </a:r>
            <a:r>
              <a:rPr lang="hr-HR" dirty="0"/>
              <a:t> </a:t>
            </a:r>
            <a:r>
              <a:rPr lang="hr-HR" dirty="0" err="1"/>
              <a:t>can</a:t>
            </a:r>
            <a:r>
              <a:rPr lang="hr-HR" dirty="0"/>
              <a:t> </a:t>
            </a:r>
            <a:r>
              <a:rPr lang="hr-HR" dirty="0" err="1"/>
              <a:t>register</a:t>
            </a:r>
            <a:r>
              <a:rPr lang="hr-HR" dirty="0"/>
              <a:t> </a:t>
            </a:r>
            <a:r>
              <a:rPr lang="hr-HR" dirty="0" err="1"/>
              <a:t>an</a:t>
            </a:r>
            <a:r>
              <a:rPr lang="hr-HR" dirty="0"/>
              <a:t> </a:t>
            </a:r>
            <a:r>
              <a:rPr lang="hr-HR" dirty="0" err="1"/>
              <a:t>effective</a:t>
            </a:r>
            <a:r>
              <a:rPr lang="hr-HR" dirty="0"/>
              <a:t> protest </a:t>
            </a:r>
            <a:r>
              <a:rPr lang="hr-HR" dirty="0" err="1"/>
              <a:t>by</a:t>
            </a:r>
            <a:r>
              <a:rPr lang="hr-HR" dirty="0"/>
              <a:t> </a:t>
            </a:r>
            <a:r>
              <a:rPr lang="hr-HR" dirty="0" err="1"/>
              <a:t>transferring</a:t>
            </a:r>
            <a:r>
              <a:rPr lang="hr-HR" dirty="0"/>
              <a:t> his </a:t>
            </a:r>
            <a:r>
              <a:rPr lang="hr-HR" dirty="0" err="1"/>
              <a:t>trade</a:t>
            </a:r>
            <a:r>
              <a:rPr lang="hr-HR" dirty="0"/>
              <a:t> to </a:t>
            </a:r>
            <a:r>
              <a:rPr lang="hr-HR" dirty="0" err="1"/>
              <a:t>another</a:t>
            </a:r>
            <a:r>
              <a:rPr lang="hr-HR" dirty="0"/>
              <a:t> </a:t>
            </a:r>
            <a:r>
              <a:rPr lang="hr-HR" dirty="0" err="1"/>
              <a:t>organization</a:t>
            </a:r>
            <a:r>
              <a:rPr lang="hr-HR" dirty="0"/>
              <a:t> </a:t>
            </a:r>
            <a:r>
              <a:rPr lang="hr-HR" dirty="0" err="1"/>
              <a:t>within</a:t>
            </a:r>
            <a:r>
              <a:rPr lang="hr-HR" dirty="0"/>
              <a:t> </a:t>
            </a:r>
            <a:r>
              <a:rPr lang="hr-HR" dirty="0" err="1"/>
              <a:t>the</a:t>
            </a:r>
            <a:r>
              <a:rPr lang="hr-HR" dirty="0"/>
              <a:t> </a:t>
            </a:r>
            <a:r>
              <a:rPr lang="hr-HR" dirty="0" err="1"/>
              <a:t>competitive</a:t>
            </a:r>
            <a:r>
              <a:rPr lang="hr-HR" dirty="0"/>
              <a:t> </a:t>
            </a:r>
            <a:r>
              <a:rPr lang="hr-HR" dirty="0" err="1"/>
              <a:t>system</a:t>
            </a:r>
            <a:r>
              <a:rPr lang="hr-HR" dirty="0"/>
              <a:t>. But </a:t>
            </a:r>
            <a:r>
              <a:rPr lang="hr-HR" dirty="0" err="1"/>
              <a:t>with</a:t>
            </a:r>
            <a:r>
              <a:rPr lang="hr-HR" dirty="0"/>
              <a:t> </a:t>
            </a:r>
            <a:r>
              <a:rPr lang="hr-HR" dirty="0" err="1"/>
              <a:t>the</a:t>
            </a:r>
            <a:r>
              <a:rPr lang="hr-HR" dirty="0"/>
              <a:t> </a:t>
            </a:r>
            <a:r>
              <a:rPr lang="hr-HR" dirty="0" err="1"/>
              <a:t>monopolistic</a:t>
            </a:r>
            <a:r>
              <a:rPr lang="hr-HR" dirty="0"/>
              <a:t> nature </a:t>
            </a:r>
            <a:r>
              <a:rPr lang="hr-HR" dirty="0" err="1"/>
              <a:t>of</a:t>
            </a:r>
            <a:r>
              <a:rPr lang="hr-HR" dirty="0"/>
              <a:t> </a:t>
            </a:r>
            <a:r>
              <a:rPr lang="hr-HR" dirty="0" err="1"/>
              <a:t>the</a:t>
            </a:r>
            <a:r>
              <a:rPr lang="hr-HR" dirty="0"/>
              <a:t> </a:t>
            </a:r>
            <a:r>
              <a:rPr lang="hr-HR" dirty="0" err="1"/>
              <a:t>public</a:t>
            </a:r>
            <a:r>
              <a:rPr lang="hr-HR" dirty="0"/>
              <a:t> </a:t>
            </a:r>
            <a:r>
              <a:rPr lang="hr-HR" dirty="0" err="1"/>
              <a:t>organization</a:t>
            </a:r>
            <a:r>
              <a:rPr lang="hr-HR" dirty="0"/>
              <a:t>, no </a:t>
            </a:r>
            <a:r>
              <a:rPr lang="hr-HR" dirty="0" err="1"/>
              <a:t>such</a:t>
            </a:r>
            <a:r>
              <a:rPr lang="hr-HR" dirty="0"/>
              <a:t> alternative is </a:t>
            </a:r>
            <a:r>
              <a:rPr lang="hr-HR" dirty="0" err="1"/>
              <a:t>possible</a:t>
            </a:r>
            <a:r>
              <a:rPr lang="hr-HR" dirty="0"/>
              <a:t>. </a:t>
            </a:r>
            <a:r>
              <a:rPr lang="hr-HR" dirty="0" err="1"/>
              <a:t>Moreover</a:t>
            </a:r>
            <a:r>
              <a:rPr lang="hr-HR" dirty="0"/>
              <a:t>, </a:t>
            </a:r>
            <a:r>
              <a:rPr lang="hr-HR" dirty="0" err="1"/>
              <a:t>in</a:t>
            </a:r>
            <a:r>
              <a:rPr lang="hr-HR" dirty="0"/>
              <a:t> </a:t>
            </a:r>
            <a:r>
              <a:rPr lang="hr-HR" dirty="0" err="1"/>
              <a:t>this</a:t>
            </a:r>
            <a:r>
              <a:rPr lang="hr-HR" dirty="0"/>
              <a:t> </a:t>
            </a:r>
            <a:r>
              <a:rPr lang="hr-HR" dirty="0" err="1"/>
              <a:t>case</a:t>
            </a:r>
            <a:r>
              <a:rPr lang="hr-HR" dirty="0"/>
              <a:t>, </a:t>
            </a:r>
            <a:r>
              <a:rPr lang="hr-HR" dirty="0" err="1"/>
              <a:t>tension</a:t>
            </a:r>
            <a:r>
              <a:rPr lang="hr-HR" dirty="0"/>
              <a:t> is </a:t>
            </a:r>
            <a:r>
              <a:rPr lang="hr-HR" dirty="0" err="1"/>
              <a:t>increased</a:t>
            </a:r>
            <a:r>
              <a:rPr lang="hr-HR" dirty="0"/>
              <a:t> </a:t>
            </a:r>
            <a:r>
              <a:rPr lang="hr-HR" dirty="0" err="1"/>
              <a:t>because</a:t>
            </a:r>
            <a:r>
              <a:rPr lang="hr-HR" dirty="0"/>
              <a:t> </a:t>
            </a:r>
            <a:r>
              <a:rPr lang="hr-HR" dirty="0" err="1"/>
              <a:t>of</a:t>
            </a:r>
            <a:r>
              <a:rPr lang="hr-HR" dirty="0"/>
              <a:t> a </a:t>
            </a:r>
            <a:r>
              <a:rPr lang="hr-HR" dirty="0" err="1"/>
              <a:t>discrepancy</a:t>
            </a:r>
            <a:r>
              <a:rPr lang="hr-HR" dirty="0"/>
              <a:t> </a:t>
            </a:r>
            <a:r>
              <a:rPr lang="hr-HR" dirty="0" err="1"/>
              <a:t>between</a:t>
            </a:r>
            <a:r>
              <a:rPr lang="hr-HR" dirty="0"/>
              <a:t> </a:t>
            </a:r>
            <a:r>
              <a:rPr lang="hr-HR" dirty="0" err="1"/>
              <a:t>ideology</a:t>
            </a:r>
            <a:r>
              <a:rPr lang="hr-HR" dirty="0"/>
              <a:t> </a:t>
            </a:r>
            <a:r>
              <a:rPr lang="hr-HR" dirty="0" err="1"/>
              <a:t>and</a:t>
            </a:r>
            <a:r>
              <a:rPr lang="hr-HR" dirty="0"/>
              <a:t> </a:t>
            </a:r>
            <a:r>
              <a:rPr lang="hr-HR" dirty="0" err="1"/>
              <a:t>fact</a:t>
            </a:r>
            <a:r>
              <a:rPr lang="hr-HR" dirty="0"/>
              <a:t>: </a:t>
            </a:r>
            <a:r>
              <a:rPr lang="hr-HR" dirty="0" err="1"/>
              <a:t>the</a:t>
            </a:r>
            <a:r>
              <a:rPr lang="hr-HR" dirty="0"/>
              <a:t> </a:t>
            </a:r>
            <a:r>
              <a:rPr lang="hr-HR" dirty="0" err="1"/>
              <a:t>governmental</a:t>
            </a:r>
            <a:r>
              <a:rPr lang="hr-HR" dirty="0"/>
              <a:t> </a:t>
            </a:r>
            <a:r>
              <a:rPr lang="hr-HR" dirty="0" err="1"/>
              <a:t>personnel</a:t>
            </a:r>
            <a:r>
              <a:rPr lang="hr-HR" dirty="0"/>
              <a:t> are </a:t>
            </a:r>
            <a:r>
              <a:rPr lang="hr-HR" dirty="0" err="1"/>
              <a:t>held</a:t>
            </a:r>
            <a:r>
              <a:rPr lang="hr-HR" dirty="0"/>
              <a:t> to </a:t>
            </a:r>
            <a:r>
              <a:rPr lang="hr-HR" dirty="0" err="1"/>
              <a:t>be</a:t>
            </a:r>
            <a:r>
              <a:rPr lang="hr-HR" dirty="0"/>
              <a:t> “</a:t>
            </a:r>
            <a:r>
              <a:rPr lang="hr-HR" dirty="0" err="1"/>
              <a:t>servants</a:t>
            </a:r>
            <a:r>
              <a:rPr lang="hr-HR" dirty="0"/>
              <a:t> </a:t>
            </a:r>
            <a:r>
              <a:rPr lang="hr-HR" dirty="0" err="1"/>
              <a:t>of</a:t>
            </a:r>
            <a:r>
              <a:rPr lang="hr-HR" dirty="0"/>
              <a:t> </a:t>
            </a:r>
            <a:r>
              <a:rPr lang="hr-HR" dirty="0" err="1"/>
              <a:t>the</a:t>
            </a:r>
            <a:r>
              <a:rPr lang="hr-HR" dirty="0"/>
              <a:t> </a:t>
            </a:r>
            <a:r>
              <a:rPr lang="hr-HR" dirty="0" err="1"/>
              <a:t>people</a:t>
            </a:r>
            <a:r>
              <a:rPr lang="hr-HR" dirty="0"/>
              <a:t>”, but </a:t>
            </a:r>
            <a:r>
              <a:rPr lang="hr-HR" dirty="0" err="1"/>
              <a:t>in</a:t>
            </a:r>
            <a:r>
              <a:rPr lang="hr-HR" dirty="0"/>
              <a:t> </a:t>
            </a:r>
            <a:r>
              <a:rPr lang="hr-HR" dirty="0" err="1"/>
              <a:t>fact</a:t>
            </a:r>
            <a:r>
              <a:rPr lang="hr-HR" dirty="0"/>
              <a:t> </a:t>
            </a:r>
            <a:r>
              <a:rPr lang="hr-HR" dirty="0" err="1"/>
              <a:t>they</a:t>
            </a:r>
            <a:r>
              <a:rPr lang="hr-HR" dirty="0"/>
              <a:t> are </a:t>
            </a:r>
            <a:r>
              <a:rPr lang="hr-HR" dirty="0" err="1"/>
              <a:t>often</a:t>
            </a:r>
            <a:r>
              <a:rPr lang="hr-HR" dirty="0"/>
              <a:t> </a:t>
            </a:r>
            <a:r>
              <a:rPr lang="hr-HR" dirty="0" err="1"/>
              <a:t>superordinate</a:t>
            </a:r>
            <a:r>
              <a:rPr lang="hr-HR" dirty="0"/>
              <a:t>, </a:t>
            </a:r>
            <a:r>
              <a:rPr lang="hr-HR" dirty="0" err="1"/>
              <a:t>and</a:t>
            </a:r>
            <a:r>
              <a:rPr lang="hr-HR" dirty="0"/>
              <a:t> </a:t>
            </a:r>
            <a:r>
              <a:rPr lang="hr-HR" dirty="0" err="1"/>
              <a:t>release</a:t>
            </a:r>
            <a:r>
              <a:rPr lang="hr-HR" dirty="0"/>
              <a:t> </a:t>
            </a:r>
            <a:r>
              <a:rPr lang="hr-HR" dirty="0" err="1"/>
              <a:t>of</a:t>
            </a:r>
            <a:r>
              <a:rPr lang="hr-HR" dirty="0"/>
              <a:t> </a:t>
            </a:r>
            <a:r>
              <a:rPr lang="hr-HR" dirty="0" err="1"/>
              <a:t>tension</a:t>
            </a:r>
            <a:r>
              <a:rPr lang="hr-HR" dirty="0"/>
              <a:t> </a:t>
            </a:r>
            <a:r>
              <a:rPr lang="hr-HR" dirty="0" err="1"/>
              <a:t>can</a:t>
            </a:r>
            <a:r>
              <a:rPr lang="hr-HR" dirty="0"/>
              <a:t> </a:t>
            </a:r>
            <a:r>
              <a:rPr lang="hr-HR" dirty="0" err="1"/>
              <a:t>seldom</a:t>
            </a:r>
            <a:r>
              <a:rPr lang="hr-HR" dirty="0"/>
              <a:t> </a:t>
            </a:r>
            <a:r>
              <a:rPr lang="hr-HR" dirty="0" err="1"/>
              <a:t>be</a:t>
            </a:r>
            <a:r>
              <a:rPr lang="hr-HR" dirty="0"/>
              <a:t> </a:t>
            </a:r>
            <a:r>
              <a:rPr lang="hr-HR" dirty="0" err="1"/>
              <a:t>afforded</a:t>
            </a:r>
            <a:r>
              <a:rPr lang="hr-HR" dirty="0"/>
              <a:t> </a:t>
            </a:r>
            <a:r>
              <a:rPr lang="hr-HR" dirty="0" err="1"/>
              <a:t>by</a:t>
            </a:r>
            <a:r>
              <a:rPr lang="hr-HR" dirty="0"/>
              <a:t> </a:t>
            </a:r>
            <a:r>
              <a:rPr lang="hr-HR" dirty="0" err="1"/>
              <a:t>turning</a:t>
            </a:r>
            <a:r>
              <a:rPr lang="hr-HR" dirty="0"/>
              <a:t> to </a:t>
            </a:r>
            <a:r>
              <a:rPr lang="hr-HR" dirty="0" err="1"/>
              <a:t>other</a:t>
            </a:r>
            <a:r>
              <a:rPr lang="hr-HR" dirty="0"/>
              <a:t> </a:t>
            </a:r>
            <a:r>
              <a:rPr lang="hr-HR" dirty="0" err="1"/>
              <a:t>agencies</a:t>
            </a:r>
            <a:r>
              <a:rPr lang="hr-HR" dirty="0"/>
              <a:t> for </a:t>
            </a:r>
            <a:r>
              <a:rPr lang="hr-HR" dirty="0" err="1"/>
              <a:t>the</a:t>
            </a:r>
            <a:r>
              <a:rPr lang="hr-HR" dirty="0"/>
              <a:t> </a:t>
            </a:r>
            <a:r>
              <a:rPr lang="hr-HR" dirty="0" err="1"/>
              <a:t>necessary</a:t>
            </a:r>
            <a:r>
              <a:rPr lang="hr-HR" dirty="0"/>
              <a:t> service. </a:t>
            </a:r>
            <a:r>
              <a:rPr lang="hr-HR" dirty="0" err="1" smtClean="0"/>
              <a:t>This</a:t>
            </a:r>
            <a:r>
              <a:rPr lang="hr-HR" dirty="0" smtClean="0"/>
              <a:t> </a:t>
            </a:r>
            <a:r>
              <a:rPr lang="hr-HR" dirty="0" err="1"/>
              <a:t>tension</a:t>
            </a:r>
            <a:r>
              <a:rPr lang="hr-HR" dirty="0"/>
              <a:t> is </a:t>
            </a:r>
            <a:r>
              <a:rPr lang="hr-HR" dirty="0" err="1"/>
              <a:t>in</a:t>
            </a:r>
            <a:r>
              <a:rPr lang="hr-HR" dirty="0"/>
              <a:t> </a:t>
            </a:r>
            <a:r>
              <a:rPr lang="hr-HR" dirty="0" err="1"/>
              <a:t>part</a:t>
            </a:r>
            <a:r>
              <a:rPr lang="hr-HR" dirty="0"/>
              <a:t> </a:t>
            </a:r>
            <a:r>
              <a:rPr lang="hr-HR" dirty="0" err="1"/>
              <a:t>attributable</a:t>
            </a:r>
            <a:r>
              <a:rPr lang="hr-HR" dirty="0"/>
              <a:t> to </a:t>
            </a:r>
            <a:r>
              <a:rPr lang="hr-HR" dirty="0" err="1"/>
              <a:t>the</a:t>
            </a:r>
            <a:r>
              <a:rPr lang="hr-HR" dirty="0"/>
              <a:t> </a:t>
            </a:r>
            <a:r>
              <a:rPr lang="hr-HR" dirty="0" err="1"/>
              <a:t>confusion</a:t>
            </a:r>
            <a:r>
              <a:rPr lang="hr-HR" dirty="0"/>
              <a:t> </a:t>
            </a:r>
            <a:r>
              <a:rPr lang="hr-HR" dirty="0" err="1"/>
              <a:t>of</a:t>
            </a:r>
            <a:r>
              <a:rPr lang="hr-HR" dirty="0"/>
              <a:t> </a:t>
            </a:r>
            <a:r>
              <a:rPr lang="hr-HR" dirty="0" err="1"/>
              <a:t>the</a:t>
            </a:r>
            <a:r>
              <a:rPr lang="hr-HR" dirty="0"/>
              <a:t> status </a:t>
            </a:r>
            <a:r>
              <a:rPr lang="hr-HR" dirty="0" err="1"/>
              <a:t>of</a:t>
            </a:r>
            <a:r>
              <a:rPr lang="hr-HR" dirty="0"/>
              <a:t> </a:t>
            </a:r>
            <a:r>
              <a:rPr lang="hr-HR" dirty="0" err="1"/>
              <a:t>bureaucrat</a:t>
            </a:r>
            <a:r>
              <a:rPr lang="hr-HR" dirty="0"/>
              <a:t> </a:t>
            </a:r>
            <a:r>
              <a:rPr lang="hr-HR" dirty="0" err="1"/>
              <a:t>and</a:t>
            </a:r>
            <a:r>
              <a:rPr lang="hr-HR" dirty="0"/>
              <a:t> </a:t>
            </a:r>
            <a:r>
              <a:rPr lang="hr-HR" dirty="0" err="1"/>
              <a:t>client</a:t>
            </a:r>
            <a:r>
              <a:rPr lang="hr-HR" dirty="0"/>
              <a:t>; </a:t>
            </a:r>
            <a:r>
              <a:rPr lang="hr-HR" dirty="0" err="1"/>
              <a:t>the</a:t>
            </a:r>
            <a:r>
              <a:rPr lang="hr-HR" dirty="0"/>
              <a:t> </a:t>
            </a:r>
            <a:r>
              <a:rPr lang="hr-HR" dirty="0" err="1"/>
              <a:t>client</a:t>
            </a:r>
            <a:r>
              <a:rPr lang="hr-HR" dirty="0"/>
              <a:t> </a:t>
            </a:r>
            <a:r>
              <a:rPr lang="hr-HR" dirty="0" err="1"/>
              <a:t>may</a:t>
            </a:r>
            <a:r>
              <a:rPr lang="hr-HR" dirty="0"/>
              <a:t> </a:t>
            </a:r>
            <a:r>
              <a:rPr lang="hr-HR" dirty="0" err="1"/>
              <a:t>consider</a:t>
            </a:r>
            <a:r>
              <a:rPr lang="hr-HR" dirty="0"/>
              <a:t> </a:t>
            </a:r>
            <a:r>
              <a:rPr lang="hr-HR" dirty="0" err="1"/>
              <a:t>himself</a:t>
            </a:r>
            <a:r>
              <a:rPr lang="hr-HR" dirty="0"/>
              <a:t> </a:t>
            </a:r>
            <a:r>
              <a:rPr lang="hr-HR" dirty="0" err="1"/>
              <a:t>socially</a:t>
            </a:r>
            <a:r>
              <a:rPr lang="hr-HR" dirty="0"/>
              <a:t> superior to </a:t>
            </a:r>
            <a:r>
              <a:rPr lang="hr-HR" dirty="0" err="1"/>
              <a:t>the</a:t>
            </a:r>
            <a:r>
              <a:rPr lang="hr-HR" dirty="0"/>
              <a:t> </a:t>
            </a:r>
            <a:r>
              <a:rPr lang="hr-HR" dirty="0" err="1"/>
              <a:t>official</a:t>
            </a:r>
            <a:r>
              <a:rPr lang="hr-HR" dirty="0"/>
              <a:t> who is at </a:t>
            </a:r>
            <a:r>
              <a:rPr lang="hr-HR" dirty="0" err="1"/>
              <a:t>the</a:t>
            </a:r>
            <a:r>
              <a:rPr lang="hr-HR" dirty="0"/>
              <a:t> moment </a:t>
            </a:r>
            <a:r>
              <a:rPr lang="hr-HR" dirty="0" err="1"/>
              <a:t>dominant</a:t>
            </a:r>
            <a:r>
              <a:rPr lang="hr-HR" dirty="0"/>
              <a:t>. </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Conflict</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hr-HR" dirty="0" err="1"/>
              <a:t>Thus</a:t>
            </a:r>
            <a:r>
              <a:rPr lang="hr-HR" dirty="0"/>
              <a:t>, </a:t>
            </a:r>
            <a:r>
              <a:rPr lang="hr-HR" dirty="0" err="1"/>
              <a:t>with</a:t>
            </a:r>
            <a:r>
              <a:rPr lang="hr-HR" dirty="0"/>
              <a:t> </a:t>
            </a:r>
            <a:r>
              <a:rPr lang="hr-HR" dirty="0" err="1"/>
              <a:t>respect</a:t>
            </a:r>
            <a:r>
              <a:rPr lang="hr-HR" dirty="0"/>
              <a:t> to </a:t>
            </a:r>
            <a:r>
              <a:rPr lang="hr-HR" dirty="0" err="1"/>
              <a:t>the</a:t>
            </a:r>
            <a:r>
              <a:rPr lang="hr-HR" dirty="0"/>
              <a:t> </a:t>
            </a:r>
            <a:r>
              <a:rPr lang="hr-HR" dirty="0" err="1"/>
              <a:t>relations</a:t>
            </a:r>
            <a:r>
              <a:rPr lang="hr-HR" dirty="0"/>
              <a:t> </a:t>
            </a:r>
            <a:r>
              <a:rPr lang="hr-HR" dirty="0" err="1"/>
              <a:t>between</a:t>
            </a:r>
            <a:r>
              <a:rPr lang="hr-HR" dirty="0"/>
              <a:t> </a:t>
            </a:r>
            <a:r>
              <a:rPr lang="hr-HR" dirty="0" err="1"/>
              <a:t>officials</a:t>
            </a:r>
            <a:r>
              <a:rPr lang="hr-HR" dirty="0"/>
              <a:t> </a:t>
            </a:r>
            <a:r>
              <a:rPr lang="hr-HR" dirty="0" err="1"/>
              <a:t>and</a:t>
            </a:r>
            <a:r>
              <a:rPr lang="hr-HR" dirty="0"/>
              <a:t> </a:t>
            </a:r>
            <a:r>
              <a:rPr lang="hr-HR" dirty="0" err="1"/>
              <a:t>clientele</a:t>
            </a:r>
            <a:r>
              <a:rPr lang="hr-HR" dirty="0"/>
              <a:t>, one </a:t>
            </a:r>
            <a:r>
              <a:rPr lang="hr-HR" sz="3500" b="1" dirty="0" err="1">
                <a:solidFill>
                  <a:srgbClr val="FF0000"/>
                </a:solidFill>
              </a:rPr>
              <a:t>structural</a:t>
            </a:r>
            <a:r>
              <a:rPr lang="hr-HR" sz="3500" b="1" dirty="0">
                <a:solidFill>
                  <a:srgbClr val="FF0000"/>
                </a:solidFill>
              </a:rPr>
              <a:t> </a:t>
            </a:r>
            <a:r>
              <a:rPr lang="hr-HR" sz="3500" b="1" dirty="0" err="1">
                <a:solidFill>
                  <a:srgbClr val="FF0000"/>
                </a:solidFill>
              </a:rPr>
              <a:t>source</a:t>
            </a:r>
            <a:r>
              <a:rPr lang="hr-HR" sz="3500" b="1" dirty="0">
                <a:solidFill>
                  <a:srgbClr val="FF0000"/>
                </a:solidFill>
              </a:rPr>
              <a:t> </a:t>
            </a:r>
            <a:r>
              <a:rPr lang="hr-HR" sz="3500" b="1" dirty="0" err="1">
                <a:solidFill>
                  <a:srgbClr val="FF0000"/>
                </a:solidFill>
              </a:rPr>
              <a:t>of</a:t>
            </a:r>
            <a:r>
              <a:rPr lang="hr-HR" sz="3500" b="1" dirty="0">
                <a:solidFill>
                  <a:srgbClr val="FF0000"/>
                </a:solidFill>
              </a:rPr>
              <a:t> </a:t>
            </a:r>
            <a:r>
              <a:rPr lang="hr-HR" sz="3500" b="1" dirty="0" err="1">
                <a:solidFill>
                  <a:srgbClr val="FF0000"/>
                </a:solidFill>
              </a:rPr>
              <a:t>conflict</a:t>
            </a:r>
            <a:r>
              <a:rPr lang="hr-HR" sz="3500" b="1" dirty="0">
                <a:solidFill>
                  <a:srgbClr val="FF0000"/>
                </a:solidFill>
              </a:rPr>
              <a:t> is </a:t>
            </a:r>
            <a:r>
              <a:rPr lang="hr-HR" sz="3500" b="1" dirty="0" err="1">
                <a:solidFill>
                  <a:srgbClr val="FF0000"/>
                </a:solidFill>
              </a:rPr>
              <a:t>the</a:t>
            </a:r>
            <a:r>
              <a:rPr lang="hr-HR" sz="3500" b="1" dirty="0">
                <a:solidFill>
                  <a:srgbClr val="FF0000"/>
                </a:solidFill>
              </a:rPr>
              <a:t> </a:t>
            </a:r>
            <a:r>
              <a:rPr lang="hr-HR" sz="3500" b="1" dirty="0" err="1">
                <a:solidFill>
                  <a:srgbClr val="FF0000"/>
                </a:solidFill>
              </a:rPr>
              <a:t>pressure</a:t>
            </a:r>
            <a:r>
              <a:rPr lang="hr-HR" sz="3500" b="1" dirty="0">
                <a:solidFill>
                  <a:srgbClr val="FF0000"/>
                </a:solidFill>
              </a:rPr>
              <a:t> for </a:t>
            </a:r>
            <a:r>
              <a:rPr lang="hr-HR" sz="3500" b="1" dirty="0" err="1">
                <a:solidFill>
                  <a:srgbClr val="FF0000"/>
                </a:solidFill>
              </a:rPr>
              <a:t>formal</a:t>
            </a:r>
            <a:r>
              <a:rPr lang="hr-HR" sz="3500" b="1" dirty="0">
                <a:solidFill>
                  <a:srgbClr val="FF0000"/>
                </a:solidFill>
              </a:rPr>
              <a:t> </a:t>
            </a:r>
            <a:r>
              <a:rPr lang="hr-HR" sz="3500" b="1" dirty="0" err="1">
                <a:solidFill>
                  <a:srgbClr val="FF0000"/>
                </a:solidFill>
              </a:rPr>
              <a:t>and</a:t>
            </a:r>
            <a:r>
              <a:rPr lang="hr-HR" sz="3500" b="1" dirty="0">
                <a:solidFill>
                  <a:srgbClr val="FF0000"/>
                </a:solidFill>
              </a:rPr>
              <a:t> </a:t>
            </a:r>
            <a:r>
              <a:rPr lang="hr-HR" sz="3500" b="1" dirty="0" err="1">
                <a:solidFill>
                  <a:srgbClr val="FF0000"/>
                </a:solidFill>
              </a:rPr>
              <a:t>impersonal</a:t>
            </a:r>
            <a:r>
              <a:rPr lang="hr-HR" sz="3500" b="1" dirty="0">
                <a:solidFill>
                  <a:srgbClr val="FF0000"/>
                </a:solidFill>
              </a:rPr>
              <a:t> </a:t>
            </a:r>
            <a:r>
              <a:rPr lang="hr-HR" sz="3500" b="1" dirty="0" err="1">
                <a:solidFill>
                  <a:srgbClr val="FF0000"/>
                </a:solidFill>
              </a:rPr>
              <a:t>treatment</a:t>
            </a:r>
            <a:r>
              <a:rPr lang="hr-HR" sz="3500" b="1" dirty="0">
                <a:solidFill>
                  <a:srgbClr val="FF0000"/>
                </a:solidFill>
              </a:rPr>
              <a:t> </a:t>
            </a:r>
            <a:r>
              <a:rPr lang="hr-HR" sz="3500" b="1" dirty="0" err="1">
                <a:solidFill>
                  <a:srgbClr val="FF0000"/>
                </a:solidFill>
              </a:rPr>
              <a:t>when</a:t>
            </a:r>
            <a:r>
              <a:rPr lang="hr-HR" sz="3500" b="1" dirty="0">
                <a:solidFill>
                  <a:srgbClr val="FF0000"/>
                </a:solidFill>
              </a:rPr>
              <a:t> </a:t>
            </a:r>
            <a:r>
              <a:rPr lang="hr-HR" sz="3500" b="1" dirty="0" err="1">
                <a:solidFill>
                  <a:srgbClr val="FF0000"/>
                </a:solidFill>
              </a:rPr>
              <a:t>individual</a:t>
            </a:r>
            <a:r>
              <a:rPr lang="hr-HR" sz="3500" b="1" dirty="0">
                <a:solidFill>
                  <a:srgbClr val="FF0000"/>
                </a:solidFill>
              </a:rPr>
              <a:t>, </a:t>
            </a:r>
            <a:r>
              <a:rPr lang="hr-HR" sz="3500" b="1" dirty="0" err="1">
                <a:solidFill>
                  <a:srgbClr val="FF0000"/>
                </a:solidFill>
              </a:rPr>
              <a:t>personalized</a:t>
            </a:r>
            <a:r>
              <a:rPr lang="hr-HR" sz="3500" b="1" dirty="0">
                <a:solidFill>
                  <a:srgbClr val="FF0000"/>
                </a:solidFill>
              </a:rPr>
              <a:t> </a:t>
            </a:r>
            <a:r>
              <a:rPr lang="hr-HR" sz="3500" b="1" dirty="0" err="1">
                <a:solidFill>
                  <a:srgbClr val="FF0000"/>
                </a:solidFill>
              </a:rPr>
              <a:t>consideration</a:t>
            </a:r>
            <a:r>
              <a:rPr lang="hr-HR" sz="3500" b="1" dirty="0">
                <a:solidFill>
                  <a:srgbClr val="FF0000"/>
                </a:solidFill>
              </a:rPr>
              <a:t> is </a:t>
            </a:r>
            <a:r>
              <a:rPr lang="hr-HR" sz="3500" b="1" dirty="0" err="1">
                <a:solidFill>
                  <a:srgbClr val="FF0000"/>
                </a:solidFill>
              </a:rPr>
              <a:t>desired</a:t>
            </a:r>
            <a:r>
              <a:rPr lang="hr-HR" sz="3500" b="1" dirty="0">
                <a:solidFill>
                  <a:srgbClr val="FF0000"/>
                </a:solidFill>
              </a:rPr>
              <a:t> </a:t>
            </a:r>
            <a:r>
              <a:rPr lang="hr-HR" sz="3500" b="1" dirty="0" err="1">
                <a:solidFill>
                  <a:srgbClr val="FF0000"/>
                </a:solidFill>
              </a:rPr>
              <a:t>by</a:t>
            </a:r>
            <a:r>
              <a:rPr lang="hr-HR" sz="3500" b="1" dirty="0">
                <a:solidFill>
                  <a:srgbClr val="FF0000"/>
                </a:solidFill>
              </a:rPr>
              <a:t> </a:t>
            </a:r>
            <a:r>
              <a:rPr lang="hr-HR" sz="3500" b="1" dirty="0" err="1">
                <a:solidFill>
                  <a:srgbClr val="FF0000"/>
                </a:solidFill>
              </a:rPr>
              <a:t>the</a:t>
            </a:r>
            <a:r>
              <a:rPr lang="hr-HR" sz="3500" b="1" dirty="0">
                <a:solidFill>
                  <a:srgbClr val="FF0000"/>
                </a:solidFill>
              </a:rPr>
              <a:t> </a:t>
            </a:r>
            <a:r>
              <a:rPr lang="hr-HR" sz="3500" b="1" dirty="0" err="1">
                <a:solidFill>
                  <a:srgbClr val="FF0000"/>
                </a:solidFill>
              </a:rPr>
              <a:t>client</a:t>
            </a:r>
            <a:r>
              <a:rPr lang="hr-HR" sz="3500" b="1" dirty="0">
                <a:solidFill>
                  <a:srgbClr val="FF0000"/>
                </a:solidFill>
              </a:rPr>
              <a:t>.</a:t>
            </a:r>
            <a:r>
              <a:rPr lang="hr-HR" dirty="0"/>
              <a:t> </a:t>
            </a:r>
            <a:r>
              <a:rPr lang="hr-HR" dirty="0" err="1"/>
              <a:t>The</a:t>
            </a:r>
            <a:r>
              <a:rPr lang="hr-HR" dirty="0"/>
              <a:t> </a:t>
            </a:r>
            <a:r>
              <a:rPr lang="hr-HR" dirty="0" err="1"/>
              <a:t>conflict</a:t>
            </a:r>
            <a:r>
              <a:rPr lang="hr-HR" dirty="0"/>
              <a:t> </a:t>
            </a:r>
            <a:r>
              <a:rPr lang="hr-HR" dirty="0" err="1"/>
              <a:t>may</a:t>
            </a:r>
            <a:r>
              <a:rPr lang="hr-HR" dirty="0"/>
              <a:t> </a:t>
            </a:r>
            <a:r>
              <a:rPr lang="hr-HR" dirty="0" err="1"/>
              <a:t>be</a:t>
            </a:r>
            <a:r>
              <a:rPr lang="hr-HR" dirty="0"/>
              <a:t> </a:t>
            </a:r>
            <a:r>
              <a:rPr lang="hr-HR" dirty="0" err="1"/>
              <a:t>viewed</a:t>
            </a:r>
            <a:r>
              <a:rPr lang="hr-HR" dirty="0"/>
              <a:t>, </a:t>
            </a:r>
            <a:r>
              <a:rPr lang="hr-HR" dirty="0" err="1"/>
              <a:t>then</a:t>
            </a:r>
            <a:r>
              <a:rPr lang="hr-HR" dirty="0"/>
              <a:t>, as </a:t>
            </a:r>
            <a:r>
              <a:rPr lang="hr-HR" dirty="0" err="1"/>
              <a:t>deriving</a:t>
            </a:r>
            <a:r>
              <a:rPr lang="hr-HR" dirty="0"/>
              <a:t> </a:t>
            </a:r>
            <a:r>
              <a:rPr lang="hr-HR" dirty="0" err="1"/>
              <a:t>from</a:t>
            </a:r>
            <a:r>
              <a:rPr lang="hr-HR" dirty="0"/>
              <a:t> </a:t>
            </a:r>
            <a:r>
              <a:rPr lang="hr-HR" dirty="0" err="1"/>
              <a:t>the</a:t>
            </a:r>
            <a:r>
              <a:rPr lang="hr-HR" dirty="0"/>
              <a:t> </a:t>
            </a:r>
            <a:r>
              <a:rPr lang="hr-HR" dirty="0" err="1"/>
              <a:t>introduction</a:t>
            </a:r>
            <a:r>
              <a:rPr lang="hr-HR" dirty="0"/>
              <a:t> </a:t>
            </a:r>
            <a:r>
              <a:rPr lang="hr-HR" dirty="0" err="1"/>
              <a:t>of</a:t>
            </a:r>
            <a:r>
              <a:rPr lang="hr-HR" dirty="0"/>
              <a:t> </a:t>
            </a:r>
            <a:r>
              <a:rPr lang="hr-HR" dirty="0" err="1"/>
              <a:t>inappropriate</a:t>
            </a:r>
            <a:r>
              <a:rPr lang="hr-HR" dirty="0"/>
              <a:t> </a:t>
            </a:r>
            <a:r>
              <a:rPr lang="hr-HR" dirty="0" err="1"/>
              <a:t>attitudes</a:t>
            </a:r>
            <a:r>
              <a:rPr lang="hr-HR" dirty="0"/>
              <a:t> </a:t>
            </a:r>
            <a:r>
              <a:rPr lang="hr-HR" dirty="0" err="1"/>
              <a:t>and</a:t>
            </a:r>
            <a:r>
              <a:rPr lang="hr-HR" dirty="0"/>
              <a:t> </a:t>
            </a:r>
            <a:r>
              <a:rPr lang="hr-HR" dirty="0" err="1"/>
              <a:t>relationships</a:t>
            </a:r>
            <a:r>
              <a:rPr lang="hr-HR" dirty="0"/>
              <a:t>. </a:t>
            </a:r>
            <a:r>
              <a:rPr lang="hr-HR" dirty="0" err="1"/>
              <a:t>Conflict</a:t>
            </a:r>
            <a:r>
              <a:rPr lang="hr-HR" dirty="0"/>
              <a:t> </a:t>
            </a:r>
            <a:r>
              <a:rPr lang="hr-HR" dirty="0" err="1"/>
              <a:t>within</a:t>
            </a:r>
            <a:r>
              <a:rPr lang="hr-HR" dirty="0"/>
              <a:t> </a:t>
            </a:r>
            <a:r>
              <a:rPr lang="hr-HR" dirty="0" err="1"/>
              <a:t>the</a:t>
            </a:r>
            <a:r>
              <a:rPr lang="hr-HR" dirty="0"/>
              <a:t> </a:t>
            </a:r>
            <a:r>
              <a:rPr lang="hr-HR" dirty="0" err="1"/>
              <a:t>bureaucratic</a:t>
            </a:r>
            <a:r>
              <a:rPr lang="hr-HR" dirty="0"/>
              <a:t> </a:t>
            </a:r>
            <a:r>
              <a:rPr lang="hr-HR" dirty="0" err="1"/>
              <a:t>structure</a:t>
            </a:r>
            <a:r>
              <a:rPr lang="hr-HR" dirty="0"/>
              <a:t> </a:t>
            </a:r>
            <a:r>
              <a:rPr lang="hr-HR" dirty="0" err="1"/>
              <a:t>arises</a:t>
            </a:r>
            <a:r>
              <a:rPr lang="hr-HR" dirty="0"/>
              <a:t> </a:t>
            </a:r>
            <a:r>
              <a:rPr lang="hr-HR" dirty="0" err="1"/>
              <a:t>from</a:t>
            </a:r>
            <a:r>
              <a:rPr lang="hr-HR" dirty="0"/>
              <a:t> </a:t>
            </a:r>
            <a:r>
              <a:rPr lang="hr-HR" dirty="0" err="1"/>
              <a:t>the</a:t>
            </a:r>
            <a:r>
              <a:rPr lang="hr-HR" dirty="0"/>
              <a:t> </a:t>
            </a:r>
            <a:r>
              <a:rPr lang="hr-HR" dirty="0" err="1"/>
              <a:t>converse</a:t>
            </a:r>
            <a:r>
              <a:rPr lang="hr-HR" dirty="0"/>
              <a:t> </a:t>
            </a:r>
            <a:r>
              <a:rPr lang="hr-HR" dirty="0" err="1"/>
              <a:t>situation</a:t>
            </a:r>
            <a:r>
              <a:rPr lang="hr-HR" dirty="0"/>
              <a:t>, </a:t>
            </a:r>
            <a:r>
              <a:rPr lang="hr-HR" dirty="0" err="1"/>
              <a:t>namely</a:t>
            </a:r>
            <a:r>
              <a:rPr lang="hr-HR" dirty="0"/>
              <a:t>, </a:t>
            </a:r>
            <a:r>
              <a:rPr lang="hr-HR" dirty="0" err="1"/>
              <a:t>when</a:t>
            </a:r>
            <a:r>
              <a:rPr lang="hr-HR" dirty="0"/>
              <a:t> </a:t>
            </a:r>
            <a:r>
              <a:rPr lang="hr-HR" dirty="0" err="1"/>
              <a:t>personalized</a:t>
            </a:r>
            <a:r>
              <a:rPr lang="hr-HR" dirty="0"/>
              <a:t> </a:t>
            </a:r>
            <a:r>
              <a:rPr lang="hr-HR" dirty="0" err="1"/>
              <a:t>relationships</a:t>
            </a:r>
            <a:r>
              <a:rPr lang="hr-HR" dirty="0"/>
              <a:t> are </a:t>
            </a:r>
            <a:r>
              <a:rPr lang="hr-HR" dirty="0" err="1"/>
              <a:t>substituted</a:t>
            </a:r>
            <a:r>
              <a:rPr lang="hr-HR" dirty="0"/>
              <a:t> for </a:t>
            </a:r>
            <a:r>
              <a:rPr lang="hr-HR" dirty="0" err="1"/>
              <a:t>the</a:t>
            </a:r>
            <a:r>
              <a:rPr lang="hr-HR" dirty="0"/>
              <a:t> </a:t>
            </a:r>
            <a:r>
              <a:rPr lang="hr-HR" dirty="0" err="1"/>
              <a:t>structurally</a:t>
            </a:r>
            <a:r>
              <a:rPr lang="hr-HR" dirty="0"/>
              <a:t> </a:t>
            </a:r>
            <a:r>
              <a:rPr lang="hr-HR" dirty="0" err="1"/>
              <a:t>required</a:t>
            </a:r>
            <a:r>
              <a:rPr lang="hr-HR" dirty="0"/>
              <a:t> </a:t>
            </a:r>
            <a:r>
              <a:rPr lang="hr-HR" dirty="0" err="1"/>
              <a:t>impersonal</a:t>
            </a:r>
            <a:r>
              <a:rPr lang="hr-HR" dirty="0"/>
              <a:t> </a:t>
            </a:r>
            <a:r>
              <a:rPr lang="hr-HR" dirty="0" err="1"/>
              <a:t>relationships</a:t>
            </a:r>
            <a:r>
              <a:rPr lang="hr-HR" dirty="0"/>
              <a:t>. </a:t>
            </a:r>
            <a:r>
              <a:rPr lang="hr-HR" dirty="0" err="1"/>
              <a:t>This</a:t>
            </a:r>
            <a:r>
              <a:rPr lang="hr-HR" dirty="0"/>
              <a:t> </a:t>
            </a:r>
            <a:r>
              <a:rPr lang="hr-HR" dirty="0" err="1"/>
              <a:t>type</a:t>
            </a:r>
            <a:r>
              <a:rPr lang="hr-HR" dirty="0"/>
              <a:t> </a:t>
            </a:r>
            <a:r>
              <a:rPr lang="hr-HR" dirty="0" err="1"/>
              <a:t>of</a:t>
            </a:r>
            <a:r>
              <a:rPr lang="hr-HR" dirty="0"/>
              <a:t> </a:t>
            </a:r>
            <a:r>
              <a:rPr lang="hr-HR" dirty="0" err="1"/>
              <a:t>conflict</a:t>
            </a:r>
            <a:r>
              <a:rPr lang="hr-HR" dirty="0"/>
              <a:t> </a:t>
            </a:r>
            <a:r>
              <a:rPr lang="hr-HR" dirty="0" err="1"/>
              <a:t>may</a:t>
            </a:r>
            <a:r>
              <a:rPr lang="hr-HR" dirty="0"/>
              <a:t> </a:t>
            </a:r>
            <a:r>
              <a:rPr lang="hr-HR" dirty="0" err="1"/>
              <a:t>be</a:t>
            </a:r>
            <a:r>
              <a:rPr lang="hr-HR" dirty="0"/>
              <a:t> </a:t>
            </a:r>
            <a:r>
              <a:rPr lang="hr-HR" dirty="0" err="1"/>
              <a:t>characterized</a:t>
            </a:r>
            <a:r>
              <a:rPr lang="hr-HR" dirty="0"/>
              <a:t> as </a:t>
            </a:r>
            <a:r>
              <a:rPr lang="hr-HR" dirty="0" err="1"/>
              <a:t>follows</a:t>
            </a:r>
            <a:r>
              <a:rPr lang="hr-HR" dirty="0"/>
              <a:t>.</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Parkinson</a:t>
            </a:r>
            <a:r>
              <a:rPr lang="hr-HR" dirty="0" smtClean="0"/>
              <a:t> </a:t>
            </a:r>
            <a:r>
              <a:rPr lang="hr-HR" dirty="0" err="1" smtClean="0"/>
              <a:t>law</a:t>
            </a:r>
            <a:r>
              <a:rPr lang="hr-HR" dirty="0" smtClean="0"/>
              <a:t>: </a:t>
            </a:r>
            <a:r>
              <a:rPr lang="hr-HR" dirty="0" err="1" smtClean="0"/>
              <a:t>Increase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Space will not allow of detailed analysis but the reader will be interested to know that research began in the British Navy Estimates. These were chosen because the Admiralty's responsibilities are more easily measurable than those of, say, the Board of Trade. The question is merely one of numbers and tonnage. Here are some typical figures. </a:t>
            </a:r>
            <a:r>
              <a:rPr lang="en-US" dirty="0" smtClean="0">
                <a:solidFill>
                  <a:srgbClr val="FF0000"/>
                </a:solidFill>
              </a:rPr>
              <a:t>The Strength of the Navy in 1914 could be shown as 146,000 officers and men, 3249 dockyard officials and clerks, and 57,000 dockyard workmen. By 1928 there were only 100,000 officers and men and only 62,439 workmen, but the dockyard officials and clerks by then numbered 4558</a:t>
            </a:r>
            <a:r>
              <a:rPr lang="en-US" dirty="0" smtClean="0"/>
              <a:t>. As for warships, the strength in 1928 was a mere fraction of what it had been in 1914-- fewer than 20 capital ships in commission as compared with 62. Over the same period the Admiralty officials had increased in number from 2000 to 3569, providing (as was remarked) "a magnificent navy on land." These figures are more clearly set forth in tabular form.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Comitology</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When first examined under the microscope, the cabinet council usually appears-- to </a:t>
            </a:r>
            <a:r>
              <a:rPr lang="en-US" dirty="0" err="1" smtClean="0"/>
              <a:t>comitologists</a:t>
            </a:r>
            <a:r>
              <a:rPr lang="en-US" dirty="0" smtClean="0"/>
              <a:t>, historians, and even to the people who appoint cabinets-- to </a:t>
            </a:r>
            <a:r>
              <a:rPr lang="en-US" sz="3800" b="1" dirty="0" smtClean="0">
                <a:solidFill>
                  <a:srgbClr val="FF0000"/>
                </a:solidFill>
              </a:rPr>
              <a:t>consist ideally of five. </a:t>
            </a:r>
            <a:r>
              <a:rPr lang="en-US" dirty="0" smtClean="0"/>
              <a:t>With that number the plant is viable, allowing for two members to be absent or sick at any one time. Five members are easy to collect and, when collected, can act with competence, secrecy, and speed. Of these original members four may well be versed, respectively, in finance, foreign policy, defense, and law. The fifth, who has failed to master any of these subjects, usually becomes the chairman or prime minister.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dirty="0" smtClean="0"/>
              <a:t>PRINCIPLES OF SELECTION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All these features were faithfully incorporated in 49 the Trevelyan-</a:t>
            </a:r>
            <a:r>
              <a:rPr lang="en-US" dirty="0" err="1" smtClean="0"/>
              <a:t>Northcote</a:t>
            </a:r>
            <a:r>
              <a:rPr lang="en-US" dirty="0" smtClean="0"/>
              <a:t> Report, and thereafter in the system it did so much to create</a:t>
            </a:r>
            <a:r>
              <a:rPr lang="en-US" sz="3400" b="1" dirty="0" smtClean="0">
                <a:solidFill>
                  <a:srgbClr val="FF0000"/>
                </a:solidFill>
              </a:rPr>
              <a:t>. It was assumed that classical learning and literary ability would fit any candidate for any administrative post</a:t>
            </a:r>
            <a:r>
              <a:rPr lang="en-US" dirty="0" smtClean="0"/>
              <a:t>. It was assumed (no doubt rightly) that a scientific education would fit a candidate for nothing-- except, possibly, science. It was known, finally, that it is virtually impossible to find an order of merit among people who have been examined in different subjects. Since it is impracticable to decide whether one man is better in geology than another man in physics, it is at least convenient to be able to rule them both out as useless. When all candidates alike have to write Greek or Latin verse, it is relatively easy to decide which verse is the best. Men thus selected on their classical performance were then sent forth to govern India. Those with lower marks were retained to govern England</a:t>
            </a:r>
            <a:r>
              <a:rPr lang="hr-HR"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dirty="0" smtClean="0"/>
              <a:t>COCKTAIL FORMULA</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What we have next to study is the time at which people arrive. Now we can safely assume that the people who matter will arrive at the time they consider favorable. They will not be among those who have overestimated the length of their journey and so arrive ten minutes before the party is due to begin. They will not be among those whose watches have stopped and who rush in, panting, when the party is nearly over. No, the people we want to identify will choose their moment. What moment will it be? It will clearly be a time fixed by two major considerations. They will not want to make an entrance before there are sufficient people there to observe their arrival. But neither will they want to arrive after other important people have gone on (as they always do) to another party. Their arrival will therefore be at least half an hour after the party begins and at least an hour before it is due to end. That gives us a bracket, suggesting the formula that the optimum arrival time will be exactly three-quarters of an hour after the time given on 73 the invitation card: 7.15, for example, if the party is supposed to start at 6.30. The temptation at this point is to conclude that the discovery of the optimum arrival time is the solution to the whole problem. Some students might say, "Never mind what happens afterwards. Observe the door with a stop watch and you have the answer." The more experienced investigator will treat that suggestion with gentle derision. For who is to know that the person arriving at 7.15 precisely was aiming to do just that? Some may arrive at that time because they meant to be there at 6.30 but could not find the place. Others may arrive at that hour thinking that the time is later than it is. A few might turn up then without even being invited-- guests expected somewhere else and on another day. So, although safely concluding that the people who matter should arrive between 7.10 and 7.20, </a:t>
            </a:r>
            <a:r>
              <a:rPr lang="en-US" sz="5100" b="1" dirty="0" smtClean="0">
                <a:solidFill>
                  <a:srgbClr val="FF0000"/>
                </a:solidFill>
              </a:rPr>
              <a:t>we would be entirely wrong to regard as important all who appear at about that time.</a:t>
            </a:r>
            <a:endParaRPr lang="en-US" b="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PENSION POINT, OR THE AGE OF RETIREMENT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It will be observed that air travel, considered as a retirement-accelerator, has </a:t>
            </a:r>
            <a:r>
              <a:rPr lang="en-US" dirty="0" smtClean="0">
                <a:solidFill>
                  <a:srgbClr val="FF0000"/>
                </a:solidFill>
              </a:rPr>
              <a:t>the advantage of including a fair amount of form-filling</a:t>
            </a:r>
            <a:r>
              <a:rPr lang="en-US" dirty="0" smtClean="0"/>
              <a:t>. But form-filling proper is a separate ordeal, not necessarily connected with travel. The art of devising forms to be filled in depends on three elements: obscurity, lack of space, and the heaviest penalties for failure. In a form-compiling department, obscurity is ensured by various branches dealing respectively with ambiguity, irrelevance, and jargon. But some of the simpler devices have now become automatic.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PENSION POINT, OR THE AGE OF RETIREMENT</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But a serious problem remains. What are we ourselves to do when nearing the retirement age we have fixed for others? It will be obvious at once that our own case is entirely different from any other case we have so far considered. We do not claim to be outstanding in any way, but it just so happens that there is no possible successor in sight. It is with genuine reluctance that we agree to postpone our retirement for a few years, purely in the public interest. And when a senior member of staff approaches us with details of a conference at Teheran or Hobart, we promptly wave it aside, announcing that all conferences are a waste of time. "Besides," we continue blandly, "my arrangements are already made. I shall be salmon fishing for the next two months and will return to this office at the end of October, by which date I shall expect all the forms to have been filled in. Goodbye until then." </a:t>
            </a:r>
            <a:r>
              <a:rPr lang="en-US" sz="3800" b="1" dirty="0" smtClean="0">
                <a:solidFill>
                  <a:srgbClr val="FF0000"/>
                </a:solidFill>
              </a:rPr>
              <a:t>We knew how to make our predecessors retire. When it comes to forcing our own retirement, our successors must find some method of their own</a:t>
            </a:r>
            <a:r>
              <a:rPr lang="en-US" dirty="0" smtClean="0"/>
              <a:t>. 113</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Peter</a:t>
            </a:r>
            <a:r>
              <a:rPr lang="hr-HR" dirty="0" smtClean="0"/>
              <a:t> principe</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sz="4600" dirty="0"/>
              <a:t>Observation that in an </a:t>
            </a:r>
            <a:r>
              <a:rPr lang="hr-HR" sz="4600" dirty="0" err="1" smtClean="0"/>
              <a:t>hierarchy</a:t>
            </a:r>
            <a:r>
              <a:rPr lang="en-US" sz="4600" dirty="0" smtClean="0"/>
              <a:t> </a:t>
            </a:r>
            <a:r>
              <a:rPr lang="en-US" sz="5800" dirty="0">
                <a:solidFill>
                  <a:srgbClr val="FF0000"/>
                </a:solidFill>
              </a:rPr>
              <a:t>people tend to rise to "their level of incompetence</a:t>
            </a:r>
            <a:r>
              <a:rPr lang="en-US" sz="4600" dirty="0"/>
              <a:t>." Thus, as people are promoted, they become progressively less-effective because good </a:t>
            </a:r>
            <a:r>
              <a:rPr lang="hr-HR" sz="4600" dirty="0" err="1" smtClean="0"/>
              <a:t>performance</a:t>
            </a:r>
            <a:r>
              <a:rPr lang="en-US" sz="4600" dirty="0" smtClean="0"/>
              <a:t> </a:t>
            </a:r>
            <a:r>
              <a:rPr lang="en-US" sz="4600" dirty="0"/>
              <a:t>in </a:t>
            </a:r>
            <a:r>
              <a:rPr lang="en-US" sz="4600" dirty="0" smtClean="0"/>
              <a:t>one</a:t>
            </a:r>
            <a:r>
              <a:rPr lang="hr-HR" sz="4600" dirty="0" smtClean="0"/>
              <a:t> job</a:t>
            </a:r>
            <a:r>
              <a:rPr lang="en-US" sz="4600" dirty="0" smtClean="0"/>
              <a:t> </a:t>
            </a:r>
            <a:r>
              <a:rPr lang="en-US" sz="4600" dirty="0"/>
              <a:t>does not </a:t>
            </a:r>
            <a:r>
              <a:rPr lang="hr-HR" sz="4600" dirty="0" err="1" smtClean="0"/>
              <a:t>guarantly</a:t>
            </a:r>
            <a:r>
              <a:rPr lang="en-US" sz="4600" dirty="0" smtClean="0"/>
              <a:t> </a:t>
            </a:r>
            <a:r>
              <a:rPr lang="en-US" sz="4600" dirty="0"/>
              <a:t>similar performance in another</a:t>
            </a:r>
            <a:r>
              <a:rPr lang="en-US" dirty="0"/>
              <a:t>. </a:t>
            </a:r>
            <a:endParaRPr lang="hr-HR" dirty="0" smtClean="0"/>
          </a:p>
          <a:p>
            <a:endParaRPr lang="hr-HR" dirty="0" smtClean="0"/>
          </a:p>
          <a:p>
            <a:pPr>
              <a:buNone/>
            </a:pPr>
            <a:endParaRPr lang="hr-HR" dirty="0"/>
          </a:p>
          <a:p>
            <a:pPr>
              <a:buNone/>
            </a:pPr>
            <a:endParaRPr lang="hr-HR" dirty="0"/>
          </a:p>
          <a:p>
            <a:pPr>
              <a:buNone/>
            </a:pPr>
            <a:r>
              <a:rPr lang="en-US" dirty="0" smtClean="0"/>
              <a:t>Named </a:t>
            </a:r>
            <a:r>
              <a:rPr lang="en-US" dirty="0"/>
              <a:t>after the Canadian researcher Dr. Laurence J. Peter (1910-90) who popularized this observation in his 1969 book 'The Peter Principle</a:t>
            </a:r>
            <a:r>
              <a:rPr lang="en-US" dirty="0" smtClean="0"/>
              <a:t>.‘</a:t>
            </a:r>
            <a:endParaRPr lang="en-US" dirty="0"/>
          </a:p>
          <a:p>
            <a:pPr>
              <a:buNone/>
            </a:pPr>
            <a:r>
              <a:rPr lang="en-US" sz="2100" dirty="0"/>
              <a:t/>
            </a:r>
            <a:br>
              <a:rPr lang="en-US" sz="2100" dirty="0"/>
            </a:br>
            <a:r>
              <a:rPr lang="en-US" sz="2100" dirty="0"/>
              <a:t>Read more: </a:t>
            </a:r>
            <a:r>
              <a:rPr lang="en-US" sz="2100" dirty="0">
                <a:hlinkClick r:id="rId2"/>
              </a:rPr>
              <a:t>http://www.businessdictionary.com/definition/Peter-principle.html#ixzz2lyGJXYXv</a:t>
            </a:r>
            <a:endParaRPr lang="en-US" sz="2100" dirty="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4177</Words>
  <Application>Microsoft Office PowerPoint</Application>
  <PresentationFormat>Bildschirmpräsentation (4:3)</PresentationFormat>
  <Paragraphs>92</Paragraphs>
  <Slides>26</Slides>
  <Notes>2</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Office Theme</vt:lpstr>
      <vt:lpstr>Disfunkcije i patologije http://www.youtube.com/watch?v=3qvGZHNL5fo</vt:lpstr>
      <vt:lpstr>Parkinson Law</vt:lpstr>
      <vt:lpstr>Parkinson law: Increase</vt:lpstr>
      <vt:lpstr>Comitology</vt:lpstr>
      <vt:lpstr>PRINCIPLES OF SELECTION</vt:lpstr>
      <vt:lpstr>COCKTAIL FORMULA</vt:lpstr>
      <vt:lpstr>PENSION POINT, OR THE AGE OF RETIREMENT</vt:lpstr>
      <vt:lpstr>PENSION POINT, OR THE AGE OF RETIREMENT</vt:lpstr>
      <vt:lpstr>Peter principe</vt:lpstr>
      <vt:lpstr>Formalne organizacije</vt:lpstr>
      <vt:lpstr>Formalne organizacije</vt:lpstr>
      <vt:lpstr>PowerPoint-Präsentation</vt:lpstr>
      <vt:lpstr>PowerPoint-Präsentation</vt:lpstr>
      <vt:lpstr>Zadatak je položaj</vt:lpstr>
      <vt:lpstr>Ljudi su instrumenti</vt:lpstr>
      <vt:lpstr>Trained incapacity</vt:lpstr>
      <vt:lpstr>Occupational psychosis</vt:lpstr>
      <vt:lpstr>Discipline</vt:lpstr>
      <vt:lpstr>Konformizam</vt:lpstr>
      <vt:lpstr>Displacement of the original goals</vt:lpstr>
      <vt:lpstr>Disfunkcije organizacije</vt:lpstr>
      <vt:lpstr>Napredovanje: pretjerivanje ne škodi</vt:lpstr>
      <vt:lpstr>Napredovanje: svijet šefova</vt:lpstr>
      <vt:lpstr>Depersonalization</vt:lpstr>
      <vt:lpstr>Solidarity in group</vt:lpstr>
      <vt:lpstr>Conflict</vt:lpstr>
    </vt:vector>
  </TitlesOfParts>
  <Company>PFZ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Disfunkcije http://www.youtube.com/watch?v=3qvGZHNL5fo</dc:title>
  <dc:creator>admin</dc:creator>
  <cp:lastModifiedBy>ProVideaS</cp:lastModifiedBy>
  <cp:revision>23</cp:revision>
  <dcterms:created xsi:type="dcterms:W3CDTF">2013-11-28T16:40:34Z</dcterms:created>
  <dcterms:modified xsi:type="dcterms:W3CDTF">2013-12-02T07:30:48Z</dcterms:modified>
</cp:coreProperties>
</file>