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7" r:id="rId3"/>
    <p:sldId id="268" r:id="rId4"/>
    <p:sldId id="259" r:id="rId5"/>
    <p:sldId id="260" r:id="rId6"/>
    <p:sldId id="258" r:id="rId7"/>
    <p:sldId id="257" r:id="rId8"/>
    <p:sldId id="261" r:id="rId9"/>
    <p:sldId id="262" r:id="rId10"/>
    <p:sldId id="265" r:id="rId11"/>
    <p:sldId id="263" r:id="rId12"/>
    <p:sldId id="264" r:id="rId13"/>
    <p:sldId id="266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ED1654-D2E6-43F4-ACEB-7C16DB8464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Dobro zdravstvo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DE5A9AE-B7E3-466F-A3A1-6207BE992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5978" y="366164"/>
            <a:ext cx="7260043" cy="1645919"/>
          </a:xfrm>
        </p:spPr>
        <p:txBody>
          <a:bodyPr>
            <a:normAutofit/>
          </a:bodyPr>
          <a:lstStyle/>
          <a:p>
            <a:r>
              <a:rPr lang="hr-HR" dirty="0"/>
              <a:t>Sveučilište u Zagrebu</a:t>
            </a:r>
          </a:p>
          <a:p>
            <a:r>
              <a:rPr lang="hr-HR" dirty="0"/>
              <a:t>Pravni fakultet </a:t>
            </a:r>
          </a:p>
          <a:p>
            <a:r>
              <a:rPr lang="hr-HR" dirty="0"/>
              <a:t>Studijski centar socijalnog rada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BF4C066-7575-4BAF-BEE9-2A1C8A90CBCB}"/>
              </a:ext>
            </a:extLst>
          </p:cNvPr>
          <p:cNvSpPr txBox="1"/>
          <p:nvPr/>
        </p:nvSpPr>
        <p:spPr>
          <a:xfrm>
            <a:off x="8812697" y="6162261"/>
            <a:ext cx="303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Ema </a:t>
            </a:r>
            <a:r>
              <a:rPr lang="hr-HR" dirty="0" err="1"/>
              <a:t>Župić</a:t>
            </a:r>
            <a:r>
              <a:rPr lang="hr-HR" dirty="0"/>
              <a:t> i Zrinka Stojanović</a:t>
            </a:r>
          </a:p>
        </p:txBody>
      </p:sp>
      <p:pic>
        <p:nvPicPr>
          <p:cNvPr id="1026" name="Picture 2" descr="https://i2.wp.com/www.medicalnewsbulletin.com/wp-content/uploads/2017/01/Medical-News-Bulletin-Humor.jpg?fit=696%2C461&amp;ssl=1">
            <a:extLst>
              <a:ext uri="{FF2B5EF4-FFF2-40B4-BE49-F238E27FC236}">
                <a16:creationId xmlns:a16="http://schemas.microsoft.com/office/drawing/2014/main" id="{B5AEFC3C-5E15-4615-BC1A-773051246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8" y="2503624"/>
            <a:ext cx="1964636" cy="141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430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E88B9F-C117-4915-9B9C-592C57F56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Dostupnost usluga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8E2B8CDD-B02F-40A7-A452-8BB134DFB834}"/>
              </a:ext>
            </a:extLst>
          </p:cNvPr>
          <p:cNvSpPr/>
          <p:nvPr/>
        </p:nvSpPr>
        <p:spPr>
          <a:xfrm>
            <a:off x="6215269" y="3318344"/>
            <a:ext cx="437322" cy="248621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7ACE014-6F2D-4593-B674-C1BF77C56A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8" t="43105" r="10807" b="30138"/>
          <a:stretch/>
        </p:blipFill>
        <p:spPr>
          <a:xfrm>
            <a:off x="240830" y="3318344"/>
            <a:ext cx="11710339" cy="21680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A83FA16-B708-46A5-8C8B-DE98E21B1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2C0EDB1F-3199-4E1D-A885-4E086574A356}"/>
              </a:ext>
            </a:extLst>
          </p:cNvPr>
          <p:cNvSpPr txBox="1"/>
          <p:nvPr/>
        </p:nvSpPr>
        <p:spPr>
          <a:xfrm>
            <a:off x="6215269" y="5435227"/>
            <a:ext cx="56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RH</a:t>
            </a:r>
          </a:p>
        </p:txBody>
      </p:sp>
    </p:spTree>
    <p:extLst>
      <p:ext uri="{BB962C8B-B14F-4D97-AF65-F5344CB8AC3E}">
        <p14:creationId xmlns:p14="http://schemas.microsoft.com/office/powerpoint/2010/main" val="330648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5F3135-8907-4330-BA45-7812DEBB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Vrijeme čekanja na pregled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F25215D1-2352-4F38-B0B7-84A2279C5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241" t="19846" r="30888" b="6019"/>
          <a:stretch/>
        </p:blipFill>
        <p:spPr>
          <a:xfrm>
            <a:off x="913870" y="2271731"/>
            <a:ext cx="5632704" cy="435570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63812B28-9373-4FEE-B023-65D1E76B7B85}"/>
              </a:ext>
            </a:extLst>
          </p:cNvPr>
          <p:cNvSpPr txBox="1"/>
          <p:nvPr/>
        </p:nvSpPr>
        <p:spPr>
          <a:xfrm>
            <a:off x="6682154" y="3429000"/>
            <a:ext cx="3854548" cy="1670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dirty="0"/>
              <a:t>Liste čekanja: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dirty="0"/>
              <a:t> mentalno stanje zaposlenika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dirty="0"/>
              <a:t>dovode do povećanja troškova</a:t>
            </a:r>
          </a:p>
        </p:txBody>
      </p:sp>
    </p:spTree>
    <p:extLst>
      <p:ext uri="{BB962C8B-B14F-4D97-AF65-F5344CB8AC3E}">
        <p14:creationId xmlns:p14="http://schemas.microsoft.com/office/powerpoint/2010/main" val="1315285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CB7EFA-CAF6-430B-926B-192D2F1B5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Neformalno plaćanje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AC0DC3-9D5B-46E4-BABB-4013F4C19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Svako plaćanje izvan redovne tarife zdravstvene usluge</a:t>
            </a:r>
          </a:p>
          <a:p>
            <a:r>
              <a:rPr lang="hr-HR" dirty="0"/>
              <a:t>Razlozi:</a:t>
            </a:r>
          </a:p>
          <a:p>
            <a:pPr lvl="1"/>
            <a:r>
              <a:rPr lang="hr-HR" dirty="0"/>
              <a:t>Preskakanje lista čekanja</a:t>
            </a:r>
          </a:p>
          <a:p>
            <a:pPr lvl="1"/>
            <a:r>
              <a:rPr lang="hr-HR" dirty="0"/>
              <a:t>Dobivanje više razine zdravstvene zaštite</a:t>
            </a:r>
          </a:p>
          <a:p>
            <a:pPr lvl="1"/>
            <a:r>
              <a:rPr lang="hr-HR" dirty="0"/>
              <a:t>Pristup najboljim zdravstvenim metodama</a:t>
            </a:r>
          </a:p>
        </p:txBody>
      </p:sp>
    </p:spTree>
    <p:extLst>
      <p:ext uri="{BB962C8B-B14F-4D97-AF65-F5344CB8AC3E}">
        <p14:creationId xmlns:p14="http://schemas.microsoft.com/office/powerpoint/2010/main" val="3510993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413B5F-9735-4E97-B140-601D8C790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F96A67-568D-4DC4-9B1B-9EBC55553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C5A9055-9DA2-417D-A436-79A9B0A4A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578" y="534573"/>
            <a:ext cx="10062286" cy="545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46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rasprava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Što mislite, zašto liječnici kao etična pomažuća profesija nemaju više sluha za ukidanje lista čekanja?</a:t>
            </a:r>
          </a:p>
          <a:p>
            <a:r>
              <a:rPr lang="hr-HR" dirty="0"/>
              <a:t>Jeste li imali negativna iskustva s traženjem mita od strane liječnika za obavljanje zdravstvenih usluga?</a:t>
            </a:r>
          </a:p>
          <a:p>
            <a:r>
              <a:rPr lang="hr-HR" dirty="0"/>
              <a:t>Koji je, po vašem mišljenju, najveći zdravstveni problem u Hrvatskoj na čijem bi rješavanju trebalo što prije poraditi?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2873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3. Cilj: dobro zdravstvo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626278"/>
          </a:xfrm>
        </p:spPr>
        <p:txBody>
          <a:bodyPr>
            <a:normAutofit/>
          </a:bodyPr>
          <a:lstStyle/>
          <a:p>
            <a:r>
              <a:rPr lang="hr-HR" dirty="0"/>
              <a:t>Osigurati zdrav život i promovirati blagostanje za ljude svih generacija koje je bitno za održivi razvoj</a:t>
            </a:r>
          </a:p>
          <a:p>
            <a:r>
              <a:rPr lang="hr-HR" dirty="0"/>
              <a:t>Napredak:  </a:t>
            </a:r>
          </a:p>
          <a:p>
            <a:pPr lvl="3"/>
            <a:r>
              <a:rPr lang="hr-HR" dirty="0"/>
              <a:t>povećalo se očekivano trajanje života i smanjila se smrtnost djece i majki </a:t>
            </a:r>
          </a:p>
          <a:p>
            <a:pPr lvl="3"/>
            <a:r>
              <a:rPr lang="hr-HR" dirty="0"/>
              <a:t>bolji pristup čistoj vodi i higijenskim uvjetima</a:t>
            </a:r>
          </a:p>
          <a:p>
            <a:pPr lvl="3"/>
            <a:r>
              <a:rPr lang="hr-HR" dirty="0"/>
              <a:t>smanjen broj oboljelih od malarije, tuberkuloze, dječje paralize, širenje                 </a:t>
            </a:r>
          </a:p>
          <a:p>
            <a:pPr marL="685800" lvl="3" indent="0">
              <a:buNone/>
            </a:pPr>
            <a:r>
              <a:rPr lang="hr-HR" dirty="0"/>
              <a:t>    HIV/AIDS-a </a:t>
            </a:r>
          </a:p>
          <a:p>
            <a:r>
              <a:rPr lang="hr-HR" dirty="0"/>
              <a:t> Više se potruditi za potpuno iskorjenjivanje mnogih bolesti i rješavanje novih zdravstvenih problema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55589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3. cilj: dobro zdravstvo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459" y="2638044"/>
            <a:ext cx="8200303" cy="3101983"/>
          </a:xfrm>
        </p:spPr>
        <p:txBody>
          <a:bodyPr>
            <a:normAutofit/>
          </a:bodyPr>
          <a:lstStyle/>
          <a:p>
            <a:r>
              <a:rPr lang="hr-HR" dirty="0"/>
              <a:t>Cilj dobrog zdravstva </a:t>
            </a:r>
          </a:p>
          <a:p>
            <a:pPr lvl="1"/>
            <a:r>
              <a:rPr lang="hr-HR" sz="1800" dirty="0"/>
              <a:t> broj smrtnih slučajeva i povreda u prometnim nesrećama na globalnoj se razini do kraja 2020. želi smanjiti na polovicu</a:t>
            </a:r>
          </a:p>
          <a:p>
            <a:pPr lvl="1"/>
            <a:r>
              <a:rPr lang="hr-HR" sz="1800" dirty="0"/>
              <a:t> želi se postići univerzalni obuhvat zdravstvenom zaštitom, uključujući zaštitu od    financijskog rizika, osigurati dostupnost kvalitetnih osnovnih usluga zdravstvene zaštite</a:t>
            </a:r>
          </a:p>
          <a:p>
            <a:pPr lvl="1"/>
            <a:r>
              <a:rPr lang="hr-HR" sz="1800" dirty="0"/>
              <a:t>smanjiti broj smrtnih slučajeva i oboljenja uzrokovanih zagađenjem zraka, vode i tla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35883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F8D29A-9C55-4523-BF37-C469C3923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Očekivano trajanje života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920444-1454-49A4-B5DF-13E46D4D2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prosječan očekivani životni vijek novorođenčeta uz nepromijenjeni obrazac trenutačne smrtnosti</a:t>
            </a:r>
          </a:p>
          <a:p>
            <a:r>
              <a:rPr lang="hr-HR" dirty="0"/>
              <a:t>najprikladniji pokazatelj u svrhu komparativne analize</a:t>
            </a:r>
          </a:p>
        </p:txBody>
      </p:sp>
    </p:spTree>
    <p:extLst>
      <p:ext uri="{BB962C8B-B14F-4D97-AF65-F5344CB8AC3E}">
        <p14:creationId xmlns:p14="http://schemas.microsoft.com/office/powerpoint/2010/main" val="3194859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E24526-26BC-4EB2-8E98-D76F87867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Očekivano trajanje života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622B0DE-B507-4155-A2C7-8B5F9B023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7" t="22868" r="2436" b="10007"/>
          <a:stretch/>
        </p:blipFill>
        <p:spPr>
          <a:xfrm>
            <a:off x="157436" y="2692908"/>
            <a:ext cx="5829467" cy="402336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7FE3A5B-FE69-4F69-AF1A-F38B86CF74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23" t="22542" r="2644" b="18763"/>
          <a:stretch/>
        </p:blipFill>
        <p:spPr>
          <a:xfrm>
            <a:off x="6096000" y="2716696"/>
            <a:ext cx="5986902" cy="40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84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1D4B02-0BE4-4A76-82E0-975951571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Bolnički kreveti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C78AF9C-2136-4F72-9B2F-4341258ED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Uključuju: </a:t>
            </a:r>
          </a:p>
          <a:p>
            <a:r>
              <a:rPr lang="hr-HR" dirty="0"/>
              <a:t>krevete za bolničke pacijente dostupne u javnim, privatnim, općim i specijalnim bolnicama i rehabilitacijskim centrima</a:t>
            </a:r>
          </a:p>
          <a:p>
            <a:r>
              <a:rPr lang="hr-HR" dirty="0"/>
              <a:t>u većini slučajeva uključuju i krevete za skrb o akutnim i kroničnim pacijentima</a:t>
            </a:r>
          </a:p>
        </p:txBody>
      </p:sp>
    </p:spTree>
    <p:extLst>
      <p:ext uri="{BB962C8B-B14F-4D97-AF65-F5344CB8AC3E}">
        <p14:creationId xmlns:p14="http://schemas.microsoft.com/office/powerpoint/2010/main" val="2442464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4C667B-E694-46EB-858D-70772D63C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Broj bolničkih kreveta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E486AB66-8E99-4937-990E-B86F82259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457" r="400" b="11173"/>
          <a:stretch/>
        </p:blipFill>
        <p:spPr>
          <a:xfrm>
            <a:off x="463826" y="2464904"/>
            <a:ext cx="5514943" cy="364434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CD0EB84-8863-458B-ABC2-DA53D90592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67" t="22508" r="2634" b="17679"/>
          <a:stretch/>
        </p:blipFill>
        <p:spPr>
          <a:xfrm>
            <a:off x="6096000" y="2464904"/>
            <a:ext cx="5875606" cy="364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41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C934B3-6568-40B7-A370-083953B86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Dostupnost zdravstvene zaštite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7807B4-AE8F-4348-97F2-455702E82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Europski zdravstveni potrošački indeks </a:t>
            </a:r>
            <a:r>
              <a:rPr lang="hr-HR" dirty="0">
                <a:sym typeface="Wingdings" panose="05000000000000000000" pitchFamily="2" charset="2"/>
              </a:rPr>
              <a:t> mjeri kvalitetu i dostupnost zdravstvene zaštite</a:t>
            </a:r>
          </a:p>
          <a:p>
            <a:pPr lvl="2"/>
            <a:r>
              <a:rPr lang="hr-HR" dirty="0">
                <a:sym typeface="Wingdings" panose="05000000000000000000" pitchFamily="2" charset="2"/>
              </a:rPr>
              <a:t>uspoređuje 35 europskih zemalja pomoću 45 indikatora u području:</a:t>
            </a:r>
          </a:p>
          <a:p>
            <a:pPr lvl="3"/>
            <a:r>
              <a:rPr lang="hr-HR" dirty="0"/>
              <a:t>poštovanja prava pacijenata i njihove informiranosti</a:t>
            </a:r>
          </a:p>
          <a:p>
            <a:pPr lvl="3"/>
            <a:r>
              <a:rPr lang="hr-HR" dirty="0"/>
              <a:t>dostupnosti liječenja, zdravstvene skrbi i lijekova</a:t>
            </a:r>
          </a:p>
          <a:p>
            <a:pPr lvl="3"/>
            <a:r>
              <a:rPr lang="hr-HR" dirty="0"/>
              <a:t>ishoda liječenja</a:t>
            </a:r>
          </a:p>
        </p:txBody>
      </p:sp>
    </p:spTree>
    <p:extLst>
      <p:ext uri="{BB962C8B-B14F-4D97-AF65-F5344CB8AC3E}">
        <p14:creationId xmlns:p14="http://schemas.microsoft.com/office/powerpoint/2010/main" val="714523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D442F3-8F4E-44D0-B7A6-B4C51473D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 mjerenja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4C4CCF04-B6B2-4028-8946-F55F7AED4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57" t="25331" r="14462" b="49958"/>
          <a:stretch/>
        </p:blipFill>
        <p:spPr>
          <a:xfrm>
            <a:off x="251791" y="3530876"/>
            <a:ext cx="11688417" cy="2934847"/>
          </a:xfrm>
          <a:prstGeom prst="rect">
            <a:avLst/>
          </a:prstGeom>
        </p:spPr>
      </p:pic>
      <p:sp>
        <p:nvSpPr>
          <p:cNvPr id="5" name="Romb 4">
            <a:extLst>
              <a:ext uri="{FF2B5EF4-FFF2-40B4-BE49-F238E27FC236}">
                <a16:creationId xmlns:a16="http://schemas.microsoft.com/office/drawing/2014/main" id="{FB1E9903-C2F8-42DA-AE9F-BB10F81F4BBB}"/>
              </a:ext>
            </a:extLst>
          </p:cNvPr>
          <p:cNvSpPr/>
          <p:nvPr/>
        </p:nvSpPr>
        <p:spPr>
          <a:xfrm>
            <a:off x="9157250" y="3751193"/>
            <a:ext cx="238541" cy="203753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5CE586E-34B9-4BBB-AEEB-8852724E7C4F}"/>
              </a:ext>
            </a:extLst>
          </p:cNvPr>
          <p:cNvSpPr txBox="1"/>
          <p:nvPr/>
        </p:nvSpPr>
        <p:spPr>
          <a:xfrm>
            <a:off x="2231136" y="2663687"/>
            <a:ext cx="7729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Hrvatska – 26. mjesto (2017.), pad za 7 mjesta u odnosu na 2016.</a:t>
            </a:r>
          </a:p>
        </p:txBody>
      </p:sp>
    </p:spTree>
    <p:extLst>
      <p:ext uri="{BB962C8B-B14F-4D97-AF65-F5344CB8AC3E}">
        <p14:creationId xmlns:p14="http://schemas.microsoft.com/office/powerpoint/2010/main" val="3478630669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285</TotalTime>
  <Words>371</Words>
  <Application>Microsoft Office PowerPoint</Application>
  <PresentationFormat>Široki zaslon</PresentationFormat>
  <Paragraphs>52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Paket</vt:lpstr>
      <vt:lpstr>Dobro zdravstvo</vt:lpstr>
      <vt:lpstr>3. Cilj: dobro zdravstvo</vt:lpstr>
      <vt:lpstr>3. cilj: dobro zdravstvo (2)</vt:lpstr>
      <vt:lpstr>Očekivano trajanje života</vt:lpstr>
      <vt:lpstr>Očekivano trajanje života</vt:lpstr>
      <vt:lpstr>Bolnički kreveti</vt:lpstr>
      <vt:lpstr>Broj bolničkih kreveta</vt:lpstr>
      <vt:lpstr>Dostupnost zdravstvene zaštite</vt:lpstr>
      <vt:lpstr>Rezultati mjerenja</vt:lpstr>
      <vt:lpstr>Dostupnost usluga</vt:lpstr>
      <vt:lpstr>Vrijeme čekanja na pregled</vt:lpstr>
      <vt:lpstr>Neformalno plaćanje </vt:lpstr>
      <vt:lpstr>PowerPoint prezentacija</vt:lpstr>
      <vt:lpstr>rasprava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Dobro zdravstvo</dc:title>
  <dc:creator>Zrinka Stojanović</dc:creator>
  <cp:lastModifiedBy>zrinkastojanovic1@gmail.com</cp:lastModifiedBy>
  <cp:revision>11</cp:revision>
  <dcterms:created xsi:type="dcterms:W3CDTF">2018-11-27T12:30:11Z</dcterms:created>
  <dcterms:modified xsi:type="dcterms:W3CDTF">2018-11-29T12:37:42Z</dcterms:modified>
</cp:coreProperties>
</file>