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841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5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62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678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795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836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120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05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460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743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181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0DCE6-EAAB-4304-8D3E-93D22F59C945}" type="datetimeFigureOut">
              <a:rPr lang="hr-HR" smtClean="0"/>
              <a:t>19.1.2015.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BC90-A1BB-44EF-86C3-4A560244D9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7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/>
              <a:t>EU </a:t>
            </a:r>
            <a:r>
              <a:rPr lang="hr-HR" i="1" dirty="0" smtClean="0"/>
              <a:t>Justice Scoreboard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Efficiency of justice </a:t>
            </a:r>
            <a:r>
              <a:rPr lang="hr-HR" dirty="0" smtClean="0"/>
              <a:t>systems</a:t>
            </a:r>
          </a:p>
          <a:p>
            <a:pPr lvl="1"/>
            <a:r>
              <a:rPr lang="en-US" dirty="0" smtClean="0"/>
              <a:t>Efficiency </a:t>
            </a:r>
            <a:r>
              <a:rPr lang="en-US" dirty="0"/>
              <a:t>of justice </a:t>
            </a:r>
            <a:r>
              <a:rPr lang="en-US" dirty="0" smtClean="0"/>
              <a:t>systems</a:t>
            </a:r>
            <a:endParaRPr lang="hr-HR" dirty="0" smtClean="0"/>
          </a:p>
          <a:p>
            <a:pPr lvl="1"/>
            <a:r>
              <a:rPr lang="hr-HR" dirty="0" smtClean="0"/>
              <a:t>Length </a:t>
            </a:r>
            <a:r>
              <a:rPr lang="hr-HR" dirty="0"/>
              <a:t>of </a:t>
            </a:r>
            <a:r>
              <a:rPr lang="hr-HR" dirty="0" smtClean="0"/>
              <a:t>proceedings</a:t>
            </a:r>
          </a:p>
          <a:p>
            <a:pPr lvl="1"/>
            <a:r>
              <a:rPr lang="hr-HR" dirty="0" smtClean="0"/>
              <a:t>Clearance rate</a:t>
            </a:r>
          </a:p>
          <a:p>
            <a:pPr lvl="1"/>
            <a:r>
              <a:rPr lang="hr-HR" dirty="0" smtClean="0"/>
              <a:t>Pending </a:t>
            </a:r>
            <a:r>
              <a:rPr lang="hr-HR" dirty="0"/>
              <a:t>cases</a:t>
            </a:r>
            <a:endParaRPr lang="hr-HR" dirty="0" smtClean="0"/>
          </a:p>
          <a:p>
            <a:r>
              <a:rPr lang="hr-HR" dirty="0"/>
              <a:t>Quality of justice </a:t>
            </a:r>
            <a:r>
              <a:rPr lang="hr-HR" dirty="0" smtClean="0"/>
              <a:t>systems</a:t>
            </a:r>
          </a:p>
          <a:p>
            <a:pPr lvl="1"/>
            <a:r>
              <a:rPr lang="en-US" dirty="0" smtClean="0"/>
              <a:t>Monitoring </a:t>
            </a:r>
            <a:r>
              <a:rPr lang="en-US" dirty="0"/>
              <a:t>and evaluation help to shorten the length of </a:t>
            </a:r>
            <a:r>
              <a:rPr lang="en-US" dirty="0" smtClean="0"/>
              <a:t>proceedings</a:t>
            </a:r>
            <a:endParaRPr lang="hr-HR" dirty="0"/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and communication technology systems help to </a:t>
            </a:r>
            <a:r>
              <a:rPr lang="en-US" dirty="0" smtClean="0"/>
              <a:t>reduce</a:t>
            </a:r>
            <a:endParaRPr lang="hr-H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length of proceedings and to facilitate access to </a:t>
            </a:r>
            <a:r>
              <a:rPr lang="en-US" dirty="0" smtClean="0"/>
              <a:t>justice</a:t>
            </a:r>
            <a:endParaRPr lang="hr-HR" dirty="0"/>
          </a:p>
          <a:p>
            <a:pPr lvl="1"/>
            <a:r>
              <a:rPr lang="en-US" dirty="0" smtClean="0"/>
              <a:t>Alternative </a:t>
            </a:r>
            <a:r>
              <a:rPr lang="en-US" dirty="0"/>
              <a:t>Dispute Resolution (ADR) methods help to </a:t>
            </a:r>
            <a:r>
              <a:rPr lang="en-US" dirty="0" smtClean="0"/>
              <a:t>reduce</a:t>
            </a:r>
            <a:r>
              <a:rPr lang="hr-HR" dirty="0" smtClean="0"/>
              <a:t>the </a:t>
            </a:r>
            <a:r>
              <a:rPr lang="hr-HR" dirty="0"/>
              <a:t>workload of </a:t>
            </a:r>
            <a:r>
              <a:rPr lang="hr-HR" dirty="0" smtClean="0"/>
              <a:t>courts</a:t>
            </a:r>
          </a:p>
          <a:p>
            <a:pPr lvl="1"/>
            <a:r>
              <a:rPr lang="en-US" dirty="0" smtClean="0"/>
              <a:t>Promoting </a:t>
            </a:r>
            <a:r>
              <a:rPr lang="en-US" dirty="0"/>
              <a:t>training of judges can help to improve the </a:t>
            </a:r>
            <a:r>
              <a:rPr lang="en-US" dirty="0" smtClean="0"/>
              <a:t>effectiveness</a:t>
            </a:r>
            <a:r>
              <a:rPr lang="hr-HR" dirty="0" smtClean="0"/>
              <a:t> of justice</a:t>
            </a:r>
          </a:p>
          <a:p>
            <a:pPr lvl="1"/>
            <a:r>
              <a:rPr lang="hr-HR" dirty="0" smtClean="0"/>
              <a:t>Resources</a:t>
            </a:r>
            <a:endParaRPr lang="hr-HR" dirty="0"/>
          </a:p>
          <a:p>
            <a:r>
              <a:rPr lang="hr-HR" dirty="0" smtClean="0"/>
              <a:t>Independence </a:t>
            </a:r>
            <a:r>
              <a:rPr lang="hr-HR" dirty="0"/>
              <a:t>of the judiciary</a:t>
            </a:r>
          </a:p>
        </p:txBody>
      </p:sp>
    </p:spTree>
    <p:extLst>
      <p:ext uri="{BB962C8B-B14F-4D97-AF65-F5344CB8AC3E}">
        <p14:creationId xmlns:p14="http://schemas.microsoft.com/office/powerpoint/2010/main" val="307109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41333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0" i="0" u="none" strike="noStrike" baseline="0" dirty="0" smtClean="0">
                <a:solidFill>
                  <a:srgbClr val="0084AB"/>
                </a:solidFill>
                <a:latin typeface="ECSquareSansPro-Regular"/>
              </a:rPr>
              <a:t>http://ec.europa.eu/europe2020/europe-2020-in-your-country/index_en.htm</a:t>
            </a:r>
          </a:p>
          <a:p>
            <a:r>
              <a:rPr lang="en-US" b="0" i="0" u="none" strike="noStrike" baseline="0" dirty="0" smtClean="0">
                <a:solidFill>
                  <a:srgbClr val="0084AB"/>
                </a:solidFill>
                <a:latin typeface="ECSquareSansPro-Regular"/>
              </a:rPr>
              <a:t>http://ec.europa.eu/justice/effective-justice/scoreboard/index_en.htm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8111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87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ECSquareSansPro-Regular</vt:lpstr>
      <vt:lpstr>Office Theme</vt:lpstr>
      <vt:lpstr>EU Justice Scoreboard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 Kregar</dc:creator>
  <cp:lastModifiedBy>Josip Kregar</cp:lastModifiedBy>
  <cp:revision>5</cp:revision>
  <dcterms:created xsi:type="dcterms:W3CDTF">2014-10-27T13:27:19Z</dcterms:created>
  <dcterms:modified xsi:type="dcterms:W3CDTF">2015-01-19T10:52:45Z</dcterms:modified>
</cp:coreProperties>
</file>