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63" r:id="rId5"/>
    <p:sldId id="259" r:id="rId6"/>
    <p:sldId id="261" r:id="rId7"/>
    <p:sldId id="262" r:id="rId8"/>
    <p:sldId id="260" r:id="rId9"/>
    <p:sldId id="264" r:id="rId10"/>
    <p:sldId id="265" r:id="rId11"/>
    <p:sldId id="267" r:id="rId12"/>
    <p:sldId id="266" r:id="rId13"/>
    <p:sldId id="268" r:id="rId14"/>
    <p:sldId id="269" r:id="rId15"/>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2" autoAdjust="0"/>
    <p:restoredTop sz="94660"/>
  </p:normalViewPr>
  <p:slideViewPr>
    <p:cSldViewPr snapToGrid="0">
      <p:cViewPr varScale="1">
        <p:scale>
          <a:sx n="115" d="100"/>
          <a:sy n="115" d="100"/>
        </p:scale>
        <p:origin x="37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hr-HR"/>
              <a:t>Uredite stil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85004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hr-HR"/>
              <a:t>Uredite stil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7977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a:t>Uredite stil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604913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hr-HR"/>
              <a:t>Uredite stil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35419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hr-HR"/>
              <a:t>Uredite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09695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hr-HR"/>
              <a:t>Uredite stil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Uredite stilove teksta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62906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99124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hr-HR"/>
              <a:t>Uredite stil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7387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hr-HR"/>
              <a:t>Uredite stil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79104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hr-HR"/>
              <a:t>Uredite stil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Uredite stilove teksta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0214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hr-HR"/>
              <a:t>Uredite stil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03462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Uredite stil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Uredite stilove teksta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75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Uredite stil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26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5782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hr-HR"/>
              <a:t>Uredite stil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984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hr-HR"/>
              <a:t>Uredite stil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Uredite stilove teksta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11/28/2018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255720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hr-HR"/>
              <a:t>Uredite stil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11/28/2018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24889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2589213" y="2998573"/>
            <a:ext cx="8915399" cy="1778808"/>
          </a:xfrm>
        </p:spPr>
        <p:txBody>
          <a:bodyPr>
            <a:normAutofit fontScale="90000"/>
          </a:bodyPr>
          <a:lstStyle/>
          <a:p>
            <a:pPr>
              <a:lnSpc>
                <a:spcPct val="150000"/>
              </a:lnSpc>
            </a:pPr>
            <a:r>
              <a:rPr lang="hr-HR" sz="4000" i="1" dirty="0"/>
              <a:t>Emptio </a:t>
            </a:r>
            <a:r>
              <a:rPr lang="hr-HR" sz="4000" i="1" dirty="0" err="1"/>
              <a:t>venditio</a:t>
            </a:r>
            <a:r>
              <a:rPr lang="hr-HR" sz="4000" i="1" dirty="0"/>
              <a:t> </a:t>
            </a:r>
            <a:r>
              <a:rPr lang="hr-HR" sz="4000" dirty="0"/>
              <a:t>– </a:t>
            </a:r>
            <a:r>
              <a:rPr lang="hr-HR" sz="4000" dirty="0" err="1"/>
              <a:t>Contract</a:t>
            </a:r>
            <a:r>
              <a:rPr lang="hr-HR" sz="4000" dirty="0"/>
              <a:t> </a:t>
            </a:r>
            <a:r>
              <a:rPr lang="hr-HR" sz="4000" dirty="0" err="1"/>
              <a:t>of</a:t>
            </a:r>
            <a:r>
              <a:rPr lang="hr-HR" sz="4000" dirty="0"/>
              <a:t> Sale </a:t>
            </a:r>
            <a:r>
              <a:rPr lang="hr-HR" dirty="0"/>
              <a:t/>
            </a:r>
            <a:br>
              <a:rPr lang="hr-HR" dirty="0"/>
            </a:br>
            <a:r>
              <a:rPr lang="hr-HR" sz="3600" dirty="0"/>
              <a:t>II. </a:t>
            </a:r>
            <a:r>
              <a:rPr lang="hr-HR" sz="3600" i="1" dirty="0" err="1"/>
              <a:t>Pretium</a:t>
            </a:r>
            <a:r>
              <a:rPr lang="hr-HR" sz="3600" dirty="0"/>
              <a:t> (</a:t>
            </a:r>
            <a:r>
              <a:rPr lang="hr-HR" sz="3600" dirty="0" err="1"/>
              <a:t>price</a:t>
            </a:r>
            <a:r>
              <a:rPr lang="hr-HR" sz="3600" dirty="0"/>
              <a:t>)</a:t>
            </a:r>
            <a:endParaRPr lang="hr-HR" sz="3600" i="1" dirty="0"/>
          </a:p>
        </p:txBody>
      </p:sp>
      <p:sp>
        <p:nvSpPr>
          <p:cNvPr id="3" name="Podnaslov 2"/>
          <p:cNvSpPr>
            <a:spLocks noGrp="1"/>
          </p:cNvSpPr>
          <p:nvPr>
            <p:ph type="subTitle" idx="1"/>
          </p:nvPr>
        </p:nvSpPr>
        <p:spPr/>
        <p:txBody>
          <a:bodyPr/>
          <a:lstStyle/>
          <a:p>
            <a:r>
              <a:rPr lang="hr-HR" dirty="0"/>
              <a:t>ROMAN PRIVATE LAW, 2016/2017</a:t>
            </a:r>
          </a:p>
          <a:p>
            <a:r>
              <a:rPr lang="hr-HR" dirty="0"/>
              <a:t>LECTURE DOC. KARLOVIĆ</a:t>
            </a:r>
          </a:p>
        </p:txBody>
      </p:sp>
    </p:spTree>
    <p:extLst>
      <p:ext uri="{BB962C8B-B14F-4D97-AF65-F5344CB8AC3E}">
        <p14:creationId xmlns:p14="http://schemas.microsoft.com/office/powerpoint/2010/main" val="3574774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4. </a:t>
            </a:r>
            <a:r>
              <a:rPr lang="hr-HR" dirty="0" err="1"/>
              <a:t>Just</a:t>
            </a:r>
            <a:r>
              <a:rPr lang="hr-HR" dirty="0"/>
              <a:t> </a:t>
            </a:r>
            <a:r>
              <a:rPr lang="hr-HR" dirty="0" err="1"/>
              <a:t>price</a:t>
            </a:r>
            <a:endParaRPr lang="hr-HR" dirty="0"/>
          </a:p>
        </p:txBody>
      </p:sp>
      <p:sp>
        <p:nvSpPr>
          <p:cNvPr id="3" name="Content Placeholder 2"/>
          <p:cNvSpPr>
            <a:spLocks noGrp="1"/>
          </p:cNvSpPr>
          <p:nvPr>
            <p:ph idx="1"/>
          </p:nvPr>
        </p:nvSpPr>
        <p:spPr/>
        <p:txBody>
          <a:bodyPr>
            <a:normAutofit lnSpcReduction="10000"/>
          </a:bodyPr>
          <a:lstStyle/>
          <a:p>
            <a:r>
              <a:rPr lang="hr-HR" dirty="0"/>
              <a:t>In </a:t>
            </a:r>
            <a:r>
              <a:rPr lang="hr-HR" dirty="0" err="1"/>
              <a:t>classical</a:t>
            </a:r>
            <a:r>
              <a:rPr lang="hr-HR" dirty="0"/>
              <a:t> </a:t>
            </a:r>
            <a:r>
              <a:rPr lang="hr-HR" dirty="0" err="1"/>
              <a:t>law</a:t>
            </a:r>
            <a:r>
              <a:rPr lang="hr-HR" dirty="0"/>
              <a:t> no </a:t>
            </a:r>
            <a:r>
              <a:rPr lang="hr-HR" dirty="0" err="1"/>
              <a:t>rules</a:t>
            </a:r>
            <a:r>
              <a:rPr lang="hr-HR" dirty="0"/>
              <a:t> on </a:t>
            </a:r>
            <a:r>
              <a:rPr lang="hr-HR" dirty="0" err="1"/>
              <a:t>just</a:t>
            </a:r>
            <a:r>
              <a:rPr lang="hr-HR" dirty="0"/>
              <a:t> </a:t>
            </a:r>
            <a:r>
              <a:rPr lang="hr-HR" dirty="0" err="1"/>
              <a:t>price</a:t>
            </a:r>
            <a:endParaRPr lang="hr-HR" dirty="0"/>
          </a:p>
          <a:p>
            <a:r>
              <a:rPr lang="hr-HR" dirty="0" err="1"/>
              <a:t>Parties</a:t>
            </a:r>
            <a:r>
              <a:rPr lang="hr-HR" dirty="0"/>
              <a:t> are free to </a:t>
            </a:r>
            <a:r>
              <a:rPr lang="hr-HR" dirty="0" err="1"/>
              <a:t>decide</a:t>
            </a:r>
            <a:r>
              <a:rPr lang="hr-HR" dirty="0"/>
              <a:t> </a:t>
            </a:r>
            <a:r>
              <a:rPr lang="hr-HR" dirty="0" err="1"/>
              <a:t>the</a:t>
            </a:r>
            <a:r>
              <a:rPr lang="hr-HR" dirty="0"/>
              <a:t> </a:t>
            </a:r>
            <a:r>
              <a:rPr lang="hr-HR" dirty="0" err="1"/>
              <a:t>amount</a:t>
            </a:r>
            <a:r>
              <a:rPr lang="hr-HR" dirty="0"/>
              <a:t> </a:t>
            </a:r>
            <a:r>
              <a:rPr lang="hr-HR" dirty="0" err="1"/>
              <a:t>of</a:t>
            </a:r>
            <a:r>
              <a:rPr lang="hr-HR" dirty="0"/>
              <a:t> </a:t>
            </a:r>
            <a:r>
              <a:rPr lang="hr-HR" dirty="0" err="1"/>
              <a:t>price</a:t>
            </a:r>
            <a:r>
              <a:rPr lang="hr-HR" dirty="0"/>
              <a:t> as </a:t>
            </a:r>
            <a:r>
              <a:rPr lang="hr-HR" dirty="0" err="1"/>
              <a:t>they</a:t>
            </a:r>
            <a:r>
              <a:rPr lang="hr-HR" dirty="0"/>
              <a:t> </a:t>
            </a:r>
            <a:r>
              <a:rPr lang="hr-HR" dirty="0" err="1"/>
              <a:t>wish</a:t>
            </a:r>
            <a:r>
              <a:rPr lang="hr-HR" dirty="0"/>
              <a:t> </a:t>
            </a:r>
            <a:r>
              <a:rPr lang="hr-HR" dirty="0" err="1"/>
              <a:t>and</a:t>
            </a:r>
            <a:r>
              <a:rPr lang="hr-HR" dirty="0"/>
              <a:t> </a:t>
            </a:r>
            <a:r>
              <a:rPr lang="hr-HR" dirty="0" err="1"/>
              <a:t>each</a:t>
            </a:r>
            <a:r>
              <a:rPr lang="hr-HR" dirty="0"/>
              <a:t> party </a:t>
            </a:r>
            <a:r>
              <a:rPr lang="hr-HR" dirty="0" err="1"/>
              <a:t>is</a:t>
            </a:r>
            <a:r>
              <a:rPr lang="hr-HR" dirty="0"/>
              <a:t> </a:t>
            </a:r>
            <a:r>
              <a:rPr lang="hr-HR" dirty="0" err="1"/>
              <a:t>authorized</a:t>
            </a:r>
            <a:r>
              <a:rPr lang="hr-HR" dirty="0"/>
              <a:t> to make </a:t>
            </a:r>
            <a:r>
              <a:rPr lang="hr-HR" dirty="0" err="1"/>
              <a:t>the</a:t>
            </a:r>
            <a:r>
              <a:rPr lang="hr-HR" dirty="0"/>
              <a:t> most </a:t>
            </a:r>
            <a:r>
              <a:rPr lang="hr-HR" dirty="0" err="1"/>
              <a:t>out</a:t>
            </a:r>
            <a:r>
              <a:rPr lang="hr-HR" dirty="0"/>
              <a:t> </a:t>
            </a:r>
            <a:r>
              <a:rPr lang="hr-HR" dirty="0" err="1"/>
              <a:t>of</a:t>
            </a:r>
            <a:r>
              <a:rPr lang="hr-HR" dirty="0"/>
              <a:t> </a:t>
            </a:r>
            <a:r>
              <a:rPr lang="hr-HR" dirty="0" err="1"/>
              <a:t>it</a:t>
            </a:r>
            <a:endParaRPr lang="hr-HR" dirty="0"/>
          </a:p>
          <a:p>
            <a:endParaRPr lang="hr-HR" dirty="0"/>
          </a:p>
          <a:p>
            <a:r>
              <a:rPr lang="hr-HR" dirty="0"/>
              <a:t>D. </a:t>
            </a:r>
            <a:r>
              <a:rPr lang="it-IT" dirty="0"/>
              <a:t>19.2.22</a:t>
            </a:r>
            <a:r>
              <a:rPr lang="hr-HR" dirty="0"/>
              <a:t> </a:t>
            </a:r>
            <a:r>
              <a:rPr lang="it-IT" dirty="0" err="1"/>
              <a:t>Paulus</a:t>
            </a:r>
            <a:r>
              <a:rPr lang="it-IT" dirty="0"/>
              <a:t> libro 34 ad </a:t>
            </a:r>
            <a:r>
              <a:rPr lang="it-IT" dirty="0" err="1"/>
              <a:t>edictum</a:t>
            </a:r>
            <a:endParaRPr lang="hr-HR" dirty="0"/>
          </a:p>
          <a:p>
            <a:pPr algn="just"/>
            <a:r>
              <a:rPr lang="hr-HR" i="1" dirty="0"/>
              <a:t>3. </a:t>
            </a:r>
            <a:r>
              <a:rPr lang="hr-HR" i="1" dirty="0" err="1"/>
              <a:t>Quemadmodum</a:t>
            </a:r>
            <a:r>
              <a:rPr lang="hr-HR" i="1" dirty="0"/>
              <a:t> </a:t>
            </a:r>
            <a:r>
              <a:rPr lang="hr-HR" i="1" dirty="0" err="1"/>
              <a:t>in</a:t>
            </a:r>
            <a:r>
              <a:rPr lang="hr-HR" i="1" dirty="0"/>
              <a:t> </a:t>
            </a:r>
            <a:r>
              <a:rPr lang="hr-HR" i="1" dirty="0" err="1"/>
              <a:t>emendo</a:t>
            </a:r>
            <a:r>
              <a:rPr lang="hr-HR" i="1" dirty="0"/>
              <a:t> </a:t>
            </a:r>
            <a:r>
              <a:rPr lang="hr-HR" i="1" dirty="0" err="1"/>
              <a:t>et</a:t>
            </a:r>
            <a:r>
              <a:rPr lang="hr-HR" i="1" dirty="0"/>
              <a:t> </a:t>
            </a:r>
            <a:r>
              <a:rPr lang="hr-HR" i="1" dirty="0" err="1"/>
              <a:t>vendendo</a:t>
            </a:r>
            <a:r>
              <a:rPr lang="hr-HR" i="1" dirty="0"/>
              <a:t> </a:t>
            </a:r>
            <a:r>
              <a:rPr lang="hr-HR" i="1" dirty="0" err="1"/>
              <a:t>naturaliter</a:t>
            </a:r>
            <a:r>
              <a:rPr lang="hr-HR" i="1" dirty="0"/>
              <a:t> </a:t>
            </a:r>
            <a:r>
              <a:rPr lang="hr-HR" i="1" dirty="0" err="1"/>
              <a:t>concessum</a:t>
            </a:r>
            <a:r>
              <a:rPr lang="hr-HR" i="1" dirty="0"/>
              <a:t> </a:t>
            </a:r>
            <a:r>
              <a:rPr lang="hr-HR" i="1" dirty="0" err="1"/>
              <a:t>est</a:t>
            </a:r>
            <a:r>
              <a:rPr lang="hr-HR" i="1" dirty="0"/>
              <a:t> </a:t>
            </a:r>
            <a:r>
              <a:rPr lang="hr-HR" i="1" dirty="0" err="1"/>
              <a:t>quod</a:t>
            </a:r>
            <a:r>
              <a:rPr lang="hr-HR" i="1" dirty="0"/>
              <a:t> </a:t>
            </a:r>
            <a:r>
              <a:rPr lang="hr-HR" i="1" dirty="0" err="1"/>
              <a:t>pluris</a:t>
            </a:r>
            <a:r>
              <a:rPr lang="hr-HR" i="1" dirty="0"/>
              <a:t> sit </a:t>
            </a:r>
            <a:r>
              <a:rPr lang="hr-HR" i="1" dirty="0" err="1"/>
              <a:t>minoris</a:t>
            </a:r>
            <a:r>
              <a:rPr lang="hr-HR" i="1" dirty="0"/>
              <a:t> </a:t>
            </a:r>
            <a:r>
              <a:rPr lang="hr-HR" i="1" dirty="0" err="1"/>
              <a:t>emere</a:t>
            </a:r>
            <a:r>
              <a:rPr lang="hr-HR" i="1" dirty="0"/>
              <a:t>, </a:t>
            </a:r>
            <a:r>
              <a:rPr lang="hr-HR" i="1" dirty="0" err="1"/>
              <a:t>quod</a:t>
            </a:r>
            <a:r>
              <a:rPr lang="hr-HR" i="1" dirty="0"/>
              <a:t> </a:t>
            </a:r>
            <a:r>
              <a:rPr lang="hr-HR" i="1" dirty="0" err="1"/>
              <a:t>minoris</a:t>
            </a:r>
            <a:r>
              <a:rPr lang="hr-HR" i="1" dirty="0"/>
              <a:t> sit </a:t>
            </a:r>
            <a:r>
              <a:rPr lang="hr-HR" i="1" dirty="0" err="1"/>
              <a:t>pluris</a:t>
            </a:r>
            <a:r>
              <a:rPr lang="hr-HR" i="1" dirty="0"/>
              <a:t> </a:t>
            </a:r>
            <a:r>
              <a:rPr lang="hr-HR" i="1" dirty="0" err="1"/>
              <a:t>vendere</a:t>
            </a:r>
            <a:r>
              <a:rPr lang="hr-HR" i="1" dirty="0"/>
              <a:t> </a:t>
            </a:r>
            <a:r>
              <a:rPr lang="hr-HR" i="1" dirty="0" err="1"/>
              <a:t>et</a:t>
            </a:r>
            <a:r>
              <a:rPr lang="hr-HR" i="1" dirty="0"/>
              <a:t> </a:t>
            </a:r>
            <a:r>
              <a:rPr lang="hr-HR" i="1" dirty="0" err="1"/>
              <a:t>ita</a:t>
            </a:r>
            <a:r>
              <a:rPr lang="hr-HR" i="1" dirty="0"/>
              <a:t> </a:t>
            </a:r>
            <a:r>
              <a:rPr lang="hr-HR" i="1" dirty="0" err="1"/>
              <a:t>invicem</a:t>
            </a:r>
            <a:r>
              <a:rPr lang="hr-HR" i="1" dirty="0"/>
              <a:t> se </a:t>
            </a:r>
            <a:r>
              <a:rPr lang="hr-HR" i="1" dirty="0" err="1"/>
              <a:t>circumscribere</a:t>
            </a:r>
            <a:r>
              <a:rPr lang="hr-HR" i="1" dirty="0"/>
              <a:t>, </a:t>
            </a:r>
            <a:r>
              <a:rPr lang="hr-HR" i="1" dirty="0" err="1"/>
              <a:t>ita</a:t>
            </a:r>
            <a:r>
              <a:rPr lang="hr-HR" i="1" dirty="0"/>
              <a:t> </a:t>
            </a:r>
            <a:r>
              <a:rPr lang="hr-HR" i="1" dirty="0" err="1"/>
              <a:t>in</a:t>
            </a:r>
            <a:r>
              <a:rPr lang="hr-HR" i="1" dirty="0"/>
              <a:t> </a:t>
            </a:r>
            <a:r>
              <a:rPr lang="hr-HR" i="1" dirty="0" err="1"/>
              <a:t>locationibus</a:t>
            </a:r>
            <a:r>
              <a:rPr lang="hr-HR" i="1" dirty="0"/>
              <a:t> </a:t>
            </a:r>
            <a:r>
              <a:rPr lang="hr-HR" i="1" dirty="0" err="1"/>
              <a:t>quoque</a:t>
            </a:r>
            <a:r>
              <a:rPr lang="hr-HR" i="1" dirty="0"/>
              <a:t> </a:t>
            </a:r>
            <a:r>
              <a:rPr lang="hr-HR" i="1" dirty="0" err="1"/>
              <a:t>et</a:t>
            </a:r>
            <a:r>
              <a:rPr lang="hr-HR" i="1" dirty="0"/>
              <a:t> </a:t>
            </a:r>
            <a:r>
              <a:rPr lang="hr-HR" i="1" dirty="0" err="1"/>
              <a:t>conductionibus</a:t>
            </a:r>
            <a:r>
              <a:rPr lang="hr-HR" i="1" dirty="0"/>
              <a:t> </a:t>
            </a:r>
            <a:r>
              <a:rPr lang="hr-HR" i="1" dirty="0" err="1"/>
              <a:t>iuris</a:t>
            </a:r>
            <a:r>
              <a:rPr lang="hr-HR" i="1" dirty="0"/>
              <a:t> </a:t>
            </a:r>
            <a:r>
              <a:rPr lang="hr-HR" i="1" dirty="0" err="1"/>
              <a:t>est</a:t>
            </a:r>
            <a:r>
              <a:rPr lang="hr-HR" i="1" dirty="0"/>
              <a:t>:</a:t>
            </a:r>
          </a:p>
          <a:p>
            <a:pPr algn="just"/>
            <a:r>
              <a:rPr lang="hr-HR" dirty="0"/>
              <a:t>As </a:t>
            </a:r>
            <a:r>
              <a:rPr lang="hr-HR" dirty="0" err="1"/>
              <a:t>it</a:t>
            </a:r>
            <a:r>
              <a:rPr lang="hr-HR" dirty="0"/>
              <a:t> </a:t>
            </a:r>
            <a:r>
              <a:rPr lang="hr-HR" dirty="0" err="1"/>
              <a:t>is</a:t>
            </a:r>
            <a:r>
              <a:rPr lang="hr-HR" dirty="0"/>
              <a:t> </a:t>
            </a:r>
            <a:r>
              <a:rPr lang="hr-HR" dirty="0" err="1"/>
              <a:t>naturally</a:t>
            </a:r>
            <a:r>
              <a:rPr lang="hr-HR" dirty="0"/>
              <a:t> </a:t>
            </a:r>
            <a:r>
              <a:rPr lang="hr-HR" dirty="0" err="1"/>
              <a:t>conceded</a:t>
            </a:r>
            <a:r>
              <a:rPr lang="hr-HR" dirty="0"/>
              <a:t> </a:t>
            </a:r>
            <a:r>
              <a:rPr lang="hr-HR" dirty="0" err="1"/>
              <a:t>in</a:t>
            </a:r>
            <a:r>
              <a:rPr lang="hr-HR" dirty="0"/>
              <a:t> </a:t>
            </a:r>
            <a:r>
              <a:rPr lang="hr-HR" dirty="0" err="1"/>
              <a:t>buying</a:t>
            </a:r>
            <a:r>
              <a:rPr lang="hr-HR" dirty="0"/>
              <a:t> </a:t>
            </a:r>
            <a:r>
              <a:rPr lang="hr-HR" dirty="0" err="1"/>
              <a:t>and</a:t>
            </a:r>
            <a:r>
              <a:rPr lang="hr-HR" dirty="0"/>
              <a:t> </a:t>
            </a:r>
            <a:r>
              <a:rPr lang="hr-HR" dirty="0" err="1"/>
              <a:t>selling</a:t>
            </a:r>
            <a:r>
              <a:rPr lang="hr-HR" dirty="0"/>
              <a:t> to </a:t>
            </a:r>
            <a:r>
              <a:rPr lang="hr-HR" dirty="0" err="1"/>
              <a:t>buy</a:t>
            </a:r>
            <a:r>
              <a:rPr lang="hr-HR" dirty="0"/>
              <a:t> for </a:t>
            </a:r>
            <a:r>
              <a:rPr lang="hr-HR" dirty="0" err="1"/>
              <a:t>less</a:t>
            </a:r>
            <a:r>
              <a:rPr lang="hr-HR" dirty="0"/>
              <a:t> </a:t>
            </a:r>
            <a:r>
              <a:rPr lang="hr-HR" dirty="0" err="1"/>
              <a:t>what</a:t>
            </a:r>
            <a:r>
              <a:rPr lang="hr-HR" dirty="0"/>
              <a:t> </a:t>
            </a:r>
            <a:r>
              <a:rPr lang="hr-HR" dirty="0" err="1"/>
              <a:t>is</a:t>
            </a:r>
            <a:r>
              <a:rPr lang="hr-HR" dirty="0"/>
              <a:t> </a:t>
            </a:r>
            <a:r>
              <a:rPr lang="hr-HR" dirty="0" err="1"/>
              <a:t>worth</a:t>
            </a:r>
            <a:r>
              <a:rPr lang="hr-HR" dirty="0"/>
              <a:t> more, </a:t>
            </a:r>
            <a:r>
              <a:rPr lang="hr-HR" dirty="0" err="1"/>
              <a:t>or</a:t>
            </a:r>
            <a:r>
              <a:rPr lang="hr-HR" dirty="0"/>
              <a:t> to </a:t>
            </a:r>
            <a:r>
              <a:rPr lang="hr-HR" dirty="0" err="1"/>
              <a:t>sell</a:t>
            </a:r>
            <a:r>
              <a:rPr lang="hr-HR" dirty="0"/>
              <a:t> for more </a:t>
            </a:r>
            <a:r>
              <a:rPr lang="hr-HR" dirty="0" err="1"/>
              <a:t>what</a:t>
            </a:r>
            <a:r>
              <a:rPr lang="hr-HR" dirty="0"/>
              <a:t> </a:t>
            </a:r>
            <a:r>
              <a:rPr lang="hr-HR" dirty="0" err="1"/>
              <a:t>is</a:t>
            </a:r>
            <a:r>
              <a:rPr lang="hr-HR" dirty="0"/>
              <a:t> </a:t>
            </a:r>
            <a:r>
              <a:rPr lang="hr-HR" dirty="0" err="1"/>
              <a:t>worth</a:t>
            </a:r>
            <a:r>
              <a:rPr lang="hr-HR" dirty="0"/>
              <a:t> </a:t>
            </a:r>
            <a:r>
              <a:rPr lang="hr-HR" dirty="0" err="1"/>
              <a:t>less</a:t>
            </a:r>
            <a:r>
              <a:rPr lang="hr-HR" dirty="0"/>
              <a:t>, </a:t>
            </a:r>
            <a:r>
              <a:rPr lang="hr-HR" dirty="0" err="1"/>
              <a:t>and</a:t>
            </a:r>
            <a:r>
              <a:rPr lang="hr-HR" dirty="0"/>
              <a:t> </a:t>
            </a:r>
            <a:r>
              <a:rPr lang="hr-HR" dirty="0" err="1"/>
              <a:t>in</a:t>
            </a:r>
            <a:r>
              <a:rPr lang="hr-HR" dirty="0"/>
              <a:t> </a:t>
            </a:r>
            <a:r>
              <a:rPr lang="hr-HR" dirty="0" err="1"/>
              <a:t>that</a:t>
            </a:r>
            <a:r>
              <a:rPr lang="hr-HR" dirty="0"/>
              <a:t> </a:t>
            </a:r>
            <a:r>
              <a:rPr lang="hr-HR" dirty="0" err="1"/>
              <a:t>manner</a:t>
            </a:r>
            <a:r>
              <a:rPr lang="hr-HR" dirty="0"/>
              <a:t> to </a:t>
            </a:r>
            <a:r>
              <a:rPr lang="hr-HR" dirty="0" err="1"/>
              <a:t>mutually</a:t>
            </a:r>
            <a:r>
              <a:rPr lang="hr-HR" dirty="0"/>
              <a:t> „take </a:t>
            </a:r>
            <a:r>
              <a:rPr lang="hr-HR" dirty="0" err="1"/>
              <a:t>advantage</a:t>
            </a:r>
            <a:r>
              <a:rPr lang="hr-HR" dirty="0"/>
              <a:t>” </a:t>
            </a:r>
            <a:r>
              <a:rPr lang="hr-HR" dirty="0" err="1"/>
              <a:t>of</a:t>
            </a:r>
            <a:r>
              <a:rPr lang="hr-HR" dirty="0"/>
              <a:t> </a:t>
            </a:r>
            <a:r>
              <a:rPr lang="hr-HR" dirty="0" err="1"/>
              <a:t>the</a:t>
            </a:r>
            <a:r>
              <a:rPr lang="hr-HR" dirty="0"/>
              <a:t> </a:t>
            </a:r>
            <a:r>
              <a:rPr lang="hr-HR" dirty="0" err="1"/>
              <a:t>other</a:t>
            </a:r>
            <a:r>
              <a:rPr lang="hr-HR" dirty="0"/>
              <a:t> party, </a:t>
            </a:r>
            <a:r>
              <a:rPr lang="hr-HR" dirty="0" err="1"/>
              <a:t>it</a:t>
            </a:r>
            <a:r>
              <a:rPr lang="hr-HR" dirty="0"/>
              <a:t> </a:t>
            </a:r>
            <a:r>
              <a:rPr lang="hr-HR" dirty="0" err="1"/>
              <a:t>is</a:t>
            </a:r>
            <a:r>
              <a:rPr lang="hr-HR" dirty="0"/>
              <a:t> </a:t>
            </a:r>
            <a:r>
              <a:rPr lang="hr-HR" dirty="0" err="1"/>
              <a:t>the</a:t>
            </a:r>
            <a:r>
              <a:rPr lang="hr-HR" dirty="0"/>
              <a:t> same </a:t>
            </a:r>
            <a:r>
              <a:rPr lang="hr-HR" dirty="0" err="1"/>
              <a:t>the</a:t>
            </a:r>
            <a:r>
              <a:rPr lang="hr-HR" dirty="0"/>
              <a:t> </a:t>
            </a:r>
            <a:r>
              <a:rPr lang="hr-HR" dirty="0" err="1"/>
              <a:t>law</a:t>
            </a:r>
            <a:r>
              <a:rPr lang="hr-HR" dirty="0"/>
              <a:t> </a:t>
            </a:r>
            <a:r>
              <a:rPr lang="hr-HR" dirty="0" err="1"/>
              <a:t>in</a:t>
            </a:r>
            <a:r>
              <a:rPr lang="hr-HR" dirty="0"/>
              <a:t> </a:t>
            </a:r>
            <a:r>
              <a:rPr lang="hr-HR" dirty="0" err="1"/>
              <a:t>letting</a:t>
            </a:r>
            <a:r>
              <a:rPr lang="hr-HR" dirty="0"/>
              <a:t> (</a:t>
            </a:r>
            <a:r>
              <a:rPr lang="hr-HR" dirty="0" err="1"/>
              <a:t>leasing</a:t>
            </a:r>
            <a:r>
              <a:rPr lang="hr-HR" dirty="0"/>
              <a:t>) </a:t>
            </a:r>
            <a:r>
              <a:rPr lang="hr-HR" dirty="0" err="1"/>
              <a:t>and</a:t>
            </a:r>
            <a:r>
              <a:rPr lang="hr-HR" dirty="0"/>
              <a:t> </a:t>
            </a:r>
            <a:r>
              <a:rPr lang="hr-HR" dirty="0" err="1"/>
              <a:t>hiring</a:t>
            </a:r>
            <a:r>
              <a:rPr lang="hr-HR" dirty="0"/>
              <a:t>: </a:t>
            </a:r>
          </a:p>
          <a:p>
            <a:pPr algn="just"/>
            <a:endParaRPr lang="hr-HR" i="1" dirty="0"/>
          </a:p>
        </p:txBody>
      </p:sp>
    </p:spTree>
    <p:extLst>
      <p:ext uri="{BB962C8B-B14F-4D97-AF65-F5344CB8AC3E}">
        <p14:creationId xmlns:p14="http://schemas.microsoft.com/office/powerpoint/2010/main" val="348950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55555"/>
          </a:xfrm>
        </p:spPr>
        <p:txBody>
          <a:bodyPr/>
          <a:lstStyle/>
          <a:p>
            <a:r>
              <a:rPr lang="hr-HR" dirty="0"/>
              <a:t>Cicero De </a:t>
            </a:r>
            <a:r>
              <a:rPr lang="hr-HR" dirty="0" err="1"/>
              <a:t>officiis</a:t>
            </a:r>
            <a:r>
              <a:rPr lang="hr-HR" dirty="0"/>
              <a:t> 3,12,49-50</a:t>
            </a:r>
          </a:p>
        </p:txBody>
      </p:sp>
      <p:sp>
        <p:nvSpPr>
          <p:cNvPr id="3" name="Content Placeholder 2"/>
          <p:cNvSpPr>
            <a:spLocks noGrp="1"/>
          </p:cNvSpPr>
          <p:nvPr>
            <p:ph idx="1"/>
          </p:nvPr>
        </p:nvSpPr>
        <p:spPr>
          <a:xfrm>
            <a:off x="1961804" y="2133600"/>
            <a:ext cx="9542808" cy="3777622"/>
          </a:xfrm>
        </p:spPr>
        <p:txBody>
          <a:bodyPr>
            <a:normAutofit fontScale="92500" lnSpcReduction="20000"/>
          </a:bodyPr>
          <a:lstStyle/>
          <a:p>
            <a:pPr algn="just"/>
            <a:r>
              <a:rPr lang="hr-HR" dirty="0"/>
              <a:t>49.</a:t>
            </a:r>
            <a:r>
              <a:rPr lang="en-US" dirty="0"/>
              <a:t> Let it be set down as an established principle, then, that what is morally wrong can never be expedient — not even when one secures by means of it that which one thinks expedient; for the mere act of thinking a course expedient, when it is morally wrong, is demoralizing. 50</a:t>
            </a:r>
            <a:r>
              <a:rPr lang="hr-HR" dirty="0"/>
              <a:t>.</a:t>
            </a:r>
            <a:r>
              <a:rPr lang="en-US" dirty="0"/>
              <a:t> But, as I said above, cases often arise in which expediency may seem to clash with moral rectitude; and so we should examine carefully and see whether their conflict is inevitable or whether they may be reconciled. The following are problems of this sort: suppose, for example, a time of dearth and famine at Rhodes, with provisions at fabulous prices; and suppose that an honest man has imported a large cargo of grain from Alexandria and that to his certain knowledge also several other importers have set sail from Alexandria, and that on the voyage he has sighted their vessels laden with grain and bound for Rhodes; is he to report the fact to the </a:t>
            </a:r>
            <a:r>
              <a:rPr lang="en-US" dirty="0" err="1"/>
              <a:t>Rhodians</a:t>
            </a:r>
            <a:r>
              <a:rPr lang="en-US" dirty="0"/>
              <a:t> or is he to keep his own counsel and sell his own stock at the highest market price? I am assuming the case of a virtuous, upright man, and I am raising the question how a man would think and reason who would not conceal the facts from the </a:t>
            </a:r>
            <a:r>
              <a:rPr lang="en-US" dirty="0" err="1"/>
              <a:t>Rhodians</a:t>
            </a:r>
            <a:r>
              <a:rPr lang="en-US" dirty="0"/>
              <a:t> if he thought that it was immoral to do so, but who might be in doubt whether such silence would really be immoral.</a:t>
            </a:r>
            <a:endParaRPr lang="hr-HR" dirty="0"/>
          </a:p>
        </p:txBody>
      </p:sp>
    </p:spTree>
    <p:extLst>
      <p:ext uri="{BB962C8B-B14F-4D97-AF65-F5344CB8AC3E}">
        <p14:creationId xmlns:p14="http://schemas.microsoft.com/office/powerpoint/2010/main" val="1335456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154" y="590859"/>
            <a:ext cx="8147119" cy="606174"/>
          </a:xfrm>
        </p:spPr>
        <p:txBody>
          <a:bodyPr>
            <a:normAutofit fontScale="90000"/>
          </a:bodyPr>
          <a:lstStyle/>
          <a:p>
            <a:r>
              <a:rPr lang="hr-HR" dirty="0"/>
              <a:t>Cicero </a:t>
            </a:r>
            <a:r>
              <a:rPr lang="hr-HR" i="1" dirty="0"/>
              <a:t>De </a:t>
            </a:r>
            <a:r>
              <a:rPr lang="hr-HR" i="1" dirty="0" err="1"/>
              <a:t>officiis</a:t>
            </a:r>
            <a:r>
              <a:rPr lang="hr-HR" i="1" dirty="0"/>
              <a:t> </a:t>
            </a:r>
            <a:r>
              <a:rPr lang="hr-HR" dirty="0"/>
              <a:t>3,14,58-60</a:t>
            </a:r>
          </a:p>
        </p:txBody>
      </p:sp>
      <p:sp>
        <p:nvSpPr>
          <p:cNvPr id="3" name="Content Placeholder 2"/>
          <p:cNvSpPr>
            <a:spLocks noGrp="1"/>
          </p:cNvSpPr>
          <p:nvPr>
            <p:ph idx="1"/>
          </p:nvPr>
        </p:nvSpPr>
        <p:spPr>
          <a:xfrm>
            <a:off x="1396538" y="1305097"/>
            <a:ext cx="10382597" cy="5170517"/>
          </a:xfrm>
        </p:spPr>
        <p:txBody>
          <a:bodyPr>
            <a:noAutofit/>
          </a:bodyPr>
          <a:lstStyle/>
          <a:p>
            <a:pPr algn="just"/>
            <a:r>
              <a:rPr lang="en-US" sz="1200" dirty="0"/>
              <a:t>58</a:t>
            </a:r>
            <a:r>
              <a:rPr lang="hr-HR" sz="1200" dirty="0"/>
              <a:t>.</a:t>
            </a:r>
            <a:r>
              <a:rPr lang="en-US" sz="1200" dirty="0"/>
              <a:t> If, then, they are to be blamed who suppress the truth, what are we to think of those who actually state what is false? Gaius </a:t>
            </a:r>
            <a:r>
              <a:rPr lang="en-US" sz="1200" dirty="0" err="1"/>
              <a:t>Canius</a:t>
            </a:r>
            <a:r>
              <a:rPr lang="en-US" sz="1200" dirty="0"/>
              <a:t>, a Roman knight, a man of considerable wit and literary culture, once went to Syracuse for a vacation, as he himself used to say, and not for business. He gave out that he had a mind to purchase a little country seat, where he could invite his friends and enjoy himself, uninterrupted by troublesome visitors. When this fact was spread abroad, one </a:t>
            </a:r>
            <a:r>
              <a:rPr lang="en-US" sz="1200" dirty="0" err="1"/>
              <a:t>Pythius</a:t>
            </a:r>
            <a:r>
              <a:rPr lang="en-US" sz="1200" dirty="0"/>
              <a:t>, a banker of Syracuse, informed him that he had such an estate; that it was not for sale, however, but </a:t>
            </a:r>
            <a:r>
              <a:rPr lang="en-US" sz="1200" dirty="0" err="1"/>
              <a:t>Canius</a:t>
            </a:r>
            <a:r>
              <a:rPr lang="en-US" sz="1200" dirty="0"/>
              <a:t> might make himself at home there, if he pleased; and at the same time he invited him to the estate to dinner next day. </a:t>
            </a:r>
            <a:r>
              <a:rPr lang="en-US" sz="1200" dirty="0" err="1"/>
              <a:t>Canius</a:t>
            </a:r>
            <a:r>
              <a:rPr lang="en-US" sz="1200" dirty="0"/>
              <a:t> accepted. Then </a:t>
            </a:r>
            <a:r>
              <a:rPr lang="en-US" sz="1200" dirty="0" err="1"/>
              <a:t>Pythius</a:t>
            </a:r>
            <a:r>
              <a:rPr lang="en-US" sz="1200" dirty="0"/>
              <a:t>, who, as might be expected of a moneylender, could command </a:t>
            </a:r>
            <a:r>
              <a:rPr lang="en-US" sz="1200" dirty="0" err="1"/>
              <a:t>favours</a:t>
            </a:r>
            <a:r>
              <a:rPr lang="en-US" sz="1200" dirty="0"/>
              <a:t> of all classes, called the fishermen together and asked them to do their fishing the next day out in front of his villa, and told them what he wished them to do. </a:t>
            </a:r>
            <a:r>
              <a:rPr lang="en-US" sz="1200" dirty="0" err="1"/>
              <a:t>Canius</a:t>
            </a:r>
            <a:r>
              <a:rPr lang="en-US" sz="1200" dirty="0"/>
              <a:t> came to dinner at the appointed hour; </a:t>
            </a:r>
            <a:r>
              <a:rPr lang="en-US" sz="1200" dirty="0" err="1"/>
              <a:t>Pythius</a:t>
            </a:r>
            <a:r>
              <a:rPr lang="en-US" sz="1200" dirty="0"/>
              <a:t> had a sumptuous banquet prepared; there was a whole p329fleet of boats before their eyes; each fisherman brought in in turn the catch that he had made; and the fishes were deposited at the feet of </a:t>
            </a:r>
            <a:r>
              <a:rPr lang="en-US" sz="1200" dirty="0" err="1"/>
              <a:t>Pythius</a:t>
            </a:r>
            <a:r>
              <a:rPr lang="en-US" sz="1200" dirty="0"/>
              <a:t>.</a:t>
            </a:r>
          </a:p>
          <a:p>
            <a:pPr algn="just"/>
            <a:r>
              <a:rPr lang="en-US" sz="1200" dirty="0"/>
              <a:t>59</a:t>
            </a:r>
            <a:r>
              <a:rPr lang="hr-HR" sz="1200" dirty="0"/>
              <a:t>.</a:t>
            </a:r>
            <a:r>
              <a:rPr lang="en-US" sz="1200" dirty="0"/>
              <a:t> "Pray, </a:t>
            </a:r>
            <a:r>
              <a:rPr lang="en-US" sz="1200" dirty="0" err="1"/>
              <a:t>Pythius</a:t>
            </a:r>
            <a:r>
              <a:rPr lang="en-US" sz="1200" dirty="0"/>
              <a:t>," said </a:t>
            </a:r>
            <a:r>
              <a:rPr lang="en-US" sz="1200" dirty="0" err="1"/>
              <a:t>Canius</a:t>
            </a:r>
            <a:r>
              <a:rPr lang="en-US" sz="1200" dirty="0"/>
              <a:t> thereupon, "what does this mean? — all these fish? — all these </a:t>
            </a:r>
            <a:r>
              <a:rPr lang="en-US" sz="1200" dirty="0" err="1"/>
              <a:t>boats?""No</a:t>
            </a:r>
            <a:r>
              <a:rPr lang="en-US" sz="1200" dirty="0"/>
              <a:t> wonder," answered </a:t>
            </a:r>
            <a:r>
              <a:rPr lang="en-US" sz="1200" dirty="0" err="1"/>
              <a:t>Pythius</a:t>
            </a:r>
            <a:r>
              <a:rPr lang="en-US" sz="1200" dirty="0"/>
              <a:t>; "this is where all the fish in Syracuse are; here is where the fresh water comes from; the fishermen cannot get along without this estate.„</a:t>
            </a:r>
            <a:r>
              <a:rPr lang="hr-HR" sz="1200" dirty="0"/>
              <a:t> </a:t>
            </a:r>
            <a:r>
              <a:rPr lang="en-US" sz="1200" dirty="0"/>
              <a:t>Inflamed with desire for it, </a:t>
            </a:r>
            <a:r>
              <a:rPr lang="en-US" sz="1200" dirty="0" err="1"/>
              <a:t>Canius</a:t>
            </a:r>
            <a:r>
              <a:rPr lang="en-US" sz="1200" dirty="0"/>
              <a:t> insisted upon </a:t>
            </a:r>
            <a:r>
              <a:rPr lang="en-US" sz="1200" dirty="0" err="1"/>
              <a:t>Pythius's</a:t>
            </a:r>
            <a:r>
              <a:rPr lang="en-US" sz="1200" dirty="0"/>
              <a:t> selling it to him. At first he demurred. To make a long story short, </a:t>
            </a:r>
            <a:r>
              <a:rPr lang="en-US" sz="1200" dirty="0" err="1"/>
              <a:t>Canius</a:t>
            </a:r>
            <a:r>
              <a:rPr lang="en-US" sz="1200" dirty="0"/>
              <a:t> gained his point. The man was rich, and, in his desire to own the country seat, he paid for it all that </a:t>
            </a:r>
            <a:r>
              <a:rPr lang="en-US" sz="1200" dirty="0" err="1"/>
              <a:t>Pythius</a:t>
            </a:r>
            <a:r>
              <a:rPr lang="en-US" sz="1200" dirty="0"/>
              <a:t> asked; and he bought the entire equipment, too. </a:t>
            </a:r>
            <a:r>
              <a:rPr lang="en-US" sz="1200" dirty="0" err="1"/>
              <a:t>Pythius</a:t>
            </a:r>
            <a:r>
              <a:rPr lang="en-US" sz="1200" dirty="0"/>
              <a:t> entered the amount upon his ledger and completed the transfer. </a:t>
            </a:r>
            <a:endParaRPr lang="hr-HR" sz="1200" dirty="0"/>
          </a:p>
          <a:p>
            <a:pPr algn="just"/>
            <a:r>
              <a:rPr lang="en-US" sz="1200" dirty="0"/>
              <a:t>The next day </a:t>
            </a:r>
            <a:r>
              <a:rPr lang="en-US" sz="1200" dirty="0" err="1"/>
              <a:t>Canius</a:t>
            </a:r>
            <a:r>
              <a:rPr lang="en-US" sz="1200" dirty="0"/>
              <a:t> invited his friends; he came early himself. Not so much as a </a:t>
            </a:r>
            <a:r>
              <a:rPr lang="en-US" sz="1200" dirty="0" err="1"/>
              <a:t>thole</a:t>
            </a:r>
            <a:r>
              <a:rPr lang="en-US" sz="1200" dirty="0"/>
              <a:t>-pin was in sight. He asked his next-door </a:t>
            </a:r>
            <a:r>
              <a:rPr lang="en-US" sz="1200" dirty="0" err="1"/>
              <a:t>neighbour</a:t>
            </a:r>
            <a:r>
              <a:rPr lang="en-US" sz="1200" dirty="0"/>
              <a:t> whether it was a fishermen's holiday, for not a sign of them did he see.</a:t>
            </a:r>
            <a:r>
              <a:rPr lang="hr-HR" sz="1200" dirty="0"/>
              <a:t> </a:t>
            </a:r>
            <a:r>
              <a:rPr lang="en-US" sz="1200" dirty="0"/>
              <a:t>"Not so far as I know," said he; "but none are in the habit of fishing here. And so I could not make out what was the matter yesterday."</a:t>
            </a:r>
          </a:p>
          <a:p>
            <a:pPr algn="just"/>
            <a:r>
              <a:rPr lang="en-US" sz="1200" dirty="0"/>
              <a:t>60</a:t>
            </a:r>
            <a:r>
              <a:rPr lang="hr-HR" sz="1200" dirty="0"/>
              <a:t>.</a:t>
            </a:r>
            <a:r>
              <a:rPr lang="en-US" sz="1200" dirty="0"/>
              <a:t> </a:t>
            </a:r>
            <a:r>
              <a:rPr lang="en-US" sz="1200" dirty="0" err="1"/>
              <a:t>Canius</a:t>
            </a:r>
            <a:r>
              <a:rPr lang="en-US" sz="1200" dirty="0"/>
              <a:t> was furious; but what could he do? For not yet had my colleague and friend, Gaius </a:t>
            </a:r>
            <a:r>
              <a:rPr lang="en-US" sz="1200" dirty="0" err="1"/>
              <a:t>Aquilius</a:t>
            </a:r>
            <a:r>
              <a:rPr lang="en-US" sz="1200" dirty="0"/>
              <a:t>, introduced the established form to apply to criminal fraud. When asked what he meant by "criminal fraud," as specified in these forms, he could reply: "Pretending one thing and </a:t>
            </a:r>
            <a:r>
              <a:rPr lang="en-US" sz="1200" dirty="0" err="1"/>
              <a:t>practising</a:t>
            </a:r>
            <a:r>
              <a:rPr lang="en-US" sz="1200" dirty="0"/>
              <a:t> another" — a very felicitous definition, as one might expect from an expert in making them. </a:t>
            </a:r>
            <a:r>
              <a:rPr lang="en-US" sz="1200" dirty="0" err="1"/>
              <a:t>Pythius</a:t>
            </a:r>
            <a:r>
              <a:rPr lang="en-US" sz="1200" dirty="0"/>
              <a:t>, therefore, and all others who do one thing while they pretend another are faithless, dishonest, and unprincipled p331scoundrels. No act of theirs can be expedient, when what they do is tainted with so many vices.</a:t>
            </a:r>
            <a:endParaRPr lang="hr-HR" sz="1200" dirty="0"/>
          </a:p>
        </p:txBody>
      </p:sp>
    </p:spTree>
    <p:extLst>
      <p:ext uri="{BB962C8B-B14F-4D97-AF65-F5344CB8AC3E}">
        <p14:creationId xmlns:p14="http://schemas.microsoft.com/office/powerpoint/2010/main" val="107063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Justinian</a:t>
            </a:r>
            <a:r>
              <a:rPr lang="hr-HR"/>
              <a:t> s </a:t>
            </a:r>
            <a:r>
              <a:rPr lang="hr-HR" dirty="0" err="1"/>
              <a:t>change</a:t>
            </a:r>
            <a:endParaRPr lang="hr-HR" dirty="0"/>
          </a:p>
        </p:txBody>
      </p:sp>
      <p:sp>
        <p:nvSpPr>
          <p:cNvPr id="3" name="Content Placeholder 2"/>
          <p:cNvSpPr>
            <a:spLocks noGrp="1"/>
          </p:cNvSpPr>
          <p:nvPr>
            <p:ph idx="1"/>
          </p:nvPr>
        </p:nvSpPr>
        <p:spPr/>
        <p:txBody>
          <a:bodyPr/>
          <a:lstStyle/>
          <a:p>
            <a:r>
              <a:rPr lang="hr-HR" dirty="0"/>
              <a:t>C. 4.44.2 </a:t>
            </a:r>
            <a:r>
              <a:rPr lang="hr-HR" dirty="0" err="1"/>
              <a:t>Imperatores</a:t>
            </a:r>
            <a:r>
              <a:rPr lang="hr-HR" dirty="0"/>
              <a:t> </a:t>
            </a:r>
            <a:r>
              <a:rPr lang="hr-HR" dirty="0" err="1"/>
              <a:t>Diocletianus</a:t>
            </a:r>
            <a:r>
              <a:rPr lang="hr-HR" dirty="0"/>
              <a:t>, </a:t>
            </a:r>
            <a:r>
              <a:rPr lang="hr-HR" dirty="0" err="1"/>
              <a:t>Maximianus</a:t>
            </a:r>
            <a:r>
              <a:rPr lang="hr-HR" dirty="0"/>
              <a:t> </a:t>
            </a:r>
          </a:p>
          <a:p>
            <a:r>
              <a:rPr lang="la-Latn" i="1" dirty="0"/>
              <a:t>Rem maioris pretii si tu </a:t>
            </a:r>
            <a:r>
              <a:rPr lang="la-Latn" i="1" dirty="0" err="1"/>
              <a:t>vel</a:t>
            </a:r>
            <a:r>
              <a:rPr lang="la-Latn" i="1" dirty="0"/>
              <a:t> pater tuus minoris pretii, distraxit, humanum est, ut </a:t>
            </a:r>
            <a:r>
              <a:rPr lang="la-Latn" i="1" dirty="0" err="1"/>
              <a:t>vel</a:t>
            </a:r>
            <a:r>
              <a:rPr lang="la-Latn" i="1" dirty="0"/>
              <a:t> pretium te restituente emptoribus fundum </a:t>
            </a:r>
            <a:r>
              <a:rPr lang="la-Latn" i="1" dirty="0" err="1"/>
              <a:t>venditum</a:t>
            </a:r>
            <a:r>
              <a:rPr lang="la-Latn" i="1" dirty="0"/>
              <a:t> recipias auctoritate intercedente iudicis, </a:t>
            </a:r>
            <a:r>
              <a:rPr lang="la-Latn" i="1" dirty="0" err="1"/>
              <a:t>vel</a:t>
            </a:r>
            <a:r>
              <a:rPr lang="la-Latn" i="1" dirty="0"/>
              <a:t>, si emptor elegerit, quod deest iusto pretio recipies. Minus autem pretium esse </a:t>
            </a:r>
            <a:r>
              <a:rPr lang="la-Latn" i="1" dirty="0" err="1"/>
              <a:t>videtur</a:t>
            </a:r>
            <a:r>
              <a:rPr lang="la-Latn" i="1" dirty="0"/>
              <a:t>, si nec dimidia pars </a:t>
            </a:r>
            <a:r>
              <a:rPr lang="la-Latn" i="1" dirty="0" err="1"/>
              <a:t>veri</a:t>
            </a:r>
            <a:r>
              <a:rPr lang="la-Latn" i="1" dirty="0"/>
              <a:t> pretii soluta sit. </a:t>
            </a:r>
          </a:p>
          <a:p>
            <a:r>
              <a:rPr lang="hr-HR" dirty="0"/>
              <a:t>DIOCL. ET MAXIM. AA. AURELIO LUPO. *&lt;A 285 PP. V K. NOV. DIOCLETIANO A. II ET ARISTOBULO CONSS.&gt;</a:t>
            </a:r>
          </a:p>
          <a:p>
            <a:pPr algn="just"/>
            <a:r>
              <a:rPr lang="en-US" dirty="0"/>
              <a:t>If you or your father sold property for less than its value, it is just that you should receive it back, </a:t>
            </a:r>
            <a:r>
              <a:rPr lang="en-US" dirty="0" err="1"/>
              <a:t>th</a:t>
            </a:r>
            <a:r>
              <a:rPr lang="hr-HR" dirty="0"/>
              <a:t>r</a:t>
            </a:r>
            <a:r>
              <a:rPr lang="en-US" dirty="0" err="1"/>
              <a:t>ough</a:t>
            </a:r>
            <a:r>
              <a:rPr lang="en-US" dirty="0"/>
              <a:t> the authority of the judge upon restoring the price, or that the purchaser, at his election, should pay you what is lacking of the just price (and keep the property). A price is considered too little if one half of the true value is not paid. </a:t>
            </a:r>
            <a:endParaRPr lang="hr-HR" dirty="0"/>
          </a:p>
        </p:txBody>
      </p:sp>
    </p:spTree>
    <p:extLst>
      <p:ext uri="{BB962C8B-B14F-4D97-AF65-F5344CB8AC3E}">
        <p14:creationId xmlns:p14="http://schemas.microsoft.com/office/powerpoint/2010/main" val="359081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9047" y="764771"/>
            <a:ext cx="9775565" cy="5146451"/>
          </a:xfrm>
        </p:spPr>
        <p:txBody>
          <a:bodyPr>
            <a:normAutofit fontScale="85000" lnSpcReduction="20000"/>
          </a:bodyPr>
          <a:lstStyle/>
          <a:p>
            <a:r>
              <a:rPr lang="hr-HR" dirty="0"/>
              <a:t>C. 4.44.8 </a:t>
            </a:r>
            <a:r>
              <a:rPr lang="hr-HR" dirty="0" err="1"/>
              <a:t>Imperatores</a:t>
            </a:r>
            <a:r>
              <a:rPr lang="hr-HR" dirty="0"/>
              <a:t> </a:t>
            </a:r>
            <a:r>
              <a:rPr lang="hr-HR" dirty="0" err="1"/>
              <a:t>Diocletianus</a:t>
            </a:r>
            <a:r>
              <a:rPr lang="hr-HR" dirty="0"/>
              <a:t>, </a:t>
            </a:r>
            <a:r>
              <a:rPr lang="hr-HR" dirty="0" err="1"/>
              <a:t>Maximianus</a:t>
            </a:r>
            <a:r>
              <a:rPr lang="hr-HR" dirty="0"/>
              <a:t> </a:t>
            </a:r>
          </a:p>
          <a:p>
            <a:pPr algn="just"/>
            <a:r>
              <a:rPr lang="la-Latn" i="1" dirty="0"/>
              <a:t>Si </a:t>
            </a:r>
            <a:r>
              <a:rPr lang="la-Latn" i="1" dirty="0" err="1"/>
              <a:t>voluntate</a:t>
            </a:r>
            <a:r>
              <a:rPr lang="la-Latn" i="1" dirty="0"/>
              <a:t> tua fundum tuum filius tuus </a:t>
            </a:r>
            <a:r>
              <a:rPr lang="la-Latn" i="1" dirty="0" err="1"/>
              <a:t>venumdedit</a:t>
            </a:r>
            <a:r>
              <a:rPr lang="la-Latn" i="1" dirty="0"/>
              <a:t>, dolus ex calliditate atque insidiis emptoris argui debet </a:t>
            </a:r>
            <a:r>
              <a:rPr lang="la-Latn" i="1" dirty="0" err="1"/>
              <a:t>vel</a:t>
            </a:r>
            <a:r>
              <a:rPr lang="la-Latn" i="1" dirty="0"/>
              <a:t> metus mortis </a:t>
            </a:r>
            <a:r>
              <a:rPr lang="la-Latn" i="1" dirty="0" err="1"/>
              <a:t>vel</a:t>
            </a:r>
            <a:r>
              <a:rPr lang="la-Latn" i="1" dirty="0"/>
              <a:t> cruciatus corporis imminens detegi, ne habeatur rata </a:t>
            </a:r>
            <a:r>
              <a:rPr lang="la-Latn" i="1" dirty="0" err="1"/>
              <a:t>venditio</a:t>
            </a:r>
            <a:r>
              <a:rPr lang="la-Latn" i="1" dirty="0"/>
              <a:t>. Hoc enim solum, quod paulo minori pretio fundum </a:t>
            </a:r>
            <a:r>
              <a:rPr lang="la-Latn" i="1" dirty="0" err="1"/>
              <a:t>venumdatum</a:t>
            </a:r>
            <a:r>
              <a:rPr lang="la-Latn" i="1" dirty="0"/>
              <a:t> significas, ad rescindendam emptionem </a:t>
            </a:r>
            <a:r>
              <a:rPr lang="la-Latn" i="1" dirty="0" err="1"/>
              <a:t>invalidum</a:t>
            </a:r>
            <a:r>
              <a:rPr lang="la-Latn" i="1" dirty="0"/>
              <a:t> est. Quod videlicet si contractus emptionis atque venditionis cogitasses substantiam et quod emptor viliori comparandi, venditor cariori distrahendi votum gerentes ad hunc contractum accedant vixque post multas contentiones, paulatim venditore de eo quod petierat detrahente, emptore autem huic quod obtulerat addente, ad certum consentiant pretium, profecto perspiceres neque bonam fidem, quae emptionis atque v enditionis conventionem tuetur, pati neque ullam rationem concedere rescindi propter hoc consensu finitum contractum vel statim vel post pretii quantitatis disceptationem: nisi minus dimidia iusti pretii, quod fuerat tempore venditionis, datum est, electione iam emptori praestita servanda.</a:t>
            </a:r>
            <a:r>
              <a:rPr lang="hr-HR" dirty="0"/>
              <a:t> * DIOCL. ET MAXIM. AA. ET CC. AURELIAE EUODIAE. *&lt;A 293 D. K. DEC. AA. CONSS.&gt;</a:t>
            </a:r>
          </a:p>
          <a:p>
            <a:pPr algn="just"/>
            <a:r>
              <a:rPr lang="en-US" dirty="0"/>
              <a:t>If your son sold your land with your consent, fraud of the purchaser through</a:t>
            </a:r>
            <a:r>
              <a:rPr lang="hr-HR" dirty="0"/>
              <a:t> </a:t>
            </a:r>
            <a:r>
              <a:rPr lang="en-US" dirty="0"/>
              <a:t>cunning and trickery should be shown, or fear of death or imminent bodily harm, in order</a:t>
            </a:r>
            <a:r>
              <a:rPr lang="hr-HR" dirty="0"/>
              <a:t> </a:t>
            </a:r>
            <a:r>
              <a:rPr lang="en-US" dirty="0"/>
              <a:t>to avoid the sale. The fact that you state that the land was sold for a little less than its</a:t>
            </a:r>
            <a:r>
              <a:rPr lang="hr-HR" dirty="0"/>
              <a:t> </a:t>
            </a:r>
            <a:r>
              <a:rPr lang="en-US" dirty="0"/>
              <a:t>value, is not alone sufficient to invalidate the sale. For if you consider the nature of</a:t>
            </a:r>
            <a:r>
              <a:rPr lang="hr-HR" dirty="0"/>
              <a:t> </a:t>
            </a:r>
            <a:r>
              <a:rPr lang="en-US" dirty="0"/>
              <a:t>purchase and sale, that when the parties are intending to enter into such contract, the</a:t>
            </a:r>
            <a:r>
              <a:rPr lang="hr-HR" dirty="0"/>
              <a:t> </a:t>
            </a:r>
            <a:r>
              <a:rPr lang="en-US" dirty="0"/>
              <a:t>purchaser wants to purchase for less, the seller wants to sell for more, and that it is with</a:t>
            </a:r>
            <a:r>
              <a:rPr lang="hr-HR" dirty="0"/>
              <a:t> </a:t>
            </a:r>
            <a:r>
              <a:rPr lang="en-US" dirty="0"/>
              <a:t>difficulty and after many contentions, the seller gradually receding from what he asked,</a:t>
            </a:r>
            <a:r>
              <a:rPr lang="hr-HR" dirty="0"/>
              <a:t> </a:t>
            </a:r>
            <a:r>
              <a:rPr lang="en-US" dirty="0"/>
              <a:t>the purchaser adding to what he offered, that they finally consent to a definite price, you</a:t>
            </a:r>
            <a:r>
              <a:rPr lang="hr-HR" dirty="0"/>
              <a:t> </a:t>
            </a:r>
            <a:r>
              <a:rPr lang="en-US" dirty="0"/>
              <a:t>surely must see that neither good faith, which protects the contract of purchase and sale,</a:t>
            </a:r>
            <a:r>
              <a:rPr lang="hr-HR" dirty="0"/>
              <a:t> </a:t>
            </a:r>
            <a:r>
              <a:rPr lang="en-US" dirty="0"/>
              <a:t>nor any other reason, permits that the contract, completed by consent, either immediately</a:t>
            </a:r>
            <a:r>
              <a:rPr lang="hr-HR" dirty="0"/>
              <a:t> </a:t>
            </a:r>
            <a:r>
              <a:rPr lang="en-US" dirty="0"/>
              <a:t>or after discussion of the price, should be rescinded on that account, unless less than half</a:t>
            </a:r>
            <a:r>
              <a:rPr lang="hr-HR" dirty="0"/>
              <a:t> </a:t>
            </a:r>
            <a:r>
              <a:rPr lang="en-US" dirty="0"/>
              <a:t>of the value of the property at the time of the sale was given, and in such case the</a:t>
            </a:r>
            <a:r>
              <a:rPr lang="hr-HR" dirty="0"/>
              <a:t> </a:t>
            </a:r>
            <a:r>
              <a:rPr lang="en-US" dirty="0"/>
              <a:t>purchaser has the right of election already extended to him (to pay the remainder of the</a:t>
            </a:r>
            <a:r>
              <a:rPr lang="hr-HR" dirty="0"/>
              <a:t> </a:t>
            </a:r>
            <a:r>
              <a:rPr lang="en-US" dirty="0"/>
              <a:t>just price.)</a:t>
            </a:r>
            <a:r>
              <a:rPr lang="hr-HR" dirty="0"/>
              <a:t> </a:t>
            </a:r>
            <a:r>
              <a:rPr lang="en-US" dirty="0"/>
              <a:t>Given December 1 (293). </a:t>
            </a:r>
            <a:endParaRPr lang="hr-HR" dirty="0"/>
          </a:p>
        </p:txBody>
      </p:sp>
    </p:spTree>
    <p:extLst>
      <p:ext uri="{BB962C8B-B14F-4D97-AF65-F5344CB8AC3E}">
        <p14:creationId xmlns:p14="http://schemas.microsoft.com/office/powerpoint/2010/main" val="1844631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3"/>
          <p:cNvSpPr>
            <a:spLocks noGrp="1"/>
          </p:cNvSpPr>
          <p:nvPr>
            <p:ph type="title"/>
          </p:nvPr>
        </p:nvSpPr>
        <p:spPr/>
        <p:txBody>
          <a:bodyPr/>
          <a:lstStyle/>
          <a:p>
            <a:r>
              <a:rPr lang="hr-HR" i="1" dirty="0" err="1"/>
              <a:t>Pretium</a:t>
            </a:r>
            <a:r>
              <a:rPr lang="hr-HR" dirty="0"/>
              <a:t> (</a:t>
            </a:r>
            <a:r>
              <a:rPr lang="hr-HR" dirty="0" err="1"/>
              <a:t>price</a:t>
            </a:r>
            <a:r>
              <a:rPr lang="hr-HR" dirty="0"/>
              <a:t>)</a:t>
            </a:r>
          </a:p>
        </p:txBody>
      </p:sp>
      <p:sp>
        <p:nvSpPr>
          <p:cNvPr id="5" name="Rezervirano mjesto sadržaja 4"/>
          <p:cNvSpPr>
            <a:spLocks noGrp="1"/>
          </p:cNvSpPr>
          <p:nvPr>
            <p:ph idx="1"/>
          </p:nvPr>
        </p:nvSpPr>
        <p:spPr/>
        <p:txBody>
          <a:bodyPr/>
          <a:lstStyle/>
          <a:p>
            <a:r>
              <a:rPr lang="hr-HR" sz="2400" i="1" dirty="0"/>
              <a:t>1. </a:t>
            </a:r>
            <a:r>
              <a:rPr lang="hr-HR" sz="2400" i="1" dirty="0" err="1"/>
              <a:t>Nummerata</a:t>
            </a:r>
            <a:r>
              <a:rPr lang="hr-HR" sz="2400" i="1" dirty="0"/>
              <a:t> </a:t>
            </a:r>
            <a:r>
              <a:rPr lang="hr-HR" sz="2400" i="1" dirty="0" err="1"/>
              <a:t>pecunia</a:t>
            </a:r>
            <a:r>
              <a:rPr lang="hr-HR" sz="2400" i="1" dirty="0"/>
              <a:t> – </a:t>
            </a:r>
            <a:r>
              <a:rPr lang="hr-HR" sz="2400" dirty="0" err="1"/>
              <a:t>in</a:t>
            </a:r>
            <a:r>
              <a:rPr lang="hr-HR" sz="2400" dirty="0"/>
              <a:t> </a:t>
            </a:r>
            <a:r>
              <a:rPr lang="hr-HR" sz="2400" dirty="0" err="1"/>
              <a:t>money</a:t>
            </a:r>
            <a:endParaRPr lang="hr-HR" sz="2400" dirty="0"/>
          </a:p>
          <a:p>
            <a:r>
              <a:rPr lang="hr-HR" sz="2400" i="1" dirty="0"/>
              <a:t>2. </a:t>
            </a:r>
            <a:r>
              <a:rPr lang="hr-HR" sz="2400" i="1" dirty="0" err="1"/>
              <a:t>Pretium</a:t>
            </a:r>
            <a:r>
              <a:rPr lang="hr-HR" sz="2400" i="1" dirty="0"/>
              <a:t> </a:t>
            </a:r>
            <a:r>
              <a:rPr lang="hr-HR" sz="2400" i="1" dirty="0" err="1"/>
              <a:t>certum</a:t>
            </a:r>
            <a:r>
              <a:rPr lang="hr-HR" sz="2400" i="1" dirty="0"/>
              <a:t> – </a:t>
            </a:r>
            <a:r>
              <a:rPr lang="hr-HR" sz="2400" dirty="0" err="1"/>
              <a:t>certain</a:t>
            </a:r>
            <a:r>
              <a:rPr lang="hr-HR" sz="2400" dirty="0"/>
              <a:t> </a:t>
            </a:r>
            <a:r>
              <a:rPr lang="hr-HR" sz="2400" dirty="0" err="1"/>
              <a:t>or</a:t>
            </a:r>
            <a:r>
              <a:rPr lang="hr-HR" sz="2400" dirty="0"/>
              <a:t> at </a:t>
            </a:r>
            <a:r>
              <a:rPr lang="hr-HR" sz="2400" dirty="0" err="1"/>
              <a:t>least</a:t>
            </a:r>
            <a:r>
              <a:rPr lang="hr-HR" sz="2400" dirty="0"/>
              <a:t> </a:t>
            </a:r>
            <a:r>
              <a:rPr lang="hr-HR" sz="2400" dirty="0" err="1"/>
              <a:t>ascertainable</a:t>
            </a:r>
            <a:endParaRPr lang="hr-HR" sz="2400" dirty="0"/>
          </a:p>
          <a:p>
            <a:r>
              <a:rPr lang="hr-HR" sz="2400" i="1" dirty="0"/>
              <a:t>3. </a:t>
            </a:r>
            <a:r>
              <a:rPr lang="hr-HR" sz="2400" i="1" dirty="0" err="1"/>
              <a:t>Pretium</a:t>
            </a:r>
            <a:r>
              <a:rPr lang="hr-HR" sz="2400" i="1" dirty="0"/>
              <a:t> </a:t>
            </a:r>
            <a:r>
              <a:rPr lang="hr-HR" sz="2400" i="1" dirty="0" err="1"/>
              <a:t>verum</a:t>
            </a:r>
            <a:r>
              <a:rPr lang="hr-HR" sz="2400" i="1" dirty="0"/>
              <a:t> – </a:t>
            </a:r>
            <a:r>
              <a:rPr lang="hr-HR" sz="2400" dirty="0" err="1"/>
              <a:t>seriously</a:t>
            </a:r>
            <a:r>
              <a:rPr lang="hr-HR" sz="2400" dirty="0"/>
              <a:t> </a:t>
            </a:r>
            <a:r>
              <a:rPr lang="hr-HR" sz="2400" dirty="0" err="1"/>
              <a:t>meant</a:t>
            </a:r>
            <a:endParaRPr lang="hr-HR" sz="2400" dirty="0"/>
          </a:p>
          <a:p>
            <a:r>
              <a:rPr lang="hr-HR" sz="2400" i="1" dirty="0"/>
              <a:t>4. </a:t>
            </a:r>
            <a:r>
              <a:rPr lang="hr-HR" sz="2400" i="1" dirty="0" err="1"/>
              <a:t>Pretium</a:t>
            </a:r>
            <a:r>
              <a:rPr lang="hr-HR" sz="2400" i="1" dirty="0"/>
              <a:t> </a:t>
            </a:r>
            <a:r>
              <a:rPr lang="hr-HR" sz="2400" i="1" dirty="0" err="1"/>
              <a:t>iustum</a:t>
            </a:r>
            <a:r>
              <a:rPr lang="hr-HR" sz="2400" i="1" dirty="0"/>
              <a:t> </a:t>
            </a:r>
            <a:r>
              <a:rPr lang="hr-HR" sz="2400" dirty="0"/>
              <a:t>– </a:t>
            </a:r>
            <a:r>
              <a:rPr lang="hr-HR" sz="2400" dirty="0" err="1"/>
              <a:t>just</a:t>
            </a:r>
            <a:r>
              <a:rPr lang="hr-HR" sz="2400" dirty="0"/>
              <a:t> </a:t>
            </a:r>
            <a:r>
              <a:rPr lang="hr-HR" sz="2400" dirty="0" err="1"/>
              <a:t>or</a:t>
            </a:r>
            <a:r>
              <a:rPr lang="hr-HR" sz="2400" dirty="0"/>
              <a:t> fair </a:t>
            </a:r>
            <a:r>
              <a:rPr lang="hr-HR" sz="2400" dirty="0" err="1"/>
              <a:t>price</a:t>
            </a:r>
            <a:endParaRPr lang="hr-HR" sz="2400" dirty="0"/>
          </a:p>
        </p:txBody>
      </p:sp>
    </p:spTree>
    <p:extLst>
      <p:ext uri="{BB962C8B-B14F-4D97-AF65-F5344CB8AC3E}">
        <p14:creationId xmlns:p14="http://schemas.microsoft.com/office/powerpoint/2010/main" val="3811450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1. </a:t>
            </a:r>
            <a:r>
              <a:rPr lang="hr-HR" i="1" dirty="0" err="1"/>
              <a:t>Nummerata</a:t>
            </a:r>
            <a:r>
              <a:rPr lang="hr-HR" i="1" dirty="0"/>
              <a:t> </a:t>
            </a:r>
            <a:r>
              <a:rPr lang="hr-HR" i="1" dirty="0" err="1"/>
              <a:t>pecunia</a:t>
            </a:r>
            <a:r>
              <a:rPr lang="hr-HR" i="1" dirty="0"/>
              <a:t/>
            </a:r>
            <a:br>
              <a:rPr lang="hr-HR" i="1" dirty="0"/>
            </a:br>
            <a:endParaRPr lang="hr-HR" i="1" dirty="0"/>
          </a:p>
        </p:txBody>
      </p:sp>
      <p:sp>
        <p:nvSpPr>
          <p:cNvPr id="3" name="Rezervirano mjesto sadržaja 2"/>
          <p:cNvSpPr>
            <a:spLocks noGrp="1"/>
          </p:cNvSpPr>
          <p:nvPr>
            <p:ph idx="1"/>
          </p:nvPr>
        </p:nvSpPr>
        <p:spPr>
          <a:xfrm>
            <a:off x="2589212" y="2133600"/>
            <a:ext cx="3812606" cy="3777622"/>
          </a:xfrm>
        </p:spPr>
        <p:txBody>
          <a:bodyPr>
            <a:normAutofit/>
          </a:bodyPr>
          <a:lstStyle/>
          <a:p>
            <a:r>
              <a:rPr lang="hr-HR" dirty="0"/>
              <a:t>Price had to </a:t>
            </a:r>
            <a:r>
              <a:rPr lang="hr-HR" dirty="0" err="1"/>
              <a:t>consist</a:t>
            </a:r>
            <a:r>
              <a:rPr lang="hr-HR" dirty="0"/>
              <a:t> </a:t>
            </a:r>
            <a:r>
              <a:rPr lang="hr-HR" dirty="0" err="1"/>
              <a:t>in</a:t>
            </a:r>
            <a:r>
              <a:rPr lang="hr-HR" dirty="0"/>
              <a:t> </a:t>
            </a:r>
            <a:r>
              <a:rPr lang="hr-HR" dirty="0" err="1"/>
              <a:t>money</a:t>
            </a:r>
            <a:r>
              <a:rPr lang="hr-HR" dirty="0"/>
              <a:t> – </a:t>
            </a:r>
            <a:r>
              <a:rPr lang="hr-HR" dirty="0" err="1"/>
              <a:t>Proculians</a:t>
            </a:r>
            <a:endParaRPr lang="hr-HR" dirty="0"/>
          </a:p>
          <a:p>
            <a:r>
              <a:rPr lang="hr-HR" dirty="0" err="1"/>
              <a:t>Possible</a:t>
            </a:r>
            <a:r>
              <a:rPr lang="hr-HR" dirty="0"/>
              <a:t> </a:t>
            </a:r>
            <a:r>
              <a:rPr lang="hr-HR" dirty="0" err="1"/>
              <a:t>partial</a:t>
            </a:r>
            <a:r>
              <a:rPr lang="hr-HR" dirty="0"/>
              <a:t> </a:t>
            </a:r>
            <a:r>
              <a:rPr lang="hr-HR" dirty="0" err="1"/>
              <a:t>payment</a:t>
            </a:r>
            <a:r>
              <a:rPr lang="hr-HR" dirty="0"/>
              <a:t> </a:t>
            </a:r>
            <a:r>
              <a:rPr lang="hr-HR" dirty="0" err="1"/>
              <a:t>in</a:t>
            </a:r>
            <a:r>
              <a:rPr lang="hr-HR" dirty="0"/>
              <a:t> </a:t>
            </a:r>
            <a:r>
              <a:rPr lang="hr-HR" dirty="0" err="1"/>
              <a:t>goods</a:t>
            </a:r>
            <a:r>
              <a:rPr lang="hr-HR" dirty="0"/>
              <a:t> </a:t>
            </a:r>
            <a:r>
              <a:rPr lang="hr-HR" dirty="0" err="1"/>
              <a:t>or</a:t>
            </a:r>
            <a:r>
              <a:rPr lang="hr-HR" dirty="0"/>
              <a:t> </a:t>
            </a:r>
            <a:r>
              <a:rPr lang="hr-HR" dirty="0" err="1"/>
              <a:t>services</a:t>
            </a:r>
            <a:endParaRPr lang="hr-HR" dirty="0"/>
          </a:p>
          <a:p>
            <a:endParaRPr lang="hr-HR" dirty="0"/>
          </a:p>
        </p:txBody>
      </p:sp>
      <p:pic>
        <p:nvPicPr>
          <p:cNvPr id="4" name="Picture 3"/>
          <p:cNvPicPr>
            <a:picLocks noChangeAspect="1"/>
          </p:cNvPicPr>
          <p:nvPr/>
        </p:nvPicPr>
        <p:blipFill>
          <a:blip r:embed="rId2"/>
          <a:stretch>
            <a:fillRect/>
          </a:stretch>
        </p:blipFill>
        <p:spPr>
          <a:xfrm>
            <a:off x="6401818" y="1246909"/>
            <a:ext cx="5102794" cy="5203767"/>
          </a:xfrm>
          <a:prstGeom prst="rect">
            <a:avLst/>
          </a:prstGeom>
        </p:spPr>
      </p:pic>
    </p:spTree>
    <p:extLst>
      <p:ext uri="{BB962C8B-B14F-4D97-AF65-F5344CB8AC3E}">
        <p14:creationId xmlns:p14="http://schemas.microsoft.com/office/powerpoint/2010/main" val="2368857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2925" y="598516"/>
            <a:ext cx="8915400" cy="6409986"/>
          </a:xfrm>
        </p:spPr>
        <p:txBody>
          <a:bodyPr/>
          <a:lstStyle/>
          <a:p>
            <a:r>
              <a:rPr lang="hr-HR" dirty="0"/>
              <a:t>D. 19.1.6 </a:t>
            </a:r>
            <a:r>
              <a:rPr lang="hr-HR" dirty="0" err="1"/>
              <a:t>Pomponius</a:t>
            </a:r>
            <a:r>
              <a:rPr lang="hr-HR" dirty="0"/>
              <a:t> libro nono ad </a:t>
            </a:r>
            <a:r>
              <a:rPr lang="hr-HR" dirty="0" err="1"/>
              <a:t>Sabinum</a:t>
            </a:r>
            <a:endParaRPr lang="hr-HR" dirty="0"/>
          </a:p>
          <a:p>
            <a:pPr algn="just"/>
            <a:r>
              <a:rPr lang="hr-HR" i="1" dirty="0"/>
              <a:t>1. Si </a:t>
            </a:r>
            <a:r>
              <a:rPr lang="hr-HR" i="1" dirty="0" err="1"/>
              <a:t>vendidi</a:t>
            </a:r>
            <a:r>
              <a:rPr lang="hr-HR" i="1" dirty="0"/>
              <a:t> </a:t>
            </a:r>
            <a:r>
              <a:rPr lang="hr-HR" i="1" dirty="0" err="1"/>
              <a:t>tibi</a:t>
            </a:r>
            <a:r>
              <a:rPr lang="hr-HR" i="1" dirty="0"/>
              <a:t> </a:t>
            </a:r>
            <a:r>
              <a:rPr lang="hr-HR" i="1" dirty="0" err="1"/>
              <a:t>insulam</a:t>
            </a:r>
            <a:r>
              <a:rPr lang="hr-HR" i="1" dirty="0"/>
              <a:t> </a:t>
            </a:r>
            <a:r>
              <a:rPr lang="hr-HR" i="1" dirty="0" err="1"/>
              <a:t>certa</a:t>
            </a:r>
            <a:r>
              <a:rPr lang="hr-HR" i="1" dirty="0"/>
              <a:t> </a:t>
            </a:r>
            <a:r>
              <a:rPr lang="hr-HR" i="1" dirty="0" err="1"/>
              <a:t>pecunia</a:t>
            </a:r>
            <a:r>
              <a:rPr lang="hr-HR" i="1" dirty="0"/>
              <a:t> </a:t>
            </a:r>
            <a:r>
              <a:rPr lang="hr-HR" i="1" dirty="0" err="1"/>
              <a:t>et</a:t>
            </a:r>
            <a:r>
              <a:rPr lang="hr-HR" i="1" dirty="0"/>
              <a:t> </a:t>
            </a:r>
            <a:r>
              <a:rPr lang="hr-HR" i="1" dirty="0" err="1"/>
              <a:t>ut</a:t>
            </a:r>
            <a:r>
              <a:rPr lang="hr-HR" i="1" dirty="0"/>
              <a:t> </a:t>
            </a:r>
            <a:r>
              <a:rPr lang="hr-HR" i="1" dirty="0" err="1"/>
              <a:t>aliam</a:t>
            </a:r>
            <a:r>
              <a:rPr lang="hr-HR" i="1" dirty="0"/>
              <a:t> </a:t>
            </a:r>
            <a:r>
              <a:rPr lang="hr-HR" i="1" dirty="0" err="1"/>
              <a:t>insulam</a:t>
            </a:r>
            <a:r>
              <a:rPr lang="hr-HR" i="1" dirty="0"/>
              <a:t> </a:t>
            </a:r>
            <a:r>
              <a:rPr lang="hr-HR" i="1" dirty="0" err="1"/>
              <a:t>meam</a:t>
            </a:r>
            <a:r>
              <a:rPr lang="hr-HR" i="1" dirty="0"/>
              <a:t> </a:t>
            </a:r>
            <a:r>
              <a:rPr lang="hr-HR" i="1" dirty="0" err="1"/>
              <a:t>reficeres</a:t>
            </a:r>
            <a:r>
              <a:rPr lang="hr-HR" i="1" dirty="0"/>
              <a:t>, </a:t>
            </a:r>
            <a:r>
              <a:rPr lang="hr-HR" i="1" dirty="0" err="1"/>
              <a:t>agam</a:t>
            </a:r>
            <a:r>
              <a:rPr lang="hr-HR" i="1" dirty="0"/>
              <a:t> ex </a:t>
            </a:r>
            <a:r>
              <a:rPr lang="hr-HR" i="1" dirty="0" err="1"/>
              <a:t>vendito</a:t>
            </a:r>
            <a:r>
              <a:rPr lang="hr-HR" i="1" dirty="0"/>
              <a:t>, </a:t>
            </a:r>
            <a:r>
              <a:rPr lang="hr-HR" i="1" dirty="0" err="1"/>
              <a:t>ut</a:t>
            </a:r>
            <a:r>
              <a:rPr lang="hr-HR" i="1" dirty="0"/>
              <a:t> </a:t>
            </a:r>
            <a:r>
              <a:rPr lang="hr-HR" i="1" dirty="0" err="1"/>
              <a:t>reficias</a:t>
            </a:r>
            <a:r>
              <a:rPr lang="hr-HR" i="1" dirty="0"/>
              <a:t>: si </a:t>
            </a:r>
            <a:r>
              <a:rPr lang="hr-HR" i="1" dirty="0" err="1"/>
              <a:t>autem</a:t>
            </a:r>
            <a:r>
              <a:rPr lang="hr-HR" i="1" dirty="0"/>
              <a:t> </a:t>
            </a:r>
            <a:r>
              <a:rPr lang="hr-HR" i="1" dirty="0" err="1"/>
              <a:t>hoc</a:t>
            </a:r>
            <a:r>
              <a:rPr lang="hr-HR" i="1" dirty="0"/>
              <a:t> </a:t>
            </a:r>
            <a:r>
              <a:rPr lang="hr-HR" i="1" dirty="0" err="1"/>
              <a:t>solum</a:t>
            </a:r>
            <a:r>
              <a:rPr lang="hr-HR" i="1" dirty="0"/>
              <a:t>, </a:t>
            </a:r>
            <a:r>
              <a:rPr lang="hr-HR" i="1" dirty="0" err="1"/>
              <a:t>ut</a:t>
            </a:r>
            <a:r>
              <a:rPr lang="hr-HR" i="1" dirty="0"/>
              <a:t> </a:t>
            </a:r>
            <a:r>
              <a:rPr lang="hr-HR" i="1" dirty="0" err="1"/>
              <a:t>reficeres</a:t>
            </a:r>
            <a:r>
              <a:rPr lang="hr-HR" i="1" dirty="0"/>
              <a:t> </a:t>
            </a:r>
            <a:r>
              <a:rPr lang="hr-HR" i="1" dirty="0" err="1"/>
              <a:t>eam</a:t>
            </a:r>
            <a:r>
              <a:rPr lang="hr-HR" i="1" dirty="0"/>
              <a:t> </a:t>
            </a:r>
            <a:r>
              <a:rPr lang="hr-HR" i="1" dirty="0" err="1"/>
              <a:t>convenisset</a:t>
            </a:r>
            <a:r>
              <a:rPr lang="hr-HR" i="1" dirty="0"/>
              <a:t>, </a:t>
            </a:r>
            <a:r>
              <a:rPr lang="hr-HR" i="1" dirty="0" err="1"/>
              <a:t>non</a:t>
            </a:r>
            <a:r>
              <a:rPr lang="hr-HR" i="1" dirty="0"/>
              <a:t> </a:t>
            </a:r>
            <a:r>
              <a:rPr lang="hr-HR" i="1" dirty="0" err="1"/>
              <a:t>intelllegitur</a:t>
            </a:r>
            <a:r>
              <a:rPr lang="hr-HR" i="1" dirty="0"/>
              <a:t> </a:t>
            </a:r>
            <a:r>
              <a:rPr lang="hr-HR" i="1" dirty="0" err="1"/>
              <a:t>emptio</a:t>
            </a:r>
            <a:r>
              <a:rPr lang="hr-HR" i="1" dirty="0"/>
              <a:t> </a:t>
            </a:r>
            <a:r>
              <a:rPr lang="hr-HR" i="1" dirty="0" err="1"/>
              <a:t>et</a:t>
            </a:r>
            <a:r>
              <a:rPr lang="hr-HR" i="1" dirty="0"/>
              <a:t> </a:t>
            </a:r>
            <a:r>
              <a:rPr lang="hr-HR" i="1" dirty="0" err="1"/>
              <a:t>venditio</a:t>
            </a:r>
            <a:r>
              <a:rPr lang="hr-HR" i="1" dirty="0"/>
              <a:t> </a:t>
            </a:r>
            <a:r>
              <a:rPr lang="hr-HR" i="1" dirty="0" err="1"/>
              <a:t>facta</a:t>
            </a:r>
            <a:r>
              <a:rPr lang="hr-HR" i="1" dirty="0"/>
              <a:t>, </a:t>
            </a:r>
            <a:r>
              <a:rPr lang="hr-HR" i="1" dirty="0" err="1"/>
              <a:t>ut</a:t>
            </a:r>
            <a:r>
              <a:rPr lang="hr-HR" i="1" dirty="0"/>
              <a:t> </a:t>
            </a:r>
            <a:r>
              <a:rPr lang="hr-HR" i="1" dirty="0" err="1"/>
              <a:t>et</a:t>
            </a:r>
            <a:r>
              <a:rPr lang="hr-HR" i="1" dirty="0"/>
              <a:t> </a:t>
            </a:r>
            <a:r>
              <a:rPr lang="hr-HR" i="1" dirty="0" err="1"/>
              <a:t>neratius</a:t>
            </a:r>
            <a:r>
              <a:rPr lang="hr-HR" i="1" dirty="0"/>
              <a:t> </a:t>
            </a:r>
            <a:r>
              <a:rPr lang="hr-HR" i="1" dirty="0" err="1"/>
              <a:t>scripsit</a:t>
            </a:r>
            <a:r>
              <a:rPr lang="hr-HR" i="1" dirty="0"/>
              <a:t>.</a:t>
            </a:r>
          </a:p>
          <a:p>
            <a:pPr algn="just"/>
            <a:r>
              <a:rPr lang="hr-HR" i="1" dirty="0"/>
              <a:t>2. </a:t>
            </a:r>
            <a:r>
              <a:rPr lang="hr-HR" i="1" dirty="0" err="1"/>
              <a:t>Sed</a:t>
            </a:r>
            <a:r>
              <a:rPr lang="hr-HR" i="1" dirty="0"/>
              <a:t> si </a:t>
            </a:r>
            <a:r>
              <a:rPr lang="hr-HR" i="1" dirty="0" err="1"/>
              <a:t>aream</a:t>
            </a:r>
            <a:r>
              <a:rPr lang="hr-HR" i="1" dirty="0"/>
              <a:t> </a:t>
            </a:r>
            <a:r>
              <a:rPr lang="hr-HR" i="1" dirty="0" err="1"/>
              <a:t>tibi</a:t>
            </a:r>
            <a:r>
              <a:rPr lang="hr-HR" i="1" dirty="0"/>
              <a:t> </a:t>
            </a:r>
            <a:r>
              <a:rPr lang="hr-HR" i="1" dirty="0" err="1"/>
              <a:t>vendidi</a:t>
            </a:r>
            <a:r>
              <a:rPr lang="hr-HR" i="1" dirty="0"/>
              <a:t> </a:t>
            </a:r>
            <a:r>
              <a:rPr lang="hr-HR" i="1" dirty="0" err="1"/>
              <a:t>certo</a:t>
            </a:r>
            <a:r>
              <a:rPr lang="hr-HR" i="1" dirty="0"/>
              <a:t> pretio </a:t>
            </a:r>
            <a:r>
              <a:rPr lang="hr-HR" i="1" dirty="0" err="1"/>
              <a:t>et</a:t>
            </a:r>
            <a:r>
              <a:rPr lang="hr-HR" i="1" dirty="0"/>
              <a:t> </a:t>
            </a:r>
            <a:r>
              <a:rPr lang="hr-HR" i="1" dirty="0" err="1"/>
              <a:t>tradidi</a:t>
            </a:r>
            <a:r>
              <a:rPr lang="hr-HR" i="1" dirty="0"/>
              <a:t>, </a:t>
            </a:r>
            <a:r>
              <a:rPr lang="hr-HR" i="1" dirty="0" err="1"/>
              <a:t>ita</a:t>
            </a:r>
            <a:r>
              <a:rPr lang="hr-HR" i="1" dirty="0"/>
              <a:t> </a:t>
            </a:r>
            <a:r>
              <a:rPr lang="hr-HR" i="1" dirty="0" err="1"/>
              <a:t>ut</a:t>
            </a:r>
            <a:r>
              <a:rPr lang="hr-HR" i="1" dirty="0"/>
              <a:t> </a:t>
            </a:r>
            <a:r>
              <a:rPr lang="hr-HR" i="1" dirty="0" err="1"/>
              <a:t>insula</a:t>
            </a:r>
            <a:r>
              <a:rPr lang="hr-HR" i="1" dirty="0"/>
              <a:t> </a:t>
            </a:r>
            <a:r>
              <a:rPr lang="hr-HR" i="1" dirty="0" err="1"/>
              <a:t>aedificata</a:t>
            </a:r>
            <a:r>
              <a:rPr lang="hr-HR" i="1" dirty="0"/>
              <a:t> </a:t>
            </a:r>
            <a:r>
              <a:rPr lang="hr-HR" i="1" dirty="0" err="1"/>
              <a:t>partem</a:t>
            </a:r>
            <a:r>
              <a:rPr lang="hr-HR" i="1" dirty="0"/>
              <a:t> </a:t>
            </a:r>
            <a:r>
              <a:rPr lang="hr-HR" i="1" dirty="0" err="1"/>
              <a:t>dimidiam</a:t>
            </a:r>
            <a:r>
              <a:rPr lang="hr-HR" i="1" dirty="0"/>
              <a:t> </a:t>
            </a:r>
            <a:r>
              <a:rPr lang="hr-HR" i="1" dirty="0" err="1"/>
              <a:t>mihi</a:t>
            </a:r>
            <a:r>
              <a:rPr lang="hr-HR" i="1" dirty="0"/>
              <a:t> </a:t>
            </a:r>
            <a:r>
              <a:rPr lang="hr-HR" i="1" dirty="0" err="1"/>
              <a:t>retradas</a:t>
            </a:r>
            <a:r>
              <a:rPr lang="hr-HR" i="1" dirty="0"/>
              <a:t>, </a:t>
            </a:r>
            <a:r>
              <a:rPr lang="hr-HR" i="1" dirty="0" err="1"/>
              <a:t>verum</a:t>
            </a:r>
            <a:r>
              <a:rPr lang="hr-HR" i="1" dirty="0"/>
              <a:t> </a:t>
            </a:r>
            <a:r>
              <a:rPr lang="hr-HR" i="1" dirty="0" err="1"/>
              <a:t>est</a:t>
            </a:r>
            <a:r>
              <a:rPr lang="hr-HR" i="1" dirty="0"/>
              <a:t> </a:t>
            </a:r>
            <a:r>
              <a:rPr lang="hr-HR" i="1" dirty="0" err="1"/>
              <a:t>et</a:t>
            </a:r>
            <a:r>
              <a:rPr lang="hr-HR" i="1" dirty="0"/>
              <a:t> </a:t>
            </a:r>
            <a:r>
              <a:rPr lang="hr-HR" i="1" dirty="0" err="1"/>
              <a:t>ut</a:t>
            </a:r>
            <a:r>
              <a:rPr lang="hr-HR" i="1" dirty="0"/>
              <a:t> </a:t>
            </a:r>
            <a:r>
              <a:rPr lang="hr-HR" i="1" dirty="0" err="1"/>
              <a:t>aedifices</a:t>
            </a:r>
            <a:r>
              <a:rPr lang="hr-HR" i="1" dirty="0"/>
              <a:t> agere me </a:t>
            </a:r>
            <a:r>
              <a:rPr lang="hr-HR" i="1" dirty="0" err="1"/>
              <a:t>posse</a:t>
            </a:r>
            <a:r>
              <a:rPr lang="hr-HR" i="1" dirty="0"/>
              <a:t> ex </a:t>
            </a:r>
            <a:r>
              <a:rPr lang="hr-HR" i="1" dirty="0" err="1"/>
              <a:t>vendito</a:t>
            </a:r>
            <a:r>
              <a:rPr lang="hr-HR" i="1" dirty="0"/>
              <a:t> </a:t>
            </a:r>
            <a:r>
              <a:rPr lang="hr-HR" i="1" dirty="0" err="1"/>
              <a:t>et</a:t>
            </a:r>
            <a:r>
              <a:rPr lang="hr-HR" i="1" dirty="0"/>
              <a:t> </a:t>
            </a:r>
            <a:r>
              <a:rPr lang="hr-HR" i="1" dirty="0" err="1"/>
              <a:t>ut</a:t>
            </a:r>
            <a:r>
              <a:rPr lang="hr-HR" i="1" dirty="0"/>
              <a:t> </a:t>
            </a:r>
            <a:r>
              <a:rPr lang="hr-HR" i="1" dirty="0" err="1"/>
              <a:t>aedificatam</a:t>
            </a:r>
            <a:r>
              <a:rPr lang="hr-HR" i="1" dirty="0"/>
              <a:t> </a:t>
            </a:r>
            <a:r>
              <a:rPr lang="hr-HR" i="1" dirty="0" err="1"/>
              <a:t>mihi</a:t>
            </a:r>
            <a:r>
              <a:rPr lang="hr-HR" i="1" dirty="0"/>
              <a:t> </a:t>
            </a:r>
            <a:r>
              <a:rPr lang="hr-HR" i="1" dirty="0" err="1"/>
              <a:t>retradas</a:t>
            </a:r>
            <a:r>
              <a:rPr lang="hr-HR" i="1" dirty="0"/>
              <a:t>: </a:t>
            </a:r>
            <a:r>
              <a:rPr lang="hr-HR" i="1" dirty="0" err="1"/>
              <a:t>quamdiu</a:t>
            </a:r>
            <a:r>
              <a:rPr lang="hr-HR" i="1" dirty="0"/>
              <a:t> </a:t>
            </a:r>
            <a:r>
              <a:rPr lang="hr-HR" i="1" dirty="0" err="1"/>
              <a:t>enim</a:t>
            </a:r>
            <a:r>
              <a:rPr lang="hr-HR" i="1" dirty="0"/>
              <a:t> </a:t>
            </a:r>
            <a:r>
              <a:rPr lang="hr-HR" i="1" dirty="0" err="1"/>
              <a:t>aliquid</a:t>
            </a:r>
            <a:r>
              <a:rPr lang="hr-HR" i="1" dirty="0"/>
              <a:t> ex </a:t>
            </a:r>
            <a:r>
              <a:rPr lang="hr-HR" i="1" dirty="0" err="1"/>
              <a:t>re</a:t>
            </a:r>
            <a:r>
              <a:rPr lang="hr-HR" i="1" dirty="0"/>
              <a:t> </a:t>
            </a:r>
            <a:r>
              <a:rPr lang="hr-HR" i="1" dirty="0" err="1"/>
              <a:t>vendita</a:t>
            </a:r>
            <a:r>
              <a:rPr lang="hr-HR" i="1" dirty="0"/>
              <a:t> </a:t>
            </a:r>
            <a:r>
              <a:rPr lang="hr-HR" i="1" dirty="0" err="1"/>
              <a:t>apud</a:t>
            </a:r>
            <a:r>
              <a:rPr lang="hr-HR" i="1" dirty="0"/>
              <a:t> te </a:t>
            </a:r>
            <a:r>
              <a:rPr lang="hr-HR" i="1" dirty="0" err="1"/>
              <a:t>superesset</a:t>
            </a:r>
            <a:r>
              <a:rPr lang="hr-HR" i="1" dirty="0"/>
              <a:t>, ex </a:t>
            </a:r>
            <a:r>
              <a:rPr lang="hr-HR" i="1" dirty="0" err="1"/>
              <a:t>vendito</a:t>
            </a:r>
            <a:r>
              <a:rPr lang="hr-HR" i="1" dirty="0"/>
              <a:t> me </a:t>
            </a:r>
            <a:r>
              <a:rPr lang="hr-HR" i="1" dirty="0" err="1"/>
              <a:t>habere</a:t>
            </a:r>
            <a:r>
              <a:rPr lang="hr-HR" i="1" dirty="0"/>
              <a:t> </a:t>
            </a:r>
            <a:r>
              <a:rPr lang="hr-HR" i="1" dirty="0" err="1"/>
              <a:t>actionem</a:t>
            </a:r>
            <a:r>
              <a:rPr lang="hr-HR" i="1" dirty="0"/>
              <a:t> </a:t>
            </a:r>
            <a:r>
              <a:rPr lang="hr-HR" i="1" dirty="0" err="1"/>
              <a:t>constat</a:t>
            </a:r>
            <a:r>
              <a:rPr lang="hr-HR" i="1" dirty="0" smtClean="0"/>
              <a:t>.</a:t>
            </a:r>
          </a:p>
          <a:p>
            <a:pPr algn="just"/>
            <a:r>
              <a:rPr lang="hr-HR" dirty="0" smtClean="0"/>
              <a:t>1. </a:t>
            </a:r>
            <a:r>
              <a:rPr lang="hr-HR" dirty="0" err="1" smtClean="0"/>
              <a:t>I</a:t>
            </a:r>
            <a:r>
              <a:rPr lang="hr-HR" dirty="0" err="1" smtClean="0"/>
              <a:t>f</a:t>
            </a:r>
            <a:r>
              <a:rPr lang="hr-HR" dirty="0" smtClean="0"/>
              <a:t> I </a:t>
            </a:r>
            <a:r>
              <a:rPr lang="hr-HR" dirty="0" err="1" smtClean="0"/>
              <a:t>sold</a:t>
            </a:r>
            <a:r>
              <a:rPr lang="hr-HR" dirty="0" smtClean="0"/>
              <a:t> </a:t>
            </a:r>
            <a:r>
              <a:rPr lang="hr-HR" dirty="0" err="1" smtClean="0"/>
              <a:t>you</a:t>
            </a:r>
            <a:r>
              <a:rPr lang="hr-HR" dirty="0" smtClean="0"/>
              <a:t> a </a:t>
            </a:r>
            <a:r>
              <a:rPr lang="hr-HR" dirty="0" err="1" smtClean="0"/>
              <a:t>building</a:t>
            </a:r>
            <a:r>
              <a:rPr lang="hr-HR" dirty="0" smtClean="0"/>
              <a:t> </a:t>
            </a:r>
            <a:r>
              <a:rPr lang="hr-HR" dirty="0" err="1" smtClean="0"/>
              <a:t>in</a:t>
            </a:r>
            <a:r>
              <a:rPr lang="hr-HR" dirty="0" smtClean="0"/>
              <a:t> </a:t>
            </a:r>
            <a:r>
              <a:rPr lang="hr-HR" dirty="0" err="1" smtClean="0"/>
              <a:t>exchange</a:t>
            </a:r>
            <a:r>
              <a:rPr lang="hr-HR" dirty="0" smtClean="0"/>
              <a:t> for a </a:t>
            </a:r>
            <a:r>
              <a:rPr lang="hr-HR" dirty="0" err="1" smtClean="0"/>
              <a:t>fixed</a:t>
            </a:r>
            <a:r>
              <a:rPr lang="hr-HR" dirty="0" smtClean="0"/>
              <a:t> </a:t>
            </a:r>
            <a:r>
              <a:rPr lang="hr-HR" dirty="0" err="1" smtClean="0"/>
              <a:t>sum</a:t>
            </a:r>
            <a:r>
              <a:rPr lang="hr-HR" dirty="0" smtClean="0"/>
              <a:t> </a:t>
            </a:r>
            <a:r>
              <a:rPr lang="hr-HR" dirty="0" err="1" smtClean="0"/>
              <a:t>of</a:t>
            </a:r>
            <a:r>
              <a:rPr lang="hr-HR" dirty="0" smtClean="0"/>
              <a:t> </a:t>
            </a:r>
            <a:r>
              <a:rPr lang="hr-HR" dirty="0" err="1" smtClean="0"/>
              <a:t>money</a:t>
            </a:r>
            <a:r>
              <a:rPr lang="hr-HR" dirty="0" smtClean="0"/>
              <a:t> plus </a:t>
            </a:r>
            <a:r>
              <a:rPr lang="hr-HR" dirty="0" err="1" smtClean="0"/>
              <a:t>your</a:t>
            </a:r>
            <a:r>
              <a:rPr lang="hr-HR" dirty="0" smtClean="0"/>
              <a:t> </a:t>
            </a:r>
            <a:r>
              <a:rPr lang="hr-HR" dirty="0" err="1" smtClean="0"/>
              <a:t>promise</a:t>
            </a:r>
            <a:r>
              <a:rPr lang="hr-HR" dirty="0" smtClean="0"/>
              <a:t> to </a:t>
            </a:r>
            <a:r>
              <a:rPr lang="hr-HR" dirty="0" err="1" smtClean="0"/>
              <a:t>repair</a:t>
            </a:r>
            <a:r>
              <a:rPr lang="hr-HR" dirty="0" smtClean="0"/>
              <a:t> </a:t>
            </a:r>
            <a:r>
              <a:rPr lang="hr-HR" dirty="0" err="1" smtClean="0"/>
              <a:t>another</a:t>
            </a:r>
            <a:r>
              <a:rPr lang="hr-HR" dirty="0" smtClean="0"/>
              <a:t> </a:t>
            </a:r>
            <a:r>
              <a:rPr lang="hr-HR" dirty="0" err="1" smtClean="0"/>
              <a:t>building</a:t>
            </a:r>
            <a:r>
              <a:rPr lang="hr-HR" dirty="0" smtClean="0"/>
              <a:t> </a:t>
            </a:r>
            <a:r>
              <a:rPr lang="hr-HR" dirty="0" err="1" smtClean="0"/>
              <a:t>of</a:t>
            </a:r>
            <a:r>
              <a:rPr lang="hr-HR" dirty="0" smtClean="0"/>
              <a:t> mine, I </a:t>
            </a:r>
            <a:r>
              <a:rPr lang="hr-HR" dirty="0" err="1" smtClean="0"/>
              <a:t>may</a:t>
            </a:r>
            <a:r>
              <a:rPr lang="hr-HR" dirty="0" smtClean="0"/>
              <a:t> </a:t>
            </a:r>
            <a:r>
              <a:rPr lang="hr-HR" dirty="0" err="1" smtClean="0"/>
              <a:t>sue</a:t>
            </a:r>
            <a:r>
              <a:rPr lang="hr-HR" dirty="0" smtClean="0"/>
              <a:t> </a:t>
            </a:r>
            <a:r>
              <a:rPr lang="hr-HR" dirty="0" err="1" smtClean="0"/>
              <a:t>you</a:t>
            </a:r>
            <a:r>
              <a:rPr lang="hr-HR" dirty="0" smtClean="0"/>
              <a:t> on </a:t>
            </a:r>
            <a:r>
              <a:rPr lang="hr-HR" dirty="0" err="1" smtClean="0"/>
              <a:t>the</a:t>
            </a:r>
            <a:r>
              <a:rPr lang="hr-HR" dirty="0" smtClean="0"/>
              <a:t> </a:t>
            </a:r>
            <a:r>
              <a:rPr lang="hr-HR" dirty="0" err="1" smtClean="0"/>
              <a:t>purchase</a:t>
            </a:r>
            <a:r>
              <a:rPr lang="hr-HR" dirty="0" smtClean="0"/>
              <a:t> to </a:t>
            </a:r>
            <a:r>
              <a:rPr lang="hr-HR" dirty="0" err="1" smtClean="0"/>
              <a:t>force</a:t>
            </a:r>
            <a:r>
              <a:rPr lang="hr-HR" dirty="0" smtClean="0"/>
              <a:t> </a:t>
            </a:r>
            <a:r>
              <a:rPr lang="hr-HR" dirty="0" err="1" smtClean="0"/>
              <a:t>this</a:t>
            </a:r>
            <a:r>
              <a:rPr lang="hr-HR" dirty="0" smtClean="0"/>
              <a:t> </a:t>
            </a:r>
            <a:r>
              <a:rPr lang="hr-HR" dirty="0" err="1" smtClean="0"/>
              <a:t>repair</a:t>
            </a:r>
            <a:r>
              <a:rPr lang="hr-HR" dirty="0" smtClean="0"/>
              <a:t>; but </a:t>
            </a:r>
            <a:r>
              <a:rPr lang="hr-HR" dirty="0" err="1" smtClean="0"/>
              <a:t>if</a:t>
            </a:r>
            <a:r>
              <a:rPr lang="hr-HR" dirty="0" smtClean="0"/>
              <a:t> </a:t>
            </a:r>
            <a:r>
              <a:rPr lang="hr-HR" dirty="0" err="1" smtClean="0"/>
              <a:t>our</a:t>
            </a:r>
            <a:r>
              <a:rPr lang="hr-HR" dirty="0" smtClean="0"/>
              <a:t> </a:t>
            </a:r>
            <a:r>
              <a:rPr lang="hr-HR" dirty="0" err="1" smtClean="0"/>
              <a:t>agreement</a:t>
            </a:r>
            <a:r>
              <a:rPr lang="hr-HR" dirty="0" smtClean="0"/>
              <a:t> </a:t>
            </a:r>
            <a:r>
              <a:rPr lang="hr-HR" dirty="0" err="1" smtClean="0"/>
              <a:t>was</a:t>
            </a:r>
            <a:r>
              <a:rPr lang="hr-HR" dirty="0" smtClean="0"/>
              <a:t> </a:t>
            </a:r>
            <a:r>
              <a:rPr lang="hr-HR" dirty="0" err="1" smtClean="0"/>
              <a:t>only</a:t>
            </a:r>
            <a:r>
              <a:rPr lang="hr-HR" dirty="0" smtClean="0"/>
              <a:t> </a:t>
            </a:r>
            <a:r>
              <a:rPr lang="hr-HR" dirty="0" err="1" smtClean="0"/>
              <a:t>that</a:t>
            </a:r>
            <a:r>
              <a:rPr lang="hr-HR" dirty="0" smtClean="0"/>
              <a:t> </a:t>
            </a:r>
            <a:r>
              <a:rPr lang="hr-HR" dirty="0" err="1" smtClean="0"/>
              <a:t>you</a:t>
            </a:r>
            <a:r>
              <a:rPr lang="hr-HR" dirty="0" smtClean="0"/>
              <a:t> </a:t>
            </a:r>
            <a:r>
              <a:rPr lang="hr-HR" dirty="0" err="1" smtClean="0"/>
              <a:t>repair</a:t>
            </a:r>
            <a:r>
              <a:rPr lang="hr-HR" dirty="0" smtClean="0"/>
              <a:t> </a:t>
            </a:r>
            <a:r>
              <a:rPr lang="hr-HR" dirty="0" err="1" smtClean="0"/>
              <a:t>it</a:t>
            </a:r>
            <a:r>
              <a:rPr lang="hr-HR" dirty="0" smtClean="0"/>
              <a:t>, a </a:t>
            </a:r>
            <a:r>
              <a:rPr lang="hr-HR" dirty="0" err="1" smtClean="0"/>
              <a:t>contract</a:t>
            </a:r>
            <a:r>
              <a:rPr lang="hr-HR" dirty="0" smtClean="0"/>
              <a:t> </a:t>
            </a:r>
            <a:r>
              <a:rPr lang="hr-HR" dirty="0" err="1" smtClean="0"/>
              <a:t>of</a:t>
            </a:r>
            <a:r>
              <a:rPr lang="hr-HR" dirty="0" smtClean="0"/>
              <a:t> sale </a:t>
            </a:r>
            <a:r>
              <a:rPr lang="hr-HR" dirty="0" err="1" smtClean="0"/>
              <a:t>is</a:t>
            </a:r>
            <a:r>
              <a:rPr lang="hr-HR" dirty="0" smtClean="0"/>
              <a:t> </a:t>
            </a:r>
            <a:r>
              <a:rPr lang="hr-HR" dirty="0" err="1" smtClean="0"/>
              <a:t>not</a:t>
            </a:r>
            <a:r>
              <a:rPr lang="hr-HR" dirty="0" smtClean="0"/>
              <a:t> </a:t>
            </a:r>
            <a:r>
              <a:rPr lang="hr-HR" dirty="0" err="1" smtClean="0"/>
              <a:t>construed</a:t>
            </a:r>
            <a:r>
              <a:rPr lang="hr-HR" dirty="0" smtClean="0"/>
              <a:t> as </a:t>
            </a:r>
            <a:r>
              <a:rPr lang="hr-HR" dirty="0" err="1" smtClean="0"/>
              <a:t>having</a:t>
            </a:r>
            <a:r>
              <a:rPr lang="hr-HR" dirty="0" smtClean="0"/>
              <a:t> </a:t>
            </a:r>
            <a:r>
              <a:rPr lang="hr-HR" dirty="0" err="1" smtClean="0"/>
              <a:t>been</a:t>
            </a:r>
            <a:r>
              <a:rPr lang="hr-HR" dirty="0" smtClean="0"/>
              <a:t> </a:t>
            </a:r>
            <a:r>
              <a:rPr lang="hr-HR" dirty="0" err="1" smtClean="0"/>
              <a:t>made</a:t>
            </a:r>
            <a:r>
              <a:rPr lang="hr-HR" dirty="0" smtClean="0"/>
              <a:t>. </a:t>
            </a:r>
            <a:r>
              <a:rPr lang="hr-HR" dirty="0" err="1" smtClean="0"/>
              <a:t>Neratius</a:t>
            </a:r>
            <a:r>
              <a:rPr lang="hr-HR" dirty="0" smtClean="0"/>
              <a:t> </a:t>
            </a:r>
            <a:r>
              <a:rPr lang="hr-HR" dirty="0" err="1" smtClean="0"/>
              <a:t>wrote</a:t>
            </a:r>
            <a:r>
              <a:rPr lang="hr-HR" dirty="0" smtClean="0"/>
              <a:t> </a:t>
            </a:r>
            <a:r>
              <a:rPr lang="hr-HR" dirty="0" err="1" smtClean="0"/>
              <a:t>this</a:t>
            </a:r>
            <a:r>
              <a:rPr lang="hr-HR" dirty="0" smtClean="0"/>
              <a:t> as </a:t>
            </a:r>
            <a:r>
              <a:rPr lang="hr-HR" dirty="0" err="1" smtClean="0"/>
              <a:t>well</a:t>
            </a:r>
            <a:r>
              <a:rPr lang="hr-HR" dirty="0" smtClean="0"/>
              <a:t>. </a:t>
            </a:r>
            <a:endParaRPr lang="hr-HR" dirty="0"/>
          </a:p>
          <a:p>
            <a:pPr algn="just"/>
            <a:r>
              <a:rPr lang="hr-HR" dirty="0" smtClean="0"/>
              <a:t>2. But </a:t>
            </a:r>
            <a:r>
              <a:rPr lang="hr-HR" dirty="0" err="1" smtClean="0"/>
              <a:t>if</a:t>
            </a:r>
            <a:r>
              <a:rPr lang="hr-HR" dirty="0" smtClean="0"/>
              <a:t> I </a:t>
            </a:r>
            <a:r>
              <a:rPr lang="hr-HR" dirty="0" err="1" smtClean="0"/>
              <a:t>sold</a:t>
            </a:r>
            <a:r>
              <a:rPr lang="hr-HR" dirty="0" smtClean="0"/>
              <a:t> </a:t>
            </a:r>
            <a:r>
              <a:rPr lang="hr-HR" dirty="0" err="1" smtClean="0"/>
              <a:t>and</a:t>
            </a:r>
            <a:r>
              <a:rPr lang="hr-HR" dirty="0" smtClean="0"/>
              <a:t> </a:t>
            </a:r>
            <a:r>
              <a:rPr lang="hr-HR" dirty="0" err="1" smtClean="0"/>
              <a:t>delivered</a:t>
            </a:r>
            <a:r>
              <a:rPr lang="hr-HR" dirty="0" smtClean="0"/>
              <a:t> a </a:t>
            </a:r>
            <a:r>
              <a:rPr lang="hr-HR" dirty="0" err="1" smtClean="0"/>
              <a:t>lot</a:t>
            </a:r>
            <a:r>
              <a:rPr lang="hr-HR" dirty="0" smtClean="0"/>
              <a:t> to </a:t>
            </a:r>
            <a:r>
              <a:rPr lang="hr-HR" dirty="0" err="1" smtClean="0"/>
              <a:t>you</a:t>
            </a:r>
            <a:r>
              <a:rPr lang="hr-HR" dirty="0" smtClean="0"/>
              <a:t> </a:t>
            </a:r>
            <a:r>
              <a:rPr lang="hr-HR" dirty="0" err="1" smtClean="0"/>
              <a:t>in</a:t>
            </a:r>
            <a:r>
              <a:rPr lang="hr-HR" dirty="0" smtClean="0"/>
              <a:t> </a:t>
            </a:r>
            <a:r>
              <a:rPr lang="hr-HR" dirty="0" err="1" smtClean="0"/>
              <a:t>exchange</a:t>
            </a:r>
            <a:r>
              <a:rPr lang="hr-HR" dirty="0" smtClean="0"/>
              <a:t> for a </a:t>
            </a:r>
            <a:r>
              <a:rPr lang="hr-HR" dirty="0" err="1" smtClean="0"/>
              <a:t>fixed</a:t>
            </a:r>
            <a:r>
              <a:rPr lang="hr-HR" dirty="0" smtClean="0"/>
              <a:t> </a:t>
            </a:r>
            <a:r>
              <a:rPr lang="hr-HR" dirty="0" err="1" smtClean="0"/>
              <a:t>sum</a:t>
            </a:r>
            <a:r>
              <a:rPr lang="hr-HR" dirty="0" smtClean="0"/>
              <a:t> </a:t>
            </a:r>
            <a:r>
              <a:rPr lang="hr-HR" dirty="0" err="1" smtClean="0"/>
              <a:t>of</a:t>
            </a:r>
            <a:r>
              <a:rPr lang="hr-HR" dirty="0" smtClean="0"/>
              <a:t> </a:t>
            </a:r>
            <a:r>
              <a:rPr lang="hr-HR" dirty="0" err="1" smtClean="0"/>
              <a:t>money</a:t>
            </a:r>
            <a:r>
              <a:rPr lang="hr-HR" dirty="0" smtClean="0"/>
              <a:t> plus </a:t>
            </a:r>
            <a:r>
              <a:rPr lang="hr-HR" dirty="0" err="1" smtClean="0"/>
              <a:t>your</a:t>
            </a:r>
            <a:r>
              <a:rPr lang="hr-HR" dirty="0" smtClean="0"/>
              <a:t> </a:t>
            </a:r>
            <a:r>
              <a:rPr lang="hr-HR" dirty="0" err="1" smtClean="0"/>
              <a:t>promise</a:t>
            </a:r>
            <a:r>
              <a:rPr lang="hr-HR" dirty="0" smtClean="0"/>
              <a:t> to </a:t>
            </a:r>
            <a:r>
              <a:rPr lang="hr-HR" dirty="0" err="1" smtClean="0"/>
              <a:t>deliver</a:t>
            </a:r>
            <a:r>
              <a:rPr lang="hr-HR" dirty="0" smtClean="0"/>
              <a:t> half </a:t>
            </a:r>
            <a:r>
              <a:rPr lang="hr-HR" dirty="0" err="1" smtClean="0"/>
              <a:t>of</a:t>
            </a:r>
            <a:r>
              <a:rPr lang="hr-HR" dirty="0" smtClean="0"/>
              <a:t> </a:t>
            </a:r>
            <a:r>
              <a:rPr lang="hr-HR" dirty="0" err="1" smtClean="0"/>
              <a:t>it</a:t>
            </a:r>
            <a:r>
              <a:rPr lang="hr-HR" dirty="0" smtClean="0"/>
              <a:t> </a:t>
            </a:r>
            <a:r>
              <a:rPr lang="hr-HR" dirty="0" err="1" smtClean="0"/>
              <a:t>back</a:t>
            </a:r>
            <a:r>
              <a:rPr lang="hr-HR" dirty="0" smtClean="0"/>
              <a:t> to me </a:t>
            </a:r>
            <a:r>
              <a:rPr lang="hr-HR" dirty="0" err="1" smtClean="0"/>
              <a:t>after</a:t>
            </a:r>
            <a:r>
              <a:rPr lang="hr-HR" dirty="0" smtClean="0"/>
              <a:t> a </a:t>
            </a:r>
            <a:r>
              <a:rPr lang="hr-HR" dirty="0" err="1" smtClean="0"/>
              <a:t>building</a:t>
            </a:r>
            <a:r>
              <a:rPr lang="hr-HR" dirty="0" smtClean="0"/>
              <a:t> </a:t>
            </a:r>
            <a:r>
              <a:rPr lang="hr-HR" dirty="0" err="1" smtClean="0"/>
              <a:t>is</a:t>
            </a:r>
            <a:r>
              <a:rPr lang="hr-HR" dirty="0" smtClean="0"/>
              <a:t> </a:t>
            </a:r>
            <a:r>
              <a:rPr lang="hr-HR" dirty="0" err="1" smtClean="0"/>
              <a:t>contructed</a:t>
            </a:r>
            <a:r>
              <a:rPr lang="hr-HR" dirty="0" smtClean="0"/>
              <a:t> on </a:t>
            </a:r>
            <a:r>
              <a:rPr lang="hr-HR" dirty="0" err="1" smtClean="0"/>
              <a:t>it</a:t>
            </a:r>
            <a:r>
              <a:rPr lang="hr-HR" dirty="0" smtClean="0"/>
              <a:t>, </a:t>
            </a:r>
            <a:r>
              <a:rPr lang="hr-HR" dirty="0" err="1" smtClean="0"/>
              <a:t>the</a:t>
            </a:r>
            <a:r>
              <a:rPr lang="hr-HR" dirty="0" smtClean="0"/>
              <a:t> </a:t>
            </a:r>
            <a:r>
              <a:rPr lang="hr-HR" dirty="0" err="1" smtClean="0"/>
              <a:t>correct</a:t>
            </a:r>
            <a:r>
              <a:rPr lang="hr-HR" dirty="0" smtClean="0"/>
              <a:t> </a:t>
            </a:r>
            <a:r>
              <a:rPr lang="hr-HR" dirty="0" err="1" smtClean="0"/>
              <a:t>position</a:t>
            </a:r>
            <a:r>
              <a:rPr lang="hr-HR" dirty="0" smtClean="0"/>
              <a:t> </a:t>
            </a:r>
            <a:r>
              <a:rPr lang="hr-HR" dirty="0" err="1" smtClean="0"/>
              <a:t>is</a:t>
            </a:r>
            <a:r>
              <a:rPr lang="hr-HR" dirty="0" smtClean="0"/>
              <a:t> </a:t>
            </a:r>
            <a:r>
              <a:rPr lang="hr-HR" dirty="0" err="1" smtClean="0"/>
              <a:t>that</a:t>
            </a:r>
            <a:r>
              <a:rPr lang="hr-HR" dirty="0" smtClean="0"/>
              <a:t> I </a:t>
            </a:r>
            <a:r>
              <a:rPr lang="hr-HR" dirty="0" err="1" smtClean="0"/>
              <a:t>can</a:t>
            </a:r>
            <a:r>
              <a:rPr lang="hr-HR" dirty="0" smtClean="0"/>
              <a:t> </a:t>
            </a:r>
            <a:r>
              <a:rPr lang="hr-HR" dirty="0" err="1" smtClean="0"/>
              <a:t>sue</a:t>
            </a:r>
            <a:r>
              <a:rPr lang="hr-HR" dirty="0" smtClean="0"/>
              <a:t> on </a:t>
            </a:r>
            <a:r>
              <a:rPr lang="hr-HR" dirty="0" err="1" smtClean="0"/>
              <a:t>the</a:t>
            </a:r>
            <a:r>
              <a:rPr lang="hr-HR" dirty="0" smtClean="0"/>
              <a:t> sale to </a:t>
            </a:r>
            <a:r>
              <a:rPr lang="hr-HR" dirty="0" err="1" smtClean="0"/>
              <a:t>force</a:t>
            </a:r>
            <a:r>
              <a:rPr lang="hr-HR" dirty="0" smtClean="0"/>
              <a:t> </a:t>
            </a:r>
            <a:r>
              <a:rPr lang="hr-HR" dirty="0" err="1" smtClean="0"/>
              <a:t>both</a:t>
            </a:r>
            <a:r>
              <a:rPr lang="hr-HR" dirty="0" smtClean="0"/>
              <a:t> </a:t>
            </a:r>
            <a:r>
              <a:rPr lang="hr-HR" dirty="0" err="1" smtClean="0"/>
              <a:t>construction</a:t>
            </a:r>
            <a:r>
              <a:rPr lang="hr-HR" dirty="0" smtClean="0"/>
              <a:t> </a:t>
            </a:r>
            <a:r>
              <a:rPr lang="hr-HR" dirty="0" err="1" smtClean="0"/>
              <a:t>and</a:t>
            </a:r>
            <a:r>
              <a:rPr lang="hr-HR" dirty="0" smtClean="0"/>
              <a:t> </a:t>
            </a:r>
            <a:r>
              <a:rPr lang="hr-HR" dirty="0" err="1" smtClean="0"/>
              <a:t>the</a:t>
            </a:r>
            <a:r>
              <a:rPr lang="hr-HR" dirty="0" smtClean="0"/>
              <a:t> </a:t>
            </a:r>
            <a:r>
              <a:rPr lang="hr-HR" dirty="0" err="1" smtClean="0"/>
              <a:t>redelivery</a:t>
            </a:r>
            <a:r>
              <a:rPr lang="hr-HR" dirty="0" smtClean="0"/>
              <a:t> to me </a:t>
            </a:r>
            <a:r>
              <a:rPr lang="hr-HR" dirty="0" err="1" smtClean="0"/>
              <a:t>after</a:t>
            </a:r>
            <a:r>
              <a:rPr lang="hr-HR" dirty="0" smtClean="0"/>
              <a:t> </a:t>
            </a:r>
            <a:r>
              <a:rPr lang="hr-HR" dirty="0" err="1" smtClean="0"/>
              <a:t>construction</a:t>
            </a:r>
            <a:r>
              <a:rPr lang="hr-HR" dirty="0" smtClean="0"/>
              <a:t>. </a:t>
            </a:r>
            <a:r>
              <a:rPr lang="hr-HR" dirty="0" err="1" smtClean="0"/>
              <a:t>It</a:t>
            </a:r>
            <a:r>
              <a:rPr lang="hr-HR" dirty="0" smtClean="0"/>
              <a:t> </a:t>
            </a:r>
            <a:r>
              <a:rPr lang="hr-HR" dirty="0" err="1" smtClean="0"/>
              <a:t>is</a:t>
            </a:r>
            <a:r>
              <a:rPr lang="hr-HR" dirty="0" smtClean="0"/>
              <a:t> </a:t>
            </a:r>
            <a:r>
              <a:rPr lang="hr-HR" dirty="0" err="1" smtClean="0"/>
              <a:t>generally</a:t>
            </a:r>
            <a:r>
              <a:rPr lang="hr-HR" dirty="0" smtClean="0"/>
              <a:t> </a:t>
            </a:r>
            <a:r>
              <a:rPr lang="hr-HR" dirty="0" err="1" smtClean="0"/>
              <a:t>held</a:t>
            </a:r>
            <a:r>
              <a:rPr lang="hr-HR" dirty="0" smtClean="0"/>
              <a:t> </a:t>
            </a:r>
            <a:r>
              <a:rPr lang="hr-HR" dirty="0" err="1" smtClean="0"/>
              <a:t>that</a:t>
            </a:r>
            <a:r>
              <a:rPr lang="hr-HR" dirty="0" smtClean="0"/>
              <a:t> I </a:t>
            </a:r>
            <a:r>
              <a:rPr lang="hr-HR" dirty="0" err="1" smtClean="0"/>
              <a:t>have</a:t>
            </a:r>
            <a:r>
              <a:rPr lang="hr-HR" dirty="0" smtClean="0"/>
              <a:t> a </a:t>
            </a:r>
            <a:r>
              <a:rPr lang="hr-HR" dirty="0" err="1" smtClean="0"/>
              <a:t>suit</a:t>
            </a:r>
            <a:r>
              <a:rPr lang="hr-HR" dirty="0" smtClean="0"/>
              <a:t> on </a:t>
            </a:r>
            <a:r>
              <a:rPr lang="hr-HR" dirty="0" err="1" smtClean="0"/>
              <a:t>the</a:t>
            </a:r>
            <a:r>
              <a:rPr lang="hr-HR" dirty="0" smtClean="0"/>
              <a:t> sale as </a:t>
            </a:r>
            <a:r>
              <a:rPr lang="hr-HR" dirty="0" err="1" smtClean="0"/>
              <a:t>long</a:t>
            </a:r>
            <a:r>
              <a:rPr lang="hr-HR" dirty="0" smtClean="0"/>
              <a:t> as some </a:t>
            </a:r>
            <a:r>
              <a:rPr lang="hr-HR" dirty="0" err="1" smtClean="0"/>
              <a:t>portion</a:t>
            </a:r>
            <a:r>
              <a:rPr lang="hr-HR" dirty="0" smtClean="0"/>
              <a:t> </a:t>
            </a:r>
            <a:r>
              <a:rPr lang="hr-HR" dirty="0" err="1" smtClean="0"/>
              <a:t>of</a:t>
            </a:r>
            <a:r>
              <a:rPr lang="hr-HR" dirty="0" smtClean="0"/>
              <a:t> </a:t>
            </a:r>
            <a:r>
              <a:rPr lang="hr-HR" dirty="0" err="1" smtClean="0"/>
              <a:t>the</a:t>
            </a:r>
            <a:r>
              <a:rPr lang="hr-HR" dirty="0" smtClean="0"/>
              <a:t> </a:t>
            </a:r>
            <a:r>
              <a:rPr lang="hr-HR" dirty="0" err="1" smtClean="0"/>
              <a:t>object</a:t>
            </a:r>
            <a:r>
              <a:rPr lang="hr-HR" dirty="0" smtClean="0"/>
              <a:t> </a:t>
            </a:r>
            <a:r>
              <a:rPr lang="hr-HR" dirty="0" err="1" smtClean="0"/>
              <a:t>of</a:t>
            </a:r>
            <a:r>
              <a:rPr lang="hr-HR" dirty="0" smtClean="0"/>
              <a:t> sale </a:t>
            </a:r>
            <a:r>
              <a:rPr lang="hr-HR" dirty="0" err="1" smtClean="0"/>
              <a:t>has</a:t>
            </a:r>
            <a:r>
              <a:rPr lang="hr-HR" dirty="0" smtClean="0"/>
              <a:t> </a:t>
            </a:r>
            <a:r>
              <a:rPr lang="hr-HR" dirty="0" err="1" smtClean="0"/>
              <a:t>remained</a:t>
            </a:r>
            <a:r>
              <a:rPr lang="hr-HR" dirty="0" smtClean="0"/>
              <a:t> </a:t>
            </a:r>
            <a:r>
              <a:rPr lang="hr-HR" dirty="0" err="1" smtClean="0"/>
              <a:t>with</a:t>
            </a:r>
            <a:r>
              <a:rPr lang="hr-HR" dirty="0" smtClean="0"/>
              <a:t> </a:t>
            </a:r>
            <a:r>
              <a:rPr lang="hr-HR" dirty="0" err="1" smtClean="0"/>
              <a:t>you</a:t>
            </a:r>
            <a:r>
              <a:rPr lang="hr-HR" dirty="0" smtClean="0"/>
              <a:t>.     </a:t>
            </a:r>
            <a:endParaRPr lang="hr-HR" dirty="0"/>
          </a:p>
        </p:txBody>
      </p:sp>
    </p:spTree>
    <p:extLst>
      <p:ext uri="{BB962C8B-B14F-4D97-AF65-F5344CB8AC3E}">
        <p14:creationId xmlns:p14="http://schemas.microsoft.com/office/powerpoint/2010/main" val="1879232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hr-HR" dirty="0"/>
              <a:t>2. </a:t>
            </a:r>
            <a:r>
              <a:rPr lang="hr-HR" dirty="0" err="1"/>
              <a:t>Certainty</a:t>
            </a:r>
            <a:r>
              <a:rPr lang="hr-HR" dirty="0"/>
              <a:t> </a:t>
            </a:r>
            <a:r>
              <a:rPr lang="hr-HR" dirty="0" err="1"/>
              <a:t>of</a:t>
            </a:r>
            <a:r>
              <a:rPr lang="hr-HR" dirty="0"/>
              <a:t> </a:t>
            </a:r>
            <a:r>
              <a:rPr lang="hr-HR" dirty="0" err="1"/>
              <a:t>price</a:t>
            </a:r>
            <a:endParaRPr lang="hr-HR" dirty="0"/>
          </a:p>
        </p:txBody>
      </p:sp>
      <p:sp>
        <p:nvSpPr>
          <p:cNvPr id="3" name="Rezervirano mjesto sadržaja 2"/>
          <p:cNvSpPr>
            <a:spLocks noGrp="1"/>
          </p:cNvSpPr>
          <p:nvPr>
            <p:ph idx="1"/>
          </p:nvPr>
        </p:nvSpPr>
        <p:spPr/>
        <p:txBody>
          <a:bodyPr/>
          <a:lstStyle/>
          <a:p>
            <a:r>
              <a:rPr lang="hr-HR" dirty="0" err="1"/>
              <a:t>It</a:t>
            </a:r>
            <a:r>
              <a:rPr lang="hr-HR" dirty="0"/>
              <a:t> </a:t>
            </a:r>
            <a:r>
              <a:rPr lang="hr-HR" dirty="0" err="1"/>
              <a:t>does</a:t>
            </a:r>
            <a:r>
              <a:rPr lang="hr-HR" dirty="0"/>
              <a:t> </a:t>
            </a:r>
            <a:r>
              <a:rPr lang="hr-HR" dirty="0" err="1"/>
              <a:t>not</a:t>
            </a:r>
            <a:r>
              <a:rPr lang="hr-HR" dirty="0"/>
              <a:t> </a:t>
            </a:r>
            <a:r>
              <a:rPr lang="hr-HR" dirty="0" err="1"/>
              <a:t>have</a:t>
            </a:r>
            <a:r>
              <a:rPr lang="hr-HR" dirty="0"/>
              <a:t> to </a:t>
            </a:r>
            <a:r>
              <a:rPr lang="hr-HR" dirty="0" err="1"/>
              <a:t>be</a:t>
            </a:r>
            <a:r>
              <a:rPr lang="hr-HR" dirty="0"/>
              <a:t> </a:t>
            </a:r>
            <a:r>
              <a:rPr lang="hr-HR" dirty="0" err="1"/>
              <a:t>ascertained</a:t>
            </a:r>
            <a:r>
              <a:rPr lang="hr-HR" dirty="0"/>
              <a:t> </a:t>
            </a:r>
            <a:r>
              <a:rPr lang="hr-HR" dirty="0" err="1"/>
              <a:t>in</a:t>
            </a:r>
            <a:r>
              <a:rPr lang="hr-HR" dirty="0"/>
              <a:t> </a:t>
            </a:r>
            <a:r>
              <a:rPr lang="hr-HR" dirty="0" err="1"/>
              <a:t>figures</a:t>
            </a:r>
            <a:r>
              <a:rPr lang="hr-HR" dirty="0"/>
              <a:t>, </a:t>
            </a:r>
            <a:r>
              <a:rPr lang="hr-HR" dirty="0" err="1"/>
              <a:t>only</a:t>
            </a:r>
            <a:r>
              <a:rPr lang="hr-HR" dirty="0"/>
              <a:t> </a:t>
            </a:r>
            <a:r>
              <a:rPr lang="hr-HR" dirty="0" err="1"/>
              <a:t>the</a:t>
            </a:r>
            <a:r>
              <a:rPr lang="hr-HR" dirty="0"/>
              <a:t> </a:t>
            </a:r>
            <a:r>
              <a:rPr lang="hr-HR" dirty="0" err="1"/>
              <a:t>criteria</a:t>
            </a:r>
            <a:r>
              <a:rPr lang="hr-HR" dirty="0"/>
              <a:t> </a:t>
            </a:r>
            <a:r>
              <a:rPr lang="hr-HR" dirty="0" err="1"/>
              <a:t>have</a:t>
            </a:r>
            <a:r>
              <a:rPr lang="hr-HR" dirty="0"/>
              <a:t> to </a:t>
            </a:r>
            <a:r>
              <a:rPr lang="hr-HR" dirty="0" err="1"/>
              <a:t>agreed</a:t>
            </a:r>
            <a:r>
              <a:rPr lang="hr-HR" dirty="0"/>
              <a:t> on </a:t>
            </a:r>
            <a:r>
              <a:rPr lang="hr-HR" dirty="0" err="1"/>
              <a:t>which</a:t>
            </a:r>
            <a:r>
              <a:rPr lang="hr-HR" dirty="0"/>
              <a:t> </a:t>
            </a:r>
            <a:r>
              <a:rPr lang="hr-HR" dirty="0" err="1"/>
              <a:t>will</a:t>
            </a:r>
            <a:r>
              <a:rPr lang="hr-HR" dirty="0"/>
              <a:t> </a:t>
            </a:r>
            <a:r>
              <a:rPr lang="hr-HR" dirty="0" err="1"/>
              <a:t>give</a:t>
            </a:r>
            <a:r>
              <a:rPr lang="hr-HR" dirty="0"/>
              <a:t> </a:t>
            </a:r>
            <a:r>
              <a:rPr lang="hr-HR" dirty="0" err="1"/>
              <a:t>the</a:t>
            </a:r>
            <a:r>
              <a:rPr lang="hr-HR" dirty="0"/>
              <a:t> figure </a:t>
            </a:r>
            <a:r>
              <a:rPr lang="hr-HR" dirty="0" err="1"/>
              <a:t>without</a:t>
            </a:r>
            <a:r>
              <a:rPr lang="hr-HR" dirty="0"/>
              <a:t> </a:t>
            </a:r>
            <a:r>
              <a:rPr lang="hr-HR" dirty="0" err="1"/>
              <a:t>new</a:t>
            </a:r>
            <a:r>
              <a:rPr lang="hr-HR" dirty="0"/>
              <a:t> </a:t>
            </a:r>
            <a:r>
              <a:rPr lang="hr-HR" dirty="0" err="1"/>
              <a:t>negotiations</a:t>
            </a:r>
            <a:endParaRPr lang="it-IT" dirty="0"/>
          </a:p>
          <a:p>
            <a:endParaRPr lang="it-IT" dirty="0"/>
          </a:p>
          <a:p>
            <a:r>
              <a:rPr lang="hr-HR" dirty="0"/>
              <a:t>Invalid: </a:t>
            </a:r>
          </a:p>
          <a:p>
            <a:r>
              <a:rPr lang="hr-HR" dirty="0"/>
              <a:t>D.</a:t>
            </a:r>
            <a:r>
              <a:rPr lang="it-IT" dirty="0"/>
              <a:t>18.1.35</a:t>
            </a:r>
            <a:r>
              <a:rPr lang="hr-HR" dirty="0"/>
              <a:t> </a:t>
            </a:r>
            <a:r>
              <a:rPr lang="it-IT" dirty="0" err="1"/>
              <a:t>Gaius</a:t>
            </a:r>
            <a:r>
              <a:rPr lang="it-IT" dirty="0"/>
              <a:t> libro decimo ad </a:t>
            </a:r>
            <a:r>
              <a:rPr lang="it-IT" dirty="0" err="1"/>
              <a:t>edictum</a:t>
            </a:r>
            <a:r>
              <a:rPr lang="it-IT" dirty="0"/>
              <a:t> provinciale</a:t>
            </a:r>
            <a:endParaRPr lang="hr-HR" dirty="0"/>
          </a:p>
          <a:p>
            <a:pPr algn="just"/>
            <a:r>
              <a:rPr lang="hr-HR" i="1" dirty="0"/>
              <a:t>1. </a:t>
            </a:r>
            <a:r>
              <a:rPr lang="hr-HR" i="1" dirty="0" err="1"/>
              <a:t>Illud</a:t>
            </a:r>
            <a:r>
              <a:rPr lang="hr-HR" i="1" dirty="0"/>
              <a:t> </a:t>
            </a:r>
            <a:r>
              <a:rPr lang="hr-HR" i="1" dirty="0" err="1"/>
              <a:t>constat</a:t>
            </a:r>
            <a:r>
              <a:rPr lang="hr-HR" i="1" dirty="0"/>
              <a:t> </a:t>
            </a:r>
            <a:r>
              <a:rPr lang="hr-HR" i="1" dirty="0" err="1"/>
              <a:t>imperfectum</a:t>
            </a:r>
            <a:r>
              <a:rPr lang="hr-HR" i="1" dirty="0"/>
              <a:t> </a:t>
            </a:r>
            <a:r>
              <a:rPr lang="hr-HR" i="1" dirty="0" err="1"/>
              <a:t>esse</a:t>
            </a:r>
            <a:r>
              <a:rPr lang="hr-HR" i="1" dirty="0"/>
              <a:t> </a:t>
            </a:r>
            <a:r>
              <a:rPr lang="hr-HR" i="1" dirty="0" err="1"/>
              <a:t>negotium</a:t>
            </a:r>
            <a:r>
              <a:rPr lang="hr-HR" i="1" dirty="0"/>
              <a:t>, </a:t>
            </a:r>
            <a:r>
              <a:rPr lang="hr-HR" i="1" dirty="0" err="1"/>
              <a:t>cum</a:t>
            </a:r>
            <a:r>
              <a:rPr lang="hr-HR" i="1" dirty="0"/>
              <a:t> </a:t>
            </a:r>
            <a:r>
              <a:rPr lang="hr-HR" i="1" dirty="0" err="1"/>
              <a:t>emere</a:t>
            </a:r>
            <a:r>
              <a:rPr lang="hr-HR" i="1" dirty="0"/>
              <a:t> </a:t>
            </a:r>
            <a:r>
              <a:rPr lang="hr-HR" i="1" dirty="0" err="1"/>
              <a:t>volenti</a:t>
            </a:r>
            <a:r>
              <a:rPr lang="hr-HR" i="1" dirty="0"/>
              <a:t> sic </a:t>
            </a:r>
            <a:r>
              <a:rPr lang="hr-HR" i="1" dirty="0" err="1"/>
              <a:t>venditor</a:t>
            </a:r>
            <a:r>
              <a:rPr lang="hr-HR" i="1" dirty="0"/>
              <a:t> </a:t>
            </a:r>
            <a:r>
              <a:rPr lang="hr-HR" i="1" dirty="0" err="1"/>
              <a:t>dicit</a:t>
            </a:r>
            <a:r>
              <a:rPr lang="hr-HR" i="1" dirty="0"/>
              <a:t>: "</a:t>
            </a:r>
            <a:r>
              <a:rPr lang="hr-HR" i="1" dirty="0" err="1"/>
              <a:t>Quanti</a:t>
            </a:r>
            <a:r>
              <a:rPr lang="hr-HR" i="1" dirty="0"/>
              <a:t> </a:t>
            </a:r>
            <a:r>
              <a:rPr lang="hr-HR" i="1" dirty="0" err="1"/>
              <a:t>velis</a:t>
            </a:r>
            <a:r>
              <a:rPr lang="hr-HR" i="1" dirty="0"/>
              <a:t>, </a:t>
            </a:r>
            <a:r>
              <a:rPr lang="hr-HR" i="1" dirty="0" err="1"/>
              <a:t>quanti</a:t>
            </a:r>
            <a:r>
              <a:rPr lang="hr-HR" i="1" dirty="0"/>
              <a:t> </a:t>
            </a:r>
            <a:r>
              <a:rPr lang="hr-HR" i="1" dirty="0" err="1"/>
              <a:t>aequum</a:t>
            </a:r>
            <a:r>
              <a:rPr lang="hr-HR" i="1" dirty="0"/>
              <a:t> </a:t>
            </a:r>
            <a:r>
              <a:rPr lang="hr-HR" i="1" dirty="0" err="1"/>
              <a:t>putaveris</a:t>
            </a:r>
            <a:r>
              <a:rPr lang="hr-HR" i="1" dirty="0"/>
              <a:t>, </a:t>
            </a:r>
            <a:r>
              <a:rPr lang="hr-HR" i="1" dirty="0" err="1"/>
              <a:t>quanti</a:t>
            </a:r>
            <a:r>
              <a:rPr lang="hr-HR" i="1" dirty="0"/>
              <a:t> </a:t>
            </a:r>
            <a:r>
              <a:rPr lang="hr-HR" i="1" dirty="0" err="1"/>
              <a:t>aestimaveris</a:t>
            </a:r>
            <a:r>
              <a:rPr lang="hr-HR" i="1" dirty="0"/>
              <a:t>, </a:t>
            </a:r>
            <a:r>
              <a:rPr lang="hr-HR" i="1" dirty="0" err="1"/>
              <a:t>habebis</a:t>
            </a:r>
            <a:r>
              <a:rPr lang="hr-HR" i="1" dirty="0"/>
              <a:t> </a:t>
            </a:r>
            <a:r>
              <a:rPr lang="hr-HR" i="1" dirty="0" err="1"/>
              <a:t>emptum</a:t>
            </a:r>
            <a:r>
              <a:rPr lang="hr-HR" i="1" dirty="0" smtClean="0"/>
              <a:t>".</a:t>
            </a:r>
          </a:p>
          <a:p>
            <a:pPr algn="just"/>
            <a:r>
              <a:rPr lang="hr-HR" dirty="0" err="1" smtClean="0"/>
              <a:t>It</a:t>
            </a:r>
            <a:r>
              <a:rPr lang="hr-HR" dirty="0" smtClean="0"/>
              <a:t> </a:t>
            </a:r>
            <a:r>
              <a:rPr lang="hr-HR" dirty="0" err="1" smtClean="0"/>
              <a:t>is</a:t>
            </a:r>
            <a:r>
              <a:rPr lang="hr-HR" dirty="0" smtClean="0"/>
              <a:t> </a:t>
            </a:r>
            <a:r>
              <a:rPr lang="hr-HR" dirty="0" err="1" smtClean="0"/>
              <a:t>settled</a:t>
            </a:r>
            <a:r>
              <a:rPr lang="hr-HR" dirty="0" smtClean="0"/>
              <a:t> </a:t>
            </a:r>
            <a:r>
              <a:rPr lang="hr-HR" dirty="0" err="1" smtClean="0"/>
              <a:t>that</a:t>
            </a:r>
            <a:r>
              <a:rPr lang="hr-HR" dirty="0" smtClean="0"/>
              <a:t> no </a:t>
            </a:r>
            <a:r>
              <a:rPr lang="hr-HR" dirty="0" err="1" smtClean="0"/>
              <a:t>contract</a:t>
            </a:r>
            <a:r>
              <a:rPr lang="hr-HR" dirty="0" smtClean="0"/>
              <a:t> </a:t>
            </a:r>
            <a:r>
              <a:rPr lang="hr-HR" dirty="0" err="1" smtClean="0"/>
              <a:t>is</a:t>
            </a:r>
            <a:r>
              <a:rPr lang="hr-HR" dirty="0" smtClean="0"/>
              <a:t> </a:t>
            </a:r>
            <a:r>
              <a:rPr lang="hr-HR" dirty="0" err="1" smtClean="0"/>
              <a:t>concluded</a:t>
            </a:r>
            <a:r>
              <a:rPr lang="hr-HR" dirty="0" smtClean="0"/>
              <a:t> </a:t>
            </a:r>
            <a:r>
              <a:rPr lang="hr-HR" dirty="0" err="1" smtClean="0"/>
              <a:t>when</a:t>
            </a:r>
            <a:r>
              <a:rPr lang="hr-HR" dirty="0" smtClean="0"/>
              <a:t> </a:t>
            </a:r>
            <a:r>
              <a:rPr lang="hr-HR" dirty="0" err="1" smtClean="0"/>
              <a:t>the</a:t>
            </a:r>
            <a:r>
              <a:rPr lang="hr-HR" dirty="0" smtClean="0"/>
              <a:t> </a:t>
            </a:r>
            <a:r>
              <a:rPr lang="hr-HR" dirty="0" err="1" smtClean="0"/>
              <a:t>vendor</a:t>
            </a:r>
            <a:r>
              <a:rPr lang="hr-HR" dirty="0" smtClean="0"/>
              <a:t> </a:t>
            </a:r>
            <a:r>
              <a:rPr lang="hr-HR" dirty="0" err="1" smtClean="0"/>
              <a:t>says</a:t>
            </a:r>
            <a:r>
              <a:rPr lang="hr-HR" dirty="0" smtClean="0"/>
              <a:t> to </a:t>
            </a:r>
            <a:r>
              <a:rPr lang="hr-HR" dirty="0" err="1" smtClean="0"/>
              <a:t>the</a:t>
            </a:r>
            <a:r>
              <a:rPr lang="hr-HR" dirty="0" smtClean="0"/>
              <a:t> </a:t>
            </a:r>
            <a:r>
              <a:rPr lang="hr-HR" dirty="0" err="1" smtClean="0"/>
              <a:t>purchaser</a:t>
            </a:r>
            <a:r>
              <a:rPr lang="hr-HR" dirty="0" smtClean="0"/>
              <a:t>: „You </a:t>
            </a:r>
            <a:r>
              <a:rPr lang="hr-HR" dirty="0" err="1" smtClean="0"/>
              <a:t>shall</a:t>
            </a:r>
            <a:r>
              <a:rPr lang="hr-HR" dirty="0" smtClean="0"/>
              <a:t> </a:t>
            </a:r>
            <a:r>
              <a:rPr lang="hr-HR" dirty="0" err="1" smtClean="0"/>
              <a:t>buy</a:t>
            </a:r>
            <a:r>
              <a:rPr lang="hr-HR" dirty="0" smtClean="0"/>
              <a:t> for </a:t>
            </a:r>
            <a:r>
              <a:rPr lang="hr-HR" dirty="0" err="1" smtClean="0"/>
              <a:t>what</a:t>
            </a:r>
            <a:r>
              <a:rPr lang="hr-HR" dirty="0" smtClean="0"/>
              <a:t> </a:t>
            </a:r>
            <a:r>
              <a:rPr lang="hr-HR" dirty="0" err="1" smtClean="0"/>
              <a:t>you</a:t>
            </a:r>
            <a:r>
              <a:rPr lang="hr-HR" dirty="0" smtClean="0"/>
              <a:t> </a:t>
            </a:r>
            <a:r>
              <a:rPr lang="hr-HR" dirty="0" err="1" smtClean="0"/>
              <a:t>choose</a:t>
            </a:r>
            <a:r>
              <a:rPr lang="hr-HR" dirty="0" smtClean="0"/>
              <a:t> to </a:t>
            </a:r>
            <a:r>
              <a:rPr lang="hr-HR" dirty="0" err="1" smtClean="0"/>
              <a:t>give</a:t>
            </a:r>
            <a:r>
              <a:rPr lang="hr-HR" dirty="0" smtClean="0"/>
              <a:t>, </a:t>
            </a:r>
            <a:r>
              <a:rPr lang="hr-HR" dirty="0" err="1" smtClean="0"/>
              <a:t>or</a:t>
            </a:r>
            <a:r>
              <a:rPr lang="hr-HR" dirty="0" smtClean="0"/>
              <a:t> </a:t>
            </a:r>
            <a:r>
              <a:rPr lang="hr-HR" dirty="0" err="1" smtClean="0"/>
              <a:t>what</a:t>
            </a:r>
            <a:r>
              <a:rPr lang="hr-HR" dirty="0" smtClean="0"/>
              <a:t> </a:t>
            </a:r>
            <a:r>
              <a:rPr lang="hr-HR" dirty="0" err="1" smtClean="0"/>
              <a:t>you</a:t>
            </a:r>
            <a:r>
              <a:rPr lang="hr-HR" dirty="0" smtClean="0"/>
              <a:t> </a:t>
            </a:r>
            <a:r>
              <a:rPr lang="hr-HR" dirty="0" err="1" smtClean="0"/>
              <a:t>think</a:t>
            </a:r>
            <a:r>
              <a:rPr lang="hr-HR" dirty="0" smtClean="0"/>
              <a:t> fair </a:t>
            </a:r>
            <a:r>
              <a:rPr lang="hr-HR" dirty="0" err="1" smtClean="0"/>
              <a:t>or</a:t>
            </a:r>
            <a:r>
              <a:rPr lang="hr-HR" dirty="0" smtClean="0"/>
              <a:t> at </a:t>
            </a:r>
            <a:r>
              <a:rPr lang="hr-HR" dirty="0" err="1" smtClean="0"/>
              <a:t>your</a:t>
            </a:r>
            <a:r>
              <a:rPr lang="hr-HR" dirty="0" smtClean="0"/>
              <a:t> </a:t>
            </a:r>
            <a:r>
              <a:rPr lang="hr-HR" dirty="0" err="1" smtClean="0"/>
              <a:t>own</a:t>
            </a:r>
            <a:r>
              <a:rPr lang="hr-HR" dirty="0" smtClean="0"/>
              <a:t> </a:t>
            </a:r>
            <a:r>
              <a:rPr lang="hr-HR" dirty="0" err="1" smtClean="0"/>
              <a:t>estimate</a:t>
            </a:r>
            <a:r>
              <a:rPr lang="hr-HR" dirty="0" smtClean="0"/>
              <a:t> </a:t>
            </a:r>
            <a:r>
              <a:rPr lang="hr-HR" dirty="0" err="1" smtClean="0"/>
              <a:t>of</a:t>
            </a:r>
            <a:r>
              <a:rPr lang="hr-HR" dirty="0" smtClean="0"/>
              <a:t> </a:t>
            </a:r>
            <a:r>
              <a:rPr lang="hr-HR" dirty="0" err="1" smtClean="0"/>
              <a:t>its</a:t>
            </a:r>
            <a:r>
              <a:rPr lang="hr-HR" dirty="0" smtClean="0"/>
              <a:t> </a:t>
            </a:r>
            <a:r>
              <a:rPr lang="hr-HR" dirty="0" err="1" smtClean="0"/>
              <a:t>value</a:t>
            </a:r>
            <a:r>
              <a:rPr lang="hr-HR" dirty="0" smtClean="0"/>
              <a:t>.”</a:t>
            </a:r>
            <a:endParaRPr lang="hr-HR" dirty="0"/>
          </a:p>
        </p:txBody>
      </p:sp>
    </p:spTree>
    <p:extLst>
      <p:ext uri="{BB962C8B-B14F-4D97-AF65-F5344CB8AC3E}">
        <p14:creationId xmlns:p14="http://schemas.microsoft.com/office/powerpoint/2010/main" val="95002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dirty="0"/>
          </a:p>
        </p:txBody>
      </p:sp>
      <p:sp>
        <p:nvSpPr>
          <p:cNvPr id="3" name="Content Placeholder 2"/>
          <p:cNvSpPr>
            <a:spLocks noGrp="1"/>
          </p:cNvSpPr>
          <p:nvPr>
            <p:ph idx="1"/>
          </p:nvPr>
        </p:nvSpPr>
        <p:spPr/>
        <p:txBody>
          <a:bodyPr/>
          <a:lstStyle/>
          <a:p>
            <a:r>
              <a:rPr lang="hr-HR" dirty="0"/>
              <a:t>D. 18.1.7.1-2 </a:t>
            </a:r>
            <a:r>
              <a:rPr lang="hr-HR" dirty="0" err="1"/>
              <a:t>Ulpianus</a:t>
            </a:r>
            <a:r>
              <a:rPr lang="hr-HR" dirty="0"/>
              <a:t> libro 28 ad </a:t>
            </a:r>
            <a:r>
              <a:rPr lang="hr-HR" dirty="0" err="1"/>
              <a:t>Sabinum</a:t>
            </a:r>
            <a:endParaRPr lang="hr-HR" dirty="0"/>
          </a:p>
          <a:p>
            <a:pPr algn="just"/>
            <a:r>
              <a:rPr lang="hr-HR" i="1" dirty="0"/>
              <a:t>1. </a:t>
            </a:r>
            <a:r>
              <a:rPr lang="hr-HR" i="1" dirty="0" err="1"/>
              <a:t>Huiusmodi</a:t>
            </a:r>
            <a:r>
              <a:rPr lang="hr-HR" i="1" dirty="0"/>
              <a:t> </a:t>
            </a:r>
            <a:r>
              <a:rPr lang="hr-HR" i="1" dirty="0" err="1"/>
              <a:t>emptio</a:t>
            </a:r>
            <a:r>
              <a:rPr lang="hr-HR" i="1" dirty="0"/>
              <a:t> "</a:t>
            </a:r>
            <a:r>
              <a:rPr lang="hr-HR" i="1" dirty="0" err="1"/>
              <a:t>quanti</a:t>
            </a:r>
            <a:r>
              <a:rPr lang="hr-HR" i="1" dirty="0"/>
              <a:t> tu </a:t>
            </a:r>
            <a:r>
              <a:rPr lang="hr-HR" i="1" dirty="0" err="1"/>
              <a:t>eum</a:t>
            </a:r>
            <a:r>
              <a:rPr lang="hr-HR" i="1" dirty="0"/>
              <a:t> </a:t>
            </a:r>
            <a:r>
              <a:rPr lang="hr-HR" i="1" dirty="0" err="1"/>
              <a:t>emisti</a:t>
            </a:r>
            <a:r>
              <a:rPr lang="hr-HR" i="1" dirty="0"/>
              <a:t>", "</a:t>
            </a:r>
            <a:r>
              <a:rPr lang="hr-HR" i="1" dirty="0" err="1"/>
              <a:t>quantum</a:t>
            </a:r>
            <a:r>
              <a:rPr lang="hr-HR" i="1" dirty="0"/>
              <a:t> </a:t>
            </a:r>
            <a:r>
              <a:rPr lang="hr-HR" i="1" dirty="0" err="1"/>
              <a:t>pretii</a:t>
            </a:r>
            <a:r>
              <a:rPr lang="hr-HR" i="1" dirty="0"/>
              <a:t> </a:t>
            </a:r>
            <a:r>
              <a:rPr lang="hr-HR" i="1" dirty="0" err="1"/>
              <a:t>in</a:t>
            </a:r>
            <a:r>
              <a:rPr lang="hr-HR" i="1" dirty="0"/>
              <a:t> </a:t>
            </a:r>
            <a:r>
              <a:rPr lang="hr-HR" i="1" dirty="0" err="1"/>
              <a:t>arca</a:t>
            </a:r>
            <a:r>
              <a:rPr lang="hr-HR" i="1" dirty="0"/>
              <a:t> </a:t>
            </a:r>
            <a:r>
              <a:rPr lang="hr-HR" i="1" dirty="0" err="1"/>
              <a:t>habeo</a:t>
            </a:r>
            <a:r>
              <a:rPr lang="hr-HR" i="1" dirty="0"/>
              <a:t>", </a:t>
            </a:r>
            <a:r>
              <a:rPr lang="hr-HR" i="1" dirty="0" err="1"/>
              <a:t>valet</a:t>
            </a:r>
            <a:r>
              <a:rPr lang="hr-HR" i="1" dirty="0"/>
              <a:t>: </a:t>
            </a:r>
            <a:r>
              <a:rPr lang="hr-HR" i="1" dirty="0" err="1"/>
              <a:t>nec</a:t>
            </a:r>
            <a:r>
              <a:rPr lang="hr-HR" i="1" dirty="0"/>
              <a:t> </a:t>
            </a:r>
            <a:r>
              <a:rPr lang="hr-HR" i="1" dirty="0" err="1"/>
              <a:t>enim</a:t>
            </a:r>
            <a:r>
              <a:rPr lang="hr-HR" i="1" dirty="0"/>
              <a:t> </a:t>
            </a:r>
            <a:r>
              <a:rPr lang="hr-HR" i="1" dirty="0" err="1"/>
              <a:t>incertum</a:t>
            </a:r>
            <a:r>
              <a:rPr lang="hr-HR" i="1" dirty="0"/>
              <a:t> </a:t>
            </a:r>
            <a:r>
              <a:rPr lang="hr-HR" i="1" dirty="0" err="1"/>
              <a:t>est</a:t>
            </a:r>
            <a:r>
              <a:rPr lang="hr-HR" i="1" dirty="0"/>
              <a:t> </a:t>
            </a:r>
            <a:r>
              <a:rPr lang="hr-HR" i="1" dirty="0" err="1"/>
              <a:t>pretium</a:t>
            </a:r>
            <a:r>
              <a:rPr lang="hr-HR" i="1" dirty="0"/>
              <a:t> </a:t>
            </a:r>
            <a:r>
              <a:rPr lang="hr-HR" i="1" dirty="0" err="1"/>
              <a:t>tam</a:t>
            </a:r>
            <a:r>
              <a:rPr lang="hr-HR" i="1" dirty="0"/>
              <a:t> </a:t>
            </a:r>
            <a:r>
              <a:rPr lang="hr-HR" i="1" dirty="0" err="1"/>
              <a:t>evidenti</a:t>
            </a:r>
            <a:r>
              <a:rPr lang="hr-HR" i="1" dirty="0"/>
              <a:t> </a:t>
            </a:r>
            <a:r>
              <a:rPr lang="hr-HR" i="1" dirty="0" err="1"/>
              <a:t>venditione</a:t>
            </a:r>
            <a:r>
              <a:rPr lang="hr-HR" i="1" dirty="0"/>
              <a:t>: </a:t>
            </a:r>
            <a:r>
              <a:rPr lang="hr-HR" i="1" dirty="0" err="1"/>
              <a:t>magis</a:t>
            </a:r>
            <a:r>
              <a:rPr lang="hr-HR" i="1" dirty="0"/>
              <a:t> </a:t>
            </a:r>
            <a:r>
              <a:rPr lang="hr-HR" i="1" dirty="0" err="1"/>
              <a:t>enim</a:t>
            </a:r>
            <a:r>
              <a:rPr lang="hr-HR" i="1" dirty="0"/>
              <a:t> </a:t>
            </a:r>
            <a:r>
              <a:rPr lang="hr-HR" i="1" dirty="0" err="1"/>
              <a:t>ignoratur</a:t>
            </a:r>
            <a:r>
              <a:rPr lang="hr-HR" i="1" dirty="0"/>
              <a:t>, </a:t>
            </a:r>
            <a:r>
              <a:rPr lang="hr-HR" i="1" dirty="0" err="1"/>
              <a:t>quanti</a:t>
            </a:r>
            <a:r>
              <a:rPr lang="hr-HR" i="1" dirty="0"/>
              <a:t> </a:t>
            </a:r>
            <a:r>
              <a:rPr lang="hr-HR" i="1" dirty="0" err="1"/>
              <a:t>emptus</a:t>
            </a:r>
            <a:r>
              <a:rPr lang="hr-HR" i="1" dirty="0"/>
              <a:t> sit, </a:t>
            </a:r>
            <a:r>
              <a:rPr lang="hr-HR" i="1" dirty="0" err="1"/>
              <a:t>quam</a:t>
            </a:r>
            <a:r>
              <a:rPr lang="hr-HR" i="1" dirty="0"/>
              <a:t> </a:t>
            </a:r>
            <a:r>
              <a:rPr lang="hr-HR" i="1" dirty="0" err="1"/>
              <a:t>in</a:t>
            </a:r>
            <a:r>
              <a:rPr lang="hr-HR" i="1" dirty="0"/>
              <a:t> </a:t>
            </a:r>
            <a:r>
              <a:rPr lang="hr-HR" i="1" dirty="0" err="1"/>
              <a:t>rei</a:t>
            </a:r>
            <a:r>
              <a:rPr lang="hr-HR" i="1" dirty="0"/>
              <a:t> </a:t>
            </a:r>
            <a:r>
              <a:rPr lang="hr-HR" i="1" dirty="0" err="1"/>
              <a:t>veritate</a:t>
            </a:r>
            <a:r>
              <a:rPr lang="hr-HR" i="1" dirty="0"/>
              <a:t> </a:t>
            </a:r>
            <a:r>
              <a:rPr lang="hr-HR" i="1" dirty="0" err="1"/>
              <a:t>incertum</a:t>
            </a:r>
            <a:r>
              <a:rPr lang="hr-HR" i="1" dirty="0"/>
              <a:t> </a:t>
            </a:r>
            <a:r>
              <a:rPr lang="hr-HR" i="1" dirty="0" err="1"/>
              <a:t>est</a:t>
            </a:r>
            <a:r>
              <a:rPr lang="hr-HR" i="1" dirty="0"/>
              <a:t>.</a:t>
            </a:r>
          </a:p>
          <a:p>
            <a:pPr algn="just"/>
            <a:r>
              <a:rPr lang="hr-HR" i="1" dirty="0"/>
              <a:t>2. Si </a:t>
            </a:r>
            <a:r>
              <a:rPr lang="hr-HR" i="1" dirty="0" err="1"/>
              <a:t>quis</a:t>
            </a:r>
            <a:r>
              <a:rPr lang="hr-HR" i="1" dirty="0"/>
              <a:t> </a:t>
            </a:r>
            <a:r>
              <a:rPr lang="hr-HR" i="1" dirty="0" err="1"/>
              <a:t>ita</a:t>
            </a:r>
            <a:r>
              <a:rPr lang="hr-HR" i="1" dirty="0"/>
              <a:t> emerit: "</a:t>
            </a:r>
            <a:r>
              <a:rPr lang="hr-HR" i="1" dirty="0" err="1"/>
              <a:t>est</a:t>
            </a:r>
            <a:r>
              <a:rPr lang="hr-HR" i="1" dirty="0"/>
              <a:t> </a:t>
            </a:r>
            <a:r>
              <a:rPr lang="hr-HR" i="1" dirty="0" err="1"/>
              <a:t>mihi</a:t>
            </a:r>
            <a:r>
              <a:rPr lang="hr-HR" i="1" dirty="0"/>
              <a:t> fundus </a:t>
            </a:r>
            <a:r>
              <a:rPr lang="hr-HR" i="1" dirty="0" err="1"/>
              <a:t>emptus</a:t>
            </a:r>
            <a:r>
              <a:rPr lang="hr-HR" i="1" dirty="0"/>
              <a:t> </a:t>
            </a:r>
            <a:r>
              <a:rPr lang="hr-HR" i="1" dirty="0" err="1"/>
              <a:t>centum</a:t>
            </a:r>
            <a:r>
              <a:rPr lang="hr-HR" i="1" dirty="0"/>
              <a:t> </a:t>
            </a:r>
            <a:r>
              <a:rPr lang="hr-HR" i="1" dirty="0" err="1"/>
              <a:t>et</a:t>
            </a:r>
            <a:r>
              <a:rPr lang="hr-HR" i="1" dirty="0"/>
              <a:t> </a:t>
            </a:r>
            <a:r>
              <a:rPr lang="hr-HR" i="1" dirty="0" err="1"/>
              <a:t>quanto</a:t>
            </a:r>
            <a:r>
              <a:rPr lang="hr-HR" i="1" dirty="0"/>
              <a:t> </a:t>
            </a:r>
            <a:r>
              <a:rPr lang="hr-HR" i="1" dirty="0" err="1"/>
              <a:t>pluris</a:t>
            </a:r>
            <a:r>
              <a:rPr lang="hr-HR" i="1" dirty="0"/>
              <a:t> </a:t>
            </a:r>
            <a:r>
              <a:rPr lang="hr-HR" i="1" dirty="0" err="1"/>
              <a:t>eum</a:t>
            </a:r>
            <a:r>
              <a:rPr lang="hr-HR" i="1" dirty="0"/>
              <a:t> </a:t>
            </a:r>
            <a:r>
              <a:rPr lang="hr-HR" i="1" dirty="0" err="1"/>
              <a:t>vendidero</a:t>
            </a:r>
            <a:r>
              <a:rPr lang="hr-HR" i="1" dirty="0"/>
              <a:t>", </a:t>
            </a:r>
            <a:r>
              <a:rPr lang="hr-HR" i="1" dirty="0" err="1"/>
              <a:t>valet</a:t>
            </a:r>
            <a:r>
              <a:rPr lang="hr-HR" i="1" dirty="0"/>
              <a:t> </a:t>
            </a:r>
            <a:r>
              <a:rPr lang="hr-HR" i="1" dirty="0" err="1"/>
              <a:t>venditio</a:t>
            </a:r>
            <a:r>
              <a:rPr lang="hr-HR" i="1" dirty="0"/>
              <a:t> </a:t>
            </a:r>
            <a:r>
              <a:rPr lang="hr-HR" i="1" dirty="0" err="1"/>
              <a:t>et</a:t>
            </a:r>
            <a:r>
              <a:rPr lang="hr-HR" i="1" dirty="0"/>
              <a:t> </a:t>
            </a:r>
            <a:r>
              <a:rPr lang="hr-HR" i="1" dirty="0" err="1"/>
              <a:t>statim</a:t>
            </a:r>
            <a:r>
              <a:rPr lang="hr-HR" i="1" dirty="0"/>
              <a:t> </a:t>
            </a:r>
            <a:r>
              <a:rPr lang="hr-HR" i="1" dirty="0" err="1"/>
              <a:t>impletur</a:t>
            </a:r>
            <a:r>
              <a:rPr lang="hr-HR" i="1" dirty="0"/>
              <a:t>: </a:t>
            </a:r>
            <a:r>
              <a:rPr lang="hr-HR" i="1" dirty="0" err="1"/>
              <a:t>habet</a:t>
            </a:r>
            <a:r>
              <a:rPr lang="hr-HR" i="1" dirty="0"/>
              <a:t> </a:t>
            </a:r>
            <a:r>
              <a:rPr lang="hr-HR" i="1" dirty="0" err="1"/>
              <a:t>enim</a:t>
            </a:r>
            <a:r>
              <a:rPr lang="hr-HR" i="1" dirty="0"/>
              <a:t> </a:t>
            </a:r>
            <a:r>
              <a:rPr lang="hr-HR" i="1" dirty="0" err="1"/>
              <a:t>certum</a:t>
            </a:r>
            <a:r>
              <a:rPr lang="hr-HR" i="1" dirty="0"/>
              <a:t> </a:t>
            </a:r>
            <a:r>
              <a:rPr lang="hr-HR" i="1" dirty="0" err="1"/>
              <a:t>pretium</a:t>
            </a:r>
            <a:r>
              <a:rPr lang="hr-HR" i="1" dirty="0"/>
              <a:t> </a:t>
            </a:r>
            <a:r>
              <a:rPr lang="hr-HR" i="1" dirty="0" err="1"/>
              <a:t>centum</a:t>
            </a:r>
            <a:r>
              <a:rPr lang="hr-HR" i="1" dirty="0"/>
              <a:t>, </a:t>
            </a:r>
            <a:r>
              <a:rPr lang="hr-HR" i="1" dirty="0" err="1"/>
              <a:t>augebitur</a:t>
            </a:r>
            <a:r>
              <a:rPr lang="hr-HR" i="1" dirty="0"/>
              <a:t> </a:t>
            </a:r>
            <a:r>
              <a:rPr lang="hr-HR" i="1" dirty="0" err="1"/>
              <a:t>autem</a:t>
            </a:r>
            <a:r>
              <a:rPr lang="hr-HR" i="1" dirty="0"/>
              <a:t> </a:t>
            </a:r>
            <a:r>
              <a:rPr lang="hr-HR" i="1" dirty="0" err="1"/>
              <a:t>pretium</a:t>
            </a:r>
            <a:r>
              <a:rPr lang="hr-HR" i="1" dirty="0"/>
              <a:t>, si </a:t>
            </a:r>
            <a:r>
              <a:rPr lang="hr-HR" i="1" dirty="0" err="1"/>
              <a:t>pluris</a:t>
            </a:r>
            <a:r>
              <a:rPr lang="hr-HR" i="1" dirty="0"/>
              <a:t> </a:t>
            </a:r>
            <a:r>
              <a:rPr lang="hr-HR" i="1" dirty="0" err="1"/>
              <a:t>emptor</a:t>
            </a:r>
            <a:r>
              <a:rPr lang="hr-HR" i="1" dirty="0"/>
              <a:t> </a:t>
            </a:r>
            <a:r>
              <a:rPr lang="hr-HR" i="1" dirty="0" err="1"/>
              <a:t>fundum</a:t>
            </a:r>
            <a:r>
              <a:rPr lang="hr-HR" i="1" dirty="0"/>
              <a:t> </a:t>
            </a:r>
            <a:r>
              <a:rPr lang="hr-HR" i="1" dirty="0" err="1" smtClean="0"/>
              <a:t>vendiderit</a:t>
            </a:r>
            <a:endParaRPr lang="hr-HR" i="1" dirty="0" smtClean="0"/>
          </a:p>
          <a:p>
            <a:pPr algn="just"/>
            <a:endParaRPr lang="hr-HR" i="1" dirty="0"/>
          </a:p>
          <a:p>
            <a:pPr algn="just"/>
            <a:r>
              <a:rPr lang="hr-HR" dirty="0" smtClean="0"/>
              <a:t>Translation – D. 18,1 - </a:t>
            </a:r>
            <a:r>
              <a:rPr lang="hr-HR" dirty="0" err="1" smtClean="0"/>
              <a:t>page</a:t>
            </a:r>
            <a:r>
              <a:rPr lang="hr-HR" dirty="0" smtClean="0"/>
              <a:t> 2</a:t>
            </a:r>
            <a:endParaRPr lang="hr-HR" dirty="0"/>
          </a:p>
        </p:txBody>
      </p:sp>
    </p:spTree>
    <p:extLst>
      <p:ext uri="{BB962C8B-B14F-4D97-AF65-F5344CB8AC3E}">
        <p14:creationId xmlns:p14="http://schemas.microsoft.com/office/powerpoint/2010/main" val="23505071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err="1"/>
              <a:t>Effects</a:t>
            </a:r>
            <a:endParaRPr lang="hr-HR" dirty="0"/>
          </a:p>
        </p:txBody>
      </p:sp>
      <p:sp>
        <p:nvSpPr>
          <p:cNvPr id="3" name="Content Placeholder 2"/>
          <p:cNvSpPr>
            <a:spLocks noGrp="1"/>
          </p:cNvSpPr>
          <p:nvPr>
            <p:ph idx="1"/>
          </p:nvPr>
        </p:nvSpPr>
        <p:spPr/>
        <p:txBody>
          <a:bodyPr/>
          <a:lstStyle/>
          <a:p>
            <a:r>
              <a:rPr lang="it-IT" dirty="0"/>
              <a:t>D.18.1.35 </a:t>
            </a:r>
            <a:r>
              <a:rPr lang="it-IT" dirty="0" err="1"/>
              <a:t>Gaius</a:t>
            </a:r>
            <a:r>
              <a:rPr lang="it-IT" dirty="0"/>
              <a:t> libro decimo ad </a:t>
            </a:r>
            <a:r>
              <a:rPr lang="it-IT" dirty="0" err="1"/>
              <a:t>edictum</a:t>
            </a:r>
            <a:r>
              <a:rPr lang="it-IT" dirty="0"/>
              <a:t> provinciale</a:t>
            </a:r>
          </a:p>
          <a:p>
            <a:r>
              <a:rPr lang="hr-HR" dirty="0"/>
              <a:t>6. Ergo </a:t>
            </a:r>
            <a:r>
              <a:rPr lang="hr-HR" dirty="0" err="1"/>
              <a:t>et</a:t>
            </a:r>
            <a:r>
              <a:rPr lang="hr-HR" dirty="0"/>
              <a:t> si </a:t>
            </a:r>
            <a:r>
              <a:rPr lang="hr-HR" dirty="0" err="1"/>
              <a:t>grex</a:t>
            </a:r>
            <a:r>
              <a:rPr lang="hr-HR" dirty="0"/>
              <a:t> </a:t>
            </a:r>
            <a:r>
              <a:rPr lang="hr-HR" dirty="0" err="1"/>
              <a:t>venierit</a:t>
            </a:r>
            <a:r>
              <a:rPr lang="hr-HR" dirty="0"/>
              <a:t>, si </a:t>
            </a:r>
            <a:r>
              <a:rPr lang="hr-HR" dirty="0" err="1"/>
              <a:t>quidem</a:t>
            </a:r>
            <a:r>
              <a:rPr lang="hr-HR" dirty="0"/>
              <a:t> </a:t>
            </a:r>
            <a:r>
              <a:rPr lang="hr-HR" dirty="0" err="1"/>
              <a:t>universaliter</a:t>
            </a:r>
            <a:r>
              <a:rPr lang="hr-HR" dirty="0"/>
              <a:t> </a:t>
            </a:r>
            <a:r>
              <a:rPr lang="hr-HR" dirty="0" err="1"/>
              <a:t>uno</a:t>
            </a:r>
            <a:r>
              <a:rPr lang="hr-HR" dirty="0"/>
              <a:t> pretio, </a:t>
            </a:r>
            <a:r>
              <a:rPr lang="hr-HR" dirty="0" err="1"/>
              <a:t>perfecta</a:t>
            </a:r>
            <a:r>
              <a:rPr lang="hr-HR" dirty="0"/>
              <a:t> </a:t>
            </a:r>
            <a:r>
              <a:rPr lang="hr-HR" dirty="0" err="1"/>
              <a:t>videtur</a:t>
            </a:r>
            <a:r>
              <a:rPr lang="hr-HR" dirty="0"/>
              <a:t>, </a:t>
            </a:r>
            <a:r>
              <a:rPr lang="hr-HR" dirty="0" err="1"/>
              <a:t>postquam</a:t>
            </a:r>
            <a:r>
              <a:rPr lang="hr-HR" dirty="0"/>
              <a:t> de pretio </a:t>
            </a:r>
            <a:r>
              <a:rPr lang="hr-HR" dirty="0" err="1"/>
              <a:t>convenerit</a:t>
            </a:r>
            <a:r>
              <a:rPr lang="hr-HR" dirty="0"/>
              <a:t>: si </a:t>
            </a:r>
            <a:r>
              <a:rPr lang="hr-HR" dirty="0" err="1"/>
              <a:t>vero</a:t>
            </a:r>
            <a:r>
              <a:rPr lang="hr-HR" dirty="0"/>
              <a:t> </a:t>
            </a:r>
            <a:r>
              <a:rPr lang="hr-HR" dirty="0" err="1"/>
              <a:t>in</a:t>
            </a:r>
            <a:r>
              <a:rPr lang="hr-HR" dirty="0"/>
              <a:t> </a:t>
            </a:r>
            <a:r>
              <a:rPr lang="hr-HR" dirty="0" err="1"/>
              <a:t>singula</a:t>
            </a:r>
            <a:r>
              <a:rPr lang="hr-HR" dirty="0"/>
              <a:t> </a:t>
            </a:r>
            <a:r>
              <a:rPr lang="hr-HR" dirty="0" err="1"/>
              <a:t>corpora</a:t>
            </a:r>
            <a:r>
              <a:rPr lang="hr-HR" dirty="0"/>
              <a:t> </a:t>
            </a:r>
            <a:r>
              <a:rPr lang="hr-HR" dirty="0" err="1"/>
              <a:t>certo</a:t>
            </a:r>
            <a:r>
              <a:rPr lang="hr-HR" dirty="0"/>
              <a:t> pretio, </a:t>
            </a:r>
            <a:r>
              <a:rPr lang="hr-HR" dirty="0" err="1"/>
              <a:t>eadem</a:t>
            </a:r>
            <a:r>
              <a:rPr lang="hr-HR" dirty="0"/>
              <a:t> </a:t>
            </a:r>
            <a:r>
              <a:rPr lang="hr-HR" dirty="0" err="1"/>
              <a:t>erunt</a:t>
            </a:r>
            <a:r>
              <a:rPr lang="hr-HR" dirty="0"/>
              <a:t>, </a:t>
            </a:r>
            <a:r>
              <a:rPr lang="hr-HR" dirty="0" err="1"/>
              <a:t>quae</a:t>
            </a:r>
            <a:r>
              <a:rPr lang="hr-HR" dirty="0"/>
              <a:t> </a:t>
            </a:r>
            <a:r>
              <a:rPr lang="hr-HR" dirty="0" err="1"/>
              <a:t>proxime</a:t>
            </a:r>
            <a:r>
              <a:rPr lang="hr-HR" dirty="0"/>
              <a:t> </a:t>
            </a:r>
            <a:r>
              <a:rPr lang="hr-HR" dirty="0" err="1"/>
              <a:t>tractavimus</a:t>
            </a:r>
            <a:r>
              <a:rPr lang="hr-HR" dirty="0" smtClean="0"/>
              <a:t>.</a:t>
            </a:r>
          </a:p>
          <a:p>
            <a:r>
              <a:rPr lang="hr-HR" dirty="0" err="1" smtClean="0"/>
              <a:t>Accordingly</a:t>
            </a:r>
            <a:r>
              <a:rPr lang="hr-HR" dirty="0" smtClean="0"/>
              <a:t>, </a:t>
            </a:r>
            <a:r>
              <a:rPr lang="hr-HR" dirty="0" err="1" smtClean="0"/>
              <a:t>when</a:t>
            </a:r>
            <a:r>
              <a:rPr lang="hr-HR" dirty="0" smtClean="0"/>
              <a:t> a </a:t>
            </a:r>
            <a:r>
              <a:rPr lang="hr-HR" dirty="0" err="1" smtClean="0"/>
              <a:t>whole</a:t>
            </a:r>
            <a:r>
              <a:rPr lang="hr-HR" dirty="0" smtClean="0"/>
              <a:t> </a:t>
            </a:r>
            <a:r>
              <a:rPr lang="hr-HR" dirty="0" err="1" smtClean="0"/>
              <a:t>flock</a:t>
            </a:r>
            <a:r>
              <a:rPr lang="hr-HR" dirty="0" smtClean="0"/>
              <a:t> </a:t>
            </a:r>
            <a:r>
              <a:rPr lang="hr-HR" dirty="0" err="1" smtClean="0"/>
              <a:t>is</a:t>
            </a:r>
            <a:r>
              <a:rPr lang="hr-HR" dirty="0" smtClean="0"/>
              <a:t> </a:t>
            </a:r>
            <a:r>
              <a:rPr lang="hr-HR" dirty="0" err="1" smtClean="0"/>
              <a:t>sold</a:t>
            </a:r>
            <a:r>
              <a:rPr lang="hr-HR" dirty="0" smtClean="0"/>
              <a:t> at a single </a:t>
            </a:r>
            <a:r>
              <a:rPr lang="hr-HR" dirty="0" err="1" smtClean="0"/>
              <a:t>price</a:t>
            </a:r>
            <a:r>
              <a:rPr lang="hr-HR" dirty="0" smtClean="0"/>
              <a:t>, </a:t>
            </a:r>
            <a:r>
              <a:rPr lang="hr-HR" dirty="0" err="1" smtClean="0"/>
              <a:t>the</a:t>
            </a:r>
            <a:r>
              <a:rPr lang="hr-HR" dirty="0" smtClean="0"/>
              <a:t> sale </a:t>
            </a:r>
            <a:r>
              <a:rPr lang="hr-HR" dirty="0" err="1" smtClean="0"/>
              <a:t>is</a:t>
            </a:r>
            <a:r>
              <a:rPr lang="hr-HR" dirty="0" smtClean="0"/>
              <a:t> </a:t>
            </a:r>
            <a:r>
              <a:rPr lang="hr-HR" dirty="0" err="1" smtClean="0"/>
              <a:t>perfect</a:t>
            </a:r>
            <a:r>
              <a:rPr lang="hr-HR" dirty="0" smtClean="0"/>
              <a:t> </a:t>
            </a:r>
            <a:r>
              <a:rPr lang="hr-HR" dirty="0" err="1" smtClean="0"/>
              <a:t>upon</a:t>
            </a:r>
            <a:r>
              <a:rPr lang="hr-HR" dirty="0" smtClean="0"/>
              <a:t> </a:t>
            </a:r>
            <a:r>
              <a:rPr lang="hr-HR" dirty="0" err="1" smtClean="0"/>
              <a:t>the</a:t>
            </a:r>
            <a:r>
              <a:rPr lang="hr-HR" dirty="0" smtClean="0"/>
              <a:t> </a:t>
            </a:r>
            <a:r>
              <a:rPr lang="hr-HR" dirty="0" err="1" smtClean="0"/>
              <a:t>agreement</a:t>
            </a:r>
            <a:r>
              <a:rPr lang="hr-HR" dirty="0" smtClean="0"/>
              <a:t> on </a:t>
            </a:r>
            <a:r>
              <a:rPr lang="hr-HR" dirty="0" err="1" smtClean="0"/>
              <a:t>the</a:t>
            </a:r>
            <a:r>
              <a:rPr lang="hr-HR" dirty="0" smtClean="0"/>
              <a:t> </a:t>
            </a:r>
            <a:r>
              <a:rPr lang="hr-HR" dirty="0" err="1" smtClean="0"/>
              <a:t>price</a:t>
            </a:r>
            <a:r>
              <a:rPr lang="hr-HR" dirty="0" smtClean="0"/>
              <a:t>; but </a:t>
            </a:r>
            <a:r>
              <a:rPr lang="hr-HR" dirty="0" err="1" smtClean="0"/>
              <a:t>if</a:t>
            </a:r>
            <a:r>
              <a:rPr lang="hr-HR" dirty="0" smtClean="0"/>
              <a:t> </a:t>
            </a:r>
            <a:r>
              <a:rPr lang="hr-HR" dirty="0" err="1" smtClean="0"/>
              <a:t>it</a:t>
            </a:r>
            <a:r>
              <a:rPr lang="hr-HR" dirty="0" smtClean="0"/>
              <a:t> </a:t>
            </a:r>
            <a:r>
              <a:rPr lang="hr-HR" dirty="0" err="1" smtClean="0"/>
              <a:t>be</a:t>
            </a:r>
            <a:r>
              <a:rPr lang="hr-HR" dirty="0" smtClean="0"/>
              <a:t> </a:t>
            </a:r>
            <a:r>
              <a:rPr lang="hr-HR" dirty="0" err="1" smtClean="0"/>
              <a:t>sold</a:t>
            </a:r>
            <a:r>
              <a:rPr lang="hr-HR" dirty="0" smtClean="0"/>
              <a:t> at </a:t>
            </a:r>
            <a:r>
              <a:rPr lang="hr-HR" dirty="0" err="1" smtClean="0"/>
              <a:t>so</a:t>
            </a:r>
            <a:r>
              <a:rPr lang="hr-HR" dirty="0" smtClean="0"/>
              <a:t> </a:t>
            </a:r>
            <a:r>
              <a:rPr lang="hr-HR" dirty="0" err="1" smtClean="0"/>
              <a:t>much</a:t>
            </a:r>
            <a:r>
              <a:rPr lang="hr-HR" dirty="0" smtClean="0"/>
              <a:t> </a:t>
            </a:r>
            <a:r>
              <a:rPr lang="hr-HR" dirty="0" err="1" smtClean="0"/>
              <a:t>per</a:t>
            </a:r>
            <a:r>
              <a:rPr lang="hr-HR" dirty="0" smtClean="0"/>
              <a:t> </a:t>
            </a:r>
            <a:r>
              <a:rPr lang="hr-HR" dirty="0" err="1" smtClean="0"/>
              <a:t>beas</a:t>
            </a:r>
            <a:r>
              <a:rPr lang="hr-HR" dirty="0" smtClean="0"/>
              <a:t>, </a:t>
            </a:r>
            <a:r>
              <a:rPr lang="hr-HR" dirty="0" err="1" smtClean="0"/>
              <a:t>what</a:t>
            </a:r>
            <a:r>
              <a:rPr lang="hr-HR" dirty="0" smtClean="0"/>
              <a:t> </a:t>
            </a:r>
            <a:r>
              <a:rPr lang="hr-HR" dirty="0" err="1" smtClean="0"/>
              <a:t>we</a:t>
            </a:r>
            <a:r>
              <a:rPr lang="hr-HR" dirty="0" smtClean="0"/>
              <a:t> </a:t>
            </a:r>
            <a:r>
              <a:rPr lang="hr-HR" dirty="0" err="1" smtClean="0"/>
              <a:t>have</a:t>
            </a:r>
            <a:r>
              <a:rPr lang="hr-HR" dirty="0" smtClean="0"/>
              <a:t> </a:t>
            </a:r>
            <a:r>
              <a:rPr lang="hr-HR" dirty="0" err="1" smtClean="0"/>
              <a:t>just</a:t>
            </a:r>
            <a:r>
              <a:rPr lang="hr-HR" dirty="0" smtClean="0"/>
              <a:t> set </a:t>
            </a:r>
            <a:r>
              <a:rPr lang="hr-HR" dirty="0" err="1" smtClean="0"/>
              <a:t>out</a:t>
            </a:r>
            <a:r>
              <a:rPr lang="hr-HR" dirty="0" smtClean="0"/>
              <a:t> </a:t>
            </a:r>
            <a:r>
              <a:rPr lang="hr-HR" dirty="0" err="1" smtClean="0"/>
              <a:t>will</a:t>
            </a:r>
            <a:r>
              <a:rPr lang="hr-HR" dirty="0" smtClean="0"/>
              <a:t> apply.*</a:t>
            </a:r>
          </a:p>
          <a:p>
            <a:endParaRPr lang="hr-HR" dirty="0"/>
          </a:p>
          <a:p>
            <a:r>
              <a:rPr lang="hr-HR" dirty="0" smtClean="0"/>
              <a:t>D. 18.1.35.6: …</a:t>
            </a:r>
            <a:r>
              <a:rPr lang="hr-HR" dirty="0" err="1" smtClean="0"/>
              <a:t>if</a:t>
            </a:r>
            <a:r>
              <a:rPr lang="hr-HR" dirty="0" smtClean="0"/>
              <a:t> a </a:t>
            </a:r>
            <a:r>
              <a:rPr lang="hr-HR" dirty="0" err="1" smtClean="0"/>
              <a:t>price</a:t>
            </a:r>
            <a:r>
              <a:rPr lang="hr-HR" dirty="0" smtClean="0"/>
              <a:t> </a:t>
            </a:r>
            <a:r>
              <a:rPr lang="hr-HR" dirty="0" err="1" smtClean="0"/>
              <a:t>per</a:t>
            </a:r>
            <a:r>
              <a:rPr lang="hr-HR" dirty="0" smtClean="0"/>
              <a:t> </a:t>
            </a:r>
            <a:r>
              <a:rPr lang="hr-HR" dirty="0" err="1" smtClean="0"/>
              <a:t>thing</a:t>
            </a:r>
            <a:r>
              <a:rPr lang="hr-HR" dirty="0" smtClean="0"/>
              <a:t> </a:t>
            </a:r>
            <a:r>
              <a:rPr lang="hr-HR" dirty="0" err="1" smtClean="0"/>
              <a:t>is</a:t>
            </a:r>
            <a:r>
              <a:rPr lang="hr-HR" dirty="0" smtClean="0"/>
              <a:t> </a:t>
            </a:r>
            <a:r>
              <a:rPr lang="hr-HR" dirty="0" err="1" smtClean="0"/>
              <a:t>fixed</a:t>
            </a:r>
            <a:r>
              <a:rPr lang="hr-HR" dirty="0" smtClean="0"/>
              <a:t>. </a:t>
            </a:r>
            <a:r>
              <a:rPr lang="hr-HR" dirty="0" err="1" smtClean="0"/>
              <a:t>Sabinus</a:t>
            </a:r>
            <a:r>
              <a:rPr lang="hr-HR" dirty="0" smtClean="0"/>
              <a:t> </a:t>
            </a:r>
            <a:r>
              <a:rPr lang="hr-HR" dirty="0" err="1" smtClean="0"/>
              <a:t>and</a:t>
            </a:r>
            <a:r>
              <a:rPr lang="hr-HR" dirty="0" smtClean="0"/>
              <a:t> </a:t>
            </a:r>
            <a:r>
              <a:rPr lang="hr-HR" dirty="0" err="1" smtClean="0"/>
              <a:t>Cassius</a:t>
            </a:r>
            <a:r>
              <a:rPr lang="hr-HR" dirty="0" smtClean="0"/>
              <a:t> </a:t>
            </a:r>
            <a:r>
              <a:rPr lang="hr-HR" dirty="0" err="1" smtClean="0"/>
              <a:t>hold</a:t>
            </a:r>
            <a:r>
              <a:rPr lang="hr-HR" dirty="0" smtClean="0"/>
              <a:t> </a:t>
            </a:r>
            <a:r>
              <a:rPr lang="hr-HR" dirty="0" err="1" smtClean="0"/>
              <a:t>the</a:t>
            </a:r>
            <a:r>
              <a:rPr lang="hr-HR" dirty="0" smtClean="0"/>
              <a:t> </a:t>
            </a:r>
            <a:r>
              <a:rPr lang="hr-HR" dirty="0" err="1" smtClean="0"/>
              <a:t>view</a:t>
            </a:r>
            <a:r>
              <a:rPr lang="hr-HR" dirty="0" smtClean="0"/>
              <a:t> </a:t>
            </a:r>
            <a:r>
              <a:rPr lang="hr-HR" dirty="0" err="1" smtClean="0"/>
              <a:t>that</a:t>
            </a:r>
            <a:r>
              <a:rPr lang="hr-HR" dirty="0" smtClean="0"/>
              <a:t> </a:t>
            </a:r>
            <a:r>
              <a:rPr lang="hr-HR" dirty="0" err="1" smtClean="0"/>
              <a:t>the</a:t>
            </a:r>
            <a:r>
              <a:rPr lang="hr-HR" dirty="0" smtClean="0"/>
              <a:t> sale </a:t>
            </a:r>
            <a:r>
              <a:rPr lang="hr-HR" dirty="0" err="1" smtClean="0"/>
              <a:t>becomes</a:t>
            </a:r>
            <a:r>
              <a:rPr lang="hr-HR" dirty="0" smtClean="0"/>
              <a:t> </a:t>
            </a:r>
            <a:r>
              <a:rPr lang="hr-HR" dirty="0" err="1" smtClean="0"/>
              <a:t>perfect</a:t>
            </a:r>
            <a:r>
              <a:rPr lang="hr-HR" dirty="0" smtClean="0"/>
              <a:t> </a:t>
            </a:r>
            <a:r>
              <a:rPr lang="hr-HR" dirty="0" err="1" smtClean="0"/>
              <a:t>when</a:t>
            </a:r>
            <a:r>
              <a:rPr lang="hr-HR" dirty="0" smtClean="0"/>
              <a:t> </a:t>
            </a:r>
            <a:r>
              <a:rPr lang="hr-HR" dirty="0" err="1" smtClean="0"/>
              <a:t>the</a:t>
            </a:r>
            <a:r>
              <a:rPr lang="hr-HR" dirty="0" smtClean="0"/>
              <a:t> </a:t>
            </a:r>
            <a:r>
              <a:rPr lang="hr-HR" dirty="0" err="1" smtClean="0"/>
              <a:t>counting</a:t>
            </a:r>
            <a:r>
              <a:rPr lang="hr-HR" dirty="0" smtClean="0"/>
              <a:t>, </a:t>
            </a:r>
            <a:r>
              <a:rPr lang="hr-HR" dirty="0" err="1" smtClean="0"/>
              <a:t>measuring</a:t>
            </a:r>
            <a:r>
              <a:rPr lang="hr-HR" dirty="0" smtClean="0"/>
              <a:t>, </a:t>
            </a:r>
            <a:r>
              <a:rPr lang="hr-HR" dirty="0" err="1" smtClean="0"/>
              <a:t>or</a:t>
            </a:r>
            <a:r>
              <a:rPr lang="hr-HR" dirty="0" smtClean="0"/>
              <a:t> </a:t>
            </a:r>
            <a:r>
              <a:rPr lang="hr-HR" dirty="0" err="1" smtClean="0"/>
              <a:t>weighing</a:t>
            </a:r>
            <a:r>
              <a:rPr lang="hr-HR" dirty="0" smtClean="0"/>
              <a:t> </a:t>
            </a:r>
            <a:r>
              <a:rPr lang="hr-HR" dirty="0" err="1" smtClean="0"/>
              <a:t>has</a:t>
            </a:r>
            <a:r>
              <a:rPr lang="hr-HR" dirty="0" smtClean="0"/>
              <a:t> </a:t>
            </a:r>
            <a:r>
              <a:rPr lang="hr-HR" dirty="0" err="1" smtClean="0"/>
              <a:t>been</a:t>
            </a:r>
            <a:r>
              <a:rPr lang="hr-HR" dirty="0" smtClean="0"/>
              <a:t> </a:t>
            </a:r>
            <a:r>
              <a:rPr lang="hr-HR" dirty="0" err="1" smtClean="0"/>
              <a:t>done</a:t>
            </a:r>
            <a:r>
              <a:rPr lang="hr-HR" dirty="0" smtClean="0"/>
              <a:t>. … </a:t>
            </a:r>
            <a:endParaRPr lang="hr-HR" dirty="0"/>
          </a:p>
          <a:p>
            <a:endParaRPr lang="hr-HR" dirty="0"/>
          </a:p>
        </p:txBody>
      </p:sp>
    </p:spTree>
    <p:extLst>
      <p:ext uri="{BB962C8B-B14F-4D97-AF65-F5344CB8AC3E}">
        <p14:creationId xmlns:p14="http://schemas.microsoft.com/office/powerpoint/2010/main" val="2827515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dirty="0"/>
              <a:t>3. </a:t>
            </a:r>
            <a:r>
              <a:rPr lang="hr-HR" dirty="0" err="1"/>
              <a:t>Seriously</a:t>
            </a:r>
            <a:r>
              <a:rPr lang="hr-HR" dirty="0"/>
              <a:t> </a:t>
            </a:r>
            <a:r>
              <a:rPr lang="hr-HR" dirty="0" err="1"/>
              <a:t>meant</a:t>
            </a:r>
            <a:endParaRPr lang="hr-HR" dirty="0"/>
          </a:p>
        </p:txBody>
      </p:sp>
      <p:sp>
        <p:nvSpPr>
          <p:cNvPr id="3" name="Content Placeholder 2"/>
          <p:cNvSpPr>
            <a:spLocks noGrp="1"/>
          </p:cNvSpPr>
          <p:nvPr>
            <p:ph idx="1"/>
          </p:nvPr>
        </p:nvSpPr>
        <p:spPr/>
        <p:txBody>
          <a:bodyPr>
            <a:normAutofit lnSpcReduction="10000"/>
          </a:bodyPr>
          <a:lstStyle/>
          <a:p>
            <a:r>
              <a:rPr lang="hr-HR" dirty="0"/>
              <a:t>D. 18.1.36 </a:t>
            </a:r>
            <a:r>
              <a:rPr lang="hr-HR" dirty="0" err="1"/>
              <a:t>Ulpianus</a:t>
            </a:r>
            <a:r>
              <a:rPr lang="hr-HR" dirty="0"/>
              <a:t> libro 43 ad </a:t>
            </a:r>
            <a:r>
              <a:rPr lang="hr-HR" dirty="0" err="1"/>
              <a:t>edictum</a:t>
            </a:r>
            <a:endParaRPr lang="hr-HR" dirty="0"/>
          </a:p>
          <a:p>
            <a:r>
              <a:rPr lang="hr-HR" i="1" dirty="0" err="1"/>
              <a:t>Cum</a:t>
            </a:r>
            <a:r>
              <a:rPr lang="hr-HR" i="1" dirty="0"/>
              <a:t> </a:t>
            </a:r>
            <a:r>
              <a:rPr lang="hr-HR" i="1" dirty="0" err="1"/>
              <a:t>in</a:t>
            </a:r>
            <a:r>
              <a:rPr lang="hr-HR" i="1" dirty="0"/>
              <a:t> </a:t>
            </a:r>
            <a:r>
              <a:rPr lang="hr-HR" i="1" dirty="0" err="1"/>
              <a:t>venditione</a:t>
            </a:r>
            <a:r>
              <a:rPr lang="hr-HR" i="1" dirty="0"/>
              <a:t> </a:t>
            </a:r>
            <a:r>
              <a:rPr lang="hr-HR" i="1" dirty="0" err="1"/>
              <a:t>quis</a:t>
            </a:r>
            <a:r>
              <a:rPr lang="hr-HR" i="1" dirty="0"/>
              <a:t> </a:t>
            </a:r>
            <a:r>
              <a:rPr lang="hr-HR" i="1" dirty="0" err="1"/>
              <a:t>pretium</a:t>
            </a:r>
            <a:r>
              <a:rPr lang="hr-HR" i="1" dirty="0"/>
              <a:t> </a:t>
            </a:r>
            <a:r>
              <a:rPr lang="hr-HR" i="1" dirty="0" err="1"/>
              <a:t>rei</a:t>
            </a:r>
            <a:r>
              <a:rPr lang="hr-HR" i="1" dirty="0"/>
              <a:t> </a:t>
            </a:r>
            <a:r>
              <a:rPr lang="hr-HR" i="1" dirty="0" err="1"/>
              <a:t>ponit</a:t>
            </a:r>
            <a:r>
              <a:rPr lang="hr-HR" i="1" dirty="0"/>
              <a:t> </a:t>
            </a:r>
            <a:r>
              <a:rPr lang="hr-HR" i="1" dirty="0" err="1"/>
              <a:t>donationis</a:t>
            </a:r>
            <a:r>
              <a:rPr lang="hr-HR" i="1" dirty="0"/>
              <a:t> </a:t>
            </a:r>
            <a:r>
              <a:rPr lang="hr-HR" i="1" dirty="0" err="1"/>
              <a:t>causa</a:t>
            </a:r>
            <a:r>
              <a:rPr lang="hr-HR" i="1" dirty="0"/>
              <a:t> </a:t>
            </a:r>
            <a:r>
              <a:rPr lang="hr-HR" i="1" dirty="0" err="1"/>
              <a:t>non</a:t>
            </a:r>
            <a:r>
              <a:rPr lang="hr-HR" i="1" dirty="0"/>
              <a:t> </a:t>
            </a:r>
            <a:r>
              <a:rPr lang="hr-HR" i="1" dirty="0" err="1"/>
              <a:t>exacturus</a:t>
            </a:r>
            <a:r>
              <a:rPr lang="hr-HR" i="1" dirty="0"/>
              <a:t>, </a:t>
            </a:r>
            <a:r>
              <a:rPr lang="hr-HR" i="1" dirty="0" err="1"/>
              <a:t>non</a:t>
            </a:r>
            <a:r>
              <a:rPr lang="hr-HR" i="1" dirty="0"/>
              <a:t> </a:t>
            </a:r>
            <a:r>
              <a:rPr lang="hr-HR" i="1" dirty="0" err="1"/>
              <a:t>videtur</a:t>
            </a:r>
            <a:r>
              <a:rPr lang="hr-HR" i="1" dirty="0"/>
              <a:t> </a:t>
            </a:r>
            <a:r>
              <a:rPr lang="hr-HR" i="1" dirty="0" err="1"/>
              <a:t>vendere</a:t>
            </a:r>
            <a:r>
              <a:rPr lang="hr-HR" i="1" dirty="0"/>
              <a:t>.</a:t>
            </a:r>
          </a:p>
          <a:p>
            <a:endParaRPr lang="hr-HR" dirty="0"/>
          </a:p>
          <a:p>
            <a:r>
              <a:rPr lang="hr-HR" dirty="0"/>
              <a:t>D. 18.1.37 </a:t>
            </a:r>
            <a:r>
              <a:rPr lang="hr-HR" dirty="0" err="1"/>
              <a:t>Ulpianus</a:t>
            </a:r>
            <a:r>
              <a:rPr lang="hr-HR" dirty="0"/>
              <a:t> libro </a:t>
            </a:r>
            <a:r>
              <a:rPr lang="hr-HR" dirty="0" err="1"/>
              <a:t>tertio</a:t>
            </a:r>
            <a:r>
              <a:rPr lang="hr-HR" dirty="0"/>
              <a:t> </a:t>
            </a:r>
            <a:r>
              <a:rPr lang="hr-HR" dirty="0" err="1"/>
              <a:t>disputationum</a:t>
            </a:r>
            <a:endParaRPr lang="hr-HR" dirty="0"/>
          </a:p>
          <a:p>
            <a:pPr algn="just"/>
            <a:r>
              <a:rPr lang="hr-HR" i="1" dirty="0"/>
              <a:t>Si </a:t>
            </a:r>
            <a:r>
              <a:rPr lang="hr-HR" i="1" dirty="0" err="1"/>
              <a:t>quis</a:t>
            </a:r>
            <a:r>
              <a:rPr lang="hr-HR" i="1" dirty="0"/>
              <a:t> </a:t>
            </a:r>
            <a:r>
              <a:rPr lang="hr-HR" i="1" dirty="0" err="1"/>
              <a:t>fundum</a:t>
            </a:r>
            <a:r>
              <a:rPr lang="hr-HR" i="1" dirty="0"/>
              <a:t> </a:t>
            </a:r>
            <a:r>
              <a:rPr lang="hr-HR" i="1" dirty="0" err="1"/>
              <a:t>iure</a:t>
            </a:r>
            <a:r>
              <a:rPr lang="hr-HR" i="1" dirty="0"/>
              <a:t> </a:t>
            </a:r>
            <a:r>
              <a:rPr lang="hr-HR" i="1" dirty="0" err="1"/>
              <a:t>hereditario</a:t>
            </a:r>
            <a:r>
              <a:rPr lang="hr-HR" i="1" dirty="0"/>
              <a:t> </a:t>
            </a:r>
            <a:r>
              <a:rPr lang="hr-HR" i="1" dirty="0" err="1"/>
              <a:t>sibi</a:t>
            </a:r>
            <a:r>
              <a:rPr lang="hr-HR" i="1" dirty="0"/>
              <a:t> </a:t>
            </a:r>
            <a:r>
              <a:rPr lang="hr-HR" i="1" dirty="0" err="1"/>
              <a:t>delatum</a:t>
            </a:r>
            <a:r>
              <a:rPr lang="hr-HR" i="1" dirty="0"/>
              <a:t> </a:t>
            </a:r>
            <a:r>
              <a:rPr lang="hr-HR" i="1" dirty="0" err="1"/>
              <a:t>ita</a:t>
            </a:r>
            <a:r>
              <a:rPr lang="hr-HR" i="1" dirty="0"/>
              <a:t> </a:t>
            </a:r>
            <a:r>
              <a:rPr lang="hr-HR" i="1" dirty="0" err="1"/>
              <a:t>vendidisset</a:t>
            </a:r>
            <a:r>
              <a:rPr lang="hr-HR" i="1" dirty="0"/>
              <a:t>: "</a:t>
            </a:r>
            <a:r>
              <a:rPr lang="hr-HR" i="1" dirty="0" err="1"/>
              <a:t>erit</a:t>
            </a:r>
            <a:r>
              <a:rPr lang="hr-HR" i="1" dirty="0"/>
              <a:t> </a:t>
            </a:r>
            <a:r>
              <a:rPr lang="hr-HR" i="1" dirty="0" err="1"/>
              <a:t>tibi</a:t>
            </a:r>
            <a:r>
              <a:rPr lang="hr-HR" i="1" dirty="0"/>
              <a:t> </a:t>
            </a:r>
            <a:r>
              <a:rPr lang="hr-HR" i="1" dirty="0" err="1"/>
              <a:t>emptus</a:t>
            </a:r>
            <a:r>
              <a:rPr lang="hr-HR" i="1" dirty="0"/>
              <a:t> </a:t>
            </a:r>
            <a:r>
              <a:rPr lang="hr-HR" i="1" dirty="0" err="1"/>
              <a:t>tanti</a:t>
            </a:r>
            <a:r>
              <a:rPr lang="hr-HR" i="1" dirty="0"/>
              <a:t>, </a:t>
            </a:r>
            <a:r>
              <a:rPr lang="hr-HR" i="1" dirty="0" err="1"/>
              <a:t>quanti</a:t>
            </a:r>
            <a:r>
              <a:rPr lang="hr-HR" i="1" dirty="0"/>
              <a:t> a testatore </a:t>
            </a:r>
            <a:r>
              <a:rPr lang="hr-HR" i="1" dirty="0" err="1"/>
              <a:t>emptus</a:t>
            </a:r>
            <a:r>
              <a:rPr lang="hr-HR" i="1" dirty="0"/>
              <a:t> </a:t>
            </a:r>
            <a:r>
              <a:rPr lang="hr-HR" i="1" dirty="0" err="1"/>
              <a:t>est</a:t>
            </a:r>
            <a:r>
              <a:rPr lang="hr-HR" i="1" dirty="0"/>
              <a:t>", </a:t>
            </a:r>
            <a:r>
              <a:rPr lang="hr-HR" i="1" dirty="0" err="1"/>
              <a:t>mox</a:t>
            </a:r>
            <a:r>
              <a:rPr lang="hr-HR" i="1" dirty="0"/>
              <a:t> </a:t>
            </a:r>
            <a:r>
              <a:rPr lang="hr-HR" i="1" dirty="0" err="1"/>
              <a:t>inveniatur</a:t>
            </a:r>
            <a:r>
              <a:rPr lang="hr-HR" i="1" dirty="0"/>
              <a:t> </a:t>
            </a:r>
            <a:r>
              <a:rPr lang="hr-HR" i="1" dirty="0" err="1"/>
              <a:t>non</a:t>
            </a:r>
            <a:r>
              <a:rPr lang="hr-HR" i="1" dirty="0"/>
              <a:t> </a:t>
            </a:r>
            <a:r>
              <a:rPr lang="hr-HR" i="1" dirty="0" err="1"/>
              <a:t>emptus</a:t>
            </a:r>
            <a:r>
              <a:rPr lang="hr-HR" i="1" dirty="0"/>
              <a:t>, </a:t>
            </a:r>
            <a:r>
              <a:rPr lang="hr-HR" i="1" dirty="0" err="1"/>
              <a:t>sed</a:t>
            </a:r>
            <a:r>
              <a:rPr lang="hr-HR" i="1" dirty="0"/>
              <a:t> </a:t>
            </a:r>
            <a:r>
              <a:rPr lang="hr-HR" i="1" dirty="0" err="1"/>
              <a:t>donatus</a:t>
            </a:r>
            <a:r>
              <a:rPr lang="hr-HR" i="1" dirty="0"/>
              <a:t> testatori, </a:t>
            </a:r>
            <a:r>
              <a:rPr lang="hr-HR" i="1" dirty="0" err="1"/>
              <a:t>videtur</a:t>
            </a:r>
            <a:r>
              <a:rPr lang="hr-HR" i="1" dirty="0"/>
              <a:t> </a:t>
            </a:r>
            <a:r>
              <a:rPr lang="hr-HR" i="1" dirty="0" err="1"/>
              <a:t>quasi</a:t>
            </a:r>
            <a:r>
              <a:rPr lang="hr-HR" i="1" dirty="0"/>
              <a:t> sine pretio </a:t>
            </a:r>
            <a:r>
              <a:rPr lang="hr-HR" i="1" dirty="0" err="1"/>
              <a:t>facta</a:t>
            </a:r>
            <a:r>
              <a:rPr lang="hr-HR" i="1" dirty="0"/>
              <a:t> </a:t>
            </a:r>
            <a:r>
              <a:rPr lang="hr-HR" i="1" dirty="0" err="1"/>
              <a:t>venditio</a:t>
            </a:r>
            <a:r>
              <a:rPr lang="hr-HR" i="1" dirty="0"/>
              <a:t>, </a:t>
            </a:r>
            <a:r>
              <a:rPr lang="hr-HR" i="1" dirty="0" err="1"/>
              <a:t>ideoque</a:t>
            </a:r>
            <a:r>
              <a:rPr lang="hr-HR" i="1" dirty="0"/>
              <a:t> </a:t>
            </a:r>
            <a:r>
              <a:rPr lang="hr-HR" i="1" dirty="0" err="1"/>
              <a:t>similis</a:t>
            </a:r>
            <a:r>
              <a:rPr lang="hr-HR" i="1" dirty="0"/>
              <a:t> </a:t>
            </a:r>
            <a:r>
              <a:rPr lang="hr-HR" i="1" dirty="0" err="1"/>
              <a:t>erit</a:t>
            </a:r>
            <a:r>
              <a:rPr lang="hr-HR" i="1" dirty="0"/>
              <a:t> sub </a:t>
            </a:r>
            <a:r>
              <a:rPr lang="hr-HR" i="1" dirty="0" err="1"/>
              <a:t>condicione</a:t>
            </a:r>
            <a:r>
              <a:rPr lang="hr-HR" i="1" dirty="0"/>
              <a:t> </a:t>
            </a:r>
            <a:r>
              <a:rPr lang="hr-HR" i="1" dirty="0" err="1"/>
              <a:t>factae</a:t>
            </a:r>
            <a:r>
              <a:rPr lang="hr-HR" i="1" dirty="0"/>
              <a:t> </a:t>
            </a:r>
            <a:r>
              <a:rPr lang="hr-HR" i="1" dirty="0" err="1"/>
              <a:t>venditioni</a:t>
            </a:r>
            <a:r>
              <a:rPr lang="hr-HR" i="1" dirty="0"/>
              <a:t>, </a:t>
            </a:r>
            <a:r>
              <a:rPr lang="hr-HR" i="1" dirty="0" err="1"/>
              <a:t>quae</a:t>
            </a:r>
            <a:r>
              <a:rPr lang="hr-HR" i="1" dirty="0"/>
              <a:t> </a:t>
            </a:r>
            <a:r>
              <a:rPr lang="hr-HR" i="1" dirty="0" err="1"/>
              <a:t>nulla</a:t>
            </a:r>
            <a:r>
              <a:rPr lang="hr-HR" i="1" dirty="0"/>
              <a:t> </a:t>
            </a:r>
            <a:r>
              <a:rPr lang="hr-HR" i="1" dirty="0" err="1"/>
              <a:t>est</a:t>
            </a:r>
            <a:r>
              <a:rPr lang="hr-HR" i="1" dirty="0"/>
              <a:t>, si </a:t>
            </a:r>
            <a:r>
              <a:rPr lang="hr-HR" i="1" dirty="0" err="1"/>
              <a:t>condicio</a:t>
            </a:r>
            <a:r>
              <a:rPr lang="hr-HR" i="1" dirty="0"/>
              <a:t> </a:t>
            </a:r>
            <a:r>
              <a:rPr lang="hr-HR" i="1" dirty="0" err="1"/>
              <a:t>defecerit</a:t>
            </a:r>
            <a:r>
              <a:rPr lang="hr-HR" i="1" dirty="0" smtClean="0"/>
              <a:t>.</a:t>
            </a:r>
          </a:p>
          <a:p>
            <a:pPr algn="just"/>
            <a:endParaRPr lang="hr-HR" i="1" dirty="0"/>
          </a:p>
          <a:p>
            <a:pPr algn="just"/>
            <a:r>
              <a:rPr lang="hr-HR" dirty="0"/>
              <a:t>Translation – D. 18,1 - </a:t>
            </a:r>
            <a:r>
              <a:rPr lang="hr-HR" dirty="0" err="1"/>
              <a:t>page</a:t>
            </a:r>
            <a:r>
              <a:rPr lang="hr-HR" dirty="0"/>
              <a:t> </a:t>
            </a:r>
            <a:r>
              <a:rPr lang="hr-HR" dirty="0" smtClean="0"/>
              <a:t>7</a:t>
            </a:r>
            <a:endParaRPr lang="hr-HR" dirty="0"/>
          </a:p>
          <a:p>
            <a:pPr algn="just"/>
            <a:endParaRPr lang="hr-HR" i="1" dirty="0"/>
          </a:p>
        </p:txBody>
      </p:sp>
    </p:spTree>
    <p:extLst>
      <p:ext uri="{BB962C8B-B14F-4D97-AF65-F5344CB8AC3E}">
        <p14:creationId xmlns:p14="http://schemas.microsoft.com/office/powerpoint/2010/main" val="4060045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hr-HR"/>
          </a:p>
        </p:txBody>
      </p:sp>
      <p:sp>
        <p:nvSpPr>
          <p:cNvPr id="3" name="Content Placeholder 2"/>
          <p:cNvSpPr>
            <a:spLocks noGrp="1"/>
          </p:cNvSpPr>
          <p:nvPr>
            <p:ph idx="1"/>
          </p:nvPr>
        </p:nvSpPr>
        <p:spPr/>
        <p:txBody>
          <a:bodyPr>
            <a:normAutofit/>
          </a:bodyPr>
          <a:lstStyle/>
          <a:p>
            <a:r>
              <a:rPr lang="hr-HR" dirty="0"/>
              <a:t>D. 18.1.38 </a:t>
            </a:r>
            <a:r>
              <a:rPr lang="hr-HR" dirty="0" err="1"/>
              <a:t>Ulpianus</a:t>
            </a:r>
            <a:r>
              <a:rPr lang="hr-HR" dirty="0"/>
              <a:t> libro </a:t>
            </a:r>
            <a:r>
              <a:rPr lang="hr-HR" dirty="0" err="1"/>
              <a:t>septimo</a:t>
            </a:r>
            <a:r>
              <a:rPr lang="hr-HR" dirty="0"/>
              <a:t> </a:t>
            </a:r>
            <a:r>
              <a:rPr lang="hr-HR" dirty="0" err="1"/>
              <a:t>disputationum</a:t>
            </a:r>
            <a:endParaRPr lang="hr-HR" dirty="0"/>
          </a:p>
          <a:p>
            <a:pPr algn="just"/>
            <a:r>
              <a:rPr lang="hr-HR" i="1" dirty="0"/>
              <a:t>Si </a:t>
            </a:r>
            <a:r>
              <a:rPr lang="hr-HR" i="1" dirty="0" err="1"/>
              <a:t>quis</a:t>
            </a:r>
            <a:r>
              <a:rPr lang="hr-HR" i="1" dirty="0"/>
              <a:t> </a:t>
            </a:r>
            <a:r>
              <a:rPr lang="hr-HR" i="1" dirty="0" err="1"/>
              <a:t>donationis</a:t>
            </a:r>
            <a:r>
              <a:rPr lang="hr-HR" i="1" dirty="0"/>
              <a:t> </a:t>
            </a:r>
            <a:r>
              <a:rPr lang="hr-HR" i="1" dirty="0" err="1"/>
              <a:t>causa</a:t>
            </a:r>
            <a:r>
              <a:rPr lang="hr-HR" i="1" dirty="0"/>
              <a:t> </a:t>
            </a:r>
            <a:r>
              <a:rPr lang="hr-HR" i="1" dirty="0" err="1"/>
              <a:t>minoris</a:t>
            </a:r>
            <a:r>
              <a:rPr lang="hr-HR" i="1" dirty="0"/>
              <a:t> </a:t>
            </a:r>
            <a:r>
              <a:rPr lang="hr-HR" i="1" dirty="0" err="1"/>
              <a:t>vendat</a:t>
            </a:r>
            <a:r>
              <a:rPr lang="hr-HR" i="1" dirty="0"/>
              <a:t>, </a:t>
            </a:r>
            <a:r>
              <a:rPr lang="hr-HR" i="1" dirty="0" err="1"/>
              <a:t>venditio</a:t>
            </a:r>
            <a:r>
              <a:rPr lang="hr-HR" i="1" dirty="0"/>
              <a:t> </a:t>
            </a:r>
            <a:r>
              <a:rPr lang="hr-HR" i="1" dirty="0" err="1"/>
              <a:t>valet</a:t>
            </a:r>
            <a:r>
              <a:rPr lang="hr-HR" i="1" dirty="0"/>
              <a:t>: </a:t>
            </a:r>
            <a:r>
              <a:rPr lang="hr-HR" i="1" dirty="0" err="1"/>
              <a:t>totiens</a:t>
            </a:r>
            <a:r>
              <a:rPr lang="hr-HR" i="1" dirty="0"/>
              <a:t> </a:t>
            </a:r>
            <a:r>
              <a:rPr lang="hr-HR" i="1" dirty="0" err="1"/>
              <a:t>enim</a:t>
            </a:r>
            <a:r>
              <a:rPr lang="hr-HR" i="1" dirty="0"/>
              <a:t> </a:t>
            </a:r>
            <a:r>
              <a:rPr lang="hr-HR" i="1" dirty="0" err="1"/>
              <a:t>dicimus</a:t>
            </a:r>
            <a:r>
              <a:rPr lang="hr-HR" i="1" dirty="0"/>
              <a:t> </a:t>
            </a:r>
            <a:r>
              <a:rPr lang="hr-HR" i="1" dirty="0" err="1"/>
              <a:t>in</a:t>
            </a:r>
            <a:r>
              <a:rPr lang="hr-HR" i="1" dirty="0"/>
              <a:t> </a:t>
            </a:r>
            <a:r>
              <a:rPr lang="hr-HR" i="1" dirty="0" err="1"/>
              <a:t>totum</a:t>
            </a:r>
            <a:r>
              <a:rPr lang="hr-HR" i="1" dirty="0"/>
              <a:t> </a:t>
            </a:r>
            <a:r>
              <a:rPr lang="hr-HR" i="1" dirty="0" err="1"/>
              <a:t>venditionem</a:t>
            </a:r>
            <a:r>
              <a:rPr lang="hr-HR" i="1" dirty="0"/>
              <a:t> </a:t>
            </a:r>
            <a:r>
              <a:rPr lang="hr-HR" i="1" dirty="0" err="1"/>
              <a:t>non</a:t>
            </a:r>
            <a:r>
              <a:rPr lang="hr-HR" i="1" dirty="0"/>
              <a:t> </a:t>
            </a:r>
            <a:r>
              <a:rPr lang="hr-HR" i="1" dirty="0" err="1"/>
              <a:t>valere</a:t>
            </a:r>
            <a:r>
              <a:rPr lang="hr-HR" i="1" dirty="0"/>
              <a:t>, </a:t>
            </a:r>
            <a:r>
              <a:rPr lang="hr-HR" i="1" dirty="0" err="1"/>
              <a:t>quotiens</a:t>
            </a:r>
            <a:r>
              <a:rPr lang="hr-HR" i="1" dirty="0"/>
              <a:t> </a:t>
            </a:r>
            <a:r>
              <a:rPr lang="hr-HR" i="1" dirty="0" err="1"/>
              <a:t>universa</a:t>
            </a:r>
            <a:r>
              <a:rPr lang="hr-HR" i="1" dirty="0"/>
              <a:t> </a:t>
            </a:r>
            <a:r>
              <a:rPr lang="hr-HR" i="1" dirty="0" err="1"/>
              <a:t>venditio</a:t>
            </a:r>
            <a:r>
              <a:rPr lang="hr-HR" i="1" dirty="0"/>
              <a:t> </a:t>
            </a:r>
            <a:r>
              <a:rPr lang="hr-HR" i="1" dirty="0" err="1"/>
              <a:t>donationis</a:t>
            </a:r>
            <a:r>
              <a:rPr lang="hr-HR" i="1" dirty="0"/>
              <a:t> </a:t>
            </a:r>
            <a:r>
              <a:rPr lang="hr-HR" i="1" dirty="0" err="1"/>
              <a:t>causa</a:t>
            </a:r>
            <a:r>
              <a:rPr lang="hr-HR" i="1" dirty="0"/>
              <a:t> </a:t>
            </a:r>
            <a:r>
              <a:rPr lang="hr-HR" i="1" dirty="0" err="1"/>
              <a:t>facta</a:t>
            </a:r>
            <a:r>
              <a:rPr lang="hr-HR" i="1" dirty="0"/>
              <a:t> </a:t>
            </a:r>
            <a:r>
              <a:rPr lang="hr-HR" i="1" dirty="0" err="1"/>
              <a:t>est</a:t>
            </a:r>
            <a:r>
              <a:rPr lang="hr-HR" i="1" dirty="0"/>
              <a:t>: </a:t>
            </a:r>
            <a:r>
              <a:rPr lang="hr-HR" i="1" dirty="0" err="1"/>
              <a:t>quotiens</a:t>
            </a:r>
            <a:r>
              <a:rPr lang="hr-HR" i="1" dirty="0"/>
              <a:t> </a:t>
            </a:r>
            <a:r>
              <a:rPr lang="hr-HR" i="1" dirty="0" err="1"/>
              <a:t>vero</a:t>
            </a:r>
            <a:r>
              <a:rPr lang="hr-HR" i="1" dirty="0"/>
              <a:t> </a:t>
            </a:r>
            <a:r>
              <a:rPr lang="hr-HR" i="1" dirty="0" err="1"/>
              <a:t>viliore</a:t>
            </a:r>
            <a:r>
              <a:rPr lang="hr-HR" i="1" dirty="0"/>
              <a:t> pretio </a:t>
            </a:r>
            <a:r>
              <a:rPr lang="hr-HR" i="1" dirty="0" err="1"/>
              <a:t>res</a:t>
            </a:r>
            <a:r>
              <a:rPr lang="hr-HR" i="1" dirty="0"/>
              <a:t> </a:t>
            </a:r>
            <a:r>
              <a:rPr lang="hr-HR" i="1" dirty="0" err="1"/>
              <a:t>donationis</a:t>
            </a:r>
            <a:r>
              <a:rPr lang="hr-HR" i="1" dirty="0"/>
              <a:t> </a:t>
            </a:r>
            <a:r>
              <a:rPr lang="hr-HR" i="1" dirty="0" err="1"/>
              <a:t>causa</a:t>
            </a:r>
            <a:r>
              <a:rPr lang="hr-HR" i="1" dirty="0"/>
              <a:t> </a:t>
            </a:r>
            <a:r>
              <a:rPr lang="hr-HR" i="1" dirty="0" err="1"/>
              <a:t>distrahitur</a:t>
            </a:r>
            <a:r>
              <a:rPr lang="hr-HR" i="1" dirty="0"/>
              <a:t>, </a:t>
            </a:r>
            <a:r>
              <a:rPr lang="hr-HR" i="1" dirty="0" err="1"/>
              <a:t>dubium</a:t>
            </a:r>
            <a:r>
              <a:rPr lang="hr-HR" i="1" dirty="0"/>
              <a:t> </a:t>
            </a:r>
            <a:r>
              <a:rPr lang="hr-HR" i="1" dirty="0" err="1"/>
              <a:t>non</a:t>
            </a:r>
            <a:r>
              <a:rPr lang="hr-HR" i="1" dirty="0"/>
              <a:t> </a:t>
            </a:r>
            <a:r>
              <a:rPr lang="hr-HR" i="1" dirty="0" err="1"/>
              <a:t>est</a:t>
            </a:r>
            <a:r>
              <a:rPr lang="hr-HR" i="1" dirty="0"/>
              <a:t> </a:t>
            </a:r>
            <a:r>
              <a:rPr lang="hr-HR" i="1" dirty="0" err="1"/>
              <a:t>venditionem</a:t>
            </a:r>
            <a:r>
              <a:rPr lang="hr-HR" i="1" dirty="0"/>
              <a:t> </a:t>
            </a:r>
            <a:r>
              <a:rPr lang="hr-HR" i="1" dirty="0" err="1"/>
              <a:t>valere</a:t>
            </a:r>
            <a:r>
              <a:rPr lang="hr-HR" i="1" dirty="0"/>
              <a:t>. </a:t>
            </a:r>
            <a:r>
              <a:rPr lang="hr-HR" i="1" dirty="0" err="1"/>
              <a:t>Hoc</a:t>
            </a:r>
            <a:r>
              <a:rPr lang="hr-HR" i="1" dirty="0"/>
              <a:t> </a:t>
            </a:r>
            <a:r>
              <a:rPr lang="hr-HR" i="1" dirty="0" err="1"/>
              <a:t>inter</a:t>
            </a:r>
            <a:r>
              <a:rPr lang="hr-HR" i="1" dirty="0"/>
              <a:t> </a:t>
            </a:r>
            <a:r>
              <a:rPr lang="hr-HR" i="1" dirty="0" err="1"/>
              <a:t>ceteros</a:t>
            </a:r>
            <a:r>
              <a:rPr lang="hr-HR" i="1" dirty="0"/>
              <a:t>: </a:t>
            </a:r>
            <a:r>
              <a:rPr lang="hr-HR" i="1" dirty="0" err="1"/>
              <a:t>inter</a:t>
            </a:r>
            <a:r>
              <a:rPr lang="hr-HR" i="1" dirty="0"/>
              <a:t> </a:t>
            </a:r>
            <a:r>
              <a:rPr lang="hr-HR" i="1" dirty="0" err="1"/>
              <a:t>virum</a:t>
            </a:r>
            <a:r>
              <a:rPr lang="hr-HR" i="1" dirty="0"/>
              <a:t> </a:t>
            </a:r>
            <a:r>
              <a:rPr lang="hr-HR" i="1" dirty="0" err="1"/>
              <a:t>vero</a:t>
            </a:r>
            <a:r>
              <a:rPr lang="hr-HR" i="1" dirty="0"/>
              <a:t> </a:t>
            </a:r>
            <a:r>
              <a:rPr lang="hr-HR" i="1" dirty="0" err="1"/>
              <a:t>et</a:t>
            </a:r>
            <a:r>
              <a:rPr lang="hr-HR" i="1" dirty="0"/>
              <a:t> </a:t>
            </a:r>
            <a:r>
              <a:rPr lang="hr-HR" i="1" dirty="0" err="1"/>
              <a:t>uxorem</a:t>
            </a:r>
            <a:r>
              <a:rPr lang="hr-HR" i="1" dirty="0"/>
              <a:t> </a:t>
            </a:r>
            <a:r>
              <a:rPr lang="hr-HR" i="1" dirty="0" err="1"/>
              <a:t>donationis</a:t>
            </a:r>
            <a:r>
              <a:rPr lang="hr-HR" i="1" dirty="0"/>
              <a:t> </a:t>
            </a:r>
            <a:r>
              <a:rPr lang="hr-HR" i="1" dirty="0" err="1"/>
              <a:t>causa</a:t>
            </a:r>
            <a:r>
              <a:rPr lang="hr-HR" i="1" dirty="0"/>
              <a:t> </a:t>
            </a:r>
            <a:r>
              <a:rPr lang="hr-HR" i="1" dirty="0" err="1"/>
              <a:t>venditio</a:t>
            </a:r>
            <a:r>
              <a:rPr lang="hr-HR" i="1" dirty="0"/>
              <a:t> </a:t>
            </a:r>
            <a:r>
              <a:rPr lang="hr-HR" i="1" dirty="0" err="1"/>
              <a:t>facta</a:t>
            </a:r>
            <a:r>
              <a:rPr lang="hr-HR" i="1" dirty="0"/>
              <a:t> pretio </a:t>
            </a:r>
            <a:r>
              <a:rPr lang="hr-HR" i="1" dirty="0" err="1"/>
              <a:t>viliore</a:t>
            </a:r>
            <a:r>
              <a:rPr lang="hr-HR" i="1" dirty="0"/>
              <a:t> </a:t>
            </a:r>
            <a:r>
              <a:rPr lang="hr-HR" i="1" dirty="0" err="1"/>
              <a:t>nullius</a:t>
            </a:r>
            <a:r>
              <a:rPr lang="hr-HR" i="1" dirty="0"/>
              <a:t> momenti </a:t>
            </a:r>
            <a:r>
              <a:rPr lang="hr-HR" i="1" dirty="0" err="1"/>
              <a:t>est</a:t>
            </a:r>
            <a:r>
              <a:rPr lang="hr-HR" i="1" dirty="0" smtClean="0"/>
              <a:t>.</a:t>
            </a:r>
          </a:p>
          <a:p>
            <a:pPr algn="just"/>
            <a:endParaRPr lang="hr-HR" i="1" dirty="0"/>
          </a:p>
          <a:p>
            <a:pPr algn="just"/>
            <a:endParaRPr lang="hr-HR" dirty="0" smtClean="0"/>
          </a:p>
          <a:p>
            <a:pPr algn="just"/>
            <a:endParaRPr lang="hr-HR" dirty="0"/>
          </a:p>
          <a:p>
            <a:pPr algn="just"/>
            <a:r>
              <a:rPr lang="hr-HR" dirty="0" smtClean="0"/>
              <a:t>Translation </a:t>
            </a:r>
            <a:r>
              <a:rPr lang="hr-HR" dirty="0"/>
              <a:t>– D. 18,1 - </a:t>
            </a:r>
            <a:r>
              <a:rPr lang="hr-HR" dirty="0" err="1"/>
              <a:t>page</a:t>
            </a:r>
            <a:r>
              <a:rPr lang="hr-HR" dirty="0"/>
              <a:t> </a:t>
            </a:r>
            <a:r>
              <a:rPr lang="hr-HR" dirty="0" smtClean="0"/>
              <a:t>7</a:t>
            </a:r>
            <a:endParaRPr lang="hr-HR" dirty="0"/>
          </a:p>
          <a:p>
            <a:pPr algn="just"/>
            <a:endParaRPr lang="hr-HR" i="1" dirty="0"/>
          </a:p>
          <a:p>
            <a:pPr marL="0" indent="0" algn="just">
              <a:buNone/>
            </a:pPr>
            <a:endParaRPr lang="hr-HR" i="1" dirty="0"/>
          </a:p>
        </p:txBody>
      </p:sp>
    </p:spTree>
    <p:extLst>
      <p:ext uri="{BB962C8B-B14F-4D97-AF65-F5344CB8AC3E}">
        <p14:creationId xmlns:p14="http://schemas.microsoft.com/office/powerpoint/2010/main" val="707460546"/>
      </p:ext>
    </p:extLst>
  </p:cSld>
  <p:clrMapOvr>
    <a:masterClrMapping/>
  </p:clrMapOvr>
</p:sld>
</file>

<file path=ppt/theme/theme1.xml><?xml version="1.0" encoding="utf-8"?>
<a:theme xmlns:a="http://schemas.openxmlformats.org/drawingml/2006/main" name="Prame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
  <TotalTime>486</TotalTime>
  <Words>2452</Words>
  <Application>Microsoft Office PowerPoint</Application>
  <PresentationFormat>Widescreen</PresentationFormat>
  <Paragraphs>70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Century Gothic</vt:lpstr>
      <vt:lpstr>Wingdings 3</vt:lpstr>
      <vt:lpstr>Pramen</vt:lpstr>
      <vt:lpstr>Emptio venditio – Contract of Sale  II. Pretium (price)</vt:lpstr>
      <vt:lpstr>Pretium (price)</vt:lpstr>
      <vt:lpstr>1. Nummerata pecunia </vt:lpstr>
      <vt:lpstr>PowerPoint Presentation</vt:lpstr>
      <vt:lpstr>2. Certainty of price</vt:lpstr>
      <vt:lpstr>PowerPoint Presentation</vt:lpstr>
      <vt:lpstr>Effects</vt:lpstr>
      <vt:lpstr>3. Seriously meant</vt:lpstr>
      <vt:lpstr>PowerPoint Presentation</vt:lpstr>
      <vt:lpstr>4. Just price</vt:lpstr>
      <vt:lpstr>Cicero De officiis 3,12,49-50</vt:lpstr>
      <vt:lpstr>Cicero De officiis 3,14,58-60</vt:lpstr>
      <vt:lpstr>Justinian s change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Emptio venditio – Contract of Sale  I. Pretium (price)</dc:title>
  <dc:creator>Administrator</dc:creator>
  <cp:lastModifiedBy>Tomislav Karlović</cp:lastModifiedBy>
  <cp:revision>26</cp:revision>
  <dcterms:created xsi:type="dcterms:W3CDTF">2016-11-08T06:48:15Z</dcterms:created>
  <dcterms:modified xsi:type="dcterms:W3CDTF">2018-11-28T14:52:00Z</dcterms:modified>
</cp:coreProperties>
</file>