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85" r:id="rId3"/>
    <p:sldId id="290" r:id="rId4"/>
    <p:sldId id="288" r:id="rId5"/>
    <p:sldId id="302" r:id="rId6"/>
    <p:sldId id="295" r:id="rId7"/>
    <p:sldId id="300" r:id="rId8"/>
    <p:sldId id="301" r:id="rId9"/>
    <p:sldId id="296" r:id="rId10"/>
    <p:sldId id="282" r:id="rId11"/>
    <p:sldId id="299" r:id="rId12"/>
    <p:sldId id="297" r:id="rId13"/>
    <p:sldId id="29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45713F"/>
    <a:srgbClr val="FF7C80"/>
    <a:srgbClr val="FC7336"/>
    <a:srgbClr val="E11FB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4" autoAdjust="0"/>
  </p:normalViewPr>
  <p:slideViewPr>
    <p:cSldViewPr snapToGrid="0">
      <p:cViewPr>
        <p:scale>
          <a:sx n="82" d="100"/>
          <a:sy n="82" d="100"/>
        </p:scale>
        <p:origin x="1656" y="6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F2AA0E-05D9-488B-8A54-035836EE411B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19F714-1228-4C8B-ACA5-047070D743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7455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56D3EF-0B9C-4266-AE1B-1CA49E5B337F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A6902-6F0A-49E0-B59D-CBF600EAC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6251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4255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0120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991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5454251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35393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513747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33233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09473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840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15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83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96559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2627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37683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99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434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864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A9075DC6-8E80-4310-BF41-C19195E92C25}" type="datetimeFigureOut">
              <a:rPr lang="en-US" smtClean="0"/>
              <a:t>1/19/2018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225CE9-EA88-4F68-AA37-4294DE0E5D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70683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  <p:sldLayoutId id="2147483780" r:id="rId12"/>
    <p:sldLayoutId id="2147483781" r:id="rId13"/>
    <p:sldLayoutId id="2147483782" r:id="rId14"/>
    <p:sldLayoutId id="2147483783" r:id="rId15"/>
    <p:sldLayoutId id="2147483784" r:id="rId16"/>
    <p:sldLayoutId id="2147483785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/>
              <a:t/>
            </a:r>
            <a:br>
              <a:rPr lang="hr-HR" sz="6000" dirty="0"/>
            </a:br>
            <a:r>
              <a:rPr lang="hr-HR" sz="6000" dirty="0" smtClean="0"/>
              <a:t/>
            </a:r>
            <a:br>
              <a:rPr lang="hr-HR" sz="6000" dirty="0" smtClean="0"/>
            </a:br>
            <a:r>
              <a:rPr lang="hr-HR" sz="6000" dirty="0" smtClean="0"/>
              <a:t>English for </a:t>
            </a:r>
            <a:r>
              <a:rPr lang="hr-HR" sz="6000" dirty="0" err="1" smtClean="0"/>
              <a:t>Lawyers</a:t>
            </a:r>
            <a:r>
              <a:rPr lang="hr-HR" sz="6000" dirty="0" smtClean="0"/>
              <a:t> III</a:t>
            </a:r>
            <a:br>
              <a:rPr lang="hr-HR" sz="6000" dirty="0" smtClean="0"/>
            </a:br>
            <a:r>
              <a:rPr lang="hr-HR" sz="7300" b="1" dirty="0" smtClean="0"/>
              <a:t>REVISION</a:t>
            </a:r>
            <a:endParaRPr lang="en-US" sz="73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3600" b="1" dirty="0"/>
          </a:p>
          <a:p>
            <a:endParaRPr lang="en-US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Snježana Husinec, PhD</a:t>
            </a:r>
            <a:r>
              <a:rPr lang="hr-HR" dirty="0" smtClean="0"/>
              <a:t>; </a:t>
            </a:r>
            <a:r>
              <a:rPr lang="en-US" dirty="0" smtClean="0"/>
              <a:t> E-mail: </a:t>
            </a:r>
            <a:r>
              <a:rPr lang="hr-HR" dirty="0"/>
              <a:t> </a:t>
            </a:r>
            <a:r>
              <a:rPr lang="hr-HR" dirty="0" smtClean="0"/>
              <a:t>SHUSINEC</a:t>
            </a:r>
            <a:r>
              <a:rPr lang="en-US" dirty="0" smtClean="0"/>
              <a:t>@pravo.hr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572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761" y="1"/>
            <a:ext cx="11604566" cy="1413164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VII</a:t>
            </a:r>
            <a:r>
              <a:rPr lang="hr-HR" sz="3200" b="1" dirty="0" smtClean="0"/>
              <a:t> </a:t>
            </a:r>
            <a:r>
              <a:rPr lang="hr-HR" sz="3200" b="1" dirty="0" smtClean="0"/>
              <a:t>– </a:t>
            </a:r>
            <a:r>
              <a:rPr lang="hr-HR" sz="3200" b="1" dirty="0" err="1" smtClean="0"/>
              <a:t>Part</a:t>
            </a:r>
            <a:r>
              <a:rPr lang="hr-HR" sz="3200" b="1" dirty="0" smtClean="0"/>
              <a:t> 1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Fill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gaps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with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appropriate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/>
              <a:t>t</a:t>
            </a:r>
            <a:r>
              <a:rPr lang="hr-HR" sz="3200" i="1" dirty="0" err="1" smtClean="0"/>
              <a:t>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paragraph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5760" y="1679171"/>
            <a:ext cx="11604565" cy="500426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200" dirty="0" smtClean="0"/>
              <a:t>A </a:t>
            </a:r>
            <a:r>
              <a:rPr lang="hr-HR" sz="2200" dirty="0" err="1" smtClean="0"/>
              <a:t>partnership</a:t>
            </a:r>
            <a:r>
              <a:rPr lang="en-GB" sz="2200" dirty="0" smtClean="0"/>
              <a:t> </a:t>
            </a:r>
            <a:r>
              <a:rPr lang="en-GB" sz="2200" dirty="0"/>
              <a:t>is an association of two or more </a:t>
            </a:r>
            <a:r>
              <a:rPr lang="hr-HR" sz="2200" dirty="0" err="1" smtClean="0"/>
              <a:t>natural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_______________ </a:t>
            </a:r>
            <a:r>
              <a:rPr lang="en-GB" sz="2200" dirty="0" smtClean="0"/>
              <a:t>persons to </a:t>
            </a:r>
            <a:r>
              <a:rPr lang="en-GB" sz="2200" dirty="0"/>
              <a:t>carry on, as co-owners, a business for profit. These individuals are responsible for the business, including all liability and any </a:t>
            </a:r>
            <a:r>
              <a:rPr lang="hr-HR" sz="2200" dirty="0" smtClean="0"/>
              <a:t>______________</a:t>
            </a:r>
            <a:r>
              <a:rPr lang="en-GB" sz="2200" dirty="0" smtClean="0"/>
              <a:t> </a:t>
            </a:r>
            <a:r>
              <a:rPr lang="en-GB" sz="2200" dirty="0"/>
              <a:t>or loss. </a:t>
            </a:r>
            <a:br>
              <a:rPr lang="en-GB" sz="2200" dirty="0"/>
            </a:b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/>
              <a:t>The persons intending to enter into a partnership make an </a:t>
            </a:r>
            <a:r>
              <a:rPr lang="hr-HR" sz="2200" dirty="0" smtClean="0"/>
              <a:t>________________</a:t>
            </a:r>
            <a:r>
              <a:rPr lang="en-GB" sz="2200" dirty="0" smtClean="0"/>
              <a:t> </a:t>
            </a:r>
            <a:r>
              <a:rPr lang="en-GB" sz="2200" dirty="0"/>
              <a:t>to share profits and losses. </a:t>
            </a:r>
            <a:r>
              <a:rPr lang="hr-HR" sz="2200" dirty="0" err="1" smtClean="0"/>
              <a:t>Since</a:t>
            </a:r>
            <a:r>
              <a:rPr lang="hr-HR" sz="2200" dirty="0" smtClean="0"/>
              <a:t> </a:t>
            </a:r>
            <a:r>
              <a:rPr lang="hr-HR" sz="2200" dirty="0" err="1" smtClean="0"/>
              <a:t>partnership</a:t>
            </a:r>
            <a:r>
              <a:rPr lang="hr-HR" sz="2200" dirty="0" smtClean="0"/>
              <a:t> </a:t>
            </a:r>
            <a:r>
              <a:rPr lang="hr-HR" sz="2200" dirty="0" err="1" smtClean="0"/>
              <a:t>is</a:t>
            </a:r>
            <a:r>
              <a:rPr lang="hr-HR" sz="2200" dirty="0" smtClean="0"/>
              <a:t> </a:t>
            </a:r>
            <a:r>
              <a:rPr lang="hr-HR" sz="2200" dirty="0" err="1" smtClean="0"/>
              <a:t>not</a:t>
            </a:r>
            <a:r>
              <a:rPr lang="hr-HR" sz="2200" dirty="0" smtClean="0"/>
              <a:t> a separate </a:t>
            </a:r>
            <a:r>
              <a:rPr lang="hr-HR" sz="2200" dirty="0" err="1" smtClean="0"/>
              <a:t>legale</a:t>
            </a:r>
            <a:r>
              <a:rPr lang="hr-HR" sz="2200" dirty="0" smtClean="0"/>
              <a:t> ______________ </a:t>
            </a:r>
            <a:r>
              <a:rPr lang="hr-HR" sz="2200" dirty="0" err="1" smtClean="0"/>
              <a:t>from</a:t>
            </a:r>
            <a:r>
              <a:rPr lang="hr-HR" sz="2200" dirty="0" smtClean="0"/>
              <a:t> </a:t>
            </a:r>
            <a:r>
              <a:rPr lang="hr-HR" sz="2200" dirty="0" err="1" smtClean="0"/>
              <a:t>its</a:t>
            </a:r>
            <a:r>
              <a:rPr lang="hr-HR" sz="2200" dirty="0" smtClean="0"/>
              <a:t> </a:t>
            </a:r>
            <a:r>
              <a:rPr lang="hr-HR" sz="2200" dirty="0" err="1" smtClean="0"/>
              <a:t>owners</a:t>
            </a:r>
            <a:r>
              <a:rPr lang="hr-HR" sz="2200" dirty="0" smtClean="0"/>
              <a:t> , </a:t>
            </a:r>
            <a:r>
              <a:rPr lang="hr-HR" sz="2200" dirty="0" err="1" smtClean="0"/>
              <a:t>partners</a:t>
            </a:r>
            <a:r>
              <a:rPr lang="hr-HR" sz="2200" dirty="0" smtClean="0"/>
              <a:t> are ________________ </a:t>
            </a:r>
            <a:r>
              <a:rPr lang="hr-HR" sz="2200" dirty="0" err="1" smtClean="0"/>
              <a:t>liable</a:t>
            </a:r>
            <a:r>
              <a:rPr lang="hr-HR" sz="2200" dirty="0" smtClean="0"/>
              <a:t> for </a:t>
            </a:r>
            <a:r>
              <a:rPr lang="hr-HR" sz="2200" dirty="0" err="1" smtClean="0"/>
              <a:t>all</a:t>
            </a:r>
            <a:r>
              <a:rPr lang="hr-HR" sz="2200" dirty="0" smtClean="0"/>
              <a:t> </a:t>
            </a:r>
            <a:r>
              <a:rPr lang="hr-HR" sz="2200" dirty="0" err="1" smtClean="0"/>
              <a:t>debts</a:t>
            </a:r>
            <a:r>
              <a:rPr lang="hr-HR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 err="1" smtClean="0"/>
              <a:t>obligations</a:t>
            </a:r>
            <a:r>
              <a:rPr lang="hr-HR" sz="2200" dirty="0" smtClean="0"/>
              <a:t> .</a:t>
            </a:r>
            <a:r>
              <a:rPr lang="en-GB" sz="2200" dirty="0" smtClean="0"/>
              <a:t>The partners</a:t>
            </a:r>
            <a:r>
              <a:rPr lang="hr-HR" sz="2200" dirty="0" smtClean="0"/>
              <a:t> are</a:t>
            </a:r>
            <a:r>
              <a:rPr lang="en-GB" sz="2200" dirty="0" smtClean="0"/>
              <a:t> </a:t>
            </a:r>
            <a:r>
              <a:rPr lang="en-GB" sz="2200" dirty="0"/>
              <a:t>required to file an </a:t>
            </a:r>
            <a:r>
              <a:rPr lang="hr-HR" sz="2200" dirty="0" err="1" smtClean="0"/>
              <a:t>annual</a:t>
            </a:r>
            <a:r>
              <a:rPr lang="hr-HR" sz="2200" dirty="0" smtClean="0"/>
              <a:t> _____________________</a:t>
            </a:r>
            <a:r>
              <a:rPr lang="en-GB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 err="1" smtClean="0"/>
              <a:t>pay</a:t>
            </a:r>
            <a:r>
              <a:rPr lang="hr-HR" sz="2200" dirty="0" smtClean="0"/>
              <a:t> ____________ </a:t>
            </a:r>
            <a:r>
              <a:rPr lang="hr-HR" sz="2200" dirty="0" err="1" smtClean="0"/>
              <a:t>tax</a:t>
            </a:r>
            <a:r>
              <a:rPr lang="hr-HR" sz="2200" dirty="0" smtClean="0"/>
              <a:t> on </a:t>
            </a:r>
            <a:r>
              <a:rPr lang="hr-HR" sz="2200" dirty="0" err="1" smtClean="0"/>
              <a:t>their</a:t>
            </a:r>
            <a:r>
              <a:rPr lang="hr-HR" sz="2200" dirty="0" smtClean="0"/>
              <a:t> </a:t>
            </a:r>
            <a:r>
              <a:rPr lang="hr-HR" sz="2200" dirty="0" err="1" smtClean="0"/>
              <a:t>share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the </a:t>
            </a:r>
            <a:r>
              <a:rPr lang="hr-HR" sz="2200" dirty="0" err="1" smtClean="0"/>
              <a:t>profits</a:t>
            </a:r>
            <a:r>
              <a:rPr lang="hr-HR" sz="2200" dirty="0" smtClean="0"/>
              <a:t>. </a:t>
            </a:r>
          </a:p>
          <a:p>
            <a:pPr marL="0" indent="0">
              <a:buNone/>
            </a:pPr>
            <a:r>
              <a:rPr lang="en-GB" sz="2200" b="1" dirty="0" smtClean="0"/>
              <a:t>General </a:t>
            </a:r>
            <a:r>
              <a:rPr lang="en-GB" sz="2200" b="1" dirty="0"/>
              <a:t>Partnership</a:t>
            </a:r>
            <a:r>
              <a:rPr lang="hr-HR" sz="2200" b="1" dirty="0"/>
              <a:t> </a:t>
            </a:r>
            <a:r>
              <a:rPr lang="hr-HR" sz="2200" b="1" dirty="0" err="1"/>
              <a:t>is</a:t>
            </a:r>
            <a:r>
              <a:rPr lang="hr-HR" sz="2200" b="1" dirty="0"/>
              <a:t> </a:t>
            </a:r>
            <a:r>
              <a:rPr lang="en-GB" sz="2200" dirty="0" smtClean="0"/>
              <a:t>the </a:t>
            </a:r>
            <a:r>
              <a:rPr lang="en-GB" sz="2200" dirty="0"/>
              <a:t>most basic type. It assumes </a:t>
            </a:r>
            <a:r>
              <a:rPr lang="hr-HR" sz="2200" dirty="0" smtClean="0"/>
              <a:t>___________</a:t>
            </a:r>
            <a:r>
              <a:rPr lang="en-GB" sz="2200" dirty="0" smtClean="0"/>
              <a:t> </a:t>
            </a:r>
            <a:r>
              <a:rPr lang="en-GB" sz="2200" dirty="0"/>
              <a:t>partnership, and therefore equal ownership. All management and liability is </a:t>
            </a:r>
            <a:r>
              <a:rPr lang="hr-HR" sz="2200" dirty="0" smtClean="0"/>
              <a:t>____________</a:t>
            </a:r>
            <a:r>
              <a:rPr lang="en-GB" sz="2200" dirty="0" smtClean="0"/>
              <a:t> </a:t>
            </a:r>
            <a:r>
              <a:rPr lang="en-GB" sz="2200" dirty="0"/>
              <a:t>between the partners, unless otherwise </a:t>
            </a:r>
            <a:r>
              <a:rPr lang="hr-HR" sz="2200" dirty="0" err="1" smtClean="0"/>
              <a:t>specified</a:t>
            </a:r>
            <a:r>
              <a:rPr lang="en-GB" sz="2200" dirty="0" smtClean="0"/>
              <a:t>.</a:t>
            </a:r>
            <a:r>
              <a:rPr lang="en-GB" sz="2200" dirty="0"/>
              <a:t> </a:t>
            </a:r>
            <a:br>
              <a:rPr lang="en-GB" sz="2200" dirty="0"/>
            </a:br>
            <a:r>
              <a:rPr lang="en-GB" sz="2200" dirty="0"/>
              <a:t/>
            </a:r>
            <a:br>
              <a:rPr lang="en-GB" sz="2200" dirty="0"/>
            </a:br>
            <a:r>
              <a:rPr lang="en-GB" sz="2200" dirty="0"/>
              <a:t>In </a:t>
            </a:r>
            <a:r>
              <a:rPr lang="hr-HR" sz="2200" dirty="0" smtClean="0"/>
              <a:t>a </a:t>
            </a:r>
            <a:r>
              <a:rPr lang="en-GB" sz="2200" b="1" dirty="0" smtClean="0"/>
              <a:t>limited </a:t>
            </a:r>
            <a:r>
              <a:rPr lang="en-GB" sz="2200" b="1" dirty="0"/>
              <a:t>partnership</a:t>
            </a:r>
            <a:r>
              <a:rPr lang="en-GB" sz="2200" dirty="0"/>
              <a:t>, one or more general partners manage the business and are personally </a:t>
            </a:r>
            <a:r>
              <a:rPr lang="hr-HR" sz="2200" dirty="0" smtClean="0"/>
              <a:t>____________</a:t>
            </a:r>
            <a:r>
              <a:rPr lang="en-GB" sz="2200" dirty="0" smtClean="0"/>
              <a:t> </a:t>
            </a:r>
            <a:r>
              <a:rPr lang="en-GB" sz="2200" dirty="0"/>
              <a:t>for partnership debts; and there are one or more other </a:t>
            </a:r>
            <a:r>
              <a:rPr lang="hr-HR" sz="2200" dirty="0" smtClean="0"/>
              <a:t>________________</a:t>
            </a:r>
            <a:r>
              <a:rPr lang="en-GB" sz="2200" dirty="0" smtClean="0"/>
              <a:t> </a:t>
            </a:r>
            <a:r>
              <a:rPr lang="en-GB" sz="2200" dirty="0"/>
              <a:t>partners who contribute capital and share in profits but who do not </a:t>
            </a:r>
            <a:r>
              <a:rPr lang="hr-HR" sz="2200" dirty="0" smtClean="0"/>
              <a:t>_____________</a:t>
            </a:r>
            <a:r>
              <a:rPr lang="en-GB" sz="2200" dirty="0" smtClean="0"/>
              <a:t> </a:t>
            </a:r>
            <a:r>
              <a:rPr lang="en-GB" sz="2200" dirty="0"/>
              <a:t>the business and are not liable for the partnership obligations </a:t>
            </a:r>
            <a:r>
              <a:rPr lang="en-GB" sz="2200" dirty="0" smtClean="0"/>
              <a:t>beyond</a:t>
            </a:r>
            <a:r>
              <a:rPr lang="hr-HR" sz="2200" dirty="0" smtClean="0"/>
              <a:t> </a:t>
            </a:r>
            <a:r>
              <a:rPr lang="hr-HR" sz="2200" dirty="0" err="1" smtClean="0"/>
              <a:t>their</a:t>
            </a:r>
            <a:r>
              <a:rPr lang="hr-HR" sz="2200" dirty="0" smtClean="0"/>
              <a:t> ________________ </a:t>
            </a:r>
            <a:r>
              <a:rPr lang="hr-HR" sz="2200" dirty="0" err="1" smtClean="0"/>
              <a:t>contributions</a:t>
            </a:r>
            <a:r>
              <a:rPr lang="en-GB" sz="2200" dirty="0" smtClean="0"/>
              <a:t>.</a:t>
            </a:r>
            <a:r>
              <a:rPr lang="en-GB" sz="2200" dirty="0"/>
              <a:t> </a:t>
            </a: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16683031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216132"/>
            <a:ext cx="9404723" cy="1147156"/>
          </a:xfrm>
        </p:spPr>
        <p:txBody>
          <a:bodyPr/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VII</a:t>
            </a:r>
            <a:r>
              <a:rPr lang="hr-HR" sz="3200" b="1" dirty="0" smtClean="0"/>
              <a:t> </a:t>
            </a:r>
            <a:r>
              <a:rPr lang="hr-HR" sz="3200" b="1" dirty="0" smtClean="0"/>
              <a:t>– </a:t>
            </a:r>
            <a:r>
              <a:rPr lang="hr-HR" sz="3200" b="1" dirty="0" err="1" smtClean="0"/>
              <a:t>Part</a:t>
            </a:r>
            <a:r>
              <a:rPr lang="hr-HR" sz="3200" b="1" dirty="0" smtClean="0"/>
              <a:t> 1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- </a:t>
            </a:r>
            <a:r>
              <a:rPr lang="hr-HR" sz="3200" dirty="0" err="1" smtClean="0"/>
              <a:t>Key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1496291"/>
            <a:ext cx="11000019" cy="536170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dirty="0"/>
              <a:t>A </a:t>
            </a:r>
            <a:r>
              <a:rPr lang="hr-HR" b="1" dirty="0" err="1"/>
              <a:t>partnership</a:t>
            </a:r>
            <a:r>
              <a:rPr lang="en-GB" dirty="0"/>
              <a:t> is an association of two or more </a:t>
            </a:r>
            <a:r>
              <a:rPr lang="hr-HR" dirty="0" err="1"/>
              <a:t>natural</a:t>
            </a:r>
            <a:r>
              <a:rPr lang="hr-HR" dirty="0"/>
              <a:t> </a:t>
            </a:r>
            <a:r>
              <a:rPr lang="hr-HR" dirty="0" err="1" smtClean="0"/>
              <a:t>or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92D050"/>
                </a:solidFill>
              </a:rPr>
              <a:t>artificial</a:t>
            </a:r>
            <a:r>
              <a:rPr lang="hr-HR" dirty="0" smtClean="0"/>
              <a:t> </a:t>
            </a:r>
            <a:r>
              <a:rPr lang="en-GB" dirty="0"/>
              <a:t>persons to carry on, as co-owners, a business for profit. These individuals are responsible for the business, including all liability and any </a:t>
            </a:r>
            <a:r>
              <a:rPr lang="hr-HR" dirty="0" err="1" smtClean="0">
                <a:solidFill>
                  <a:srgbClr val="92D050"/>
                </a:solidFill>
              </a:rPr>
              <a:t>profits</a:t>
            </a:r>
            <a:r>
              <a:rPr lang="en-GB" dirty="0" smtClean="0"/>
              <a:t> </a:t>
            </a:r>
            <a:r>
              <a:rPr lang="en-GB" dirty="0"/>
              <a:t>or loss. 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The persons intending to enter into a partnership make an </a:t>
            </a:r>
            <a:r>
              <a:rPr lang="hr-HR" dirty="0" err="1" smtClean="0">
                <a:solidFill>
                  <a:srgbClr val="92D050"/>
                </a:solidFill>
              </a:rPr>
              <a:t>agreement</a:t>
            </a:r>
            <a:r>
              <a:rPr lang="en-GB" dirty="0" smtClean="0"/>
              <a:t> </a:t>
            </a:r>
            <a:r>
              <a:rPr lang="en-GB" dirty="0"/>
              <a:t>to share profits and losses. </a:t>
            </a:r>
            <a:r>
              <a:rPr lang="hr-HR" dirty="0" err="1"/>
              <a:t>Since</a:t>
            </a:r>
            <a:r>
              <a:rPr lang="hr-HR" dirty="0"/>
              <a:t> </a:t>
            </a:r>
            <a:r>
              <a:rPr lang="hr-HR" dirty="0" err="1"/>
              <a:t>partnership</a:t>
            </a:r>
            <a:r>
              <a:rPr lang="hr-HR" dirty="0"/>
              <a:t> </a:t>
            </a:r>
            <a:r>
              <a:rPr lang="hr-HR" dirty="0" err="1"/>
              <a:t>is</a:t>
            </a:r>
            <a:r>
              <a:rPr lang="hr-HR" dirty="0"/>
              <a:t> </a:t>
            </a:r>
            <a:r>
              <a:rPr lang="hr-HR" dirty="0" err="1"/>
              <a:t>not</a:t>
            </a:r>
            <a:r>
              <a:rPr lang="hr-HR" dirty="0"/>
              <a:t> a separate </a:t>
            </a:r>
            <a:r>
              <a:rPr lang="hr-HR" dirty="0" err="1" smtClean="0"/>
              <a:t>legale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92D050"/>
                </a:solidFill>
              </a:rPr>
              <a:t>entity</a:t>
            </a:r>
            <a:r>
              <a:rPr lang="hr-HR" dirty="0" smtClean="0"/>
              <a:t> </a:t>
            </a:r>
            <a:r>
              <a:rPr lang="hr-HR" dirty="0" err="1"/>
              <a:t>from</a:t>
            </a:r>
            <a:r>
              <a:rPr lang="hr-HR" dirty="0"/>
              <a:t> </a:t>
            </a:r>
            <a:r>
              <a:rPr lang="hr-HR" dirty="0" err="1"/>
              <a:t>its</a:t>
            </a:r>
            <a:r>
              <a:rPr lang="hr-HR" dirty="0"/>
              <a:t> </a:t>
            </a:r>
            <a:r>
              <a:rPr lang="hr-HR" dirty="0" err="1"/>
              <a:t>owners</a:t>
            </a:r>
            <a:r>
              <a:rPr lang="hr-HR" dirty="0"/>
              <a:t> , </a:t>
            </a:r>
            <a:r>
              <a:rPr lang="hr-HR" dirty="0" err="1"/>
              <a:t>partners</a:t>
            </a:r>
            <a:r>
              <a:rPr lang="hr-HR" dirty="0"/>
              <a:t> are </a:t>
            </a:r>
            <a:r>
              <a:rPr lang="hr-HR" dirty="0" err="1" smtClean="0">
                <a:solidFill>
                  <a:srgbClr val="92D050"/>
                </a:solidFill>
              </a:rPr>
              <a:t>personally</a:t>
            </a:r>
            <a:r>
              <a:rPr lang="hr-HR" dirty="0" smtClean="0"/>
              <a:t> </a:t>
            </a:r>
            <a:r>
              <a:rPr lang="hr-HR" dirty="0" err="1"/>
              <a:t>liable</a:t>
            </a:r>
            <a:r>
              <a:rPr lang="hr-HR" dirty="0"/>
              <a:t> for </a:t>
            </a:r>
            <a:r>
              <a:rPr lang="hr-HR" dirty="0" err="1"/>
              <a:t>all</a:t>
            </a:r>
            <a:r>
              <a:rPr lang="hr-HR" dirty="0"/>
              <a:t> </a:t>
            </a:r>
            <a:r>
              <a:rPr lang="hr-HR" dirty="0" err="1"/>
              <a:t>debts</a:t>
            </a:r>
            <a:r>
              <a:rPr lang="hr-HR" dirty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/>
              <a:t>obligations</a:t>
            </a:r>
            <a:r>
              <a:rPr lang="hr-HR" dirty="0"/>
              <a:t> .</a:t>
            </a:r>
            <a:r>
              <a:rPr lang="en-GB" dirty="0"/>
              <a:t>The partners</a:t>
            </a:r>
            <a:r>
              <a:rPr lang="hr-HR" dirty="0"/>
              <a:t> are</a:t>
            </a:r>
            <a:r>
              <a:rPr lang="en-GB" dirty="0"/>
              <a:t> required to file an </a:t>
            </a:r>
            <a:r>
              <a:rPr lang="hr-HR" dirty="0" err="1"/>
              <a:t>annual</a:t>
            </a:r>
            <a:r>
              <a:rPr lang="hr-HR" dirty="0"/>
              <a:t> </a:t>
            </a:r>
            <a:r>
              <a:rPr lang="hr-HR" dirty="0" err="1" smtClean="0">
                <a:solidFill>
                  <a:srgbClr val="92D050"/>
                </a:solidFill>
              </a:rPr>
              <a:t>self-assessment</a:t>
            </a:r>
            <a:r>
              <a:rPr lang="hr-HR" dirty="0" smtClean="0">
                <a:solidFill>
                  <a:srgbClr val="92D050"/>
                </a:solidFill>
              </a:rPr>
              <a:t> </a:t>
            </a:r>
            <a:r>
              <a:rPr lang="hr-HR" dirty="0" err="1" smtClean="0">
                <a:solidFill>
                  <a:srgbClr val="92D050"/>
                </a:solidFill>
              </a:rPr>
              <a:t>return</a:t>
            </a:r>
            <a:r>
              <a:rPr lang="en-GB" dirty="0" smtClean="0"/>
              <a:t> </a:t>
            </a:r>
            <a:r>
              <a:rPr lang="hr-HR" dirty="0" err="1"/>
              <a:t>and</a:t>
            </a:r>
            <a:r>
              <a:rPr lang="hr-HR" dirty="0"/>
              <a:t> </a:t>
            </a:r>
            <a:r>
              <a:rPr lang="hr-HR" dirty="0" err="1" smtClean="0"/>
              <a:t>pay</a:t>
            </a:r>
            <a:r>
              <a:rPr lang="hr-HR" dirty="0" smtClean="0"/>
              <a:t> </a:t>
            </a:r>
            <a:r>
              <a:rPr lang="hr-HR" dirty="0" err="1" smtClean="0">
                <a:solidFill>
                  <a:srgbClr val="92D050"/>
                </a:solidFill>
              </a:rPr>
              <a:t>income</a:t>
            </a:r>
            <a:r>
              <a:rPr lang="hr-HR" dirty="0" smtClean="0"/>
              <a:t> </a:t>
            </a:r>
            <a:r>
              <a:rPr lang="hr-HR" dirty="0" err="1"/>
              <a:t>tax</a:t>
            </a:r>
            <a:r>
              <a:rPr lang="hr-HR" dirty="0"/>
              <a:t> on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/>
              <a:t>share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</a:t>
            </a:r>
            <a:r>
              <a:rPr lang="hr-HR" dirty="0" err="1"/>
              <a:t>of</a:t>
            </a:r>
            <a:r>
              <a:rPr lang="hr-HR" dirty="0"/>
              <a:t> the </a:t>
            </a:r>
            <a:r>
              <a:rPr lang="hr-HR" dirty="0" err="1"/>
              <a:t>profits</a:t>
            </a:r>
            <a:r>
              <a:rPr lang="hr-HR" dirty="0"/>
              <a:t>. </a:t>
            </a:r>
          </a:p>
          <a:p>
            <a:pPr marL="0" indent="0">
              <a:buNone/>
            </a:pPr>
            <a:r>
              <a:rPr lang="en-GB" b="1" dirty="0"/>
              <a:t>General Partnership</a:t>
            </a:r>
            <a:r>
              <a:rPr lang="hr-HR" b="1" dirty="0"/>
              <a:t> </a:t>
            </a:r>
            <a:r>
              <a:rPr lang="hr-HR" b="1" dirty="0" err="1"/>
              <a:t>is</a:t>
            </a:r>
            <a:r>
              <a:rPr lang="hr-HR" b="1" dirty="0"/>
              <a:t> </a:t>
            </a:r>
            <a:r>
              <a:rPr lang="en-GB" dirty="0"/>
              <a:t>the most basic type. It assumes </a:t>
            </a:r>
            <a:r>
              <a:rPr lang="hr-HR" dirty="0" err="1" smtClean="0">
                <a:solidFill>
                  <a:srgbClr val="92D050"/>
                </a:solidFill>
              </a:rPr>
              <a:t>equal</a:t>
            </a:r>
            <a:r>
              <a:rPr lang="en-GB" dirty="0" smtClean="0"/>
              <a:t> </a:t>
            </a:r>
            <a:r>
              <a:rPr lang="en-GB" dirty="0"/>
              <a:t>partnership, and therefore equal ownership. All management and liability is </a:t>
            </a:r>
            <a:r>
              <a:rPr lang="hr-HR" dirty="0" err="1" smtClean="0">
                <a:solidFill>
                  <a:srgbClr val="92D050"/>
                </a:solidFill>
              </a:rPr>
              <a:t>shared</a:t>
            </a:r>
            <a:r>
              <a:rPr lang="en-GB" dirty="0" smtClean="0"/>
              <a:t> </a:t>
            </a:r>
            <a:r>
              <a:rPr lang="en-GB" dirty="0"/>
              <a:t>between the partners, unless otherwise </a:t>
            </a:r>
            <a:r>
              <a:rPr lang="hr-HR" dirty="0" err="1"/>
              <a:t>specified</a:t>
            </a:r>
            <a:r>
              <a:rPr lang="en-GB" dirty="0"/>
              <a:t>. </a:t>
            </a:r>
            <a:br>
              <a:rPr lang="en-GB" dirty="0"/>
            </a:br>
            <a:r>
              <a:rPr lang="en-GB" dirty="0"/>
              <a:t/>
            </a:r>
            <a:br>
              <a:rPr lang="en-GB" dirty="0"/>
            </a:br>
            <a:r>
              <a:rPr lang="en-GB" dirty="0"/>
              <a:t>In </a:t>
            </a:r>
            <a:r>
              <a:rPr lang="hr-HR" dirty="0"/>
              <a:t>a </a:t>
            </a:r>
            <a:r>
              <a:rPr lang="en-GB" b="1" dirty="0"/>
              <a:t>limited partnership</a:t>
            </a:r>
            <a:r>
              <a:rPr lang="en-GB" dirty="0"/>
              <a:t>, one or more general partners manage the business and are personally </a:t>
            </a:r>
            <a:r>
              <a:rPr lang="hr-HR" dirty="0" err="1" smtClean="0">
                <a:solidFill>
                  <a:srgbClr val="92D050"/>
                </a:solidFill>
              </a:rPr>
              <a:t>liable</a:t>
            </a:r>
            <a:r>
              <a:rPr lang="en-GB" dirty="0" smtClean="0"/>
              <a:t> </a:t>
            </a:r>
            <a:r>
              <a:rPr lang="en-GB" dirty="0"/>
              <a:t>for partnership debts; and there are one or more other </a:t>
            </a:r>
            <a:r>
              <a:rPr lang="hr-HR" dirty="0" err="1" smtClean="0">
                <a:solidFill>
                  <a:srgbClr val="92D050"/>
                </a:solidFill>
              </a:rPr>
              <a:t>limited</a:t>
            </a:r>
            <a:r>
              <a:rPr lang="en-GB" dirty="0" smtClean="0"/>
              <a:t> </a:t>
            </a:r>
            <a:r>
              <a:rPr lang="en-GB" dirty="0"/>
              <a:t>partners who contribute capital and share in profits but who do not </a:t>
            </a:r>
            <a:r>
              <a:rPr lang="hr-HR" dirty="0" err="1" smtClean="0">
                <a:solidFill>
                  <a:srgbClr val="92D050"/>
                </a:solidFill>
              </a:rPr>
              <a:t>manage</a:t>
            </a:r>
            <a:r>
              <a:rPr lang="en-GB" dirty="0" smtClean="0"/>
              <a:t> </a:t>
            </a:r>
            <a:r>
              <a:rPr lang="en-GB" dirty="0"/>
              <a:t>the business and are not liable for the partnership obligations beyond</a:t>
            </a:r>
            <a:r>
              <a:rPr lang="hr-HR" dirty="0"/>
              <a:t> </a:t>
            </a:r>
            <a:r>
              <a:rPr lang="hr-HR" dirty="0" err="1"/>
              <a:t>their</a:t>
            </a:r>
            <a:r>
              <a:rPr lang="hr-HR" dirty="0"/>
              <a:t> </a:t>
            </a:r>
            <a:r>
              <a:rPr lang="hr-HR" dirty="0" err="1" smtClean="0">
                <a:solidFill>
                  <a:srgbClr val="92D050"/>
                </a:solidFill>
              </a:rPr>
              <a:t>capital</a:t>
            </a:r>
            <a:r>
              <a:rPr lang="hr-HR" dirty="0" smtClean="0"/>
              <a:t> </a:t>
            </a:r>
            <a:r>
              <a:rPr lang="hr-HR" dirty="0" err="1"/>
              <a:t>contributions</a:t>
            </a:r>
            <a:r>
              <a:rPr lang="en-GB" dirty="0"/>
              <a:t>. 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0514094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VII</a:t>
            </a:r>
            <a:r>
              <a:rPr lang="hr-HR" sz="3200" b="1" dirty="0" smtClean="0"/>
              <a:t> </a:t>
            </a:r>
            <a:r>
              <a:rPr lang="hr-HR" sz="3200" b="1" dirty="0" smtClean="0"/>
              <a:t>– </a:t>
            </a:r>
            <a:r>
              <a:rPr lang="hr-HR" sz="3200" b="1" dirty="0" err="1" smtClean="0"/>
              <a:t>Part</a:t>
            </a:r>
            <a:r>
              <a:rPr lang="hr-HR" sz="3200" b="1" dirty="0" smtClean="0"/>
              <a:t> 2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err="1" smtClean="0"/>
              <a:t>Fill</a:t>
            </a:r>
            <a:r>
              <a:rPr lang="hr-HR" sz="3200" dirty="0" smtClean="0"/>
              <a:t> </a:t>
            </a:r>
            <a:r>
              <a:rPr lang="hr-HR" sz="3200" dirty="0" err="1" smtClean="0"/>
              <a:t>in</a:t>
            </a:r>
            <a:r>
              <a:rPr lang="hr-HR" sz="3200" dirty="0" smtClean="0"/>
              <a:t> the </a:t>
            </a:r>
            <a:r>
              <a:rPr lang="hr-HR" sz="3200" dirty="0" err="1" smtClean="0"/>
              <a:t>gaps</a:t>
            </a:r>
            <a:r>
              <a:rPr lang="hr-HR" sz="3200" dirty="0" smtClean="0"/>
              <a:t> </a:t>
            </a:r>
            <a:r>
              <a:rPr lang="hr-HR" sz="3200" dirty="0" err="1" smtClean="0"/>
              <a:t>with</a:t>
            </a:r>
            <a:r>
              <a:rPr lang="hr-HR" sz="3200" dirty="0" smtClean="0"/>
              <a:t> the </a:t>
            </a:r>
            <a:r>
              <a:rPr lang="hr-HR" sz="3200" dirty="0" err="1" smtClean="0"/>
              <a:t>appropriate</a:t>
            </a:r>
            <a:r>
              <a:rPr lang="hr-HR" sz="3200" dirty="0" smtClean="0"/>
              <a:t> </a:t>
            </a:r>
            <a:r>
              <a:rPr lang="hr-HR" sz="3200" dirty="0" err="1" smtClean="0"/>
              <a:t>terms</a:t>
            </a:r>
            <a:r>
              <a:rPr lang="hr-HR" sz="3200" dirty="0" smtClean="0"/>
              <a:t> </a:t>
            </a:r>
            <a:r>
              <a:rPr lang="hr-HR" sz="3200" dirty="0" err="1" smtClean="0"/>
              <a:t>and</a:t>
            </a:r>
            <a:r>
              <a:rPr lang="hr-HR" sz="3200" dirty="0" smtClean="0"/>
              <a:t> </a:t>
            </a:r>
            <a:r>
              <a:rPr lang="hr-HR" sz="3200" dirty="0" err="1" smtClean="0"/>
              <a:t>translate</a:t>
            </a:r>
            <a:r>
              <a:rPr lang="hr-HR" sz="3200" dirty="0" smtClean="0"/>
              <a:t> the </a:t>
            </a:r>
            <a:r>
              <a:rPr lang="hr-HR" sz="3200" dirty="0" err="1" smtClean="0"/>
              <a:t>text</a:t>
            </a:r>
            <a:r>
              <a:rPr lang="hr-HR" sz="3200" dirty="0" smtClean="0"/>
              <a:t> </a:t>
            </a:r>
            <a:r>
              <a:rPr lang="hr-HR" sz="3200" dirty="0" err="1" smtClean="0"/>
              <a:t>into</a:t>
            </a:r>
            <a:r>
              <a:rPr lang="hr-HR" sz="3200" dirty="0" smtClean="0"/>
              <a:t> Croatian.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1" y="2626822"/>
            <a:ext cx="10384877" cy="3621577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2400" b="1" dirty="0" smtClean="0"/>
              <a:t>Remedies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in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conract</a:t>
            </a:r>
            <a:r>
              <a:rPr lang="hr-HR" sz="2400" b="1" dirty="0" smtClean="0"/>
              <a:t> </a:t>
            </a:r>
            <a:r>
              <a:rPr lang="hr-HR" sz="2400" b="1" dirty="0" err="1" smtClean="0"/>
              <a:t>law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Contracts usually have two primary forms of recovery: </a:t>
            </a:r>
            <a:r>
              <a:rPr lang="hr-HR" sz="2400" dirty="0" smtClean="0"/>
              <a:t>____________</a:t>
            </a:r>
            <a:r>
              <a:rPr lang="en-GB" sz="2400" dirty="0" smtClean="0"/>
              <a:t>, </a:t>
            </a:r>
            <a:r>
              <a:rPr lang="en-GB" sz="2400" dirty="0"/>
              <a:t>or the money equivalent to the value the party would have received from the contract had there been no </a:t>
            </a:r>
            <a:r>
              <a:rPr lang="hr-HR" sz="2400" dirty="0" smtClean="0"/>
              <a:t>_____________</a:t>
            </a:r>
            <a:r>
              <a:rPr lang="en-GB" sz="2400" dirty="0" smtClean="0"/>
              <a:t>, </a:t>
            </a:r>
            <a:r>
              <a:rPr lang="en-GB" sz="2400" dirty="0"/>
              <a:t>and specific </a:t>
            </a:r>
            <a:r>
              <a:rPr lang="hr-HR" sz="2400" dirty="0" smtClean="0"/>
              <a:t>_________________</a:t>
            </a:r>
            <a:r>
              <a:rPr lang="en-GB" sz="2400" dirty="0" smtClean="0"/>
              <a:t>, </a:t>
            </a:r>
            <a:r>
              <a:rPr lang="en-GB" sz="2400" dirty="0"/>
              <a:t>or the requirement that the </a:t>
            </a:r>
            <a:r>
              <a:rPr lang="hr-HR" sz="2400" dirty="0" smtClean="0"/>
              <a:t>party</a:t>
            </a:r>
            <a:r>
              <a:rPr lang="en-GB" sz="2400" dirty="0" smtClean="0"/>
              <a:t> </a:t>
            </a:r>
            <a:r>
              <a:rPr lang="en-GB" sz="2400" dirty="0"/>
              <a:t>must carry out its </a:t>
            </a:r>
            <a:r>
              <a:rPr lang="hr-HR" sz="2400" dirty="0" smtClean="0"/>
              <a:t>___________________</a:t>
            </a:r>
            <a:r>
              <a:rPr lang="en-GB" sz="2400" dirty="0" smtClean="0"/>
              <a:t> </a:t>
            </a:r>
            <a:r>
              <a:rPr lang="en-GB" sz="2400" dirty="0"/>
              <a:t>under the agreement.</a:t>
            </a:r>
          </a:p>
          <a:p>
            <a:pPr marL="0" indent="0">
              <a:buNone/>
            </a:pPr>
            <a:r>
              <a:rPr lang="en-GB" sz="2400" dirty="0"/>
              <a:t>Both of these remedies award the </a:t>
            </a:r>
            <a:r>
              <a:rPr lang="hr-HR" sz="2400" dirty="0" smtClean="0"/>
              <a:t>____________________</a:t>
            </a:r>
            <a:r>
              <a:rPr lang="en-GB" sz="2400" dirty="0" smtClean="0"/>
              <a:t> </a:t>
            </a:r>
            <a:r>
              <a:rPr lang="en-GB" sz="2400" dirty="0"/>
              <a:t>party with the lost benefit of the bargain or the expectation damages</a:t>
            </a:r>
            <a:r>
              <a:rPr lang="en-GB" sz="2400" dirty="0" smtClean="0"/>
              <a:t>.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766686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VII</a:t>
            </a:r>
            <a:r>
              <a:rPr lang="hr-HR" sz="3200" b="1" dirty="0" smtClean="0"/>
              <a:t> </a:t>
            </a:r>
            <a:r>
              <a:rPr lang="hr-HR" sz="3200" b="1" dirty="0" smtClean="0"/>
              <a:t>– </a:t>
            </a:r>
            <a:r>
              <a:rPr lang="hr-HR" sz="3200" b="1" dirty="0" err="1" smtClean="0"/>
              <a:t>Part</a:t>
            </a:r>
            <a:r>
              <a:rPr lang="hr-HR" sz="3200" b="1" dirty="0" smtClean="0"/>
              <a:t> 2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dirty="0" smtClean="0"/>
              <a:t>- </a:t>
            </a:r>
            <a:r>
              <a:rPr lang="hr-HR" sz="3200" dirty="0" err="1" smtClean="0"/>
              <a:t>Key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302625"/>
            <a:ext cx="10642572" cy="3945774"/>
          </a:xfrm>
        </p:spPr>
        <p:txBody>
          <a:bodyPr/>
          <a:lstStyle/>
          <a:p>
            <a:pPr marL="0" indent="0">
              <a:buNone/>
            </a:pPr>
            <a:r>
              <a:rPr lang="en-GB" sz="2400" b="1" dirty="0"/>
              <a:t>Remedies</a:t>
            </a:r>
            <a:r>
              <a:rPr lang="hr-HR" sz="2400" b="1" dirty="0"/>
              <a:t> </a:t>
            </a:r>
            <a:r>
              <a:rPr lang="hr-HR" sz="2400" b="1" dirty="0" err="1"/>
              <a:t>in</a:t>
            </a:r>
            <a:r>
              <a:rPr lang="hr-HR" sz="2400" b="1" dirty="0"/>
              <a:t> </a:t>
            </a:r>
            <a:r>
              <a:rPr lang="hr-HR" sz="2400" b="1" dirty="0" err="1"/>
              <a:t>conract</a:t>
            </a:r>
            <a:r>
              <a:rPr lang="hr-HR" sz="2400" b="1" dirty="0"/>
              <a:t> </a:t>
            </a:r>
            <a:r>
              <a:rPr lang="hr-HR" sz="2400" b="1" dirty="0" err="1"/>
              <a:t>law</a:t>
            </a:r>
            <a:endParaRPr lang="en-GB" sz="2400" dirty="0"/>
          </a:p>
          <a:p>
            <a:pPr marL="0" indent="0">
              <a:buNone/>
            </a:pPr>
            <a:r>
              <a:rPr lang="en-GB" sz="2400" dirty="0"/>
              <a:t>Contracts usually have two primary forms of recovery: </a:t>
            </a:r>
            <a:r>
              <a:rPr lang="hr-HR" sz="2400" dirty="0" err="1" smtClean="0">
                <a:solidFill>
                  <a:srgbClr val="92D050"/>
                </a:solidFill>
              </a:rPr>
              <a:t>damages</a:t>
            </a:r>
            <a:r>
              <a:rPr lang="en-GB" sz="2400" dirty="0" smtClean="0"/>
              <a:t>, </a:t>
            </a:r>
            <a:r>
              <a:rPr lang="en-GB" sz="2400" dirty="0"/>
              <a:t>or the money equivalent to the value the party would have received from the contract had there been no </a:t>
            </a:r>
            <a:r>
              <a:rPr lang="hr-HR" sz="2400" dirty="0" err="1" smtClean="0">
                <a:solidFill>
                  <a:srgbClr val="92D050"/>
                </a:solidFill>
              </a:rPr>
              <a:t>breach</a:t>
            </a:r>
            <a:r>
              <a:rPr lang="en-GB" sz="2400" dirty="0" smtClean="0"/>
              <a:t>, </a:t>
            </a:r>
            <a:r>
              <a:rPr lang="en-GB" sz="2400" dirty="0"/>
              <a:t>and specific </a:t>
            </a:r>
            <a:r>
              <a:rPr lang="hr-HR" sz="2400" dirty="0" err="1" smtClean="0">
                <a:solidFill>
                  <a:srgbClr val="92D050"/>
                </a:solidFill>
              </a:rPr>
              <a:t>performance</a:t>
            </a:r>
            <a:r>
              <a:rPr lang="en-GB" sz="2400" dirty="0" smtClean="0"/>
              <a:t>, </a:t>
            </a:r>
            <a:r>
              <a:rPr lang="en-GB" sz="2400" dirty="0"/>
              <a:t>or the requirement that the party must carry out its </a:t>
            </a:r>
            <a:r>
              <a:rPr lang="en-GB" sz="2400" dirty="0">
                <a:solidFill>
                  <a:srgbClr val="92D050"/>
                </a:solidFill>
              </a:rPr>
              <a:t>obligations</a:t>
            </a:r>
            <a:r>
              <a:rPr lang="en-GB" sz="2400" dirty="0"/>
              <a:t> under the agreement.</a:t>
            </a:r>
          </a:p>
          <a:p>
            <a:pPr marL="0" indent="0">
              <a:buNone/>
            </a:pPr>
            <a:r>
              <a:rPr lang="en-GB" sz="2400" dirty="0"/>
              <a:t>Both of these remedies award the no</a:t>
            </a:r>
            <a:r>
              <a:rPr lang="en-GB" sz="2400" dirty="0">
                <a:solidFill>
                  <a:srgbClr val="92D050"/>
                </a:solidFill>
              </a:rPr>
              <a:t>n-breaching </a:t>
            </a:r>
            <a:r>
              <a:rPr lang="en-GB" sz="2400" dirty="0"/>
              <a:t>party with the lost benefit of the bargain or the expectation damages.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468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smtClean="0"/>
              <a:t>Provide the Croatian </a:t>
            </a:r>
            <a:r>
              <a:rPr lang="hr-HR" sz="3200" i="1" dirty="0" err="1" smtClean="0"/>
              <a:t>equivalents</a:t>
            </a:r>
            <a:r>
              <a:rPr lang="hr-HR" sz="3200" i="1" dirty="0" smtClean="0"/>
              <a:t> for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English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expressions</a:t>
            </a:r>
            <a:r>
              <a:rPr lang="hr-HR" sz="3200" i="1" dirty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0" y="2119745"/>
            <a:ext cx="10825454" cy="4422371"/>
          </a:xfrm>
        </p:spPr>
        <p:txBody>
          <a:bodyPr>
            <a:normAutofit fontScale="85000" lnSpcReduction="20000"/>
          </a:bodyPr>
          <a:lstStyle/>
          <a:p>
            <a:endParaRPr lang="hr-HR" dirty="0" smtClean="0"/>
          </a:p>
          <a:p>
            <a:pPr marL="0" indent="0">
              <a:buNone/>
            </a:pPr>
            <a:r>
              <a:rPr lang="hr-HR" sz="2600" dirty="0" smtClean="0"/>
              <a:t>1. </a:t>
            </a:r>
            <a:r>
              <a:rPr lang="hr-HR" sz="2600" dirty="0"/>
              <a:t>i</a:t>
            </a:r>
            <a:r>
              <a:rPr lang="hr-HR" sz="2600" dirty="0" smtClean="0"/>
              <a:t>zuzeti tuženika u kaznenom postupku od kaznene odgovornosti </a:t>
            </a:r>
            <a:r>
              <a:rPr lang="hr-HR" sz="2600" dirty="0" smtClean="0"/>
              <a:t>= </a:t>
            </a:r>
          </a:p>
          <a:p>
            <a:pPr marL="0" indent="0">
              <a:buNone/>
            </a:pPr>
            <a:r>
              <a:rPr lang="hr-HR" sz="2600" dirty="0" smtClean="0"/>
              <a:t>2. </a:t>
            </a:r>
            <a:r>
              <a:rPr lang="hr-HR" sz="2800" dirty="0"/>
              <a:t>biti </a:t>
            </a:r>
            <a:r>
              <a:rPr lang="hr-HR" sz="2800" dirty="0" smtClean="0"/>
              <a:t>neograničeno </a:t>
            </a:r>
            <a:r>
              <a:rPr lang="hr-HR" sz="2800" dirty="0"/>
              <a:t>pravno odgovoran za dugove i </a:t>
            </a:r>
            <a:r>
              <a:rPr lang="hr-HR" sz="2800" dirty="0" smtClean="0"/>
              <a:t>obveze </a:t>
            </a:r>
            <a:r>
              <a:rPr lang="hr-HR" sz="2600" dirty="0" smtClean="0"/>
              <a:t>= </a:t>
            </a:r>
          </a:p>
          <a:p>
            <a:pPr marL="0" indent="0">
              <a:buNone/>
            </a:pPr>
            <a:r>
              <a:rPr lang="hr-HR" sz="2600" dirty="0"/>
              <a:t>3</a:t>
            </a:r>
            <a:r>
              <a:rPr lang="hr-HR" sz="2600" dirty="0" smtClean="0"/>
              <a:t>. </a:t>
            </a:r>
            <a:r>
              <a:rPr lang="hr-HR" sz="2600" dirty="0" smtClean="0"/>
              <a:t>protupravno </a:t>
            </a:r>
            <a:r>
              <a:rPr lang="hr-HR" sz="2600" dirty="0" smtClean="0"/>
              <a:t>otpuštanje = </a:t>
            </a:r>
          </a:p>
          <a:p>
            <a:pPr marL="0" indent="0">
              <a:buNone/>
            </a:pPr>
            <a:r>
              <a:rPr lang="hr-HR" sz="2600" dirty="0" smtClean="0"/>
              <a:t>4. </a:t>
            </a:r>
            <a:r>
              <a:rPr lang="hr-HR" sz="2600" dirty="0" smtClean="0"/>
              <a:t>obvezujući </a:t>
            </a:r>
            <a:r>
              <a:rPr lang="hr-HR" sz="2600" dirty="0" smtClean="0"/>
              <a:t>ugovor = </a:t>
            </a:r>
          </a:p>
          <a:p>
            <a:pPr marL="0" indent="0">
              <a:buNone/>
            </a:pPr>
            <a:r>
              <a:rPr lang="hr-HR" sz="2600" dirty="0" smtClean="0"/>
              <a:t>5. </a:t>
            </a:r>
            <a:r>
              <a:rPr lang="hr-HR" sz="2600" dirty="0" smtClean="0"/>
              <a:t>raskinuti</a:t>
            </a:r>
            <a:r>
              <a:rPr lang="hr-HR" sz="2600" dirty="0" smtClean="0"/>
              <a:t> </a:t>
            </a:r>
            <a:r>
              <a:rPr lang="hr-HR" sz="2600" dirty="0" smtClean="0"/>
              <a:t>ugovor = </a:t>
            </a:r>
          </a:p>
          <a:p>
            <a:pPr marL="0" indent="0">
              <a:buNone/>
            </a:pPr>
            <a:r>
              <a:rPr lang="hr-HR" sz="2600" dirty="0"/>
              <a:t>6</a:t>
            </a:r>
            <a:r>
              <a:rPr lang="hr-HR" sz="2600" dirty="0" smtClean="0"/>
              <a:t>. </a:t>
            </a:r>
            <a:r>
              <a:rPr lang="hr-HR" sz="2600" dirty="0" smtClean="0"/>
              <a:t>t</a:t>
            </a:r>
            <a:r>
              <a:rPr lang="hr-HR" sz="2600" dirty="0" smtClean="0"/>
              <a:t>eško kazneno djelo = </a:t>
            </a:r>
            <a:endParaRPr lang="hr-HR" sz="2600" dirty="0" smtClean="0"/>
          </a:p>
          <a:p>
            <a:pPr marL="0" indent="0">
              <a:buNone/>
            </a:pPr>
            <a:r>
              <a:rPr lang="hr-HR" sz="2600" dirty="0"/>
              <a:t>7</a:t>
            </a:r>
            <a:r>
              <a:rPr lang="hr-HR" sz="2600" dirty="0" smtClean="0"/>
              <a:t>. </a:t>
            </a:r>
            <a:r>
              <a:rPr lang="hr-HR" sz="2600" dirty="0" smtClean="0"/>
              <a:t>o</a:t>
            </a:r>
            <a:r>
              <a:rPr lang="hr-HR" sz="2600" dirty="0" smtClean="0"/>
              <a:t>tegotne i olakotne okolnosti = </a:t>
            </a:r>
            <a:endParaRPr lang="hr-HR" sz="2600" dirty="0" smtClean="0"/>
          </a:p>
          <a:p>
            <a:pPr marL="0" indent="0">
              <a:buNone/>
            </a:pPr>
            <a:r>
              <a:rPr lang="hr-HR" sz="2600" dirty="0" smtClean="0"/>
              <a:t>8. deliktno ponašanje / ponašanje štetnika = </a:t>
            </a:r>
            <a:endParaRPr lang="hr-HR" sz="2600" dirty="0" smtClean="0"/>
          </a:p>
          <a:p>
            <a:pPr marL="0" indent="0">
              <a:buNone/>
            </a:pPr>
            <a:r>
              <a:rPr lang="hr-HR" sz="2600" dirty="0" smtClean="0"/>
              <a:t>9. </a:t>
            </a:r>
            <a:r>
              <a:rPr lang="hr-HR" sz="2600" dirty="0"/>
              <a:t>p</a:t>
            </a:r>
            <a:r>
              <a:rPr lang="hr-HR" sz="2600" dirty="0" smtClean="0"/>
              <a:t>rotuzakonito uhićenje = </a:t>
            </a:r>
            <a:endParaRPr lang="hr-HR" sz="2600" dirty="0" smtClean="0"/>
          </a:p>
          <a:p>
            <a:pPr marL="0" indent="0">
              <a:buNone/>
            </a:pPr>
            <a:r>
              <a:rPr lang="hr-HR" sz="2600" dirty="0" smtClean="0"/>
              <a:t>10. </a:t>
            </a:r>
            <a:r>
              <a:rPr lang="hr-HR" sz="2600" dirty="0"/>
              <a:t>k</a:t>
            </a:r>
            <a:r>
              <a:rPr lang="hr-HR" sz="2600" dirty="0" smtClean="0"/>
              <a:t>upoprodajni ugovor </a:t>
            </a:r>
            <a:r>
              <a:rPr lang="hr-HR" sz="2600" dirty="0" smtClean="0"/>
              <a:t>= </a:t>
            </a:r>
            <a:endParaRPr lang="hr-HR" sz="2600" dirty="0" smtClean="0"/>
          </a:p>
          <a:p>
            <a:endParaRPr lang="hr-HR" sz="2400" dirty="0" smtClean="0"/>
          </a:p>
          <a:p>
            <a:endParaRPr lang="hr-HR" sz="2400" dirty="0" smtClean="0"/>
          </a:p>
          <a:p>
            <a:pPr marL="0" indent="0">
              <a:buNone/>
            </a:pPr>
            <a:endParaRPr lang="hr-HR" sz="2400" dirty="0" smtClean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179421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902117"/>
          </a:xfrm>
        </p:spPr>
        <p:txBody>
          <a:bodyPr>
            <a:no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Translate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smtClean="0"/>
              <a:t>expressions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English</a:t>
            </a:r>
            <a:r>
              <a:rPr lang="hr-HR" sz="3200" dirty="0" smtClean="0"/>
              <a:t>.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79" y="2036617"/>
            <a:ext cx="10665229" cy="456368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r-HR" sz="2400" dirty="0" smtClean="0"/>
              <a:t>1. </a:t>
            </a:r>
            <a:r>
              <a:rPr lang="en-GB" sz="2400" dirty="0"/>
              <a:t>sick </a:t>
            </a:r>
            <a:r>
              <a:rPr lang="hr-HR" sz="2400" dirty="0" err="1"/>
              <a:t>leave</a:t>
            </a:r>
            <a:r>
              <a:rPr lang="hr-HR" sz="2400" dirty="0"/>
              <a:t> </a:t>
            </a:r>
            <a:r>
              <a:rPr lang="hr-HR" sz="2400" dirty="0" err="1"/>
              <a:t>and</a:t>
            </a:r>
            <a:r>
              <a:rPr lang="hr-HR" sz="2400" dirty="0"/>
              <a:t> </a:t>
            </a:r>
            <a:r>
              <a:rPr lang="hr-HR" sz="2400" dirty="0" err="1"/>
              <a:t>sich</a:t>
            </a:r>
            <a:r>
              <a:rPr lang="hr-HR" sz="2400" dirty="0"/>
              <a:t> </a:t>
            </a:r>
            <a:r>
              <a:rPr lang="en-GB" sz="2400" dirty="0"/>
              <a:t>pay arrangements </a:t>
            </a:r>
            <a:r>
              <a:rPr lang="hr-HR" sz="2400" dirty="0" smtClean="0"/>
              <a:t>=</a:t>
            </a:r>
          </a:p>
          <a:p>
            <a:pPr marL="0" indent="0">
              <a:buNone/>
            </a:pPr>
            <a:r>
              <a:rPr lang="hr-HR" sz="2400" dirty="0" smtClean="0"/>
              <a:t>2. </a:t>
            </a:r>
            <a:r>
              <a:rPr lang="hr-HR" sz="2400" dirty="0" err="1"/>
              <a:t>b</a:t>
            </a:r>
            <a:r>
              <a:rPr lang="hr-HR" sz="2400" dirty="0" err="1" smtClean="0"/>
              <a:t>reach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condition</a:t>
            </a:r>
            <a:r>
              <a:rPr lang="hr-HR" sz="2400" dirty="0" smtClean="0"/>
              <a:t> = </a:t>
            </a:r>
          </a:p>
          <a:p>
            <a:pPr marL="0" indent="0">
              <a:buNone/>
            </a:pPr>
            <a:r>
              <a:rPr lang="hr-HR" sz="2400" dirty="0" smtClean="0"/>
              <a:t>3. </a:t>
            </a:r>
            <a:r>
              <a:rPr lang="hr-HR" sz="2400" dirty="0" smtClean="0"/>
              <a:t>to </a:t>
            </a:r>
            <a:r>
              <a:rPr lang="hr-HR" sz="2400" dirty="0" err="1" smtClean="0"/>
              <a:t>release</a:t>
            </a:r>
            <a:r>
              <a:rPr lang="hr-HR" sz="2400" dirty="0" smtClean="0"/>
              <a:t> </a:t>
            </a:r>
            <a:r>
              <a:rPr lang="hr-HR" sz="2400" dirty="0" err="1" smtClean="0"/>
              <a:t>parties</a:t>
            </a:r>
            <a:r>
              <a:rPr lang="hr-HR" sz="2400" dirty="0" smtClean="0"/>
              <a:t> to a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</a:t>
            </a:r>
            <a:r>
              <a:rPr lang="hr-HR" sz="2400" dirty="0" err="1" smtClean="0"/>
              <a:t>from</a:t>
            </a:r>
            <a:r>
              <a:rPr lang="hr-HR" sz="2400" dirty="0" smtClean="0"/>
              <a:t> </a:t>
            </a:r>
            <a:r>
              <a:rPr lang="hr-HR" sz="2400" dirty="0" err="1" smtClean="0"/>
              <a:t>contractual</a:t>
            </a:r>
            <a:r>
              <a:rPr lang="hr-HR" sz="2400" dirty="0" smtClean="0"/>
              <a:t> </a:t>
            </a:r>
            <a:r>
              <a:rPr lang="hr-HR" sz="2400" dirty="0" err="1" smtClean="0"/>
              <a:t>obligations</a:t>
            </a:r>
            <a:r>
              <a:rPr lang="hr-HR" sz="2400" dirty="0" smtClean="0"/>
              <a:t> = </a:t>
            </a:r>
          </a:p>
          <a:p>
            <a:pPr marL="0" indent="0">
              <a:buNone/>
            </a:pPr>
            <a:r>
              <a:rPr lang="hr-HR" sz="2400" dirty="0" smtClean="0"/>
              <a:t>4. </a:t>
            </a:r>
            <a:r>
              <a:rPr lang="hr-HR" sz="2400" dirty="0" err="1" smtClean="0"/>
              <a:t>reasonable</a:t>
            </a:r>
            <a:r>
              <a:rPr lang="hr-HR" sz="2400" dirty="0" smtClean="0"/>
              <a:t> </a:t>
            </a:r>
            <a:r>
              <a:rPr lang="hr-HR" sz="2400" dirty="0" err="1" smtClean="0"/>
              <a:t>forseability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harm</a:t>
            </a:r>
            <a:r>
              <a:rPr lang="hr-HR" sz="2400" dirty="0" smtClean="0"/>
              <a:t>= </a:t>
            </a:r>
          </a:p>
          <a:p>
            <a:pPr marL="0" indent="0">
              <a:buNone/>
            </a:pPr>
            <a:r>
              <a:rPr lang="hr-HR" sz="2400" dirty="0" smtClean="0"/>
              <a:t>5. t</a:t>
            </a:r>
            <a:r>
              <a:rPr lang="hr-HR" sz="2400" dirty="0" smtClean="0"/>
              <a:t>o </a:t>
            </a:r>
            <a:r>
              <a:rPr lang="hr-HR" sz="2400" dirty="0" err="1" smtClean="0"/>
              <a:t>commit</a:t>
            </a:r>
            <a:r>
              <a:rPr lang="hr-HR" sz="2400" dirty="0" smtClean="0"/>
              <a:t> to a </a:t>
            </a:r>
            <a:r>
              <a:rPr lang="hr-HR" sz="2400" dirty="0" err="1" smtClean="0"/>
              <a:t>court</a:t>
            </a:r>
            <a:r>
              <a:rPr lang="hr-HR" sz="2400" dirty="0" smtClean="0"/>
              <a:t> for </a:t>
            </a:r>
            <a:r>
              <a:rPr lang="hr-HR" sz="2400" dirty="0" err="1" smtClean="0"/>
              <a:t>sentencing</a:t>
            </a:r>
            <a:r>
              <a:rPr lang="hr-HR" sz="2400" dirty="0" smtClean="0"/>
              <a:t> = </a:t>
            </a:r>
            <a:endParaRPr lang="hr-HR" sz="2400" dirty="0" smtClean="0"/>
          </a:p>
          <a:p>
            <a:pPr marL="0" indent="0">
              <a:buNone/>
            </a:pPr>
            <a:r>
              <a:rPr lang="hr-HR" sz="2400" dirty="0"/>
              <a:t>6. </a:t>
            </a:r>
            <a:r>
              <a:rPr lang="hr-HR" sz="2400" dirty="0" err="1"/>
              <a:t>t</a:t>
            </a:r>
            <a:r>
              <a:rPr lang="hr-HR" sz="2400" dirty="0" err="1" smtClean="0"/>
              <a:t>riable</a:t>
            </a:r>
            <a:r>
              <a:rPr lang="hr-HR" sz="2400" dirty="0" smtClean="0"/>
              <a:t> on </a:t>
            </a:r>
            <a:r>
              <a:rPr lang="hr-HR" sz="2400" dirty="0" err="1" smtClean="0"/>
              <a:t>indictment</a:t>
            </a:r>
            <a:r>
              <a:rPr lang="hr-HR" sz="2400" dirty="0" smtClean="0"/>
              <a:t> </a:t>
            </a:r>
            <a:r>
              <a:rPr lang="hr-HR" sz="2400" dirty="0" err="1" smtClean="0"/>
              <a:t>charge</a:t>
            </a:r>
            <a:r>
              <a:rPr lang="hr-HR" sz="2400" dirty="0" smtClean="0"/>
              <a:t> </a:t>
            </a:r>
            <a:r>
              <a:rPr lang="hr-HR" sz="2400" dirty="0" smtClean="0"/>
              <a:t>= 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7. </a:t>
            </a:r>
            <a:r>
              <a:rPr lang="hr-HR" sz="2400" dirty="0" err="1"/>
              <a:t>c</a:t>
            </a:r>
            <a:r>
              <a:rPr lang="hr-HR" sz="2400" dirty="0" err="1" smtClean="0"/>
              <a:t>areless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negligent</a:t>
            </a:r>
            <a:r>
              <a:rPr lang="hr-HR" sz="2400" dirty="0" smtClean="0"/>
              <a:t> </a:t>
            </a:r>
            <a:r>
              <a:rPr lang="hr-HR" sz="2400" dirty="0" err="1" smtClean="0"/>
              <a:t>actions</a:t>
            </a:r>
            <a:r>
              <a:rPr lang="hr-HR" sz="2400" dirty="0" smtClean="0"/>
              <a:t> </a:t>
            </a:r>
            <a:r>
              <a:rPr lang="hr-HR" sz="2400" dirty="0" smtClean="0"/>
              <a:t>= 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8. </a:t>
            </a:r>
            <a:r>
              <a:rPr lang="hr-HR" sz="2400" dirty="0" err="1"/>
              <a:t>i</a:t>
            </a:r>
            <a:r>
              <a:rPr lang="hr-HR" sz="2400" dirty="0" err="1" smtClean="0"/>
              <a:t>ntention</a:t>
            </a:r>
            <a:r>
              <a:rPr lang="hr-HR" sz="2400" dirty="0" smtClean="0"/>
              <a:t> to </a:t>
            </a:r>
            <a:r>
              <a:rPr lang="hr-HR" sz="2400" dirty="0" err="1" smtClean="0"/>
              <a:t>be</a:t>
            </a:r>
            <a:r>
              <a:rPr lang="hr-HR" sz="2400" dirty="0" smtClean="0"/>
              <a:t> </a:t>
            </a:r>
            <a:r>
              <a:rPr lang="hr-HR" sz="2400" dirty="0" err="1" smtClean="0"/>
              <a:t>legally</a:t>
            </a:r>
            <a:r>
              <a:rPr lang="hr-HR" sz="2400" dirty="0" smtClean="0"/>
              <a:t> </a:t>
            </a:r>
            <a:r>
              <a:rPr lang="hr-HR" sz="2400" dirty="0" err="1" smtClean="0"/>
              <a:t>bound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a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= 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9. </a:t>
            </a:r>
            <a:r>
              <a:rPr lang="hr-HR" sz="2400" dirty="0" err="1"/>
              <a:t>r</a:t>
            </a:r>
            <a:r>
              <a:rPr lang="hr-HR" sz="2400" dirty="0" err="1" smtClean="0"/>
              <a:t>emedies</a:t>
            </a:r>
            <a:r>
              <a:rPr lang="hr-HR" sz="2400" dirty="0" smtClean="0"/>
              <a:t> for </a:t>
            </a:r>
            <a:r>
              <a:rPr lang="hr-HR" sz="2400" dirty="0" err="1" smtClean="0"/>
              <a:t>breach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= </a:t>
            </a:r>
            <a:endParaRPr lang="hr-HR" sz="2400" dirty="0"/>
          </a:p>
          <a:p>
            <a:pPr marL="0" indent="0">
              <a:buNone/>
            </a:pPr>
            <a:r>
              <a:rPr lang="hr-HR" sz="2400" dirty="0"/>
              <a:t>10. </a:t>
            </a:r>
            <a:r>
              <a:rPr lang="hr-HR" sz="2400" dirty="0" smtClean="0"/>
              <a:t>t</a:t>
            </a:r>
            <a:r>
              <a:rPr lang="hr-HR" sz="2400" dirty="0" smtClean="0"/>
              <a:t>o </a:t>
            </a:r>
            <a:r>
              <a:rPr lang="hr-HR" sz="2400" dirty="0" err="1" smtClean="0"/>
              <a:t>raise</a:t>
            </a:r>
            <a:r>
              <a:rPr lang="hr-HR" sz="2400" dirty="0" smtClean="0"/>
              <a:t> </a:t>
            </a:r>
            <a:r>
              <a:rPr lang="hr-HR" sz="2400" dirty="0" err="1" smtClean="0"/>
              <a:t>additional</a:t>
            </a:r>
            <a:r>
              <a:rPr lang="hr-HR" sz="2400" dirty="0" smtClean="0"/>
              <a:t> </a:t>
            </a:r>
            <a:r>
              <a:rPr lang="hr-HR" sz="2400" dirty="0" err="1" smtClean="0"/>
              <a:t>capital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issuing</a:t>
            </a:r>
            <a:r>
              <a:rPr lang="hr-HR" sz="2400" dirty="0" smtClean="0"/>
              <a:t> </a:t>
            </a:r>
            <a:r>
              <a:rPr lang="hr-HR" sz="2400" dirty="0" err="1" smtClean="0"/>
              <a:t>shares</a:t>
            </a:r>
            <a:r>
              <a:rPr lang="hr-HR" sz="2400" dirty="0" smtClean="0"/>
              <a:t> =</a:t>
            </a:r>
            <a:endParaRPr lang="hr-HR" sz="2400" dirty="0"/>
          </a:p>
          <a:p>
            <a:pPr marL="457200" indent="-457200">
              <a:buAutoNum type="arabicPeriod" startAt="5"/>
            </a:pPr>
            <a:endParaRPr lang="hr-HR" sz="2400" dirty="0" smtClean="0"/>
          </a:p>
        </p:txBody>
      </p:sp>
    </p:spTree>
    <p:extLst>
      <p:ext uri="{BB962C8B-B14F-4D97-AF65-F5344CB8AC3E}">
        <p14:creationId xmlns:p14="http://schemas.microsoft.com/office/powerpoint/2010/main" val="3330685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III </a:t>
            </a:r>
            <a:r>
              <a:rPr lang="hr-HR" sz="3200" b="1" dirty="0" smtClean="0"/>
              <a:t>– </a:t>
            </a:r>
            <a:r>
              <a:rPr lang="hr-HR" sz="3200" b="1" dirty="0" err="1" smtClean="0"/>
              <a:t>Part</a:t>
            </a:r>
            <a:r>
              <a:rPr lang="hr-HR" sz="3200" b="1" dirty="0" smtClean="0"/>
              <a:t> 1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1767" y="2028304"/>
            <a:ext cx="11180617" cy="4347557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hr-HR" sz="2400" dirty="0" smtClean="0"/>
              <a:t>The </a:t>
            </a:r>
            <a:r>
              <a:rPr lang="hr-HR" sz="2400" dirty="0" err="1" smtClean="0"/>
              <a:t>three</a:t>
            </a:r>
            <a:r>
              <a:rPr lang="hr-HR" sz="2400" dirty="0" smtClean="0"/>
              <a:t> </a:t>
            </a:r>
            <a:r>
              <a:rPr lang="hr-HR" sz="2400" dirty="0" err="1" smtClean="0"/>
              <a:t>different</a:t>
            </a:r>
            <a:r>
              <a:rPr lang="hr-HR" sz="2400" dirty="0" smtClean="0"/>
              <a:t> </a:t>
            </a:r>
            <a:r>
              <a:rPr lang="hr-HR" sz="2400" dirty="0" err="1" smtClean="0"/>
              <a:t>categories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criminal</a:t>
            </a:r>
            <a:r>
              <a:rPr lang="hr-HR" sz="2400" dirty="0" smtClean="0"/>
              <a:t> </a:t>
            </a:r>
            <a:r>
              <a:rPr lang="hr-HR" sz="2400" dirty="0" err="1" smtClean="0"/>
              <a:t>offences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England</a:t>
            </a:r>
            <a:r>
              <a:rPr lang="hr-HR" sz="2400" dirty="0" smtClean="0"/>
              <a:t> </a:t>
            </a:r>
            <a:r>
              <a:rPr lang="hr-HR" sz="2400" dirty="0" err="1" smtClean="0"/>
              <a:t>and</a:t>
            </a:r>
            <a:r>
              <a:rPr lang="hr-HR" sz="2400" dirty="0" smtClean="0"/>
              <a:t> Wales are: ___________________, _____________________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___________________ . </a:t>
            </a:r>
          </a:p>
          <a:p>
            <a:pPr marL="457200" indent="-457200">
              <a:buAutoNum type="arabicPeriod"/>
            </a:pPr>
            <a:r>
              <a:rPr lang="hr-HR" sz="2400" dirty="0" smtClean="0"/>
              <a:t>____________________ </a:t>
            </a:r>
            <a:r>
              <a:rPr lang="hr-HR" sz="2400" dirty="0" err="1" smtClean="0"/>
              <a:t>refers</a:t>
            </a:r>
            <a:r>
              <a:rPr lang="hr-HR" sz="2400" dirty="0" smtClean="0"/>
              <a:t> to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unlawful</a:t>
            </a:r>
            <a:r>
              <a:rPr lang="hr-HR" sz="2400" dirty="0" smtClean="0"/>
              <a:t> </a:t>
            </a:r>
            <a:r>
              <a:rPr lang="hr-HR" sz="2400" dirty="0" err="1" smtClean="0"/>
              <a:t>invasion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direct</a:t>
            </a:r>
            <a:r>
              <a:rPr lang="hr-HR" sz="2400" dirty="0" smtClean="0"/>
              <a:t> </a:t>
            </a:r>
            <a:r>
              <a:rPr lang="hr-HR" sz="2400" dirty="0" err="1" smtClean="0"/>
              <a:t>interference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the </a:t>
            </a:r>
            <a:r>
              <a:rPr lang="hr-HR" sz="2400" dirty="0" err="1" smtClean="0"/>
              <a:t>land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antoher</a:t>
            </a:r>
            <a:r>
              <a:rPr lang="hr-HR" sz="2400" dirty="0" smtClean="0"/>
              <a:t>, </a:t>
            </a:r>
            <a:r>
              <a:rPr lang="hr-HR" sz="2400" dirty="0" err="1" smtClean="0"/>
              <a:t>whether</a:t>
            </a:r>
            <a:r>
              <a:rPr lang="hr-HR" sz="2400" dirty="0" smtClean="0"/>
              <a:t> </a:t>
            </a:r>
            <a:r>
              <a:rPr lang="hr-HR" sz="2400" dirty="0" err="1" smtClean="0"/>
              <a:t>intentional</a:t>
            </a:r>
            <a:r>
              <a:rPr lang="hr-HR" sz="2400" dirty="0" smtClean="0"/>
              <a:t> </a:t>
            </a:r>
            <a:r>
              <a:rPr lang="hr-HR" sz="2400" dirty="0" err="1" smtClean="0"/>
              <a:t>or</a:t>
            </a:r>
            <a:r>
              <a:rPr lang="hr-HR" sz="2400" dirty="0" smtClean="0"/>
              <a:t> </a:t>
            </a:r>
            <a:r>
              <a:rPr lang="hr-HR" sz="2400" dirty="0" err="1" smtClean="0"/>
              <a:t>negligent</a:t>
            </a:r>
            <a:r>
              <a:rPr lang="hr-HR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hr-HR" sz="2400" dirty="0" err="1" smtClean="0"/>
              <a:t>Elements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a </a:t>
            </a:r>
            <a:r>
              <a:rPr lang="hr-HR" sz="2400" dirty="0" err="1" smtClean="0"/>
              <a:t>crime</a:t>
            </a:r>
            <a:r>
              <a:rPr lang="hr-HR" sz="2400" dirty="0" smtClean="0"/>
              <a:t> are: __________________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 </a:t>
            </a:r>
            <a:r>
              <a:rPr lang="hr-HR" sz="2400" dirty="0" smtClean="0"/>
              <a:t>.</a:t>
            </a:r>
          </a:p>
          <a:p>
            <a:pPr marL="457200" indent="-457200">
              <a:buAutoNum type="arabicPeriod"/>
            </a:pPr>
            <a:r>
              <a:rPr lang="hr-HR" sz="2400" dirty="0" err="1" smtClean="0"/>
              <a:t>There</a:t>
            </a:r>
            <a:r>
              <a:rPr lang="hr-HR" sz="2400" dirty="0" smtClean="0"/>
              <a:t> are </a:t>
            </a:r>
            <a:r>
              <a:rPr lang="hr-HR" sz="2400" dirty="0" err="1" smtClean="0"/>
              <a:t>two</a:t>
            </a:r>
            <a:r>
              <a:rPr lang="hr-HR" sz="2400" dirty="0" smtClean="0"/>
              <a:t> </a:t>
            </a:r>
            <a:r>
              <a:rPr lang="hr-HR" sz="2400" dirty="0" err="1" smtClean="0"/>
              <a:t>types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limited</a:t>
            </a:r>
            <a:r>
              <a:rPr lang="hr-HR" sz="2400" dirty="0" smtClean="0"/>
              <a:t> </a:t>
            </a:r>
            <a:r>
              <a:rPr lang="hr-HR" sz="2400" dirty="0" err="1" smtClean="0"/>
              <a:t>companies</a:t>
            </a:r>
            <a:r>
              <a:rPr lang="hr-HR" sz="2400" dirty="0" smtClean="0"/>
              <a:t> </a:t>
            </a:r>
            <a:r>
              <a:rPr lang="hr-HR" sz="2400" dirty="0" err="1" smtClean="0"/>
              <a:t>under</a:t>
            </a:r>
            <a:r>
              <a:rPr lang="hr-HR" sz="2400" dirty="0" smtClean="0"/>
              <a:t> UK </a:t>
            </a:r>
            <a:r>
              <a:rPr lang="hr-HR" sz="2400" dirty="0" err="1" smtClean="0"/>
              <a:t>law</a:t>
            </a:r>
            <a:r>
              <a:rPr lang="hr-HR" sz="2400" dirty="0" smtClean="0"/>
              <a:t>: _____________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__________________ .</a:t>
            </a:r>
          </a:p>
          <a:p>
            <a:pPr marL="457200" indent="-457200">
              <a:buAutoNum type="arabicPeriod"/>
            </a:pPr>
            <a:r>
              <a:rPr lang="hr-HR" sz="2400" dirty="0" err="1" smtClean="0"/>
              <a:t>Partnerships</a:t>
            </a:r>
            <a:r>
              <a:rPr lang="hr-HR" sz="2400" dirty="0" smtClean="0"/>
              <a:t> are set </a:t>
            </a:r>
            <a:r>
              <a:rPr lang="hr-HR" sz="2400" dirty="0" err="1" smtClean="0"/>
              <a:t>up</a:t>
            </a:r>
            <a:r>
              <a:rPr lang="hr-HR" sz="2400" dirty="0" smtClean="0"/>
              <a:t> </a:t>
            </a:r>
            <a:r>
              <a:rPr lang="hr-HR" sz="2400" dirty="0" err="1" smtClean="0"/>
              <a:t>by</a:t>
            </a:r>
            <a:r>
              <a:rPr lang="hr-HR" sz="2400" dirty="0" smtClean="0"/>
              <a:t> </a:t>
            </a:r>
            <a:r>
              <a:rPr lang="hr-HR" sz="2400" dirty="0" err="1" smtClean="0"/>
              <a:t>drawing</a:t>
            </a:r>
            <a:r>
              <a:rPr lang="hr-HR" sz="2400" dirty="0" smtClean="0"/>
              <a:t> a ___________________ _____________ 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8638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385304" cy="1400530"/>
          </a:xfrm>
        </p:spPr>
        <p:txBody>
          <a:bodyPr/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III – </a:t>
            </a:r>
            <a:r>
              <a:rPr lang="hr-HR" sz="3200" b="1" dirty="0" err="1" smtClean="0"/>
              <a:t>Part</a:t>
            </a:r>
            <a:r>
              <a:rPr lang="hr-HR" sz="3200" b="1" dirty="0" smtClean="0"/>
              <a:t> 2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Complete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 smtClean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6112" y="2052918"/>
            <a:ext cx="11053520" cy="419548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400" dirty="0" smtClean="0"/>
              <a:t>6. </a:t>
            </a:r>
            <a:r>
              <a:rPr lang="hr-HR" sz="2400" dirty="0" err="1" smtClean="0"/>
              <a:t>Employment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regulates</a:t>
            </a:r>
            <a:r>
              <a:rPr lang="hr-HR" sz="2400" dirty="0" smtClean="0"/>
              <a:t> </a:t>
            </a:r>
            <a:r>
              <a:rPr lang="hr-HR" sz="2400" dirty="0" err="1" smtClean="0"/>
              <a:t>relations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__________________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_________________________, </a:t>
            </a:r>
            <a:r>
              <a:rPr lang="hr-HR" sz="2400" dirty="0" err="1" smtClean="0"/>
              <a:t>whereas</a:t>
            </a:r>
            <a:r>
              <a:rPr lang="hr-HR" sz="2400" dirty="0" smtClean="0"/>
              <a:t> </a:t>
            </a:r>
            <a:r>
              <a:rPr lang="hr-HR" sz="2400" dirty="0" err="1" smtClean="0"/>
              <a:t>labour</a:t>
            </a:r>
            <a:r>
              <a:rPr lang="hr-HR" sz="2400" dirty="0" smtClean="0"/>
              <a:t> </a:t>
            </a:r>
            <a:r>
              <a:rPr lang="hr-HR" sz="2400" dirty="0" err="1" smtClean="0"/>
              <a:t>law</a:t>
            </a:r>
            <a:r>
              <a:rPr lang="hr-HR" sz="2400" dirty="0" smtClean="0"/>
              <a:t> </a:t>
            </a:r>
            <a:r>
              <a:rPr lang="hr-HR" sz="2400" dirty="0" err="1" smtClean="0"/>
              <a:t>is</a:t>
            </a:r>
            <a:r>
              <a:rPr lang="hr-HR" sz="2400" dirty="0" smtClean="0"/>
              <a:t> </a:t>
            </a:r>
            <a:r>
              <a:rPr lang="hr-HR" sz="2400" dirty="0" err="1" smtClean="0"/>
              <a:t>concerned</a:t>
            </a:r>
            <a:r>
              <a:rPr lang="hr-HR" sz="2400" dirty="0" smtClean="0"/>
              <a:t> </a:t>
            </a:r>
            <a:r>
              <a:rPr lang="hr-HR" sz="2400" dirty="0" err="1" smtClean="0"/>
              <a:t>with</a:t>
            </a:r>
            <a:r>
              <a:rPr lang="hr-HR" sz="2400" dirty="0" smtClean="0"/>
              <a:t> the </a:t>
            </a:r>
            <a:r>
              <a:rPr lang="hr-HR" sz="2400" dirty="0" err="1" smtClean="0"/>
              <a:t>relations</a:t>
            </a:r>
            <a:r>
              <a:rPr lang="hr-HR" sz="2400" dirty="0" smtClean="0"/>
              <a:t> </a:t>
            </a:r>
            <a:r>
              <a:rPr lang="hr-HR" sz="2400" dirty="0" err="1" smtClean="0"/>
              <a:t>between</a:t>
            </a:r>
            <a:r>
              <a:rPr lang="hr-HR" sz="2400" dirty="0" smtClean="0"/>
              <a:t> _____________________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____________________ .</a:t>
            </a:r>
          </a:p>
          <a:p>
            <a:pPr marL="0" indent="0">
              <a:buNone/>
            </a:pPr>
            <a:r>
              <a:rPr lang="hr-HR" sz="2400" dirty="0" smtClean="0"/>
              <a:t>7. The </a:t>
            </a:r>
            <a:r>
              <a:rPr lang="hr-HR" sz="2400" dirty="0" err="1" smtClean="0"/>
              <a:t>written</a:t>
            </a:r>
            <a:r>
              <a:rPr lang="hr-HR" sz="2400" dirty="0" smtClean="0"/>
              <a:t> </a:t>
            </a:r>
            <a:r>
              <a:rPr lang="hr-HR" sz="2400" dirty="0" err="1" smtClean="0"/>
              <a:t>particulars</a:t>
            </a:r>
            <a:r>
              <a:rPr lang="hr-HR" sz="2400" dirty="0" smtClean="0"/>
              <a:t> </a:t>
            </a:r>
            <a:r>
              <a:rPr lang="hr-HR" sz="2400" dirty="0" err="1" smtClean="0"/>
              <a:t>of</a:t>
            </a:r>
            <a:r>
              <a:rPr lang="hr-HR" sz="2400" dirty="0" smtClean="0"/>
              <a:t> </a:t>
            </a:r>
            <a:r>
              <a:rPr lang="hr-HR" sz="2400" dirty="0" err="1" smtClean="0"/>
              <a:t>employment</a:t>
            </a:r>
            <a:r>
              <a:rPr lang="hr-HR" sz="2400" dirty="0" smtClean="0"/>
              <a:t> </a:t>
            </a:r>
            <a:r>
              <a:rPr lang="hr-HR" sz="2400" dirty="0" err="1" smtClean="0"/>
              <a:t>include</a:t>
            </a:r>
            <a:r>
              <a:rPr lang="hr-HR" sz="2400" dirty="0" smtClean="0"/>
              <a:t> : _______________________</a:t>
            </a:r>
          </a:p>
          <a:p>
            <a:pPr marL="0" indent="0">
              <a:buNone/>
            </a:pPr>
            <a:r>
              <a:rPr lang="hr-HR" sz="2400" dirty="0" smtClean="0"/>
              <a:t>___________________________________________________________________etc. </a:t>
            </a:r>
            <a:r>
              <a:rPr lang="hr-HR" i="1" dirty="0" smtClean="0"/>
              <a:t>(</a:t>
            </a:r>
            <a:r>
              <a:rPr lang="hr-HR" i="1" dirty="0" err="1" smtClean="0"/>
              <a:t>enumerate</a:t>
            </a:r>
            <a:r>
              <a:rPr lang="hr-HR" i="1" dirty="0" smtClean="0"/>
              <a:t> at </a:t>
            </a:r>
            <a:r>
              <a:rPr lang="hr-HR" i="1" dirty="0" err="1" smtClean="0"/>
              <a:t>least</a:t>
            </a:r>
            <a:r>
              <a:rPr lang="hr-HR" i="1" dirty="0" smtClean="0"/>
              <a:t> 5).</a:t>
            </a:r>
          </a:p>
          <a:p>
            <a:pPr marL="0" indent="0">
              <a:buNone/>
            </a:pPr>
            <a:r>
              <a:rPr lang="hr-HR" sz="2400" dirty="0" smtClean="0"/>
              <a:t>8. A </a:t>
            </a:r>
            <a:r>
              <a:rPr lang="hr-HR" sz="2400" dirty="0" err="1" smtClean="0"/>
              <a:t>contract</a:t>
            </a:r>
            <a:r>
              <a:rPr lang="hr-HR" sz="2400" dirty="0" smtClean="0"/>
              <a:t> </a:t>
            </a:r>
            <a:r>
              <a:rPr lang="hr-HR" sz="2400" dirty="0" err="1" smtClean="0"/>
              <a:t>can</a:t>
            </a:r>
            <a:r>
              <a:rPr lang="hr-HR" sz="2400" dirty="0" smtClean="0"/>
              <a:t> </a:t>
            </a:r>
            <a:r>
              <a:rPr lang="hr-HR" sz="2400" dirty="0" err="1" smtClean="0"/>
              <a:t>come</a:t>
            </a:r>
            <a:r>
              <a:rPr lang="hr-HR" sz="2400" dirty="0" smtClean="0"/>
              <a:t> to </a:t>
            </a:r>
            <a:r>
              <a:rPr lang="hr-HR" sz="2400" dirty="0" err="1" smtClean="0"/>
              <a:t>an</a:t>
            </a:r>
            <a:r>
              <a:rPr lang="hr-HR" sz="2400" dirty="0" smtClean="0"/>
              <a:t> </a:t>
            </a:r>
            <a:r>
              <a:rPr lang="hr-HR" sz="2400" dirty="0" err="1" smtClean="0"/>
              <a:t>end</a:t>
            </a:r>
            <a:r>
              <a:rPr lang="hr-HR" sz="2400" dirty="0" smtClean="0"/>
              <a:t> </a:t>
            </a:r>
            <a:r>
              <a:rPr lang="hr-HR" sz="2400" dirty="0" err="1" smtClean="0"/>
              <a:t>in</a:t>
            </a:r>
            <a:r>
              <a:rPr lang="hr-HR" sz="2400" dirty="0" smtClean="0"/>
              <a:t> </a:t>
            </a:r>
            <a:r>
              <a:rPr lang="hr-HR" sz="2400" dirty="0" err="1" smtClean="0"/>
              <a:t>four</a:t>
            </a:r>
            <a:r>
              <a:rPr lang="hr-HR" sz="2400" dirty="0" smtClean="0"/>
              <a:t> </a:t>
            </a:r>
            <a:r>
              <a:rPr lang="hr-HR" sz="2400" dirty="0" err="1" smtClean="0"/>
              <a:t>different</a:t>
            </a:r>
            <a:r>
              <a:rPr lang="hr-HR" sz="2400" dirty="0" smtClean="0"/>
              <a:t> </a:t>
            </a:r>
            <a:r>
              <a:rPr lang="hr-HR" sz="2400" dirty="0" err="1" smtClean="0"/>
              <a:t>ways</a:t>
            </a:r>
            <a:r>
              <a:rPr lang="hr-HR" sz="2400" dirty="0" smtClean="0"/>
              <a:t>: _______________, ___________________________, ___________________________, </a:t>
            </a:r>
            <a:r>
              <a:rPr lang="hr-HR" sz="2400" dirty="0" err="1" smtClean="0"/>
              <a:t>and</a:t>
            </a:r>
            <a:r>
              <a:rPr lang="hr-HR" sz="2400" dirty="0" smtClean="0"/>
              <a:t> ____________________ 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10025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8764" y="157942"/>
            <a:ext cx="10656916" cy="1180408"/>
          </a:xfrm>
        </p:spPr>
        <p:txBody>
          <a:bodyPr>
            <a:normAutofit fontScale="90000"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IV – </a:t>
            </a:r>
            <a:r>
              <a:rPr lang="hr-HR" sz="3200" b="1" dirty="0" err="1" smtClean="0"/>
              <a:t>Part</a:t>
            </a:r>
            <a:r>
              <a:rPr lang="hr-HR" sz="3200" b="1" dirty="0" smtClean="0"/>
              <a:t> 1</a:t>
            </a:r>
            <a:r>
              <a:rPr lang="hr-HR" sz="3200" i="1" dirty="0" smtClean="0"/>
              <a:t/>
            </a:r>
            <a:br>
              <a:rPr lang="hr-HR" sz="3200" i="1" dirty="0" smtClean="0"/>
            </a:br>
            <a:r>
              <a:rPr lang="hr-HR" sz="3200" i="1" dirty="0" err="1" smtClean="0"/>
              <a:t>Which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legal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being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defined</a:t>
            </a:r>
            <a:r>
              <a:rPr lang="hr-HR" sz="3200" i="1" dirty="0" smtClean="0"/>
              <a:t>? </a:t>
            </a:r>
            <a:r>
              <a:rPr lang="hr-HR" sz="3200" i="1" dirty="0" err="1" smtClean="0"/>
              <a:t>Supply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appropriate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3455" y="1778924"/>
            <a:ext cx="10665229" cy="525364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hr-HR" sz="2200" dirty="0" smtClean="0"/>
              <a:t>1. ____________________ </a:t>
            </a:r>
            <a:r>
              <a:rPr lang="hr-HR" sz="2200" dirty="0" err="1" smtClean="0"/>
              <a:t>is</a:t>
            </a:r>
            <a:r>
              <a:rPr lang="hr-HR" sz="2200" dirty="0" smtClean="0"/>
              <a:t> a </a:t>
            </a:r>
            <a:r>
              <a:rPr lang="hr-HR" sz="2200" dirty="0" err="1" smtClean="0"/>
              <a:t>legal</a:t>
            </a:r>
            <a:r>
              <a:rPr lang="hr-HR" sz="2200" dirty="0" smtClean="0"/>
              <a:t> </a:t>
            </a:r>
            <a:r>
              <a:rPr lang="hr-HR" sz="2200" dirty="0" err="1" smtClean="0"/>
              <a:t>document</a:t>
            </a:r>
            <a:r>
              <a:rPr lang="hr-HR" sz="2200" dirty="0" smtClean="0"/>
              <a:t> </a:t>
            </a:r>
            <a:r>
              <a:rPr lang="hr-HR" sz="2200" dirty="0" err="1" smtClean="0"/>
              <a:t>which</a:t>
            </a:r>
            <a:r>
              <a:rPr lang="hr-HR" sz="2200" dirty="0" smtClean="0"/>
              <a:t> </a:t>
            </a:r>
            <a:r>
              <a:rPr lang="hr-HR" sz="2200" dirty="0" err="1" smtClean="0"/>
              <a:t>regulates</a:t>
            </a:r>
            <a:r>
              <a:rPr lang="hr-HR" sz="2200" dirty="0" smtClean="0"/>
              <a:t> the </a:t>
            </a:r>
            <a:r>
              <a:rPr lang="hr-HR" sz="2200" dirty="0" err="1" smtClean="0"/>
              <a:t>relationship</a:t>
            </a:r>
            <a:r>
              <a:rPr lang="hr-HR" sz="2200" dirty="0" smtClean="0"/>
              <a:t>, </a:t>
            </a:r>
            <a:r>
              <a:rPr lang="hr-HR" sz="2200" dirty="0" err="1" smtClean="0"/>
              <a:t>rights</a:t>
            </a:r>
            <a:r>
              <a:rPr lang="hr-HR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 err="1" smtClean="0"/>
              <a:t>obligations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a </a:t>
            </a:r>
            <a:r>
              <a:rPr lang="hr-HR" sz="2200" dirty="0" err="1" smtClean="0"/>
              <a:t>priticular</a:t>
            </a:r>
            <a:r>
              <a:rPr lang="hr-HR" sz="2200" dirty="0" smtClean="0"/>
              <a:t> </a:t>
            </a:r>
            <a:r>
              <a:rPr lang="hr-HR" sz="2200" dirty="0" err="1" smtClean="0"/>
              <a:t>employee</a:t>
            </a:r>
            <a:r>
              <a:rPr lang="hr-HR" sz="2200" dirty="0" smtClean="0"/>
              <a:t> </a:t>
            </a:r>
            <a:r>
              <a:rPr lang="hr-HR" sz="2200" dirty="0" err="1" smtClean="0"/>
              <a:t>with</a:t>
            </a:r>
            <a:r>
              <a:rPr lang="hr-HR" sz="2200" dirty="0" smtClean="0"/>
              <a:t> </a:t>
            </a:r>
            <a:r>
              <a:rPr lang="hr-HR" sz="2200" dirty="0" err="1" smtClean="0"/>
              <a:t>regard</a:t>
            </a:r>
            <a:r>
              <a:rPr lang="hr-HR" sz="2200" dirty="0" smtClean="0"/>
              <a:t> to the </a:t>
            </a:r>
            <a:r>
              <a:rPr lang="hr-HR" sz="2200" dirty="0" err="1" smtClean="0"/>
              <a:t>employer</a:t>
            </a:r>
            <a:r>
              <a:rPr lang="hr-HR" sz="2200" dirty="0" smtClean="0"/>
              <a:t>.</a:t>
            </a:r>
          </a:p>
          <a:p>
            <a:pPr marL="0" indent="0">
              <a:buNone/>
            </a:pPr>
            <a:r>
              <a:rPr lang="hr-HR" sz="2200" dirty="0" smtClean="0"/>
              <a:t>2. ____________________ </a:t>
            </a:r>
            <a:r>
              <a:rPr lang="hr-HR" sz="2200" dirty="0" err="1" smtClean="0"/>
              <a:t>is</a:t>
            </a:r>
            <a:r>
              <a:rPr lang="hr-HR" sz="2200" dirty="0" smtClean="0"/>
              <a:t> </a:t>
            </a:r>
            <a:r>
              <a:rPr lang="hr-HR" sz="2200" dirty="0" err="1" smtClean="0"/>
              <a:t>such</a:t>
            </a:r>
            <a:r>
              <a:rPr lang="hr-HR" sz="2200" dirty="0" smtClean="0"/>
              <a:t> </a:t>
            </a:r>
            <a:r>
              <a:rPr lang="hr-HR" sz="2200" dirty="0" err="1" smtClean="0"/>
              <a:t>abnormality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mind</a:t>
            </a:r>
            <a:r>
              <a:rPr lang="hr-HR" sz="2200" dirty="0" smtClean="0"/>
              <a:t> </a:t>
            </a:r>
            <a:r>
              <a:rPr lang="hr-HR" sz="2200" dirty="0" err="1" smtClean="0"/>
              <a:t>that</a:t>
            </a:r>
            <a:r>
              <a:rPr lang="hr-HR" sz="2200" dirty="0" smtClean="0"/>
              <a:t> </a:t>
            </a:r>
            <a:r>
              <a:rPr lang="hr-HR" sz="2200" dirty="0" err="1" smtClean="0"/>
              <a:t>substantially</a:t>
            </a:r>
            <a:r>
              <a:rPr lang="hr-HR" sz="2200" dirty="0" smtClean="0"/>
              <a:t> </a:t>
            </a:r>
            <a:r>
              <a:rPr lang="hr-HR" sz="2200" dirty="0" err="1" smtClean="0"/>
              <a:t>impairs</a:t>
            </a:r>
            <a:r>
              <a:rPr lang="hr-HR" sz="2200" dirty="0" smtClean="0"/>
              <a:t> a </a:t>
            </a:r>
            <a:r>
              <a:rPr lang="hr-HR" sz="2200" dirty="0" err="1" smtClean="0"/>
              <a:t>person’s</a:t>
            </a:r>
            <a:r>
              <a:rPr lang="hr-HR" sz="2200" dirty="0" smtClean="0"/>
              <a:t> </a:t>
            </a:r>
            <a:r>
              <a:rPr lang="hr-HR" sz="2200" dirty="0" err="1" smtClean="0"/>
              <a:t>responsibility</a:t>
            </a:r>
            <a:r>
              <a:rPr lang="hr-HR" sz="2200" dirty="0" smtClean="0"/>
              <a:t> </a:t>
            </a:r>
            <a:r>
              <a:rPr lang="hr-HR" sz="2200" dirty="0" err="1" smtClean="0"/>
              <a:t>in</a:t>
            </a:r>
            <a:r>
              <a:rPr lang="hr-HR" sz="2200" dirty="0" smtClean="0"/>
              <a:t> </a:t>
            </a:r>
            <a:r>
              <a:rPr lang="hr-HR" sz="2200" dirty="0" err="1" smtClean="0"/>
              <a:t>committing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being</a:t>
            </a:r>
            <a:r>
              <a:rPr lang="hr-HR" sz="2200" dirty="0" smtClean="0"/>
              <a:t> a party to </a:t>
            </a:r>
            <a:r>
              <a:rPr lang="hr-HR" sz="2200" dirty="0" err="1" smtClean="0"/>
              <a:t>an</a:t>
            </a:r>
            <a:r>
              <a:rPr lang="hr-HR" sz="2200" dirty="0" smtClean="0"/>
              <a:t> </a:t>
            </a:r>
            <a:r>
              <a:rPr lang="hr-HR" sz="2200" dirty="0" err="1" smtClean="0"/>
              <a:t>alleged</a:t>
            </a:r>
            <a:r>
              <a:rPr lang="hr-HR" sz="2200" dirty="0" smtClean="0"/>
              <a:t> </a:t>
            </a:r>
            <a:r>
              <a:rPr lang="hr-HR" sz="2200" dirty="0" err="1" smtClean="0"/>
              <a:t>violation</a:t>
            </a:r>
            <a:r>
              <a:rPr lang="hr-HR" sz="2200" dirty="0" smtClean="0"/>
              <a:t>.</a:t>
            </a:r>
          </a:p>
          <a:p>
            <a:pPr marL="0" indent="0">
              <a:buNone/>
            </a:pPr>
            <a:r>
              <a:rPr lang="hr-HR" sz="2200" dirty="0" smtClean="0"/>
              <a:t>3. ____________________ </a:t>
            </a:r>
            <a:r>
              <a:rPr lang="hr-HR" sz="2200" dirty="0" err="1" smtClean="0"/>
              <a:t>is</a:t>
            </a:r>
            <a:r>
              <a:rPr lang="hr-HR" sz="2200" dirty="0" smtClean="0"/>
              <a:t> </a:t>
            </a:r>
            <a:r>
              <a:rPr lang="hr-HR" sz="2200" dirty="0" err="1" smtClean="0"/>
              <a:t>absolute</a:t>
            </a:r>
            <a:r>
              <a:rPr lang="hr-HR" sz="2200" dirty="0" smtClean="0"/>
              <a:t> </a:t>
            </a:r>
            <a:r>
              <a:rPr lang="hr-HR" sz="2200" dirty="0" err="1" smtClean="0"/>
              <a:t>legal</a:t>
            </a:r>
            <a:r>
              <a:rPr lang="hr-HR" sz="2200" dirty="0" smtClean="0"/>
              <a:t> </a:t>
            </a:r>
            <a:r>
              <a:rPr lang="hr-HR" sz="2200" dirty="0" err="1" smtClean="0"/>
              <a:t>responsibility</a:t>
            </a:r>
            <a:r>
              <a:rPr lang="hr-HR" sz="2200" dirty="0" smtClean="0"/>
              <a:t> for </a:t>
            </a:r>
            <a:r>
              <a:rPr lang="hr-HR" sz="2200" dirty="0" err="1" smtClean="0"/>
              <a:t>an</a:t>
            </a:r>
            <a:r>
              <a:rPr lang="hr-HR" sz="2200" dirty="0" smtClean="0"/>
              <a:t> </a:t>
            </a:r>
            <a:r>
              <a:rPr lang="hr-HR" sz="2200" dirty="0" err="1" smtClean="0"/>
              <a:t>injury</a:t>
            </a:r>
            <a:r>
              <a:rPr lang="hr-HR" sz="2200" dirty="0" smtClean="0"/>
              <a:t> </a:t>
            </a:r>
            <a:r>
              <a:rPr lang="hr-HR" sz="2200" dirty="0" err="1" smtClean="0"/>
              <a:t>that</a:t>
            </a:r>
            <a:r>
              <a:rPr lang="hr-HR" sz="2200" dirty="0" smtClean="0"/>
              <a:t> </a:t>
            </a:r>
            <a:r>
              <a:rPr lang="hr-HR" sz="2200" dirty="0" err="1" smtClean="0"/>
              <a:t>can</a:t>
            </a:r>
            <a:r>
              <a:rPr lang="hr-HR" sz="2200" dirty="0" smtClean="0"/>
              <a:t> </a:t>
            </a:r>
            <a:r>
              <a:rPr lang="hr-HR" sz="2200" dirty="0" err="1" smtClean="0"/>
              <a:t>be</a:t>
            </a:r>
            <a:r>
              <a:rPr lang="hr-HR" sz="2200" dirty="0" smtClean="0"/>
              <a:t> </a:t>
            </a:r>
            <a:r>
              <a:rPr lang="hr-HR" sz="2200" dirty="0" err="1" smtClean="0"/>
              <a:t>imposed</a:t>
            </a:r>
            <a:r>
              <a:rPr lang="hr-HR" sz="2200" dirty="0" smtClean="0"/>
              <a:t> on a </a:t>
            </a:r>
            <a:r>
              <a:rPr lang="hr-HR" sz="2200" dirty="0" err="1" smtClean="0"/>
              <a:t>wrongdoer</a:t>
            </a:r>
            <a:r>
              <a:rPr lang="hr-HR" sz="2200" dirty="0" smtClean="0"/>
              <a:t> </a:t>
            </a:r>
            <a:r>
              <a:rPr lang="hr-HR" sz="2200" dirty="0" err="1" smtClean="0"/>
              <a:t>without</a:t>
            </a:r>
            <a:r>
              <a:rPr lang="hr-HR" sz="2200" dirty="0" smtClean="0"/>
              <a:t> </a:t>
            </a:r>
            <a:r>
              <a:rPr lang="hr-HR" sz="2200" dirty="0" err="1" smtClean="0"/>
              <a:t>proof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carelessness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fault</a:t>
            </a:r>
            <a:r>
              <a:rPr lang="hr-HR" sz="2200" dirty="0" smtClean="0"/>
              <a:t>.</a:t>
            </a:r>
          </a:p>
          <a:p>
            <a:pPr marL="0" indent="0">
              <a:buNone/>
            </a:pPr>
            <a:r>
              <a:rPr lang="hr-HR" sz="2200" dirty="0" smtClean="0"/>
              <a:t>4. ____________________ </a:t>
            </a:r>
            <a:r>
              <a:rPr lang="hr-HR" sz="2200" dirty="0" err="1" smtClean="0"/>
              <a:t>is</a:t>
            </a:r>
            <a:r>
              <a:rPr lang="hr-HR" sz="2200" dirty="0" smtClean="0"/>
              <a:t> </a:t>
            </a:r>
            <a:r>
              <a:rPr lang="hr-HR" sz="2200" dirty="0" err="1" smtClean="0"/>
              <a:t>any</a:t>
            </a:r>
            <a:r>
              <a:rPr lang="hr-HR" sz="2200" dirty="0" smtClean="0"/>
              <a:t> incident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threatening</a:t>
            </a:r>
            <a:r>
              <a:rPr lang="hr-HR" sz="2200" dirty="0" smtClean="0"/>
              <a:t> </a:t>
            </a:r>
            <a:r>
              <a:rPr lang="hr-HR" sz="2200" dirty="0" err="1" smtClean="0"/>
              <a:t>behaviour</a:t>
            </a:r>
            <a:r>
              <a:rPr lang="hr-HR" sz="2200" dirty="0" smtClean="0"/>
              <a:t>, </a:t>
            </a:r>
            <a:r>
              <a:rPr lang="hr-HR" sz="2200" dirty="0" err="1" smtClean="0"/>
              <a:t>violence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abuse</a:t>
            </a:r>
            <a:r>
              <a:rPr lang="hr-HR" sz="2200" dirty="0" smtClean="0"/>
              <a:t> (</a:t>
            </a:r>
            <a:r>
              <a:rPr lang="hr-HR" sz="2200" dirty="0" err="1" smtClean="0"/>
              <a:t>psychological</a:t>
            </a:r>
            <a:r>
              <a:rPr lang="hr-HR" sz="2200" dirty="0" smtClean="0"/>
              <a:t>, </a:t>
            </a:r>
            <a:r>
              <a:rPr lang="hr-HR" sz="2200" dirty="0" err="1" smtClean="0"/>
              <a:t>physical</a:t>
            </a:r>
            <a:r>
              <a:rPr lang="hr-HR" sz="2200" dirty="0" smtClean="0"/>
              <a:t>, </a:t>
            </a:r>
            <a:r>
              <a:rPr lang="hr-HR" sz="2200" dirty="0" err="1" smtClean="0"/>
              <a:t>sexual</a:t>
            </a:r>
            <a:r>
              <a:rPr lang="hr-HR" sz="2200" dirty="0" smtClean="0"/>
              <a:t>, </a:t>
            </a:r>
            <a:r>
              <a:rPr lang="hr-HR" sz="2200" dirty="0" err="1" smtClean="0"/>
              <a:t>financial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emotional</a:t>
            </a:r>
            <a:r>
              <a:rPr lang="hr-HR" sz="2200" dirty="0" smtClean="0"/>
              <a:t>) </a:t>
            </a:r>
            <a:r>
              <a:rPr lang="hr-HR" sz="2200" dirty="0" err="1" smtClean="0"/>
              <a:t>between</a:t>
            </a:r>
            <a:r>
              <a:rPr lang="hr-HR" sz="2200" dirty="0" smtClean="0"/>
              <a:t> </a:t>
            </a:r>
            <a:r>
              <a:rPr lang="hr-HR" sz="2200" dirty="0" err="1" smtClean="0"/>
              <a:t>adults</a:t>
            </a:r>
            <a:r>
              <a:rPr lang="hr-HR" sz="2200" dirty="0" smtClean="0"/>
              <a:t> </a:t>
            </a:r>
            <a:r>
              <a:rPr lang="hr-HR" sz="2200" dirty="0" err="1" smtClean="0"/>
              <a:t>who</a:t>
            </a:r>
            <a:r>
              <a:rPr lang="hr-HR" sz="2200" dirty="0" smtClean="0"/>
              <a:t> are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have</a:t>
            </a:r>
            <a:r>
              <a:rPr lang="hr-HR" sz="2200" dirty="0" smtClean="0"/>
              <a:t> </a:t>
            </a:r>
            <a:r>
              <a:rPr lang="hr-HR" sz="2200" dirty="0" err="1" smtClean="0"/>
              <a:t>been</a:t>
            </a:r>
            <a:r>
              <a:rPr lang="hr-HR" sz="2200" dirty="0" smtClean="0"/>
              <a:t> </a:t>
            </a:r>
            <a:r>
              <a:rPr lang="hr-HR" sz="2200" dirty="0" err="1" smtClean="0"/>
              <a:t>intimate</a:t>
            </a:r>
            <a:r>
              <a:rPr lang="hr-HR" sz="2200" dirty="0" smtClean="0"/>
              <a:t> </a:t>
            </a:r>
            <a:r>
              <a:rPr lang="hr-HR" sz="2200" dirty="0" err="1" smtClean="0"/>
              <a:t>partners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family</a:t>
            </a:r>
            <a:r>
              <a:rPr lang="hr-HR" sz="2200" dirty="0" smtClean="0"/>
              <a:t> </a:t>
            </a:r>
            <a:r>
              <a:rPr lang="hr-HR" sz="2200" dirty="0" err="1" smtClean="0"/>
              <a:t>members</a:t>
            </a:r>
            <a:r>
              <a:rPr lang="hr-HR" sz="2200" dirty="0" smtClean="0"/>
              <a:t>, </a:t>
            </a:r>
            <a:r>
              <a:rPr lang="hr-HR" sz="2200" dirty="0" err="1" smtClean="0"/>
              <a:t>regardless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gender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sexuality</a:t>
            </a:r>
            <a:r>
              <a:rPr lang="hr-HR" sz="2200" dirty="0" smtClean="0"/>
              <a:t>.</a:t>
            </a:r>
          </a:p>
          <a:p>
            <a:pPr marL="0" indent="0">
              <a:buNone/>
            </a:pPr>
            <a:r>
              <a:rPr lang="hr-HR" sz="2200" dirty="0" smtClean="0"/>
              <a:t>5. ____________________ </a:t>
            </a:r>
            <a:r>
              <a:rPr lang="hr-HR" sz="2200" dirty="0" err="1" smtClean="0"/>
              <a:t>refers</a:t>
            </a:r>
            <a:r>
              <a:rPr lang="hr-HR" sz="2200" dirty="0" smtClean="0"/>
              <a:t> to </a:t>
            </a:r>
            <a:r>
              <a:rPr lang="hr-HR" sz="2200" dirty="0" err="1" smtClean="0"/>
              <a:t>termination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employment</a:t>
            </a:r>
            <a:r>
              <a:rPr lang="hr-HR" sz="2200" dirty="0" smtClean="0"/>
              <a:t> </a:t>
            </a:r>
            <a:r>
              <a:rPr lang="hr-HR" sz="2200" dirty="0" err="1" smtClean="0"/>
              <a:t>by</a:t>
            </a:r>
            <a:r>
              <a:rPr lang="hr-HR" sz="2200" dirty="0" smtClean="0"/>
              <a:t> the </a:t>
            </a:r>
            <a:r>
              <a:rPr lang="hr-HR" sz="2200" dirty="0" err="1" smtClean="0"/>
              <a:t>employer</a:t>
            </a:r>
            <a:r>
              <a:rPr lang="hr-HR" sz="2200" dirty="0" smtClean="0"/>
              <a:t> </a:t>
            </a:r>
            <a:r>
              <a:rPr lang="hr-HR" sz="2200" dirty="0" err="1" smtClean="0"/>
              <a:t>available</a:t>
            </a:r>
            <a:r>
              <a:rPr lang="hr-HR" sz="2200" dirty="0" smtClean="0"/>
              <a:t> </a:t>
            </a:r>
            <a:r>
              <a:rPr lang="hr-HR" sz="2200" dirty="0" err="1" smtClean="0"/>
              <a:t>when</a:t>
            </a:r>
            <a:r>
              <a:rPr lang="hr-HR" sz="2200" dirty="0" smtClean="0"/>
              <a:t> </a:t>
            </a:r>
            <a:r>
              <a:rPr lang="hr-HR" sz="2200" dirty="0" err="1" smtClean="0"/>
              <a:t>an</a:t>
            </a:r>
            <a:r>
              <a:rPr lang="hr-HR" sz="2200" dirty="0" smtClean="0"/>
              <a:t> </a:t>
            </a:r>
            <a:r>
              <a:rPr lang="hr-HR" sz="2200" dirty="0" err="1" smtClean="0"/>
              <a:t>employee</a:t>
            </a:r>
            <a:r>
              <a:rPr lang="hr-HR" sz="2200" dirty="0" smtClean="0"/>
              <a:t> </a:t>
            </a:r>
            <a:r>
              <a:rPr lang="hr-HR" sz="2200" dirty="0" err="1" smtClean="0"/>
              <a:t>has</a:t>
            </a:r>
            <a:r>
              <a:rPr lang="hr-HR" sz="2200" dirty="0" smtClean="0"/>
              <a:t> </a:t>
            </a:r>
            <a:r>
              <a:rPr lang="hr-HR" sz="2200" dirty="0" err="1" smtClean="0"/>
              <a:t>committed</a:t>
            </a:r>
            <a:r>
              <a:rPr lang="hr-HR" sz="2200" dirty="0" smtClean="0"/>
              <a:t> </a:t>
            </a:r>
            <a:r>
              <a:rPr lang="hr-HR" sz="2200" dirty="0" err="1" smtClean="0"/>
              <a:t>gross</a:t>
            </a:r>
            <a:r>
              <a:rPr lang="hr-HR" sz="2200" dirty="0" smtClean="0"/>
              <a:t> </a:t>
            </a:r>
            <a:r>
              <a:rPr lang="hr-HR" sz="2200" dirty="0" err="1" smtClean="0"/>
              <a:t>misconduct</a:t>
            </a:r>
            <a:r>
              <a:rPr lang="hr-HR" sz="2200" dirty="0" smtClean="0"/>
              <a:t>.</a:t>
            </a:r>
            <a:endParaRPr lang="hr-HR" sz="2200" dirty="0"/>
          </a:p>
        </p:txBody>
      </p:sp>
    </p:spTree>
    <p:extLst>
      <p:ext uri="{BB962C8B-B14F-4D97-AF65-F5344CB8AC3E}">
        <p14:creationId xmlns:p14="http://schemas.microsoft.com/office/powerpoint/2010/main" val="38828379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99505"/>
            <a:ext cx="9404723" cy="1487979"/>
          </a:xfrm>
        </p:spPr>
        <p:txBody>
          <a:bodyPr/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IV </a:t>
            </a:r>
            <a:r>
              <a:rPr lang="hr-HR" sz="3200" b="1" dirty="0" smtClean="0"/>
              <a:t>– </a:t>
            </a:r>
            <a:r>
              <a:rPr lang="hr-HR" sz="3200" b="1" dirty="0" err="1" smtClean="0"/>
              <a:t>Part</a:t>
            </a:r>
            <a:r>
              <a:rPr lang="hr-HR" sz="3200" b="1" dirty="0" smtClean="0"/>
              <a:t> 2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Which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legal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being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defined</a:t>
            </a:r>
            <a:r>
              <a:rPr lang="hr-HR" sz="3200" i="1" dirty="0" smtClean="0"/>
              <a:t>? </a:t>
            </a:r>
            <a:r>
              <a:rPr lang="hr-HR" sz="3200" i="1" dirty="0" err="1" smtClean="0"/>
              <a:t>Supply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appropriate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terms</a:t>
            </a:r>
            <a:r>
              <a:rPr lang="hr-HR" sz="3200" i="1" dirty="0" smtClean="0"/>
              <a:t>.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4771" y="2052918"/>
            <a:ext cx="10191403" cy="441438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2200" dirty="0" smtClean="0"/>
              <a:t>6</a:t>
            </a:r>
            <a:r>
              <a:rPr lang="hr-HR" sz="2200" dirty="0"/>
              <a:t>. ____________________ </a:t>
            </a:r>
            <a:r>
              <a:rPr lang="hr-HR" sz="2200" dirty="0" err="1"/>
              <a:t>is</a:t>
            </a:r>
            <a:r>
              <a:rPr lang="hr-HR" sz="2200" dirty="0"/>
              <a:t> </a:t>
            </a:r>
            <a:r>
              <a:rPr lang="hr-HR" sz="2200" dirty="0" err="1"/>
              <a:t>an</a:t>
            </a:r>
            <a:r>
              <a:rPr lang="hr-HR" sz="2200" dirty="0"/>
              <a:t> </a:t>
            </a:r>
            <a:r>
              <a:rPr lang="hr-HR" sz="2200" dirty="0" err="1"/>
              <a:t>organized</a:t>
            </a:r>
            <a:r>
              <a:rPr lang="hr-HR" sz="2200" dirty="0"/>
              <a:t> </a:t>
            </a:r>
            <a:r>
              <a:rPr lang="hr-HR" sz="2200" dirty="0" err="1"/>
              <a:t>financial</a:t>
            </a:r>
            <a:r>
              <a:rPr lang="hr-HR" sz="2200" dirty="0"/>
              <a:t> </a:t>
            </a:r>
            <a:r>
              <a:rPr lang="hr-HR" sz="2200" dirty="0" err="1"/>
              <a:t>market</a:t>
            </a:r>
            <a:r>
              <a:rPr lang="hr-HR" sz="2200" dirty="0"/>
              <a:t> </a:t>
            </a:r>
            <a:r>
              <a:rPr lang="hr-HR" sz="2200" dirty="0" err="1"/>
              <a:t>where</a:t>
            </a:r>
            <a:r>
              <a:rPr lang="hr-HR" sz="2200" dirty="0"/>
              <a:t> </a:t>
            </a:r>
            <a:r>
              <a:rPr lang="hr-HR" sz="2200" dirty="0" err="1"/>
              <a:t>shares</a:t>
            </a:r>
            <a:r>
              <a:rPr lang="hr-HR" sz="2200" dirty="0"/>
              <a:t> </a:t>
            </a:r>
            <a:r>
              <a:rPr lang="hr-HR" sz="2200" dirty="0" err="1"/>
              <a:t>and</a:t>
            </a:r>
            <a:r>
              <a:rPr lang="hr-HR" sz="2200" dirty="0"/>
              <a:t> </a:t>
            </a:r>
            <a:r>
              <a:rPr lang="hr-HR" sz="2200" dirty="0" err="1"/>
              <a:t>other</a:t>
            </a:r>
            <a:r>
              <a:rPr lang="hr-HR" sz="2200" dirty="0"/>
              <a:t> </a:t>
            </a:r>
            <a:r>
              <a:rPr lang="hr-HR" sz="2200" dirty="0" err="1"/>
              <a:t>securities</a:t>
            </a:r>
            <a:r>
              <a:rPr lang="hr-HR" sz="2200" dirty="0"/>
              <a:t> are </a:t>
            </a:r>
            <a:r>
              <a:rPr lang="hr-HR" sz="2200" dirty="0" err="1"/>
              <a:t>bought</a:t>
            </a:r>
            <a:r>
              <a:rPr lang="hr-HR" sz="2200" dirty="0"/>
              <a:t> </a:t>
            </a:r>
            <a:r>
              <a:rPr lang="hr-HR" sz="2200" dirty="0" err="1"/>
              <a:t>and</a:t>
            </a:r>
            <a:r>
              <a:rPr lang="hr-HR" sz="2200" dirty="0"/>
              <a:t> </a:t>
            </a:r>
            <a:r>
              <a:rPr lang="hr-HR" sz="2200" dirty="0" err="1"/>
              <a:t>sold</a:t>
            </a:r>
            <a:r>
              <a:rPr lang="hr-HR" sz="2200" dirty="0" smtClean="0"/>
              <a:t>.</a:t>
            </a:r>
          </a:p>
          <a:p>
            <a:pPr marL="0" indent="0">
              <a:buNone/>
            </a:pPr>
            <a:r>
              <a:rPr lang="hr-HR" sz="2200" dirty="0"/>
              <a:t>7</a:t>
            </a:r>
            <a:r>
              <a:rPr lang="hr-HR" sz="2200" dirty="0" smtClean="0"/>
              <a:t>. ___________________ </a:t>
            </a:r>
            <a:r>
              <a:rPr lang="hr-HR" sz="2200" dirty="0" err="1" smtClean="0"/>
              <a:t>is</a:t>
            </a:r>
            <a:r>
              <a:rPr lang="hr-HR" sz="2200" dirty="0" smtClean="0"/>
              <a:t> a </a:t>
            </a:r>
            <a:r>
              <a:rPr lang="hr-HR" sz="2200" dirty="0" err="1" smtClean="0"/>
              <a:t>marriage</a:t>
            </a:r>
            <a:r>
              <a:rPr lang="hr-HR" sz="2200" dirty="0" smtClean="0"/>
              <a:t> </a:t>
            </a:r>
            <a:r>
              <a:rPr lang="hr-HR" sz="2200" dirty="0" err="1" smtClean="0"/>
              <a:t>which</a:t>
            </a:r>
            <a:r>
              <a:rPr lang="hr-HR" sz="2200" dirty="0" smtClean="0"/>
              <a:t> </a:t>
            </a:r>
            <a:r>
              <a:rPr lang="hr-HR" sz="2200" dirty="0" err="1" smtClean="0"/>
              <a:t>is</a:t>
            </a:r>
            <a:r>
              <a:rPr lang="hr-HR" sz="2200" dirty="0" smtClean="0"/>
              <a:t> </a:t>
            </a:r>
            <a:r>
              <a:rPr lang="hr-HR" sz="2200" dirty="0" err="1" smtClean="0"/>
              <a:t>valid</a:t>
            </a:r>
            <a:r>
              <a:rPr lang="hr-HR" sz="2200" dirty="0" smtClean="0"/>
              <a:t> </a:t>
            </a:r>
            <a:r>
              <a:rPr lang="hr-HR" sz="2200" dirty="0" err="1" smtClean="0"/>
              <a:t>from</a:t>
            </a:r>
            <a:r>
              <a:rPr lang="hr-HR" sz="2200" dirty="0" smtClean="0"/>
              <a:t> the start, but</a:t>
            </a:r>
            <a:r>
              <a:rPr lang="en-GB" sz="2200" dirty="0" smtClean="0"/>
              <a:t> </a:t>
            </a:r>
            <a:r>
              <a:rPr lang="en-GB" sz="2200" dirty="0"/>
              <a:t>can be </a:t>
            </a:r>
            <a:r>
              <a:rPr lang="hr-HR" sz="2200" dirty="0" err="1" smtClean="0"/>
              <a:t>annulled</a:t>
            </a:r>
            <a:r>
              <a:rPr lang="en-GB" sz="2200" dirty="0" smtClean="0"/>
              <a:t> </a:t>
            </a:r>
            <a:r>
              <a:rPr lang="en-GB" sz="2200" dirty="0"/>
              <a:t>at the option of one of the parties. </a:t>
            </a:r>
            <a:endParaRPr lang="hr-HR" sz="2200" dirty="0" smtClean="0"/>
          </a:p>
          <a:p>
            <a:pPr marL="0" indent="0">
              <a:buNone/>
            </a:pPr>
            <a:r>
              <a:rPr lang="hr-HR" sz="2200" dirty="0"/>
              <a:t>8</a:t>
            </a:r>
            <a:r>
              <a:rPr lang="hr-HR" sz="2200" dirty="0" smtClean="0"/>
              <a:t>. ___________________ </a:t>
            </a:r>
            <a:r>
              <a:rPr lang="hr-HR" sz="2200" dirty="0" err="1" smtClean="0"/>
              <a:t>refers</a:t>
            </a:r>
            <a:r>
              <a:rPr lang="hr-HR" sz="2200" dirty="0" smtClean="0"/>
              <a:t> to a </a:t>
            </a:r>
            <a:r>
              <a:rPr lang="hr-HR" sz="2200" dirty="0" err="1" smtClean="0"/>
              <a:t>court</a:t>
            </a:r>
            <a:r>
              <a:rPr lang="hr-HR" sz="2200" dirty="0" smtClean="0"/>
              <a:t> </a:t>
            </a:r>
            <a:r>
              <a:rPr lang="hr-HR" sz="2200" dirty="0" err="1" smtClean="0"/>
              <a:t>order</a:t>
            </a:r>
            <a:r>
              <a:rPr lang="hr-HR" sz="2200" dirty="0" smtClean="0"/>
              <a:t> </a:t>
            </a:r>
            <a:r>
              <a:rPr lang="hr-HR" sz="2200" dirty="0" err="1" smtClean="0"/>
              <a:t>that</a:t>
            </a:r>
            <a:r>
              <a:rPr lang="hr-HR" sz="2200" dirty="0" smtClean="0"/>
              <a:t> a </a:t>
            </a:r>
            <a:r>
              <a:rPr lang="hr-HR" sz="2200" dirty="0" err="1" smtClean="0"/>
              <a:t>breaching</a:t>
            </a:r>
            <a:r>
              <a:rPr lang="hr-HR" sz="2200" dirty="0" smtClean="0"/>
              <a:t> party </a:t>
            </a:r>
            <a:r>
              <a:rPr lang="hr-HR" sz="2200" dirty="0" err="1" smtClean="0"/>
              <a:t>not</a:t>
            </a:r>
            <a:r>
              <a:rPr lang="hr-HR" sz="2200" dirty="0" smtClean="0"/>
              <a:t> do </a:t>
            </a:r>
            <a:r>
              <a:rPr lang="hr-HR" sz="2200" dirty="0" err="1" smtClean="0"/>
              <a:t>something</a:t>
            </a:r>
            <a:r>
              <a:rPr lang="hr-HR" sz="2200" dirty="0" smtClean="0"/>
              <a:t>.</a:t>
            </a:r>
          </a:p>
          <a:p>
            <a:pPr marL="0" indent="0">
              <a:buNone/>
            </a:pPr>
            <a:r>
              <a:rPr lang="hr-HR" sz="2200" dirty="0" smtClean="0"/>
              <a:t>9. ___________________ </a:t>
            </a:r>
            <a:r>
              <a:rPr lang="hr-HR" sz="2200" dirty="0" err="1" smtClean="0"/>
              <a:t>is</a:t>
            </a:r>
            <a:r>
              <a:rPr lang="hr-HR" sz="2200" dirty="0" smtClean="0"/>
              <a:t> a </a:t>
            </a:r>
            <a:r>
              <a:rPr lang="hr-HR" sz="2200" dirty="0" err="1" smtClean="0"/>
              <a:t>contract</a:t>
            </a:r>
            <a:r>
              <a:rPr lang="hr-HR" sz="2200" dirty="0" smtClean="0"/>
              <a:t> </a:t>
            </a:r>
            <a:r>
              <a:rPr lang="hr-HR" sz="2200" dirty="0" err="1" smtClean="0"/>
              <a:t>clause</a:t>
            </a:r>
            <a:r>
              <a:rPr lang="hr-HR" sz="2200" dirty="0" smtClean="0"/>
              <a:t> </a:t>
            </a:r>
            <a:r>
              <a:rPr lang="hr-HR" sz="2200" dirty="0" err="1" smtClean="0"/>
              <a:t>which</a:t>
            </a:r>
            <a:r>
              <a:rPr lang="hr-HR" sz="2200" dirty="0" smtClean="0"/>
              <a:t> </a:t>
            </a:r>
            <a:r>
              <a:rPr lang="hr-HR" sz="2200" dirty="0" err="1" smtClean="0"/>
              <a:t>prohibits</a:t>
            </a:r>
            <a:r>
              <a:rPr lang="hr-HR" sz="2200" dirty="0" smtClean="0"/>
              <a:t> </a:t>
            </a:r>
            <a:r>
              <a:rPr lang="hr-HR" sz="2200" dirty="0" err="1" smtClean="0"/>
              <a:t>or</a:t>
            </a:r>
            <a:r>
              <a:rPr lang="hr-HR" sz="2200" dirty="0" smtClean="0"/>
              <a:t> </a:t>
            </a:r>
            <a:r>
              <a:rPr lang="hr-HR" sz="2200" dirty="0" err="1" smtClean="0"/>
              <a:t>permits</a:t>
            </a:r>
            <a:r>
              <a:rPr lang="hr-HR" sz="2200" dirty="0" smtClean="0"/>
              <a:t> the transfer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contractual</a:t>
            </a:r>
            <a:r>
              <a:rPr lang="hr-HR" sz="2200" dirty="0" smtClean="0"/>
              <a:t> </a:t>
            </a:r>
            <a:r>
              <a:rPr lang="hr-HR" sz="2200" dirty="0" err="1" smtClean="0"/>
              <a:t>rights</a:t>
            </a:r>
            <a:r>
              <a:rPr lang="hr-HR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 err="1" smtClean="0"/>
              <a:t>responsibilities</a:t>
            </a:r>
            <a:r>
              <a:rPr lang="hr-HR" sz="2200" dirty="0" smtClean="0"/>
              <a:t> to </a:t>
            </a:r>
            <a:r>
              <a:rPr lang="hr-HR" sz="2200" dirty="0" err="1" smtClean="0"/>
              <a:t>another</a:t>
            </a:r>
            <a:r>
              <a:rPr lang="hr-HR" sz="2200" dirty="0" smtClean="0"/>
              <a:t> party.</a:t>
            </a:r>
          </a:p>
          <a:p>
            <a:pPr marL="0" indent="0">
              <a:buNone/>
            </a:pPr>
            <a:r>
              <a:rPr lang="hr-HR" sz="2200" dirty="0" smtClean="0"/>
              <a:t>10. __________________ </a:t>
            </a:r>
            <a:r>
              <a:rPr lang="hr-HR" sz="2200" dirty="0" err="1" smtClean="0"/>
              <a:t>means</a:t>
            </a:r>
            <a:r>
              <a:rPr lang="hr-HR" sz="2200" dirty="0" smtClean="0"/>
              <a:t> the </a:t>
            </a:r>
            <a:r>
              <a:rPr lang="hr-HR" sz="2200" dirty="0" err="1" smtClean="0"/>
              <a:t>intentional</a:t>
            </a:r>
            <a:r>
              <a:rPr lang="hr-HR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 err="1" smtClean="0"/>
              <a:t>direct</a:t>
            </a:r>
            <a:r>
              <a:rPr lang="hr-HR" sz="2200" dirty="0" smtClean="0"/>
              <a:t> </a:t>
            </a:r>
            <a:r>
              <a:rPr lang="hr-HR" sz="2200" dirty="0" err="1" smtClean="0"/>
              <a:t>causing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apprehension</a:t>
            </a:r>
            <a:r>
              <a:rPr lang="hr-HR" sz="2200" dirty="0" smtClean="0"/>
              <a:t> </a:t>
            </a:r>
            <a:r>
              <a:rPr lang="hr-HR" sz="2200" dirty="0" err="1" smtClean="0"/>
              <a:t>and</a:t>
            </a:r>
            <a:r>
              <a:rPr lang="hr-HR" sz="2200" dirty="0" smtClean="0"/>
              <a:t> </a:t>
            </a:r>
            <a:r>
              <a:rPr lang="hr-HR" sz="2200" dirty="0" err="1" smtClean="0"/>
              <a:t>anticipation</a:t>
            </a:r>
            <a:r>
              <a:rPr lang="hr-HR" sz="2200" dirty="0" smtClean="0"/>
              <a:t> </a:t>
            </a:r>
            <a:r>
              <a:rPr lang="hr-HR" sz="2200" dirty="0" err="1" smtClean="0"/>
              <a:t>of</a:t>
            </a:r>
            <a:r>
              <a:rPr lang="hr-HR" sz="2200" dirty="0" smtClean="0"/>
              <a:t> </a:t>
            </a:r>
            <a:r>
              <a:rPr lang="hr-HR" sz="2200" dirty="0" err="1" smtClean="0"/>
              <a:t>battery</a:t>
            </a:r>
            <a:r>
              <a:rPr lang="hr-HR" sz="2200" dirty="0" smtClean="0"/>
              <a:t>.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114669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10085620" cy="1400530"/>
          </a:xfrm>
        </p:spPr>
        <p:txBody>
          <a:bodyPr/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V 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What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types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of</a:t>
            </a:r>
            <a:r>
              <a:rPr lang="hr-HR" sz="3200" i="1" dirty="0" smtClean="0"/>
              <a:t> UK </a:t>
            </a:r>
            <a:r>
              <a:rPr lang="hr-HR" sz="3200" i="1" dirty="0" err="1" smtClean="0"/>
              <a:t>business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entities</a:t>
            </a:r>
            <a:r>
              <a:rPr lang="hr-HR" sz="3200" i="1" dirty="0" smtClean="0"/>
              <a:t> do the </a:t>
            </a:r>
            <a:r>
              <a:rPr lang="hr-HR" sz="3200" i="1" dirty="0" err="1" smtClean="0"/>
              <a:t>following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statements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apply</a:t>
            </a:r>
            <a:r>
              <a:rPr lang="hr-HR" sz="3200" i="1" dirty="0" smtClean="0"/>
              <a:t> to: </a:t>
            </a:r>
            <a:r>
              <a:rPr lang="hr-HR" sz="3200" b="1" i="1" dirty="0" smtClean="0">
                <a:solidFill>
                  <a:schemeClr val="tx1"/>
                </a:solidFill>
              </a:rPr>
              <a:t>ST, P, LP, </a:t>
            </a:r>
            <a:r>
              <a:rPr lang="hr-HR" sz="3200" b="1" i="1" dirty="0" err="1" smtClean="0">
                <a:solidFill>
                  <a:schemeClr val="tx1"/>
                </a:solidFill>
              </a:rPr>
              <a:t>Ltd</a:t>
            </a:r>
            <a:r>
              <a:rPr lang="hr-HR" sz="3200" b="1" i="1" dirty="0" smtClean="0">
                <a:solidFill>
                  <a:schemeClr val="tx1"/>
                </a:solidFill>
              </a:rPr>
              <a:t>., </a:t>
            </a:r>
            <a:r>
              <a:rPr lang="hr-HR" sz="3200" b="1" i="1" dirty="0" err="1" smtClean="0">
                <a:solidFill>
                  <a:schemeClr val="tx1"/>
                </a:solidFill>
              </a:rPr>
              <a:t>Plc</a:t>
            </a:r>
            <a:r>
              <a:rPr lang="hr-HR" sz="3200" i="1" dirty="0" smtClean="0"/>
              <a:t>.</a:t>
            </a:r>
            <a:endParaRPr lang="en-US" sz="3200" i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372311"/>
              </p:ext>
            </p:extLst>
          </p:nvPr>
        </p:nvGraphicFramePr>
        <p:xfrm>
          <a:off x="1103313" y="2468882"/>
          <a:ext cx="8947150" cy="382800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392294">
                  <a:extLst>
                    <a:ext uri="{9D8B030D-6E8A-4147-A177-3AD203B41FA5}">
                      <a16:colId xmlns:a16="http://schemas.microsoft.com/office/drawing/2014/main" val="3379467145"/>
                    </a:ext>
                  </a:extLst>
                </a:gridCol>
                <a:gridCol w="1554856">
                  <a:extLst>
                    <a:ext uri="{9D8B030D-6E8A-4147-A177-3AD203B41FA5}">
                      <a16:colId xmlns:a16="http://schemas.microsoft.com/office/drawing/2014/main" val="3369734530"/>
                    </a:ext>
                  </a:extLst>
                </a:gridCol>
              </a:tblGrid>
              <a:tr h="635923"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The </a:t>
                      </a:r>
                      <a:r>
                        <a:rPr lang="hr-HR" b="0" dirty="0" err="1" smtClean="0">
                          <a:solidFill>
                            <a:schemeClr val="bg1"/>
                          </a:solidFill>
                        </a:rPr>
                        <a:t>owners</a:t>
                      </a:r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 are </a:t>
                      </a:r>
                      <a:r>
                        <a:rPr lang="hr-HR" b="0" dirty="0" err="1" smtClean="0">
                          <a:solidFill>
                            <a:schemeClr val="bg1"/>
                          </a:solidFill>
                        </a:rPr>
                        <a:t>limitedly</a:t>
                      </a:r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0" dirty="0" err="1" smtClean="0">
                          <a:solidFill>
                            <a:schemeClr val="bg1"/>
                          </a:solidFill>
                        </a:rPr>
                        <a:t>liable</a:t>
                      </a:r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 for the </a:t>
                      </a:r>
                      <a:r>
                        <a:rPr lang="hr-HR" b="0" dirty="0" err="1" smtClean="0">
                          <a:solidFill>
                            <a:schemeClr val="bg1"/>
                          </a:solidFill>
                        </a:rPr>
                        <a:t>debts</a:t>
                      </a:r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0" dirty="0" err="1" smtClean="0">
                          <a:solidFill>
                            <a:schemeClr val="bg1"/>
                          </a:solidFill>
                        </a:rPr>
                        <a:t>and</a:t>
                      </a:r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0" baseline="0" dirty="0" err="1" smtClean="0">
                          <a:solidFill>
                            <a:schemeClr val="bg1"/>
                          </a:solidFill>
                        </a:rPr>
                        <a:t>losses</a:t>
                      </a:r>
                      <a:r>
                        <a:rPr lang="hr-HR" b="0" baseline="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hr-HR" b="0" baseline="0" dirty="0" err="1" smtClean="0">
                          <a:solidFill>
                            <a:schemeClr val="bg1"/>
                          </a:solidFill>
                        </a:rPr>
                        <a:t>of</a:t>
                      </a:r>
                      <a:r>
                        <a:rPr lang="hr-HR" b="0" baseline="0" dirty="0" smtClean="0">
                          <a:solidFill>
                            <a:schemeClr val="bg1"/>
                          </a:solidFill>
                        </a:rPr>
                        <a:t> the </a:t>
                      </a:r>
                      <a:r>
                        <a:rPr lang="hr-HR" b="0" baseline="0" dirty="0" err="1" smtClean="0">
                          <a:solidFill>
                            <a:schemeClr val="bg1"/>
                          </a:solidFill>
                        </a:rPr>
                        <a:t>business</a:t>
                      </a:r>
                      <a:r>
                        <a:rPr lang="hr-HR" b="0" baseline="0" dirty="0" smtClean="0">
                          <a:solidFill>
                            <a:schemeClr val="bg1"/>
                          </a:solidFill>
                        </a:rPr>
                        <a:t>.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775419"/>
                  </a:ext>
                </a:extLst>
              </a:tr>
              <a:tr h="635923">
                <a:tc>
                  <a:txBody>
                    <a:bodyPr/>
                    <a:lstStyle/>
                    <a:p>
                      <a:r>
                        <a:rPr lang="hr-HR" dirty="0" smtClean="0"/>
                        <a:t>The </a:t>
                      </a:r>
                      <a:r>
                        <a:rPr lang="hr-HR" dirty="0" err="1" smtClean="0"/>
                        <a:t>legal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existance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</a:t>
                      </a:r>
                      <a:r>
                        <a:rPr lang="hr-HR" baseline="0" dirty="0" smtClean="0"/>
                        <a:t> the </a:t>
                      </a:r>
                      <a:r>
                        <a:rPr lang="hr-HR" baseline="0" dirty="0" err="1" smtClean="0"/>
                        <a:t>business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is</a:t>
                      </a:r>
                      <a:r>
                        <a:rPr lang="hr-HR" baseline="0" dirty="0" smtClean="0"/>
                        <a:t> separate </a:t>
                      </a:r>
                      <a:r>
                        <a:rPr lang="hr-HR" baseline="0" dirty="0" err="1" smtClean="0"/>
                        <a:t>from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its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owners</a:t>
                      </a:r>
                      <a:r>
                        <a:rPr lang="hr-HR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0717875"/>
                  </a:ext>
                </a:extLst>
              </a:tr>
              <a:tr h="635923">
                <a:tc>
                  <a:txBody>
                    <a:bodyPr/>
                    <a:lstStyle/>
                    <a:p>
                      <a:r>
                        <a:rPr lang="hr-HR" dirty="0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business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managed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its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owners</a:t>
                      </a:r>
                      <a:r>
                        <a:rPr lang="hr-HR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8217845"/>
                  </a:ext>
                </a:extLst>
              </a:tr>
              <a:tr h="635923">
                <a:tc>
                  <a:txBody>
                    <a:bodyPr/>
                    <a:lstStyle/>
                    <a:p>
                      <a:r>
                        <a:rPr lang="hr-HR" dirty="0" smtClean="0"/>
                        <a:t>The </a:t>
                      </a:r>
                      <a:r>
                        <a:rPr lang="hr-HR" dirty="0" err="1" smtClean="0"/>
                        <a:t>business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cannot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offer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its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shares</a:t>
                      </a:r>
                      <a:r>
                        <a:rPr lang="hr-HR" dirty="0" smtClean="0"/>
                        <a:t> to the general </a:t>
                      </a:r>
                      <a:r>
                        <a:rPr lang="hr-HR" dirty="0" err="1" smtClean="0"/>
                        <a:t>public</a:t>
                      </a:r>
                      <a:r>
                        <a:rPr lang="hr-HR" baseline="0" dirty="0" smtClean="0"/>
                        <a:t> on a </a:t>
                      </a:r>
                      <a:r>
                        <a:rPr lang="hr-HR" baseline="0" dirty="0" err="1" smtClean="0"/>
                        <a:t>stock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exchange</a:t>
                      </a:r>
                      <a:r>
                        <a:rPr lang="hr-HR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93052095"/>
                  </a:ext>
                </a:extLst>
              </a:tr>
              <a:tr h="635923">
                <a:tc>
                  <a:txBody>
                    <a:bodyPr/>
                    <a:lstStyle/>
                    <a:p>
                      <a:r>
                        <a:rPr lang="hr-HR" dirty="0" smtClean="0"/>
                        <a:t>The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business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is</a:t>
                      </a:r>
                      <a:r>
                        <a:rPr lang="hr-HR" baseline="0" dirty="0" smtClean="0"/>
                        <a:t> a </a:t>
                      </a:r>
                      <a:r>
                        <a:rPr lang="hr-HR" baseline="0" dirty="0" err="1" smtClean="0"/>
                        <a:t>natural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person</a:t>
                      </a:r>
                      <a:r>
                        <a:rPr lang="hr-HR" baseline="0" dirty="0" smtClean="0"/>
                        <a:t>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3502433"/>
                  </a:ext>
                </a:extLst>
              </a:tr>
              <a:tr h="635923">
                <a:tc>
                  <a:txBody>
                    <a:bodyPr/>
                    <a:lstStyle/>
                    <a:p>
                      <a:r>
                        <a:rPr lang="hr-HR" dirty="0" smtClean="0"/>
                        <a:t>The </a:t>
                      </a:r>
                      <a:r>
                        <a:rPr lang="hr-HR" dirty="0" err="1" smtClean="0"/>
                        <a:t>business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liable</a:t>
                      </a:r>
                      <a:r>
                        <a:rPr lang="hr-HR" baseline="0" dirty="0" smtClean="0"/>
                        <a:t> for </a:t>
                      </a:r>
                      <a:r>
                        <a:rPr lang="hr-HR" baseline="0" dirty="0" err="1" smtClean="0"/>
                        <a:t>corporation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tax</a:t>
                      </a:r>
                      <a:r>
                        <a:rPr lang="hr-HR" baseline="0" dirty="0" smtClean="0"/>
                        <a:t>,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directors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need</a:t>
                      </a:r>
                      <a:r>
                        <a:rPr lang="hr-HR" baseline="0" dirty="0" smtClean="0"/>
                        <a:t> to </a:t>
                      </a:r>
                      <a:r>
                        <a:rPr lang="hr-HR" baseline="0" dirty="0" err="1" smtClean="0"/>
                        <a:t>fill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</a:t>
                      </a:r>
                      <a:r>
                        <a:rPr lang="hr-HR" baseline="0" dirty="0" smtClean="0"/>
                        <a:t> a </a:t>
                      </a:r>
                      <a:r>
                        <a:rPr lang="hr-HR" baseline="0" dirty="0" err="1" smtClean="0"/>
                        <a:t>self-assessment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tax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return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and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pay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income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tax</a:t>
                      </a:r>
                      <a:r>
                        <a:rPr lang="hr-HR" baseline="0" dirty="0" smtClean="0"/>
                        <a:t>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13805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398987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hr-HR" sz="3200" b="1" dirty="0" err="1" smtClean="0"/>
              <a:t>Exercise</a:t>
            </a:r>
            <a:r>
              <a:rPr lang="hr-HR" sz="3200" b="1" dirty="0" smtClean="0"/>
              <a:t> </a:t>
            </a:r>
            <a:r>
              <a:rPr lang="hr-HR" sz="3200" b="1" dirty="0" smtClean="0"/>
              <a:t>VI</a:t>
            </a:r>
            <a:r>
              <a:rPr lang="hr-HR" sz="3200" dirty="0" smtClean="0"/>
              <a:t/>
            </a:r>
            <a:br>
              <a:rPr lang="hr-HR" sz="3200" dirty="0" smtClean="0"/>
            </a:br>
            <a:r>
              <a:rPr lang="hr-HR" sz="3200" i="1" dirty="0" err="1" smtClean="0"/>
              <a:t>Match</a:t>
            </a:r>
            <a:r>
              <a:rPr lang="hr-HR" sz="3200" i="1" dirty="0" smtClean="0"/>
              <a:t> the </a:t>
            </a:r>
            <a:r>
              <a:rPr lang="hr-HR" sz="3200" i="1" dirty="0" err="1" smtClean="0"/>
              <a:t>collocations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and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translate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them</a:t>
            </a:r>
            <a:r>
              <a:rPr lang="hr-HR" sz="3200" i="1" dirty="0" smtClean="0"/>
              <a:t> </a:t>
            </a:r>
            <a:r>
              <a:rPr lang="hr-HR" sz="3200" i="1" dirty="0" err="1" smtClean="0"/>
              <a:t>into</a:t>
            </a:r>
            <a:r>
              <a:rPr lang="hr-HR" sz="3200" i="1" dirty="0" smtClean="0"/>
              <a:t> Croatian.</a:t>
            </a:r>
            <a:br>
              <a:rPr lang="hr-HR" sz="3200" i="1" dirty="0" smtClean="0"/>
            </a:b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 dirty="0" smtClean="0"/>
          </a:p>
          <a:p>
            <a:pPr marL="0" indent="0">
              <a:buNone/>
            </a:pPr>
            <a:r>
              <a:rPr lang="hr-HR" dirty="0" smtClean="0"/>
              <a:t> 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72498407"/>
              </p:ext>
            </p:extLst>
          </p:nvPr>
        </p:nvGraphicFramePr>
        <p:xfrm>
          <a:off x="2032000" y="2244438"/>
          <a:ext cx="8128000" cy="40039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379638189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1591681457"/>
                    </a:ext>
                  </a:extLst>
                </a:gridCol>
              </a:tblGrid>
              <a:tr h="400396">
                <a:tc>
                  <a:txBody>
                    <a:bodyPr/>
                    <a:lstStyle/>
                    <a:p>
                      <a:r>
                        <a:rPr lang="hr-HR" b="0" dirty="0" smtClean="0">
                          <a:solidFill>
                            <a:schemeClr val="bg1"/>
                          </a:solidFill>
                        </a:rPr>
                        <a:t>to </a:t>
                      </a:r>
                      <a:r>
                        <a:rPr lang="hr-HR" b="0" dirty="0" err="1" smtClean="0">
                          <a:solidFill>
                            <a:schemeClr val="bg1"/>
                          </a:solidFill>
                        </a:rPr>
                        <a:t>impose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b="0" dirty="0" err="1" smtClean="0">
                          <a:solidFill>
                            <a:schemeClr val="bg1"/>
                          </a:solidFill>
                        </a:rPr>
                        <a:t>suspects</a:t>
                      </a:r>
                      <a:endParaRPr lang="en-US" b="0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2529578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award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 </a:t>
                      </a:r>
                      <a:r>
                        <a:rPr lang="hr-HR" dirty="0" err="1" smtClean="0"/>
                        <a:t>contract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853705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enforceable</a:t>
                      </a:r>
                      <a:r>
                        <a:rPr lang="hr-HR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baseline="0" dirty="0" smtClean="0"/>
                        <a:t>a </a:t>
                      </a:r>
                      <a:r>
                        <a:rPr lang="hr-HR" baseline="0" dirty="0" err="1" smtClean="0"/>
                        <a:t>criminal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offence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825830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discharge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petition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98491331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non-tortious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exemplary</a:t>
                      </a:r>
                      <a:r>
                        <a:rPr lang="hr-HR" dirty="0" smtClean="0"/>
                        <a:t> </a:t>
                      </a:r>
                      <a:r>
                        <a:rPr lang="hr-HR" dirty="0" err="1" smtClean="0"/>
                        <a:t>damages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4270719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divorce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 </a:t>
                      </a:r>
                      <a:r>
                        <a:rPr lang="hr-HR" dirty="0" err="1" smtClean="0"/>
                        <a:t>penalty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19167310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hr-HR" dirty="0" smtClean="0"/>
                        <a:t>to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charge</a:t>
                      </a:r>
                      <a:r>
                        <a:rPr lang="hr-HR" baseline="0" dirty="0" smtClean="0"/>
                        <a:t> </a:t>
                      </a:r>
                      <a:r>
                        <a:rPr lang="hr-HR" baseline="0" dirty="0" err="1" smtClean="0"/>
                        <a:t>with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contract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4182775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issue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shares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16958564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r>
                        <a:rPr lang="hr-HR" dirty="0" smtClean="0"/>
                        <a:t>to </a:t>
                      </a:r>
                      <a:r>
                        <a:rPr lang="hr-HR" dirty="0" err="1" smtClean="0"/>
                        <a:t>apprehend</a:t>
                      </a:r>
                      <a:r>
                        <a:rPr lang="hr-HR" baseline="0" dirty="0" smtClean="0"/>
                        <a:t>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law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44603993"/>
                  </a:ext>
                </a:extLst>
              </a:tr>
              <a:tr h="400396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r-HR" dirty="0" err="1" smtClean="0"/>
                        <a:t>applicable</a:t>
                      </a:r>
                      <a:endParaRPr lang="en-US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risks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67601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825138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Red">
      <a:dk1>
        <a:sysClr val="windowText" lastClr="000000"/>
      </a:dk1>
      <a:lt1>
        <a:sysClr val="window" lastClr="FFFFFF"/>
      </a:lt1>
      <a:dk2>
        <a:srgbClr val="323232"/>
      </a:dk2>
      <a:lt2>
        <a:srgbClr val="E5C243"/>
      </a:lt2>
      <a:accent1>
        <a:srgbClr val="A5300F"/>
      </a:accent1>
      <a:accent2>
        <a:srgbClr val="D55816"/>
      </a:accent2>
      <a:accent3>
        <a:srgbClr val="E19825"/>
      </a:accent3>
      <a:accent4>
        <a:srgbClr val="B19C7D"/>
      </a:accent4>
      <a:accent5>
        <a:srgbClr val="7F5F52"/>
      </a:accent5>
      <a:accent6>
        <a:srgbClr val="B27D49"/>
      </a:accent6>
      <a:hlink>
        <a:srgbClr val="6B9F25"/>
      </a:hlink>
      <a:folHlink>
        <a:srgbClr val="B26B02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1973</TotalTime>
  <Words>875</Words>
  <Application>Microsoft Office PowerPoint</Application>
  <PresentationFormat>Widescreen</PresentationFormat>
  <Paragraphs>94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Century Gothic</vt:lpstr>
      <vt:lpstr>Wingdings 3</vt:lpstr>
      <vt:lpstr>Ion</vt:lpstr>
      <vt:lpstr>   English for Lawyers III REVISION</vt:lpstr>
      <vt:lpstr>Exercise I  Provide the Croatian equivalents for the following English terms and expressions.</vt:lpstr>
      <vt:lpstr>Exercise II  Translate the following terms and expressions into English.</vt:lpstr>
      <vt:lpstr>Exercise III – Part 1 Complete the following statements.</vt:lpstr>
      <vt:lpstr>Exercise III – Part 2 Complete the following statements.</vt:lpstr>
      <vt:lpstr>Exercise IV – Part 1 Which legal term is being defined? Supply the appropriate terms.</vt:lpstr>
      <vt:lpstr>Exercise IV – Part 2 Which legal term is being defined? Supply the appropriate terms.</vt:lpstr>
      <vt:lpstr>Exercise V  What types of UK business entities do the following statements apply to: ST, P, LP, Ltd., Plc.</vt:lpstr>
      <vt:lpstr>Exercise VI Match the collocations and translate them into Croatian. </vt:lpstr>
      <vt:lpstr>Exercise VII – Part 1 Fill in the gaps with appropriate terms and translate the following paragraph into Croatian.</vt:lpstr>
      <vt:lpstr>Exercise VII – Part 1 - Key</vt:lpstr>
      <vt:lpstr>Exercise VII – Part 2 Fill in the gaps with the appropriate terms and translate the text into Croatian.</vt:lpstr>
      <vt:lpstr>Exercise VII – Part 2  - Key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1 LANGUAGE AND LAW</dc:title>
  <dc:creator>Admin</dc:creator>
  <cp:lastModifiedBy>Admin</cp:lastModifiedBy>
  <cp:revision>159</cp:revision>
  <cp:lastPrinted>2018-01-19T17:33:32Z</cp:lastPrinted>
  <dcterms:created xsi:type="dcterms:W3CDTF">2017-10-10T18:30:39Z</dcterms:created>
  <dcterms:modified xsi:type="dcterms:W3CDTF">2018-01-19T18:28:57Z</dcterms:modified>
</cp:coreProperties>
</file>