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5143500" type="screen16x9"/>
  <p:notesSz cx="9144000" cy="51435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58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0" y="0"/>
                </a:moveTo>
                <a:lnTo>
                  <a:pt x="9143981" y="0"/>
                </a:lnTo>
                <a:lnTo>
                  <a:pt x="9143981" y="5143489"/>
                </a:lnTo>
                <a:lnTo>
                  <a:pt x="0" y="5143489"/>
                </a:lnTo>
                <a:lnTo>
                  <a:pt x="0" y="0"/>
                </a:lnTo>
                <a:close/>
              </a:path>
            </a:pathLst>
          </a:custGeom>
          <a:solidFill>
            <a:srgbClr val="CFE1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127365" y="300608"/>
            <a:ext cx="2889269" cy="2399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9A8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9A8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69A8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50345" y="503825"/>
            <a:ext cx="3043308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69A8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7793" y="1218387"/>
            <a:ext cx="7828412" cy="3096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2286000" y="300608"/>
            <a:ext cx="4343400" cy="242630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40640" rIns="0" bIns="0" rtlCol="0">
            <a:spAutoFit/>
          </a:bodyPr>
          <a:lstStyle/>
          <a:p>
            <a:pPr marL="7620" marR="5080" algn="ctr">
              <a:lnSpc>
                <a:spcPts val="6220"/>
              </a:lnSpc>
              <a:spcBef>
                <a:spcPts val="320"/>
              </a:spcBef>
            </a:pPr>
            <a:r>
              <a:rPr b="1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European  </a:t>
            </a:r>
            <a:r>
              <a:rPr b="1" spc="-1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Arrest  </a:t>
            </a:r>
            <a:r>
              <a:rPr b="1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Warrant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32170" y="4056876"/>
            <a:ext cx="3187700" cy="39116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European Criminal</a:t>
            </a:r>
            <a:r>
              <a:rPr sz="2400" spc="-95" dirty="0">
                <a:solidFill>
                  <a:srgbClr val="59595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95959"/>
                </a:solidFill>
                <a:latin typeface="Arial"/>
                <a:cs typeface="Arial"/>
              </a:rPr>
              <a:t>Law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4928BAFF-B057-4D86-BF7B-7F90C5018AE5}"/>
              </a:ext>
            </a:extLst>
          </p:cNvPr>
          <p:cNvSpPr/>
          <p:nvPr/>
        </p:nvSpPr>
        <p:spPr>
          <a:xfrm>
            <a:off x="5257800" y="412487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i="1" spc="-5" dirty="0">
                <a:latin typeface="Verdana"/>
                <a:cs typeface="Verdana"/>
              </a:rPr>
              <a:t>Samuel </a:t>
            </a:r>
            <a:r>
              <a:rPr lang="cs-CZ" i="1" spc="-5" dirty="0" err="1">
                <a:latin typeface="Verdana"/>
                <a:cs typeface="Verdana"/>
              </a:rPr>
              <a:t>Schewczuk</a:t>
            </a:r>
            <a:endParaRPr lang="cs-CZ" i="1" spc="-5" dirty="0">
              <a:latin typeface="Verdana"/>
              <a:cs typeface="Verdana"/>
            </a:endParaRPr>
          </a:p>
          <a:p>
            <a:r>
              <a:rPr lang="cs-CZ" spc="-5" dirty="0">
                <a:latin typeface="Verdana"/>
              </a:rPr>
              <a:t>Slovakia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361950"/>
            <a:ext cx="584347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4099560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	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2/</a:t>
            </a:r>
            <a:r>
              <a:rPr sz="2400" spc="-9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Principles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Framework </a:t>
            </a:r>
            <a:r>
              <a:rPr lang="cs-CZ" sz="2400" spc="-5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Decision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57793" y="1218387"/>
            <a:ext cx="7828412" cy="33811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53415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The guiding principles are based on </a:t>
            </a:r>
            <a:r>
              <a:rPr u="sng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u="sng" spc="-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u="sng" spc="-5" dirty="0">
                <a:latin typeface="Verdana" panose="020B0604030504040204" pitchFamily="34" charset="0"/>
                <a:ea typeface="Verdana" panose="020B0604030504040204" pitchFamily="34" charset="0"/>
              </a:rPr>
              <a:t>principles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marL="653415">
              <a:lnSpc>
                <a:spcPct val="100000"/>
              </a:lnSpc>
              <a:spcBef>
                <a:spcPts val="1170"/>
              </a:spcBef>
            </a:pP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</a:rPr>
              <a:t>1/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The principle of mutual </a:t>
            </a:r>
            <a:r>
              <a:rPr b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recognition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of judicial</a:t>
            </a:r>
            <a:r>
              <a:rPr b="1" spc="-1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judgments</a:t>
            </a:r>
          </a:p>
          <a:p>
            <a:pPr marL="653415">
              <a:lnSpc>
                <a:spcPct val="100000"/>
              </a:lnSpc>
              <a:spcBef>
                <a:spcPts val="1170"/>
              </a:spcBef>
            </a:pPr>
            <a:r>
              <a:rPr u="heavy" spc="-5" dirty="0"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Aim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: to 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create a </a:t>
            </a:r>
            <a:r>
              <a:rPr u="sng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space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for </a:t>
            </a:r>
            <a:r>
              <a:rPr b="1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cooperation</a:t>
            </a:r>
            <a:r>
              <a:rPr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without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the need of </a:t>
            </a:r>
            <a:r>
              <a:rPr b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harmonisation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of national</a:t>
            </a:r>
            <a:r>
              <a:rPr spc="-6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laws</a:t>
            </a:r>
          </a:p>
          <a:p>
            <a:pPr marL="702945">
              <a:lnSpc>
                <a:spcPct val="100000"/>
              </a:lnSpc>
              <a:spcBef>
                <a:spcPts val="1170"/>
              </a:spcBef>
            </a:pP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2/ The principle of </a:t>
            </a:r>
            <a:r>
              <a:rPr b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mutual </a:t>
            </a:r>
            <a:r>
              <a:rPr b="1" u="sng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trust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between </a:t>
            </a:r>
            <a:r>
              <a:rPr b="1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Member</a:t>
            </a:r>
            <a:r>
              <a:rPr b="1" spc="-20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States</a:t>
            </a:r>
          </a:p>
          <a:p>
            <a:pPr marL="238760" marR="33655">
              <a:lnSpc>
                <a:spcPts val="1650"/>
              </a:lnSpc>
              <a:spcBef>
                <a:spcPts val="1250"/>
              </a:spcBef>
            </a:pP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The Court defined that principle as requiring each of the Member States to </a:t>
            </a:r>
            <a:r>
              <a:rPr b="1" u="sng" spc="-5" dirty="0">
                <a:latin typeface="Verdana" panose="020B0604030504040204" pitchFamily="34" charset="0"/>
                <a:ea typeface="Verdana" panose="020B0604030504040204" pitchFamily="34" charset="0"/>
              </a:rPr>
              <a:t>consider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,  that </a:t>
            </a:r>
            <a:r>
              <a:rPr u="sng" spc="-5" dirty="0">
                <a:latin typeface="Verdana" panose="020B0604030504040204" pitchFamily="34" charset="0"/>
                <a:ea typeface="Verdana" panose="020B0604030504040204" pitchFamily="34" charset="0"/>
              </a:rPr>
              <a:t>all the other States are </a:t>
            </a:r>
            <a:r>
              <a:rPr lang="cs-CZ" b="1" u="sng" spc="-5" dirty="0" err="1">
                <a:latin typeface="Verdana" panose="020B0604030504040204" pitchFamily="34" charset="0"/>
                <a:ea typeface="Verdana" panose="020B0604030504040204" pitchFamily="34" charset="0"/>
              </a:rPr>
              <a:t>respecting</a:t>
            </a:r>
            <a:r>
              <a:rPr u="sng" spc="-5" dirty="0">
                <a:latin typeface="Verdana" panose="020B0604030504040204" pitchFamily="34" charset="0"/>
                <a:ea typeface="Verdana" panose="020B0604030504040204" pitchFamily="34" charset="0"/>
              </a:rPr>
              <a:t> with Union law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, and particularly with the  </a:t>
            </a:r>
            <a:r>
              <a:rPr u="sng" spc="-5" dirty="0">
                <a:latin typeface="Verdana" panose="020B0604030504040204" pitchFamily="34" charset="0"/>
                <a:ea typeface="Verdana" panose="020B0604030504040204" pitchFamily="34" charset="0"/>
              </a:rPr>
              <a:t>fundamental rights </a:t>
            </a:r>
            <a:r>
              <a:rPr b="1" u="sng" spc="-5" dirty="0">
                <a:latin typeface="Verdana" panose="020B0604030504040204" pitchFamily="34" charset="0"/>
                <a:ea typeface="Verdana" panose="020B0604030504040204" pitchFamily="34" charset="0"/>
              </a:rPr>
              <a:t>recognised</a:t>
            </a:r>
            <a:r>
              <a:rPr u="sng" spc="-5" dirty="0">
                <a:latin typeface="Verdana" panose="020B0604030504040204" pitchFamily="34" charset="0"/>
                <a:ea typeface="Verdana" panose="020B0604030504040204" pitchFamily="34" charset="0"/>
              </a:rPr>
              <a:t> by that</a:t>
            </a:r>
            <a:r>
              <a:rPr u="sng" spc="-1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u="sng" spc="-5" dirty="0">
                <a:latin typeface="Verdana" panose="020B0604030504040204" pitchFamily="34" charset="0"/>
                <a:ea typeface="Verdana" panose="020B0604030504040204" pitchFamily="34" charset="0"/>
              </a:rPr>
              <a:t>law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cs-CZ" spc="-5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cs-CZ" spc="-5" dirty="0" err="1">
                <a:latin typeface="Verdana" panose="020B0604030504040204" pitchFamily="34" charset="0"/>
                <a:ea typeface="Verdana" panose="020B0604030504040204" pitchFamily="34" charset="0"/>
              </a:rPr>
              <a:t>presumption</a:t>
            </a:r>
            <a:r>
              <a:rPr lang="cs-CZ" spc="-5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spc="-5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26060">
              <a:lnSpc>
                <a:spcPct val="100000"/>
              </a:lnSpc>
              <a:spcBef>
                <a:spcPts val="15"/>
              </a:spcBef>
            </a:pPr>
            <a:endParaRPr sz="1350" dirty="0"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  <a:p>
            <a:pPr marL="736600">
              <a:lnSpc>
                <a:spcPct val="100000"/>
              </a:lnSpc>
            </a:pP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</a:rPr>
              <a:t>3/ </a:t>
            </a:r>
            <a:r>
              <a:rPr b="1" dirty="0">
                <a:latin typeface="Verdana" panose="020B0604030504040204" pitchFamily="34" charset="0"/>
                <a:ea typeface="Verdana" panose="020B0604030504040204" pitchFamily="34" charset="0"/>
              </a:rPr>
              <a:t>T</a:t>
            </a:r>
            <a:r>
              <a:rPr b="1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he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scope of </a:t>
            </a:r>
            <a:r>
              <a:rPr b="1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the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principle of</a:t>
            </a:r>
            <a:r>
              <a:rPr b="1" spc="-2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b="1" u="sng" spc="-5" dirty="0"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proportionality</a:t>
            </a:r>
          </a:p>
          <a:p>
            <a:pPr marL="300990" marR="5080" indent="-19050">
              <a:lnSpc>
                <a:spcPts val="1650"/>
              </a:lnSpc>
              <a:spcBef>
                <a:spcPts val="1250"/>
              </a:spcBef>
            </a:pP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</a:rPr>
              <a:t>Individualization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of punishment</a:t>
            </a:r>
            <a:r>
              <a:rPr lang="cs-CZ" spc="-5" dirty="0">
                <a:latin typeface="Verdana" panose="020B0604030504040204" pitchFamily="34" charset="0"/>
                <a:ea typeface="Verdana" panose="020B0604030504040204" pitchFamily="34" charset="0"/>
              </a:rPr>
              <a:t>, In </a:t>
            </a:r>
            <a:r>
              <a:rPr lang="cs-CZ" spc="-5" dirty="0" err="1">
                <a:latin typeface="Verdana" panose="020B0604030504040204" pitchFamily="34" charset="0"/>
                <a:ea typeface="Verdana" panose="020B0604030504040204" pitchFamily="34" charset="0"/>
              </a:rPr>
              <a:t>general</a:t>
            </a:r>
            <a:r>
              <a:rPr lang="cs-CZ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pc="-5" dirty="0" err="1">
                <a:latin typeface="Verdana" panose="020B0604030504040204" pitchFamily="34" charset="0"/>
                <a:ea typeface="Verdana" panose="020B0604030504040204" pitchFamily="34" charset="0"/>
              </a:rPr>
              <a:t>it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means that the EU will take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</a:rPr>
              <a:t>steps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only to the extent  which is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</a:rPr>
              <a:t>necessary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 to </a:t>
            </a:r>
            <a:r>
              <a:rPr lang="cs-CZ" b="1" spc="-5" dirty="0" err="1">
                <a:latin typeface="Verdana" panose="020B0604030504040204" pitchFamily="34" charset="0"/>
                <a:ea typeface="Verdana" panose="020B0604030504040204" pitchFamily="34" charset="0"/>
              </a:rPr>
              <a:t>reach</a:t>
            </a:r>
            <a:r>
              <a:rPr lang="cs-CZ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b="1" spc="-5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cs-CZ" spc="-5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b="1" spc="-5" dirty="0">
                <a:latin typeface="Verdana" panose="020B0604030504040204" pitchFamily="34" charset="0"/>
                <a:ea typeface="Verdana" panose="020B0604030504040204" pitchFamily="34" charset="0"/>
              </a:rPr>
              <a:t>goal</a:t>
            </a:r>
            <a:r>
              <a:rPr spc="-5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361950"/>
            <a:ext cx="654938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4099560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	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3/</a:t>
            </a:r>
            <a:r>
              <a:rPr sz="2400" spc="-9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Treaties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929" y="959035"/>
            <a:ext cx="8336280" cy="31700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(TEU,</a:t>
            </a:r>
            <a:r>
              <a:rPr sz="1400" b="1" spc="-1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TFEU)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founding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treaties</a:t>
            </a:r>
            <a:endParaRPr sz="1400" dirty="0">
              <a:latin typeface="Verdana"/>
              <a:cs typeface="Verdana"/>
            </a:endParaRPr>
          </a:p>
          <a:p>
            <a:pPr marL="220345">
              <a:lnSpc>
                <a:spcPct val="100000"/>
              </a:lnSpc>
              <a:spcBef>
                <a:spcPts val="1470"/>
              </a:spcBef>
            </a:pPr>
            <a:r>
              <a:rPr sz="1400" spc="-5" dirty="0">
                <a:latin typeface="Verdana"/>
                <a:cs typeface="Verdana"/>
              </a:rPr>
              <a:t>The Union’s </a:t>
            </a:r>
            <a:r>
              <a:rPr sz="1400" b="1" spc="-5" dirty="0">
                <a:latin typeface="Verdana"/>
                <a:cs typeface="Verdana"/>
              </a:rPr>
              <a:t>objective </a:t>
            </a:r>
            <a:r>
              <a:rPr sz="1400" spc="-5" dirty="0">
                <a:latin typeface="Verdana"/>
                <a:cs typeface="Verdana"/>
              </a:rPr>
              <a:t>is to create and develop as an area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of</a:t>
            </a:r>
            <a:r>
              <a:rPr lang="cs-CZ" sz="1400" spc="-5" dirty="0">
                <a:latin typeface="Verdana"/>
                <a:cs typeface="Verdana"/>
              </a:rPr>
              <a:t>:</a:t>
            </a:r>
            <a:endParaRPr sz="1400" dirty="0">
              <a:latin typeface="Verdana"/>
              <a:cs typeface="Verdana"/>
            </a:endParaRPr>
          </a:p>
          <a:p>
            <a:pPr marL="1617345">
              <a:lnSpc>
                <a:spcPct val="100000"/>
              </a:lnSpc>
              <a:spcBef>
                <a:spcPts val="1450"/>
              </a:spcBef>
            </a:pPr>
            <a:r>
              <a:rPr sz="1800" b="1" spc="-5" dirty="0">
                <a:latin typeface="Verdana"/>
                <a:cs typeface="Verdana"/>
              </a:rPr>
              <a:t>freedom, security and</a:t>
            </a:r>
            <a:r>
              <a:rPr sz="1800" b="1" spc="-1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justice</a:t>
            </a:r>
            <a:endParaRPr sz="1800" b="1" dirty="0">
              <a:latin typeface="Verdana"/>
              <a:cs typeface="Verdana"/>
            </a:endParaRPr>
          </a:p>
          <a:p>
            <a:pPr marL="321945" indent="-309245">
              <a:lnSpc>
                <a:spcPts val="1664"/>
              </a:lnSpc>
              <a:spcBef>
                <a:spcPts val="1535"/>
              </a:spcBef>
              <a:buChar char="-"/>
              <a:tabLst>
                <a:tab pos="321310" algn="l"/>
                <a:tab pos="322580" algn="l"/>
              </a:tabLst>
            </a:pPr>
            <a:r>
              <a:rPr sz="1400" spc="-5" dirty="0">
                <a:latin typeface="Verdana"/>
                <a:cs typeface="Verdana"/>
              </a:rPr>
              <a:t>free movement of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persons</a:t>
            </a:r>
            <a:endParaRPr sz="1400" dirty="0">
              <a:latin typeface="Verdana"/>
              <a:cs typeface="Verdana"/>
            </a:endParaRPr>
          </a:p>
          <a:p>
            <a:pPr marL="321945" indent="-309245">
              <a:lnSpc>
                <a:spcPts val="1650"/>
              </a:lnSpc>
              <a:buChar char="-"/>
              <a:tabLst>
                <a:tab pos="321310" algn="l"/>
                <a:tab pos="322580" algn="l"/>
              </a:tabLst>
            </a:pPr>
            <a:r>
              <a:rPr sz="1400" spc="-5" dirty="0">
                <a:latin typeface="Verdana"/>
                <a:cs typeface="Verdana"/>
              </a:rPr>
              <a:t>fundamental rights of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all</a:t>
            </a:r>
            <a:endParaRPr sz="1400" dirty="0">
              <a:latin typeface="Verdana"/>
              <a:cs typeface="Verdana"/>
            </a:endParaRPr>
          </a:p>
          <a:p>
            <a:pPr marL="321945" indent="-309245">
              <a:lnSpc>
                <a:spcPts val="1664"/>
              </a:lnSpc>
              <a:buChar char="-"/>
              <a:tabLst>
                <a:tab pos="321310" algn="l"/>
                <a:tab pos="322580" algn="l"/>
              </a:tabLst>
            </a:pPr>
            <a:r>
              <a:rPr sz="1400" spc="-5" dirty="0">
                <a:latin typeface="Verdana"/>
                <a:cs typeface="Verdana"/>
              </a:rPr>
              <a:t>prevention and </a:t>
            </a:r>
            <a:r>
              <a:rPr lang="cs-CZ" sz="1400" spc="-5" dirty="0" err="1">
                <a:latin typeface="Verdana"/>
                <a:cs typeface="Verdana"/>
              </a:rPr>
              <a:t>the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fight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against</a:t>
            </a:r>
            <a:r>
              <a:rPr sz="1400" spc="-5" dirty="0">
                <a:latin typeface="Verdana"/>
                <a:cs typeface="Verdana"/>
              </a:rPr>
              <a:t> of crime. (TEU,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TFEU)</a:t>
            </a:r>
            <a:endParaRPr sz="1400" dirty="0">
              <a:latin typeface="Verdana"/>
              <a:cs typeface="Verdana"/>
            </a:endParaRPr>
          </a:p>
          <a:p>
            <a:pPr marL="220345" marR="6985">
              <a:lnSpc>
                <a:spcPct val="100000"/>
              </a:lnSpc>
              <a:spcBef>
                <a:spcPts val="1370"/>
              </a:spcBef>
              <a:tabLst>
                <a:tab pos="504190" algn="l"/>
              </a:tabLst>
            </a:pPr>
            <a:r>
              <a:rPr sz="1400" dirty="0">
                <a:latin typeface="Verdana"/>
                <a:cs typeface="Verdana"/>
              </a:rPr>
              <a:t>&gt;	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Article 6(1) TEU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The Union </a:t>
            </a:r>
            <a:r>
              <a:rPr sz="1400" b="1" u="sng" dirty="0">
                <a:latin typeface="Arial"/>
                <a:cs typeface="Arial"/>
              </a:rPr>
              <a:t>recognises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the </a:t>
            </a:r>
            <a:r>
              <a:rPr sz="1400" dirty="0">
                <a:latin typeface="Arial"/>
                <a:cs typeface="Arial"/>
              </a:rPr>
              <a:t>rights, </a:t>
            </a:r>
            <a:r>
              <a:rPr sz="1400" spc="-5" dirty="0">
                <a:latin typeface="Arial"/>
                <a:cs typeface="Arial"/>
              </a:rPr>
              <a:t>freedoms and principles </a:t>
            </a:r>
            <a:r>
              <a:rPr sz="1400" dirty="0">
                <a:latin typeface="Arial"/>
                <a:cs typeface="Arial"/>
              </a:rPr>
              <a:t>set </a:t>
            </a:r>
            <a:r>
              <a:rPr sz="1400" spc="-5" dirty="0">
                <a:latin typeface="Arial"/>
                <a:cs typeface="Arial"/>
              </a:rPr>
              <a:t>out in the </a:t>
            </a:r>
            <a:r>
              <a:rPr sz="1400" u="sng" spc="-5" dirty="0">
                <a:latin typeface="Arial"/>
                <a:cs typeface="Arial"/>
              </a:rPr>
              <a:t>Charter</a:t>
            </a:r>
            <a:r>
              <a:rPr sz="1400" spc="-5" dirty="0">
                <a:latin typeface="Arial"/>
                <a:cs typeface="Arial"/>
              </a:rPr>
              <a:t>  of Fundamental Rights of the European Union’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20345" marR="40005">
              <a:lnSpc>
                <a:spcPct val="100000"/>
              </a:lnSpc>
            </a:pPr>
            <a:r>
              <a:rPr sz="1400" dirty="0">
                <a:latin typeface="Verdana"/>
                <a:cs typeface="Verdana"/>
              </a:rPr>
              <a:t>&gt;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Article 6(3) TEU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– </a:t>
            </a:r>
            <a:r>
              <a:rPr sz="1400" spc="-5" dirty="0">
                <a:latin typeface="Arial"/>
                <a:cs typeface="Arial"/>
              </a:rPr>
              <a:t>Fundamental </a:t>
            </a:r>
            <a:r>
              <a:rPr sz="1400" dirty="0">
                <a:latin typeface="Arial"/>
                <a:cs typeface="Arial"/>
              </a:rPr>
              <a:t>rights </a:t>
            </a:r>
            <a:r>
              <a:rPr sz="1400" spc="-5" dirty="0">
                <a:latin typeface="Arial"/>
                <a:cs typeface="Arial"/>
              </a:rPr>
              <a:t>are </a:t>
            </a:r>
            <a:r>
              <a:rPr sz="1400" b="1" u="sng" spc="-5" dirty="0">
                <a:latin typeface="Arial"/>
                <a:cs typeface="Arial"/>
              </a:rPr>
              <a:t>guaranteed</a:t>
            </a:r>
            <a:r>
              <a:rPr sz="1400" spc="-5" dirty="0">
                <a:latin typeface="Arial"/>
                <a:cs typeface="Arial"/>
              </a:rPr>
              <a:t> by the </a:t>
            </a:r>
            <a:r>
              <a:rPr sz="1400" u="sng" spc="-5" dirty="0">
                <a:latin typeface="Arial"/>
                <a:cs typeface="Arial"/>
              </a:rPr>
              <a:t>European Convention for the  Protection of Human Rights and Fundamental Freedoms</a:t>
            </a:r>
            <a:r>
              <a:rPr sz="1400" u="sng" spc="-15" dirty="0">
                <a:latin typeface="Arial"/>
                <a:cs typeface="Arial"/>
              </a:rPr>
              <a:t> </a:t>
            </a:r>
            <a:r>
              <a:rPr sz="1400" u="sng" dirty="0">
                <a:latin typeface="Arial"/>
                <a:cs typeface="Arial"/>
              </a:rPr>
              <a:t>(TEU)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361950"/>
            <a:ext cx="66170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4099560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	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4/ The</a:t>
            </a:r>
            <a:r>
              <a:rPr sz="2400" spc="-9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Charter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181030"/>
            <a:ext cx="8080375" cy="20799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lang="cs-CZ" sz="1400" b="1" dirty="0">
                <a:latin typeface="Verdana"/>
                <a:cs typeface="Verdana"/>
              </a:rPr>
              <a:t>   </a:t>
            </a:r>
            <a:r>
              <a:rPr sz="1400" spc="-5" dirty="0">
                <a:latin typeface="Verdana"/>
                <a:cs typeface="Verdana"/>
              </a:rPr>
              <a:t>‘Human </a:t>
            </a:r>
            <a:r>
              <a:rPr sz="1400" b="1" spc="-5" dirty="0">
                <a:latin typeface="Verdana"/>
                <a:cs typeface="Verdana"/>
              </a:rPr>
              <a:t>dignity</a:t>
            </a:r>
            <a:r>
              <a:rPr sz="1400" spc="-5" dirty="0">
                <a:latin typeface="Verdana"/>
                <a:cs typeface="Verdana"/>
              </a:rPr>
              <a:t> is inviolable. It must be respected and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protected.’</a:t>
            </a:r>
            <a:endParaRPr sz="1400" dirty="0">
              <a:latin typeface="Verdana"/>
              <a:cs typeface="Verdana"/>
            </a:endParaRPr>
          </a:p>
          <a:p>
            <a:pPr marL="1085850" marR="17780" indent="-1061085">
              <a:lnSpc>
                <a:spcPct val="116100"/>
              </a:lnSpc>
              <a:spcBef>
                <a:spcPts val="9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4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lang="cs-CZ" sz="1400" b="1" dirty="0">
                <a:latin typeface="Verdana"/>
                <a:cs typeface="Verdana"/>
              </a:rPr>
              <a:t>   </a:t>
            </a:r>
            <a:r>
              <a:rPr sz="1400" spc="-5" dirty="0">
                <a:latin typeface="Verdana"/>
                <a:cs typeface="Verdana"/>
              </a:rPr>
              <a:t>‘No one shall be subjected to </a:t>
            </a:r>
            <a:r>
              <a:rPr sz="1400" b="1" spc="-5" dirty="0">
                <a:latin typeface="Verdana"/>
                <a:cs typeface="Verdana"/>
              </a:rPr>
              <a:t>torture</a:t>
            </a:r>
            <a:r>
              <a:rPr sz="1400" spc="-5" dirty="0">
                <a:latin typeface="Verdana"/>
                <a:cs typeface="Verdana"/>
              </a:rPr>
              <a:t> or to inhuman or degrading treatment or  punishment.’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6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lang="cs-CZ" sz="1400" b="1" dirty="0">
                <a:latin typeface="Verdana"/>
                <a:cs typeface="Verdana"/>
              </a:rPr>
              <a:t>  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‘Everyone has the </a:t>
            </a:r>
            <a:r>
              <a:rPr sz="1400" b="1" spc="-5" dirty="0">
                <a:latin typeface="Verdana"/>
                <a:cs typeface="Verdana"/>
              </a:rPr>
              <a:t>right</a:t>
            </a:r>
            <a:r>
              <a:rPr sz="1400" spc="-5" dirty="0">
                <a:latin typeface="Verdana"/>
                <a:cs typeface="Verdana"/>
              </a:rPr>
              <a:t> to liberty and security of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person.’</a:t>
            </a:r>
            <a:endParaRPr lang="cs-CZ" sz="1400" spc="-5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148715" marR="226695" indent="-1123950">
              <a:lnSpc>
                <a:spcPct val="116100"/>
              </a:lnSpc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52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 </a:t>
            </a:r>
            <a:r>
              <a:rPr sz="1400" b="1" spc="-5" dirty="0">
                <a:latin typeface="Verdana"/>
                <a:cs typeface="Verdana"/>
              </a:rPr>
              <a:t>Limitation</a:t>
            </a:r>
            <a:r>
              <a:rPr sz="1400" spc="-5" dirty="0">
                <a:latin typeface="Verdana"/>
                <a:cs typeface="Verdana"/>
              </a:rPr>
              <a:t> must be provided by </a:t>
            </a:r>
            <a:r>
              <a:rPr sz="1400" b="1" spc="-5" dirty="0">
                <a:latin typeface="Verdana"/>
                <a:cs typeface="Verdana"/>
              </a:rPr>
              <a:t>law</a:t>
            </a:r>
            <a:r>
              <a:rPr sz="1400" spc="-5" dirty="0">
                <a:latin typeface="Verdana"/>
                <a:cs typeface="Verdana"/>
              </a:rPr>
              <a:t> and </a:t>
            </a:r>
            <a:r>
              <a:rPr sz="1400" b="1" spc="-5" dirty="0">
                <a:latin typeface="Verdana"/>
                <a:cs typeface="Verdana"/>
              </a:rPr>
              <a:t>respect</a:t>
            </a:r>
            <a:r>
              <a:rPr sz="1400" spc="-5" dirty="0">
                <a:latin typeface="Verdana"/>
                <a:cs typeface="Verdana"/>
              </a:rPr>
              <a:t> the </a:t>
            </a:r>
            <a:r>
              <a:rPr sz="1400" b="1" spc="-5" dirty="0">
                <a:latin typeface="Verdana"/>
                <a:cs typeface="Verdana"/>
              </a:rPr>
              <a:t>essence</a:t>
            </a:r>
            <a:r>
              <a:rPr sz="1400" spc="-5" dirty="0">
                <a:latin typeface="Verdana"/>
                <a:cs typeface="Verdana"/>
              </a:rPr>
              <a:t> of those rights  and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freedoms.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85750"/>
            <a:ext cx="64325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632585" algn="l"/>
                <a:tab pos="4099560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	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5/ </a:t>
            </a:r>
            <a:r>
              <a:rPr lang="cs-CZ" sz="2400" spc="-1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Convention</a:t>
            </a:r>
            <a:r>
              <a:rPr lang="cs-CZ"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2400" spc="7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cs-CZ" sz="2400" spc="7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2400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Human</a:t>
            </a:r>
            <a:r>
              <a:rPr lang="cs-CZ" sz="2400" spc="-29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2400" spc="-15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Rights</a:t>
            </a:r>
            <a:r>
              <a:rPr lang="cs-CZ" sz="2400" dirty="0"/>
              <a:t/>
            </a:r>
            <a:br>
              <a:rPr lang="cs-CZ" sz="2400" dirty="0"/>
            </a:b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40273" y="1196184"/>
            <a:ext cx="8145145" cy="280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3 </a:t>
            </a: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ECHR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</a:t>
            </a:r>
            <a:r>
              <a:rPr sz="1400" spc="-5" dirty="0">
                <a:latin typeface="Verdana"/>
                <a:cs typeface="Verdana"/>
              </a:rPr>
              <a:t>‘</a:t>
            </a:r>
            <a:r>
              <a:rPr sz="1400" u="sng" spc="-5" dirty="0">
                <a:latin typeface="Verdana"/>
                <a:cs typeface="Verdana"/>
              </a:rPr>
              <a:t>Prohibition of</a:t>
            </a:r>
            <a:r>
              <a:rPr sz="1400" u="sng" spc="-25" dirty="0">
                <a:latin typeface="Verdana"/>
                <a:cs typeface="Verdana"/>
              </a:rPr>
              <a:t> </a:t>
            </a:r>
            <a:r>
              <a:rPr sz="1400" u="sng" spc="-5" dirty="0">
                <a:latin typeface="Verdana"/>
                <a:cs typeface="Verdana"/>
              </a:rPr>
              <a:t>torture</a:t>
            </a:r>
            <a:r>
              <a:rPr sz="1400" spc="-5" dirty="0">
                <a:latin typeface="Verdana"/>
                <a:cs typeface="Verdana"/>
              </a:rPr>
              <a:t>’</a:t>
            </a:r>
            <a:endParaRPr sz="1400" dirty="0">
              <a:latin typeface="Verdana"/>
              <a:cs typeface="Verdana"/>
            </a:endParaRPr>
          </a:p>
          <a:p>
            <a:pPr marL="1447800" marR="5080" indent="-62865">
              <a:lnSpc>
                <a:spcPts val="1650"/>
              </a:lnSpc>
              <a:spcBef>
                <a:spcPts val="1250"/>
              </a:spcBef>
            </a:pPr>
            <a:r>
              <a:rPr sz="1400" spc="-5" dirty="0">
                <a:latin typeface="Verdana"/>
                <a:cs typeface="Verdana"/>
              </a:rPr>
              <a:t>‘</a:t>
            </a:r>
            <a:r>
              <a:rPr sz="1400" spc="-5" dirty="0" err="1">
                <a:latin typeface="Verdana"/>
                <a:cs typeface="Verdana"/>
              </a:rPr>
              <a:t>Noone</a:t>
            </a:r>
            <a:r>
              <a:rPr sz="1400" spc="-5" dirty="0">
                <a:latin typeface="Verdana"/>
                <a:cs typeface="Verdana"/>
              </a:rPr>
              <a:t> shall be subjected to </a:t>
            </a:r>
            <a:r>
              <a:rPr sz="1400" b="1" spc="-5" dirty="0">
                <a:latin typeface="Verdana"/>
                <a:cs typeface="Verdana"/>
              </a:rPr>
              <a:t>torture</a:t>
            </a:r>
            <a:r>
              <a:rPr sz="1400" spc="-5" dirty="0">
                <a:latin typeface="Verdana"/>
                <a:cs typeface="Verdana"/>
              </a:rPr>
              <a:t> or to inhuman or degrading </a:t>
            </a:r>
            <a:r>
              <a:rPr sz="1400" b="1" spc="-5" dirty="0">
                <a:latin typeface="Verdana"/>
                <a:cs typeface="Verdana"/>
              </a:rPr>
              <a:t>treatment</a:t>
            </a:r>
            <a:r>
              <a:rPr sz="1400" spc="-5" dirty="0">
                <a:latin typeface="Verdana"/>
                <a:cs typeface="Verdana"/>
              </a:rPr>
              <a:t>  or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punishment</a:t>
            </a:r>
            <a:r>
              <a:rPr sz="1400" spc="-5" dirty="0">
                <a:latin typeface="Verdana"/>
                <a:cs typeface="Verdana"/>
              </a:rPr>
              <a:t>.’</a:t>
            </a:r>
            <a:endParaRPr sz="1400" dirty="0">
              <a:latin typeface="Verdana"/>
              <a:cs typeface="Verdana"/>
            </a:endParaRPr>
          </a:p>
          <a:p>
            <a:pPr marL="1697355" marR="948690" indent="-1685289">
              <a:lnSpc>
                <a:spcPct val="116100"/>
              </a:lnSpc>
              <a:spcBef>
                <a:spcPts val="13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15 ECHR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</a:t>
            </a:r>
            <a:r>
              <a:rPr sz="1400" spc="-5" dirty="0">
                <a:latin typeface="Verdana"/>
                <a:cs typeface="Verdana"/>
              </a:rPr>
              <a:t>‘</a:t>
            </a:r>
            <a:r>
              <a:rPr sz="1400" u="sng" spc="-5" dirty="0">
                <a:latin typeface="Verdana"/>
                <a:cs typeface="Verdana"/>
              </a:rPr>
              <a:t>Derogation in time of emergency</a:t>
            </a:r>
            <a:r>
              <a:rPr sz="1400" spc="-5" dirty="0">
                <a:latin typeface="Verdana"/>
                <a:cs typeface="Verdana"/>
              </a:rPr>
              <a:t>’ </a:t>
            </a:r>
            <a:r>
              <a:rPr lang="cs-CZ" sz="1400" spc="-5" dirty="0">
                <a:latin typeface="Verdana"/>
                <a:cs typeface="Verdana"/>
              </a:rPr>
              <a:t>= </a:t>
            </a:r>
            <a:r>
              <a:rPr lang="cs-CZ" sz="1400" b="1" i="1" spc="-5" dirty="0" err="1">
                <a:latin typeface="Verdana"/>
                <a:cs typeface="Verdana"/>
              </a:rPr>
              <a:t>exemptions</a:t>
            </a:r>
            <a:r>
              <a:rPr lang="cs-CZ" sz="1400" spc="-5" dirty="0">
                <a:latin typeface="Verdana"/>
                <a:cs typeface="Verdana"/>
              </a:rPr>
              <a:t> / </a:t>
            </a:r>
            <a:r>
              <a:rPr sz="1400" spc="-5" dirty="0">
                <a:latin typeface="Verdana"/>
                <a:cs typeface="Verdana"/>
              </a:rPr>
              <a:t>e.g.</a:t>
            </a:r>
            <a:r>
              <a:rPr lang="cs-CZ" sz="1400" spc="-5" dirty="0">
                <a:latin typeface="Verdana"/>
                <a:cs typeface="Verdana"/>
              </a:rPr>
              <a:t>:</a:t>
            </a:r>
            <a:r>
              <a:rPr sz="1400" spc="-5" dirty="0">
                <a:latin typeface="Verdana"/>
                <a:cs typeface="Verdana"/>
              </a:rPr>
              <a:t> in time of war or other threatening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46(2)</a:t>
            </a:r>
            <a:r>
              <a:rPr sz="1400" b="1" spc="-5" dirty="0">
                <a:latin typeface="Verdana"/>
                <a:cs typeface="Verdana"/>
              </a:rPr>
              <a:t> ECHR </a:t>
            </a:r>
            <a:r>
              <a:rPr sz="1400" dirty="0">
                <a:latin typeface="Verdana"/>
                <a:cs typeface="Verdana"/>
              </a:rPr>
              <a:t>–</a:t>
            </a:r>
            <a:r>
              <a:rPr sz="1400" spc="-5" dirty="0">
                <a:latin typeface="Verdana"/>
                <a:cs typeface="Verdana"/>
              </a:rPr>
              <a:t>‘</a:t>
            </a:r>
            <a:r>
              <a:rPr sz="1400" u="sng" spc="-5" dirty="0">
                <a:latin typeface="Verdana"/>
                <a:cs typeface="Verdana"/>
              </a:rPr>
              <a:t>Binding force and execution of judgments</a:t>
            </a:r>
            <a:r>
              <a:rPr sz="1400" spc="-5" dirty="0">
                <a:latin typeface="Verdana"/>
                <a:cs typeface="Verdana"/>
              </a:rPr>
              <a:t>’,</a:t>
            </a:r>
            <a:r>
              <a:rPr sz="1400" spc="3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provides:</a:t>
            </a:r>
            <a:endParaRPr sz="1400" dirty="0">
              <a:latin typeface="Verdana"/>
              <a:cs typeface="Verdana"/>
            </a:endParaRPr>
          </a:p>
          <a:p>
            <a:pPr marL="1073150" marR="27940">
              <a:lnSpc>
                <a:spcPts val="1650"/>
              </a:lnSpc>
              <a:spcBef>
                <a:spcPts val="1250"/>
              </a:spcBef>
            </a:pP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b="1" spc="-5" dirty="0">
                <a:latin typeface="Verdana"/>
                <a:cs typeface="Verdana"/>
              </a:rPr>
              <a:t>final judgment </a:t>
            </a:r>
            <a:r>
              <a:rPr sz="1400" spc="-5" dirty="0">
                <a:latin typeface="Verdana"/>
                <a:cs typeface="Verdana"/>
              </a:rPr>
              <a:t>of the (</a:t>
            </a:r>
            <a:r>
              <a:rPr sz="1400" b="1" spc="-5" dirty="0">
                <a:latin typeface="Verdana"/>
                <a:cs typeface="Verdana"/>
              </a:rPr>
              <a:t>European Court of Human Rights</a:t>
            </a:r>
            <a:r>
              <a:rPr sz="1400" spc="-5" dirty="0">
                <a:latin typeface="Verdana"/>
                <a:cs typeface="Verdana"/>
              </a:rPr>
              <a:t>) shall be  </a:t>
            </a:r>
            <a:r>
              <a:rPr sz="1400" b="1" spc="-5" dirty="0">
                <a:latin typeface="Verdana"/>
                <a:cs typeface="Verdana"/>
              </a:rPr>
              <a:t>transmitted</a:t>
            </a:r>
            <a:r>
              <a:rPr sz="1400" spc="-5" dirty="0">
                <a:latin typeface="Verdana"/>
                <a:cs typeface="Verdana"/>
              </a:rPr>
              <a:t> to the </a:t>
            </a:r>
            <a:r>
              <a:rPr sz="1400" b="1" spc="-5" dirty="0">
                <a:latin typeface="Verdana"/>
                <a:cs typeface="Verdana"/>
              </a:rPr>
              <a:t>Committee of Ministers</a:t>
            </a:r>
            <a:r>
              <a:rPr sz="1400" spc="-5" dirty="0">
                <a:latin typeface="Verdana"/>
                <a:cs typeface="Verdana"/>
              </a:rPr>
              <a:t>, which shall </a:t>
            </a:r>
            <a:r>
              <a:rPr sz="1400" b="1" spc="-5" dirty="0">
                <a:latin typeface="Verdana"/>
                <a:cs typeface="Verdana"/>
              </a:rPr>
              <a:t>supervise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its</a:t>
            </a:r>
            <a:r>
              <a:rPr sz="1400" b="1" spc="-5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execution</a:t>
            </a:r>
            <a:r>
              <a:rPr sz="1400" spc="-5" dirty="0">
                <a:latin typeface="Verdana"/>
                <a:cs typeface="Verdana"/>
              </a:rPr>
              <a:t>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6242" y="505856"/>
            <a:ext cx="6803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4099560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	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6/ German</a:t>
            </a:r>
            <a:r>
              <a:rPr sz="2400" spc="-9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Law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969" y="1396187"/>
            <a:ext cx="7892415" cy="2126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Verdana"/>
                <a:cs typeface="Verdana"/>
              </a:rPr>
              <a:t>&gt; </a:t>
            </a:r>
            <a:r>
              <a:rPr lang="cs-CZ" sz="1400" dirty="0" err="1">
                <a:latin typeface="Verdana"/>
                <a:cs typeface="Verdana"/>
              </a:rPr>
              <a:t>Implemented</a:t>
            </a:r>
            <a:r>
              <a:rPr lang="cs-CZ" sz="1400" dirty="0">
                <a:latin typeface="Verdana"/>
                <a:cs typeface="Verdana"/>
              </a:rPr>
              <a:t>:</a:t>
            </a:r>
            <a:r>
              <a:rPr lang="cs-CZ" sz="1200" b="1" dirty="0">
                <a:latin typeface="Verdana"/>
                <a:cs typeface="Verdana"/>
              </a:rPr>
              <a:t> ,,</a:t>
            </a:r>
            <a:r>
              <a:rPr sz="1400" u="sng" spc="-5" dirty="0">
                <a:latin typeface="Verdana"/>
                <a:cs typeface="Verdana"/>
              </a:rPr>
              <a:t>Law </a:t>
            </a:r>
            <a:r>
              <a:rPr lang="cs-CZ" sz="1400" u="sng" spc="-5" dirty="0">
                <a:latin typeface="Verdana"/>
                <a:cs typeface="Verdana"/>
              </a:rPr>
              <a:t>o</a:t>
            </a:r>
            <a:r>
              <a:rPr sz="1400" u="sng" spc="-5" dirty="0">
                <a:latin typeface="Verdana"/>
                <a:cs typeface="Verdana"/>
              </a:rPr>
              <a:t>n </a:t>
            </a:r>
            <a:r>
              <a:rPr lang="cs-CZ" sz="1400" u="sng" spc="-5" dirty="0">
                <a:latin typeface="Verdana"/>
                <a:cs typeface="Verdana"/>
              </a:rPr>
              <a:t>I</a:t>
            </a:r>
            <a:r>
              <a:rPr sz="1400" u="sng" spc="-5" dirty="0" err="1">
                <a:latin typeface="Verdana"/>
                <a:cs typeface="Verdana"/>
              </a:rPr>
              <a:t>nternational</a:t>
            </a:r>
            <a:r>
              <a:rPr sz="1400" u="sng" spc="-5" dirty="0">
                <a:latin typeface="Verdana"/>
                <a:cs typeface="Verdana"/>
              </a:rPr>
              <a:t> </a:t>
            </a:r>
            <a:r>
              <a:rPr lang="cs-CZ" sz="1400" b="1" u="sng" spc="-5" dirty="0">
                <a:latin typeface="Verdana"/>
                <a:cs typeface="Verdana"/>
              </a:rPr>
              <a:t>M</a:t>
            </a:r>
            <a:r>
              <a:rPr sz="1400" b="1" u="sng" spc="-5" dirty="0" err="1">
                <a:latin typeface="Verdana"/>
                <a:cs typeface="Verdana"/>
              </a:rPr>
              <a:t>utual</a:t>
            </a:r>
            <a:r>
              <a:rPr sz="1400" b="1" u="sng" spc="-5" dirty="0">
                <a:latin typeface="Verdana"/>
                <a:cs typeface="Verdana"/>
              </a:rPr>
              <a:t> </a:t>
            </a:r>
            <a:r>
              <a:rPr lang="cs-CZ" sz="1400" b="1" u="sng" spc="-5" dirty="0">
                <a:latin typeface="Verdana"/>
                <a:cs typeface="Verdana"/>
              </a:rPr>
              <a:t>L</a:t>
            </a:r>
            <a:r>
              <a:rPr sz="1400" b="1" u="sng" spc="-5" dirty="0" err="1">
                <a:latin typeface="Verdana"/>
                <a:cs typeface="Verdana"/>
              </a:rPr>
              <a:t>egal</a:t>
            </a:r>
            <a:r>
              <a:rPr sz="1400" b="1" u="sng" spc="-5" dirty="0">
                <a:latin typeface="Verdana"/>
                <a:cs typeface="Verdana"/>
              </a:rPr>
              <a:t> </a:t>
            </a:r>
            <a:r>
              <a:rPr lang="cs-CZ" sz="1400" b="1" u="sng" spc="-5" dirty="0">
                <a:latin typeface="Verdana"/>
                <a:cs typeface="Verdana"/>
              </a:rPr>
              <a:t>A</a:t>
            </a:r>
            <a:r>
              <a:rPr sz="1400" b="1" u="sng" spc="-5" dirty="0" err="1">
                <a:latin typeface="Verdana"/>
                <a:cs typeface="Verdana"/>
              </a:rPr>
              <a:t>ssistance</a:t>
            </a:r>
            <a:r>
              <a:rPr sz="1400" b="1" u="sng" spc="-5" dirty="0">
                <a:latin typeface="Verdana"/>
                <a:cs typeface="Verdana"/>
              </a:rPr>
              <a:t> </a:t>
            </a:r>
            <a:r>
              <a:rPr sz="1400" u="sng" spc="-5" dirty="0">
                <a:latin typeface="Verdana"/>
                <a:cs typeface="Verdana"/>
              </a:rPr>
              <a:t>in </a:t>
            </a:r>
            <a:r>
              <a:rPr lang="cs-CZ" sz="1400" u="sng" spc="-5" dirty="0">
                <a:latin typeface="Verdana"/>
                <a:cs typeface="Verdana"/>
              </a:rPr>
              <a:t>C</a:t>
            </a:r>
            <a:r>
              <a:rPr sz="1400" u="sng" spc="-5" dirty="0" err="1">
                <a:latin typeface="Verdana"/>
                <a:cs typeface="Verdana"/>
              </a:rPr>
              <a:t>riminal</a:t>
            </a:r>
            <a:r>
              <a:rPr sz="1400" u="sng" spc="-5" dirty="0">
                <a:latin typeface="Verdana"/>
                <a:cs typeface="Verdana"/>
              </a:rPr>
              <a:t> </a:t>
            </a:r>
            <a:r>
              <a:rPr lang="cs-CZ" sz="1400" u="sng" spc="-5" dirty="0">
                <a:latin typeface="Verdana"/>
                <a:cs typeface="Verdana"/>
              </a:rPr>
              <a:t>M</a:t>
            </a:r>
            <a:r>
              <a:rPr sz="1400" u="sng" spc="-5" dirty="0" err="1">
                <a:latin typeface="Verdana"/>
                <a:cs typeface="Verdana"/>
              </a:rPr>
              <a:t>atter</a:t>
            </a:r>
            <a:r>
              <a:rPr lang="cs-CZ" sz="1400" u="sng" spc="-5" dirty="0">
                <a:latin typeface="Verdana"/>
                <a:cs typeface="Verdana"/>
              </a:rPr>
              <a:t>s</a:t>
            </a:r>
            <a:r>
              <a:rPr lang="cs-CZ" sz="1400" spc="-5" dirty="0">
                <a:latin typeface="Verdana"/>
                <a:cs typeface="Verdana"/>
              </a:rPr>
              <a:t>„ </a:t>
            </a:r>
            <a:r>
              <a:rPr sz="1400" spc="-5" dirty="0">
                <a:latin typeface="Verdana"/>
                <a:cs typeface="Verdana"/>
              </a:rPr>
              <a:t> (the</a:t>
            </a:r>
            <a:r>
              <a:rPr sz="1400" spc="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IRG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shortly</a:t>
            </a:r>
            <a:r>
              <a:rPr lang="cs-CZ" sz="1400" spc="-5" dirty="0">
                <a:latin typeface="Verdana"/>
                <a:cs typeface="Verdana"/>
              </a:rPr>
              <a:t>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1400" dirty="0">
                <a:latin typeface="Verdana"/>
                <a:cs typeface="Verdana"/>
              </a:rPr>
              <a:t>&gt; </a:t>
            </a:r>
            <a:r>
              <a:rPr sz="1400" spc="-5" dirty="0">
                <a:latin typeface="Verdana"/>
                <a:cs typeface="Verdana"/>
              </a:rPr>
              <a:t>Under </a:t>
            </a:r>
            <a:r>
              <a:rPr sz="1400" b="1" u="sng" spc="-5" dirty="0">
                <a:latin typeface="Verdana"/>
                <a:cs typeface="Verdana"/>
              </a:rPr>
              <a:t>Paragraph 15 </a:t>
            </a:r>
            <a:r>
              <a:rPr sz="1400" spc="-5" dirty="0">
                <a:latin typeface="Verdana"/>
                <a:cs typeface="Verdana"/>
              </a:rPr>
              <a:t>of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the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IRG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extradition </a:t>
            </a:r>
            <a:r>
              <a:rPr sz="1400" b="1" u="sng" spc="-5" dirty="0">
                <a:solidFill>
                  <a:srgbClr val="00B050"/>
                </a:solidFill>
                <a:latin typeface="Verdana"/>
                <a:cs typeface="Verdana"/>
              </a:rPr>
              <a:t>is possible </a:t>
            </a:r>
            <a:r>
              <a:rPr sz="1400" spc="-5" dirty="0">
                <a:latin typeface="Verdana"/>
                <a:cs typeface="Verdana"/>
              </a:rPr>
              <a:t>in case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if</a:t>
            </a:r>
            <a:r>
              <a:rPr lang="cs-CZ" sz="1400" spc="-5" dirty="0">
                <a:latin typeface="Verdana"/>
                <a:cs typeface="Verdana"/>
              </a:rPr>
              <a:t>:                               </a:t>
            </a:r>
            <a:endParaRPr sz="1400" dirty="0">
              <a:latin typeface="Verdana"/>
              <a:cs typeface="Verdana"/>
            </a:endParaRPr>
          </a:p>
          <a:p>
            <a:pPr marL="544830" marR="5080" indent="-544830">
              <a:lnSpc>
                <a:spcPts val="1650"/>
              </a:lnSpc>
              <a:spcBef>
                <a:spcPts val="1275"/>
              </a:spcBef>
              <a:buFont typeface="Verdana"/>
              <a:buAutoNum type="arabicParenBoth"/>
              <a:tabLst>
                <a:tab pos="544830" algn="l"/>
              </a:tabLst>
            </a:pPr>
            <a:r>
              <a:rPr sz="1400" spc="-5" dirty="0">
                <a:latin typeface="Verdana"/>
                <a:cs typeface="Verdana"/>
              </a:rPr>
              <a:t>there is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risk</a:t>
            </a:r>
            <a:r>
              <a:rPr sz="1400" spc="-5" dirty="0">
                <a:latin typeface="Verdana"/>
                <a:cs typeface="Verdana"/>
              </a:rPr>
              <a:t> that </a:t>
            </a:r>
            <a:r>
              <a:rPr sz="1400" b="1" spc="-5" dirty="0">
                <a:latin typeface="Verdana"/>
                <a:cs typeface="Verdana"/>
              </a:rPr>
              <a:t>the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individual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will not cooperate </a:t>
            </a:r>
            <a:r>
              <a:rPr sz="1400" spc="-5" dirty="0">
                <a:latin typeface="Verdana"/>
                <a:cs typeface="Verdana"/>
              </a:rPr>
              <a:t>with the extradition procedure  or the enforcement of the extradition,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or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Verdana"/>
              <a:buAutoNum type="arabicParenBoth"/>
            </a:pPr>
            <a:endParaRPr sz="1400" dirty="0">
              <a:latin typeface="Times New Roman"/>
              <a:cs typeface="Times New Roman"/>
            </a:endParaRPr>
          </a:p>
          <a:p>
            <a:pPr marL="539750" marR="91440" indent="-377825">
              <a:lnSpc>
                <a:spcPts val="1650"/>
              </a:lnSpc>
              <a:buFont typeface="Verdana"/>
              <a:buAutoNum type="arabicParenBoth"/>
              <a:tabLst>
                <a:tab pos="544830" algn="l"/>
              </a:tabLst>
            </a:pPr>
            <a:r>
              <a:rPr sz="1400" spc="-5" dirty="0">
                <a:latin typeface="Verdana"/>
                <a:cs typeface="Verdana"/>
              </a:rPr>
              <a:t>there is specific evidence to support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strong </a:t>
            </a:r>
            <a:r>
              <a:rPr sz="1400" b="1" spc="-5" dirty="0">
                <a:latin typeface="Verdana"/>
                <a:cs typeface="Verdana"/>
              </a:rPr>
              <a:t>suspicion</a:t>
            </a:r>
            <a:r>
              <a:rPr sz="1400" spc="-5" dirty="0">
                <a:latin typeface="Verdana"/>
                <a:cs typeface="Verdana"/>
              </a:rPr>
              <a:t> that </a:t>
            </a:r>
            <a:r>
              <a:rPr sz="1400" b="1" spc="-5" dirty="0">
                <a:latin typeface="Verdana"/>
                <a:cs typeface="Verdana"/>
              </a:rPr>
              <a:t>the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individual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will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obstruct</a:t>
            </a:r>
            <a:r>
              <a:rPr sz="1400" b="1" spc="-5" dirty="0">
                <a:latin typeface="Verdana"/>
                <a:cs typeface="Verdana"/>
              </a:rPr>
              <a:t> the determination of the facts</a:t>
            </a:r>
            <a:r>
              <a:rPr sz="1400" spc="-5" dirty="0">
                <a:latin typeface="Verdana"/>
                <a:cs typeface="Verdana"/>
              </a:rPr>
              <a:t> in the foreign proceedings or in the  extradition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procedure.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6242" y="505856"/>
            <a:ext cx="64985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32585" algn="l"/>
                <a:tab pos="4099560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sz="240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	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6/ German</a:t>
            </a:r>
            <a:r>
              <a:rPr sz="2400" spc="-9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Law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0" y="1487170"/>
            <a:ext cx="8159115" cy="2169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140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&gt;</a:t>
            </a:r>
            <a:r>
              <a:rPr sz="1400" b="1" u="sng" spc="-5" dirty="0">
                <a:latin typeface="Verdana"/>
                <a:cs typeface="Verdana"/>
              </a:rPr>
              <a:t>Under Paragraph 29(1) </a:t>
            </a:r>
            <a:r>
              <a:rPr sz="1400" spc="-5" dirty="0">
                <a:latin typeface="Verdana"/>
                <a:cs typeface="Verdana"/>
              </a:rPr>
              <a:t>of the IRG, the </a:t>
            </a:r>
            <a:r>
              <a:rPr sz="1400" u="sng" spc="-5" dirty="0">
                <a:latin typeface="Verdana"/>
                <a:cs typeface="Verdana"/>
              </a:rPr>
              <a:t>Higher Regional Court </a:t>
            </a:r>
            <a:r>
              <a:rPr lang="cs-CZ" sz="1400" b="1" spc="-5" dirty="0" err="1">
                <a:latin typeface="Verdana"/>
                <a:cs typeface="Verdana"/>
              </a:rPr>
              <a:t>will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decide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,</a:t>
            </a:r>
            <a:endParaRPr sz="1400" dirty="0">
              <a:latin typeface="Verdana"/>
              <a:cs typeface="Verdana"/>
            </a:endParaRPr>
          </a:p>
          <a:p>
            <a:pPr marL="262255" marR="833119">
              <a:lnSpc>
                <a:spcPct val="160700"/>
              </a:lnSpc>
            </a:pPr>
            <a:r>
              <a:rPr lang="cs-CZ" sz="1400" spc="-5" dirty="0" err="1">
                <a:latin typeface="Verdana"/>
                <a:cs typeface="Verdana"/>
              </a:rPr>
              <a:t>about</a:t>
            </a:r>
            <a:r>
              <a:rPr sz="1400" spc="-5" dirty="0">
                <a:latin typeface="Verdana"/>
                <a:cs typeface="Verdana"/>
              </a:rPr>
              <a:t> the </a:t>
            </a:r>
            <a:r>
              <a:rPr sz="1400" b="1" spc="-5" dirty="0">
                <a:latin typeface="Verdana"/>
                <a:cs typeface="Verdana"/>
              </a:rPr>
              <a:t>legality</a:t>
            </a:r>
            <a:r>
              <a:rPr sz="1400" spc="-5" dirty="0">
                <a:latin typeface="Verdana"/>
                <a:cs typeface="Verdana"/>
              </a:rPr>
              <a:t> of the extradition where  </a:t>
            </a:r>
            <a:r>
              <a:rPr sz="1400" b="1" spc="-5" dirty="0">
                <a:latin typeface="Verdana"/>
                <a:cs typeface="Verdana"/>
              </a:rPr>
              <a:t>the individual </a:t>
            </a:r>
            <a:r>
              <a:rPr lang="cs-CZ" sz="1400" b="1" spc="-5" dirty="0">
                <a:latin typeface="Verdana"/>
                <a:cs typeface="Verdana"/>
              </a:rPr>
              <a:t>person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has not consented</a:t>
            </a:r>
            <a:r>
              <a:rPr sz="1400" b="1" spc="-5" dirty="0">
                <a:latin typeface="Verdana"/>
                <a:cs typeface="Verdana"/>
              </a:rPr>
              <a:t> to</a:t>
            </a:r>
            <a:r>
              <a:rPr sz="1400" b="1" spc="-2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extradition</a:t>
            </a:r>
            <a:r>
              <a:rPr sz="1400" spc="-5" dirty="0">
                <a:latin typeface="Verdana"/>
                <a:cs typeface="Verdana"/>
              </a:rPr>
              <a:t>.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1700" dirty="0">
              <a:latin typeface="Times New Roman"/>
              <a:cs typeface="Times New Roman"/>
            </a:endParaRPr>
          </a:p>
          <a:p>
            <a:pPr marL="74930">
              <a:lnSpc>
                <a:spcPct val="100000"/>
              </a:lnSpc>
              <a:spcBef>
                <a:spcPts val="1365"/>
              </a:spcBef>
            </a:pPr>
            <a:r>
              <a:rPr sz="1400" dirty="0">
                <a:latin typeface="Verdana"/>
                <a:cs typeface="Verdana"/>
              </a:rPr>
              <a:t>&gt;</a:t>
            </a:r>
            <a:r>
              <a:rPr sz="1400" b="1" u="sng" spc="-5" dirty="0">
                <a:latin typeface="Verdana"/>
                <a:cs typeface="Verdana"/>
              </a:rPr>
              <a:t>Paragraph 73 </a:t>
            </a:r>
            <a:r>
              <a:rPr sz="1400" spc="-5" dirty="0">
                <a:latin typeface="Verdana"/>
                <a:cs typeface="Verdana"/>
              </a:rPr>
              <a:t>of the IRG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states:</a:t>
            </a:r>
            <a:endParaRPr sz="1400" dirty="0">
              <a:latin typeface="Verdana"/>
              <a:cs typeface="Verdana"/>
            </a:endParaRPr>
          </a:p>
          <a:p>
            <a:pPr marL="262255" marR="5080">
              <a:lnSpc>
                <a:spcPct val="116100"/>
              </a:lnSpc>
              <a:spcBef>
                <a:spcPts val="900"/>
              </a:spcBef>
            </a:pPr>
            <a:r>
              <a:rPr sz="1400" spc="-5" dirty="0">
                <a:latin typeface="Verdana"/>
                <a:cs typeface="Verdana"/>
              </a:rPr>
              <a:t>‘In the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absence</a:t>
            </a:r>
            <a:r>
              <a:rPr sz="1400" b="1" spc="-5" dirty="0">
                <a:latin typeface="Verdana"/>
                <a:cs typeface="Verdana"/>
              </a:rPr>
              <a:t> of </a:t>
            </a:r>
            <a:r>
              <a:rPr sz="1400" b="1" dirty="0">
                <a:latin typeface="Verdana"/>
                <a:cs typeface="Verdana"/>
              </a:rPr>
              <a:t>a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request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to that effect, mutual </a:t>
            </a:r>
            <a:r>
              <a:rPr sz="1400" b="1" spc="-5" dirty="0">
                <a:latin typeface="Verdana"/>
                <a:cs typeface="Verdana"/>
              </a:rPr>
              <a:t>legal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assistance</a:t>
            </a:r>
            <a:r>
              <a:rPr sz="1400" spc="-5" dirty="0">
                <a:latin typeface="Verdana"/>
                <a:cs typeface="Verdana"/>
              </a:rPr>
              <a:t> and the </a:t>
            </a:r>
            <a:r>
              <a:rPr sz="1400" b="1" spc="-5" dirty="0">
                <a:latin typeface="Verdana"/>
                <a:cs typeface="Verdana"/>
              </a:rPr>
              <a:t>transmission</a:t>
            </a:r>
            <a:r>
              <a:rPr sz="1400" spc="-5" dirty="0">
                <a:latin typeface="Verdana"/>
                <a:cs typeface="Verdana"/>
              </a:rPr>
              <a:t>  of </a:t>
            </a:r>
            <a:r>
              <a:rPr sz="1400" b="1" spc="-5" dirty="0">
                <a:latin typeface="Verdana"/>
                <a:cs typeface="Verdana"/>
              </a:rPr>
              <a:t>information</a:t>
            </a:r>
            <a:r>
              <a:rPr sz="1400" spc="-5" dirty="0">
                <a:latin typeface="Verdana"/>
                <a:cs typeface="Verdana"/>
              </a:rPr>
              <a:t> shall be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unlawful</a:t>
            </a:r>
            <a:r>
              <a:rPr sz="1400" spc="-5" dirty="0">
                <a:latin typeface="Verdana"/>
                <a:cs typeface="Verdana"/>
              </a:rPr>
              <a:t>'.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50345" y="503825"/>
            <a:ext cx="304330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</a:t>
            </a:r>
            <a:r>
              <a:rPr sz="2400" spc="-9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CONCLUSION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2135" y="1308681"/>
            <a:ext cx="8103234" cy="27997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Verdana"/>
                <a:cs typeface="Verdana"/>
              </a:rPr>
              <a:t>BOTH </a:t>
            </a:r>
            <a:r>
              <a:rPr sz="1400" dirty="0">
                <a:latin typeface="Verdana"/>
                <a:cs typeface="Verdana"/>
              </a:rPr>
              <a:t>– </a:t>
            </a:r>
            <a:r>
              <a:rPr sz="1400" spc="-5" dirty="0">
                <a:latin typeface="Verdana"/>
                <a:cs typeface="Verdana"/>
              </a:rPr>
              <a:t>Mr Aranyosi and Mr Căldăraru</a:t>
            </a:r>
            <a:endParaRPr sz="1400" dirty="0">
              <a:latin typeface="Verdana"/>
              <a:cs typeface="Verdana"/>
            </a:endParaRPr>
          </a:p>
          <a:p>
            <a:pPr marL="108585">
              <a:lnSpc>
                <a:spcPct val="100000"/>
              </a:lnSpc>
              <a:spcBef>
                <a:spcPts val="1195"/>
              </a:spcBef>
            </a:pPr>
            <a:r>
              <a:rPr sz="1400" spc="-5" dirty="0">
                <a:latin typeface="Verdana"/>
                <a:cs typeface="Verdana"/>
              </a:rPr>
              <a:t>objected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to being surrendered to the issuing judicial authorities </a:t>
            </a:r>
            <a:r>
              <a:rPr sz="1400" dirty="0">
                <a:latin typeface="Verdana"/>
                <a:cs typeface="Verdana"/>
              </a:rPr>
              <a:t>–</a:t>
            </a:r>
            <a:r>
              <a:rPr lang="cs-CZ"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declared that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they</a:t>
            </a:r>
            <a:endParaRPr sz="1400" dirty="0">
              <a:latin typeface="Verdana"/>
              <a:cs typeface="Verdana"/>
            </a:endParaRPr>
          </a:p>
          <a:p>
            <a:pPr marL="108585">
              <a:lnSpc>
                <a:spcPct val="100000"/>
              </a:lnSpc>
              <a:spcBef>
                <a:spcPts val="1020"/>
              </a:spcBef>
            </a:pPr>
            <a:r>
              <a:rPr sz="1400" b="1" u="sng" spc="-5" dirty="0">
                <a:solidFill>
                  <a:srgbClr val="FF0000"/>
                </a:solidFill>
                <a:latin typeface="Verdana"/>
                <a:cs typeface="Verdana"/>
              </a:rPr>
              <a:t>did not consent </a:t>
            </a:r>
            <a:r>
              <a:rPr sz="1400" spc="-5" dirty="0">
                <a:latin typeface="Verdana"/>
                <a:cs typeface="Verdana"/>
              </a:rPr>
              <a:t>to the </a:t>
            </a:r>
            <a:r>
              <a:rPr sz="1400" u="sng" spc="-5" dirty="0">
                <a:latin typeface="Verdana"/>
                <a:cs typeface="Verdana"/>
              </a:rPr>
              <a:t>simplified</a:t>
            </a:r>
            <a:r>
              <a:rPr sz="1400" spc="-5" dirty="0">
                <a:latin typeface="Verdana"/>
                <a:cs typeface="Verdana"/>
              </a:rPr>
              <a:t> surrender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procedure.</a:t>
            </a:r>
            <a:endParaRPr sz="1400" dirty="0">
              <a:latin typeface="Verdana"/>
              <a:cs typeface="Verdana"/>
            </a:endParaRPr>
          </a:p>
          <a:p>
            <a:pPr marL="104775" marR="5080" indent="27305" algn="just">
              <a:lnSpc>
                <a:spcPct val="99200"/>
              </a:lnSpc>
              <a:spcBef>
                <a:spcPts val="1430"/>
              </a:spcBef>
            </a:pPr>
            <a:r>
              <a:rPr sz="1400" spc="-5" dirty="0">
                <a:latin typeface="Verdana"/>
                <a:cs typeface="Verdana"/>
              </a:rPr>
              <a:t>The Public Prosecutor’s Office of Bremen </a:t>
            </a:r>
            <a:r>
              <a:rPr sz="1400" b="1" u="sng" spc="-5" dirty="0">
                <a:latin typeface="Verdana"/>
                <a:cs typeface="Verdana"/>
              </a:rPr>
              <a:t>asked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b="1" u="sng" spc="-5" dirty="0">
                <a:latin typeface="Verdana"/>
                <a:cs typeface="Verdana"/>
              </a:rPr>
              <a:t>issuing</a:t>
            </a:r>
            <a:r>
              <a:rPr sz="1400" spc="-5" dirty="0">
                <a:latin typeface="Verdana"/>
                <a:cs typeface="Verdana"/>
              </a:rPr>
              <a:t> judicial </a:t>
            </a:r>
            <a:r>
              <a:rPr sz="1400" u="sng" spc="-5" dirty="0">
                <a:latin typeface="Verdana"/>
                <a:cs typeface="Verdana"/>
              </a:rPr>
              <a:t>authorities</a:t>
            </a:r>
            <a:r>
              <a:rPr sz="1400" spc="-5" dirty="0">
                <a:latin typeface="Verdana"/>
                <a:cs typeface="Verdana"/>
              </a:rPr>
              <a:t> to state  the </a:t>
            </a:r>
            <a:r>
              <a:rPr sz="1400" b="1" spc="-5" dirty="0">
                <a:latin typeface="Verdana"/>
                <a:cs typeface="Verdana"/>
              </a:rPr>
              <a:t>name</a:t>
            </a:r>
            <a:r>
              <a:rPr sz="1400" spc="-5" dirty="0">
                <a:latin typeface="Verdana"/>
                <a:cs typeface="Verdana"/>
              </a:rPr>
              <a:t> of the </a:t>
            </a:r>
            <a:r>
              <a:rPr sz="1400" b="1" spc="-5" dirty="0">
                <a:latin typeface="Verdana"/>
                <a:cs typeface="Verdana"/>
              </a:rPr>
              <a:t>establishment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u="sng" spc="-5" dirty="0">
                <a:latin typeface="Verdana"/>
                <a:cs typeface="Verdana"/>
              </a:rPr>
              <a:t>in which </a:t>
            </a: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u="sng" spc="-5" dirty="0">
                <a:latin typeface="Verdana"/>
                <a:cs typeface="Verdana"/>
              </a:rPr>
              <a:t>persons</a:t>
            </a:r>
            <a:r>
              <a:rPr sz="1400" spc="-5" dirty="0">
                <a:latin typeface="Verdana"/>
                <a:cs typeface="Verdana"/>
              </a:rPr>
              <a:t> concerned would be </a:t>
            </a:r>
            <a:r>
              <a:rPr sz="1400" b="1" u="sng" spc="-5" dirty="0">
                <a:latin typeface="Verdana"/>
                <a:cs typeface="Verdana"/>
              </a:rPr>
              <a:t>imprisoned</a:t>
            </a:r>
            <a:r>
              <a:rPr sz="1400" spc="-5" dirty="0">
                <a:latin typeface="Verdana"/>
                <a:cs typeface="Verdana"/>
              </a:rPr>
              <a:t>,   this being </a:t>
            </a:r>
            <a:r>
              <a:rPr sz="1400" u="sng" spc="-5" dirty="0">
                <a:latin typeface="Verdana"/>
                <a:cs typeface="Verdana"/>
              </a:rPr>
              <a:t>in reference to </a:t>
            </a:r>
            <a:r>
              <a:rPr sz="1400" b="1" u="sng" spc="-5" dirty="0">
                <a:latin typeface="Verdana"/>
                <a:cs typeface="Verdana"/>
              </a:rPr>
              <a:t>detention condition</a:t>
            </a:r>
            <a:r>
              <a:rPr lang="cs-CZ" sz="1400" b="1" u="sng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which do not satisfy </a:t>
            </a:r>
            <a:r>
              <a:rPr sz="1400" u="sng" spc="-5" dirty="0">
                <a:latin typeface="Verdana"/>
                <a:cs typeface="Verdana"/>
              </a:rPr>
              <a:t>minimum</a:t>
            </a:r>
            <a:r>
              <a:rPr sz="1400" spc="-5" dirty="0">
                <a:latin typeface="Verdana"/>
                <a:cs typeface="Verdana"/>
              </a:rPr>
              <a:t>  European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standards.</a:t>
            </a:r>
            <a:endParaRPr sz="1400" dirty="0">
              <a:latin typeface="Verdana"/>
              <a:cs typeface="Verdana"/>
            </a:endParaRPr>
          </a:p>
          <a:p>
            <a:pPr marL="104775" marR="8255" indent="-92710">
              <a:lnSpc>
                <a:spcPct val="100000"/>
              </a:lnSpc>
              <a:spcBef>
                <a:spcPts val="1370"/>
              </a:spcBef>
            </a:pP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Neither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Verdana"/>
                <a:cs typeface="Verdana"/>
              </a:rPr>
              <a:t>of those authorities</a:t>
            </a:r>
            <a:r>
              <a:rPr sz="1400" u="sng" spc="-5" dirty="0"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could </a:t>
            </a:r>
            <a:r>
              <a:rPr sz="1400" u="sng" spc="-5" dirty="0">
                <a:solidFill>
                  <a:srgbClr val="FF0000"/>
                </a:solidFill>
                <a:latin typeface="Verdana"/>
                <a:cs typeface="Verdana"/>
              </a:rPr>
              <a:t>commit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Verdana"/>
                <a:cs typeface="Verdana"/>
              </a:rPr>
              <a:t>itself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on that point</a:t>
            </a:r>
            <a:r>
              <a:rPr lang="cs-CZ" sz="1400" b="1" spc="-5" dirty="0">
                <a:solidFill>
                  <a:srgbClr val="FF0000"/>
                </a:solidFill>
                <a:latin typeface="Verdana"/>
                <a:cs typeface="Verdana"/>
              </a:rPr>
              <a:t> (</a:t>
            </a:r>
            <a:r>
              <a:rPr lang="cs-CZ" sz="1400" b="1" spc="-5" dirty="0" err="1">
                <a:solidFill>
                  <a:srgbClr val="FF0000"/>
                </a:solidFill>
                <a:latin typeface="Verdana"/>
                <a:cs typeface="Verdana"/>
              </a:rPr>
              <a:t>sent</a:t>
            </a:r>
            <a:r>
              <a:rPr lang="cs-CZ" sz="1400" b="1" spc="-5" dirty="0">
                <a:solidFill>
                  <a:srgbClr val="FF0000"/>
                </a:solidFill>
                <a:latin typeface="Verdana"/>
                <a:cs typeface="Verdana"/>
              </a:rPr>
              <a:t> response)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and the Public </a:t>
            </a:r>
            <a:r>
              <a:rPr sz="1400" dirty="0">
                <a:latin typeface="Verdana"/>
                <a:cs typeface="Verdana"/>
              </a:rPr>
              <a:t>Prosecutor’s  </a:t>
            </a:r>
            <a:r>
              <a:rPr sz="1400" spc="-5" dirty="0">
                <a:latin typeface="Verdana"/>
                <a:cs typeface="Verdana"/>
              </a:rPr>
              <a:t>Office of Bremen therefore </a:t>
            </a:r>
            <a:r>
              <a:rPr sz="1400" b="1" u="sng" spc="-5" dirty="0">
                <a:latin typeface="Verdana"/>
                <a:cs typeface="Verdana"/>
              </a:rPr>
              <a:t>wondered</a:t>
            </a:r>
            <a:r>
              <a:rPr sz="1400" spc="-5" dirty="0">
                <a:latin typeface="Verdana"/>
                <a:cs typeface="Verdana"/>
              </a:rPr>
              <a:t>, </a:t>
            </a:r>
            <a:r>
              <a:rPr lang="cs-CZ" sz="1400" spc="-5" dirty="0" err="1">
                <a:latin typeface="Verdana"/>
                <a:cs typeface="Verdana"/>
              </a:rPr>
              <a:t>if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surrenders are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b="1" u="sng" spc="-5" dirty="0">
                <a:latin typeface="Verdana"/>
                <a:cs typeface="Verdana"/>
              </a:rPr>
              <a:t>permissible</a:t>
            </a:r>
            <a:r>
              <a:rPr sz="1400" spc="-5" dirty="0">
                <a:latin typeface="Verdana"/>
                <a:cs typeface="Verdana"/>
              </a:rPr>
              <a:t>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1391961"/>
            <a:ext cx="7900034" cy="330994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62255" marR="254000" indent="-250190">
              <a:lnSpc>
                <a:spcPts val="1650"/>
              </a:lnSpc>
              <a:spcBef>
                <a:spcPts val="180"/>
              </a:spcBef>
            </a:pPr>
            <a:r>
              <a:rPr sz="1400" dirty="0">
                <a:latin typeface="Verdana"/>
                <a:cs typeface="Verdana"/>
              </a:rPr>
              <a:t>&gt; </a:t>
            </a:r>
            <a:r>
              <a:rPr sz="1400" spc="-5" dirty="0">
                <a:latin typeface="Verdana"/>
                <a:cs typeface="Verdana"/>
              </a:rPr>
              <a:t>The European Court </a:t>
            </a:r>
            <a:r>
              <a:rPr sz="1400" spc="-5" dirty="0">
                <a:latin typeface="Arial"/>
                <a:cs typeface="Arial"/>
              </a:rPr>
              <a:t>of Human Rights </a:t>
            </a:r>
            <a:r>
              <a:rPr sz="1400" spc="-5" dirty="0">
                <a:latin typeface="Verdana"/>
                <a:cs typeface="Verdana"/>
              </a:rPr>
              <a:t>found that there was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general </a:t>
            </a:r>
            <a:r>
              <a:rPr lang="cs-CZ" sz="1400" b="1" spc="-5" dirty="0" err="1">
                <a:latin typeface="Verdana"/>
                <a:cs typeface="Verdana"/>
              </a:rPr>
              <a:t>failures</a:t>
            </a:r>
            <a:r>
              <a:rPr sz="1400" spc="-5" dirty="0">
                <a:latin typeface="Verdana"/>
                <a:cs typeface="Verdana"/>
              </a:rPr>
              <a:t>  of the </a:t>
            </a:r>
            <a:r>
              <a:rPr sz="1400" u="sng" spc="-5" dirty="0">
                <a:latin typeface="Verdana"/>
                <a:cs typeface="Verdana"/>
              </a:rPr>
              <a:t>Romanian and Hungarian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imprisonment</a:t>
            </a:r>
            <a:r>
              <a:rPr sz="1400" b="1" spc="-1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systems</a:t>
            </a:r>
            <a:r>
              <a:rPr sz="1400" spc="-5" dirty="0">
                <a:latin typeface="Verdana"/>
                <a:cs typeface="Verdana"/>
              </a:rPr>
              <a:t>.</a:t>
            </a:r>
            <a:endParaRPr lang="cs-CZ" sz="1400" spc="-5" dirty="0">
              <a:latin typeface="Verdana"/>
              <a:cs typeface="Verdana"/>
            </a:endParaRPr>
          </a:p>
          <a:p>
            <a:pPr marL="262255" marR="254000" indent="-250190">
              <a:lnSpc>
                <a:spcPts val="1650"/>
              </a:lnSpc>
              <a:spcBef>
                <a:spcPts val="180"/>
              </a:spcBef>
            </a:pPr>
            <a:endParaRPr lang="cs-CZ" sz="1400" spc="-5" dirty="0">
              <a:latin typeface="Verdana"/>
              <a:cs typeface="Verdana"/>
            </a:endParaRPr>
          </a:p>
          <a:p>
            <a:pPr marL="262255" marR="254000" indent="-250190">
              <a:lnSpc>
                <a:spcPts val="1650"/>
              </a:lnSpc>
              <a:spcBef>
                <a:spcPts val="180"/>
              </a:spcBef>
            </a:pPr>
            <a:r>
              <a:rPr sz="1400" dirty="0">
                <a:latin typeface="Verdana"/>
                <a:cs typeface="Verdana"/>
              </a:rPr>
              <a:t>&gt;</a:t>
            </a:r>
            <a:r>
              <a:rPr lang="cs-CZ" sz="1400" dirty="0">
                <a:latin typeface="Verdana"/>
                <a:cs typeface="Verdana"/>
              </a:rPr>
              <a:t> </a:t>
            </a:r>
            <a:r>
              <a:rPr lang="cs-CZ" sz="1400" dirty="0" err="1">
                <a:latin typeface="Verdana"/>
                <a:cs typeface="Verdana"/>
              </a:rPr>
              <a:t>E.g</a:t>
            </a:r>
            <a:r>
              <a:rPr lang="cs-CZ" sz="1400" dirty="0">
                <a:latin typeface="Verdana"/>
                <a:cs typeface="Verdana"/>
              </a:rPr>
              <a:t> no. 1 : 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It is established that, </a:t>
            </a:r>
            <a:r>
              <a:rPr sz="1400" b="1" u="sng" spc="-5" dirty="0">
                <a:latin typeface="Verdana"/>
                <a:cs typeface="Verdana"/>
              </a:rPr>
              <a:t>in Romania</a:t>
            </a:r>
            <a:r>
              <a:rPr sz="1400" spc="-5" dirty="0">
                <a:latin typeface="Verdana"/>
                <a:cs typeface="Verdana"/>
              </a:rPr>
              <a:t>, 10 detainees may be </a:t>
            </a:r>
            <a:r>
              <a:rPr lang="cs-CZ" sz="1400" b="1" spc="-5" dirty="0" err="1">
                <a:latin typeface="Verdana"/>
                <a:cs typeface="Verdana"/>
              </a:rPr>
              <a:t>concentrated</a:t>
            </a:r>
            <a:r>
              <a:rPr sz="1400" spc="-5" dirty="0">
                <a:latin typeface="Verdana"/>
                <a:cs typeface="Verdana"/>
              </a:rPr>
              <a:t> in an </a:t>
            </a:r>
            <a:r>
              <a:rPr sz="1400" b="1" spc="-5" dirty="0">
                <a:latin typeface="Verdana"/>
                <a:cs typeface="Verdana"/>
              </a:rPr>
              <a:t>area of </a:t>
            </a:r>
            <a:r>
              <a:rPr sz="1400" b="1" dirty="0">
                <a:latin typeface="Verdana"/>
                <a:cs typeface="Verdana"/>
              </a:rPr>
              <a:t>9 </a:t>
            </a:r>
            <a:r>
              <a:rPr sz="1400" b="1" spc="-5" dirty="0">
                <a:latin typeface="Verdana"/>
                <a:cs typeface="Verdana"/>
              </a:rPr>
              <a:t>m²</a:t>
            </a:r>
            <a:r>
              <a:rPr sz="1400" spc="-5" dirty="0">
                <a:latin typeface="Verdana"/>
                <a:cs typeface="Verdana"/>
              </a:rPr>
              <a:t>,  </a:t>
            </a:r>
            <a:r>
              <a:rPr lang="cs-CZ" sz="1400" spc="-5" dirty="0">
                <a:latin typeface="Verdana"/>
                <a:cs typeface="Verdana"/>
              </a:rPr>
              <a:t>so </a:t>
            </a:r>
            <a:r>
              <a:rPr lang="cs-CZ" sz="1400" spc="-5" dirty="0" err="1">
                <a:latin typeface="Verdana"/>
                <a:cs typeface="Verdana"/>
              </a:rPr>
              <a:t>for</a:t>
            </a:r>
            <a:r>
              <a:rPr lang="cs-CZ" sz="1400" spc="-5" dirty="0">
                <a:latin typeface="Verdana"/>
                <a:cs typeface="Verdana"/>
              </a:rPr>
              <a:t> 1 person </a:t>
            </a:r>
            <a:r>
              <a:rPr lang="cs-CZ" sz="1400" spc="-5" dirty="0" err="1">
                <a:latin typeface="Verdana"/>
                <a:cs typeface="Verdana"/>
              </a:rPr>
              <a:t>it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is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living space of less than </a:t>
            </a:r>
            <a:r>
              <a:rPr sz="1400" b="1" dirty="0">
                <a:latin typeface="Verdana"/>
                <a:cs typeface="Verdana"/>
              </a:rPr>
              <a:t>2</a:t>
            </a:r>
            <a:r>
              <a:rPr sz="1400" b="1" spc="-2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m.²</a:t>
            </a:r>
            <a:endParaRPr sz="1400" b="1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324485" marR="311150" indent="-312420">
              <a:lnSpc>
                <a:spcPts val="1650"/>
              </a:lnSpc>
            </a:pPr>
            <a:r>
              <a:rPr sz="1400" dirty="0">
                <a:latin typeface="Verdana"/>
                <a:cs typeface="Verdana"/>
              </a:rPr>
              <a:t>&gt;</a:t>
            </a:r>
            <a:r>
              <a:rPr lang="cs-CZ" sz="1400" dirty="0">
                <a:latin typeface="Verdana"/>
                <a:cs typeface="Verdana"/>
              </a:rPr>
              <a:t> </a:t>
            </a:r>
            <a:r>
              <a:rPr lang="cs-CZ" sz="1400" dirty="0" err="1">
                <a:latin typeface="Verdana"/>
                <a:cs typeface="Verdana"/>
              </a:rPr>
              <a:t>E.g</a:t>
            </a:r>
            <a:r>
              <a:rPr lang="cs-CZ" sz="1400" dirty="0">
                <a:latin typeface="Verdana"/>
                <a:cs typeface="Verdana"/>
              </a:rPr>
              <a:t>. No.2 :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The E</a:t>
            </a:r>
            <a:r>
              <a:rPr lang="cs-CZ" sz="1400" spc="-5" dirty="0" err="1">
                <a:latin typeface="Verdana"/>
                <a:cs typeface="Verdana"/>
              </a:rPr>
              <a:t>uropean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</a:t>
            </a:r>
            <a:r>
              <a:rPr lang="cs-CZ" sz="1400" spc="-5" dirty="0" err="1">
                <a:latin typeface="Verdana"/>
                <a:cs typeface="Verdana"/>
              </a:rPr>
              <a:t>ourt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of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H</a:t>
            </a:r>
            <a:r>
              <a:rPr lang="cs-CZ" sz="1400" spc="-5" dirty="0" err="1">
                <a:latin typeface="Verdana"/>
                <a:cs typeface="Verdana"/>
              </a:rPr>
              <a:t>uman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</a:t>
            </a:r>
            <a:r>
              <a:rPr lang="cs-CZ" sz="1400" spc="-5" dirty="0" err="1">
                <a:latin typeface="Verdana"/>
                <a:cs typeface="Verdana"/>
              </a:rPr>
              <a:t>ights</a:t>
            </a:r>
            <a:r>
              <a:rPr sz="1400" spc="-5" dirty="0">
                <a:latin typeface="Verdana"/>
                <a:cs typeface="Verdana"/>
              </a:rPr>
              <a:t> has </a:t>
            </a:r>
            <a:r>
              <a:rPr sz="1400" b="1" spc="-5" dirty="0">
                <a:latin typeface="Verdana"/>
                <a:cs typeface="Verdana"/>
              </a:rPr>
              <a:t>found Hungary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guilty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to be in violation by the </a:t>
            </a:r>
            <a:r>
              <a:rPr sz="1400" b="1" spc="-5" dirty="0">
                <a:latin typeface="Verdana"/>
                <a:cs typeface="Verdana"/>
              </a:rPr>
              <a:t>overcrowding in its prisons  </a:t>
            </a:r>
            <a:r>
              <a:rPr sz="1400" spc="-5" dirty="0">
                <a:latin typeface="Verdana"/>
                <a:cs typeface="Verdana"/>
              </a:rPr>
              <a:t>in cells </a:t>
            </a:r>
            <a:r>
              <a:rPr sz="1400" dirty="0">
                <a:latin typeface="Verdana"/>
                <a:cs typeface="Verdana"/>
              </a:rPr>
              <a:t>– </a:t>
            </a:r>
            <a:r>
              <a:rPr sz="1400" spc="-5" dirty="0">
                <a:latin typeface="Verdana"/>
                <a:cs typeface="Verdana"/>
              </a:rPr>
              <a:t>they were too </a:t>
            </a:r>
            <a:r>
              <a:rPr sz="1400" b="1" spc="-5" dirty="0">
                <a:latin typeface="Verdana"/>
                <a:cs typeface="Verdana"/>
              </a:rPr>
              <a:t>small</a:t>
            </a:r>
            <a:r>
              <a:rPr sz="1400" spc="-5" dirty="0">
                <a:latin typeface="Verdana"/>
                <a:cs typeface="Verdana"/>
              </a:rPr>
              <a:t> and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overcrowded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 </a:t>
            </a:r>
            <a:r>
              <a:rPr sz="1400" b="1" spc="-5" dirty="0">
                <a:latin typeface="Verdana"/>
                <a:cs typeface="Verdana"/>
              </a:rPr>
              <a:t>450 similar cases against Hungary </a:t>
            </a:r>
            <a:r>
              <a:rPr sz="1400" spc="-5" dirty="0">
                <a:latin typeface="Verdana"/>
                <a:cs typeface="Verdana"/>
              </a:rPr>
              <a:t>were brought before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EC</a:t>
            </a:r>
            <a:r>
              <a:rPr lang="cs-CZ" sz="1400" spc="-5" dirty="0">
                <a:latin typeface="Verdana"/>
                <a:cs typeface="Verdana"/>
              </a:rPr>
              <a:t>o</a:t>
            </a:r>
            <a:r>
              <a:rPr sz="1400" spc="-5" dirty="0" err="1">
                <a:latin typeface="Verdana"/>
                <a:cs typeface="Verdana"/>
              </a:rPr>
              <a:t>tHR</a:t>
            </a:r>
            <a:r>
              <a:rPr sz="1400" spc="-5" dirty="0">
                <a:latin typeface="Verdana"/>
                <a:cs typeface="Verdana"/>
              </a:rPr>
              <a:t>.</a:t>
            </a:r>
            <a:endParaRPr sz="1400" dirty="0">
              <a:latin typeface="Verdana"/>
              <a:cs typeface="Verdana"/>
            </a:endParaRPr>
          </a:p>
          <a:p>
            <a:pPr marL="262255" marR="227329" indent="-250190">
              <a:lnSpc>
                <a:spcPct val="116100"/>
              </a:lnSpc>
              <a:spcBef>
                <a:spcPts val="925"/>
              </a:spcBef>
            </a:pPr>
            <a:r>
              <a:rPr sz="1400" dirty="0">
                <a:latin typeface="Verdana"/>
                <a:cs typeface="Verdana"/>
              </a:rPr>
              <a:t>&gt; </a:t>
            </a:r>
            <a:r>
              <a:rPr sz="1400" spc="-5" dirty="0">
                <a:latin typeface="Verdana"/>
                <a:cs typeface="Verdana"/>
              </a:rPr>
              <a:t>The case-law </a:t>
            </a:r>
            <a:r>
              <a:rPr lang="cs-CZ" sz="1400" spc="-5" dirty="0" err="1">
                <a:latin typeface="Verdana"/>
                <a:cs typeface="Verdana"/>
              </a:rPr>
              <a:t>discovered</a:t>
            </a:r>
            <a:r>
              <a:rPr sz="1400" spc="-5" dirty="0">
                <a:latin typeface="Verdana"/>
                <a:cs typeface="Verdana"/>
              </a:rPr>
              <a:t> the existence of </a:t>
            </a:r>
            <a:r>
              <a:rPr sz="1400" b="1" spc="-5" dirty="0">
                <a:latin typeface="Verdana"/>
                <a:cs typeface="Verdana"/>
              </a:rPr>
              <a:t>problems</a:t>
            </a:r>
            <a:r>
              <a:rPr sz="1400" spc="-5" dirty="0">
                <a:latin typeface="Verdana"/>
                <a:cs typeface="Verdana"/>
              </a:rPr>
              <a:t> in the </a:t>
            </a:r>
            <a:r>
              <a:rPr lang="cs-CZ" sz="1400" spc="-5" dirty="0" err="1">
                <a:latin typeface="Verdana"/>
                <a:cs typeface="Verdana"/>
              </a:rPr>
              <a:t>imprisonment</a:t>
            </a:r>
            <a:r>
              <a:rPr sz="1400" spc="-5" dirty="0">
                <a:latin typeface="Verdana"/>
                <a:cs typeface="Verdana"/>
              </a:rPr>
              <a:t> systems of the  </a:t>
            </a:r>
            <a:r>
              <a:rPr sz="1400" b="1" spc="-5" dirty="0">
                <a:latin typeface="Verdana"/>
                <a:cs typeface="Verdana"/>
              </a:rPr>
              <a:t>47 Member States </a:t>
            </a:r>
            <a:r>
              <a:rPr sz="1400" spc="-5" dirty="0">
                <a:latin typeface="Verdana"/>
                <a:cs typeface="Verdana"/>
              </a:rPr>
              <a:t>of the Council of Europe, </a:t>
            </a:r>
            <a:r>
              <a:rPr sz="1400" b="1" spc="-5" dirty="0">
                <a:latin typeface="Verdana"/>
                <a:cs typeface="Verdana"/>
              </a:rPr>
              <a:t>including</a:t>
            </a:r>
            <a:r>
              <a:rPr sz="1400" spc="-5" dirty="0">
                <a:latin typeface="Verdana"/>
                <a:cs typeface="Verdana"/>
              </a:rPr>
              <a:t> Member States of the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European</a:t>
            </a:r>
            <a:r>
              <a:rPr sz="1400" b="1" spc="-4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Union.</a:t>
            </a:r>
            <a:endParaRPr sz="1400" b="1" dirty="0">
              <a:latin typeface="Verdana"/>
              <a:cs typeface="Verdana"/>
            </a:endParaRPr>
          </a:p>
        </p:txBody>
      </p:sp>
      <p:sp>
        <p:nvSpPr>
          <p:cNvPr id="3" name="Obdĺžnik 2">
            <a:extLst>
              <a:ext uri="{FF2B5EF4-FFF2-40B4-BE49-F238E27FC236}">
                <a16:creationId xmlns:a16="http://schemas.microsoft.com/office/drawing/2014/main" id="{AC6A246F-98AB-4489-8644-FE518056B70E}"/>
              </a:ext>
            </a:extLst>
          </p:cNvPr>
          <p:cNvSpPr/>
          <p:nvPr/>
        </p:nvSpPr>
        <p:spPr>
          <a:xfrm>
            <a:off x="1981200" y="59055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CONCLUSION - </a:t>
            </a:r>
            <a:r>
              <a:rPr lang="cs-CZ" sz="2400" b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Facts</a:t>
            </a:r>
            <a:endParaRPr lang="cs-CZ" sz="2400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0323" y="1170410"/>
            <a:ext cx="7483475" cy="233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In </a:t>
            </a:r>
            <a:r>
              <a:rPr sz="1400" b="1" spc="-5" dirty="0">
                <a:latin typeface="Verdana"/>
                <a:cs typeface="Verdana"/>
              </a:rPr>
              <a:t>BOTH CASES</a:t>
            </a:r>
            <a:r>
              <a:rPr sz="1400" b="1" spc="1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</a:t>
            </a: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1400" u="sng" spc="-5" dirty="0">
                <a:latin typeface="Verdana"/>
                <a:cs typeface="Verdana"/>
              </a:rPr>
              <a:t>Higher Regional Court of Bremen </a:t>
            </a:r>
            <a:r>
              <a:rPr sz="1400" b="1" spc="-5" dirty="0">
                <a:latin typeface="Verdana"/>
                <a:cs typeface="Verdana"/>
              </a:rPr>
              <a:t>declared</a:t>
            </a:r>
            <a:r>
              <a:rPr sz="1400" spc="-5" dirty="0">
                <a:latin typeface="Verdana"/>
                <a:cs typeface="Verdana"/>
              </a:rPr>
              <a:t> the surrender to be </a:t>
            </a:r>
            <a:r>
              <a:rPr sz="1400" b="1" u="sng" spc="-5" dirty="0">
                <a:latin typeface="Verdana"/>
                <a:cs typeface="Verdana"/>
              </a:rPr>
              <a:t>unlawful</a:t>
            </a:r>
            <a:r>
              <a:rPr sz="1400" b="1" spc="10" dirty="0"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if</a:t>
            </a:r>
            <a:endParaRPr sz="1400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1400" spc="-5" dirty="0">
                <a:latin typeface="Verdana"/>
                <a:cs typeface="Verdana"/>
              </a:rPr>
              <a:t>surrender to the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Hungarian judicial authority, </a:t>
            </a:r>
            <a:r>
              <a:rPr sz="1400" b="1" u="heavy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Mr</a:t>
            </a:r>
            <a:r>
              <a:rPr sz="1400" b="1" u="heavy" spc="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Aranyosi</a:t>
            </a:r>
            <a:endParaRPr sz="1400" dirty="0">
              <a:solidFill>
                <a:srgbClr val="00B050"/>
              </a:solidFill>
              <a:latin typeface="Verdana"/>
              <a:cs typeface="Verdana"/>
            </a:endParaRPr>
          </a:p>
          <a:p>
            <a:pPr marR="580390" algn="ctr">
              <a:lnSpc>
                <a:spcPct val="100000"/>
              </a:lnSpc>
              <a:spcBef>
                <a:spcPts val="1470"/>
              </a:spcBef>
            </a:pP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Romanian judicial authority, </a:t>
            </a:r>
            <a:r>
              <a:rPr sz="1400" b="1" u="heavy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Mr</a:t>
            </a:r>
            <a:r>
              <a:rPr sz="1400" b="1" u="heavy" spc="10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400" b="1" u="heavy" spc="-5" dirty="0">
                <a:solidFill>
                  <a:srgbClr val="00B050"/>
                </a:solidFill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Căldăraru</a:t>
            </a:r>
            <a:endParaRPr sz="1400" dirty="0">
              <a:solidFill>
                <a:srgbClr val="00B050"/>
              </a:solidFill>
              <a:latin typeface="Verdana"/>
              <a:cs typeface="Verdana"/>
            </a:endParaRPr>
          </a:p>
          <a:p>
            <a:pPr marL="12700" marR="5080">
              <a:lnSpc>
                <a:spcPct val="116100"/>
              </a:lnSpc>
              <a:spcBef>
                <a:spcPts val="1200"/>
              </a:spcBef>
            </a:pP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might be subjects to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conditions</a:t>
            </a:r>
            <a:r>
              <a:rPr sz="1400" b="1" spc="-5" dirty="0">
                <a:latin typeface="Verdana"/>
                <a:cs typeface="Verdana"/>
              </a:rPr>
              <a:t> of detention </a:t>
            </a:r>
            <a:r>
              <a:rPr sz="1400" spc="-5" dirty="0">
                <a:latin typeface="Verdana"/>
                <a:cs typeface="Verdana"/>
              </a:rPr>
              <a:t>that are 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in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breach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of Article </a:t>
            </a:r>
            <a:r>
              <a:rPr sz="1400" dirty="0">
                <a:latin typeface="Verdana"/>
                <a:cs typeface="Verdana"/>
              </a:rPr>
              <a:t>3 </a:t>
            </a:r>
            <a:r>
              <a:rPr sz="1400" b="1" u="sng" spc="-5" dirty="0">
                <a:latin typeface="Verdana"/>
                <a:cs typeface="Verdana"/>
              </a:rPr>
              <a:t>ECHR</a:t>
            </a:r>
            <a:r>
              <a:rPr sz="1400" u="sng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 and the fundamental rights and general principles of law as in Article </a:t>
            </a:r>
            <a:r>
              <a:rPr sz="1400" dirty="0">
                <a:latin typeface="Verdana"/>
                <a:cs typeface="Verdana"/>
              </a:rPr>
              <a:t>6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b="1" u="sng" spc="-5" dirty="0">
                <a:latin typeface="Verdana"/>
                <a:cs typeface="Verdana"/>
              </a:rPr>
              <a:t>TEU</a:t>
            </a:r>
            <a:r>
              <a:rPr sz="1400" u="sng" spc="-5" dirty="0">
                <a:latin typeface="Verdana"/>
                <a:cs typeface="Verdana"/>
              </a:rPr>
              <a:t>.</a:t>
            </a:r>
            <a:endParaRPr sz="1400" u="sng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80115" y="209550"/>
            <a:ext cx="7323712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JUDGMENT OF THE COURT </a:t>
            </a:r>
            <a:r>
              <a:rPr sz="2400" b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(Grand</a:t>
            </a:r>
            <a:r>
              <a:rPr sz="2400" b="0" spc="-46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b="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Chamber)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1" y="961038"/>
            <a:ext cx="7696200" cy="43106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The Court gave the following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judgment</a:t>
            </a:r>
            <a:r>
              <a:rPr lang="cs-CZ" sz="1400" spc="-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Executing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judicial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authority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doubts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detention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conditions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issuing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sz="1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State:  </a:t>
            </a:r>
            <a:endParaRPr lang="cs-CZ" sz="14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s-CZ" sz="14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400" spc="9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1400" spc="95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sz="1400" b="1" spc="-30" dirty="0">
                <a:latin typeface="Arial" panose="020B0604020202020204" pitchFamily="34" charset="0"/>
                <a:cs typeface="Arial" panose="020B0604020202020204" pitchFamily="34" charset="0"/>
              </a:rPr>
              <a:t>Executing</a:t>
            </a:r>
            <a:r>
              <a:rPr lang="cs-CZ" sz="1400" b="1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40" dirty="0">
                <a:latin typeface="Arial" panose="020B0604020202020204" pitchFamily="34" charset="0"/>
                <a:cs typeface="Arial" panose="020B0604020202020204" pitchFamily="34" charset="0"/>
              </a:rPr>
              <a:t>Court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cs-CZ" sz="1400" spc="-4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9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u="sng" spc="3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accurately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whether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spc="10">
                <a:latin typeface="Arial" panose="020B0604020202020204" pitchFamily="34" charset="0"/>
                <a:cs typeface="Arial" panose="020B0604020202020204" pitchFamily="34" charset="0"/>
              </a:rPr>
              <a:t>surrender</a:t>
            </a:r>
            <a:r>
              <a:rPr sz="1400" spc="-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" dirty="0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5" dirty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5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person  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exposed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4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10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5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inhuman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degrading</a:t>
            </a:r>
            <a:r>
              <a:rPr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spc="-9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spc="3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1400" b="1" u="sng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lang="en-US" sz="1400" b="1" u="sng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supplementary</a:t>
            </a:r>
            <a:r>
              <a:rPr lang="en-US" sz="1400" b="1" u="sng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u="sng" spc="2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b="1" u="sng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60" dirty="0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10" dirty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25" dirty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n-US" sz="1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5" dirty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US" sz="1400" spc="5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400" spc="55" dirty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cs-CZ" sz="1400" spc="55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14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s-CZ" sz="1400" spc="9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spc="95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1400" spc="9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spc="95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400" spc="-2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cs-CZ" sz="1400" b="1" spc="-4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spc="-45" dirty="0" err="1">
                <a:latin typeface="Arial" panose="020B0604020202020204" pitchFamily="34" charset="0"/>
                <a:cs typeface="Arial" panose="020B0604020202020204" pitchFamily="34" charset="0"/>
              </a:rPr>
              <a:t>ourt</a:t>
            </a:r>
            <a:r>
              <a:rPr lang="en-US" sz="1400" b="1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spc="1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400" b="1" spc="15" dirty="0" err="1">
                <a:latin typeface="Arial" panose="020B0604020202020204" pitchFamily="34" charset="0"/>
                <a:cs typeface="Arial" panose="020B0604020202020204" pitchFamily="34" charset="0"/>
              </a:rPr>
              <a:t>ssuing</a:t>
            </a:r>
            <a:r>
              <a:rPr lang="en-US" sz="1400" b="1" spc="-2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6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b="1" spc="-30" dirty="0">
                <a:latin typeface="Arial" panose="020B0604020202020204" pitchFamily="34" charset="0"/>
                <a:cs typeface="Arial" panose="020B0604020202020204" pitchFamily="34" charset="0"/>
              </a:rPr>
              <a:t>EAW:</a:t>
            </a:r>
            <a:endParaRPr lang="cs-C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u="sng" spc="-9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sz="1400" u="sng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u="sng" spc="3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sz="1400" b="1" u="sng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u="sng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sz="1400" b="1" u="sng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u="sng" spc="20" dirty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sz="1400" b="1" u="sng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u="sng" spc="20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sz="1400" b="1" u="sng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20" dirty="0">
                <a:latin typeface="Arial" panose="020B0604020202020204" pitchFamily="34" charset="0"/>
                <a:cs typeface="Arial" panose="020B0604020202020204" pitchFamily="34" charset="0"/>
              </a:rPr>
              <a:t>within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25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35" dirty="0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10" dirty="0">
                <a:latin typeface="Arial" panose="020B0604020202020204" pitchFamily="34" charset="0"/>
                <a:cs typeface="Arial" panose="020B0604020202020204" pitchFamily="34" charset="0"/>
              </a:rPr>
              <a:t>specified</a:t>
            </a:r>
            <a:r>
              <a:rPr sz="1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5" dirty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request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1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cs-CZ" sz="14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980" marR="612775" indent="-335915">
              <a:lnSpc>
                <a:spcPct val="100699"/>
              </a:lnSpc>
              <a:spcBef>
                <a:spcPts val="85"/>
              </a:spcBef>
            </a:pPr>
            <a:r>
              <a:rPr lang="en-US" sz="1400" spc="12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1400" spc="1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spc="12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cs-CZ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xecuting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ourt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cs-CZ" sz="1400" b="1" spc="-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its decision 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on the surrender of the individual concerned </a:t>
            </a:r>
            <a:r>
              <a:rPr lang="en-US" sz="1400" b="1" u="sng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cs-CZ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cs-CZ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cs-CZ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1400" b="1" spc="-5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cs-CZ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the supplementary</a:t>
            </a:r>
            <a:r>
              <a:rPr lang="en-US"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7970" marR="5080" indent="-232410">
              <a:lnSpc>
                <a:spcPct val="99500"/>
              </a:lnSpc>
              <a:spcBef>
                <a:spcPts val="1425"/>
              </a:spcBef>
            </a:pP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If the existence of that 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cannot be </a:t>
            </a:r>
            <a:r>
              <a:rPr lang="cs-CZ" sz="1400" b="1" spc="-5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eliminated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4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time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, the executing judicial court </a:t>
            </a:r>
            <a:r>
              <a:rPr lang="en-US" sz="1400"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 decide  </a:t>
            </a:r>
            <a:r>
              <a:rPr lang="cs-CZ" sz="1400" spc="-5" dirty="0" err="1"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 the surrender procedure should </a:t>
            </a:r>
            <a:r>
              <a:rPr lang="en-US" sz="1400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brought </a:t>
            </a:r>
            <a:r>
              <a:rPr lang="en-US" sz="1400"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</a:t>
            </a:r>
            <a:r>
              <a:rPr lang="en-US" sz="1400" b="1" spc="-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spc="-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1400" spc="-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marR="2389505" indent="-175895">
              <a:lnSpc>
                <a:spcPts val="1650"/>
              </a:lnSpc>
              <a:spcBef>
                <a:spcPts val="13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0330">
              <a:lnSpc>
                <a:spcPct val="100000"/>
              </a:lnSpc>
              <a:spcBef>
                <a:spcPts val="1320"/>
              </a:spcBef>
            </a:pP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28837"/>
            <a:ext cx="8521065" cy="441146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71120" rIns="0" bIns="0" rtlCol="0">
            <a:spAutoFit/>
          </a:bodyPr>
          <a:lstStyle/>
          <a:p>
            <a:pPr marL="1070610">
              <a:lnSpc>
                <a:spcPct val="100000"/>
              </a:lnSpc>
              <a:spcBef>
                <a:spcPts val="560"/>
              </a:spcBef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CONTENT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sz="2400" spc="-5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1699" y="1152472"/>
            <a:ext cx="8521065" cy="3416935"/>
          </a:xfrm>
          <a:custGeom>
            <a:avLst/>
            <a:gdLst/>
            <a:ahLst/>
            <a:cxnLst/>
            <a:rect l="l" t="t" r="r" b="b"/>
            <a:pathLst>
              <a:path w="8521065" h="3416935">
                <a:moveTo>
                  <a:pt x="0" y="0"/>
                </a:moveTo>
                <a:lnTo>
                  <a:pt x="8520583" y="0"/>
                </a:lnTo>
                <a:lnTo>
                  <a:pt x="8520583" y="3416393"/>
                </a:lnTo>
                <a:lnTo>
                  <a:pt x="0" y="34163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6436" y="1213307"/>
            <a:ext cx="6348730" cy="3220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6260" indent="-387985">
              <a:lnSpc>
                <a:spcPts val="2865"/>
              </a:lnSpc>
              <a:spcBef>
                <a:spcPts val="100"/>
              </a:spcBef>
              <a:buAutoNum type="romanUcPeriod"/>
              <a:tabLst>
                <a:tab pos="556260" algn="l"/>
                <a:tab pos="556895" algn="l"/>
              </a:tabLst>
            </a:pPr>
            <a:r>
              <a:rPr sz="2400" spc="5" dirty="0">
                <a:solidFill>
                  <a:srgbClr val="424242"/>
                </a:solidFill>
                <a:latin typeface="Arial"/>
                <a:cs typeface="Arial"/>
              </a:rPr>
              <a:t>Description </a:t>
            </a:r>
            <a:r>
              <a:rPr sz="2400" spc="95" dirty="0">
                <a:solidFill>
                  <a:srgbClr val="424242"/>
                </a:solidFill>
                <a:latin typeface="Arial"/>
                <a:cs typeface="Arial"/>
              </a:rPr>
              <a:t>of </a:t>
            </a:r>
            <a:r>
              <a:rPr sz="2400" spc="-45" dirty="0">
                <a:solidFill>
                  <a:srgbClr val="424242"/>
                </a:solidFill>
                <a:latin typeface="Arial"/>
                <a:cs typeface="Arial"/>
              </a:rPr>
              <a:t>Cases </a:t>
            </a:r>
            <a:r>
              <a:rPr sz="2400" spc="-10" dirty="0">
                <a:solidFill>
                  <a:srgbClr val="424242"/>
                </a:solidFill>
                <a:latin typeface="Arial"/>
                <a:cs typeface="Arial"/>
              </a:rPr>
              <a:t>(Crimes</a:t>
            </a:r>
            <a:r>
              <a:rPr sz="2400" spc="-36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424242"/>
                </a:solidFill>
                <a:latin typeface="Arial"/>
                <a:cs typeface="Arial"/>
              </a:rPr>
              <a:t>Committed)</a:t>
            </a:r>
            <a:endParaRPr sz="2400" dirty="0">
              <a:latin typeface="Arial"/>
              <a:cs typeface="Arial"/>
            </a:endParaRPr>
          </a:p>
          <a:p>
            <a:pPr marL="557530" indent="-469900">
              <a:lnSpc>
                <a:spcPts val="2850"/>
              </a:lnSpc>
              <a:buAutoNum type="romanUcPeriod"/>
              <a:tabLst>
                <a:tab pos="557530" algn="l"/>
                <a:tab pos="558165" algn="l"/>
              </a:tabLst>
            </a:pPr>
            <a:r>
              <a:rPr lang="cs-CZ" sz="2400" spc="-10" dirty="0" err="1">
                <a:solidFill>
                  <a:srgbClr val="424242"/>
                </a:solidFill>
                <a:latin typeface="Arial"/>
                <a:cs typeface="Arial"/>
              </a:rPr>
              <a:t>Preliminary</a:t>
            </a:r>
            <a:r>
              <a:rPr lang="cs-CZ" sz="2400" spc="-1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424242"/>
                </a:solidFill>
                <a:latin typeface="Arial"/>
                <a:cs typeface="Arial"/>
              </a:rPr>
              <a:t>Questions</a:t>
            </a:r>
            <a:endParaRPr sz="2400" dirty="0">
              <a:latin typeface="Arial"/>
              <a:cs typeface="Arial"/>
            </a:endParaRPr>
          </a:p>
          <a:p>
            <a:pPr marL="570230" indent="-552450">
              <a:lnSpc>
                <a:spcPts val="2865"/>
              </a:lnSpc>
              <a:buAutoNum type="romanUcPeriod"/>
              <a:tabLst>
                <a:tab pos="570230" algn="l"/>
                <a:tab pos="570865" algn="l"/>
              </a:tabLst>
            </a:pPr>
            <a:r>
              <a:rPr sz="2400" spc="-20" dirty="0">
                <a:solidFill>
                  <a:srgbClr val="424242"/>
                </a:solidFill>
                <a:latin typeface="Arial"/>
                <a:cs typeface="Arial"/>
              </a:rPr>
              <a:t>Legal</a:t>
            </a:r>
            <a:r>
              <a:rPr sz="2400" spc="-8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24242"/>
                </a:solidFill>
                <a:latin typeface="Arial"/>
                <a:cs typeface="Arial"/>
              </a:rPr>
              <a:t>Framework</a:t>
            </a:r>
            <a:endParaRPr sz="2400" dirty="0">
              <a:latin typeface="Arial"/>
              <a:cs typeface="Arial"/>
            </a:endParaRPr>
          </a:p>
          <a:p>
            <a:pPr marL="937260" lvl="1" indent="-244475">
              <a:lnSpc>
                <a:spcPct val="100000"/>
              </a:lnSpc>
              <a:spcBef>
                <a:spcPts val="570"/>
              </a:spcBef>
              <a:buAutoNum type="arabicPeriod"/>
              <a:tabLst>
                <a:tab pos="937894" algn="l"/>
              </a:tabLst>
            </a:pPr>
            <a:r>
              <a:rPr sz="1800" spc="-5" dirty="0">
                <a:solidFill>
                  <a:srgbClr val="424242"/>
                </a:solidFill>
                <a:latin typeface="Arial"/>
                <a:cs typeface="Arial"/>
              </a:rPr>
              <a:t>Framework</a:t>
            </a:r>
            <a:r>
              <a:rPr sz="1800" spc="-6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Arial"/>
                <a:cs typeface="Arial"/>
              </a:rPr>
              <a:t>Decision</a:t>
            </a:r>
            <a:endParaRPr sz="1800" dirty="0">
              <a:latin typeface="Arial"/>
              <a:cs typeface="Arial"/>
            </a:endParaRPr>
          </a:p>
          <a:p>
            <a:pPr marL="934719" lvl="1" indent="-244475">
              <a:lnSpc>
                <a:spcPct val="100000"/>
              </a:lnSpc>
              <a:spcBef>
                <a:spcPts val="110"/>
              </a:spcBef>
              <a:buAutoNum type="arabicPeriod"/>
              <a:tabLst>
                <a:tab pos="935355" algn="l"/>
              </a:tabLst>
            </a:pPr>
            <a:r>
              <a:rPr sz="1800" dirty="0">
                <a:solidFill>
                  <a:srgbClr val="424242"/>
                </a:solidFill>
                <a:latin typeface="Arial"/>
                <a:cs typeface="Arial"/>
              </a:rPr>
              <a:t>Principles</a:t>
            </a:r>
            <a:r>
              <a:rPr lang="cs-CZ" sz="1800" dirty="0">
                <a:solidFill>
                  <a:srgbClr val="424242"/>
                </a:solidFill>
                <a:latin typeface="Arial"/>
                <a:cs typeface="Arial"/>
              </a:rPr>
              <a:t> (</a:t>
            </a:r>
            <a:r>
              <a:rPr lang="cs-CZ" sz="1800" dirty="0" err="1">
                <a:solidFill>
                  <a:srgbClr val="424242"/>
                </a:solidFill>
                <a:latin typeface="Arial"/>
                <a:cs typeface="Arial"/>
              </a:rPr>
              <a:t>of</a:t>
            </a:r>
            <a:r>
              <a:rPr lang="cs-CZ" sz="180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lang="cs-CZ" sz="1800" dirty="0" err="1">
                <a:solidFill>
                  <a:srgbClr val="424242"/>
                </a:solidFill>
                <a:latin typeface="Arial"/>
                <a:cs typeface="Arial"/>
              </a:rPr>
              <a:t>This</a:t>
            </a:r>
            <a:r>
              <a:rPr lang="cs-CZ" sz="1800" dirty="0">
                <a:solidFill>
                  <a:srgbClr val="424242"/>
                </a:solidFill>
                <a:latin typeface="Arial"/>
                <a:cs typeface="Arial"/>
              </a:rPr>
              <a:t> Framework </a:t>
            </a:r>
            <a:r>
              <a:rPr lang="cs-CZ" sz="1800" dirty="0" err="1">
                <a:solidFill>
                  <a:srgbClr val="424242"/>
                </a:solidFill>
                <a:latin typeface="Arial"/>
                <a:cs typeface="Arial"/>
              </a:rPr>
              <a:t>Decision</a:t>
            </a:r>
            <a:r>
              <a:rPr lang="cs-CZ" sz="1800" dirty="0">
                <a:solidFill>
                  <a:srgbClr val="424242"/>
                </a:solidFill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 marL="934719" lvl="1" indent="-24447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935355" algn="l"/>
              </a:tabLst>
            </a:pPr>
            <a:r>
              <a:rPr sz="1800" spc="-5" dirty="0">
                <a:solidFill>
                  <a:srgbClr val="424242"/>
                </a:solidFill>
                <a:latin typeface="Arial"/>
                <a:cs typeface="Arial"/>
              </a:rPr>
              <a:t>Treaties</a:t>
            </a:r>
            <a:endParaRPr sz="1800" dirty="0">
              <a:latin typeface="Arial"/>
              <a:cs typeface="Arial"/>
            </a:endParaRPr>
          </a:p>
          <a:p>
            <a:pPr marL="934719" lvl="1" indent="-24447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935355" algn="l"/>
              </a:tabLst>
            </a:pPr>
            <a:r>
              <a:rPr sz="1800" spc="-20" dirty="0">
                <a:solidFill>
                  <a:srgbClr val="424242"/>
                </a:solidFill>
                <a:latin typeface="Arial"/>
                <a:cs typeface="Arial"/>
              </a:rPr>
              <a:t>Charter</a:t>
            </a:r>
            <a:r>
              <a:rPr sz="1800" spc="-6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424242"/>
                </a:solidFill>
                <a:latin typeface="Arial"/>
                <a:cs typeface="Arial"/>
              </a:rPr>
              <a:t>of</a:t>
            </a:r>
            <a:r>
              <a:rPr sz="1800" spc="-6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24242"/>
                </a:solidFill>
                <a:latin typeface="Arial"/>
                <a:cs typeface="Arial"/>
              </a:rPr>
              <a:t>Fundamental</a:t>
            </a:r>
            <a:r>
              <a:rPr sz="1800" spc="-6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24242"/>
                </a:solidFill>
                <a:latin typeface="Arial"/>
                <a:cs typeface="Arial"/>
              </a:rPr>
              <a:t>Rights</a:t>
            </a:r>
            <a:r>
              <a:rPr sz="1800" spc="-6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424242"/>
                </a:solidFill>
                <a:latin typeface="Arial"/>
                <a:cs typeface="Arial"/>
              </a:rPr>
              <a:t>of</a:t>
            </a:r>
            <a:r>
              <a:rPr sz="1800" spc="-6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24242"/>
                </a:solidFill>
                <a:latin typeface="Arial"/>
                <a:cs typeface="Arial"/>
              </a:rPr>
              <a:t>the</a:t>
            </a:r>
            <a:r>
              <a:rPr sz="1800" spc="-6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424242"/>
                </a:solidFill>
                <a:latin typeface="Arial"/>
                <a:cs typeface="Arial"/>
              </a:rPr>
              <a:t>European</a:t>
            </a:r>
            <a:r>
              <a:rPr sz="1800" spc="-60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424242"/>
                </a:solidFill>
                <a:latin typeface="Arial"/>
                <a:cs typeface="Arial"/>
              </a:rPr>
              <a:t>Union</a:t>
            </a:r>
            <a:endParaRPr sz="1800" dirty="0">
              <a:latin typeface="Arial"/>
              <a:cs typeface="Arial"/>
            </a:endParaRPr>
          </a:p>
          <a:p>
            <a:pPr marL="934719" lvl="1" indent="-244475">
              <a:lnSpc>
                <a:spcPct val="100000"/>
              </a:lnSpc>
              <a:spcBef>
                <a:spcPts val="15"/>
              </a:spcBef>
              <a:buAutoNum type="arabicPeriod"/>
              <a:tabLst>
                <a:tab pos="935355" algn="l"/>
              </a:tabLst>
            </a:pPr>
            <a:r>
              <a:rPr sz="1800" spc="-10" dirty="0">
                <a:solidFill>
                  <a:srgbClr val="424242"/>
                </a:solidFill>
                <a:latin typeface="Arial"/>
                <a:cs typeface="Arial"/>
              </a:rPr>
              <a:t>Convention </a:t>
            </a:r>
            <a:r>
              <a:rPr sz="1800" spc="70" dirty="0">
                <a:solidFill>
                  <a:srgbClr val="424242"/>
                </a:solidFill>
                <a:latin typeface="Arial"/>
                <a:cs typeface="Arial"/>
              </a:rPr>
              <a:t>of </a:t>
            </a:r>
            <a:r>
              <a:rPr sz="1800" dirty="0">
                <a:solidFill>
                  <a:srgbClr val="424242"/>
                </a:solidFill>
                <a:latin typeface="Arial"/>
                <a:cs typeface="Arial"/>
              </a:rPr>
              <a:t>Human</a:t>
            </a:r>
            <a:r>
              <a:rPr sz="1800" spc="-29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lang="cs-CZ" sz="1800" spc="-29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24242"/>
                </a:solidFill>
                <a:latin typeface="Arial"/>
                <a:cs typeface="Arial"/>
              </a:rPr>
              <a:t>Rights</a:t>
            </a:r>
            <a:endParaRPr sz="1800" dirty="0">
              <a:latin typeface="Arial"/>
              <a:cs typeface="Arial"/>
            </a:endParaRPr>
          </a:p>
          <a:p>
            <a:pPr marL="934719" lvl="1" indent="-244475">
              <a:lnSpc>
                <a:spcPts val="2155"/>
              </a:lnSpc>
              <a:spcBef>
                <a:spcPts val="15"/>
              </a:spcBef>
              <a:buAutoNum type="arabicPeriod"/>
              <a:tabLst>
                <a:tab pos="935355" algn="l"/>
              </a:tabLst>
            </a:pPr>
            <a:r>
              <a:rPr sz="1800" spc="-35" dirty="0">
                <a:solidFill>
                  <a:srgbClr val="424242"/>
                </a:solidFill>
                <a:latin typeface="Arial"/>
                <a:cs typeface="Arial"/>
              </a:rPr>
              <a:t>German</a:t>
            </a:r>
            <a:r>
              <a:rPr sz="1800" spc="-6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24242"/>
                </a:solidFill>
                <a:latin typeface="Arial"/>
                <a:cs typeface="Arial"/>
              </a:rPr>
              <a:t>Law</a:t>
            </a:r>
            <a:r>
              <a:rPr lang="cs-CZ" sz="1800" spc="-10" dirty="0">
                <a:solidFill>
                  <a:srgbClr val="424242"/>
                </a:solidFill>
                <a:latin typeface="Arial"/>
                <a:cs typeface="Arial"/>
              </a:rPr>
              <a:t> (</a:t>
            </a:r>
            <a:r>
              <a:rPr lang="cs-CZ" sz="1800" spc="-10" dirty="0" err="1">
                <a:solidFill>
                  <a:srgbClr val="424242"/>
                </a:solidFill>
                <a:latin typeface="Arial"/>
                <a:cs typeface="Arial"/>
              </a:rPr>
              <a:t>effected</a:t>
            </a:r>
            <a:r>
              <a:rPr lang="cs-CZ" spc="-10" dirty="0">
                <a:solidFill>
                  <a:srgbClr val="424242"/>
                </a:solidFill>
                <a:latin typeface="Arial"/>
                <a:cs typeface="Arial"/>
              </a:rPr>
              <a:t> by </a:t>
            </a:r>
            <a:r>
              <a:rPr lang="cs-CZ" spc="-10" dirty="0" err="1">
                <a:solidFill>
                  <a:srgbClr val="424242"/>
                </a:solidFill>
                <a:latin typeface="Arial"/>
                <a:cs typeface="Arial"/>
              </a:rPr>
              <a:t>cases</a:t>
            </a:r>
            <a:r>
              <a:rPr lang="cs-CZ" spc="-10" dirty="0">
                <a:solidFill>
                  <a:srgbClr val="424242"/>
                </a:solidFill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 marL="518159" indent="-505459">
              <a:lnSpc>
                <a:spcPts val="2875"/>
              </a:lnSpc>
              <a:buAutoNum type="romanUcPeriod"/>
              <a:tabLst>
                <a:tab pos="518159" algn="l"/>
                <a:tab pos="518795" algn="l"/>
              </a:tabLst>
            </a:pPr>
            <a:r>
              <a:rPr sz="2400" dirty="0">
                <a:solidFill>
                  <a:srgbClr val="424242"/>
                </a:solidFill>
                <a:latin typeface="Arial"/>
                <a:cs typeface="Arial"/>
              </a:rPr>
              <a:t>Conclusion </a:t>
            </a:r>
            <a:r>
              <a:rPr sz="2400" spc="240" dirty="0">
                <a:solidFill>
                  <a:srgbClr val="424242"/>
                </a:solidFill>
                <a:latin typeface="Arial"/>
                <a:cs typeface="Arial"/>
              </a:rPr>
              <a:t>–</a:t>
            </a:r>
            <a:r>
              <a:rPr sz="2400" spc="-165" dirty="0">
                <a:solidFill>
                  <a:srgbClr val="424242"/>
                </a:solidFill>
                <a:latin typeface="Arial"/>
                <a:cs typeface="Arial"/>
              </a:rPr>
              <a:t> </a:t>
            </a:r>
            <a:r>
              <a:rPr sz="2400" spc="30" dirty="0">
                <a:solidFill>
                  <a:srgbClr val="424242"/>
                </a:solidFill>
                <a:latin typeface="Arial"/>
                <a:cs typeface="Arial"/>
              </a:rPr>
              <a:t>Judgment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1997710"/>
            <a:ext cx="3505200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00B050"/>
                </a:solidFill>
              </a:rPr>
              <a:t>THANK</a:t>
            </a:r>
            <a:r>
              <a:rPr sz="3600" spc="-90" dirty="0">
                <a:solidFill>
                  <a:srgbClr val="00B050"/>
                </a:solidFill>
              </a:rPr>
              <a:t> </a:t>
            </a:r>
            <a:r>
              <a:rPr sz="3600" spc="-5" dirty="0">
                <a:solidFill>
                  <a:srgbClr val="00B050"/>
                </a:solidFill>
              </a:rPr>
              <a:t>YOU</a:t>
            </a:r>
            <a:r>
              <a:rPr lang="cs-CZ" sz="3600" spc="-5" dirty="0">
                <a:solidFill>
                  <a:srgbClr val="00B050"/>
                </a:solidFill>
              </a:rPr>
              <a:t/>
            </a:r>
            <a:br>
              <a:rPr lang="cs-CZ" sz="3600" spc="-5" dirty="0">
                <a:solidFill>
                  <a:srgbClr val="00B050"/>
                </a:solidFill>
              </a:rPr>
            </a:br>
            <a:r>
              <a:rPr lang="cs-CZ" sz="3600" spc="-5" dirty="0">
                <a:solidFill>
                  <a:srgbClr val="00B050"/>
                </a:solidFill>
              </a:rPr>
              <a:t>FOR ATTENTION</a:t>
            </a:r>
            <a:r>
              <a:rPr lang="cs-CZ" b="0" dirty="0">
                <a:solidFill>
                  <a:srgbClr val="00B050"/>
                </a:solidFill>
              </a:rPr>
              <a:t>❤</a:t>
            </a:r>
            <a:r>
              <a:rPr lang="cs-CZ" sz="3600" spc="-5" dirty="0">
                <a:solidFill>
                  <a:schemeClr val="tx1"/>
                </a:solidFill>
              </a:rPr>
              <a:t> </a:t>
            </a:r>
            <a:endParaRPr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9409" y="503825"/>
            <a:ext cx="590359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14475" algn="l"/>
              </a:tabLst>
            </a:pPr>
            <a:r>
              <a:rPr sz="2400"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Case </a:t>
            </a:r>
            <a:r>
              <a:rPr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	</a:t>
            </a:r>
            <a:r>
              <a:rPr sz="2400" b="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(Mr. </a:t>
            </a:r>
            <a:r>
              <a:rPr sz="2400" b="0"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Pál </a:t>
            </a:r>
            <a:r>
              <a:rPr sz="2400" b="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Aranyosi</a:t>
            </a:r>
            <a:r>
              <a:rPr sz="2400" b="0" spc="-3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b="0" spc="-2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C</a:t>
            </a:r>
            <a:r>
              <a:rPr sz="2400" b="0" spc="-2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DejaVu Sans"/>
              </a:rPr>
              <a:t>‑</a:t>
            </a:r>
            <a:r>
              <a:rPr sz="2400" b="0" spc="-2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</a:rPr>
              <a:t>404/15)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466158"/>
            <a:ext cx="7722870" cy="825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Mr Aranyosi is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Hungarian national born on 14 July 1996 in Szikszó</a:t>
            </a:r>
            <a:r>
              <a:rPr sz="1400" spc="-3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(Hungary)</a:t>
            </a:r>
            <a:endParaRPr lang="cs-CZ" sz="1400" spc="-5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400" dirty="0">
              <a:latin typeface="Verdana"/>
              <a:cs typeface="Verdana"/>
            </a:endParaRPr>
          </a:p>
          <a:p>
            <a:pPr marL="87630">
              <a:lnSpc>
                <a:spcPct val="100000"/>
              </a:lnSpc>
              <a:spcBef>
                <a:spcPts val="1235"/>
              </a:spcBef>
            </a:pPr>
            <a:r>
              <a:rPr sz="1400" spc="-5" dirty="0">
                <a:latin typeface="Verdana"/>
                <a:cs typeface="Verdana"/>
              </a:rPr>
              <a:t>District Court, Miskolc, Hungary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issued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two </a:t>
            </a:r>
            <a:r>
              <a:rPr sz="1400" spc="-5" dirty="0">
                <a:latin typeface="Verdana"/>
                <a:cs typeface="Verdana"/>
              </a:rPr>
              <a:t>EAW for the purposes of his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prosecution</a:t>
            </a:r>
            <a:r>
              <a:rPr lang="cs-CZ" sz="1400" spc="-5" dirty="0">
                <a:latin typeface="Verdana"/>
                <a:cs typeface="Verdana"/>
              </a:rPr>
              <a:t>:</a:t>
            </a:r>
            <a:endParaRPr sz="1400" dirty="0">
              <a:latin typeface="Verdana"/>
              <a:cs typeface="Verdana"/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6DA62308-FC30-409B-9A48-D13C28F73AD6}"/>
              </a:ext>
            </a:extLst>
          </p:cNvPr>
          <p:cNvSpPr/>
          <p:nvPr/>
        </p:nvSpPr>
        <p:spPr>
          <a:xfrm>
            <a:off x="228601" y="2655450"/>
            <a:ext cx="8001000" cy="2014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spc="-5" dirty="0">
                <a:solidFill>
                  <a:srgbClr val="000000"/>
                </a:solidFill>
                <a:latin typeface="Verdana"/>
                <a:cs typeface="Verdana"/>
              </a:rPr>
              <a:t>He </a:t>
            </a:r>
            <a:r>
              <a:rPr lang="cs-CZ" sz="1400" spc="-5" dirty="0" err="1">
                <a:solidFill>
                  <a:srgbClr val="000000"/>
                </a:solidFill>
                <a:latin typeface="Verdana"/>
                <a:cs typeface="Verdana"/>
              </a:rPr>
              <a:t>was</a:t>
            </a:r>
            <a:r>
              <a:rPr lang="cs-CZ" sz="1400" spc="-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cs-CZ" sz="1400" spc="-5" dirty="0" err="1">
                <a:solidFill>
                  <a:srgbClr val="000000"/>
                </a:solidFill>
                <a:latin typeface="Verdana"/>
                <a:cs typeface="Verdana"/>
              </a:rPr>
              <a:t>accused</a:t>
            </a:r>
            <a:r>
              <a:rPr lang="cs-CZ" sz="1400" spc="-5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r>
              <a:rPr lang="cs-CZ" sz="1400" spc="-5" dirty="0" err="1">
                <a:solidFill>
                  <a:srgbClr val="000000"/>
                </a:solidFill>
                <a:latin typeface="Verdana"/>
                <a:cs typeface="Verdana"/>
              </a:rPr>
              <a:t>of</a:t>
            </a:r>
            <a:r>
              <a:rPr lang="cs-CZ" sz="1400" spc="-5" dirty="0">
                <a:solidFill>
                  <a:srgbClr val="000000"/>
                </a:solidFill>
                <a:latin typeface="Verdana"/>
                <a:cs typeface="Verdana"/>
              </a:rPr>
              <a:t>: </a:t>
            </a:r>
          </a:p>
          <a:p>
            <a:pPr marL="262255" marR="342265" indent="-250190">
              <a:lnSpc>
                <a:spcPct val="116100"/>
              </a:lnSpc>
              <a:spcBef>
                <a:spcPts val="100"/>
              </a:spcBef>
            </a:pPr>
            <a:r>
              <a:rPr lang="en-US" sz="1400" b="1" spc="-5" dirty="0">
                <a:latin typeface="Verdana"/>
                <a:cs typeface="Verdana"/>
              </a:rPr>
              <a:t>1/ </a:t>
            </a:r>
            <a:r>
              <a:rPr lang="en-US" sz="1400" spc="-5" dirty="0">
                <a:latin typeface="Verdana"/>
                <a:cs typeface="Verdana"/>
              </a:rPr>
              <a:t>having stolen, after breaking into </a:t>
            </a:r>
            <a:r>
              <a:rPr lang="en-US" sz="1400" dirty="0">
                <a:latin typeface="Verdana"/>
                <a:cs typeface="Verdana"/>
              </a:rPr>
              <a:t>a </a:t>
            </a:r>
            <a:r>
              <a:rPr lang="en-US" sz="1400" spc="-5" dirty="0">
                <a:latin typeface="Verdana"/>
                <a:cs typeface="Verdana"/>
              </a:rPr>
              <a:t>house (in Hungary), EUR </a:t>
            </a:r>
            <a:r>
              <a:rPr lang="en-US" sz="1400" dirty="0">
                <a:latin typeface="Verdana"/>
                <a:cs typeface="Verdana"/>
              </a:rPr>
              <a:t>2 </a:t>
            </a:r>
            <a:r>
              <a:rPr lang="en-US" sz="1400" spc="-5" dirty="0">
                <a:latin typeface="Verdana"/>
                <a:cs typeface="Verdana"/>
              </a:rPr>
              <a:t>500 and HUF 100 000  (Hungarian forints) (approximately EUR 313) in cash and various items of</a:t>
            </a:r>
            <a:r>
              <a:rPr lang="en-US" sz="1400" spc="-30" dirty="0">
                <a:latin typeface="Verdana"/>
                <a:cs typeface="Verdana"/>
              </a:rPr>
              <a:t> </a:t>
            </a:r>
            <a:r>
              <a:rPr lang="en-US" sz="1400" spc="-5" dirty="0">
                <a:latin typeface="Verdana"/>
                <a:cs typeface="Verdana"/>
              </a:rPr>
              <a:t>value</a:t>
            </a:r>
            <a:endParaRPr lang="en-US"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400" dirty="0">
              <a:latin typeface="Times New Roman"/>
              <a:cs typeface="Times New Roman"/>
            </a:endParaRPr>
          </a:p>
          <a:p>
            <a:pPr marL="262255" marR="146685" indent="-250190">
              <a:lnSpc>
                <a:spcPct val="116100"/>
              </a:lnSpc>
            </a:pPr>
            <a:r>
              <a:rPr lang="en-US" sz="1400" b="1" spc="-5" dirty="0">
                <a:latin typeface="Verdana"/>
                <a:cs typeface="Verdana"/>
              </a:rPr>
              <a:t>2/ </a:t>
            </a:r>
            <a:r>
              <a:rPr lang="en-US" sz="1400" spc="-5" dirty="0">
                <a:latin typeface="Verdana"/>
                <a:cs typeface="Verdana"/>
              </a:rPr>
              <a:t>entering </a:t>
            </a:r>
            <a:r>
              <a:rPr lang="en-US" sz="1400" dirty="0">
                <a:latin typeface="Verdana"/>
                <a:cs typeface="Verdana"/>
              </a:rPr>
              <a:t>a </a:t>
            </a:r>
            <a:r>
              <a:rPr lang="en-US" sz="1400" spc="-5" dirty="0">
                <a:latin typeface="Verdana"/>
                <a:cs typeface="Verdana"/>
              </a:rPr>
              <a:t>local school, damaging equipment and stealing technical devices and cash of  an estimated total value of HUF 244 000 </a:t>
            </a:r>
            <a:r>
              <a:rPr lang="cs-CZ" sz="1400" spc="-5" dirty="0">
                <a:latin typeface="Verdana"/>
                <a:cs typeface="Verdana"/>
              </a:rPr>
              <a:t>HUF </a:t>
            </a:r>
            <a:r>
              <a:rPr lang="en-US" sz="1400" spc="-5" dirty="0">
                <a:latin typeface="Verdana"/>
                <a:cs typeface="Verdana"/>
              </a:rPr>
              <a:t>(approximately EUR</a:t>
            </a:r>
            <a:r>
              <a:rPr lang="en-US" sz="1400" spc="-20" dirty="0">
                <a:latin typeface="Verdana"/>
                <a:cs typeface="Verdana"/>
              </a:rPr>
              <a:t> </a:t>
            </a:r>
            <a:r>
              <a:rPr lang="en-US" sz="1400" spc="-5" dirty="0">
                <a:latin typeface="Verdana"/>
                <a:cs typeface="Verdana"/>
              </a:rPr>
              <a:t>760).</a:t>
            </a:r>
            <a:endParaRPr lang="en-US" sz="1400" dirty="0">
              <a:latin typeface="Verdana"/>
              <a:cs typeface="Verdana"/>
            </a:endParaRPr>
          </a:p>
          <a:p>
            <a:r>
              <a:rPr lang="cs-CZ" sz="1400" spc="-60" dirty="0">
                <a:solidFill>
                  <a:srgbClr val="000000"/>
                </a:solidFill>
                <a:latin typeface="Verdana"/>
                <a:cs typeface="Verdana"/>
              </a:rPr>
              <a:t> </a:t>
            </a:r>
            <a:endParaRPr lang="cs-CZ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4800" y="514351"/>
            <a:ext cx="8389533" cy="27543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262255" marR="1608455" indent="17780">
              <a:lnSpc>
                <a:spcPct val="116100"/>
              </a:lnSpc>
            </a:pPr>
            <a:r>
              <a:rPr sz="1400" spc="-5" dirty="0">
                <a:latin typeface="Verdana"/>
                <a:cs typeface="Verdana"/>
              </a:rPr>
              <a:t>He was </a:t>
            </a:r>
            <a:r>
              <a:rPr sz="1400" b="1" spc="-5" dirty="0">
                <a:latin typeface="Verdana"/>
                <a:cs typeface="Verdana"/>
              </a:rPr>
              <a:t>temporarily </a:t>
            </a:r>
            <a:r>
              <a:rPr sz="1400" b="1" u="sng" spc="-5" dirty="0">
                <a:latin typeface="Verdana"/>
                <a:cs typeface="Verdana"/>
              </a:rPr>
              <a:t>arrested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on Jan. 2015 in Bremen (Germany) and 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placed in detention pending</a:t>
            </a:r>
            <a:r>
              <a:rPr sz="1400" u="heavy" spc="-1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extradition.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cs-CZ"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cs-CZ"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5" dirty="0">
                <a:latin typeface="Verdana"/>
                <a:cs typeface="Verdana"/>
              </a:rPr>
              <a:t>Subsequently</a:t>
            </a:r>
            <a:r>
              <a:rPr lang="cs-CZ" sz="1600" b="1" spc="-5" dirty="0">
                <a:latin typeface="Verdana"/>
                <a:cs typeface="Verdana"/>
              </a:rPr>
              <a:t>:</a:t>
            </a:r>
          </a:p>
          <a:p>
            <a:pPr marL="12700">
              <a:lnSpc>
                <a:spcPct val="100000"/>
              </a:lnSpc>
            </a:pPr>
            <a:endParaRPr sz="16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-5" dirty="0">
                <a:latin typeface="Verdana"/>
                <a:cs typeface="Verdana"/>
              </a:rPr>
              <a:t>The German judicial authorities</a:t>
            </a:r>
            <a:r>
              <a:rPr lang="cs-CZ" sz="1400" spc="-5" dirty="0">
                <a:latin typeface="Verdana"/>
                <a:cs typeface="Verdana"/>
              </a:rPr>
              <a:t> (</a:t>
            </a:r>
            <a:r>
              <a:rPr lang="cs-CZ" sz="1400" spc="-5" dirty="0" err="1">
                <a:latin typeface="Verdana"/>
                <a:cs typeface="Verdana"/>
              </a:rPr>
              <a:t>Higher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Regional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Court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Bremen</a:t>
            </a:r>
            <a:r>
              <a:rPr lang="cs-CZ" sz="1400" spc="-5" dirty="0">
                <a:latin typeface="Verdana"/>
                <a:cs typeface="Verdana"/>
              </a:rPr>
              <a:t>)</a:t>
            </a:r>
            <a:r>
              <a:rPr sz="1400" spc="-5" dirty="0">
                <a:latin typeface="Verdana"/>
                <a:cs typeface="Verdana"/>
              </a:rPr>
              <a:t> were </a:t>
            </a:r>
            <a:r>
              <a:rPr lang="cs-CZ" sz="1400" b="1" spc="-5" dirty="0" err="1">
                <a:latin typeface="Verdana"/>
                <a:cs typeface="Verdana"/>
              </a:rPr>
              <a:t>asked</a:t>
            </a:r>
            <a:r>
              <a:rPr sz="1400" b="1" spc="-5" dirty="0">
                <a:latin typeface="Verdana"/>
                <a:cs typeface="Verdana"/>
              </a:rPr>
              <a:t> of </a:t>
            </a:r>
            <a:r>
              <a:rPr sz="1400" b="1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request for the surrender </a:t>
            </a:r>
            <a:r>
              <a:rPr sz="1400" spc="-5" dirty="0">
                <a:latin typeface="Verdana"/>
                <a:cs typeface="Verdana"/>
              </a:rPr>
              <a:t>of the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person</a:t>
            </a:r>
            <a:r>
              <a:rPr lang="cs-CZ" sz="1400" dirty="0">
                <a:latin typeface="Verdana"/>
                <a:cs typeface="Verdana"/>
              </a:rPr>
              <a:t>  </a:t>
            </a: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-5" dirty="0">
                <a:latin typeface="Verdana"/>
                <a:cs typeface="Verdana"/>
              </a:rPr>
              <a:t>under </a:t>
            </a:r>
            <a:r>
              <a:rPr lang="en-US" sz="1400" b="1" u="sng" spc="-5" dirty="0">
                <a:latin typeface="Verdana"/>
                <a:cs typeface="Verdana"/>
              </a:rPr>
              <a:t>two </a:t>
            </a:r>
            <a:r>
              <a:rPr lang="en-US" sz="1400" u="sng" spc="-5" dirty="0">
                <a:latin typeface="Verdana"/>
                <a:cs typeface="Verdana"/>
              </a:rPr>
              <a:t>EAWs</a:t>
            </a:r>
            <a:r>
              <a:rPr lang="en-US" sz="1400" spc="-5" dirty="0">
                <a:latin typeface="Verdana"/>
                <a:cs typeface="Verdana"/>
              </a:rPr>
              <a:t>, issued in Nov. 2014 and Dec. 2014 by </a:t>
            </a:r>
            <a:r>
              <a:rPr lang="en-US" sz="1400" u="sng" spc="-5" dirty="0">
                <a:latin typeface="Verdana"/>
                <a:cs typeface="Verdana"/>
              </a:rPr>
              <a:t>District Court, Miskolc</a:t>
            </a:r>
            <a:r>
              <a:rPr lang="en-US" sz="1400" spc="-5" dirty="0">
                <a:latin typeface="Verdana"/>
                <a:cs typeface="Verdana"/>
              </a:rPr>
              <a:t>,  Hungary for the purpose to conduct </a:t>
            </a:r>
            <a:r>
              <a:rPr lang="en-US" sz="1400" b="1" u="sng" spc="-5" dirty="0">
                <a:latin typeface="Verdana"/>
                <a:cs typeface="Verdana"/>
              </a:rPr>
              <a:t>criminal</a:t>
            </a:r>
            <a:r>
              <a:rPr lang="en-US" sz="1400" b="1" u="sng" spc="15" dirty="0">
                <a:latin typeface="Verdana"/>
                <a:cs typeface="Verdana"/>
              </a:rPr>
              <a:t> </a:t>
            </a:r>
            <a:r>
              <a:rPr lang="en-US" sz="1400" b="1" u="sng" spc="-5" dirty="0">
                <a:latin typeface="Verdana"/>
                <a:cs typeface="Verdana"/>
              </a:rPr>
              <a:t>prosecution</a:t>
            </a:r>
            <a:r>
              <a:rPr lang="en-US" sz="1400" b="1" spc="-5" dirty="0">
                <a:latin typeface="Verdana"/>
                <a:cs typeface="Verdana"/>
              </a:rPr>
              <a:t>.</a:t>
            </a:r>
            <a:endParaRPr lang="en-US"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7385" y="716600"/>
            <a:ext cx="147821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Case</a:t>
            </a:r>
            <a:r>
              <a:rPr spc="-2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9400" y="750102"/>
            <a:ext cx="58674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Mr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Robert Căldăraru </a:t>
            </a:r>
            <a:r>
              <a:rPr sz="2400" spc="-1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(C</a:t>
            </a:r>
            <a:r>
              <a:rPr sz="2400" spc="-1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DejaVu Sans"/>
              </a:rPr>
              <a:t>‑</a:t>
            </a:r>
            <a:r>
              <a:rPr sz="2400" spc="-1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659/15</a:t>
            </a:r>
            <a:r>
              <a:rPr sz="2400" spc="-9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PPU)</a:t>
            </a:r>
            <a:endParaRPr sz="2400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350" y="1486231"/>
            <a:ext cx="8369300" cy="2943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Mr Căldăraru is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Romanian national born on </a:t>
            </a:r>
            <a:r>
              <a:rPr sz="1400" dirty="0">
                <a:latin typeface="Verdana"/>
                <a:cs typeface="Verdana"/>
              </a:rPr>
              <a:t>7 </a:t>
            </a:r>
            <a:r>
              <a:rPr sz="1400" spc="-5" dirty="0">
                <a:latin typeface="Verdana"/>
                <a:cs typeface="Verdana"/>
              </a:rPr>
              <a:t>December 1985 in </a:t>
            </a:r>
            <a:r>
              <a:rPr sz="1400" spc="-120" dirty="0">
                <a:latin typeface="Verdana"/>
                <a:cs typeface="Verdana"/>
              </a:rPr>
              <a:t>Brașov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(Romania).</a:t>
            </a:r>
            <a:endParaRPr sz="1400" dirty="0">
              <a:latin typeface="Verdana"/>
              <a:cs typeface="Verdana"/>
            </a:endParaRPr>
          </a:p>
          <a:p>
            <a:pPr marL="469900" marR="5080" indent="-292100">
              <a:lnSpc>
                <a:spcPct val="100000"/>
              </a:lnSpc>
              <a:spcBef>
                <a:spcPts val="1370"/>
              </a:spcBef>
              <a:buSzPct val="78571"/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Verdana"/>
                <a:cs typeface="Verdana"/>
              </a:rPr>
              <a:t>In Dec. 2013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suspended prison sentence </a:t>
            </a:r>
            <a:r>
              <a:rPr sz="1400" spc="-5" dirty="0">
                <a:latin typeface="Verdana"/>
                <a:cs typeface="Verdana"/>
              </a:rPr>
              <a:t>was imposed on him for the </a:t>
            </a:r>
            <a:r>
              <a:rPr sz="1400" b="1" spc="-5" dirty="0">
                <a:latin typeface="Verdana"/>
                <a:cs typeface="Verdana"/>
              </a:rPr>
              <a:t>offence </a:t>
            </a:r>
            <a:r>
              <a:rPr sz="1400" spc="-5" dirty="0">
                <a:latin typeface="Verdana"/>
                <a:cs typeface="Verdana"/>
              </a:rPr>
              <a:t>of  driving without </a:t>
            </a:r>
            <a:r>
              <a:rPr sz="1400" dirty="0">
                <a:latin typeface="Verdana"/>
                <a:cs typeface="Verdana"/>
              </a:rPr>
              <a:t>a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licence</a:t>
            </a:r>
            <a:endParaRPr sz="1400" dirty="0">
              <a:latin typeface="Verdana"/>
              <a:cs typeface="Verdana"/>
            </a:endParaRPr>
          </a:p>
          <a:p>
            <a:pPr marL="469900" indent="-309880">
              <a:lnSpc>
                <a:spcPts val="1630"/>
              </a:lnSpc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Verdana"/>
                <a:cs typeface="Verdana"/>
              </a:rPr>
              <a:t>he </a:t>
            </a:r>
            <a:r>
              <a:rPr sz="1400" b="1" spc="-5" dirty="0">
                <a:latin typeface="Verdana"/>
                <a:cs typeface="Verdana"/>
              </a:rPr>
              <a:t>reoffended </a:t>
            </a:r>
            <a:r>
              <a:rPr sz="1400" spc="-5" dirty="0">
                <a:latin typeface="Verdana"/>
                <a:cs typeface="Verdana"/>
              </a:rPr>
              <a:t>(committed the same offence) in Aug.</a:t>
            </a:r>
            <a:r>
              <a:rPr sz="140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2014</a:t>
            </a:r>
            <a:endParaRPr sz="1400" dirty="0">
              <a:latin typeface="Verdana"/>
              <a:cs typeface="Verdana"/>
            </a:endParaRPr>
          </a:p>
          <a:p>
            <a:pPr marL="469900" marR="383540" indent="-309880">
              <a:lnSpc>
                <a:spcPts val="1650"/>
              </a:lnSpc>
              <a:spcBef>
                <a:spcPts val="65"/>
              </a:spcBef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Verdana"/>
                <a:cs typeface="Verdana"/>
              </a:rPr>
              <a:t>he was </a:t>
            </a:r>
            <a:r>
              <a:rPr sz="1400" b="1" spc="-5" dirty="0">
                <a:latin typeface="Verdana"/>
                <a:cs typeface="Verdana"/>
              </a:rPr>
              <a:t>arrested </a:t>
            </a:r>
            <a:r>
              <a:rPr sz="1400" spc="-5" dirty="0">
                <a:latin typeface="Verdana"/>
                <a:cs typeface="Verdana"/>
              </a:rPr>
              <a:t>and placed in detention pending extradition in Bremen (Germany)  in Nov.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2015</a:t>
            </a:r>
            <a:endParaRPr sz="14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600" b="1" spc="-5" dirty="0">
                <a:latin typeface="Verdana"/>
                <a:cs typeface="Verdana"/>
              </a:rPr>
              <a:t>Consequently</a:t>
            </a:r>
            <a:r>
              <a:rPr lang="cs-CZ" sz="1600" b="1" spc="-5" dirty="0">
                <a:latin typeface="Verdana"/>
                <a:cs typeface="Verdana"/>
              </a:rPr>
              <a:t>:</a:t>
            </a:r>
            <a:endParaRPr sz="1600" b="1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12700" marR="8890" indent="80010" algn="just">
              <a:lnSpc>
                <a:spcPct val="98700"/>
              </a:lnSpc>
            </a:pPr>
            <a:r>
              <a:rPr sz="1400" spc="-5" dirty="0">
                <a:latin typeface="Verdana"/>
                <a:cs typeface="Verdana"/>
              </a:rPr>
              <a:t>The German judicial authorities </a:t>
            </a:r>
            <a:r>
              <a:rPr lang="cs-CZ" sz="1400" spc="-5" dirty="0" err="1">
                <a:latin typeface="Verdana"/>
                <a:cs typeface="Verdana"/>
              </a:rPr>
              <a:t>were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asked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of </a:t>
            </a:r>
            <a:r>
              <a:rPr sz="1400" b="1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request </a:t>
            </a:r>
            <a:r>
              <a:rPr sz="1400" spc="-5" dirty="0">
                <a:latin typeface="Verdana"/>
                <a:cs typeface="Verdana"/>
              </a:rPr>
              <a:t>for the surrender of the person under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E</a:t>
            </a:r>
            <a:r>
              <a:rPr lang="cs-CZ" sz="1400" spc="-5" dirty="0">
                <a:latin typeface="Verdana"/>
                <a:cs typeface="Verdana"/>
              </a:rPr>
              <a:t>AW </a:t>
            </a:r>
            <a:r>
              <a:rPr sz="1400" spc="-5" dirty="0">
                <a:latin typeface="Verdana"/>
                <a:cs typeface="Verdana"/>
              </a:rPr>
              <a:t>issued in Oct 2015 by </a:t>
            </a:r>
            <a:r>
              <a:rPr sz="1400" u="sng" spc="-5" dirty="0">
                <a:latin typeface="Verdana"/>
                <a:cs typeface="Verdana"/>
              </a:rPr>
              <a:t>District Court, Fagaras, Romania </a:t>
            </a:r>
            <a:r>
              <a:rPr sz="1400" spc="-5" dirty="0">
                <a:latin typeface="Verdana"/>
                <a:cs typeface="Verdana"/>
              </a:rPr>
              <a:t>for the purpose of </a:t>
            </a:r>
            <a:r>
              <a:rPr sz="1400" b="1" spc="-5" dirty="0">
                <a:latin typeface="Verdana"/>
                <a:cs typeface="Verdana"/>
              </a:rPr>
              <a:t>execution of </a:t>
            </a:r>
            <a:r>
              <a:rPr sz="1400" b="1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custodial sentence </a:t>
            </a:r>
            <a:r>
              <a:rPr sz="1400" spc="-5" dirty="0">
                <a:latin typeface="Verdana"/>
                <a:cs typeface="Verdana"/>
              </a:rPr>
              <a:t>of </a:t>
            </a:r>
            <a:r>
              <a:rPr sz="1400" u="sng" spc="-5" dirty="0">
                <a:latin typeface="Verdana"/>
                <a:cs typeface="Verdana"/>
              </a:rPr>
              <a:t>one year and eight  months imposed by </a:t>
            </a:r>
            <a:r>
              <a:rPr sz="1400" u="sng" dirty="0">
                <a:latin typeface="Verdana"/>
                <a:cs typeface="Verdana"/>
              </a:rPr>
              <a:t>a </a:t>
            </a:r>
            <a:r>
              <a:rPr sz="1400" b="1" u="sng" spc="-5" dirty="0">
                <a:latin typeface="Verdana"/>
                <a:cs typeface="Verdana"/>
              </a:rPr>
              <a:t>final</a:t>
            </a:r>
            <a:r>
              <a:rPr sz="1400" b="1" u="sng" dirty="0">
                <a:latin typeface="Verdana"/>
                <a:cs typeface="Verdana"/>
              </a:rPr>
              <a:t> </a:t>
            </a:r>
            <a:r>
              <a:rPr sz="1400" b="1" u="sng" spc="-5" dirty="0">
                <a:latin typeface="Verdana"/>
                <a:cs typeface="Verdana"/>
              </a:rPr>
              <a:t>judgment.</a:t>
            </a:r>
            <a:endParaRPr sz="1400" u="sng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9067" y="503825"/>
            <a:ext cx="669798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89935" algn="l"/>
              </a:tabLst>
            </a:pPr>
            <a:r>
              <a:rPr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</a:t>
            </a:r>
            <a:r>
              <a:rPr spc="-1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QUESTIONS</a:t>
            </a:r>
            <a:r>
              <a:rPr spc="-5" dirty="0"/>
              <a:t>	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Referring Court</a:t>
            </a:r>
            <a:r>
              <a:rPr b="0" spc="-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b="0" spc="-5" dirty="0">
                <a:solidFill>
                  <a:srgbClr val="000000"/>
                </a:solidFill>
                <a:latin typeface="Arial"/>
                <a:cs typeface="Arial"/>
              </a:rPr>
              <a:t>Asks: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6763" y="1399362"/>
            <a:ext cx="7389495" cy="2732223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6515">
              <a:lnSpc>
                <a:spcPts val="1650"/>
              </a:lnSpc>
              <a:spcBef>
                <a:spcPts val="180"/>
              </a:spcBef>
            </a:pPr>
            <a:r>
              <a:rPr sz="1400" u="sng" spc="-5" dirty="0">
                <a:latin typeface="Verdana"/>
                <a:cs typeface="Verdana"/>
              </a:rPr>
              <a:t>The Higher Regional Court, Bremen </a:t>
            </a:r>
            <a:r>
              <a:rPr sz="1400" spc="-5" dirty="0">
                <a:latin typeface="Verdana"/>
                <a:cs typeface="Verdana"/>
              </a:rPr>
              <a:t>decided </a:t>
            </a:r>
            <a:r>
              <a:rPr sz="1400" b="1" spc="-5" dirty="0">
                <a:latin typeface="Verdana"/>
                <a:cs typeface="Verdana"/>
              </a:rPr>
              <a:t>to </a:t>
            </a:r>
            <a:r>
              <a:rPr lang="cs-CZ" sz="1400" b="1" spc="-5" dirty="0">
                <a:latin typeface="Verdana"/>
                <a:cs typeface="Verdana"/>
              </a:rPr>
              <a:t>stop</a:t>
            </a:r>
            <a:r>
              <a:rPr sz="1400" b="1" spc="-5" dirty="0">
                <a:latin typeface="Verdana"/>
                <a:cs typeface="Verdana"/>
              </a:rPr>
              <a:t> the proceedings </a:t>
            </a:r>
            <a:r>
              <a:rPr sz="1400" spc="-5" dirty="0">
                <a:latin typeface="Verdana"/>
                <a:cs typeface="Verdana"/>
              </a:rPr>
              <a:t>and asked  the following </a:t>
            </a:r>
            <a:r>
              <a:rPr sz="1400" b="1" spc="-5" dirty="0">
                <a:latin typeface="Verdana"/>
                <a:cs typeface="Verdana"/>
              </a:rPr>
              <a:t>questions </a:t>
            </a:r>
            <a:r>
              <a:rPr sz="1400" spc="-5" dirty="0">
                <a:latin typeface="Verdana"/>
                <a:cs typeface="Verdana"/>
              </a:rPr>
              <a:t>for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preliminary</a:t>
            </a:r>
            <a:r>
              <a:rPr sz="1400" spc="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ruling:</a:t>
            </a:r>
            <a:r>
              <a:rPr lang="cs-CZ" sz="1400" spc="-5" dirty="0">
                <a:latin typeface="Verdana"/>
                <a:cs typeface="Verdana"/>
              </a:rPr>
              <a:t> (to </a:t>
            </a:r>
            <a:r>
              <a:rPr lang="cs-CZ" sz="1400" u="sng" spc="-5" dirty="0" err="1">
                <a:latin typeface="Verdana"/>
                <a:cs typeface="Verdana"/>
              </a:rPr>
              <a:t>European</a:t>
            </a:r>
            <a:r>
              <a:rPr lang="cs-CZ" sz="1400" u="sng" spc="-5" dirty="0">
                <a:latin typeface="Verdana"/>
                <a:cs typeface="Verdana"/>
              </a:rPr>
              <a:t> </a:t>
            </a:r>
            <a:r>
              <a:rPr lang="cs-CZ" sz="1400" u="sng" spc="-5" dirty="0" err="1">
                <a:latin typeface="Verdana"/>
                <a:cs typeface="Verdana"/>
              </a:rPr>
              <a:t>Court</a:t>
            </a:r>
            <a:r>
              <a:rPr lang="cs-CZ" sz="1400" u="sng" spc="-5" dirty="0">
                <a:latin typeface="Verdana"/>
                <a:cs typeface="Verdana"/>
              </a:rPr>
              <a:t> </a:t>
            </a:r>
            <a:r>
              <a:rPr lang="cs-CZ" sz="1400" u="sng" spc="-5" dirty="0" err="1">
                <a:latin typeface="Verdana"/>
                <a:cs typeface="Verdana"/>
              </a:rPr>
              <a:t>of</a:t>
            </a:r>
            <a:r>
              <a:rPr lang="cs-CZ" sz="1400" u="sng" spc="-5" dirty="0">
                <a:latin typeface="Verdana"/>
                <a:cs typeface="Verdana"/>
              </a:rPr>
              <a:t> Justice</a:t>
            </a:r>
            <a:r>
              <a:rPr lang="cs-CZ" sz="1400" spc="-5" dirty="0">
                <a:latin typeface="Verdana"/>
                <a:cs typeface="Verdana"/>
              </a:rPr>
              <a:t>)</a:t>
            </a:r>
            <a:endParaRPr sz="1400" dirty="0">
              <a:latin typeface="Verdana"/>
              <a:cs typeface="Verdana"/>
            </a:endParaRPr>
          </a:p>
          <a:p>
            <a:pPr marL="1510030">
              <a:lnSpc>
                <a:spcPct val="100000"/>
              </a:lnSpc>
              <a:spcBef>
                <a:spcPts val="1320"/>
              </a:spcBef>
            </a:pPr>
            <a:r>
              <a:rPr lang="cs-CZ" sz="1400" spc="-5" dirty="0">
                <a:solidFill>
                  <a:srgbClr val="FF0000"/>
                </a:solidFill>
                <a:latin typeface="Verdana"/>
                <a:cs typeface="Verdana"/>
              </a:rPr>
              <a:t>W</a:t>
            </a:r>
            <a:r>
              <a:rPr sz="1400" spc="-5" dirty="0" err="1">
                <a:solidFill>
                  <a:srgbClr val="FF0000"/>
                </a:solidFill>
                <a:latin typeface="Verdana"/>
                <a:cs typeface="Verdana"/>
              </a:rPr>
              <a:t>hether</a:t>
            </a:r>
            <a:r>
              <a:rPr sz="1400" spc="-5" dirty="0">
                <a:solidFill>
                  <a:srgbClr val="FF0000"/>
                </a:solidFill>
                <a:latin typeface="Verdana"/>
                <a:cs typeface="Verdana"/>
              </a:rPr>
              <a:t> the </a:t>
            </a:r>
            <a:r>
              <a:rPr sz="1400" u="sng" spc="-5" dirty="0">
                <a:solidFill>
                  <a:srgbClr val="FF0000"/>
                </a:solidFill>
                <a:latin typeface="Verdana"/>
                <a:cs typeface="Verdana"/>
              </a:rPr>
              <a:t>executing judicial</a:t>
            </a:r>
            <a:r>
              <a:rPr sz="1400" u="sng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400" u="sng" spc="-5" dirty="0">
                <a:solidFill>
                  <a:srgbClr val="FF0000"/>
                </a:solidFill>
                <a:latin typeface="Verdana"/>
                <a:cs typeface="Verdana"/>
              </a:rPr>
              <a:t>authority</a:t>
            </a:r>
            <a:r>
              <a:rPr lang="cs-CZ" sz="1400" u="sng" spc="-5" dirty="0">
                <a:solidFill>
                  <a:srgbClr val="FF0000"/>
                </a:solidFill>
                <a:latin typeface="Verdana"/>
                <a:cs typeface="Verdana"/>
              </a:rPr>
              <a:t>:</a:t>
            </a:r>
            <a:endParaRPr sz="1400" u="sng" dirty="0">
              <a:solidFill>
                <a:srgbClr val="FF0000"/>
              </a:solidFill>
              <a:latin typeface="Verdana"/>
              <a:cs typeface="Verdana"/>
            </a:endParaRPr>
          </a:p>
          <a:p>
            <a:pPr marL="460375" marR="149860" indent="-336550" algn="just">
              <a:lnSpc>
                <a:spcPts val="1650"/>
              </a:lnSpc>
              <a:spcBef>
                <a:spcPts val="1275"/>
              </a:spcBef>
            </a:pPr>
            <a:r>
              <a:rPr sz="1400" b="1" spc="-5" dirty="0">
                <a:latin typeface="Verdana"/>
                <a:cs typeface="Verdana"/>
              </a:rPr>
              <a:t>1/ may or must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refuse</a:t>
            </a:r>
            <a:r>
              <a:rPr sz="1400" b="1" spc="-5" dirty="0">
                <a:latin typeface="Verdana"/>
                <a:cs typeface="Verdana"/>
              </a:rPr>
              <a:t> to execute </a:t>
            </a:r>
            <a:r>
              <a:rPr sz="1400" b="1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EAW </a:t>
            </a:r>
            <a:r>
              <a:rPr sz="1400" spc="-5" dirty="0">
                <a:latin typeface="Verdana"/>
                <a:cs typeface="Verdana"/>
              </a:rPr>
              <a:t>when there is </a:t>
            </a:r>
            <a:r>
              <a:rPr sz="1400" u="sng" spc="-5" dirty="0">
                <a:latin typeface="Verdana"/>
                <a:cs typeface="Verdana"/>
              </a:rPr>
              <a:t>solid evidence</a:t>
            </a:r>
            <a:r>
              <a:rPr sz="1400" spc="-5" dirty="0">
                <a:latin typeface="Verdana"/>
                <a:cs typeface="Verdana"/>
              </a:rPr>
              <a:t> that  </a:t>
            </a:r>
            <a:r>
              <a:rPr sz="1400" b="1" spc="-5" dirty="0">
                <a:latin typeface="Verdana"/>
                <a:cs typeface="Verdana"/>
              </a:rPr>
              <a:t>detention conditions </a:t>
            </a:r>
            <a:r>
              <a:rPr sz="1400" spc="-5" dirty="0">
                <a:latin typeface="Verdana"/>
                <a:cs typeface="Verdana"/>
              </a:rPr>
              <a:t>in the issuing Member State are </a:t>
            </a:r>
            <a:r>
              <a:rPr sz="1400" b="1" spc="-5" dirty="0">
                <a:latin typeface="Verdana"/>
                <a:cs typeface="Verdana"/>
              </a:rPr>
              <a:t>incompatible </a:t>
            </a:r>
            <a:r>
              <a:rPr sz="1400" spc="-5" dirty="0">
                <a:latin typeface="Verdana"/>
                <a:cs typeface="Verdana"/>
              </a:rPr>
              <a:t>with  fundamental rights (</a:t>
            </a:r>
            <a:r>
              <a:rPr lang="cs-CZ" sz="1400" spc="-5" dirty="0" err="1">
                <a:latin typeface="Verdana"/>
                <a:cs typeface="Verdana"/>
              </a:rPr>
              <a:t>interpretation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of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Article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1(3)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of</a:t>
            </a:r>
            <a:r>
              <a:rPr lang="cs-CZ" sz="1400" spc="-5" dirty="0">
                <a:latin typeface="Verdana"/>
                <a:cs typeface="Verdana"/>
              </a:rPr>
              <a:t> Framework </a:t>
            </a:r>
            <a:r>
              <a:rPr lang="cs-CZ" sz="1400" spc="-5" dirty="0" err="1">
                <a:latin typeface="Verdana"/>
                <a:cs typeface="Verdana"/>
              </a:rPr>
              <a:t>decision</a:t>
            </a:r>
            <a:r>
              <a:rPr sz="1400" spc="-5" dirty="0">
                <a:latin typeface="Verdana"/>
                <a:cs typeface="Verdana"/>
              </a:rPr>
              <a:t>)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407034" marR="5080" indent="-250190">
              <a:lnSpc>
                <a:spcPts val="1650"/>
              </a:lnSpc>
            </a:pPr>
            <a:r>
              <a:rPr sz="1400" b="1" spc="-5" dirty="0">
                <a:latin typeface="Verdana"/>
                <a:cs typeface="Verdana"/>
              </a:rPr>
              <a:t>2/ </a:t>
            </a:r>
            <a:r>
              <a:rPr lang="cs-CZ" sz="1400" spc="-5" dirty="0" err="1">
                <a:latin typeface="Verdana"/>
                <a:cs typeface="Verdana"/>
              </a:rPr>
              <a:t>if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information </a:t>
            </a:r>
            <a:r>
              <a:rPr lang="cs-CZ" sz="1400" b="1" spc="-5" dirty="0" err="1">
                <a:latin typeface="Verdana"/>
                <a:cs typeface="Verdana"/>
              </a:rPr>
              <a:t>about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detention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conditions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may be </a:t>
            </a:r>
            <a:r>
              <a:rPr lang="cs-CZ" sz="1400" b="1" spc="-5" dirty="0" err="1">
                <a:solidFill>
                  <a:srgbClr val="00B050"/>
                </a:solidFill>
                <a:latin typeface="Verdana"/>
                <a:cs typeface="Verdana"/>
              </a:rPr>
              <a:t>provided</a:t>
            </a:r>
            <a:r>
              <a:rPr sz="1400" b="1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by the  judicial authority of the </a:t>
            </a:r>
            <a:r>
              <a:rPr sz="1400" u="sng" spc="-5" dirty="0">
                <a:latin typeface="Verdana"/>
                <a:cs typeface="Verdana"/>
              </a:rPr>
              <a:t>issuing</a:t>
            </a:r>
            <a:r>
              <a:rPr sz="1400" spc="-5" dirty="0">
                <a:latin typeface="Verdana"/>
                <a:cs typeface="Verdana"/>
              </a:rPr>
              <a:t> Member State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or </a:t>
            </a:r>
            <a:r>
              <a:rPr lang="cs-CZ" sz="1400" spc="-5" dirty="0" err="1">
                <a:latin typeface="Verdana"/>
                <a:cs typeface="Verdana"/>
              </a:rPr>
              <a:t>if</a:t>
            </a:r>
            <a:r>
              <a:rPr sz="1400" spc="-5" dirty="0">
                <a:latin typeface="Verdana"/>
                <a:cs typeface="Verdana"/>
              </a:rPr>
              <a:t> the </a:t>
            </a:r>
            <a:r>
              <a:rPr lang="cs-CZ" sz="1400" b="1" spc="-5" dirty="0" err="1">
                <a:latin typeface="Verdana"/>
                <a:cs typeface="Verdana"/>
              </a:rPr>
              <a:t>completing</a:t>
            </a:r>
            <a:r>
              <a:rPr sz="1400" spc="-5" dirty="0">
                <a:latin typeface="Verdana"/>
                <a:cs typeface="Verdana"/>
              </a:rPr>
              <a:t> of that  </a:t>
            </a:r>
            <a:r>
              <a:rPr sz="1400" b="1" spc="-5" dirty="0">
                <a:latin typeface="Verdana"/>
                <a:cs typeface="Verdana"/>
              </a:rPr>
              <a:t>information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is governed by the </a:t>
            </a:r>
            <a:r>
              <a:rPr sz="1400" b="1" u="sng" spc="-5" dirty="0">
                <a:latin typeface="Verdana"/>
                <a:cs typeface="Verdana"/>
              </a:rPr>
              <a:t>domestic rules </a:t>
            </a:r>
            <a:r>
              <a:rPr sz="1400" spc="-5" dirty="0">
                <a:latin typeface="Verdana"/>
                <a:cs typeface="Verdana"/>
              </a:rPr>
              <a:t>of that Member State.  (</a:t>
            </a:r>
            <a:r>
              <a:rPr lang="cs-CZ" sz="1400" spc="-5" dirty="0" err="1">
                <a:latin typeface="Verdana"/>
                <a:cs typeface="Verdana"/>
              </a:rPr>
              <a:t>interpretation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Article </a:t>
            </a:r>
            <a:r>
              <a:rPr sz="1400" dirty="0">
                <a:latin typeface="Verdana"/>
                <a:cs typeface="Verdana"/>
              </a:rPr>
              <a:t>5 </a:t>
            </a:r>
            <a:r>
              <a:rPr sz="1400" spc="-5" dirty="0">
                <a:latin typeface="Verdana"/>
                <a:cs typeface="Verdana"/>
              </a:rPr>
              <a:t>and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6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of</a:t>
            </a:r>
            <a:r>
              <a:rPr lang="cs-CZ" sz="1400" spc="-5" dirty="0">
                <a:latin typeface="Verdana"/>
                <a:cs typeface="Verdana"/>
              </a:rPr>
              <a:t> Framework </a:t>
            </a:r>
            <a:r>
              <a:rPr lang="cs-CZ" sz="1400" spc="-5" dirty="0" err="1">
                <a:latin typeface="Verdana"/>
                <a:cs typeface="Verdana"/>
              </a:rPr>
              <a:t>decision</a:t>
            </a:r>
            <a:r>
              <a:rPr sz="1400" spc="-5" dirty="0">
                <a:latin typeface="Verdana"/>
                <a:cs typeface="Verdana"/>
              </a:rPr>
              <a:t>)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316" y="287848"/>
            <a:ext cx="770536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8159" algn="l"/>
                <a:tab pos="1717039" algn="l"/>
              </a:tabLst>
            </a:pP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LEGAL	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FRAMEWORK </a:t>
            </a:r>
            <a:r>
              <a:rPr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1/ Framework</a:t>
            </a:r>
            <a:r>
              <a:rPr sz="2400" spc="-1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Decision</a:t>
            </a:r>
            <a:r>
              <a:rPr lang="cs-CZ" sz="2400" spc="-5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- </a:t>
            </a:r>
            <a:r>
              <a:rPr lang="sk-SK" sz="2400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2002/584/SVV – </a:t>
            </a:r>
            <a:r>
              <a:rPr lang="sk-SK" sz="2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European</a:t>
            </a:r>
            <a:r>
              <a:rPr lang="sk-SK" sz="2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2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Arrest</a:t>
            </a:r>
            <a:r>
              <a:rPr lang="sk-SK" sz="2400" i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k-SK" sz="2400" i="1" dirty="0" err="1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Warrants</a:t>
            </a:r>
            <a:endParaRPr sz="2400" i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24" y="1396187"/>
            <a:ext cx="7519670" cy="27347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The European arrest warrant </a:t>
            </a:r>
            <a:r>
              <a:rPr sz="1400" dirty="0">
                <a:latin typeface="Verdana"/>
                <a:cs typeface="Verdana"/>
              </a:rPr>
              <a:t>= </a:t>
            </a:r>
            <a:r>
              <a:rPr sz="1400" spc="-5" dirty="0">
                <a:latin typeface="Verdana"/>
                <a:cs typeface="Verdana"/>
              </a:rPr>
              <a:t>extradition mechanism</a:t>
            </a:r>
            <a:r>
              <a:rPr lang="cs-CZ" sz="1400" spc="-5" dirty="0">
                <a:latin typeface="Verdana"/>
                <a:cs typeface="Verdana"/>
              </a:rPr>
              <a:t> bulit by </a:t>
            </a:r>
            <a:r>
              <a:rPr sz="1400" spc="-5" dirty="0">
                <a:latin typeface="Verdana"/>
                <a:cs typeface="Verdana"/>
              </a:rPr>
              <a:t>principles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of</a:t>
            </a:r>
            <a:endParaRPr sz="1400" dirty="0">
              <a:latin typeface="Verdana"/>
              <a:cs typeface="Verdana"/>
            </a:endParaRPr>
          </a:p>
          <a:p>
            <a:pPr marL="469900" indent="-309880">
              <a:lnSpc>
                <a:spcPts val="1675"/>
              </a:lnSpc>
              <a:spcBef>
                <a:spcPts val="1395"/>
              </a:spcBef>
              <a:buChar char="-"/>
              <a:tabLst>
                <a:tab pos="469265" algn="l"/>
                <a:tab pos="469900" algn="l"/>
              </a:tabLst>
            </a:pPr>
            <a:r>
              <a:rPr sz="1400" b="1" spc="-5" dirty="0">
                <a:latin typeface="Verdana"/>
                <a:cs typeface="Verdana"/>
              </a:rPr>
              <a:t>cooperation</a:t>
            </a:r>
            <a:r>
              <a:rPr sz="1400" spc="-5" dirty="0">
                <a:latin typeface="Verdana"/>
                <a:cs typeface="Verdana"/>
              </a:rPr>
              <a:t> between the national judicial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authorities</a:t>
            </a:r>
            <a:endParaRPr sz="1400" dirty="0">
              <a:latin typeface="Verdana"/>
              <a:cs typeface="Verdana"/>
            </a:endParaRPr>
          </a:p>
          <a:p>
            <a:pPr marL="469900" indent="-309880">
              <a:lnSpc>
                <a:spcPts val="1660"/>
              </a:lnSpc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Verdana"/>
                <a:cs typeface="Verdana"/>
              </a:rPr>
              <a:t>mutual </a:t>
            </a:r>
            <a:r>
              <a:rPr sz="1400" b="1" spc="-5" dirty="0">
                <a:latin typeface="Verdana"/>
                <a:cs typeface="Verdana"/>
              </a:rPr>
              <a:t>recognition</a:t>
            </a:r>
            <a:r>
              <a:rPr sz="1400" spc="-5" dirty="0">
                <a:latin typeface="Verdana"/>
                <a:cs typeface="Verdana"/>
              </a:rPr>
              <a:t> of judgments and judicial decisions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and</a:t>
            </a:r>
            <a:endParaRPr sz="1400" dirty="0">
              <a:latin typeface="Verdana"/>
              <a:cs typeface="Verdana"/>
            </a:endParaRPr>
          </a:p>
          <a:p>
            <a:pPr marL="469900" indent="-309880">
              <a:lnSpc>
                <a:spcPts val="1664"/>
              </a:lnSpc>
              <a:buChar char="-"/>
              <a:tabLst>
                <a:tab pos="469265" algn="l"/>
                <a:tab pos="469900" algn="l"/>
              </a:tabLst>
            </a:pPr>
            <a:r>
              <a:rPr sz="1400" spc="-5" dirty="0">
                <a:latin typeface="Verdana"/>
                <a:cs typeface="Verdana"/>
              </a:rPr>
              <a:t>mutual </a:t>
            </a:r>
            <a:r>
              <a:rPr sz="1400" b="1" spc="-5" dirty="0">
                <a:latin typeface="Verdana"/>
                <a:cs typeface="Verdana"/>
              </a:rPr>
              <a:t>confidence</a:t>
            </a:r>
            <a:r>
              <a:rPr sz="1400" spc="-5" dirty="0">
                <a:latin typeface="Verdana"/>
                <a:cs typeface="Verdana"/>
              </a:rPr>
              <a:t> between the Member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States.</a:t>
            </a:r>
            <a:endParaRPr sz="1400" dirty="0">
              <a:latin typeface="Verdana"/>
              <a:cs typeface="Verdana"/>
            </a:endParaRPr>
          </a:p>
          <a:p>
            <a:pPr marL="262255" marR="88900" indent="-250190">
              <a:lnSpc>
                <a:spcPts val="1650"/>
              </a:lnSpc>
              <a:spcBef>
                <a:spcPts val="1250"/>
              </a:spcBef>
            </a:pPr>
            <a:r>
              <a:rPr sz="1400" dirty="0">
                <a:latin typeface="Verdana"/>
                <a:cs typeface="Verdana"/>
              </a:rPr>
              <a:t>&gt; </a:t>
            </a:r>
            <a:r>
              <a:rPr sz="1400" spc="-5" dirty="0">
                <a:latin typeface="Verdana"/>
                <a:cs typeface="Verdana"/>
              </a:rPr>
              <a:t>establishes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b="1" spc="-5" dirty="0">
                <a:latin typeface="Verdana"/>
                <a:cs typeface="Verdana"/>
              </a:rPr>
              <a:t>new simplified and more effective system </a:t>
            </a:r>
            <a:r>
              <a:rPr sz="1400" spc="-5" dirty="0">
                <a:latin typeface="Verdana"/>
                <a:cs typeface="Verdana"/>
              </a:rPr>
              <a:t>for the surrender of  persons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convicted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99390" marR="636270" indent="-187325">
              <a:lnSpc>
                <a:spcPts val="1650"/>
              </a:lnSpc>
            </a:pPr>
            <a:r>
              <a:rPr sz="1400" dirty="0">
                <a:latin typeface="Verdana"/>
                <a:cs typeface="Verdana"/>
              </a:rPr>
              <a:t>&gt; </a:t>
            </a:r>
            <a:r>
              <a:rPr sz="1400" spc="-5" dirty="0">
                <a:latin typeface="Verdana"/>
                <a:cs typeface="Verdana"/>
              </a:rPr>
              <a:t>constitutes an essential </a:t>
            </a:r>
            <a:r>
              <a:rPr lang="cs-CZ" sz="1400" b="1" spc="-5" dirty="0" err="1">
                <a:latin typeface="Verdana"/>
                <a:cs typeface="Verdana"/>
              </a:rPr>
              <a:t>improvement</a:t>
            </a:r>
            <a:r>
              <a:rPr sz="1400" spc="-5" dirty="0">
                <a:latin typeface="Verdana"/>
                <a:cs typeface="Verdana"/>
              </a:rPr>
              <a:t> to the </a:t>
            </a:r>
            <a:r>
              <a:rPr sz="1400" u="sng" spc="-5" dirty="0">
                <a:latin typeface="Verdana"/>
                <a:cs typeface="Verdana"/>
              </a:rPr>
              <a:t>prosecution</a:t>
            </a:r>
            <a:r>
              <a:rPr sz="1400" spc="-5" dirty="0">
                <a:latin typeface="Verdana"/>
                <a:cs typeface="Verdana"/>
              </a:rPr>
              <a:t> and </a:t>
            </a:r>
            <a:r>
              <a:rPr sz="1400" u="sng" spc="-5" dirty="0">
                <a:latin typeface="Verdana"/>
                <a:cs typeface="Verdana"/>
              </a:rPr>
              <a:t>punishment</a:t>
            </a:r>
            <a:r>
              <a:rPr sz="1400" spc="-5" dirty="0">
                <a:latin typeface="Verdana"/>
                <a:cs typeface="Verdana"/>
              </a:rPr>
              <a:t> of criminal conduct within the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Union</a:t>
            </a:r>
            <a:endParaRPr lang="cs-CZ" sz="1400" spc="-5" dirty="0">
              <a:latin typeface="Verdana"/>
              <a:cs typeface="Verdana"/>
            </a:endParaRPr>
          </a:p>
          <a:p>
            <a:pPr marL="199390" marR="636270" indent="-187325">
              <a:lnSpc>
                <a:spcPts val="1650"/>
              </a:lnSpc>
            </a:pPr>
            <a:endParaRPr lang="cs-CZ" sz="1400" spc="-5" dirty="0">
              <a:latin typeface="Verdana"/>
              <a:cs typeface="Verdana"/>
            </a:endParaRPr>
          </a:p>
          <a:p>
            <a:pPr marL="199390" marR="636270" indent="-187325">
              <a:lnSpc>
                <a:spcPts val="1650"/>
              </a:lnSpc>
            </a:pPr>
            <a:r>
              <a:rPr lang="cs-CZ" sz="1400" dirty="0">
                <a:latin typeface="Verdana"/>
                <a:cs typeface="Verdana"/>
              </a:rPr>
              <a:t>&gt; </a:t>
            </a:r>
            <a:r>
              <a:rPr lang="cs-CZ" sz="1400" spc="-5" dirty="0" err="1">
                <a:latin typeface="Verdana"/>
                <a:cs typeface="Verdana"/>
              </a:rPr>
              <a:t>it</a:t>
            </a:r>
            <a:r>
              <a:rPr lang="cs-CZ" sz="1400" spc="-5" dirty="0">
                <a:latin typeface="Verdana"/>
                <a:cs typeface="Verdana"/>
              </a:rPr>
              <a:t> ´s </a:t>
            </a:r>
            <a:r>
              <a:rPr lang="cs-CZ" sz="1400" b="1" spc="-5" dirty="0" err="1">
                <a:latin typeface="Verdana"/>
                <a:cs typeface="Verdana"/>
              </a:rPr>
              <a:t>also</a:t>
            </a:r>
            <a:r>
              <a:rPr lang="cs-CZ" sz="1400" b="1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abolition</a:t>
            </a:r>
            <a:r>
              <a:rPr sz="1400" spc="-5" dirty="0">
                <a:latin typeface="Verdana"/>
                <a:cs typeface="Verdana"/>
              </a:rPr>
              <a:t> of the internal </a:t>
            </a:r>
            <a:r>
              <a:rPr sz="1400" b="1" spc="-5" dirty="0">
                <a:latin typeface="Verdana"/>
                <a:cs typeface="Verdana"/>
              </a:rPr>
              <a:t>borders </a:t>
            </a:r>
            <a:r>
              <a:rPr sz="1400" spc="-5" dirty="0">
                <a:latin typeface="Verdana"/>
                <a:cs typeface="Verdana"/>
              </a:rPr>
              <a:t>within the</a:t>
            </a:r>
            <a:r>
              <a:rPr sz="1400" spc="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Union.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324" y="733385"/>
            <a:ext cx="8425815" cy="4130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‘</a:t>
            </a:r>
            <a:r>
              <a:rPr sz="1400" u="sng" spc="-5" dirty="0">
                <a:latin typeface="Verdana"/>
                <a:cs typeface="Verdana"/>
              </a:rPr>
              <a:t>Definition of the EAW and obligation to execute it</a:t>
            </a:r>
            <a:r>
              <a:rPr sz="1400" spc="-5" dirty="0">
                <a:latin typeface="Verdana"/>
                <a:cs typeface="Verdana"/>
              </a:rPr>
              <a:t>’,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provides:</a:t>
            </a:r>
            <a:endParaRPr sz="1400" dirty="0">
              <a:latin typeface="Verdana"/>
              <a:cs typeface="Verdana"/>
            </a:endParaRPr>
          </a:p>
          <a:p>
            <a:pPr marL="372110" marR="5080" indent="-360045" algn="just">
              <a:lnSpc>
                <a:spcPts val="1650"/>
              </a:lnSpc>
              <a:spcBef>
                <a:spcPts val="1250"/>
              </a:spcBef>
            </a:pPr>
            <a:r>
              <a:rPr sz="1400" spc="-5" dirty="0">
                <a:latin typeface="Verdana"/>
                <a:cs typeface="Verdana"/>
              </a:rPr>
              <a:t>1.</a:t>
            </a:r>
            <a:r>
              <a:rPr lang="cs-CZ" sz="1400" spc="-5" dirty="0">
                <a:latin typeface="Verdana"/>
                <a:cs typeface="Verdana"/>
              </a:rPr>
              <a:t>  </a:t>
            </a:r>
            <a:r>
              <a:rPr sz="1400" spc="-5" dirty="0">
                <a:latin typeface="Verdana"/>
                <a:cs typeface="Verdana"/>
              </a:rPr>
              <a:t>EAW </a:t>
            </a:r>
            <a:r>
              <a:rPr sz="1400" b="1" spc="-5" dirty="0">
                <a:latin typeface="Verdana"/>
                <a:cs typeface="Verdana"/>
              </a:rPr>
              <a:t>is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judicial decision issued by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Member State with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view to the arrest and  surrender </a:t>
            </a:r>
            <a:r>
              <a:rPr sz="1400" u="sng" spc="-5" dirty="0">
                <a:latin typeface="Verdana"/>
                <a:cs typeface="Verdana"/>
              </a:rPr>
              <a:t>by another Member State of </a:t>
            </a:r>
            <a:r>
              <a:rPr sz="1400" u="sng" dirty="0">
                <a:latin typeface="Verdana"/>
                <a:cs typeface="Verdana"/>
              </a:rPr>
              <a:t>a </a:t>
            </a:r>
            <a:r>
              <a:rPr sz="1400" u="sng" spc="-5" dirty="0">
                <a:latin typeface="Verdana"/>
                <a:cs typeface="Verdana"/>
              </a:rPr>
              <a:t>requested person</a:t>
            </a:r>
            <a:r>
              <a:rPr sz="1400" spc="-5" dirty="0">
                <a:latin typeface="Verdana"/>
                <a:cs typeface="Verdana"/>
              </a:rPr>
              <a:t>, for the purposes of  conducting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criminal</a:t>
            </a:r>
            <a:r>
              <a:rPr sz="1400" spc="-1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prosecution.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 dirty="0">
              <a:latin typeface="Times New Roman"/>
              <a:cs typeface="Times New Roman"/>
            </a:endParaRPr>
          </a:p>
          <a:p>
            <a:pPr marL="199390" marR="212090" indent="-186690">
              <a:lnSpc>
                <a:spcPts val="1650"/>
              </a:lnSpc>
              <a:buAutoNum type="arabicPeriod" startAt="2"/>
              <a:tabLst>
                <a:tab pos="252729" algn="l"/>
              </a:tabLst>
            </a:pPr>
            <a:r>
              <a:rPr lang="cs-CZ" sz="1400" spc="-5" dirty="0">
                <a:latin typeface="Verdana"/>
                <a:cs typeface="Verdana"/>
              </a:rPr>
              <a:t>   </a:t>
            </a:r>
            <a:r>
              <a:rPr sz="1400" spc="-5" dirty="0">
                <a:latin typeface="Verdana"/>
                <a:cs typeface="Verdana"/>
              </a:rPr>
              <a:t>Member States shall execute any EAW on the basis of the </a:t>
            </a:r>
            <a:r>
              <a:rPr sz="1400" b="1" spc="-5" dirty="0">
                <a:latin typeface="Verdana"/>
                <a:cs typeface="Verdana"/>
              </a:rPr>
              <a:t>principle</a:t>
            </a:r>
            <a:r>
              <a:rPr sz="1400" spc="-5" dirty="0">
                <a:latin typeface="Verdana"/>
                <a:cs typeface="Verdana"/>
              </a:rPr>
              <a:t> of </a:t>
            </a:r>
            <a:r>
              <a:rPr sz="1400" u="sng" spc="-5" dirty="0">
                <a:latin typeface="Verdana"/>
                <a:cs typeface="Verdana"/>
              </a:rPr>
              <a:t>mutual recognition </a:t>
            </a:r>
            <a:r>
              <a:rPr sz="1400" spc="-5" dirty="0">
                <a:latin typeface="Verdana"/>
                <a:cs typeface="Verdana"/>
              </a:rPr>
              <a:t> and </a:t>
            </a:r>
            <a:r>
              <a:rPr sz="1400" b="1" spc="-5" dirty="0">
                <a:latin typeface="Verdana"/>
                <a:cs typeface="Verdana"/>
              </a:rPr>
              <a:t>in accordance </a:t>
            </a:r>
            <a:r>
              <a:rPr sz="1400" spc="-5" dirty="0">
                <a:latin typeface="Verdana"/>
                <a:cs typeface="Verdana"/>
              </a:rPr>
              <a:t>with the provisions of this Framework</a:t>
            </a:r>
            <a:r>
              <a:rPr sz="1400" spc="-2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Decision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buFont typeface="Verdana"/>
              <a:buAutoNum type="arabicPeriod" startAt="2"/>
            </a:pPr>
            <a:endParaRPr sz="1700" dirty="0">
              <a:latin typeface="Times New Roman"/>
              <a:cs typeface="Times New Roman"/>
            </a:endParaRPr>
          </a:p>
          <a:p>
            <a:pPr marL="345440" marR="11430" indent="-345440" algn="just">
              <a:lnSpc>
                <a:spcPts val="1650"/>
              </a:lnSpc>
              <a:spcBef>
                <a:spcPts val="1120"/>
              </a:spcBef>
              <a:buAutoNum type="arabicPeriod" startAt="2"/>
              <a:tabLst>
                <a:tab pos="345440" algn="l"/>
              </a:tabLst>
            </a:pPr>
            <a:r>
              <a:rPr sz="1400" spc="-5" dirty="0">
                <a:latin typeface="Verdana"/>
                <a:cs typeface="Verdana"/>
              </a:rPr>
              <a:t>This Framework Decision </a:t>
            </a:r>
            <a:r>
              <a:rPr sz="1400" b="1" spc="-5" dirty="0">
                <a:latin typeface="Verdana"/>
                <a:cs typeface="Verdana"/>
              </a:rPr>
              <a:t>shall not have the effect </a:t>
            </a:r>
            <a:r>
              <a:rPr sz="1400" spc="-5" dirty="0">
                <a:latin typeface="Verdana"/>
                <a:cs typeface="Verdana"/>
              </a:rPr>
              <a:t>of modifying the </a:t>
            </a:r>
            <a:r>
              <a:rPr sz="1400" b="1" spc="-5" dirty="0">
                <a:latin typeface="Verdana"/>
                <a:cs typeface="Verdana"/>
              </a:rPr>
              <a:t>obligation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to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respect</a:t>
            </a:r>
            <a:r>
              <a:rPr sz="1400" spc="-5" dirty="0">
                <a:latin typeface="Verdana"/>
                <a:cs typeface="Verdana"/>
              </a:rPr>
              <a:t>  </a:t>
            </a:r>
            <a:r>
              <a:rPr sz="1400" u="sng" spc="-5" dirty="0">
                <a:latin typeface="Verdana"/>
                <a:cs typeface="Verdana"/>
              </a:rPr>
              <a:t>fundamental </a:t>
            </a:r>
            <a:r>
              <a:rPr sz="1400" b="1" u="sng" spc="-5" dirty="0">
                <a:latin typeface="Verdana"/>
                <a:cs typeface="Verdana"/>
              </a:rPr>
              <a:t>rights</a:t>
            </a:r>
            <a:r>
              <a:rPr sz="1400" u="sng" spc="-5" dirty="0">
                <a:latin typeface="Verdana"/>
                <a:cs typeface="Verdana"/>
              </a:rPr>
              <a:t> and fundamental legal </a:t>
            </a:r>
            <a:r>
              <a:rPr sz="1400" b="1" u="sng" spc="-5" dirty="0">
                <a:latin typeface="Verdana"/>
                <a:cs typeface="Verdana"/>
              </a:rPr>
              <a:t>principles</a:t>
            </a:r>
            <a:r>
              <a:rPr sz="1400" u="sng" spc="-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as </a:t>
            </a:r>
            <a:r>
              <a:rPr lang="cs-CZ" sz="1400" spc="-5" dirty="0" err="1">
                <a:latin typeface="Verdana"/>
                <a:cs typeface="Verdana"/>
              </a:rPr>
              <a:t>is</a:t>
            </a:r>
            <a:r>
              <a:rPr lang="cs-CZ" sz="1400" spc="-5" dirty="0">
                <a:latin typeface="Verdana"/>
                <a:cs typeface="Verdana"/>
              </a:rPr>
              <a:t> </a:t>
            </a:r>
            <a:r>
              <a:rPr lang="cs-CZ" sz="1400" spc="-5" dirty="0" err="1">
                <a:latin typeface="Verdana"/>
                <a:cs typeface="Verdana"/>
              </a:rPr>
              <a:t>established</a:t>
            </a:r>
            <a:r>
              <a:rPr sz="1400" spc="-5" dirty="0">
                <a:latin typeface="Verdana"/>
                <a:cs typeface="Verdana"/>
              </a:rPr>
              <a:t> in Article </a:t>
            </a:r>
            <a:r>
              <a:rPr sz="1400" dirty="0">
                <a:latin typeface="Verdana"/>
                <a:cs typeface="Verdana"/>
              </a:rPr>
              <a:t>6</a:t>
            </a:r>
            <a:r>
              <a:rPr lang="cs-CZ" sz="1400" spc="-35" dirty="0">
                <a:latin typeface="Verdana"/>
                <a:cs typeface="Verdana"/>
              </a:rPr>
              <a:t>.</a:t>
            </a:r>
            <a:endParaRPr lang="cs-CZ" sz="1400" dirty="0">
              <a:latin typeface="Verdana"/>
              <a:cs typeface="Verdana"/>
            </a:endParaRPr>
          </a:p>
          <a:p>
            <a:pPr marR="11430" algn="just">
              <a:lnSpc>
                <a:spcPts val="1650"/>
              </a:lnSpc>
              <a:spcBef>
                <a:spcPts val="1120"/>
              </a:spcBef>
              <a:tabLst>
                <a:tab pos="345440" algn="l"/>
              </a:tabLst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5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</a:t>
            </a:r>
            <a:r>
              <a:rPr lang="cs-CZ" sz="1400" dirty="0">
                <a:latin typeface="Verdana"/>
                <a:cs typeface="Verdana"/>
              </a:rPr>
              <a:t> </a:t>
            </a:r>
            <a:r>
              <a:rPr lang="cs-CZ" sz="1400" spc="-5" dirty="0">
                <a:latin typeface="Verdana"/>
                <a:cs typeface="Verdana"/>
              </a:rPr>
              <a:t>‘</a:t>
            </a:r>
            <a:r>
              <a:rPr sz="1400" u="sng" spc="-5" dirty="0">
                <a:latin typeface="Verdana"/>
                <a:cs typeface="Verdana"/>
              </a:rPr>
              <a:t>Guarantees to be given by the issuing Member State in particular cases</a:t>
            </a:r>
            <a:r>
              <a:rPr lang="cs-CZ" sz="1400" u="sng" spc="-5" dirty="0">
                <a:latin typeface="Verdana"/>
                <a:cs typeface="Verdana"/>
              </a:rPr>
              <a:t> </a:t>
            </a:r>
            <a:r>
              <a:rPr lang="cs-CZ" sz="1400" spc="-5" dirty="0">
                <a:latin typeface="Verdana"/>
                <a:cs typeface="Verdana"/>
              </a:rPr>
              <a:t>‘ </a:t>
            </a:r>
            <a:r>
              <a:rPr sz="1400" spc="-5" dirty="0">
                <a:latin typeface="Verdana"/>
                <a:cs typeface="Verdana"/>
              </a:rPr>
              <a:t>provides:</a:t>
            </a:r>
            <a:endParaRPr sz="14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137160" marR="647700">
              <a:lnSpc>
                <a:spcPts val="1650"/>
              </a:lnSpc>
            </a:pPr>
            <a:r>
              <a:rPr sz="1400" spc="-5" dirty="0">
                <a:latin typeface="Verdana"/>
                <a:cs typeface="Verdana"/>
              </a:rPr>
              <a:t>“The </a:t>
            </a:r>
            <a:r>
              <a:rPr sz="1400" b="1" spc="-5" dirty="0">
                <a:latin typeface="Verdana"/>
                <a:cs typeface="Verdana"/>
              </a:rPr>
              <a:t>execution</a:t>
            </a:r>
            <a:r>
              <a:rPr sz="1400" spc="-5" dirty="0">
                <a:latin typeface="Verdana"/>
                <a:cs typeface="Verdana"/>
              </a:rPr>
              <a:t> of the EAW by the executing judicial authority </a:t>
            </a:r>
            <a:r>
              <a:rPr sz="1400" b="1" spc="-5" dirty="0">
                <a:latin typeface="Verdana"/>
                <a:cs typeface="Verdana"/>
              </a:rPr>
              <a:t>may</a:t>
            </a:r>
            <a:r>
              <a:rPr sz="1400" spc="-5" dirty="0">
                <a:latin typeface="Verdana"/>
                <a:cs typeface="Verdana"/>
              </a:rPr>
              <a:t> </a:t>
            </a:r>
            <a:r>
              <a:rPr lang="cs-CZ" sz="1400" b="1" spc="-5" dirty="0" err="1">
                <a:latin typeface="Verdana"/>
                <a:cs typeface="Verdana"/>
              </a:rPr>
              <a:t>respond</a:t>
            </a:r>
            <a:r>
              <a:rPr lang="cs-CZ" sz="1400" b="1" spc="-5" dirty="0">
                <a:latin typeface="Verdana"/>
                <a:cs typeface="Verdana"/>
              </a:rPr>
              <a:t> to</a:t>
            </a:r>
            <a:r>
              <a:rPr sz="1400" spc="-5" dirty="0">
                <a:latin typeface="Verdana"/>
                <a:cs typeface="Verdana"/>
              </a:rPr>
              <a:t> to the </a:t>
            </a:r>
            <a:r>
              <a:rPr sz="1400" b="1" spc="-5" dirty="0">
                <a:latin typeface="Verdana"/>
                <a:cs typeface="Verdana"/>
              </a:rPr>
              <a:t>specific</a:t>
            </a:r>
            <a:r>
              <a:rPr sz="1400" b="1" spc="-20" dirty="0">
                <a:latin typeface="Verdana"/>
                <a:cs typeface="Verdana"/>
              </a:rPr>
              <a:t> </a:t>
            </a:r>
            <a:r>
              <a:rPr sz="1400" b="1" spc="-5" dirty="0">
                <a:latin typeface="Verdana"/>
                <a:cs typeface="Verdana"/>
              </a:rPr>
              <a:t>conditions</a:t>
            </a:r>
            <a:r>
              <a:rPr sz="1400" spc="-5" dirty="0">
                <a:latin typeface="Verdana"/>
                <a:cs typeface="Verdana"/>
              </a:rPr>
              <a:t>”.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4898" y="1266981"/>
            <a:ext cx="8364220" cy="2251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100"/>
              </a:spcBef>
            </a:pPr>
            <a:r>
              <a:rPr sz="1400" b="1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Article </a:t>
            </a:r>
            <a:r>
              <a:rPr sz="1400" b="1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6</a:t>
            </a:r>
            <a:r>
              <a:rPr sz="1400" b="1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– </a:t>
            </a:r>
            <a:r>
              <a:rPr lang="cs-CZ" sz="1400" spc="-5" dirty="0">
                <a:latin typeface="Verdana"/>
                <a:cs typeface="Verdana"/>
              </a:rPr>
              <a:t>‘</a:t>
            </a:r>
            <a:r>
              <a:rPr sz="1400" u="sng" spc="-5" dirty="0">
                <a:latin typeface="Verdana"/>
                <a:cs typeface="Verdana"/>
              </a:rPr>
              <a:t>Determination of the competent judicial authorities</a:t>
            </a:r>
            <a:r>
              <a:rPr sz="1400" spc="-5" dirty="0">
                <a:latin typeface="Verdana"/>
                <a:cs typeface="Verdana"/>
              </a:rPr>
              <a:t>’,</a:t>
            </a:r>
            <a:r>
              <a:rPr sz="1400" spc="-4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provides:</a:t>
            </a:r>
            <a:endParaRPr sz="1400" dirty="0">
              <a:latin typeface="Verdana"/>
              <a:cs typeface="Verdana"/>
            </a:endParaRPr>
          </a:p>
          <a:p>
            <a:pPr marL="12700" marR="6350" indent="147320" algn="just">
              <a:lnSpc>
                <a:spcPct val="100000"/>
              </a:lnSpc>
              <a:spcBef>
                <a:spcPts val="1395"/>
              </a:spcBef>
              <a:buSzPct val="92857"/>
              <a:buAutoNum type="arabicPeriod"/>
              <a:tabLst>
                <a:tab pos="339090" algn="l"/>
              </a:tabLst>
            </a:pP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b="1" spc="-5" dirty="0">
                <a:latin typeface="Verdana"/>
                <a:cs typeface="Verdana"/>
              </a:rPr>
              <a:t>issuing judicial authority </a:t>
            </a:r>
            <a:r>
              <a:rPr sz="1400" spc="-5" dirty="0">
                <a:latin typeface="Verdana"/>
                <a:cs typeface="Verdana"/>
              </a:rPr>
              <a:t>shall be the judicial authority of the issuing Member State  which is </a:t>
            </a:r>
            <a:r>
              <a:rPr sz="1400" b="1" u="sng" spc="-5" dirty="0">
                <a:latin typeface="Verdana"/>
                <a:cs typeface="Verdana"/>
              </a:rPr>
              <a:t>competent</a:t>
            </a:r>
            <a:r>
              <a:rPr sz="1400" u="sng" spc="-5" dirty="0">
                <a:latin typeface="Verdana"/>
                <a:cs typeface="Verdana"/>
              </a:rPr>
              <a:t> to issue </a:t>
            </a:r>
            <a:r>
              <a:rPr sz="1400" dirty="0">
                <a:latin typeface="Verdana"/>
                <a:cs typeface="Verdana"/>
              </a:rPr>
              <a:t>a </a:t>
            </a:r>
            <a:r>
              <a:rPr sz="1400" spc="-5" dirty="0">
                <a:latin typeface="Verdana"/>
                <a:cs typeface="Verdana"/>
              </a:rPr>
              <a:t>European arrest warrant by </a:t>
            </a:r>
            <a:r>
              <a:rPr lang="cs-CZ" sz="1400" spc="-5" dirty="0" err="1">
                <a:latin typeface="Verdana"/>
                <a:cs typeface="Verdana"/>
              </a:rPr>
              <a:t>power</a:t>
            </a:r>
            <a:r>
              <a:rPr sz="1400" spc="-5" dirty="0">
                <a:latin typeface="Verdana"/>
                <a:cs typeface="Verdana"/>
              </a:rPr>
              <a:t> of the law of that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State.</a:t>
            </a:r>
            <a:endParaRPr sz="1400" dirty="0">
              <a:latin typeface="Verdana"/>
              <a:cs typeface="Verdana"/>
            </a:endParaRPr>
          </a:p>
          <a:p>
            <a:pPr marL="12700" marR="5080" indent="146050" algn="just">
              <a:lnSpc>
                <a:spcPct val="99000"/>
              </a:lnSpc>
              <a:spcBef>
                <a:spcPts val="1380"/>
              </a:spcBef>
              <a:buSzPct val="92857"/>
              <a:buAutoNum type="arabicPeriod"/>
              <a:tabLst>
                <a:tab pos="412750" algn="l"/>
              </a:tabLst>
            </a:pPr>
            <a:r>
              <a:rPr sz="1400" spc="-5" dirty="0">
                <a:latin typeface="Verdana"/>
                <a:cs typeface="Verdana"/>
              </a:rPr>
              <a:t>The </a:t>
            </a:r>
            <a:r>
              <a:rPr sz="1400" b="1" spc="-5" dirty="0">
                <a:latin typeface="Verdana"/>
                <a:cs typeface="Verdana"/>
              </a:rPr>
              <a:t>executing judicial authority </a:t>
            </a:r>
            <a:r>
              <a:rPr sz="1400" spc="-5" dirty="0">
                <a:latin typeface="Verdana"/>
                <a:cs typeface="Verdana"/>
              </a:rPr>
              <a:t>shall be the judicial authority of the executing Member  State which is </a:t>
            </a:r>
            <a:r>
              <a:rPr sz="1400" b="1" u="sng" spc="-5" dirty="0">
                <a:latin typeface="Verdana"/>
                <a:cs typeface="Verdana"/>
              </a:rPr>
              <a:t>competent</a:t>
            </a:r>
            <a:r>
              <a:rPr sz="1400" u="sng" spc="-5" dirty="0">
                <a:latin typeface="Verdana"/>
                <a:cs typeface="Verdana"/>
              </a:rPr>
              <a:t> to execute </a:t>
            </a:r>
            <a:r>
              <a:rPr sz="1400" spc="-5" dirty="0">
                <a:latin typeface="Verdana"/>
                <a:cs typeface="Verdana"/>
              </a:rPr>
              <a:t>the European arrest warrant by </a:t>
            </a:r>
            <a:r>
              <a:rPr lang="cs-CZ" sz="1400" spc="-5" dirty="0" err="1">
                <a:latin typeface="Verdana"/>
                <a:cs typeface="Verdana"/>
              </a:rPr>
              <a:t>power</a:t>
            </a:r>
            <a:r>
              <a:rPr sz="1400" spc="-5" dirty="0">
                <a:latin typeface="Verdana"/>
                <a:cs typeface="Verdana"/>
              </a:rPr>
              <a:t> of the law of that  State.</a:t>
            </a:r>
            <a:endParaRPr sz="1400" dirty="0">
              <a:latin typeface="Verdana"/>
              <a:cs typeface="Verdana"/>
            </a:endParaRPr>
          </a:p>
          <a:p>
            <a:pPr marL="12700" marR="6350" indent="67310">
              <a:lnSpc>
                <a:spcPct val="100000"/>
              </a:lnSpc>
              <a:spcBef>
                <a:spcPts val="1370"/>
              </a:spcBef>
              <a:buSzPct val="92857"/>
              <a:buAutoNum type="arabicPeriod"/>
              <a:tabLst>
                <a:tab pos="330200" algn="l"/>
              </a:tabLst>
            </a:pPr>
            <a:r>
              <a:rPr sz="1400" spc="-5" dirty="0">
                <a:latin typeface="Verdana"/>
                <a:cs typeface="Verdana"/>
              </a:rPr>
              <a:t>Each Member State shall </a:t>
            </a:r>
            <a:r>
              <a:rPr sz="1400" b="1" spc="-5" dirty="0">
                <a:latin typeface="Verdana"/>
                <a:cs typeface="Verdana"/>
              </a:rPr>
              <a:t>inform</a:t>
            </a:r>
            <a:r>
              <a:rPr sz="1400" spc="-5" dirty="0">
                <a:latin typeface="Verdana"/>
                <a:cs typeface="Verdana"/>
              </a:rPr>
              <a:t> the General Secretariat of the Council of the competent  judicial authority under its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law.</a:t>
            </a:r>
            <a:r>
              <a:rPr lang="cs-CZ" sz="1400" spc="-5" dirty="0">
                <a:latin typeface="Verdana"/>
                <a:cs typeface="Verdana"/>
              </a:rPr>
              <a:t>’</a:t>
            </a:r>
            <a:endParaRPr sz="1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1789</Words>
  <Application>Microsoft Office PowerPoint</Application>
  <PresentationFormat>On-screen Show (16:9)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DejaVu Sans</vt:lpstr>
      <vt:lpstr>Times New Roman</vt:lpstr>
      <vt:lpstr>Verdana</vt:lpstr>
      <vt:lpstr>Office Theme</vt:lpstr>
      <vt:lpstr>European  Arrest  Warrant</vt:lpstr>
      <vt:lpstr>CONTENT:</vt:lpstr>
      <vt:lpstr>Case A (Mr. Pál Aranyosi C‑404/15)</vt:lpstr>
      <vt:lpstr>PowerPoint Presentation</vt:lpstr>
      <vt:lpstr>Case B</vt:lpstr>
      <vt:lpstr>II. QUESTIONS Referring Court Asks:</vt:lpstr>
      <vt:lpstr>III. LEGAL  FRAMEWORK – 1/ Framework Decision - 2002/584/SVV – European Arrest Warrants</vt:lpstr>
      <vt:lpstr>PowerPoint Presentation</vt:lpstr>
      <vt:lpstr>PowerPoint Presentation</vt:lpstr>
      <vt:lpstr>III. LEGAL FRAMEWORK – 2/ Principles in Framework Decision</vt:lpstr>
      <vt:lpstr>III. LEGAL FRAMEWORK – 3/ Treaties</vt:lpstr>
      <vt:lpstr>III. LEGAL FRAMEWORK – 4/ The Charter</vt:lpstr>
      <vt:lpstr>III. LEGAL FRAMEWORK – 5/ Convention of Human Rights </vt:lpstr>
      <vt:lpstr>III. LEGAL FRAMEWORK – 6/ German Law</vt:lpstr>
      <vt:lpstr>III. LEGAL FRAMEWORK  – 6/ German Law</vt:lpstr>
      <vt:lpstr>IV. CONCLUSION</vt:lpstr>
      <vt:lpstr>PowerPoint Presentation</vt:lpstr>
      <vt:lpstr>PowerPoint Presentation</vt:lpstr>
      <vt:lpstr>IV. JUDGMENT OF THE COURT (Grand Chamber)</vt:lpstr>
      <vt:lpstr>THANK YOU FOR ATTENTION❤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 Arrest  Warrants</dc:title>
  <dc:creator>samue</dc:creator>
  <cp:lastModifiedBy>ZorBur</cp:lastModifiedBy>
  <cp:revision>54</cp:revision>
  <dcterms:created xsi:type="dcterms:W3CDTF">2019-04-15T12:07:23Z</dcterms:created>
  <dcterms:modified xsi:type="dcterms:W3CDTF">2019-05-07T12:51:35Z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2019-04-15T00:00:00Z</vt:filetime>
  </property>
</Properties>
</file>