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57" r:id="rId4"/>
    <p:sldId id="264" r:id="rId5"/>
    <p:sldId id="258" r:id="rId6"/>
    <p:sldId id="259" r:id="rId7"/>
    <p:sldId id="262" r:id="rId8"/>
    <p:sldId id="261" r:id="rId9"/>
    <p:sldId id="265" r:id="rId10"/>
    <p:sldId id="266" r:id="rId11"/>
    <p:sldId id="267" r:id="rId12"/>
    <p:sldId id="263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7016-1DE9-49C3-8CD7-DFF5D8EC5C55}" type="datetimeFigureOut">
              <a:rPr lang="hr-HR" smtClean="0"/>
              <a:pPr/>
              <a:t>22.11.2010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50F7-7D63-43AC-ADFD-9BA85DB95B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7016-1DE9-49C3-8CD7-DFF5D8EC5C55}" type="datetimeFigureOut">
              <a:rPr lang="hr-HR" smtClean="0"/>
              <a:pPr/>
              <a:t>22.11.2010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50F7-7D63-43AC-ADFD-9BA85DB95B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7016-1DE9-49C3-8CD7-DFF5D8EC5C55}" type="datetimeFigureOut">
              <a:rPr lang="hr-HR" smtClean="0"/>
              <a:pPr/>
              <a:t>22.11.2010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50F7-7D63-43AC-ADFD-9BA85DB95B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7016-1DE9-49C3-8CD7-DFF5D8EC5C55}" type="datetimeFigureOut">
              <a:rPr lang="hr-HR" smtClean="0"/>
              <a:pPr/>
              <a:t>22.11.2010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50F7-7D63-43AC-ADFD-9BA85DB95B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7016-1DE9-49C3-8CD7-DFF5D8EC5C55}" type="datetimeFigureOut">
              <a:rPr lang="hr-HR" smtClean="0"/>
              <a:pPr/>
              <a:t>22.11.2010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50F7-7D63-43AC-ADFD-9BA85DB95B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7016-1DE9-49C3-8CD7-DFF5D8EC5C55}" type="datetimeFigureOut">
              <a:rPr lang="hr-HR" smtClean="0"/>
              <a:pPr/>
              <a:t>22.11.2010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50F7-7D63-43AC-ADFD-9BA85DB95B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7016-1DE9-49C3-8CD7-DFF5D8EC5C55}" type="datetimeFigureOut">
              <a:rPr lang="hr-HR" smtClean="0"/>
              <a:pPr/>
              <a:t>22.11.2010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50F7-7D63-43AC-ADFD-9BA85DB95B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7016-1DE9-49C3-8CD7-DFF5D8EC5C55}" type="datetimeFigureOut">
              <a:rPr lang="hr-HR" smtClean="0"/>
              <a:pPr/>
              <a:t>22.11.2010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0650F7-7D63-43AC-ADFD-9BA85DB95B8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7016-1DE9-49C3-8CD7-DFF5D8EC5C55}" type="datetimeFigureOut">
              <a:rPr lang="hr-HR" smtClean="0"/>
              <a:pPr/>
              <a:t>22.11.2010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50F7-7D63-43AC-ADFD-9BA85DB95B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7016-1DE9-49C3-8CD7-DFF5D8EC5C55}" type="datetimeFigureOut">
              <a:rPr lang="hr-HR" smtClean="0"/>
              <a:pPr/>
              <a:t>22.11.2010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B0650F7-7D63-43AC-ADFD-9BA85DB95B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DFB7016-1DE9-49C3-8CD7-DFF5D8EC5C55}" type="datetimeFigureOut">
              <a:rPr lang="hr-HR" smtClean="0"/>
              <a:pPr/>
              <a:t>22.11.2010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50F7-7D63-43AC-ADFD-9BA85DB95B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DFB7016-1DE9-49C3-8CD7-DFF5D8EC5C55}" type="datetimeFigureOut">
              <a:rPr lang="hr-HR" smtClean="0"/>
              <a:pPr/>
              <a:t>22.11.2010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0650F7-7D63-43AC-ADFD-9BA85DB95B8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2132856"/>
            <a:ext cx="5472608" cy="1296144"/>
          </a:xfrm>
        </p:spPr>
        <p:txBody>
          <a:bodyPr>
            <a:normAutofit/>
          </a:bodyPr>
          <a:lstStyle/>
          <a:p>
            <a:pPr algn="ctr"/>
            <a:r>
              <a:rPr lang="hr-HR" sz="6600" dirty="0" smtClean="0"/>
              <a:t>Eutanazija</a:t>
            </a:r>
            <a:endParaRPr lang="hr-HR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80048" cy="64807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hr-HR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grč. eu – LAKA, grč. thanatos – SMRT )</a:t>
            </a:r>
            <a:endParaRPr lang="hr-HR" sz="32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5589240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Dario Ivanda        </a:t>
            </a:r>
            <a:r>
              <a:rPr lang="hr-H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</a:t>
            </a:r>
            <a:r>
              <a:rPr lang="hr-H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Ivona Grubešić</a:t>
            </a:r>
          </a:p>
          <a:p>
            <a:r>
              <a:rPr lang="hr-H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Tihana Janković                      </a:t>
            </a:r>
            <a:r>
              <a:rPr lang="hr-H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r>
              <a:rPr lang="hr-H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Mihaela Jurčić</a:t>
            </a:r>
            <a:endParaRPr lang="hr-HR" sz="24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467600" cy="778098"/>
          </a:xfrm>
        </p:spPr>
        <p:txBody>
          <a:bodyPr>
            <a:normAutofit/>
          </a:bodyPr>
          <a:lstStyle/>
          <a:p>
            <a:r>
              <a:rPr lang="hr-HR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Zaključne napomene</a:t>
            </a:r>
            <a:endParaRPr lang="hr-HR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496944" cy="5733256"/>
          </a:xfrm>
        </p:spPr>
        <p:txBody>
          <a:bodyPr>
            <a:normAutofit/>
          </a:bodyPr>
          <a:lstStyle/>
          <a:p>
            <a:r>
              <a:rPr lang="hr-HR" sz="2000" dirty="0" smtClean="0"/>
              <a:t>Javnost je u zapadnim zemljama sve više zaokupljena pitanjem treba li legalizirati dobrovoljnu eutanaziju. Ljudi sve više razmišljaju o tome kako bi se oni suočili s tom situacijom, a rastuće starenje populacije polako, ali sigurno pojačava politički pritisak na ozakonjenje eutanazije.</a:t>
            </a:r>
          </a:p>
          <a:p>
            <a:endParaRPr lang="hr-HR" sz="2000" dirty="0" smtClean="0"/>
          </a:p>
          <a:p>
            <a:r>
              <a:rPr lang="hr-HR" sz="2000" dirty="0" smtClean="0"/>
              <a:t>Postoji mnogo ljudi koji jednostavno ne žele zbog neke bolesti, nezgode ili kakvog drugog razloga proživljavati teške boli ili zapasti u vegetativno stanje. Riječ je o traumatičnim situacijama ne samo za pacijenta, već i za članove uže obitelji koje mogu i potrajati.</a:t>
            </a:r>
          </a:p>
          <a:p>
            <a:endParaRPr lang="hr-HR" sz="2000" dirty="0" smtClean="0"/>
          </a:p>
          <a:p>
            <a:r>
              <a:rPr lang="hr-HR" sz="2000" dirty="0" smtClean="0"/>
              <a:t>Troškovi održavanja života u vegetativnom stanju nisu zanemarivi i posredno na ovaj ili onaj način padaju na teret članova uže obitelji.</a:t>
            </a:r>
          </a:p>
          <a:p>
            <a:pPr>
              <a:buNone/>
            </a:pPr>
            <a:endParaRPr lang="hr-H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4608" y="1052736"/>
            <a:ext cx="1738536" cy="77809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640960" cy="5328592"/>
          </a:xfrm>
        </p:spPr>
        <p:txBody>
          <a:bodyPr>
            <a:normAutofit/>
          </a:bodyPr>
          <a:lstStyle/>
          <a:p>
            <a:endParaRPr lang="hr-HR" sz="2000" dirty="0" smtClean="0"/>
          </a:p>
          <a:p>
            <a:endParaRPr lang="hr-HR" sz="2000" dirty="0" smtClean="0"/>
          </a:p>
          <a:p>
            <a:r>
              <a:rPr lang="hr-HR" sz="2000" dirty="0" smtClean="0"/>
              <a:t>Problem je što se pitanje eutanazije ne riješava na području prava i interesa pojedinaca, već na području tumačenja temeljnih vrijednosti u društvu.</a:t>
            </a:r>
          </a:p>
          <a:p>
            <a:endParaRPr lang="hr-HR" dirty="0" smtClean="0"/>
          </a:p>
          <a:p>
            <a:pPr>
              <a:buNone/>
            </a:pPr>
            <a:endParaRPr lang="hr-HR" sz="2000" dirty="0" smtClean="0"/>
          </a:p>
          <a:p>
            <a:endParaRPr lang="hr-HR" sz="2000" dirty="0" smtClean="0"/>
          </a:p>
          <a:p>
            <a:r>
              <a:rPr lang="hr-HR" sz="2000" dirty="0" smtClean="0"/>
              <a:t>Tendencija da se bezuvjetno poštuju odluke pojedinca o načinu na koji će voditi svoj život kao i o načinu na koji će ga završiti, ako nisu donesene pod prisilom i ako se ne šteti interesima drugih, priprema teren za mirne rasprave o problemu eutanazije u budućnosti a do onda....</a:t>
            </a:r>
          </a:p>
          <a:p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88624" y="188640"/>
            <a:ext cx="7467600" cy="114300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332656"/>
            <a:ext cx="7467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...ruke liječnika su vezane.</a:t>
            </a:r>
            <a:endParaRPr lang="hr-H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Dario Ivanda\Pictures\EUthanasie-Gesetz-Luxemburg_news352_gro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8424936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C:\Users\Dario Ivanda\Pictures\euthanasi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136904" cy="5904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Pojam i povijest eutanazije</a:t>
            </a:r>
            <a:endParaRPr lang="hr-HR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Samu kovanicu prvi put spominje engleski filozof i državnik </a:t>
            </a:r>
            <a:r>
              <a:rPr lang="hr-H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Francis Bacon</a:t>
            </a:r>
            <a:r>
              <a:rPr lang="hr-HR" sz="2000" b="1" dirty="0" smtClean="0">
                <a:solidFill>
                  <a:srgbClr val="0070C0"/>
                </a:solidFill>
              </a:rPr>
              <a:t> </a:t>
            </a:r>
            <a:r>
              <a:rPr lang="hr-HR" sz="2000" dirty="0" smtClean="0"/>
              <a:t>u znamenitom djelu </a:t>
            </a:r>
            <a:r>
              <a:rPr lang="hr-H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Novi organon znanosti</a:t>
            </a:r>
            <a:r>
              <a:rPr lang="hr-HR" sz="2000" dirty="0" smtClean="0"/>
              <a:t>.</a:t>
            </a:r>
          </a:p>
          <a:p>
            <a:endParaRPr lang="hr-HR" sz="2000" dirty="0" smtClean="0"/>
          </a:p>
          <a:p>
            <a:r>
              <a:rPr lang="hr-HR" sz="2000" dirty="0" smtClean="0"/>
              <a:t>U izvornom značenju lagana smrt, s vremenaom se značenje </a:t>
            </a:r>
            <a:r>
              <a:rPr lang="hr-H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eutanazije</a:t>
            </a:r>
            <a:r>
              <a:rPr lang="hr-HR" sz="2000" dirty="0" smtClean="0"/>
              <a:t> kao pojma proširilo na područje aktivnog stava prema smrti, prema kojem bi bilo dopušteno skratiti život neizlječivog bolesnika.</a:t>
            </a:r>
          </a:p>
          <a:p>
            <a:endParaRPr lang="hr-HR" sz="2000" dirty="0" smtClean="0"/>
          </a:p>
          <a:p>
            <a:r>
              <a:rPr lang="hr-HR" sz="2000" dirty="0" smtClean="0"/>
              <a:t>Pitanje eutanazije je u starih naroda bilo umnogome povezano s njihovim mitovima i ritualima.</a:t>
            </a: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6576" y="836712"/>
            <a:ext cx="2386608" cy="922114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192688"/>
          </a:xfrm>
        </p:spPr>
        <p:txBody>
          <a:bodyPr>
            <a:normAutofit/>
          </a:bodyPr>
          <a:lstStyle/>
          <a:p>
            <a:r>
              <a:rPr lang="hr-HR" sz="2000" dirty="0" smtClean="0"/>
              <a:t>Rimski filozof Seneka zastupao je gledište da slabu i nakaznu djecu treba utopiti. U grčkoj državi Sparti djeca-invalidi bacala su se s vrha litica u ponor ili su ih ostavljali na stijenama Tajgeta da umru.</a:t>
            </a:r>
          </a:p>
          <a:p>
            <a:endParaRPr lang="hr-HR" sz="2000" dirty="0" smtClean="0"/>
          </a:p>
          <a:p>
            <a:r>
              <a:rPr lang="hr-HR" sz="2000" dirty="0" smtClean="0"/>
              <a:t>Germani su takvu djecu odvodili u šume i prepuštali zvijerima.</a:t>
            </a:r>
          </a:p>
          <a:p>
            <a:endParaRPr lang="hr-HR" sz="2000" dirty="0" smtClean="0"/>
          </a:p>
          <a:p>
            <a:r>
              <a:rPr lang="hr-HR" sz="2000" dirty="0" smtClean="0"/>
              <a:t>U kineskom društvu sve do današnjih dana očuvao se u nekim zabitim mjestima postupak eutanazije slaboumnog djeteta.</a:t>
            </a:r>
          </a:p>
          <a:p>
            <a:endParaRPr lang="hr-HR" sz="2000" dirty="0" smtClean="0"/>
          </a:p>
          <a:p>
            <a:r>
              <a:rPr lang="hr-HR" sz="2000" dirty="0" smtClean="0"/>
              <a:t>Na Mljetu je 1912. zabilježen zadnji slučaj uvriježenog običaja u kojem su zbog nedostatka hrane nemoćnog starca ubili bacivši ga u more ribama.</a:t>
            </a:r>
          </a:p>
          <a:p>
            <a:endParaRPr lang="hr-HR" sz="2000" dirty="0" smtClean="0"/>
          </a:p>
          <a:p>
            <a:r>
              <a:rPr lang="hr-HR" sz="2000" dirty="0" smtClean="0"/>
              <a:t>U nacističkoj Njemačkoj Hitler je u listopadu 1939. godine izdao obvezni naputak o eutanaziji odraslih kojim se liječnicima dozvoljavalo da ubijaju kronične mentalne bolesnike i fizičke invalide. Na temelju tog naputka ubijeno je oko 275 000 ljudi.</a:t>
            </a: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4728" y="4653136"/>
            <a:ext cx="360040" cy="256084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76672"/>
            <a:ext cx="8291264" cy="5832648"/>
          </a:xfrm>
        </p:spPr>
        <p:txBody>
          <a:bodyPr>
            <a:normAutofit/>
          </a:bodyPr>
          <a:lstStyle/>
          <a:p>
            <a:r>
              <a:rPr lang="hr-HR" sz="2000" dirty="0" smtClean="0"/>
              <a:t>Danas uobičajeno pod eutanazijom podrazumijevamo čin namjernog prekidanja života bolesnika, vrstu humanog ubojstva radi skraćivanja patnji. </a:t>
            </a:r>
          </a:p>
          <a:p>
            <a:endParaRPr lang="hr-HR" sz="2000" dirty="0" smtClean="0"/>
          </a:p>
          <a:p>
            <a:r>
              <a:rPr lang="hr-HR" sz="2000" dirty="0" smtClean="0"/>
              <a:t>Ona implicira aktivno sudjelovanje drugih osoba prilikom oduzimanja života i to je temeljna razlika u odnosu na druge oblike suicida u kojima pojedinac sam i samostalno bez neposrednog  sudjelovanja drugih oduzima vlastiti život.</a:t>
            </a:r>
          </a:p>
          <a:p>
            <a:endParaRPr lang="hr-HR" sz="2000" dirty="0" smtClean="0"/>
          </a:p>
          <a:p>
            <a:r>
              <a:rPr lang="hr-HR" sz="2000" dirty="0" smtClean="0"/>
              <a:t>Sinonim za eutanaziju je </a:t>
            </a:r>
            <a:r>
              <a:rPr lang="hr-H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liječnički potpomognuto samoubojstvo</a:t>
            </a:r>
            <a:r>
              <a:rPr lang="hr-HR" sz="2000" dirty="0" smtClean="0"/>
              <a:t>.</a:t>
            </a:r>
          </a:p>
          <a:p>
            <a:endParaRPr lang="hr-HR" sz="2000" dirty="0" smtClean="0"/>
          </a:p>
          <a:p>
            <a:r>
              <a:rPr lang="hr-HR" sz="2000" dirty="0" smtClean="0"/>
              <a:t>Eutanazija je danas legalizirana u nekoliko država. Zakonodavno tijelo Kalifornije usvojilo je 1977. godine </a:t>
            </a:r>
            <a:r>
              <a:rPr lang="hr-H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Zakon o pravu na smrt (Right to die bill) . </a:t>
            </a:r>
            <a:r>
              <a:rPr lang="hr-HR" sz="2000" dirty="0" smtClean="0"/>
              <a:t>Eutanaziju su još legalizirale neke američke države te Nizozemska i Sjeverni teritorij Australije. Usmrćenje na zahtjev se u zemljalma europskokontinentalnog pravnog kruga i dalje tretira kao kazneno djelo.</a:t>
            </a:r>
            <a:endParaRPr lang="hr-HR" sz="2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Vrste eutanazije</a:t>
            </a:r>
            <a:endParaRPr lang="hr-HR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/>
          </a:bodyPr>
          <a:lstStyle/>
          <a:p>
            <a:pPr marL="550926" indent="-514350">
              <a:buClr>
                <a:srgbClr val="0070C0"/>
              </a:buClr>
              <a:buFont typeface="+mj-lt"/>
              <a:buAutoNum type="romanUcPeriod"/>
            </a:pPr>
            <a:r>
              <a:rPr lang="hr-H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AKTIVNA</a:t>
            </a:r>
          </a:p>
          <a:p>
            <a:pPr marL="550926" indent="-514350">
              <a:buClr>
                <a:srgbClr val="0070C0"/>
              </a:buClr>
              <a:buFont typeface="+mj-lt"/>
              <a:buAutoNum type="romanUcPeriod"/>
            </a:pPr>
            <a:endParaRPr lang="hr-HR" sz="2000" dirty="0" smtClean="0"/>
          </a:p>
          <a:p>
            <a:pPr marL="550926" indent="-514350">
              <a:buClr>
                <a:srgbClr val="0070C0"/>
              </a:buClr>
              <a:buFont typeface="+mj-lt"/>
              <a:buAutoNum type="romanUcPeriod"/>
            </a:pPr>
            <a:r>
              <a:rPr lang="hr-H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PASIVNA</a:t>
            </a:r>
          </a:p>
          <a:p>
            <a:pPr marL="550926" indent="-514350">
              <a:buClr>
                <a:srgbClr val="0070C0"/>
              </a:buClr>
              <a:buFont typeface="+mj-lt"/>
              <a:buAutoNum type="romanUcPeriod"/>
            </a:pPr>
            <a:endParaRPr lang="hr-HR" sz="2000" dirty="0" smtClean="0"/>
          </a:p>
          <a:p>
            <a:pPr marL="550926" indent="-514350">
              <a:buClr>
                <a:srgbClr val="0070C0"/>
              </a:buClr>
              <a:buFont typeface="+mj-lt"/>
              <a:buAutoNum type="romanUcPeriod"/>
            </a:pPr>
            <a:r>
              <a:rPr lang="hr-H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DOBROVOLJNA</a:t>
            </a:r>
          </a:p>
          <a:p>
            <a:pPr marL="550926" indent="-514350">
              <a:buClr>
                <a:srgbClr val="0070C0"/>
              </a:buClr>
              <a:buFont typeface="+mj-lt"/>
              <a:buAutoNum type="romanUcPeriod"/>
            </a:pPr>
            <a:endParaRPr lang="hr-HR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550926" indent="-514350">
              <a:buClr>
                <a:srgbClr val="0070C0"/>
              </a:buClr>
              <a:buFont typeface="+mj-lt"/>
              <a:buAutoNum type="romanUcPeriod"/>
            </a:pPr>
            <a:r>
              <a:rPr lang="hr-H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NEODOBRIVA</a:t>
            </a:r>
          </a:p>
          <a:p>
            <a:pPr marL="550926" indent="-514350">
              <a:buClr>
                <a:srgbClr val="0070C0"/>
              </a:buClr>
              <a:buFont typeface="+mj-lt"/>
              <a:buAutoNum type="romanUcPeriod"/>
            </a:pPr>
            <a:endParaRPr lang="hr-HR" sz="2000" dirty="0" smtClean="0"/>
          </a:p>
          <a:p>
            <a:pPr marL="550926" indent="-514350">
              <a:buClr>
                <a:srgbClr val="0070C0"/>
              </a:buClr>
              <a:buFont typeface="+mj-lt"/>
              <a:buAutoNum type="romanUcPeriod"/>
            </a:pPr>
            <a:r>
              <a:rPr lang="hr-H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OPORUČNA</a:t>
            </a:r>
          </a:p>
          <a:p>
            <a:pPr marL="550926" indent="-514350">
              <a:buClr>
                <a:srgbClr val="0070C0"/>
              </a:buClr>
              <a:buFont typeface="+mj-lt"/>
              <a:buAutoNum type="romanUcPeriod"/>
            </a:pPr>
            <a:endParaRPr lang="hr-HR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550926" indent="-514350">
              <a:buClr>
                <a:srgbClr val="0070C0"/>
              </a:buClr>
              <a:buFont typeface="+mj-lt"/>
              <a:buAutoNum type="romanUcPeriod"/>
            </a:pPr>
            <a:r>
              <a:rPr lang="hr-H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PRISILNA</a:t>
            </a: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2050" name="Picture 2" descr="C:\Users\Dario Ivanda\Pictures\euthanasi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60648"/>
            <a:ext cx="4824536" cy="3672408"/>
          </a:xfrm>
          <a:prstGeom prst="rect">
            <a:avLst/>
          </a:prstGeom>
          <a:noFill/>
        </p:spPr>
      </p:pic>
      <p:pic>
        <p:nvPicPr>
          <p:cNvPr id="2051" name="Picture 3" descr="C:\Users\Dario Ivanda\Pictures\euthanasia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3456384" cy="6192688"/>
          </a:xfrm>
          <a:prstGeom prst="rect">
            <a:avLst/>
          </a:prstGeom>
          <a:noFill/>
        </p:spPr>
      </p:pic>
      <p:pic>
        <p:nvPicPr>
          <p:cNvPr id="2052" name="Picture 4" descr="C:\Users\Dario Ivanda\Pictures\euthanasi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4221088"/>
            <a:ext cx="2286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Eutanazija i hrvatski pravni poredak</a:t>
            </a:r>
            <a:endParaRPr lang="hr-HR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5257800"/>
          </a:xfrm>
        </p:spPr>
        <p:txBody>
          <a:bodyPr>
            <a:normAutofit/>
          </a:bodyPr>
          <a:lstStyle/>
          <a:p>
            <a:r>
              <a:rPr lang="hr-H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Kazneni zakon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000" dirty="0" smtClean="0"/>
              <a:t>iz 1997. godine uvodi u kaznenopravnu regulativu kazneno djelo usmrćenja na zahtjev. Tako </a:t>
            </a:r>
            <a:r>
              <a:rPr lang="hr-H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članak 94</a:t>
            </a:r>
            <a:r>
              <a:rPr lang="hr-H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hr-HR" sz="2000" dirty="0" smtClean="0"/>
              <a:t>KZ propisuje: “Tko drugoga usmrti na njegov izričit i ozbiljan zahtjev, kaznit će se kaznom zatvora od jedne do osam godina.”</a:t>
            </a:r>
          </a:p>
          <a:p>
            <a:endParaRPr lang="hr-HR" sz="2000" dirty="0" smtClean="0"/>
          </a:p>
          <a:p>
            <a:r>
              <a:rPr lang="hr-HR" sz="2000" dirty="0" smtClean="0"/>
              <a:t>Odredbom članka 94. KZ propisana je blaža kazna nego za </a:t>
            </a:r>
            <a:r>
              <a:rPr lang="hr-HR" sz="2000" i="1" dirty="0" smtClean="0"/>
              <a:t>obično </a:t>
            </a:r>
            <a:r>
              <a:rPr lang="hr-HR" sz="2000" dirty="0" smtClean="0"/>
              <a:t>ubojstvo jer je riječ o privilegiranom ubojstvu.</a:t>
            </a:r>
          </a:p>
          <a:p>
            <a:endParaRPr lang="hr-HR" sz="2000" i="1" dirty="0" smtClean="0"/>
          </a:p>
          <a:p>
            <a:r>
              <a:rPr lang="hr-HR" sz="2000" dirty="0" smtClean="0"/>
              <a:t>U slučaju da se eutanazija izvrši iz milosrđa nad osobom koja se nalazi u vegetativnom stanju i koja ne može manifestirati svoju volju, radit će se po običnom ubojstvu iz </a:t>
            </a:r>
            <a:r>
              <a:rPr lang="hr-H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članka 90. KZ </a:t>
            </a:r>
            <a:r>
              <a:rPr lang="hr-HR" sz="2000" dirty="0" smtClean="0"/>
              <a:t>za koje je predviđena kazna od </a:t>
            </a:r>
            <a:r>
              <a:rPr lang="hr-H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najmanje pet</a:t>
            </a:r>
            <a:r>
              <a:rPr lang="hr-HR" sz="2000" dirty="0" smtClean="0"/>
              <a:t> godina zatvora.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4568" y="260648"/>
            <a:ext cx="2386608" cy="114300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60648"/>
            <a:ext cx="8352928" cy="6408712"/>
          </a:xfrm>
        </p:spPr>
        <p:txBody>
          <a:bodyPr/>
          <a:lstStyle/>
          <a:p>
            <a:pPr>
              <a:buNone/>
            </a:pPr>
            <a:endParaRPr lang="hr-HR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hr-HR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hr-H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Julijana Dropulić : </a:t>
            </a:r>
          </a:p>
          <a:p>
            <a:pPr>
              <a:buNone/>
            </a:pPr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Samoubojstvo i eutanazija. Dva lica prava na smrt.</a:t>
            </a:r>
          </a:p>
          <a:p>
            <a:pPr>
              <a:buNone/>
            </a:pPr>
            <a:r>
              <a:rPr lang="hr-H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Hrvatska pravna revija. 5 (Listopad 2005.)  Str. 71.-81.</a:t>
            </a:r>
          </a:p>
          <a:p>
            <a:pPr>
              <a:buNone/>
            </a:pPr>
            <a:endParaRPr lang="hr-H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Slučaj Terri Schiavo </a:t>
            </a:r>
          </a:p>
          <a:p>
            <a:pPr>
              <a:buNone/>
            </a:pPr>
            <a:endParaRPr lang="hr-H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Slučaj Ramona Sampedra</a:t>
            </a:r>
            <a:endParaRPr lang="hr-H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923</TotalTime>
  <Words>702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Eutanazija</vt:lpstr>
      <vt:lpstr>Slide 2</vt:lpstr>
      <vt:lpstr>1. Pojam i povijest eutanazije</vt:lpstr>
      <vt:lpstr>Slide 4</vt:lpstr>
      <vt:lpstr>Slide 5</vt:lpstr>
      <vt:lpstr>2. Vrste eutanazije</vt:lpstr>
      <vt:lpstr>Slide 7</vt:lpstr>
      <vt:lpstr>3. Eutanazija i hrvatski pravni poredak</vt:lpstr>
      <vt:lpstr>Slide 9</vt:lpstr>
      <vt:lpstr>4. Zaključne napomene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Eutanazija</dc:title>
  <dc:creator>Dario Ivanda</dc:creator>
  <cp:lastModifiedBy>Dario Ivanda</cp:lastModifiedBy>
  <cp:revision>71</cp:revision>
  <dcterms:created xsi:type="dcterms:W3CDTF">2010-11-20T13:20:32Z</dcterms:created>
  <dcterms:modified xsi:type="dcterms:W3CDTF">2010-11-22T08:58:28Z</dcterms:modified>
</cp:coreProperties>
</file>