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64" r:id="rId4"/>
    <p:sldId id="265" r:id="rId5"/>
    <p:sldId id="266" r:id="rId6"/>
    <p:sldId id="267" r:id="rId7"/>
    <p:sldId id="268" r:id="rId8"/>
    <p:sldId id="272" r:id="rId9"/>
    <p:sldId id="269" r:id="rId10"/>
    <p:sldId id="259" r:id="rId11"/>
    <p:sldId id="261" r:id="rId12"/>
    <p:sldId id="258" r:id="rId13"/>
    <p:sldId id="262" r:id="rId14"/>
    <p:sldId id="270" r:id="rId15"/>
    <p:sldId id="257" r:id="rId16"/>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58" autoAdjust="0"/>
  </p:normalViewPr>
  <p:slideViewPr>
    <p:cSldViewPr>
      <p:cViewPr varScale="1">
        <p:scale>
          <a:sx n="74" d="100"/>
          <a:sy n="74" d="100"/>
        </p:scale>
        <p:origin x="-104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7" name="Jednakokračni trokut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slov 7"/>
          <p:cNvSpPr>
            <a:spLocks noGrp="1"/>
          </p:cNvSpPr>
          <p:nvPr>
            <p:ph type="ctrTitle"/>
          </p:nvPr>
        </p:nvSpPr>
        <p:spPr>
          <a:xfrm>
            <a:off x="540544" y="776288"/>
            <a:ext cx="8062912" cy="1470025"/>
          </a:xfrm>
        </p:spPr>
        <p:txBody>
          <a:bodyPr anchor="b">
            <a:normAutofit/>
          </a:bodyPr>
          <a:lstStyle>
            <a:lvl1pPr algn="r">
              <a:defRPr sz="4400"/>
            </a:lvl1pPr>
          </a:lstStyle>
          <a:p>
            <a:r>
              <a:rPr kumimoji="0" lang="hr-HR" smtClean="0"/>
              <a:t>Kliknite da biste uredili stil naslova matrice</a:t>
            </a:r>
            <a:endParaRPr kumimoji="0" lang="en-US"/>
          </a:p>
        </p:txBody>
      </p:sp>
      <p:sp>
        <p:nvSpPr>
          <p:cNvPr id="9" name="Podnaslov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r-HR" smtClean="0"/>
              <a:t>Kliknite da biste uredili stil podnaslova matrice</a:t>
            </a:r>
            <a:endParaRPr kumimoji="0" lang="en-US"/>
          </a:p>
        </p:txBody>
      </p:sp>
      <p:sp>
        <p:nvSpPr>
          <p:cNvPr id="28" name="Rezervirano mjesto datuma 27"/>
          <p:cNvSpPr>
            <a:spLocks noGrp="1"/>
          </p:cNvSpPr>
          <p:nvPr>
            <p:ph type="dt" sz="half" idx="10"/>
          </p:nvPr>
        </p:nvSpPr>
        <p:spPr>
          <a:xfrm>
            <a:off x="1371600" y="6012656"/>
            <a:ext cx="5791200" cy="365125"/>
          </a:xfrm>
        </p:spPr>
        <p:txBody>
          <a:bodyPr tIns="0" bIns="0" anchor="t"/>
          <a:lstStyle>
            <a:lvl1pPr algn="r">
              <a:defRPr sz="1000"/>
            </a:lvl1pPr>
          </a:lstStyle>
          <a:p>
            <a:fld id="{EA1299BA-7E1F-4EED-9338-F31964C72213}" type="datetimeFigureOut">
              <a:rPr lang="sr-Latn-CS" smtClean="0"/>
              <a:pPr/>
              <a:t>6.12.2010</a:t>
            </a:fld>
            <a:endParaRPr lang="hr-HR"/>
          </a:p>
        </p:txBody>
      </p:sp>
      <p:sp>
        <p:nvSpPr>
          <p:cNvPr id="17" name="Rezervirano mjesto podnožja 16"/>
          <p:cNvSpPr>
            <a:spLocks noGrp="1"/>
          </p:cNvSpPr>
          <p:nvPr>
            <p:ph type="ftr" sz="quarter" idx="11"/>
          </p:nvPr>
        </p:nvSpPr>
        <p:spPr>
          <a:xfrm>
            <a:off x="1371600" y="5650704"/>
            <a:ext cx="5791200" cy="365125"/>
          </a:xfrm>
        </p:spPr>
        <p:txBody>
          <a:bodyPr tIns="0" bIns="0" anchor="b"/>
          <a:lstStyle>
            <a:lvl1pPr algn="r">
              <a:defRPr sz="1100"/>
            </a:lvl1pPr>
          </a:lstStyle>
          <a:p>
            <a:endParaRPr lang="hr-HR"/>
          </a:p>
        </p:txBody>
      </p:sp>
      <p:sp>
        <p:nvSpPr>
          <p:cNvPr id="29" name="Rezervirano mjesto broja slajda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150B6F2B-0947-440D-90B3-2C87DB53296D}"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p:txBody>
          <a:bodyPr vert="eaVer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p>
            <a:fld id="{EA1299BA-7E1F-4EED-9338-F31964C72213}" type="datetimeFigureOut">
              <a:rPr lang="sr-Latn-CS" smtClean="0"/>
              <a:pPr/>
              <a:t>6.12.2010</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150B6F2B-0947-440D-90B3-2C87DB53296D}"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781800" y="381000"/>
            <a:ext cx="1905000" cy="5486400"/>
          </a:xfrm>
        </p:spPr>
        <p:txBody>
          <a:bodyPr vert="eaVert"/>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a:xfrm>
            <a:off x="457200" y="381000"/>
            <a:ext cx="6248400" cy="5486400"/>
          </a:xfrm>
        </p:spPr>
        <p:txBody>
          <a:bodyPr vert="eaVer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p>
            <a:fld id="{EA1299BA-7E1F-4EED-9338-F31964C72213}" type="datetimeFigureOut">
              <a:rPr lang="sr-Latn-CS" smtClean="0"/>
              <a:pPr/>
              <a:t>6.12.2010</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150B6F2B-0947-440D-90B3-2C87DB53296D}"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a:xfrm>
            <a:off x="457200" y="267494"/>
            <a:ext cx="8229600" cy="1399032"/>
          </a:xfrm>
        </p:spPr>
        <p:txBody>
          <a:bodyPr/>
          <a:lstStyle/>
          <a:p>
            <a:r>
              <a:rPr kumimoji="0" lang="hr-HR" smtClean="0"/>
              <a:t>Kliknite da biste uredili stil naslova matrice</a:t>
            </a:r>
            <a:endParaRPr kumimoji="0" lang="en-US"/>
          </a:p>
        </p:txBody>
      </p:sp>
      <p:sp>
        <p:nvSpPr>
          <p:cNvPr id="3" name="Rezervirano mjesto sadržaja 2"/>
          <p:cNvSpPr>
            <a:spLocks noGrp="1"/>
          </p:cNvSpPr>
          <p:nvPr>
            <p:ph idx="1"/>
          </p:nvPr>
        </p:nvSpPr>
        <p:spPr>
          <a:xfrm>
            <a:off x="457200" y="1882808"/>
            <a:ext cx="8229600" cy="4572000"/>
          </a:xfrm>
        </p:spPr>
        <p:txBody>
          <a:body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a:xfrm>
            <a:off x="4791456" y="6480048"/>
            <a:ext cx="2133600" cy="301752"/>
          </a:xfrm>
        </p:spPr>
        <p:txBody>
          <a:bodyPr/>
          <a:lstStyle/>
          <a:p>
            <a:fld id="{EA1299BA-7E1F-4EED-9338-F31964C72213}" type="datetimeFigureOut">
              <a:rPr lang="sr-Latn-CS" smtClean="0"/>
              <a:pPr/>
              <a:t>6.12.2010</a:t>
            </a:fld>
            <a:endParaRPr lang="hr-HR"/>
          </a:p>
        </p:txBody>
      </p:sp>
      <p:sp>
        <p:nvSpPr>
          <p:cNvPr id="5" name="Rezervirano mjesto podnožja 4"/>
          <p:cNvSpPr>
            <a:spLocks noGrp="1"/>
          </p:cNvSpPr>
          <p:nvPr>
            <p:ph type="ftr" sz="quarter" idx="11"/>
          </p:nvPr>
        </p:nvSpPr>
        <p:spPr>
          <a:xfrm>
            <a:off x="457200" y="6480969"/>
            <a:ext cx="4260056" cy="300831"/>
          </a:xfrm>
        </p:spPr>
        <p:txBody>
          <a:bodyPr/>
          <a:lstStyle/>
          <a:p>
            <a:endParaRPr lang="hr-HR"/>
          </a:p>
        </p:txBody>
      </p:sp>
      <p:sp>
        <p:nvSpPr>
          <p:cNvPr id="6" name="Rezervirano mjesto broja slajda 5"/>
          <p:cNvSpPr>
            <a:spLocks noGrp="1"/>
          </p:cNvSpPr>
          <p:nvPr>
            <p:ph type="sldNum" sz="quarter" idx="12"/>
          </p:nvPr>
        </p:nvSpPr>
        <p:spPr/>
        <p:txBody>
          <a:bodyPr/>
          <a:lstStyle/>
          <a:p>
            <a:fld id="{150B6F2B-0947-440D-90B3-2C87DB53296D}"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aglavlje odjeljka">
    <p:spTree>
      <p:nvGrpSpPr>
        <p:cNvPr id="1" name=""/>
        <p:cNvGrpSpPr/>
        <p:nvPr/>
      </p:nvGrpSpPr>
      <p:grpSpPr>
        <a:xfrm>
          <a:off x="0" y="0"/>
          <a:ext cx="0" cy="0"/>
          <a:chOff x="0" y="0"/>
          <a:chExt cx="0" cy="0"/>
        </a:xfrm>
      </p:grpSpPr>
      <p:sp>
        <p:nvSpPr>
          <p:cNvPr id="9" name="Pravokutni trokut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Jednakokračni trokut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Rezervirano mjesto datuma 3"/>
          <p:cNvSpPr>
            <a:spLocks noGrp="1"/>
          </p:cNvSpPr>
          <p:nvPr>
            <p:ph type="dt" sz="half" idx="10"/>
          </p:nvPr>
        </p:nvSpPr>
        <p:spPr>
          <a:xfrm>
            <a:off x="6955632" y="6477000"/>
            <a:ext cx="2133600" cy="304800"/>
          </a:xfrm>
        </p:spPr>
        <p:txBody>
          <a:bodyPr/>
          <a:lstStyle/>
          <a:p>
            <a:fld id="{EA1299BA-7E1F-4EED-9338-F31964C72213}" type="datetimeFigureOut">
              <a:rPr lang="sr-Latn-CS" smtClean="0"/>
              <a:pPr/>
              <a:t>6.12.2010</a:t>
            </a:fld>
            <a:endParaRPr lang="hr-HR"/>
          </a:p>
        </p:txBody>
      </p:sp>
      <p:sp>
        <p:nvSpPr>
          <p:cNvPr id="5" name="Rezervirano mjesto podnožja 4"/>
          <p:cNvSpPr>
            <a:spLocks noGrp="1"/>
          </p:cNvSpPr>
          <p:nvPr>
            <p:ph type="ftr" sz="quarter" idx="11"/>
          </p:nvPr>
        </p:nvSpPr>
        <p:spPr>
          <a:xfrm>
            <a:off x="2619376" y="6480969"/>
            <a:ext cx="4260056" cy="300831"/>
          </a:xfrm>
        </p:spPr>
        <p:txBody>
          <a:bodyPr/>
          <a:lstStyle/>
          <a:p>
            <a:endParaRPr lang="hr-HR"/>
          </a:p>
        </p:txBody>
      </p:sp>
      <p:sp>
        <p:nvSpPr>
          <p:cNvPr id="6" name="Rezervirano mjesto broja slajda 5"/>
          <p:cNvSpPr>
            <a:spLocks noGrp="1"/>
          </p:cNvSpPr>
          <p:nvPr>
            <p:ph type="sldNum" sz="quarter" idx="12"/>
          </p:nvPr>
        </p:nvSpPr>
        <p:spPr>
          <a:xfrm>
            <a:off x="8451056" y="809624"/>
            <a:ext cx="502920" cy="300831"/>
          </a:xfrm>
        </p:spPr>
        <p:txBody>
          <a:bodyPr/>
          <a:lstStyle/>
          <a:p>
            <a:fld id="{150B6F2B-0947-440D-90B3-2C87DB53296D}" type="slidenum">
              <a:rPr lang="hr-HR" smtClean="0"/>
              <a:pPr/>
              <a:t>‹#›</a:t>
            </a:fld>
            <a:endParaRPr lang="hr-HR"/>
          </a:p>
        </p:txBody>
      </p:sp>
      <p:cxnSp>
        <p:nvCxnSpPr>
          <p:cNvPr id="11" name="Ravni poveznik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Ravni poveznik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Naslov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hr-HR" smtClean="0"/>
              <a:t>Kliknite da biste uredili stil naslova matrice</a:t>
            </a:r>
            <a:endParaRPr kumimoji="0" lang="en-US"/>
          </a:p>
        </p:txBody>
      </p:sp>
      <p:sp>
        <p:nvSpPr>
          <p:cNvPr id="3" name="Rezervirano mjesto teksta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r-HR" smtClean="0"/>
              <a:t>Kliknite da biste uredili stilove teksta matrice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marL="0" algn="l">
              <a:defRPr/>
            </a:lvl1pPr>
          </a:lstStyle>
          <a:p>
            <a:r>
              <a:rPr kumimoji="0" lang="hr-HR" smtClean="0"/>
              <a:t>Kliknite da biste uredili stil naslova matrice</a:t>
            </a:r>
            <a:endParaRPr kumimoji="0" lang="en-US"/>
          </a:p>
        </p:txBody>
      </p:sp>
      <p:sp>
        <p:nvSpPr>
          <p:cNvPr id="3" name="Rezervirano mjesto sadržaja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sadržaja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a:xfrm>
            <a:off x="4791456" y="6480969"/>
            <a:ext cx="2133600" cy="301752"/>
          </a:xfrm>
        </p:spPr>
        <p:txBody>
          <a:bodyPr/>
          <a:lstStyle/>
          <a:p>
            <a:fld id="{EA1299BA-7E1F-4EED-9338-F31964C72213}" type="datetimeFigureOut">
              <a:rPr lang="sr-Latn-CS" smtClean="0"/>
              <a:pPr/>
              <a:t>6.12.2010</a:t>
            </a:fld>
            <a:endParaRPr lang="hr-HR"/>
          </a:p>
        </p:txBody>
      </p:sp>
      <p:sp>
        <p:nvSpPr>
          <p:cNvPr id="6" name="Rezervirano mjesto podnožja 5"/>
          <p:cNvSpPr>
            <a:spLocks noGrp="1"/>
          </p:cNvSpPr>
          <p:nvPr>
            <p:ph type="ftr" sz="quarter" idx="11"/>
          </p:nvPr>
        </p:nvSpPr>
        <p:spPr>
          <a:xfrm>
            <a:off x="457200" y="6480969"/>
            <a:ext cx="4260056" cy="301752"/>
          </a:xfrm>
        </p:spPr>
        <p:txBody>
          <a:bodyPr/>
          <a:lstStyle/>
          <a:p>
            <a:endParaRPr lang="hr-HR"/>
          </a:p>
        </p:txBody>
      </p:sp>
      <p:sp>
        <p:nvSpPr>
          <p:cNvPr id="7" name="Rezervirano mjesto broja slajda 6"/>
          <p:cNvSpPr>
            <a:spLocks noGrp="1"/>
          </p:cNvSpPr>
          <p:nvPr>
            <p:ph type="sldNum" sz="quarter" idx="12"/>
          </p:nvPr>
        </p:nvSpPr>
        <p:spPr>
          <a:xfrm>
            <a:off x="7589520" y="6480969"/>
            <a:ext cx="502920" cy="301752"/>
          </a:xfrm>
        </p:spPr>
        <p:txBody>
          <a:bodyPr/>
          <a:lstStyle/>
          <a:p>
            <a:fld id="{150B6F2B-0947-440D-90B3-2C87DB53296D}"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hr-HR" smtClean="0"/>
              <a:t>Kliknite da biste uredili stil naslova matrice</a:t>
            </a:r>
            <a:endParaRPr kumimoji="0" lang="en-US"/>
          </a:p>
        </p:txBody>
      </p:sp>
      <p:sp>
        <p:nvSpPr>
          <p:cNvPr id="3" name="Rezervirano mjesto teksta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hr-HR" smtClean="0"/>
              <a:t>Kliknite da biste uredili stilove teksta matrice</a:t>
            </a:r>
          </a:p>
        </p:txBody>
      </p:sp>
      <p:sp>
        <p:nvSpPr>
          <p:cNvPr id="4" name="Rezervirano mjesto teksta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hr-HR" smtClean="0"/>
              <a:t>Kliknite da biste uredili stilove teksta matrice</a:t>
            </a:r>
          </a:p>
        </p:txBody>
      </p:sp>
      <p:sp>
        <p:nvSpPr>
          <p:cNvPr id="5" name="Rezervirano mjesto sadržaja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6" name="Rezervirano mjesto sadržaja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7" name="Rezervirano mjesto datuma 6"/>
          <p:cNvSpPr>
            <a:spLocks noGrp="1"/>
          </p:cNvSpPr>
          <p:nvPr>
            <p:ph type="dt" sz="half" idx="10"/>
          </p:nvPr>
        </p:nvSpPr>
        <p:spPr>
          <a:xfrm>
            <a:off x="4791456" y="6480969"/>
            <a:ext cx="2130552" cy="301752"/>
          </a:xfrm>
        </p:spPr>
        <p:txBody>
          <a:bodyPr/>
          <a:lstStyle/>
          <a:p>
            <a:fld id="{EA1299BA-7E1F-4EED-9338-F31964C72213}" type="datetimeFigureOut">
              <a:rPr lang="sr-Latn-CS" smtClean="0"/>
              <a:pPr/>
              <a:t>6.12.2010</a:t>
            </a:fld>
            <a:endParaRPr lang="hr-HR"/>
          </a:p>
        </p:txBody>
      </p:sp>
      <p:sp>
        <p:nvSpPr>
          <p:cNvPr id="8" name="Rezervirano mjesto podnožja 7"/>
          <p:cNvSpPr>
            <a:spLocks noGrp="1"/>
          </p:cNvSpPr>
          <p:nvPr>
            <p:ph type="ftr" sz="quarter" idx="11"/>
          </p:nvPr>
        </p:nvSpPr>
        <p:spPr>
          <a:xfrm>
            <a:off x="457200" y="6480969"/>
            <a:ext cx="4261104" cy="301752"/>
          </a:xfrm>
        </p:spPr>
        <p:txBody>
          <a:bodyPr/>
          <a:lstStyle/>
          <a:p>
            <a:endParaRPr lang="hr-HR"/>
          </a:p>
        </p:txBody>
      </p:sp>
      <p:sp>
        <p:nvSpPr>
          <p:cNvPr id="9" name="Rezervirano mjesto broja slajda 8"/>
          <p:cNvSpPr>
            <a:spLocks noGrp="1"/>
          </p:cNvSpPr>
          <p:nvPr>
            <p:ph type="sldNum" sz="quarter" idx="12"/>
          </p:nvPr>
        </p:nvSpPr>
        <p:spPr>
          <a:xfrm>
            <a:off x="7589520" y="6483096"/>
            <a:ext cx="502920" cy="301752"/>
          </a:xfrm>
        </p:spPr>
        <p:txBody>
          <a:bodyPr/>
          <a:lstStyle>
            <a:lvl1pPr algn="ctr">
              <a:defRPr/>
            </a:lvl1pPr>
          </a:lstStyle>
          <a:p>
            <a:fld id="{150B6F2B-0947-440D-90B3-2C87DB53296D}"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b="0"/>
            </a:lvl1pPr>
          </a:lstStyle>
          <a:p>
            <a:r>
              <a:rPr kumimoji="0" lang="hr-HR" smtClean="0"/>
              <a:t>Kliknite da biste uredili stil naslova matrice</a:t>
            </a:r>
            <a:endParaRPr kumimoji="0" lang="en-US"/>
          </a:p>
        </p:txBody>
      </p:sp>
      <p:sp>
        <p:nvSpPr>
          <p:cNvPr id="3" name="Rezervirano mjesto datuma 2"/>
          <p:cNvSpPr>
            <a:spLocks noGrp="1"/>
          </p:cNvSpPr>
          <p:nvPr>
            <p:ph type="dt" sz="half" idx="10"/>
          </p:nvPr>
        </p:nvSpPr>
        <p:spPr/>
        <p:txBody>
          <a:bodyPr/>
          <a:lstStyle/>
          <a:p>
            <a:fld id="{EA1299BA-7E1F-4EED-9338-F31964C72213}" type="datetimeFigureOut">
              <a:rPr lang="sr-Latn-CS" smtClean="0"/>
              <a:pPr/>
              <a:t>6.12.2010</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150B6F2B-0947-440D-90B3-2C87DB53296D}"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a:xfrm>
            <a:off x="4791456" y="6480969"/>
            <a:ext cx="2133600" cy="301752"/>
          </a:xfrm>
        </p:spPr>
        <p:txBody>
          <a:bodyPr/>
          <a:lstStyle/>
          <a:p>
            <a:fld id="{EA1299BA-7E1F-4EED-9338-F31964C72213}" type="datetimeFigureOut">
              <a:rPr lang="sr-Latn-CS" smtClean="0"/>
              <a:pPr/>
              <a:t>6.12.2010</a:t>
            </a:fld>
            <a:endParaRPr lang="hr-HR"/>
          </a:p>
        </p:txBody>
      </p:sp>
      <p:sp>
        <p:nvSpPr>
          <p:cNvPr id="3" name="Rezervirano mjesto podnožja 2"/>
          <p:cNvSpPr>
            <a:spLocks noGrp="1"/>
          </p:cNvSpPr>
          <p:nvPr>
            <p:ph type="ftr" sz="quarter" idx="11"/>
          </p:nvPr>
        </p:nvSpPr>
        <p:spPr>
          <a:xfrm>
            <a:off x="457200" y="6481890"/>
            <a:ext cx="4260056" cy="300831"/>
          </a:xfrm>
        </p:spPr>
        <p:txBody>
          <a:bodyPr/>
          <a:lstStyle/>
          <a:p>
            <a:endParaRPr lang="hr-HR"/>
          </a:p>
        </p:txBody>
      </p:sp>
      <p:sp>
        <p:nvSpPr>
          <p:cNvPr id="4" name="Rezervirano mjesto broja slajda 3"/>
          <p:cNvSpPr>
            <a:spLocks noGrp="1"/>
          </p:cNvSpPr>
          <p:nvPr>
            <p:ph type="sldNum" sz="quarter" idx="12"/>
          </p:nvPr>
        </p:nvSpPr>
        <p:spPr>
          <a:xfrm>
            <a:off x="7589520" y="6480969"/>
            <a:ext cx="502920" cy="301752"/>
          </a:xfrm>
        </p:spPr>
        <p:txBody>
          <a:bodyPr/>
          <a:lstStyle/>
          <a:p>
            <a:fld id="{150B6F2B-0947-440D-90B3-2C87DB53296D}"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hr-HR" smtClean="0"/>
              <a:t>Kliknite da biste uredili stil naslova matrice</a:t>
            </a:r>
            <a:endParaRPr kumimoji="0" lang="en-US"/>
          </a:p>
        </p:txBody>
      </p:sp>
      <p:sp>
        <p:nvSpPr>
          <p:cNvPr id="3" name="Rezervirano mjesto teksta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hr-HR" smtClean="0"/>
              <a:t>Kliknite da biste uredili stilove teksta matrice</a:t>
            </a:r>
          </a:p>
        </p:txBody>
      </p:sp>
      <p:sp>
        <p:nvSpPr>
          <p:cNvPr id="4" name="Rezervirano mjesto sadržaja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a:xfrm>
            <a:off x="6278976" y="6556248"/>
            <a:ext cx="2133600" cy="301752"/>
          </a:xfrm>
        </p:spPr>
        <p:txBody>
          <a:bodyPr/>
          <a:lstStyle>
            <a:lvl1pPr>
              <a:defRPr sz="900"/>
            </a:lvl1pPr>
          </a:lstStyle>
          <a:p>
            <a:fld id="{EA1299BA-7E1F-4EED-9338-F31964C72213}" type="datetimeFigureOut">
              <a:rPr lang="sr-Latn-CS" smtClean="0"/>
              <a:pPr/>
              <a:t>6.12.2010</a:t>
            </a:fld>
            <a:endParaRPr lang="hr-HR"/>
          </a:p>
        </p:txBody>
      </p:sp>
      <p:sp>
        <p:nvSpPr>
          <p:cNvPr id="6" name="Rezervirano mjesto podnožja 5"/>
          <p:cNvSpPr>
            <a:spLocks noGrp="1"/>
          </p:cNvSpPr>
          <p:nvPr>
            <p:ph type="ftr" sz="quarter" idx="11"/>
          </p:nvPr>
        </p:nvSpPr>
        <p:spPr>
          <a:xfrm>
            <a:off x="1135856" y="6556248"/>
            <a:ext cx="5143120" cy="301752"/>
          </a:xfrm>
        </p:spPr>
        <p:txBody>
          <a:bodyPr/>
          <a:lstStyle>
            <a:lvl1pPr>
              <a:defRPr sz="900"/>
            </a:lvl1pPr>
          </a:lstStyle>
          <a:p>
            <a:endParaRPr lang="hr-HR"/>
          </a:p>
        </p:txBody>
      </p:sp>
      <p:sp>
        <p:nvSpPr>
          <p:cNvPr id="7" name="Rezervirano mjesto broja slajda 6"/>
          <p:cNvSpPr>
            <a:spLocks noGrp="1"/>
          </p:cNvSpPr>
          <p:nvPr>
            <p:ph type="sldNum" sz="quarter" idx="12"/>
          </p:nvPr>
        </p:nvSpPr>
        <p:spPr>
          <a:xfrm>
            <a:off x="8410576" y="6556248"/>
            <a:ext cx="502920" cy="301752"/>
          </a:xfrm>
        </p:spPr>
        <p:txBody>
          <a:bodyPr/>
          <a:lstStyle>
            <a:lvl1pPr>
              <a:defRPr sz="900"/>
            </a:lvl1pPr>
          </a:lstStyle>
          <a:p>
            <a:fld id="{150B6F2B-0947-440D-90B3-2C87DB53296D}"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hr-HR" smtClean="0"/>
              <a:t>Kliknite da biste uredili stil naslova matrice</a:t>
            </a:r>
            <a:endParaRPr kumimoji="0" lang="en-US"/>
          </a:p>
        </p:txBody>
      </p:sp>
      <p:sp>
        <p:nvSpPr>
          <p:cNvPr id="3" name="Rezervirano mjesto slike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hr-HR" smtClean="0"/>
              <a:t>Pritisnite ikonu za dodavanje slike</a:t>
            </a:r>
            <a:endParaRPr kumimoji="0" lang="en-US" dirty="0"/>
          </a:p>
        </p:txBody>
      </p:sp>
      <p:sp>
        <p:nvSpPr>
          <p:cNvPr id="4" name="Rezervirano mjesto teksta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hr-HR" smtClean="0"/>
              <a:t>Kliknite da biste uredili stilove teksta matrice</a:t>
            </a:r>
          </a:p>
        </p:txBody>
      </p:sp>
      <p:sp>
        <p:nvSpPr>
          <p:cNvPr id="5" name="Rezervirano mjesto datuma 4"/>
          <p:cNvSpPr>
            <a:spLocks noGrp="1"/>
          </p:cNvSpPr>
          <p:nvPr>
            <p:ph type="dt" sz="half" idx="10"/>
          </p:nvPr>
        </p:nvSpPr>
        <p:spPr>
          <a:xfrm>
            <a:off x="6108192" y="6556248"/>
            <a:ext cx="2103120" cy="301752"/>
          </a:xfrm>
        </p:spPr>
        <p:txBody>
          <a:bodyPr/>
          <a:lstStyle>
            <a:lvl1pPr>
              <a:defRPr sz="900"/>
            </a:lvl1pPr>
          </a:lstStyle>
          <a:p>
            <a:fld id="{EA1299BA-7E1F-4EED-9338-F31964C72213}" type="datetimeFigureOut">
              <a:rPr lang="sr-Latn-CS" smtClean="0"/>
              <a:pPr/>
              <a:t>6.12.2010</a:t>
            </a:fld>
            <a:endParaRPr lang="hr-HR"/>
          </a:p>
        </p:txBody>
      </p:sp>
      <p:sp>
        <p:nvSpPr>
          <p:cNvPr id="6" name="Rezervirano mjesto podnožja 5"/>
          <p:cNvSpPr>
            <a:spLocks noGrp="1"/>
          </p:cNvSpPr>
          <p:nvPr>
            <p:ph type="ftr" sz="quarter" idx="11"/>
          </p:nvPr>
        </p:nvSpPr>
        <p:spPr>
          <a:xfrm>
            <a:off x="1170432" y="6557169"/>
            <a:ext cx="4948072" cy="301752"/>
          </a:xfrm>
        </p:spPr>
        <p:txBody>
          <a:bodyPr/>
          <a:lstStyle>
            <a:lvl1pPr>
              <a:defRPr sz="900"/>
            </a:lvl1pPr>
          </a:lstStyle>
          <a:p>
            <a:endParaRPr lang="hr-HR"/>
          </a:p>
        </p:txBody>
      </p:sp>
      <p:sp>
        <p:nvSpPr>
          <p:cNvPr id="7" name="Rezervirano mjesto broja slajda 6"/>
          <p:cNvSpPr>
            <a:spLocks noGrp="1"/>
          </p:cNvSpPr>
          <p:nvPr>
            <p:ph type="sldNum" sz="quarter" idx="12"/>
          </p:nvPr>
        </p:nvSpPr>
        <p:spPr>
          <a:xfrm>
            <a:off x="8217192" y="6556248"/>
            <a:ext cx="365760" cy="301752"/>
          </a:xfrm>
        </p:spPr>
        <p:txBody>
          <a:bodyPr/>
          <a:lstStyle>
            <a:lvl1pPr algn="ctr">
              <a:defRPr sz="900"/>
            </a:lvl1pPr>
          </a:lstStyle>
          <a:p>
            <a:fld id="{150B6F2B-0947-440D-90B3-2C87DB53296D}" type="slidenum">
              <a:rPr lang="hr-HR" smtClean="0"/>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1" name="Pravokutni trokut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Ravni poveznik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Ravni poveznik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Rezervirano mjesto naslova 21"/>
          <p:cNvSpPr>
            <a:spLocks noGrp="1"/>
          </p:cNvSpPr>
          <p:nvPr>
            <p:ph type="title"/>
          </p:nvPr>
        </p:nvSpPr>
        <p:spPr>
          <a:xfrm>
            <a:off x="457200" y="267494"/>
            <a:ext cx="8229600" cy="1399032"/>
          </a:xfrm>
          <a:prstGeom prst="rect">
            <a:avLst/>
          </a:prstGeom>
        </p:spPr>
        <p:txBody>
          <a:bodyPr vert="horz" anchor="ctr">
            <a:normAutofit/>
          </a:bodyPr>
          <a:lstStyle/>
          <a:p>
            <a:r>
              <a:rPr kumimoji="0" lang="hr-HR" smtClean="0"/>
              <a:t>Kliknite da biste uredili stil naslova matrice</a:t>
            </a:r>
            <a:endParaRPr kumimoji="0" lang="en-US"/>
          </a:p>
        </p:txBody>
      </p:sp>
      <p:sp>
        <p:nvSpPr>
          <p:cNvPr id="13" name="Rezervirano mjesto teksta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hr-HR" smtClean="0"/>
              <a:t>Kliknite da biste uredili stilove teksta matrice</a:t>
            </a:r>
          </a:p>
          <a:p>
            <a:pPr lvl="1" eaLnBrk="1" latinLnBrk="0" hangingPunct="1"/>
            <a:r>
              <a:rPr kumimoji="0" lang="hr-HR" smtClean="0"/>
              <a:t>Druga razina</a:t>
            </a:r>
          </a:p>
          <a:p>
            <a:pPr lvl="2" eaLnBrk="1" latinLnBrk="0" hangingPunct="1"/>
            <a:r>
              <a:rPr kumimoji="0" lang="hr-HR" smtClean="0"/>
              <a:t>Treća razina</a:t>
            </a:r>
          </a:p>
          <a:p>
            <a:pPr lvl="3" eaLnBrk="1" latinLnBrk="0" hangingPunct="1"/>
            <a:r>
              <a:rPr kumimoji="0" lang="hr-HR" smtClean="0"/>
              <a:t>Četvrta razina</a:t>
            </a:r>
          </a:p>
          <a:p>
            <a:pPr lvl="4" eaLnBrk="1" latinLnBrk="0" hangingPunct="1"/>
            <a:r>
              <a:rPr kumimoji="0" lang="hr-HR" smtClean="0"/>
              <a:t>Peta razina</a:t>
            </a:r>
            <a:endParaRPr kumimoji="0" lang="en-US"/>
          </a:p>
        </p:txBody>
      </p:sp>
      <p:sp>
        <p:nvSpPr>
          <p:cNvPr id="14" name="Rezervirano mjesto datuma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EA1299BA-7E1F-4EED-9338-F31964C72213}" type="datetimeFigureOut">
              <a:rPr lang="sr-Latn-CS" smtClean="0"/>
              <a:pPr/>
              <a:t>6.12.2010</a:t>
            </a:fld>
            <a:endParaRPr lang="hr-HR"/>
          </a:p>
        </p:txBody>
      </p:sp>
      <p:sp>
        <p:nvSpPr>
          <p:cNvPr id="3" name="Rezervirano mjesto podnožja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hr-HR"/>
          </a:p>
        </p:txBody>
      </p:sp>
      <p:sp>
        <p:nvSpPr>
          <p:cNvPr id="23" name="Rezervirano mjesto broja slajda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150B6F2B-0947-440D-90B3-2C87DB53296D}" type="slidenum">
              <a:rPr lang="hr-HR" smtClean="0"/>
              <a:pPr/>
              <a:t>‹#›</a:t>
            </a:fld>
            <a:endParaRPr lang="hr-H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4"/>
          <p:cNvSpPr>
            <a:spLocks noGrp="1"/>
          </p:cNvSpPr>
          <p:nvPr>
            <p:ph type="ctrTitle"/>
          </p:nvPr>
        </p:nvSpPr>
        <p:spPr/>
        <p:txBody>
          <a:bodyPr/>
          <a:lstStyle/>
          <a:p>
            <a:r>
              <a:rPr lang="hr-HR" dirty="0" smtClean="0"/>
              <a:t>Globalizacija </a:t>
            </a:r>
            <a:endParaRPr lang="hr-HR" dirty="0"/>
          </a:p>
        </p:txBody>
      </p:sp>
      <p:sp>
        <p:nvSpPr>
          <p:cNvPr id="6" name="Podnaslov 5"/>
          <p:cNvSpPr>
            <a:spLocks noGrp="1"/>
          </p:cNvSpPr>
          <p:nvPr>
            <p:ph type="subTitle" idx="1"/>
          </p:nvPr>
        </p:nvSpPr>
        <p:spPr/>
        <p:txBody>
          <a:bodyPr>
            <a:normAutofit/>
          </a:bodyPr>
          <a:lstStyle/>
          <a:p>
            <a:r>
              <a:rPr lang="hr-HR" dirty="0" smtClean="0"/>
              <a:t>Marija  Horvat</a:t>
            </a:r>
          </a:p>
          <a:p>
            <a:r>
              <a:rPr lang="hr-HR" dirty="0" smtClean="0"/>
              <a:t>Sunčica </a:t>
            </a:r>
            <a:r>
              <a:rPr lang="hr-HR" dirty="0" err="1" smtClean="0"/>
              <a:t>Išerić</a:t>
            </a:r>
            <a:endParaRPr lang="hr-HR" dirty="0" smtClean="0"/>
          </a:p>
          <a:p>
            <a:r>
              <a:rPr lang="hr-HR" dirty="0" smtClean="0"/>
              <a:t>Sven Jurišić</a:t>
            </a:r>
          </a:p>
          <a:p>
            <a:endParaRPr lang="hr-HR" dirty="0" smtClean="0"/>
          </a:p>
          <a:p>
            <a:endParaRPr lang="hr-HR" dirty="0" smtClean="0"/>
          </a:p>
          <a:p>
            <a:endParaRPr lang="hr-HR" dirty="0" smtClean="0"/>
          </a:p>
          <a:p>
            <a:endParaRPr lang="hr-HR"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sz="3600" dirty="0" smtClean="0"/>
              <a:t>Negativne strane globalizacije</a:t>
            </a:r>
            <a:endParaRPr lang="hr-HR" sz="3600" dirty="0"/>
          </a:p>
        </p:txBody>
      </p:sp>
      <p:sp>
        <p:nvSpPr>
          <p:cNvPr id="3" name="Rezervirano mjesto sadržaja 2"/>
          <p:cNvSpPr>
            <a:spLocks noGrp="1"/>
          </p:cNvSpPr>
          <p:nvPr>
            <p:ph idx="1"/>
          </p:nvPr>
        </p:nvSpPr>
        <p:spPr>
          <a:xfrm>
            <a:off x="457200" y="1357298"/>
            <a:ext cx="8229600" cy="2214578"/>
          </a:xfrm>
        </p:spPr>
        <p:txBody>
          <a:bodyPr>
            <a:noAutofit/>
          </a:bodyPr>
          <a:lstStyle/>
          <a:p>
            <a:pPr>
              <a:buNone/>
            </a:pPr>
            <a:endParaRPr lang="hr-HR" sz="2000" dirty="0" smtClean="0"/>
          </a:p>
          <a:p>
            <a:r>
              <a:rPr lang="hr-HR" sz="2000" dirty="0" smtClean="0"/>
              <a:t>Ljudi Trećeg svijeta žive u velikom siromaštvu,s manje od jednog dolara na dan, u Africi se dohodak snižava, a životni standard pada, ekonomski rast zemalja ne napreduje, jer ne uspijevaju privući privatne ulagače</a:t>
            </a:r>
          </a:p>
          <a:p>
            <a:r>
              <a:rPr lang="hr-HR" sz="2000" dirty="0" smtClean="0"/>
              <a:t>Nije uspjela smanjiti siromaštvo ni osigurati stabilnost (krize u Aziji i Južnoj Americi)</a:t>
            </a:r>
          </a:p>
          <a:p>
            <a:r>
              <a:rPr lang="hr-HR" sz="2000" dirty="0" smtClean="0"/>
              <a:t>Zapadne zemlje prisilile su siromašne da ukinu trgovačke zapreke dok su istodobno zadržale vlastite,spriječile su ih da izvoze poljoprivredne proizvode koji im mogu osigurat željene prihode</a:t>
            </a:r>
          </a:p>
          <a:p>
            <a:r>
              <a:rPr lang="hr-HR" sz="2000" dirty="0" smtClean="0"/>
              <a:t>Kada propadnu projekti koje preporučuje Zapad, a financira ih Svjetska banka,ako ne postoji neki oblik oprosta duga, stanovnici zemalja u razvoju otplaćuju dugove</a:t>
            </a:r>
            <a:endParaRPr lang="hr-HR"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4"/>
          <p:cNvSpPr>
            <a:spLocks noGrp="1"/>
          </p:cNvSpPr>
          <p:nvPr>
            <p:ph type="title"/>
          </p:nvPr>
        </p:nvSpPr>
        <p:spPr/>
        <p:txBody>
          <a:bodyPr/>
          <a:lstStyle/>
          <a:p>
            <a:endParaRPr lang="hr-HR" dirty="0"/>
          </a:p>
        </p:txBody>
      </p:sp>
      <p:sp>
        <p:nvSpPr>
          <p:cNvPr id="3" name="Rezervirano mjesto sadržaja 2"/>
          <p:cNvSpPr>
            <a:spLocks noGrp="1"/>
          </p:cNvSpPr>
          <p:nvPr>
            <p:ph idx="1"/>
          </p:nvPr>
        </p:nvSpPr>
        <p:spPr>
          <a:xfrm>
            <a:off x="457200" y="0"/>
            <a:ext cx="8229600" cy="6454808"/>
          </a:xfrm>
        </p:spPr>
        <p:txBody>
          <a:bodyPr>
            <a:normAutofit/>
          </a:bodyPr>
          <a:lstStyle/>
          <a:p>
            <a:pPr>
              <a:buNone/>
            </a:pPr>
            <a:endParaRPr lang="hr-HR" dirty="0" smtClean="0"/>
          </a:p>
          <a:p>
            <a:r>
              <a:rPr lang="hr-HR" sz="2000" dirty="0" smtClean="0"/>
              <a:t>Cijena plaćena za globalizaciju je velika, okoliš je uništen, politički proces je korumpiran, brze promjene zemljama nisu dale dovoljno vremena da se kulturološki prilagode, krize su počele golemim brojem nezaposlenih, kasnije su se razvili problemi raspada socijalnog ustroja (urbano nasilje u Južnoj Americi, etnički sukobi u drugim dijelovima svijeta)</a:t>
            </a:r>
          </a:p>
          <a:p>
            <a:r>
              <a:rPr lang="hr-HR" sz="2000" dirty="0" smtClean="0"/>
              <a:t>Promjena nije bilo sve dok se nisu javili prosvjednici koji su učvrstili nužnost reforme razvijenog svijeta</a:t>
            </a:r>
          </a:p>
          <a:p>
            <a:endParaRPr lang="hr-HR" dirty="0"/>
          </a:p>
        </p:txBody>
      </p:sp>
      <p:pic>
        <p:nvPicPr>
          <p:cNvPr id="6" name="Slika 5" descr="globalizacija25.jpg"/>
          <p:cNvPicPr>
            <a:picLocks noChangeAspect="1"/>
          </p:cNvPicPr>
          <p:nvPr/>
        </p:nvPicPr>
        <p:blipFill>
          <a:blip r:embed="rId2"/>
          <a:stretch>
            <a:fillRect/>
          </a:stretch>
        </p:blipFill>
        <p:spPr>
          <a:xfrm>
            <a:off x="1571604" y="3143248"/>
            <a:ext cx="5929354" cy="2928958"/>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ka 3" descr="wto.jpg"/>
          <p:cNvPicPr>
            <a:picLocks noChangeAspect="1"/>
          </p:cNvPicPr>
          <p:nvPr/>
        </p:nvPicPr>
        <p:blipFill>
          <a:blip r:embed="rId2">
            <a:lum bright="-2000" contrast="-33000"/>
          </a:blip>
          <a:stretch>
            <a:fillRect/>
          </a:stretch>
        </p:blipFill>
        <p:spPr>
          <a:xfrm>
            <a:off x="1857324" y="0"/>
            <a:ext cx="7286676" cy="350046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Naslov 1"/>
          <p:cNvSpPr>
            <a:spLocks noGrp="1"/>
          </p:cNvSpPr>
          <p:nvPr>
            <p:ph type="title"/>
          </p:nvPr>
        </p:nvSpPr>
        <p:spPr/>
        <p:txBody>
          <a:bodyPr>
            <a:normAutofit/>
          </a:bodyPr>
          <a:lstStyle/>
          <a:p>
            <a:r>
              <a:rPr lang="hr-HR" sz="3600" dirty="0" err="1" smtClean="0"/>
              <a:t>Antiglobalizacijski</a:t>
            </a:r>
            <a:r>
              <a:rPr lang="hr-HR" sz="3600" dirty="0" smtClean="0"/>
              <a:t> pokret</a:t>
            </a:r>
            <a:endParaRPr lang="hr-HR" sz="3600" dirty="0"/>
          </a:p>
        </p:txBody>
      </p:sp>
      <p:sp>
        <p:nvSpPr>
          <p:cNvPr id="3" name="Rezervirano mjesto sadržaja 2"/>
          <p:cNvSpPr>
            <a:spLocks noGrp="1"/>
          </p:cNvSpPr>
          <p:nvPr>
            <p:ph idx="1"/>
          </p:nvPr>
        </p:nvSpPr>
        <p:spPr/>
        <p:txBody>
          <a:bodyPr>
            <a:normAutofit/>
          </a:bodyPr>
          <a:lstStyle/>
          <a:p>
            <a:r>
              <a:rPr lang="hr-HR" sz="2300" dirty="0" smtClean="0"/>
              <a:t>1999.g. u </a:t>
            </a:r>
            <a:r>
              <a:rPr lang="hr-HR" sz="2300" dirty="0" err="1" smtClean="0"/>
              <a:t>Seattleu</a:t>
            </a:r>
            <a:r>
              <a:rPr lang="hr-HR" sz="2300" dirty="0" smtClean="0"/>
              <a:t> odvija se sastanak Svjetske trgovačke organizacije koji je bio praćen brojnim šokantnim prosvjedima  </a:t>
            </a:r>
          </a:p>
          <a:p>
            <a:r>
              <a:rPr lang="hr-HR" sz="2300" dirty="0" smtClean="0"/>
              <a:t>2001.g. pogibija prosvjednika u Genovi</a:t>
            </a:r>
          </a:p>
          <a:p>
            <a:r>
              <a:rPr lang="hr-HR" sz="2300" dirty="0" smtClean="0"/>
              <a:t>Otad je pokret nastao i svaki veći sastanak (MMF,WTO,Svjetska banka) postaje poprištem sve jačih nemira</a:t>
            </a:r>
          </a:p>
          <a:p>
            <a:r>
              <a:rPr lang="hr-HR" sz="2300" dirty="0" smtClean="0"/>
              <a:t>Stanovnici zemalja u razvoju izazivaju nerede, jer su nezadovoljni strogošću programa štednje koji su im nametnuti, no zapad ne reagira</a:t>
            </a:r>
          </a:p>
          <a:p>
            <a:r>
              <a:rPr lang="hr-HR" sz="2300" dirty="0" smtClean="0"/>
              <a:t>Novost je val prosvjeda u razvijenim zemljama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Pozitivne strane globalizacije</a:t>
            </a:r>
            <a:endParaRPr lang="hr-HR" dirty="0"/>
          </a:p>
        </p:txBody>
      </p:sp>
      <p:sp>
        <p:nvSpPr>
          <p:cNvPr id="3" name="Rezervirano mjesto sadržaja 2"/>
          <p:cNvSpPr>
            <a:spLocks noGrp="1"/>
          </p:cNvSpPr>
          <p:nvPr>
            <p:ph idx="1"/>
          </p:nvPr>
        </p:nvSpPr>
        <p:spPr/>
        <p:txBody>
          <a:bodyPr/>
          <a:lstStyle/>
          <a:p>
            <a:r>
              <a:rPr lang="hr-HR" sz="2000" dirty="0" smtClean="0"/>
              <a:t>Zbog nje se u mnogim krajevima svijeta danas živi dulje i kvalitetnije nego prije</a:t>
            </a:r>
          </a:p>
          <a:p>
            <a:r>
              <a:rPr lang="hr-HR" sz="2000" dirty="0" smtClean="0"/>
              <a:t>Za mnoge stanovnike zemalja u razvoju rad u tvornicama na loše plaćenim mjestima bolji je od mukotrpnog rada na rižinim poljima i ostanka na imanju</a:t>
            </a:r>
          </a:p>
          <a:p>
            <a:r>
              <a:rPr lang="hr-HR" sz="2000" dirty="0" smtClean="0"/>
              <a:t>Smanjila je osjećaj izoliranosti, povećala je povezanost</a:t>
            </a:r>
          </a:p>
          <a:p>
            <a:r>
              <a:rPr lang="hr-HR" sz="2000" dirty="0" smtClean="0"/>
              <a:t>Omogućila je bolji pristup znanju</a:t>
            </a:r>
          </a:p>
          <a:p>
            <a:r>
              <a:rPr lang="hr-HR" sz="2000" dirty="0" smtClean="0"/>
              <a:t>Međunarodni sporazum o minama</a:t>
            </a:r>
          </a:p>
          <a:p>
            <a:r>
              <a:rPr lang="hr-HR" sz="2000" dirty="0" smtClean="0"/>
              <a:t>Otvaranje tržišta mlijeka na </a:t>
            </a:r>
            <a:r>
              <a:rPr lang="hr-HR" sz="2000" dirty="0" err="1" smtClean="0"/>
              <a:t>Jamajki</a:t>
            </a:r>
            <a:endParaRPr lang="hr-HR" sz="2000" dirty="0" smtClean="0"/>
          </a:p>
          <a:p>
            <a:r>
              <a:rPr lang="hr-HR" sz="2000" dirty="0" smtClean="0"/>
              <a:t>Nove strane tvrtke potiču uvođenje novih tehnologija</a:t>
            </a:r>
          </a:p>
          <a:p>
            <a:r>
              <a:rPr lang="hr-HR" sz="2000" dirty="0" smtClean="0"/>
              <a:t>Strana pomoć djeluje na milijune ljudi</a:t>
            </a:r>
          </a:p>
          <a:p>
            <a:endParaRPr lang="hr-HR"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ka 3" descr="tsunami.jpg"/>
          <p:cNvPicPr>
            <a:picLocks noChangeAspect="1"/>
          </p:cNvPicPr>
          <p:nvPr/>
        </p:nvPicPr>
        <p:blipFill>
          <a:blip r:embed="rId2">
            <a:lum bright="-10000" contrast="-10000"/>
          </a:blip>
          <a:stretch>
            <a:fillRect/>
          </a:stretch>
        </p:blipFill>
        <p:spPr>
          <a:xfrm>
            <a:off x="214282" y="214290"/>
            <a:ext cx="4572032" cy="6215106"/>
          </a:xfrm>
          <a:prstGeom prst="rect">
            <a:avLst/>
          </a:prstGeom>
          <a:ln>
            <a:noFill/>
          </a:ln>
          <a:effectLst>
            <a:softEdge rad="112500"/>
          </a:effectLst>
        </p:spPr>
      </p:pic>
      <p:sp>
        <p:nvSpPr>
          <p:cNvPr id="2" name="Naslov 1"/>
          <p:cNvSpPr>
            <a:spLocks noGrp="1"/>
          </p:cNvSpPr>
          <p:nvPr>
            <p:ph type="title"/>
          </p:nvPr>
        </p:nvSpPr>
        <p:spPr/>
        <p:txBody>
          <a:bodyPr>
            <a:normAutofit/>
          </a:bodyPr>
          <a:lstStyle/>
          <a:p>
            <a:r>
              <a:rPr lang="hr-HR" sz="3600" dirty="0" smtClean="0"/>
              <a:t>Utjecaj globalizacije na čovječanstvo</a:t>
            </a:r>
            <a:endParaRPr lang="hr-HR" sz="3600" dirty="0"/>
          </a:p>
        </p:txBody>
      </p:sp>
      <p:sp>
        <p:nvSpPr>
          <p:cNvPr id="3" name="Rezervirano mjesto sadržaja 2"/>
          <p:cNvSpPr>
            <a:spLocks noGrp="1"/>
          </p:cNvSpPr>
          <p:nvPr>
            <p:ph idx="1"/>
          </p:nvPr>
        </p:nvSpPr>
        <p:spPr/>
        <p:txBody>
          <a:bodyPr>
            <a:normAutofit/>
          </a:bodyPr>
          <a:lstStyle/>
          <a:p>
            <a:r>
              <a:rPr lang="hr-HR" sz="2000" dirty="0" smtClean="0"/>
              <a:t>Globalna revolucija djeluje na način na koji mi mislimo o sebi i oblikujemo veze s drugima </a:t>
            </a:r>
          </a:p>
          <a:p>
            <a:r>
              <a:rPr lang="hr-HR" sz="2000" dirty="0" smtClean="0"/>
              <a:t>Obitelj je prestala biti ekonomska jedinica, seksualnost danas ima malo veze s brakom i legitimnošću</a:t>
            </a:r>
          </a:p>
          <a:p>
            <a:r>
              <a:rPr lang="hr-HR" sz="2000" dirty="0" smtClean="0"/>
              <a:t>Na širenje demokracije najviše je utjecao napredak globalne komunikacije</a:t>
            </a:r>
          </a:p>
          <a:p>
            <a:r>
              <a:rPr lang="hr-HR" sz="2000" dirty="0" smtClean="0"/>
              <a:t>Globalnim industrijskim razvojem izmijenjena  je svjetska klima</a:t>
            </a:r>
            <a:endParaRPr lang="hr-HR"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Popis literature</a:t>
            </a:r>
            <a:endParaRPr lang="hr-HR" dirty="0"/>
          </a:p>
        </p:txBody>
      </p:sp>
      <p:sp>
        <p:nvSpPr>
          <p:cNvPr id="3" name="Rezervirano mjesto sadržaja 2"/>
          <p:cNvSpPr>
            <a:spLocks noGrp="1"/>
          </p:cNvSpPr>
          <p:nvPr>
            <p:ph idx="1"/>
          </p:nvPr>
        </p:nvSpPr>
        <p:spPr/>
        <p:txBody>
          <a:bodyPr/>
          <a:lstStyle/>
          <a:p>
            <a:r>
              <a:rPr lang="hr-HR" dirty="0" err="1" smtClean="0"/>
              <a:t>Anthony</a:t>
            </a:r>
            <a:r>
              <a:rPr lang="hr-HR" dirty="0" smtClean="0"/>
              <a:t> </a:t>
            </a:r>
            <a:r>
              <a:rPr lang="hr-HR" dirty="0" err="1" smtClean="0"/>
              <a:t>Giddens</a:t>
            </a:r>
            <a:r>
              <a:rPr lang="hr-HR" dirty="0" smtClean="0"/>
              <a:t>: Odbjegli svijet, Kako globalizacija oblikuje naše živote</a:t>
            </a:r>
          </a:p>
          <a:p>
            <a:r>
              <a:rPr lang="hr-HR" dirty="0" err="1" smtClean="0"/>
              <a:t>Joseph</a:t>
            </a:r>
            <a:r>
              <a:rPr lang="hr-HR" dirty="0" smtClean="0"/>
              <a:t> </a:t>
            </a:r>
            <a:r>
              <a:rPr lang="hr-HR" dirty="0" err="1" smtClean="0"/>
              <a:t>Stiglitz</a:t>
            </a:r>
            <a:r>
              <a:rPr lang="hr-HR" dirty="0" smtClean="0"/>
              <a:t>: Globalizacija  i dvojbe koje izaziva</a:t>
            </a:r>
            <a:endParaRPr lang="hr-H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ka 3" descr="images.jpg"/>
          <p:cNvPicPr>
            <a:picLocks noChangeAspect="1"/>
          </p:cNvPicPr>
          <p:nvPr/>
        </p:nvPicPr>
        <p:blipFill>
          <a:blip r:embed="rId2">
            <a:lum bright="-9000" contrast="21000"/>
          </a:blip>
          <a:stretch>
            <a:fillRect/>
          </a:stretch>
        </p:blipFill>
        <p:spPr>
          <a:xfrm>
            <a:off x="142844" y="0"/>
            <a:ext cx="8715436" cy="635795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Naslov 1"/>
          <p:cNvSpPr>
            <a:spLocks noGrp="1"/>
          </p:cNvSpPr>
          <p:nvPr>
            <p:ph type="title"/>
          </p:nvPr>
        </p:nvSpPr>
        <p:spPr/>
        <p:txBody>
          <a:bodyPr/>
          <a:lstStyle/>
          <a:p>
            <a:r>
              <a:rPr lang="hr-HR" dirty="0" smtClean="0"/>
              <a:t>Fenomen globalizacije</a:t>
            </a:r>
            <a:endParaRPr lang="hr-HR" dirty="0"/>
          </a:p>
        </p:txBody>
      </p:sp>
      <p:sp>
        <p:nvSpPr>
          <p:cNvPr id="3" name="Rezervirano mjesto sadržaja 2"/>
          <p:cNvSpPr>
            <a:spLocks noGrp="1"/>
          </p:cNvSpPr>
          <p:nvPr>
            <p:ph idx="1"/>
          </p:nvPr>
        </p:nvSpPr>
        <p:spPr>
          <a:xfrm>
            <a:off x="457200" y="1500174"/>
            <a:ext cx="8229600" cy="4954634"/>
          </a:xfrm>
        </p:spPr>
        <p:txBody>
          <a:bodyPr>
            <a:normAutofit/>
          </a:bodyPr>
          <a:lstStyle/>
          <a:p>
            <a:r>
              <a:rPr lang="hr-HR" sz="2000" dirty="0" smtClean="0"/>
              <a:t>Dovela je do smanjenja troškova prijevoza i komunikacija, srušila je umjetne zapreke za tijek robe, usluga, kapitala, znanja i ljudi preko granica</a:t>
            </a:r>
          </a:p>
          <a:p>
            <a:r>
              <a:rPr lang="hr-HR" sz="2000" dirty="0" smtClean="0"/>
              <a:t>Prati ju stvaranje novih institucija (Međunarodni crveni križ, Pokret jubileja)</a:t>
            </a:r>
          </a:p>
          <a:p>
            <a:r>
              <a:rPr lang="hr-HR" sz="2000" dirty="0" smtClean="0"/>
              <a:t>Skrenula je pažnju na međuvladine institucije: Ujedinjeni narodi, Međunarodna organizacija rada (ILO), Svjetska zdravstvena organizacija (WHO)</a:t>
            </a:r>
          </a:p>
          <a:p>
            <a:r>
              <a:rPr lang="hr-HR" sz="2000" dirty="0" smtClean="0"/>
              <a:t>Rasprave izaziva ekonomski aspekt globalizacije, kao i međunarodne institucije koje propisuju pravila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Institucije koje upravljaju globalizacijom</a:t>
            </a:r>
            <a:endParaRPr lang="hr-HR" dirty="0"/>
          </a:p>
        </p:txBody>
      </p:sp>
      <p:sp>
        <p:nvSpPr>
          <p:cNvPr id="3" name="Rezervirano mjesto sadržaja 2"/>
          <p:cNvSpPr>
            <a:spLocks noGrp="1"/>
          </p:cNvSpPr>
          <p:nvPr>
            <p:ph idx="1"/>
          </p:nvPr>
        </p:nvSpPr>
        <p:spPr/>
        <p:txBody>
          <a:bodyPr/>
          <a:lstStyle/>
          <a:p>
            <a:r>
              <a:rPr lang="hr-HR" sz="2000" dirty="0" smtClean="0"/>
              <a:t>MMF, Svjetska banka, WTO</a:t>
            </a:r>
          </a:p>
          <a:p>
            <a:r>
              <a:rPr lang="hr-HR" sz="2000" dirty="0" smtClean="0"/>
              <a:t>Regionalne banke, manje i veće podružnice Svjetske banke, mnogo UN-ovih organizacija (UNDP-Program za razvoj UN-a, UNCTAD-Konferencija za razvoj i trgovinu UN-a)</a:t>
            </a:r>
          </a:p>
          <a:p>
            <a:r>
              <a:rPr lang="hr-HR" sz="2000" dirty="0" smtClean="0"/>
              <a:t>Stajališta im se često razlikuju</a:t>
            </a:r>
          </a:p>
          <a:p>
            <a:r>
              <a:rPr lang="hr-HR" sz="2000" dirty="0" smtClean="0"/>
              <a:t>Konferencija u </a:t>
            </a:r>
            <a:r>
              <a:rPr lang="hr-HR" sz="2000" dirty="0" err="1" smtClean="0"/>
              <a:t>Bretton</a:t>
            </a:r>
            <a:r>
              <a:rPr lang="hr-HR" sz="2000" dirty="0" smtClean="0"/>
              <a:t> Woodsu – </a:t>
            </a:r>
            <a:r>
              <a:rPr lang="hr-HR" sz="2000" dirty="0" err="1" smtClean="0"/>
              <a:t>John</a:t>
            </a:r>
            <a:r>
              <a:rPr lang="hr-HR" sz="2000" dirty="0" smtClean="0"/>
              <a:t> </a:t>
            </a:r>
            <a:r>
              <a:rPr lang="hr-HR" sz="2000" dirty="0" err="1" smtClean="0"/>
              <a:t>Maynard</a:t>
            </a:r>
            <a:r>
              <a:rPr lang="hr-HR" sz="2000" dirty="0" smtClean="0"/>
              <a:t> </a:t>
            </a:r>
            <a:r>
              <a:rPr lang="hr-HR" sz="2000" dirty="0" err="1" smtClean="0"/>
              <a:t>Keynes</a:t>
            </a:r>
            <a:endParaRPr lang="hr-HR" sz="2000" dirty="0" smtClean="0"/>
          </a:p>
          <a:p>
            <a:r>
              <a:rPr lang="hr-HR" sz="2000" dirty="0" smtClean="0"/>
              <a:t>MMF ima zadatak spriječiti globalnu depresiju</a:t>
            </a:r>
          </a:p>
          <a:p>
            <a:r>
              <a:rPr lang="hr-HR" sz="2000" dirty="0" smtClean="0"/>
              <a:t>Iako je utemeljen na tezi da zemlje treba izvrgnuti međunarodnom pritisku kako bi provodile politiku širenja gospodarstva,danas odobrava novac samo ako  zemlje prihvate politiku smanjenja deficita, povećanja poreza i li podizanja kamatnih stopa koja smanjuju gospodarstvo</a:t>
            </a:r>
          </a:p>
          <a:p>
            <a:r>
              <a:rPr lang="hr-HR" sz="2000" dirty="0" smtClean="0"/>
              <a:t>Najdramatičnije promjene dogodile su se 80-ih godina 20.st</a:t>
            </a:r>
          </a:p>
          <a:p>
            <a:endParaRPr lang="hr-H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a:xfrm>
            <a:off x="457200" y="285728"/>
            <a:ext cx="8229600" cy="6169080"/>
          </a:xfrm>
        </p:spPr>
        <p:txBody>
          <a:bodyPr>
            <a:normAutofit/>
          </a:bodyPr>
          <a:lstStyle/>
          <a:p>
            <a:r>
              <a:rPr lang="hr-HR" sz="2000" dirty="0" smtClean="0"/>
              <a:t>Objema institucijama upravljala je kolektivna volja članica G-7</a:t>
            </a:r>
          </a:p>
          <a:p>
            <a:r>
              <a:rPr lang="hr-HR" sz="2000" dirty="0" smtClean="0"/>
              <a:t>WTO je organiziran 1995.,razlikuje se od ostalih</a:t>
            </a:r>
          </a:p>
          <a:p>
            <a:r>
              <a:rPr lang="hr-HR" sz="2000" dirty="0" smtClean="0"/>
              <a:t>Čelnik MMF-a je uvijek Europljanin, a Svjetske banke Amerikanac</a:t>
            </a:r>
            <a:endParaRPr lang="hr-HR"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Privatizacija </a:t>
            </a:r>
            <a:endParaRPr lang="hr-HR" dirty="0"/>
          </a:p>
        </p:txBody>
      </p:sp>
      <p:sp>
        <p:nvSpPr>
          <p:cNvPr id="3" name="Rezervirano mjesto sadržaja 2"/>
          <p:cNvSpPr>
            <a:spLocks noGrp="1"/>
          </p:cNvSpPr>
          <p:nvPr>
            <p:ph idx="1"/>
          </p:nvPr>
        </p:nvSpPr>
        <p:spPr/>
        <p:txBody>
          <a:bodyPr>
            <a:normAutofit/>
          </a:bodyPr>
          <a:lstStyle/>
          <a:p>
            <a:r>
              <a:rPr lang="hr-HR" sz="2000" dirty="0" smtClean="0"/>
              <a:t>Privatne tvrtke uzajamnom konkurencijom pridonose gospodarskom rastu</a:t>
            </a:r>
          </a:p>
          <a:p>
            <a:r>
              <a:rPr lang="hr-HR" sz="2000" dirty="0" smtClean="0"/>
              <a:t>Prebrzo provođenje privatizacije, </a:t>
            </a:r>
            <a:r>
              <a:rPr lang="hr-HR" sz="2000" dirty="0" err="1" smtClean="0"/>
              <a:t>npr</a:t>
            </a:r>
            <a:r>
              <a:rPr lang="hr-HR" sz="2000" dirty="0" smtClean="0"/>
              <a:t>. Obala bjelokosti</a:t>
            </a:r>
          </a:p>
          <a:p>
            <a:r>
              <a:rPr lang="hr-HR" sz="2000" dirty="0" smtClean="0"/>
              <a:t>Često uništava radna mjesta umjesto da stvara nova</a:t>
            </a:r>
          </a:p>
          <a:p>
            <a:r>
              <a:rPr lang="hr-HR" sz="2000" dirty="0" smtClean="0"/>
              <a:t>Ona mora biti dio sveobuhvatnog programa za stvaranje novih radnih mjesta usporedno sa zatvaranjem radnih mjesta koje je posljedica privatizacije</a:t>
            </a:r>
          </a:p>
          <a:p>
            <a:r>
              <a:rPr lang="hr-HR" sz="2000" dirty="0" smtClean="0"/>
              <a:t>Najveći problem privatizacije je pojava korupcije te provođenje iste bez jasno utvrđenih propisa i zakona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Liberalizacija</a:t>
            </a:r>
            <a:endParaRPr lang="hr-HR" dirty="0"/>
          </a:p>
        </p:txBody>
      </p:sp>
      <p:sp>
        <p:nvSpPr>
          <p:cNvPr id="3" name="Rezervirano mjesto sadržaja 2"/>
          <p:cNvSpPr>
            <a:spLocks noGrp="1"/>
          </p:cNvSpPr>
          <p:nvPr>
            <p:ph idx="1"/>
          </p:nvPr>
        </p:nvSpPr>
        <p:spPr/>
        <p:txBody>
          <a:bodyPr>
            <a:normAutofit/>
          </a:bodyPr>
          <a:lstStyle/>
          <a:p>
            <a:r>
              <a:rPr lang="hr-HR" sz="2000" dirty="0" smtClean="0"/>
              <a:t>Ukidanje vladinih intervencija na financijskom tržištu i tržištu kapitala, te ukidanje trgovačkih prepreka</a:t>
            </a:r>
          </a:p>
          <a:p>
            <a:r>
              <a:rPr lang="hr-HR" sz="2000" dirty="0" smtClean="0"/>
              <a:t>Danas čak i MMF priznaje da je s njom otišao predaleko</a:t>
            </a:r>
          </a:p>
          <a:p>
            <a:r>
              <a:rPr lang="hr-HR" sz="2000" dirty="0" smtClean="0"/>
              <a:t>Potporu među elitom ima liberalizacija trgovine</a:t>
            </a:r>
          </a:p>
          <a:p>
            <a:r>
              <a:rPr lang="hr-HR" sz="2000" dirty="0" smtClean="0"/>
              <a:t>Za otvaranje novih poduzeća potreban je kapital i poduzetništvo</a:t>
            </a:r>
          </a:p>
          <a:p>
            <a:r>
              <a:rPr lang="hr-HR" sz="2000" dirty="0" smtClean="0"/>
              <a:t>Istočne zemlje Azije najuspješnije su u razvoju</a:t>
            </a:r>
          </a:p>
          <a:p>
            <a:endParaRPr lang="hr-HR"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Strana ulaganja</a:t>
            </a:r>
            <a:endParaRPr lang="hr-HR" dirty="0"/>
          </a:p>
        </p:txBody>
      </p:sp>
      <p:sp>
        <p:nvSpPr>
          <p:cNvPr id="3" name="Rezervirano mjesto sadržaja 2"/>
          <p:cNvSpPr>
            <a:spLocks noGrp="1"/>
          </p:cNvSpPr>
          <p:nvPr>
            <p:ph idx="1"/>
          </p:nvPr>
        </p:nvSpPr>
        <p:spPr>
          <a:xfrm>
            <a:off x="457200" y="1428736"/>
            <a:ext cx="8229600" cy="5026072"/>
          </a:xfrm>
        </p:spPr>
        <p:txBody>
          <a:bodyPr>
            <a:normAutofit/>
          </a:bodyPr>
          <a:lstStyle/>
          <a:p>
            <a:r>
              <a:rPr lang="hr-HR" sz="2000" dirty="0" smtClean="0"/>
              <a:t>Znače gospodarski rast i otvaranje novih radnih mjesta, ali također i uništavaju lokalnu konkurenciju, iskorištavanje monopolističke moći i povećanje cijena</a:t>
            </a:r>
          </a:p>
          <a:p>
            <a:r>
              <a:rPr lang="hr-HR" sz="2000" dirty="0" smtClean="0"/>
              <a:t>Strana ulaganja bujaju zbog posebnih pogodnosti dobivenih od strane vlade</a:t>
            </a:r>
          </a:p>
          <a:p>
            <a:r>
              <a:rPr lang="hr-HR" sz="2000" dirty="0" smtClean="0"/>
              <a:t>Posljedica podmićivanja vladinih dužnosnika</a:t>
            </a:r>
          </a:p>
          <a:p>
            <a:r>
              <a:rPr lang="hr-HR" sz="2000" dirty="0" smtClean="0"/>
              <a:t>Dotok sredstava katkad može i spriječiti razvoj-”nizozemska bolest”</a:t>
            </a:r>
          </a:p>
        </p:txBody>
      </p:sp>
      <p:pic>
        <p:nvPicPr>
          <p:cNvPr id="5" name="Slika 4" descr="images.jpg"/>
          <p:cNvPicPr>
            <a:picLocks noChangeAspect="1"/>
          </p:cNvPicPr>
          <p:nvPr/>
        </p:nvPicPr>
        <p:blipFill>
          <a:blip r:embed="rId2"/>
          <a:stretch>
            <a:fillRect/>
          </a:stretch>
        </p:blipFill>
        <p:spPr>
          <a:xfrm>
            <a:off x="1928794" y="3786190"/>
            <a:ext cx="4786346" cy="2928958"/>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lika 1" descr="karikatura.jpg"/>
          <p:cNvPicPr>
            <a:picLocks noChangeAspect="1"/>
          </p:cNvPicPr>
          <p:nvPr/>
        </p:nvPicPr>
        <p:blipFill>
          <a:blip r:embed="rId2"/>
          <a:stretch>
            <a:fillRect/>
          </a:stretch>
        </p:blipFill>
        <p:spPr>
          <a:xfrm>
            <a:off x="642911" y="500042"/>
            <a:ext cx="7929618" cy="6000792"/>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Načelo nevidljive ruke</a:t>
            </a:r>
            <a:endParaRPr lang="hr-HR" dirty="0"/>
          </a:p>
        </p:txBody>
      </p:sp>
      <p:sp>
        <p:nvSpPr>
          <p:cNvPr id="3" name="Rezervirano mjesto sadržaja 2"/>
          <p:cNvSpPr>
            <a:spLocks noGrp="1"/>
          </p:cNvSpPr>
          <p:nvPr>
            <p:ph idx="1"/>
          </p:nvPr>
        </p:nvSpPr>
        <p:spPr/>
        <p:txBody>
          <a:bodyPr/>
          <a:lstStyle/>
          <a:p>
            <a:r>
              <a:rPr lang="hr-HR" dirty="0" smtClean="0"/>
              <a:t>Adam Smith-tržišne sile motivirane ostvarivanjem dobiti vode gospodarstvo do učinkovitih rezultata</a:t>
            </a:r>
          </a:p>
          <a:p>
            <a:r>
              <a:rPr lang="hr-HR" dirty="0" smtClean="0"/>
              <a:t>Nije učinkovita tamo gdje tržišta nisu potpuna</a:t>
            </a:r>
          </a:p>
          <a:p>
            <a:r>
              <a:rPr lang="hr-HR" dirty="0" smtClean="0"/>
              <a:t>Savršeno funkcionira na tržištu savršene konkurencije</a:t>
            </a:r>
            <a:endParaRPr lang="hr-H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duševljenje">
  <a:themeElements>
    <a:clrScheme name="Oduševljenj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duševljenj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Gomilanj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820</TotalTime>
  <Words>793</Words>
  <Application>Microsoft Office PowerPoint</Application>
  <PresentationFormat>Prikaz na zaslonu (4:3)</PresentationFormat>
  <Paragraphs>75</Paragraphs>
  <Slides>15</Slides>
  <Notes>0</Notes>
  <HiddenSlides>0</HiddenSlides>
  <MMClips>0</MMClips>
  <ScaleCrop>false</ScaleCrop>
  <HeadingPairs>
    <vt:vector size="4" baseType="variant">
      <vt:variant>
        <vt:lpstr>Tema</vt:lpstr>
      </vt:variant>
      <vt:variant>
        <vt:i4>1</vt:i4>
      </vt:variant>
      <vt:variant>
        <vt:lpstr>Naslovi slajdova</vt:lpstr>
      </vt:variant>
      <vt:variant>
        <vt:i4>15</vt:i4>
      </vt:variant>
    </vt:vector>
  </HeadingPairs>
  <TitlesOfParts>
    <vt:vector size="16" baseType="lpstr">
      <vt:lpstr>Oduševljenje</vt:lpstr>
      <vt:lpstr>Globalizacija </vt:lpstr>
      <vt:lpstr>Fenomen globalizacije</vt:lpstr>
      <vt:lpstr>Institucije koje upravljaju globalizacijom</vt:lpstr>
      <vt:lpstr>Slajd 4</vt:lpstr>
      <vt:lpstr>Privatizacija </vt:lpstr>
      <vt:lpstr>Liberalizacija</vt:lpstr>
      <vt:lpstr>Strana ulaganja</vt:lpstr>
      <vt:lpstr>Slajd 8</vt:lpstr>
      <vt:lpstr>Načelo nevidljive ruke</vt:lpstr>
      <vt:lpstr>Negativne strane globalizacije</vt:lpstr>
      <vt:lpstr>Slajd 11</vt:lpstr>
      <vt:lpstr>Antiglobalizacijski pokret</vt:lpstr>
      <vt:lpstr>Pozitivne strane globalizacije</vt:lpstr>
      <vt:lpstr>Utjecaj globalizacije na čovječanstvo</vt:lpstr>
      <vt:lpstr>Popis literature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Globalizacija </dc:title>
  <dc:creator>Acer</dc:creator>
  <cp:lastModifiedBy>Acer</cp:lastModifiedBy>
  <cp:revision>76</cp:revision>
  <dcterms:created xsi:type="dcterms:W3CDTF">2010-12-01T16:35:04Z</dcterms:created>
  <dcterms:modified xsi:type="dcterms:W3CDTF">2010-12-06T13:06:27Z</dcterms:modified>
</cp:coreProperties>
</file>