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9" r:id="rId4"/>
    <p:sldId id="257" r:id="rId5"/>
    <p:sldId id="262" r:id="rId6"/>
    <p:sldId id="263" r:id="rId7"/>
    <p:sldId id="258" r:id="rId8"/>
    <p:sldId id="261"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0B8868-181C-4CB3-849A-920445CE8213}"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ru-RU"/>
        </a:p>
      </dgm:t>
    </dgm:pt>
    <dgm:pt modelId="{CB192415-7F42-4199-ACCD-F48058AA488D}">
      <dgm:prSet phldrT="[Текст]"/>
      <dgm:spPr/>
      <dgm:t>
        <a:bodyPr/>
        <a:lstStyle/>
        <a:p>
          <a:r>
            <a:rPr lang="en-US" dirty="0" smtClean="0"/>
            <a:t>Alternative way of ending criminal procedure:</a:t>
          </a:r>
        </a:p>
        <a:p>
          <a:r>
            <a:rPr lang="en-US" dirty="0" smtClean="0"/>
            <a:t>Offer of Public Prosecutor to discontinue a process in exchange of certain sum of money paid by criminal to a state</a:t>
          </a:r>
        </a:p>
        <a:p>
          <a:endParaRPr lang="ru-RU" dirty="0"/>
        </a:p>
      </dgm:t>
    </dgm:pt>
    <dgm:pt modelId="{E64AEADF-B114-44CE-BAE7-9F1F5FBC5B6D}" type="parTrans" cxnId="{F214BF79-FB13-463F-90E7-139D6D024E0C}">
      <dgm:prSet/>
      <dgm:spPr/>
      <dgm:t>
        <a:bodyPr/>
        <a:lstStyle/>
        <a:p>
          <a:endParaRPr lang="ru-RU"/>
        </a:p>
      </dgm:t>
    </dgm:pt>
    <dgm:pt modelId="{8134A78B-BCCD-421F-B33E-F92482FF7600}" type="sibTrans" cxnId="{F214BF79-FB13-463F-90E7-139D6D024E0C}">
      <dgm:prSet/>
      <dgm:spPr/>
      <dgm:t>
        <a:bodyPr/>
        <a:lstStyle/>
        <a:p>
          <a:endParaRPr lang="ru-RU"/>
        </a:p>
      </dgm:t>
    </dgm:pt>
    <dgm:pt modelId="{71B0766F-CB2E-472B-B337-F1A73DE59C00}">
      <dgm:prSet phldrT="[Текст]"/>
      <dgm:spPr/>
      <dgm:t>
        <a:bodyPr/>
        <a:lstStyle/>
        <a:p>
          <a:r>
            <a:rPr lang="en-US" dirty="0" smtClean="0"/>
            <a:t>Criminal penalty</a:t>
          </a:r>
          <a:endParaRPr lang="ru-RU" dirty="0"/>
        </a:p>
      </dgm:t>
    </dgm:pt>
    <dgm:pt modelId="{60C46FF8-00AB-4A1E-80A4-B5829D109BA4}" type="sibTrans" cxnId="{B3E61980-4608-4FCE-B029-E377F0FEBEA6}">
      <dgm:prSet/>
      <dgm:spPr/>
      <dgm:t>
        <a:bodyPr/>
        <a:lstStyle/>
        <a:p>
          <a:endParaRPr lang="ru-RU"/>
        </a:p>
      </dgm:t>
    </dgm:pt>
    <dgm:pt modelId="{6C09DB8B-FC2F-4411-8753-CDB5079C23F7}" type="parTrans" cxnId="{B3E61980-4608-4FCE-B029-E377F0FEBEA6}">
      <dgm:prSet/>
      <dgm:spPr/>
      <dgm:t>
        <a:bodyPr/>
        <a:lstStyle/>
        <a:p>
          <a:endParaRPr lang="ru-RU"/>
        </a:p>
      </dgm:t>
    </dgm:pt>
    <dgm:pt modelId="{0F3617CC-695E-4C32-B0AE-E8A58950FB4D}">
      <dgm:prSet/>
      <dgm:spPr/>
      <dgm:t>
        <a:bodyPr/>
        <a:lstStyle/>
        <a:p>
          <a:endParaRPr lang="en-US"/>
        </a:p>
      </dgm:t>
    </dgm:pt>
    <dgm:pt modelId="{B1C897CE-4FF2-405A-9257-4709F84BA25A}" type="parTrans" cxnId="{FA698866-E920-4A37-B3C5-0DCC6CAF803C}">
      <dgm:prSet/>
      <dgm:spPr/>
      <dgm:t>
        <a:bodyPr/>
        <a:lstStyle/>
        <a:p>
          <a:endParaRPr lang="ru-RU"/>
        </a:p>
      </dgm:t>
    </dgm:pt>
    <dgm:pt modelId="{9CAAE583-6C13-4BA7-BEFD-5B714FF6E08A}" type="sibTrans" cxnId="{FA698866-E920-4A37-B3C5-0DCC6CAF803C}">
      <dgm:prSet/>
      <dgm:spPr/>
      <dgm:t>
        <a:bodyPr/>
        <a:lstStyle/>
        <a:p>
          <a:endParaRPr lang="ru-RU"/>
        </a:p>
      </dgm:t>
    </dgm:pt>
    <dgm:pt modelId="{3ED7966A-207D-4594-9BD6-DD4E18484292}">
      <dgm:prSet/>
      <dgm:spPr/>
      <dgm:t>
        <a:bodyPr/>
        <a:lstStyle/>
        <a:p>
          <a:endParaRPr lang="en-US"/>
        </a:p>
      </dgm:t>
    </dgm:pt>
    <dgm:pt modelId="{95A5E28A-EE9B-447D-85BA-A48991436607}" type="parTrans" cxnId="{54ED9F05-D97E-4F83-AD8A-6D54A20C9881}">
      <dgm:prSet/>
      <dgm:spPr/>
      <dgm:t>
        <a:bodyPr/>
        <a:lstStyle/>
        <a:p>
          <a:endParaRPr lang="ru-RU"/>
        </a:p>
      </dgm:t>
    </dgm:pt>
    <dgm:pt modelId="{0B73AF2A-3222-4168-A72E-6ABFC502E1E8}" type="sibTrans" cxnId="{54ED9F05-D97E-4F83-AD8A-6D54A20C9881}">
      <dgm:prSet/>
      <dgm:spPr/>
      <dgm:t>
        <a:bodyPr/>
        <a:lstStyle/>
        <a:p>
          <a:endParaRPr lang="ru-RU"/>
        </a:p>
      </dgm:t>
    </dgm:pt>
    <dgm:pt modelId="{A28EF727-0488-4E7F-A13D-AC29AF4F0902}">
      <dgm:prSet/>
      <dgm:spPr/>
      <dgm:t>
        <a:bodyPr/>
        <a:lstStyle/>
        <a:p>
          <a:endParaRPr lang="en-US"/>
        </a:p>
      </dgm:t>
    </dgm:pt>
    <dgm:pt modelId="{C5B8972C-0085-4874-A5B4-277AA92A8C71}" type="parTrans" cxnId="{411E995B-4EA6-45D8-9E27-47CE572971A4}">
      <dgm:prSet/>
      <dgm:spPr/>
      <dgm:t>
        <a:bodyPr/>
        <a:lstStyle/>
        <a:p>
          <a:endParaRPr lang="ru-RU"/>
        </a:p>
      </dgm:t>
    </dgm:pt>
    <dgm:pt modelId="{B63D6CAC-5680-48C2-9DD2-8E25A3438FBB}" type="sibTrans" cxnId="{411E995B-4EA6-45D8-9E27-47CE572971A4}">
      <dgm:prSet/>
      <dgm:spPr/>
      <dgm:t>
        <a:bodyPr/>
        <a:lstStyle/>
        <a:p>
          <a:endParaRPr lang="ru-RU"/>
        </a:p>
      </dgm:t>
    </dgm:pt>
    <dgm:pt modelId="{B6D310CA-CD65-4A74-A9E0-F8A9E816C0CF}">
      <dgm:prSet/>
      <dgm:spPr/>
      <dgm:t>
        <a:bodyPr/>
        <a:lstStyle/>
        <a:p>
          <a:endParaRPr lang="en-US"/>
        </a:p>
      </dgm:t>
    </dgm:pt>
    <dgm:pt modelId="{2914C1B7-38E3-4A33-8649-F4DEA6319DCA}" type="parTrans" cxnId="{98CDE9A4-5F98-46E5-8701-9890B59BAB95}">
      <dgm:prSet/>
      <dgm:spPr/>
      <dgm:t>
        <a:bodyPr/>
        <a:lstStyle/>
        <a:p>
          <a:endParaRPr lang="ru-RU"/>
        </a:p>
      </dgm:t>
    </dgm:pt>
    <dgm:pt modelId="{2D804713-6B2B-4EF0-9DE9-8CBBF99647BF}" type="sibTrans" cxnId="{98CDE9A4-5F98-46E5-8701-9890B59BAB95}">
      <dgm:prSet/>
      <dgm:spPr/>
      <dgm:t>
        <a:bodyPr/>
        <a:lstStyle/>
        <a:p>
          <a:endParaRPr lang="ru-RU"/>
        </a:p>
      </dgm:t>
    </dgm:pt>
    <dgm:pt modelId="{02C2BA09-C001-4A59-BD5B-78219CD636C1}" type="pres">
      <dgm:prSet presAssocID="{AA0B8868-181C-4CB3-849A-920445CE8213}" presName="outerComposite" presStyleCnt="0">
        <dgm:presLayoutVars>
          <dgm:chMax val="2"/>
          <dgm:animLvl val="lvl"/>
          <dgm:resizeHandles val="exact"/>
        </dgm:presLayoutVars>
      </dgm:prSet>
      <dgm:spPr/>
      <dgm:t>
        <a:bodyPr/>
        <a:lstStyle/>
        <a:p>
          <a:endParaRPr lang="en-US"/>
        </a:p>
      </dgm:t>
    </dgm:pt>
    <dgm:pt modelId="{4A018F8B-0C12-4675-AA1F-7FA1B2815E9B}" type="pres">
      <dgm:prSet presAssocID="{AA0B8868-181C-4CB3-849A-920445CE8213}" presName="dummyMaxCanvas" presStyleCnt="0"/>
      <dgm:spPr/>
    </dgm:pt>
    <dgm:pt modelId="{D33FACC0-1217-41FF-9A21-73C83B500EA4}" type="pres">
      <dgm:prSet presAssocID="{AA0B8868-181C-4CB3-849A-920445CE8213}" presName="parentComposite" presStyleCnt="0"/>
      <dgm:spPr/>
    </dgm:pt>
    <dgm:pt modelId="{332E735E-D7A1-4821-86C7-6AE82D03DF0F}" type="pres">
      <dgm:prSet presAssocID="{AA0B8868-181C-4CB3-849A-920445CE8213}" presName="parent1" presStyleLbl="alignAccFollowNode1" presStyleIdx="0" presStyleCnt="4" custScaleX="155584" custScaleY="238134" custLinFactNeighborX="-24080" custLinFactNeighborY="-10875">
        <dgm:presLayoutVars>
          <dgm:chMax val="4"/>
        </dgm:presLayoutVars>
      </dgm:prSet>
      <dgm:spPr/>
      <dgm:t>
        <a:bodyPr/>
        <a:lstStyle/>
        <a:p>
          <a:endParaRPr lang="ru-RU"/>
        </a:p>
      </dgm:t>
    </dgm:pt>
    <dgm:pt modelId="{32B05402-7227-4D9E-9BA7-15A9763AA64B}" type="pres">
      <dgm:prSet presAssocID="{AA0B8868-181C-4CB3-849A-920445CE8213}" presName="parent2" presStyleLbl="alignAccFollowNode1" presStyleIdx="1" presStyleCnt="4" custScaleX="138224" custScaleY="168379" custLinFactNeighborX="16763" custLinFactNeighborY="-4495">
        <dgm:presLayoutVars>
          <dgm:chMax val="4"/>
        </dgm:presLayoutVars>
      </dgm:prSet>
      <dgm:spPr/>
      <dgm:t>
        <a:bodyPr/>
        <a:lstStyle/>
        <a:p>
          <a:endParaRPr lang="ru-RU"/>
        </a:p>
      </dgm:t>
    </dgm:pt>
    <dgm:pt modelId="{A68CA149-71CF-4A54-8280-E7C73F140431}" type="pres">
      <dgm:prSet presAssocID="{AA0B8868-181C-4CB3-849A-920445CE8213}" presName="childrenComposite" presStyleCnt="0"/>
      <dgm:spPr/>
    </dgm:pt>
    <dgm:pt modelId="{BCE109F2-BB6D-488F-8436-4FF062C4C5EB}" type="pres">
      <dgm:prSet presAssocID="{AA0B8868-181C-4CB3-849A-920445CE8213}" presName="dummyMaxCanvas_ChildArea" presStyleCnt="0"/>
      <dgm:spPr/>
    </dgm:pt>
    <dgm:pt modelId="{DCCBF342-43E7-44E3-AD72-0989FFF1C549}" type="pres">
      <dgm:prSet presAssocID="{AA0B8868-181C-4CB3-849A-920445CE8213}" presName="fulcrum" presStyleLbl="alignAccFollowNode1" presStyleIdx="2" presStyleCnt="4" custLinFactNeighborX="-43891" custLinFactNeighborY="-89403"/>
      <dgm:spPr/>
    </dgm:pt>
    <dgm:pt modelId="{14A62AAA-8784-4ABF-9C2B-2B22C0B2AA2B}" type="pres">
      <dgm:prSet presAssocID="{AA0B8868-181C-4CB3-849A-920445CE8213}" presName="balance_00" presStyleLbl="alignAccFollowNode1" presStyleIdx="3" presStyleCnt="4" custAng="529378" custScaleX="119283" custScaleY="414608" custLinFactY="-174890" custLinFactNeighborX="-2481" custLinFactNeighborY="-200000">
        <dgm:presLayoutVars>
          <dgm:bulletEnabled val="1"/>
        </dgm:presLayoutVars>
      </dgm:prSet>
      <dgm:spPr/>
    </dgm:pt>
  </dgm:ptLst>
  <dgm:cxnLst>
    <dgm:cxn modelId="{54ED9F05-D97E-4F83-AD8A-6D54A20C9881}" srcId="{AA0B8868-181C-4CB3-849A-920445CE8213}" destId="{3ED7966A-207D-4594-9BD6-DD4E18484292}" srcOrd="3" destOrd="0" parTransId="{95A5E28A-EE9B-447D-85BA-A48991436607}" sibTransId="{0B73AF2A-3222-4168-A72E-6ABFC502E1E8}"/>
    <dgm:cxn modelId="{FA698866-E920-4A37-B3C5-0DCC6CAF803C}" srcId="{AA0B8868-181C-4CB3-849A-920445CE8213}" destId="{0F3617CC-695E-4C32-B0AE-E8A58950FB4D}" srcOrd="2" destOrd="0" parTransId="{B1C897CE-4FF2-405A-9257-4709F84BA25A}" sibTransId="{9CAAE583-6C13-4BA7-BEFD-5B714FF6E08A}"/>
    <dgm:cxn modelId="{44B04FBE-9657-4D3F-A6BE-7DD19529BC65}" type="presOf" srcId="{71B0766F-CB2E-472B-B337-F1A73DE59C00}" destId="{32B05402-7227-4D9E-9BA7-15A9763AA64B}" srcOrd="0" destOrd="0" presId="urn:microsoft.com/office/officeart/2005/8/layout/balance1"/>
    <dgm:cxn modelId="{8CBC7471-C192-446B-BA19-677E84A87DDC}" type="presOf" srcId="{CB192415-7F42-4199-ACCD-F48058AA488D}" destId="{332E735E-D7A1-4821-86C7-6AE82D03DF0F}" srcOrd="0" destOrd="0" presId="urn:microsoft.com/office/officeart/2005/8/layout/balance1"/>
    <dgm:cxn modelId="{411E995B-4EA6-45D8-9E27-47CE572971A4}" srcId="{AA0B8868-181C-4CB3-849A-920445CE8213}" destId="{A28EF727-0488-4E7F-A13D-AC29AF4F0902}" srcOrd="4" destOrd="0" parTransId="{C5B8972C-0085-4874-A5B4-277AA92A8C71}" sibTransId="{B63D6CAC-5680-48C2-9DD2-8E25A3438FBB}"/>
    <dgm:cxn modelId="{98CDE9A4-5F98-46E5-8701-9890B59BAB95}" srcId="{AA0B8868-181C-4CB3-849A-920445CE8213}" destId="{B6D310CA-CD65-4A74-A9E0-F8A9E816C0CF}" srcOrd="5" destOrd="0" parTransId="{2914C1B7-38E3-4A33-8649-F4DEA6319DCA}" sibTransId="{2D804713-6B2B-4EF0-9DE9-8CBBF99647BF}"/>
    <dgm:cxn modelId="{F214BF79-FB13-463F-90E7-139D6D024E0C}" srcId="{AA0B8868-181C-4CB3-849A-920445CE8213}" destId="{CB192415-7F42-4199-ACCD-F48058AA488D}" srcOrd="0" destOrd="0" parTransId="{E64AEADF-B114-44CE-BAE7-9F1F5FBC5B6D}" sibTransId="{8134A78B-BCCD-421F-B33E-F92482FF7600}"/>
    <dgm:cxn modelId="{E8B090E6-C9FF-4137-8C6C-E90270F1A03F}" type="presOf" srcId="{AA0B8868-181C-4CB3-849A-920445CE8213}" destId="{02C2BA09-C001-4A59-BD5B-78219CD636C1}" srcOrd="0" destOrd="0" presId="urn:microsoft.com/office/officeart/2005/8/layout/balance1"/>
    <dgm:cxn modelId="{B3E61980-4608-4FCE-B029-E377F0FEBEA6}" srcId="{AA0B8868-181C-4CB3-849A-920445CE8213}" destId="{71B0766F-CB2E-472B-B337-F1A73DE59C00}" srcOrd="1" destOrd="0" parTransId="{6C09DB8B-FC2F-4411-8753-CDB5079C23F7}" sibTransId="{60C46FF8-00AB-4A1E-80A4-B5829D109BA4}"/>
    <dgm:cxn modelId="{83D0DC22-9AC1-43CB-863D-10782B5F1832}" type="presParOf" srcId="{02C2BA09-C001-4A59-BD5B-78219CD636C1}" destId="{4A018F8B-0C12-4675-AA1F-7FA1B2815E9B}" srcOrd="0" destOrd="0" presId="urn:microsoft.com/office/officeart/2005/8/layout/balance1"/>
    <dgm:cxn modelId="{58C72672-5764-410C-AB54-075CF2D5DCCD}" type="presParOf" srcId="{02C2BA09-C001-4A59-BD5B-78219CD636C1}" destId="{D33FACC0-1217-41FF-9A21-73C83B500EA4}" srcOrd="1" destOrd="0" presId="urn:microsoft.com/office/officeart/2005/8/layout/balance1"/>
    <dgm:cxn modelId="{43AD9E76-6346-45B4-ACB6-701E52B22528}" type="presParOf" srcId="{D33FACC0-1217-41FF-9A21-73C83B500EA4}" destId="{332E735E-D7A1-4821-86C7-6AE82D03DF0F}" srcOrd="0" destOrd="0" presId="urn:microsoft.com/office/officeart/2005/8/layout/balance1"/>
    <dgm:cxn modelId="{5C82733F-B9E4-4D41-AEAF-DA5F13E23D54}" type="presParOf" srcId="{D33FACC0-1217-41FF-9A21-73C83B500EA4}" destId="{32B05402-7227-4D9E-9BA7-15A9763AA64B}" srcOrd="1" destOrd="0" presId="urn:microsoft.com/office/officeart/2005/8/layout/balance1"/>
    <dgm:cxn modelId="{6530AC6A-1BC4-45DC-B0C9-9FB7F08F4388}" type="presParOf" srcId="{02C2BA09-C001-4A59-BD5B-78219CD636C1}" destId="{A68CA149-71CF-4A54-8280-E7C73F140431}" srcOrd="2" destOrd="0" presId="urn:microsoft.com/office/officeart/2005/8/layout/balance1"/>
    <dgm:cxn modelId="{77F01FAB-0D5D-4149-A9A5-C8EDE83D40C2}" type="presParOf" srcId="{A68CA149-71CF-4A54-8280-E7C73F140431}" destId="{BCE109F2-BB6D-488F-8436-4FF062C4C5EB}" srcOrd="0" destOrd="0" presId="urn:microsoft.com/office/officeart/2005/8/layout/balance1"/>
    <dgm:cxn modelId="{7E546863-D3A0-4655-9172-EA57B8D82D8F}" type="presParOf" srcId="{A68CA149-71CF-4A54-8280-E7C73F140431}" destId="{DCCBF342-43E7-44E3-AD72-0989FFF1C549}" srcOrd="1" destOrd="0" presId="urn:microsoft.com/office/officeart/2005/8/layout/balance1"/>
    <dgm:cxn modelId="{A6DD86A3-3000-4FD1-B25B-6B16BA3466B5}" type="presParOf" srcId="{A68CA149-71CF-4A54-8280-E7C73F140431}" destId="{14A62AAA-8784-4ABF-9C2B-2B22C0B2AA2B}" srcOrd="2"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E735E-D7A1-4821-86C7-6AE82D03DF0F}">
      <dsp:nvSpPr>
        <dsp:cNvPr id="0" name=""/>
        <dsp:cNvSpPr/>
      </dsp:nvSpPr>
      <dsp:spPr>
        <a:xfrm>
          <a:off x="2918339" y="-255250"/>
          <a:ext cx="2069970" cy="1760143"/>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Alternative way of ending criminal procedure:</a:t>
          </a:r>
        </a:p>
        <a:p>
          <a:pPr lvl="0" algn="ctr" defTabSz="533400">
            <a:lnSpc>
              <a:spcPct val="90000"/>
            </a:lnSpc>
            <a:spcBef>
              <a:spcPct val="0"/>
            </a:spcBef>
            <a:spcAft>
              <a:spcPct val="35000"/>
            </a:spcAft>
          </a:pPr>
          <a:r>
            <a:rPr lang="en-US" sz="1200" kern="1200" dirty="0" smtClean="0"/>
            <a:t>Offer of Public Prosecutor to discontinue a process in exchange of certain sum of money paid by criminal to a state</a:t>
          </a:r>
        </a:p>
        <a:p>
          <a:pPr lvl="0" algn="ctr" defTabSz="533400">
            <a:lnSpc>
              <a:spcPct val="90000"/>
            </a:lnSpc>
            <a:spcBef>
              <a:spcPct val="0"/>
            </a:spcBef>
            <a:spcAft>
              <a:spcPct val="35000"/>
            </a:spcAft>
          </a:pPr>
          <a:endParaRPr lang="ru-RU" sz="1200" kern="1200" dirty="0"/>
        </a:p>
      </dsp:txBody>
      <dsp:txXfrm>
        <a:off x="2969892" y="-203697"/>
        <a:ext cx="1966864" cy="1657037"/>
      </dsp:txXfrm>
    </dsp:sp>
    <dsp:sp modelId="{32B05402-7227-4D9E-9BA7-15A9763AA64B}">
      <dsp:nvSpPr>
        <dsp:cNvPr id="0" name=""/>
        <dsp:cNvSpPr/>
      </dsp:nvSpPr>
      <dsp:spPr>
        <a:xfrm>
          <a:off x="5498982" y="0"/>
          <a:ext cx="1839003" cy="1244556"/>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Criminal penalty</a:t>
          </a:r>
          <a:endParaRPr lang="ru-RU" sz="1200" kern="1200" dirty="0"/>
        </a:p>
      </dsp:txBody>
      <dsp:txXfrm>
        <a:off x="5535434" y="36452"/>
        <a:ext cx="1766099" cy="1171652"/>
      </dsp:txXfrm>
    </dsp:sp>
    <dsp:sp modelId="{DCCBF342-43E7-44E3-AD72-0989FFF1C549}">
      <dsp:nvSpPr>
        <dsp:cNvPr id="0" name=""/>
        <dsp:cNvSpPr/>
      </dsp:nvSpPr>
      <dsp:spPr>
        <a:xfrm>
          <a:off x="4656348" y="2900985"/>
          <a:ext cx="554355" cy="554355"/>
        </a:xfrm>
        <a:prstGeom prst="triangle">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A62AAA-8784-4ABF-9C2B-2B22C0B2AA2B}">
      <dsp:nvSpPr>
        <dsp:cNvPr id="0" name=""/>
        <dsp:cNvSpPr/>
      </dsp:nvSpPr>
      <dsp:spPr>
        <a:xfrm rot="529378">
          <a:off x="3110562" y="1968673"/>
          <a:ext cx="3967507" cy="93161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F2F0D3C-DD72-4D51-8023-F0B6383CBFCD}" type="datetimeFigureOut">
              <a:rPr lang="ru-RU" smtClean="0"/>
              <a:t>09.05.2019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3A3F55-22CA-4FA8-8D4F-8680936CA23D}" type="slidenum">
              <a:rPr lang="ru-RU" smtClean="0"/>
              <a:t>‹#›</a:t>
            </a:fld>
            <a:endParaRPr lang="ru-RU"/>
          </a:p>
        </p:txBody>
      </p:sp>
    </p:spTree>
    <p:extLst>
      <p:ext uri="{BB962C8B-B14F-4D97-AF65-F5344CB8AC3E}">
        <p14:creationId xmlns:p14="http://schemas.microsoft.com/office/powerpoint/2010/main" val="2959935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F2F0D3C-DD72-4D51-8023-F0B6383CBFCD}" type="datetimeFigureOut">
              <a:rPr lang="ru-RU" smtClean="0"/>
              <a:t>09.05.2019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63A3F55-22CA-4FA8-8D4F-8680936CA23D}" type="slidenum">
              <a:rPr lang="ru-RU" smtClean="0"/>
              <a:t>‹#›</a:t>
            </a:fld>
            <a:endParaRPr lang="ru-RU"/>
          </a:p>
        </p:txBody>
      </p:sp>
    </p:spTree>
    <p:extLst>
      <p:ext uri="{BB962C8B-B14F-4D97-AF65-F5344CB8AC3E}">
        <p14:creationId xmlns:p14="http://schemas.microsoft.com/office/powerpoint/2010/main" val="2474188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F2F0D3C-DD72-4D51-8023-F0B6383CBFCD}" type="datetimeFigureOut">
              <a:rPr lang="ru-RU" smtClean="0"/>
              <a:t>09.05.2019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63A3F55-22CA-4FA8-8D4F-8680936CA23D}" type="slidenum">
              <a:rPr lang="ru-RU" smtClean="0"/>
              <a:t>‹#›</a:t>
            </a:fld>
            <a:endParaRPr lang="ru-RU"/>
          </a:p>
        </p:txBody>
      </p:sp>
    </p:spTree>
    <p:extLst>
      <p:ext uri="{BB962C8B-B14F-4D97-AF65-F5344CB8AC3E}">
        <p14:creationId xmlns:p14="http://schemas.microsoft.com/office/powerpoint/2010/main" val="3905629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F2F0D3C-DD72-4D51-8023-F0B6383CBFCD}" type="datetimeFigureOut">
              <a:rPr lang="ru-RU" smtClean="0"/>
              <a:t>09.05.2019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63A3F55-22CA-4FA8-8D4F-8680936CA23D}" type="slidenum">
              <a:rPr lang="ru-RU" smtClean="0"/>
              <a:t>‹#›</a:t>
            </a:fld>
            <a:endParaRPr lang="ru-RU"/>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26883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F2F0D3C-DD72-4D51-8023-F0B6383CBFCD}" type="datetimeFigureOut">
              <a:rPr lang="ru-RU" smtClean="0"/>
              <a:t>09.05.2019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63A3F55-22CA-4FA8-8D4F-8680936CA23D}" type="slidenum">
              <a:rPr lang="ru-RU" smtClean="0"/>
              <a:t>‹#›</a:t>
            </a:fld>
            <a:endParaRPr lang="ru-RU"/>
          </a:p>
        </p:txBody>
      </p:sp>
    </p:spTree>
    <p:extLst>
      <p:ext uri="{BB962C8B-B14F-4D97-AF65-F5344CB8AC3E}">
        <p14:creationId xmlns:p14="http://schemas.microsoft.com/office/powerpoint/2010/main" val="1506004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F2F0D3C-DD72-4D51-8023-F0B6383CBFCD}" type="datetimeFigureOut">
              <a:rPr lang="ru-RU" smtClean="0"/>
              <a:t>09.05.2019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63A3F55-22CA-4FA8-8D4F-8680936CA23D}" type="slidenum">
              <a:rPr lang="ru-RU" smtClean="0"/>
              <a:t>‹#›</a:t>
            </a:fld>
            <a:endParaRPr lang="ru-RU"/>
          </a:p>
        </p:txBody>
      </p:sp>
    </p:spTree>
    <p:extLst>
      <p:ext uri="{BB962C8B-B14F-4D97-AF65-F5344CB8AC3E}">
        <p14:creationId xmlns:p14="http://schemas.microsoft.com/office/powerpoint/2010/main" val="72208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F2F0D3C-DD72-4D51-8023-F0B6383CBFCD}" type="datetimeFigureOut">
              <a:rPr lang="ru-RU" smtClean="0"/>
              <a:t>09.05.2019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63A3F55-22CA-4FA8-8D4F-8680936CA23D}" type="slidenum">
              <a:rPr lang="ru-RU" smtClean="0"/>
              <a:t>‹#›</a:t>
            </a:fld>
            <a:endParaRPr lang="ru-RU"/>
          </a:p>
        </p:txBody>
      </p:sp>
    </p:spTree>
    <p:extLst>
      <p:ext uri="{BB962C8B-B14F-4D97-AF65-F5344CB8AC3E}">
        <p14:creationId xmlns:p14="http://schemas.microsoft.com/office/powerpoint/2010/main" val="2487992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F2F0D3C-DD72-4D51-8023-F0B6383CBFCD}" type="datetimeFigureOut">
              <a:rPr lang="ru-RU" smtClean="0"/>
              <a:t>09.05.2019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3A3F55-22CA-4FA8-8D4F-8680936CA23D}" type="slidenum">
              <a:rPr lang="ru-RU" smtClean="0"/>
              <a:t>‹#›</a:t>
            </a:fld>
            <a:endParaRPr lang="ru-RU"/>
          </a:p>
        </p:txBody>
      </p:sp>
    </p:spTree>
    <p:extLst>
      <p:ext uri="{BB962C8B-B14F-4D97-AF65-F5344CB8AC3E}">
        <p14:creationId xmlns:p14="http://schemas.microsoft.com/office/powerpoint/2010/main" val="2153007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F2F0D3C-DD72-4D51-8023-F0B6383CBFCD}" type="datetimeFigureOut">
              <a:rPr lang="ru-RU" smtClean="0"/>
              <a:t>09.05.2019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3A3F55-22CA-4FA8-8D4F-8680936CA23D}" type="slidenum">
              <a:rPr lang="ru-RU" smtClean="0"/>
              <a:t>‹#›</a:t>
            </a:fld>
            <a:endParaRPr lang="ru-RU"/>
          </a:p>
        </p:txBody>
      </p:sp>
    </p:spTree>
    <p:extLst>
      <p:ext uri="{BB962C8B-B14F-4D97-AF65-F5344CB8AC3E}">
        <p14:creationId xmlns:p14="http://schemas.microsoft.com/office/powerpoint/2010/main" val="3721992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F2F0D3C-DD72-4D51-8023-F0B6383CBFCD}" type="datetimeFigureOut">
              <a:rPr lang="ru-RU" smtClean="0"/>
              <a:t>09.05.2019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3A3F55-22CA-4FA8-8D4F-8680936CA23D}" type="slidenum">
              <a:rPr lang="ru-RU" smtClean="0"/>
              <a:t>‹#›</a:t>
            </a:fld>
            <a:endParaRPr lang="ru-RU"/>
          </a:p>
        </p:txBody>
      </p:sp>
    </p:spTree>
    <p:extLst>
      <p:ext uri="{BB962C8B-B14F-4D97-AF65-F5344CB8AC3E}">
        <p14:creationId xmlns:p14="http://schemas.microsoft.com/office/powerpoint/2010/main" val="1621326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F2F0D3C-DD72-4D51-8023-F0B6383CBFCD}" type="datetimeFigureOut">
              <a:rPr lang="ru-RU" smtClean="0"/>
              <a:t>09.05.2019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3A3F55-22CA-4FA8-8D4F-8680936CA23D}" type="slidenum">
              <a:rPr lang="ru-RU" smtClean="0"/>
              <a:t>‹#›</a:t>
            </a:fld>
            <a:endParaRPr lang="ru-RU"/>
          </a:p>
        </p:txBody>
      </p:sp>
    </p:spTree>
    <p:extLst>
      <p:ext uri="{BB962C8B-B14F-4D97-AF65-F5344CB8AC3E}">
        <p14:creationId xmlns:p14="http://schemas.microsoft.com/office/powerpoint/2010/main" val="919774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F2F0D3C-DD72-4D51-8023-F0B6383CBFCD}" type="datetimeFigureOut">
              <a:rPr lang="ru-RU" smtClean="0"/>
              <a:t>09.05.2019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63A3F55-22CA-4FA8-8D4F-8680936CA23D}" type="slidenum">
              <a:rPr lang="ru-RU" smtClean="0"/>
              <a:t>‹#›</a:t>
            </a:fld>
            <a:endParaRPr lang="ru-RU"/>
          </a:p>
        </p:txBody>
      </p:sp>
    </p:spTree>
    <p:extLst>
      <p:ext uri="{BB962C8B-B14F-4D97-AF65-F5344CB8AC3E}">
        <p14:creationId xmlns:p14="http://schemas.microsoft.com/office/powerpoint/2010/main" val="913765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F2F0D3C-DD72-4D51-8023-F0B6383CBFCD}" type="datetimeFigureOut">
              <a:rPr lang="ru-RU" smtClean="0"/>
              <a:t>09.05.2019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63A3F55-22CA-4FA8-8D4F-8680936CA23D}" type="slidenum">
              <a:rPr lang="ru-RU" smtClean="0"/>
              <a:t>‹#›</a:t>
            </a:fld>
            <a:endParaRPr lang="ru-RU"/>
          </a:p>
        </p:txBody>
      </p:sp>
    </p:spTree>
    <p:extLst>
      <p:ext uri="{BB962C8B-B14F-4D97-AF65-F5344CB8AC3E}">
        <p14:creationId xmlns:p14="http://schemas.microsoft.com/office/powerpoint/2010/main" val="920978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F2F0D3C-DD72-4D51-8023-F0B6383CBFCD}" type="datetimeFigureOut">
              <a:rPr lang="ru-RU" smtClean="0"/>
              <a:t>09.05.2019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63A3F55-22CA-4FA8-8D4F-8680936CA23D}" type="slidenum">
              <a:rPr lang="ru-RU" smtClean="0"/>
              <a:t>‹#›</a:t>
            </a:fld>
            <a:endParaRPr lang="ru-RU"/>
          </a:p>
        </p:txBody>
      </p:sp>
    </p:spTree>
    <p:extLst>
      <p:ext uri="{BB962C8B-B14F-4D97-AF65-F5344CB8AC3E}">
        <p14:creationId xmlns:p14="http://schemas.microsoft.com/office/powerpoint/2010/main" val="1382288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F0D3C-DD72-4D51-8023-F0B6383CBFCD}" type="datetimeFigureOut">
              <a:rPr lang="ru-RU" smtClean="0"/>
              <a:t>09.05.2019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63A3F55-22CA-4FA8-8D4F-8680936CA23D}" type="slidenum">
              <a:rPr lang="ru-RU" smtClean="0"/>
              <a:t>‹#›</a:t>
            </a:fld>
            <a:endParaRPr lang="ru-RU"/>
          </a:p>
        </p:txBody>
      </p:sp>
    </p:spTree>
    <p:extLst>
      <p:ext uri="{BB962C8B-B14F-4D97-AF65-F5344CB8AC3E}">
        <p14:creationId xmlns:p14="http://schemas.microsoft.com/office/powerpoint/2010/main" val="1556827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F2F0D3C-DD72-4D51-8023-F0B6383CBFCD}" type="datetimeFigureOut">
              <a:rPr lang="ru-RU" smtClean="0"/>
              <a:t>09.05.2019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63A3F55-22CA-4FA8-8D4F-8680936CA23D}" type="slidenum">
              <a:rPr lang="ru-RU" smtClean="0"/>
              <a:t>‹#›</a:t>
            </a:fld>
            <a:endParaRPr lang="ru-RU"/>
          </a:p>
        </p:txBody>
      </p:sp>
    </p:spTree>
    <p:extLst>
      <p:ext uri="{BB962C8B-B14F-4D97-AF65-F5344CB8AC3E}">
        <p14:creationId xmlns:p14="http://schemas.microsoft.com/office/powerpoint/2010/main" val="71998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F2F0D3C-DD72-4D51-8023-F0B6383CBFCD}" type="datetimeFigureOut">
              <a:rPr lang="ru-RU" smtClean="0"/>
              <a:t>09.05.2019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63A3F55-22CA-4FA8-8D4F-8680936CA23D}" type="slidenum">
              <a:rPr lang="ru-RU" smtClean="0"/>
              <a:t>‹#›</a:t>
            </a:fld>
            <a:endParaRPr lang="ru-RU"/>
          </a:p>
        </p:txBody>
      </p:sp>
    </p:spTree>
    <p:extLst>
      <p:ext uri="{BB962C8B-B14F-4D97-AF65-F5344CB8AC3E}">
        <p14:creationId xmlns:p14="http://schemas.microsoft.com/office/powerpoint/2010/main" val="408630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F2F0D3C-DD72-4D51-8023-F0B6383CBFCD}" type="datetimeFigureOut">
              <a:rPr lang="ru-RU" smtClean="0"/>
              <a:t>09.05.2019</a:t>
            </a:fld>
            <a:endParaRPr lang="ru-RU"/>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3A3F55-22CA-4FA8-8D4F-8680936CA23D}" type="slidenum">
              <a:rPr lang="ru-RU" smtClean="0"/>
              <a:t>‹#›</a:t>
            </a:fld>
            <a:endParaRPr lang="ru-RU"/>
          </a:p>
        </p:txBody>
      </p:sp>
    </p:spTree>
    <p:extLst>
      <p:ext uri="{BB962C8B-B14F-4D97-AF65-F5344CB8AC3E}">
        <p14:creationId xmlns:p14="http://schemas.microsoft.com/office/powerpoint/2010/main" val="320377489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Layout" Target="../diagrams/layout1.xml"/><Relationship Id="rId7" Type="http://schemas.openxmlformats.org/officeDocument/2006/relationships/image" Target="../media/image3.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4000" dirty="0" err="1">
                <a:effectLst/>
              </a:rPr>
              <a:t>Gozotuk</a:t>
            </a:r>
            <a:r>
              <a:rPr lang="en-US" sz="4000" dirty="0">
                <a:effectLst/>
              </a:rPr>
              <a:t> and </a:t>
            </a:r>
            <a:r>
              <a:rPr lang="en-US" sz="4000" dirty="0" err="1">
                <a:effectLst/>
              </a:rPr>
              <a:t>Brugge</a:t>
            </a:r>
            <a:r>
              <a:rPr lang="en-US" sz="4000" dirty="0">
                <a:effectLst/>
              </a:rPr>
              <a:t> case</a:t>
            </a:r>
            <a:endParaRPr lang="ru-RU" sz="4000"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744485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Legal instruments</a:t>
            </a:r>
            <a:endParaRPr lang="ru-RU" dirty="0"/>
          </a:p>
        </p:txBody>
      </p:sp>
      <p:sp>
        <p:nvSpPr>
          <p:cNvPr id="3" name="Объект 2"/>
          <p:cNvSpPr>
            <a:spLocks noGrp="1"/>
          </p:cNvSpPr>
          <p:nvPr>
            <p:ph idx="1"/>
          </p:nvPr>
        </p:nvSpPr>
        <p:spPr>
          <a:xfrm>
            <a:off x="913795" y="1836420"/>
            <a:ext cx="10353762" cy="3954780"/>
          </a:xfrm>
        </p:spPr>
        <p:txBody>
          <a:bodyPr>
            <a:normAutofit fontScale="85000" lnSpcReduction="10000"/>
          </a:bodyPr>
          <a:lstStyle/>
          <a:p>
            <a:pPr marL="0" indent="0">
              <a:buNone/>
            </a:pPr>
            <a:r>
              <a:rPr lang="en-US" dirty="0">
                <a:effectLst/>
              </a:rPr>
              <a:t>Schengen </a:t>
            </a:r>
            <a:r>
              <a:rPr lang="en-US" dirty="0" smtClean="0">
                <a:effectLst/>
              </a:rPr>
              <a:t>Agreement            growth of cross border crimes           ne </a:t>
            </a:r>
            <a:r>
              <a:rPr lang="en-US" dirty="0" err="1" smtClean="0">
                <a:effectLst/>
              </a:rPr>
              <a:t>bis</a:t>
            </a:r>
            <a:r>
              <a:rPr lang="en-US" dirty="0" smtClean="0">
                <a:effectLst/>
              </a:rPr>
              <a:t> in idem </a:t>
            </a:r>
          </a:p>
          <a:p>
            <a:pPr marL="0" indent="0">
              <a:buNone/>
            </a:pPr>
            <a:r>
              <a:rPr lang="en-US" dirty="0" smtClean="0">
                <a:effectLst/>
              </a:rPr>
              <a:t>Convention </a:t>
            </a:r>
            <a:r>
              <a:rPr lang="en-US" dirty="0">
                <a:effectLst/>
              </a:rPr>
              <a:t>implementing the Schengen Agreement of 14 June 1985 between the Governments of the States of the Benelux Economic Union, the Federal Republic of Germany and the French Republic on the gradual abolition of checks at their common borders (CISA) contains the following  provision: </a:t>
            </a:r>
            <a:endParaRPr lang="ru-RU" dirty="0">
              <a:effectLst/>
            </a:endParaRPr>
          </a:p>
          <a:p>
            <a:pPr marL="0" indent="0">
              <a:buNone/>
            </a:pPr>
            <a:r>
              <a:rPr lang="en-US" dirty="0">
                <a:effectLst/>
              </a:rPr>
              <a:t>"A person whose trial has been </a:t>
            </a:r>
            <a:endParaRPr lang="en-US" dirty="0" smtClean="0">
              <a:effectLst/>
            </a:endParaRPr>
          </a:p>
          <a:p>
            <a:pPr marL="457200" indent="-457200">
              <a:buAutoNum type="arabicParenR"/>
            </a:pPr>
            <a:r>
              <a:rPr lang="en-US" b="1" u="sng" dirty="0" smtClean="0">
                <a:effectLst/>
              </a:rPr>
              <a:t>finally </a:t>
            </a:r>
            <a:r>
              <a:rPr lang="en-US" b="1" u="sng" dirty="0">
                <a:effectLst/>
              </a:rPr>
              <a:t>disposed </a:t>
            </a:r>
            <a:r>
              <a:rPr lang="en-US" dirty="0">
                <a:effectLst/>
              </a:rPr>
              <a:t>of in one Contracting party </a:t>
            </a:r>
            <a:endParaRPr lang="en-US" dirty="0" smtClean="0">
              <a:effectLst/>
            </a:endParaRPr>
          </a:p>
          <a:p>
            <a:pPr marL="457200" indent="-457200">
              <a:buAutoNum type="arabicParenR"/>
            </a:pPr>
            <a:r>
              <a:rPr lang="en-US" b="1" u="sng" dirty="0" smtClean="0">
                <a:effectLst/>
              </a:rPr>
              <a:t>may </a:t>
            </a:r>
            <a:r>
              <a:rPr lang="en-US" b="1" u="sng" dirty="0">
                <a:effectLst/>
              </a:rPr>
              <a:t>not be prosecuted </a:t>
            </a:r>
            <a:r>
              <a:rPr lang="en-US" dirty="0">
                <a:effectLst/>
              </a:rPr>
              <a:t>in another contracting party </a:t>
            </a:r>
          </a:p>
          <a:p>
            <a:pPr marL="457200" indent="-457200">
              <a:buAutoNum type="arabicParenR"/>
            </a:pPr>
            <a:r>
              <a:rPr lang="en-US" b="1" u="sng" dirty="0" smtClean="0">
                <a:effectLst/>
              </a:rPr>
              <a:t>for </a:t>
            </a:r>
            <a:r>
              <a:rPr lang="en-US" b="1" u="sng" dirty="0">
                <a:effectLst/>
              </a:rPr>
              <a:t>the same acts </a:t>
            </a:r>
            <a:r>
              <a:rPr lang="en-US" dirty="0">
                <a:effectLst/>
              </a:rPr>
              <a:t>provided that</a:t>
            </a:r>
            <a:r>
              <a:rPr lang="en-US" dirty="0" smtClean="0">
                <a:effectLst/>
              </a:rPr>
              <a:t>,</a:t>
            </a:r>
          </a:p>
          <a:p>
            <a:pPr marL="457200" indent="-457200">
              <a:buAutoNum type="arabicParenR"/>
            </a:pPr>
            <a:r>
              <a:rPr lang="en-US" dirty="0" smtClean="0">
                <a:effectLst/>
              </a:rPr>
              <a:t> a </a:t>
            </a:r>
            <a:r>
              <a:rPr lang="en-US" b="1" u="sng" dirty="0">
                <a:effectLst/>
              </a:rPr>
              <a:t>penalty</a:t>
            </a:r>
            <a:r>
              <a:rPr lang="en-US" dirty="0">
                <a:effectLst/>
              </a:rPr>
              <a:t> </a:t>
            </a:r>
            <a:r>
              <a:rPr lang="en-US" b="1" u="sng" dirty="0">
                <a:effectLst/>
              </a:rPr>
              <a:t>has been disposed</a:t>
            </a:r>
            <a:r>
              <a:rPr lang="en-US" dirty="0">
                <a:effectLst/>
              </a:rPr>
              <a:t>, it has been </a:t>
            </a:r>
            <a:r>
              <a:rPr lang="en-US" b="1" u="sng" dirty="0">
                <a:effectLst/>
              </a:rPr>
              <a:t>enforced</a:t>
            </a:r>
            <a:r>
              <a:rPr lang="en-US" dirty="0">
                <a:effectLst/>
              </a:rPr>
              <a:t>, is actually in the </a:t>
            </a:r>
            <a:r>
              <a:rPr lang="en-US" u="sng" dirty="0">
                <a:effectLst/>
              </a:rPr>
              <a:t>process of being enforced </a:t>
            </a:r>
            <a:r>
              <a:rPr lang="en-US" dirty="0">
                <a:effectLst/>
              </a:rPr>
              <a:t>or can no longer be enforced under the laws of the Contracting Party". </a:t>
            </a:r>
            <a:endParaRPr lang="ru-RU" dirty="0">
              <a:effectLst/>
            </a:endParaRPr>
          </a:p>
          <a:p>
            <a:endParaRPr lang="ru-RU" dirty="0"/>
          </a:p>
        </p:txBody>
      </p:sp>
      <p:sp>
        <p:nvSpPr>
          <p:cNvPr id="4" name="Стрелка вправо 3"/>
          <p:cNvSpPr/>
          <p:nvPr/>
        </p:nvSpPr>
        <p:spPr>
          <a:xfrm>
            <a:off x="3400943" y="1935920"/>
            <a:ext cx="266700" cy="266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p:cNvSpPr/>
          <p:nvPr/>
        </p:nvSpPr>
        <p:spPr>
          <a:xfrm>
            <a:off x="7002780" y="1935920"/>
            <a:ext cx="266700" cy="266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21569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3785" y="609600"/>
            <a:ext cx="10443772" cy="881449"/>
          </a:xfrm>
        </p:spPr>
        <p:txBody>
          <a:bodyPr/>
          <a:lstStyle/>
          <a:p>
            <a:r>
              <a:rPr lang="en-US" dirty="0" smtClean="0"/>
              <a:t>Jurisdiction</a:t>
            </a:r>
            <a:endParaRPr lang="ru-RU" dirty="0"/>
          </a:p>
        </p:txBody>
      </p:sp>
      <p:sp>
        <p:nvSpPr>
          <p:cNvPr id="3" name="Объект 2"/>
          <p:cNvSpPr>
            <a:spLocks noGrp="1"/>
          </p:cNvSpPr>
          <p:nvPr>
            <p:ph idx="1"/>
          </p:nvPr>
        </p:nvSpPr>
        <p:spPr>
          <a:xfrm>
            <a:off x="914399" y="1779373"/>
            <a:ext cx="5914769" cy="4011827"/>
          </a:xfrm>
        </p:spPr>
        <p:txBody>
          <a:bodyPr/>
          <a:lstStyle/>
          <a:p>
            <a:pPr algn="just"/>
            <a:r>
              <a:rPr lang="en-US" dirty="0" smtClean="0">
                <a:effectLst/>
              </a:rPr>
              <a:t>Schengen </a:t>
            </a:r>
            <a:r>
              <a:rPr lang="en-US" i="1" dirty="0" err="1">
                <a:effectLst/>
              </a:rPr>
              <a:t>acquis</a:t>
            </a:r>
            <a:r>
              <a:rPr lang="en-US" dirty="0">
                <a:effectLst/>
              </a:rPr>
              <a:t> </a:t>
            </a:r>
            <a:r>
              <a:rPr lang="en-US" dirty="0" smtClean="0">
                <a:effectLst/>
              </a:rPr>
              <a:t>(which consists of Schengen Agreement and Convention on Implementation </a:t>
            </a:r>
            <a:r>
              <a:rPr lang="en-US" dirty="0">
                <a:effectLst/>
              </a:rPr>
              <a:t>Schengen Agreement </a:t>
            </a:r>
            <a:r>
              <a:rPr lang="en-US" dirty="0" smtClean="0">
                <a:effectLst/>
              </a:rPr>
              <a:t> - CISA)  was </a:t>
            </a:r>
            <a:r>
              <a:rPr lang="en-US" dirty="0">
                <a:effectLst/>
              </a:rPr>
              <a:t>integrated into the framework of the European Union by the </a:t>
            </a:r>
            <a:r>
              <a:rPr lang="en-US" b="1" u="sng" dirty="0">
                <a:effectLst/>
              </a:rPr>
              <a:t>Protocol annexed to the Treaty </a:t>
            </a:r>
            <a:r>
              <a:rPr lang="en-US" u="sng" dirty="0">
                <a:effectLst/>
              </a:rPr>
              <a:t>on European Union </a:t>
            </a:r>
            <a:r>
              <a:rPr lang="en-US" dirty="0">
                <a:effectLst/>
              </a:rPr>
              <a:t>and to the Treaty establishing the European Community by the Treaty of Amsterdam</a:t>
            </a:r>
            <a:r>
              <a:rPr lang="en-US" dirty="0" smtClean="0">
                <a:effectLst/>
              </a:rPr>
              <a:t>.</a:t>
            </a:r>
          </a:p>
          <a:p>
            <a:pPr marL="0" indent="0" algn="just">
              <a:buNone/>
            </a:pPr>
            <a:endParaRPr lang="en-US" dirty="0" smtClean="0">
              <a:effectLst/>
            </a:endParaRPr>
          </a:p>
          <a:p>
            <a:endParaRPr lang="en-US" dirty="0" smtClean="0">
              <a:effectLst/>
            </a:endParaRPr>
          </a:p>
        </p:txBody>
      </p:sp>
      <p:pic>
        <p:nvPicPr>
          <p:cNvPr id="4" name="Рисунок 3"/>
          <p:cNvPicPr>
            <a:picLocks noChangeAspect="1"/>
          </p:cNvPicPr>
          <p:nvPr/>
        </p:nvPicPr>
        <p:blipFill>
          <a:blip r:embed="rId2"/>
          <a:stretch>
            <a:fillRect/>
          </a:stretch>
        </p:blipFill>
        <p:spPr>
          <a:xfrm>
            <a:off x="7421880" y="1953895"/>
            <a:ext cx="4057332" cy="3158611"/>
          </a:xfrm>
          <a:prstGeom prst="rect">
            <a:avLst/>
          </a:prstGeom>
        </p:spPr>
      </p:pic>
    </p:spTree>
    <p:extLst>
      <p:ext uri="{BB962C8B-B14F-4D97-AF65-F5344CB8AC3E}">
        <p14:creationId xmlns:p14="http://schemas.microsoft.com/office/powerpoint/2010/main" val="2788384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en-US" dirty="0" smtClean="0"/>
              <a:t>Facts </a:t>
            </a:r>
            <a:r>
              <a:rPr lang="en-US" sz="2000" dirty="0" smtClean="0"/>
              <a:t>(</a:t>
            </a:r>
            <a:r>
              <a:rPr lang="en-US" sz="2000" dirty="0" err="1">
                <a:effectLst/>
              </a:rPr>
              <a:t>Mr</a:t>
            </a:r>
            <a:r>
              <a:rPr lang="en-US" sz="2000" dirty="0">
                <a:effectLst/>
              </a:rPr>
              <a:t> </a:t>
            </a:r>
            <a:r>
              <a:rPr lang="en-US" sz="2000" dirty="0" err="1" smtClean="0">
                <a:effectLst/>
              </a:rPr>
              <a:t>Gözütok</a:t>
            </a:r>
            <a:r>
              <a:rPr lang="en-US" sz="2000" dirty="0" smtClean="0"/>
              <a:t>):</a:t>
            </a:r>
            <a:endParaRPr lang="ru-RU" sz="2000" dirty="0"/>
          </a:p>
        </p:txBody>
      </p:sp>
      <p:sp>
        <p:nvSpPr>
          <p:cNvPr id="3" name="Объект 2"/>
          <p:cNvSpPr>
            <a:spLocks noGrp="1"/>
          </p:cNvSpPr>
          <p:nvPr>
            <p:ph idx="1"/>
          </p:nvPr>
        </p:nvSpPr>
        <p:spPr/>
        <p:txBody>
          <a:bodyPr>
            <a:normAutofit fontScale="85000" lnSpcReduction="20000"/>
          </a:bodyPr>
          <a:lstStyle/>
          <a:p>
            <a:pPr algn="just"/>
            <a:r>
              <a:rPr lang="en-US" b="1" dirty="0" err="1">
                <a:effectLst/>
              </a:rPr>
              <a:t>Mr</a:t>
            </a:r>
            <a:r>
              <a:rPr lang="en-US" b="1" dirty="0">
                <a:effectLst/>
              </a:rPr>
              <a:t> </a:t>
            </a:r>
            <a:r>
              <a:rPr lang="en-US" b="1" dirty="0" err="1">
                <a:effectLst/>
              </a:rPr>
              <a:t>Gözütok</a:t>
            </a:r>
            <a:r>
              <a:rPr lang="en-US" b="1" dirty="0">
                <a:effectLst/>
              </a:rPr>
              <a:t> </a:t>
            </a:r>
            <a:r>
              <a:rPr lang="en-US" dirty="0">
                <a:effectLst/>
              </a:rPr>
              <a:t>is a Turkish national who has lived for several years in the Netherlands. </a:t>
            </a:r>
            <a:endParaRPr lang="en-US" dirty="0" smtClean="0">
              <a:effectLst/>
            </a:endParaRPr>
          </a:p>
          <a:p>
            <a:pPr algn="just"/>
            <a:r>
              <a:rPr lang="en-US" dirty="0" smtClean="0">
                <a:effectLst/>
              </a:rPr>
              <a:t>12 </a:t>
            </a:r>
            <a:r>
              <a:rPr lang="en-US" dirty="0">
                <a:effectLst/>
              </a:rPr>
              <a:t>January and 11 February 1996 the Netherlands police found and seized several types of drugs and narcotic cigarettes</a:t>
            </a:r>
            <a:r>
              <a:rPr lang="en-US" dirty="0" smtClean="0">
                <a:effectLst/>
              </a:rPr>
              <a:t>. </a:t>
            </a:r>
            <a:endParaRPr lang="en-US" dirty="0">
              <a:effectLst/>
            </a:endParaRPr>
          </a:p>
          <a:p>
            <a:pPr algn="just"/>
            <a:r>
              <a:rPr lang="en-US" dirty="0" smtClean="0">
                <a:effectLst/>
              </a:rPr>
              <a:t> </a:t>
            </a:r>
            <a:r>
              <a:rPr lang="en-US" dirty="0">
                <a:effectLst/>
              </a:rPr>
              <a:t>In accordance with national code storage and selling of drugs are criminal punishable. At the same time, the Public Prosecutor's Office has a right to discontinue prosecution if a criminal accepts his offer of paying a certain amount of money. That possibility was used in the case. </a:t>
            </a:r>
            <a:endParaRPr lang="ru-RU" dirty="0">
              <a:effectLst/>
            </a:endParaRPr>
          </a:p>
          <a:p>
            <a:pPr algn="just"/>
            <a:r>
              <a:rPr lang="en-US" dirty="0">
                <a:effectLst/>
              </a:rPr>
              <a:t>The German authorities' attention was drawn to </a:t>
            </a:r>
            <a:r>
              <a:rPr lang="en-US" dirty="0" err="1">
                <a:effectLst/>
              </a:rPr>
              <a:t>Mr</a:t>
            </a:r>
            <a:r>
              <a:rPr lang="en-US" dirty="0">
                <a:effectLst/>
              </a:rPr>
              <a:t> </a:t>
            </a:r>
            <a:r>
              <a:rPr lang="en-US" dirty="0" err="1">
                <a:effectLst/>
              </a:rPr>
              <a:t>Gözütok</a:t>
            </a:r>
            <a:r>
              <a:rPr lang="en-US" dirty="0">
                <a:effectLst/>
              </a:rPr>
              <a:t> by a German bank which, on 31 January 1996, alerted them to the fact that large sums of money were passing through </a:t>
            </a:r>
            <a:r>
              <a:rPr lang="en-US" dirty="0" err="1">
                <a:effectLst/>
              </a:rPr>
              <a:t>Mr</a:t>
            </a:r>
            <a:r>
              <a:rPr lang="en-US" dirty="0">
                <a:effectLst/>
              </a:rPr>
              <a:t> </a:t>
            </a:r>
            <a:r>
              <a:rPr lang="en-US" dirty="0" err="1">
                <a:effectLst/>
              </a:rPr>
              <a:t>Gözütok's</a:t>
            </a:r>
            <a:r>
              <a:rPr lang="en-US" dirty="0">
                <a:effectLst/>
              </a:rPr>
              <a:t> account.</a:t>
            </a:r>
            <a:endParaRPr lang="ru-RU" dirty="0">
              <a:effectLst/>
            </a:endParaRPr>
          </a:p>
          <a:p>
            <a:pPr algn="just"/>
            <a:r>
              <a:rPr lang="en-US" dirty="0">
                <a:effectLst/>
              </a:rPr>
              <a:t>On 13 January 1997, the </a:t>
            </a:r>
            <a:r>
              <a:rPr lang="en-US" dirty="0" err="1">
                <a:effectLst/>
              </a:rPr>
              <a:t>Amtsgericht</a:t>
            </a:r>
            <a:r>
              <a:rPr lang="en-US" dirty="0">
                <a:effectLst/>
              </a:rPr>
              <a:t> Aachen (District Court, Aachen) (Germany) convicted </a:t>
            </a:r>
            <a:r>
              <a:rPr lang="en-US" dirty="0" err="1">
                <a:effectLst/>
              </a:rPr>
              <a:t>Mr</a:t>
            </a:r>
            <a:r>
              <a:rPr lang="en-US" dirty="0">
                <a:effectLst/>
              </a:rPr>
              <a:t> </a:t>
            </a:r>
            <a:r>
              <a:rPr lang="en-US" dirty="0" err="1">
                <a:effectLst/>
              </a:rPr>
              <a:t>Gözütok</a:t>
            </a:r>
            <a:r>
              <a:rPr lang="en-US" dirty="0">
                <a:effectLst/>
              </a:rPr>
              <a:t> and sentenced him to a period of one year and five months' imprisonment, suspended on probation. </a:t>
            </a:r>
            <a:endParaRPr lang="ru-RU" dirty="0">
              <a:effectLst/>
            </a:endParaRPr>
          </a:p>
          <a:p>
            <a:endParaRPr lang="ru-RU" dirty="0"/>
          </a:p>
        </p:txBody>
      </p:sp>
    </p:spTree>
    <p:extLst>
      <p:ext uri="{BB962C8B-B14F-4D97-AF65-F5344CB8AC3E}">
        <p14:creationId xmlns:p14="http://schemas.microsoft.com/office/powerpoint/2010/main" val="2985545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en-US" dirty="0" smtClean="0"/>
              <a:t>Facts </a:t>
            </a:r>
            <a:r>
              <a:rPr lang="en-US" sz="1800" dirty="0" smtClean="0"/>
              <a:t>(</a:t>
            </a:r>
            <a:r>
              <a:rPr lang="en-US" sz="1800" dirty="0" err="1">
                <a:effectLst/>
              </a:rPr>
              <a:t>Mr</a:t>
            </a:r>
            <a:r>
              <a:rPr lang="en-US" sz="1800" dirty="0">
                <a:effectLst/>
              </a:rPr>
              <a:t> </a:t>
            </a:r>
            <a:r>
              <a:rPr lang="en-US" sz="1800" dirty="0" err="1" smtClean="0">
                <a:effectLst/>
              </a:rPr>
              <a:t>Brügge</a:t>
            </a:r>
            <a:r>
              <a:rPr lang="en-US" sz="1800" dirty="0" smtClean="0">
                <a:effectLst/>
              </a:rPr>
              <a:t>)</a:t>
            </a:r>
            <a:endParaRPr lang="ru-RU" dirty="0"/>
          </a:p>
        </p:txBody>
      </p:sp>
      <p:sp>
        <p:nvSpPr>
          <p:cNvPr id="3" name="Объект 2"/>
          <p:cNvSpPr>
            <a:spLocks noGrp="1"/>
          </p:cNvSpPr>
          <p:nvPr>
            <p:ph idx="1"/>
          </p:nvPr>
        </p:nvSpPr>
        <p:spPr/>
        <p:txBody>
          <a:bodyPr>
            <a:normAutofit/>
          </a:bodyPr>
          <a:lstStyle/>
          <a:p>
            <a:r>
              <a:rPr lang="en-US" dirty="0" err="1">
                <a:effectLst/>
              </a:rPr>
              <a:t>Mr</a:t>
            </a:r>
            <a:r>
              <a:rPr lang="en-US" dirty="0">
                <a:effectLst/>
              </a:rPr>
              <a:t> </a:t>
            </a:r>
            <a:r>
              <a:rPr lang="en-US" dirty="0" err="1">
                <a:effectLst/>
              </a:rPr>
              <a:t>Brügge</a:t>
            </a:r>
            <a:r>
              <a:rPr lang="en-US" dirty="0">
                <a:effectLst/>
              </a:rPr>
              <a:t>, a German national residing in </a:t>
            </a:r>
            <a:r>
              <a:rPr lang="en-US" dirty="0" smtClean="0">
                <a:effectLst/>
              </a:rPr>
              <a:t>Germany </a:t>
            </a:r>
            <a:r>
              <a:rPr lang="en-US" dirty="0">
                <a:effectLst/>
              </a:rPr>
              <a:t>has been charged by Belgian prosecuting authorities with having intentionally assaulted and wounded </a:t>
            </a:r>
            <a:r>
              <a:rPr lang="en-US" dirty="0" err="1">
                <a:effectLst/>
              </a:rPr>
              <a:t>Mrs</a:t>
            </a:r>
            <a:r>
              <a:rPr lang="en-US" dirty="0">
                <a:effectLst/>
              </a:rPr>
              <a:t> </a:t>
            </a:r>
            <a:r>
              <a:rPr lang="en-US" dirty="0" err="1">
                <a:effectLst/>
              </a:rPr>
              <a:t>Leliaert</a:t>
            </a:r>
            <a:r>
              <a:rPr lang="en-US" dirty="0">
                <a:effectLst/>
              </a:rPr>
              <a:t>, with the result that she became ill or unable to work. </a:t>
            </a:r>
            <a:endParaRPr lang="ru-RU" dirty="0">
              <a:effectLst/>
            </a:endParaRPr>
          </a:p>
          <a:p>
            <a:r>
              <a:rPr lang="en-US" dirty="0">
                <a:effectLst/>
              </a:rPr>
              <a:t>German Public Prosecutor's Office has made </a:t>
            </a:r>
            <a:r>
              <a:rPr lang="en-US" dirty="0" err="1">
                <a:effectLst/>
              </a:rPr>
              <a:t>Mr</a:t>
            </a:r>
            <a:r>
              <a:rPr lang="en-US" dirty="0">
                <a:effectLst/>
              </a:rPr>
              <a:t> </a:t>
            </a:r>
            <a:r>
              <a:rPr lang="en-US" dirty="0" err="1">
                <a:effectLst/>
              </a:rPr>
              <a:t>Brugge</a:t>
            </a:r>
            <a:r>
              <a:rPr lang="en-US" dirty="0">
                <a:effectLst/>
              </a:rPr>
              <a:t> an offer, by way of a settlement, to discontinue the case after payment of a certain sum</a:t>
            </a:r>
            <a:r>
              <a:rPr lang="en-US" dirty="0" smtClean="0">
                <a:effectLst/>
              </a:rPr>
              <a:t>. And criminal agreed and paid a necessary sum of money. </a:t>
            </a:r>
          </a:p>
          <a:p>
            <a:r>
              <a:rPr lang="en-US" dirty="0" smtClean="0">
                <a:effectLst/>
              </a:rPr>
              <a:t>Belgian Court asked </a:t>
            </a:r>
            <a:r>
              <a:rPr lang="en-US" dirty="0">
                <a:effectLst/>
              </a:rPr>
              <a:t>whether the Belgian Public Prosecutor's Office </a:t>
            </a:r>
            <a:r>
              <a:rPr lang="en-US" dirty="0" smtClean="0">
                <a:effectLst/>
              </a:rPr>
              <a:t>permitted to </a:t>
            </a:r>
            <a:r>
              <a:rPr lang="en-US" dirty="0">
                <a:effectLst/>
              </a:rPr>
              <a:t>require a German national to appear before a Belgian criminal court and </a:t>
            </a:r>
            <a:r>
              <a:rPr lang="en-US" dirty="0" smtClean="0">
                <a:effectLst/>
              </a:rPr>
              <a:t>be convicted </a:t>
            </a:r>
            <a:r>
              <a:rPr lang="en-US" dirty="0">
                <a:effectLst/>
              </a:rPr>
              <a:t>on the same </a:t>
            </a:r>
            <a:r>
              <a:rPr lang="en-US" dirty="0" smtClean="0">
                <a:effectLst/>
              </a:rPr>
              <a:t>facts.</a:t>
            </a:r>
            <a:endParaRPr lang="ru-RU" dirty="0">
              <a:effectLst/>
            </a:endParaRPr>
          </a:p>
          <a:p>
            <a:endParaRPr lang="ru-RU" dirty="0"/>
          </a:p>
        </p:txBody>
      </p:sp>
    </p:spTree>
    <p:extLst>
      <p:ext uri="{BB962C8B-B14F-4D97-AF65-F5344CB8AC3E}">
        <p14:creationId xmlns:p14="http://schemas.microsoft.com/office/powerpoint/2010/main" val="1651681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Question: </a:t>
            </a:r>
            <a:endParaRPr lang="ru-RU" dirty="0"/>
          </a:p>
        </p:txBody>
      </p:sp>
      <p:sp>
        <p:nvSpPr>
          <p:cNvPr id="3" name="Объект 2"/>
          <p:cNvSpPr>
            <a:spLocks noGrp="1"/>
          </p:cNvSpPr>
          <p:nvPr>
            <p:ph idx="1"/>
          </p:nvPr>
        </p:nvSpPr>
        <p:spPr/>
        <p:txBody>
          <a:bodyPr/>
          <a:lstStyle/>
          <a:p>
            <a:pPr marL="0" indent="0" algn="ctr">
              <a:buNone/>
            </a:pPr>
            <a:endParaRPr lang="en-US" dirty="0" smtClean="0">
              <a:effectLst/>
            </a:endParaRPr>
          </a:p>
          <a:p>
            <a:pPr marL="0" indent="0" algn="ctr">
              <a:buNone/>
            </a:pPr>
            <a:r>
              <a:rPr lang="en-US" dirty="0" smtClean="0">
                <a:effectLst/>
              </a:rPr>
              <a:t>whether </a:t>
            </a:r>
            <a:r>
              <a:rPr lang="en-US" dirty="0">
                <a:effectLst/>
              </a:rPr>
              <a:t>the ne </a:t>
            </a:r>
            <a:r>
              <a:rPr lang="en-US" dirty="0" err="1">
                <a:effectLst/>
              </a:rPr>
              <a:t>bis</a:t>
            </a:r>
            <a:r>
              <a:rPr lang="en-US" dirty="0">
                <a:effectLst/>
              </a:rPr>
              <a:t> in idem </a:t>
            </a:r>
            <a:r>
              <a:rPr lang="en-US" dirty="0" smtClean="0">
                <a:effectLst/>
              </a:rPr>
              <a:t>principle also </a:t>
            </a:r>
            <a:r>
              <a:rPr lang="en-US" dirty="0">
                <a:effectLst/>
              </a:rPr>
              <a:t>applies to procedures whereby further prosecution is </a:t>
            </a:r>
            <a:r>
              <a:rPr lang="en-US" dirty="0" smtClean="0">
                <a:effectLst/>
              </a:rPr>
              <a:t>barred</a:t>
            </a:r>
            <a:r>
              <a:rPr lang="ru-RU" dirty="0" smtClean="0">
                <a:effectLst/>
              </a:rPr>
              <a:t>?</a:t>
            </a:r>
            <a:endParaRPr lang="ru-RU" dirty="0"/>
          </a:p>
        </p:txBody>
      </p:sp>
    </p:spTree>
    <p:extLst>
      <p:ext uri="{BB962C8B-B14F-4D97-AF65-F5344CB8AC3E}">
        <p14:creationId xmlns:p14="http://schemas.microsoft.com/office/powerpoint/2010/main" val="3837003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3004460543"/>
              </p:ext>
            </p:extLst>
          </p:nvPr>
        </p:nvGraphicFramePr>
        <p:xfrm>
          <a:off x="913795" y="1935921"/>
          <a:ext cx="10353675"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Рисунок 6"/>
          <p:cNvPicPr>
            <a:picLocks noChangeAspect="1"/>
          </p:cNvPicPr>
          <p:nvPr/>
        </p:nvPicPr>
        <p:blipFill>
          <a:blip r:embed="rId7"/>
          <a:stretch>
            <a:fillRect/>
          </a:stretch>
        </p:blipFill>
        <p:spPr>
          <a:xfrm rot="505626">
            <a:off x="5220733" y="4693023"/>
            <a:ext cx="9970580" cy="657566"/>
          </a:xfrm>
          <a:prstGeom prst="rect">
            <a:avLst/>
          </a:prstGeom>
        </p:spPr>
      </p:pic>
      <p:pic>
        <p:nvPicPr>
          <p:cNvPr id="9" name="Рисунок 8"/>
          <p:cNvPicPr>
            <a:picLocks noChangeAspect="1"/>
          </p:cNvPicPr>
          <p:nvPr/>
        </p:nvPicPr>
        <p:blipFill>
          <a:blip r:embed="rId8"/>
          <a:stretch>
            <a:fillRect/>
          </a:stretch>
        </p:blipFill>
        <p:spPr>
          <a:xfrm rot="475337">
            <a:off x="5063249" y="5027546"/>
            <a:ext cx="10504795" cy="517577"/>
          </a:xfrm>
          <a:prstGeom prst="rect">
            <a:avLst/>
          </a:prstGeom>
        </p:spPr>
      </p:pic>
    </p:spTree>
    <p:extLst>
      <p:ext uri="{BB962C8B-B14F-4D97-AF65-F5344CB8AC3E}">
        <p14:creationId xmlns:p14="http://schemas.microsoft.com/office/powerpoint/2010/main" val="3755328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609601"/>
            <a:ext cx="10353761" cy="594360"/>
          </a:xfrm>
        </p:spPr>
        <p:txBody>
          <a:bodyPr/>
          <a:lstStyle/>
          <a:p>
            <a:pPr algn="l"/>
            <a:r>
              <a:rPr lang="en-US" dirty="0" smtClean="0"/>
              <a:t>The Court`s answer</a:t>
            </a:r>
            <a:endParaRPr lang="ru-RU" dirty="0"/>
          </a:p>
        </p:txBody>
      </p:sp>
      <p:sp>
        <p:nvSpPr>
          <p:cNvPr id="3" name="Объект 2"/>
          <p:cNvSpPr>
            <a:spLocks noGrp="1"/>
          </p:cNvSpPr>
          <p:nvPr>
            <p:ph idx="1"/>
          </p:nvPr>
        </p:nvSpPr>
        <p:spPr/>
        <p:txBody>
          <a:body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356025945"/>
              </p:ext>
            </p:extLst>
          </p:nvPr>
        </p:nvGraphicFramePr>
        <p:xfrm>
          <a:off x="913795" y="1396002"/>
          <a:ext cx="10470485" cy="5164818"/>
        </p:xfrm>
        <a:graphic>
          <a:graphicData uri="http://schemas.openxmlformats.org/drawingml/2006/table">
            <a:tbl>
              <a:tblPr firstRow="1" bandRow="1">
                <a:tableStyleId>{5C22544A-7EE6-4342-B048-85BDC9FD1C3A}</a:tableStyleId>
              </a:tblPr>
              <a:tblGrid>
                <a:gridCol w="3627725">
                  <a:extLst>
                    <a:ext uri="{9D8B030D-6E8A-4147-A177-3AD203B41FA5}">
                      <a16:colId xmlns:a16="http://schemas.microsoft.com/office/drawing/2014/main" val="20000"/>
                    </a:ext>
                  </a:extLst>
                </a:gridCol>
                <a:gridCol w="6842760">
                  <a:extLst>
                    <a:ext uri="{9D8B030D-6E8A-4147-A177-3AD203B41FA5}">
                      <a16:colId xmlns:a16="http://schemas.microsoft.com/office/drawing/2014/main" val="20001"/>
                    </a:ext>
                  </a:extLst>
                </a:gridCol>
              </a:tblGrid>
              <a:tr h="366201">
                <a:tc>
                  <a:txBody>
                    <a:bodyPr/>
                    <a:lstStyle/>
                    <a:p>
                      <a:pPr algn="just"/>
                      <a:r>
                        <a:rPr lang="en-US" dirty="0" smtClean="0"/>
                        <a:t>CISA</a:t>
                      </a:r>
                      <a:r>
                        <a:rPr lang="en-US" baseline="0" dirty="0" smtClean="0"/>
                        <a:t> </a:t>
                      </a:r>
                      <a:endParaRPr lang="ru-RU" dirty="0"/>
                    </a:p>
                  </a:txBody>
                  <a:tcPr/>
                </a:tc>
                <a:tc>
                  <a:txBody>
                    <a:bodyPr/>
                    <a:lstStyle/>
                    <a:p>
                      <a:pPr algn="just"/>
                      <a:r>
                        <a:rPr lang="en-US" dirty="0" smtClean="0"/>
                        <a:t>Interpretation </a:t>
                      </a:r>
                      <a:endParaRPr lang="ru-RU" dirty="0"/>
                    </a:p>
                  </a:txBody>
                  <a:tcPr/>
                </a:tc>
                <a:extLst>
                  <a:ext uri="{0D108BD9-81ED-4DB2-BD59-A6C34878D82A}">
                    <a16:rowId xmlns:a16="http://schemas.microsoft.com/office/drawing/2014/main" val="10000"/>
                  </a:ext>
                </a:extLst>
              </a:tr>
              <a:tr h="3184719">
                <a:tc>
                  <a:txBody>
                    <a:bodyPr/>
                    <a:lstStyle/>
                    <a:p>
                      <a:pPr marL="0" indent="0" algn="just">
                        <a:buNone/>
                      </a:pPr>
                      <a:r>
                        <a:rPr lang="en-US" sz="1100" b="1" u="sng" dirty="0" smtClean="0">
                          <a:effectLst/>
                          <a:latin typeface="Times New Roman" panose="02020603050405020304" pitchFamily="18" charset="0"/>
                          <a:cs typeface="Times New Roman" panose="02020603050405020304" pitchFamily="18" charset="0"/>
                        </a:rPr>
                        <a:t>1)</a:t>
                      </a:r>
                      <a:r>
                        <a:rPr lang="en-US" sz="1100" b="1" u="sng" baseline="0" dirty="0" smtClean="0">
                          <a:effectLst/>
                          <a:latin typeface="Times New Roman" panose="02020603050405020304" pitchFamily="18" charset="0"/>
                          <a:cs typeface="Times New Roman" panose="02020603050405020304" pitchFamily="18" charset="0"/>
                        </a:rPr>
                        <a:t> </a:t>
                      </a:r>
                      <a:r>
                        <a:rPr lang="en-US" sz="1100" b="1" u="sng" dirty="0" smtClean="0">
                          <a:effectLst/>
                          <a:latin typeface="Times New Roman" panose="02020603050405020304" pitchFamily="18" charset="0"/>
                          <a:cs typeface="Times New Roman" panose="02020603050405020304" pitchFamily="18" charset="0"/>
                        </a:rPr>
                        <a:t>finally disposed </a:t>
                      </a:r>
                      <a:r>
                        <a:rPr lang="en-US" sz="1100" dirty="0" smtClean="0">
                          <a:effectLst/>
                          <a:latin typeface="Times New Roman" panose="02020603050405020304" pitchFamily="18" charset="0"/>
                          <a:cs typeface="Times New Roman" panose="02020603050405020304" pitchFamily="18" charset="0"/>
                        </a:rPr>
                        <a:t>of in one Contracting party </a:t>
                      </a:r>
                    </a:p>
                  </a:txBody>
                  <a:tcPr/>
                </a:tc>
                <a:tc>
                  <a:txBody>
                    <a:bodyPr/>
                    <a:lstStyle/>
                    <a:p>
                      <a:pPr algn="just"/>
                      <a:r>
                        <a:rPr lang="en-US" sz="1100" dirty="0" smtClean="0">
                          <a:latin typeface="Times New Roman" panose="02020603050405020304" pitchFamily="18" charset="0"/>
                          <a:cs typeface="Times New Roman" panose="02020603050405020304" pitchFamily="18" charset="0"/>
                        </a:rPr>
                        <a:t>Classical</a:t>
                      </a:r>
                      <a:r>
                        <a:rPr lang="en-US" sz="1100" baseline="0" dirty="0" smtClean="0">
                          <a:latin typeface="Times New Roman" panose="02020603050405020304" pitchFamily="18" charset="0"/>
                          <a:cs typeface="Times New Roman" panose="02020603050405020304" pitchFamily="18" charset="0"/>
                        </a:rPr>
                        <a:t> one: </a:t>
                      </a:r>
                    </a:p>
                    <a:p>
                      <a:pPr marL="285750" indent="-285750" algn="just">
                        <a:buFontTx/>
                        <a:buChar char="-"/>
                      </a:pPr>
                      <a:r>
                        <a:rPr lang="en-US" sz="1100" dirty="0" smtClean="0">
                          <a:latin typeface="Times New Roman" panose="02020603050405020304" pitchFamily="18" charset="0"/>
                          <a:cs typeface="Times New Roman" panose="02020603050405020304" pitchFamily="18" charset="0"/>
                        </a:rPr>
                        <a:t>the domestic laws and procedure of a signatory state do not provide for an appeal in specified circumstances; </a:t>
                      </a:r>
                    </a:p>
                    <a:p>
                      <a:pPr marL="285750" indent="-285750" algn="just">
                        <a:buFontTx/>
                        <a:buChar char="-"/>
                      </a:pPr>
                      <a:r>
                        <a:rPr lang="en-US" sz="1100" dirty="0" smtClean="0">
                          <a:latin typeface="Times New Roman" panose="02020603050405020304" pitchFamily="18" charset="0"/>
                          <a:cs typeface="Times New Roman" panose="02020603050405020304" pitchFamily="18" charset="0"/>
                        </a:rPr>
                        <a:t>the appellate process has been satisfied; </a:t>
                      </a:r>
                    </a:p>
                    <a:p>
                      <a:pPr marL="285750" indent="-285750" algn="just">
                        <a:buFontTx/>
                        <a:buChar char="-"/>
                      </a:pPr>
                      <a:r>
                        <a:rPr lang="en-US" sz="1100" dirty="0" smtClean="0">
                          <a:latin typeface="Times New Roman" panose="02020603050405020304" pitchFamily="18" charset="0"/>
                          <a:cs typeface="Times New Roman" panose="02020603050405020304" pitchFamily="18" charset="0"/>
                        </a:rPr>
                        <a:t>and the deadline for appeals specified by domestic legislation has expired</a:t>
                      </a:r>
                    </a:p>
                    <a:p>
                      <a:pPr marL="0" indent="0" algn="just">
                        <a:buFontTx/>
                        <a:buNone/>
                      </a:pPr>
                      <a:r>
                        <a:rPr lang="en-US" sz="1100" dirty="0" smtClean="0">
                          <a:latin typeface="Times New Roman" panose="02020603050405020304" pitchFamily="18" charset="0"/>
                          <a:cs typeface="Times New Roman" panose="02020603050405020304" pitchFamily="18" charset="0"/>
                        </a:rPr>
                        <a:t>CJEU:</a:t>
                      </a:r>
                    </a:p>
                    <a:p>
                      <a:pPr marL="285750" indent="-285750" algn="just">
                        <a:buFontTx/>
                        <a:buChar char="-"/>
                      </a:pPr>
                      <a:r>
                        <a:rPr lang="en-US" sz="1100" dirty="0" smtClean="0">
                          <a:latin typeface="Times New Roman" panose="02020603050405020304" pitchFamily="18" charset="0"/>
                          <a:cs typeface="Times New Roman" panose="02020603050405020304" pitchFamily="18" charset="0"/>
                        </a:rPr>
                        <a:t>The</a:t>
                      </a:r>
                      <a:r>
                        <a:rPr lang="en-US" sz="1100" baseline="0" dirty="0" smtClean="0">
                          <a:latin typeface="Times New Roman" panose="02020603050405020304" pitchFamily="18" charset="0"/>
                          <a:cs typeface="Times New Roman" panose="02020603050405020304" pitchFamily="18" charset="0"/>
                        </a:rPr>
                        <a:t> decision can not be judicial. It is enough that Public Prosecutor is </a:t>
                      </a:r>
                      <a:r>
                        <a:rPr lang="en-US" sz="1100" kern="1200" dirty="0" smtClean="0">
                          <a:solidFill>
                            <a:schemeClr val="dk1"/>
                          </a:solidFill>
                          <a:effectLst/>
                          <a:latin typeface="Times New Roman" panose="02020603050405020304" pitchFamily="18" charset="0"/>
                          <a:ea typeface="+mn-ea"/>
                          <a:cs typeface="Times New Roman" panose="02020603050405020304" pitchFamily="18" charset="0"/>
                        </a:rPr>
                        <a:t>an authority required </a:t>
                      </a:r>
                      <a:r>
                        <a:rPr lang="en-US" sz="1100" b="1" kern="1200" dirty="0" smtClean="0">
                          <a:solidFill>
                            <a:schemeClr val="dk1"/>
                          </a:solidFill>
                          <a:effectLst/>
                          <a:latin typeface="Times New Roman" panose="02020603050405020304" pitchFamily="18" charset="0"/>
                          <a:ea typeface="+mn-ea"/>
                          <a:cs typeface="Times New Roman" panose="02020603050405020304" pitchFamily="18" charset="0"/>
                        </a:rPr>
                        <a:t>to play a part </a:t>
                      </a:r>
                      <a:r>
                        <a:rPr lang="en-US" sz="1100" i="1" u="sng" kern="1200" dirty="0" smtClean="0">
                          <a:solidFill>
                            <a:schemeClr val="dk1"/>
                          </a:solidFill>
                          <a:effectLst/>
                          <a:latin typeface="Times New Roman" panose="02020603050405020304" pitchFamily="18" charset="0"/>
                          <a:ea typeface="+mn-ea"/>
                          <a:cs typeface="Times New Roman" panose="02020603050405020304" pitchFamily="18" charset="0"/>
                        </a:rPr>
                        <a:t>in the administration of criminal justice </a:t>
                      </a:r>
                      <a:r>
                        <a:rPr lang="en-US" sz="1100" kern="1200" dirty="0" smtClean="0">
                          <a:solidFill>
                            <a:schemeClr val="dk1"/>
                          </a:solidFill>
                          <a:effectLst/>
                          <a:latin typeface="Times New Roman" panose="02020603050405020304" pitchFamily="18" charset="0"/>
                          <a:ea typeface="+mn-ea"/>
                          <a:cs typeface="Times New Roman" panose="02020603050405020304" pitchFamily="18" charset="0"/>
                        </a:rPr>
                        <a:t>in the national legal system concerned</a:t>
                      </a:r>
                    </a:p>
                    <a:p>
                      <a:pPr marL="285750" indent="-285750" algn="just">
                        <a:buFontTx/>
                        <a:buChar char="-"/>
                      </a:pPr>
                      <a:endParaRPr lang="en-US" sz="1100"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48639">
                <a:tc>
                  <a:txBody>
                    <a:bodyPr/>
                    <a:lstStyle/>
                    <a:p>
                      <a:pPr marL="0" indent="0" algn="just">
                        <a:buNone/>
                      </a:pPr>
                      <a:r>
                        <a:rPr lang="en-US" sz="1100" b="1" u="sng" dirty="0" smtClean="0">
                          <a:effectLst/>
                          <a:latin typeface="Times New Roman" panose="02020603050405020304" pitchFamily="18" charset="0"/>
                          <a:cs typeface="Times New Roman" panose="02020603050405020304" pitchFamily="18" charset="0"/>
                        </a:rPr>
                        <a:t>2) may not be prosecuted </a:t>
                      </a:r>
                      <a:r>
                        <a:rPr lang="en-US" sz="1100" dirty="0" smtClean="0">
                          <a:effectLst/>
                          <a:latin typeface="Times New Roman" panose="02020603050405020304" pitchFamily="18" charset="0"/>
                          <a:cs typeface="Times New Roman" panose="02020603050405020304" pitchFamily="18" charset="0"/>
                        </a:rPr>
                        <a:t>in another contracting party </a:t>
                      </a:r>
                    </a:p>
                  </a:txBody>
                  <a:tcPr/>
                </a:tc>
                <a:tc>
                  <a:txBody>
                    <a:bodyPr/>
                    <a:lstStyle/>
                    <a:p>
                      <a:pPr algn="just"/>
                      <a:endParaRPr lang="ru-RU" sz="11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403259">
                <a:tc>
                  <a:txBody>
                    <a:bodyPr/>
                    <a:lstStyle/>
                    <a:p>
                      <a:pPr marL="0" indent="0" algn="just">
                        <a:buNone/>
                      </a:pPr>
                      <a:r>
                        <a:rPr lang="en-US" sz="1100" b="1" u="sng" dirty="0" smtClean="0">
                          <a:effectLst/>
                          <a:latin typeface="Times New Roman" panose="02020603050405020304" pitchFamily="18" charset="0"/>
                          <a:cs typeface="Times New Roman" panose="02020603050405020304" pitchFamily="18" charset="0"/>
                        </a:rPr>
                        <a:t>3)</a:t>
                      </a:r>
                      <a:r>
                        <a:rPr lang="en-US" sz="1100" b="1" u="sng" baseline="0" dirty="0" smtClean="0">
                          <a:effectLst/>
                          <a:latin typeface="Times New Roman" panose="02020603050405020304" pitchFamily="18" charset="0"/>
                          <a:cs typeface="Times New Roman" panose="02020603050405020304" pitchFamily="18" charset="0"/>
                        </a:rPr>
                        <a:t> </a:t>
                      </a:r>
                      <a:r>
                        <a:rPr lang="en-US" sz="1100" b="1" u="sng" dirty="0" smtClean="0">
                          <a:effectLst/>
                          <a:latin typeface="Times New Roman" panose="02020603050405020304" pitchFamily="18" charset="0"/>
                          <a:cs typeface="Times New Roman" panose="02020603050405020304" pitchFamily="18" charset="0"/>
                        </a:rPr>
                        <a:t>for the same acts </a:t>
                      </a:r>
                      <a:r>
                        <a:rPr lang="en-US" sz="1100" dirty="0" smtClean="0">
                          <a:effectLst/>
                          <a:latin typeface="Times New Roman" panose="02020603050405020304" pitchFamily="18" charset="0"/>
                          <a:cs typeface="Times New Roman" panose="02020603050405020304" pitchFamily="18" charset="0"/>
                        </a:rPr>
                        <a:t>provided that,</a:t>
                      </a:r>
                    </a:p>
                  </a:txBody>
                  <a:tcPr/>
                </a:tc>
                <a:tc>
                  <a:txBody>
                    <a:bodyPr/>
                    <a:lstStyle/>
                    <a:p>
                      <a:pPr algn="just"/>
                      <a:endParaRPr lang="ru-RU" sz="11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65686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dirty="0" smtClean="0">
                          <a:effectLst/>
                          <a:latin typeface="Times New Roman" panose="02020603050405020304" pitchFamily="18" charset="0"/>
                          <a:cs typeface="Times New Roman" panose="02020603050405020304" pitchFamily="18" charset="0"/>
                        </a:rPr>
                        <a:t>4) a </a:t>
                      </a:r>
                      <a:r>
                        <a:rPr lang="en-US" sz="1100" b="1" u="sng" dirty="0" smtClean="0">
                          <a:effectLst/>
                          <a:latin typeface="Times New Roman" panose="02020603050405020304" pitchFamily="18" charset="0"/>
                          <a:cs typeface="Times New Roman" panose="02020603050405020304" pitchFamily="18" charset="0"/>
                        </a:rPr>
                        <a:t>penalty</a:t>
                      </a:r>
                      <a:r>
                        <a:rPr lang="en-US" sz="1100" dirty="0" smtClean="0">
                          <a:effectLst/>
                          <a:latin typeface="Times New Roman" panose="02020603050405020304" pitchFamily="18" charset="0"/>
                          <a:cs typeface="Times New Roman" panose="02020603050405020304" pitchFamily="18" charset="0"/>
                        </a:rPr>
                        <a:t> </a:t>
                      </a:r>
                      <a:r>
                        <a:rPr lang="en-US" sz="1100" b="1" u="sng" dirty="0" smtClean="0">
                          <a:effectLst/>
                          <a:latin typeface="Times New Roman" panose="02020603050405020304" pitchFamily="18" charset="0"/>
                          <a:cs typeface="Times New Roman" panose="02020603050405020304" pitchFamily="18" charset="0"/>
                        </a:rPr>
                        <a:t>has been disposed</a:t>
                      </a:r>
                      <a:r>
                        <a:rPr lang="en-US" sz="1100" dirty="0" smtClean="0">
                          <a:effectLst/>
                          <a:latin typeface="Times New Roman" panose="02020603050405020304" pitchFamily="18" charset="0"/>
                          <a:cs typeface="Times New Roman" panose="02020603050405020304" pitchFamily="18" charset="0"/>
                        </a:rPr>
                        <a:t>, it has been </a:t>
                      </a:r>
                      <a:r>
                        <a:rPr lang="en-US" sz="1100" b="1" u="sng" dirty="0" smtClean="0">
                          <a:effectLst/>
                          <a:latin typeface="Times New Roman" panose="02020603050405020304" pitchFamily="18" charset="0"/>
                          <a:cs typeface="Times New Roman" panose="02020603050405020304" pitchFamily="18" charset="0"/>
                        </a:rPr>
                        <a:t>enforced</a:t>
                      </a:r>
                      <a:r>
                        <a:rPr lang="en-US" sz="1100" dirty="0" smtClean="0">
                          <a:effectLst/>
                          <a:latin typeface="Times New Roman" panose="02020603050405020304" pitchFamily="18" charset="0"/>
                          <a:cs typeface="Times New Roman" panose="02020603050405020304" pitchFamily="18" charset="0"/>
                        </a:rPr>
                        <a:t>, is actually in the </a:t>
                      </a:r>
                      <a:r>
                        <a:rPr lang="en-US" sz="1100" u="sng" dirty="0" smtClean="0">
                          <a:effectLst/>
                          <a:latin typeface="Times New Roman" panose="02020603050405020304" pitchFamily="18" charset="0"/>
                          <a:cs typeface="Times New Roman" panose="02020603050405020304" pitchFamily="18" charset="0"/>
                        </a:rPr>
                        <a:t>process of being enforced </a:t>
                      </a:r>
                      <a:r>
                        <a:rPr lang="en-US" sz="1100" dirty="0" smtClean="0">
                          <a:effectLst/>
                          <a:latin typeface="Times New Roman" panose="02020603050405020304" pitchFamily="18" charset="0"/>
                          <a:cs typeface="Times New Roman" panose="02020603050405020304" pitchFamily="18" charset="0"/>
                        </a:rPr>
                        <a:t>or can no longer be enforced under the laws of the Contracting Party"</a:t>
                      </a:r>
                      <a:endParaRPr lang="ru-RU" sz="1100" dirty="0" smtClean="0">
                        <a:latin typeface="Times New Roman" panose="02020603050405020304" pitchFamily="18" charset="0"/>
                        <a:cs typeface="Times New Roman" panose="02020603050405020304" pitchFamily="18" charset="0"/>
                      </a:endParaRPr>
                    </a:p>
                    <a:p>
                      <a:pPr algn="just"/>
                      <a:endParaRPr lang="ru-RU" sz="1100" dirty="0">
                        <a:latin typeface="Times New Roman" panose="02020603050405020304" pitchFamily="18" charset="0"/>
                        <a:cs typeface="Times New Roman" panose="02020603050405020304" pitchFamily="18" charset="0"/>
                      </a:endParaRPr>
                    </a:p>
                  </a:txBody>
                  <a:tcPr/>
                </a:tc>
                <a:tc>
                  <a:txBody>
                    <a:bodyPr/>
                    <a:lstStyle/>
                    <a:p>
                      <a:pPr algn="just"/>
                      <a:r>
                        <a:rPr lang="en-US" sz="1100" kern="1200" dirty="0" smtClean="0">
                          <a:solidFill>
                            <a:schemeClr val="dk1"/>
                          </a:solidFill>
                          <a:effectLst/>
                          <a:latin typeface="Times New Roman" panose="02020603050405020304" pitchFamily="18" charset="0"/>
                          <a:ea typeface="+mn-ea"/>
                          <a:cs typeface="Times New Roman" panose="02020603050405020304" pitchFamily="18" charset="0"/>
                        </a:rPr>
                        <a:t>CJEU:</a:t>
                      </a:r>
                    </a:p>
                    <a:p>
                      <a:pPr algn="just"/>
                      <a:r>
                        <a:rPr lang="en-US" sz="110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en-US" sz="11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100" kern="1200" dirty="0" smtClean="0">
                          <a:solidFill>
                            <a:schemeClr val="dk1"/>
                          </a:solidFill>
                          <a:effectLst/>
                          <a:latin typeface="Times New Roman" panose="02020603050405020304" pitchFamily="18" charset="0"/>
                          <a:ea typeface="+mn-ea"/>
                          <a:cs typeface="Times New Roman" panose="02020603050405020304" pitchFamily="18" charset="0"/>
                        </a:rPr>
                        <a:t>a procedure of this kind (paying</a:t>
                      </a:r>
                      <a:r>
                        <a:rPr lang="en-US" sz="1100" kern="1200" baseline="0" dirty="0" smtClean="0">
                          <a:solidFill>
                            <a:schemeClr val="dk1"/>
                          </a:solidFill>
                          <a:effectLst/>
                          <a:latin typeface="Times New Roman" panose="02020603050405020304" pitchFamily="18" charset="0"/>
                          <a:ea typeface="+mn-ea"/>
                          <a:cs typeface="Times New Roman" panose="02020603050405020304" pitchFamily="18" charset="0"/>
                        </a:rPr>
                        <a:t> money)</a:t>
                      </a:r>
                      <a:r>
                        <a:rPr lang="en-US" sz="1100" kern="1200" dirty="0" smtClean="0">
                          <a:solidFill>
                            <a:schemeClr val="dk1"/>
                          </a:solidFill>
                          <a:effectLst/>
                          <a:latin typeface="Times New Roman" panose="02020603050405020304" pitchFamily="18" charset="0"/>
                          <a:ea typeface="+mn-ea"/>
                          <a:cs typeface="Times New Roman" panose="02020603050405020304" pitchFamily="18" charset="0"/>
                        </a:rPr>
                        <a:t> penalizes the unlawful conduct because accused performs certain obligations prescribed by the Public Prosecutor on the basis of</a:t>
                      </a:r>
                      <a:r>
                        <a:rPr lang="en-US" sz="1100" kern="1200" baseline="0" dirty="0" smtClean="0">
                          <a:solidFill>
                            <a:schemeClr val="dk1"/>
                          </a:solidFill>
                          <a:effectLst/>
                          <a:latin typeface="Times New Roman" panose="02020603050405020304" pitchFamily="18" charset="0"/>
                          <a:ea typeface="+mn-ea"/>
                          <a:cs typeface="Times New Roman" panose="02020603050405020304" pitchFamily="18" charset="0"/>
                        </a:rPr>
                        <a:t> law of MS.</a:t>
                      </a:r>
                      <a:endParaRPr lang="ru-RU" sz="11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89602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Another important </a:t>
            </a:r>
            <a:r>
              <a:rPr lang="en-US" smtClean="0"/>
              <a:t>fe</a:t>
            </a:r>
            <a:endParaRPr lang="ru-RU"/>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2778348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TM04033921[[fn=Дамаск]]</Template>
  <TotalTime>159</TotalTime>
  <Words>689</Words>
  <Application>Microsoft Office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Bookman Old Style</vt:lpstr>
      <vt:lpstr>Rockwell</vt:lpstr>
      <vt:lpstr>Times New Roman</vt:lpstr>
      <vt:lpstr>Damask</vt:lpstr>
      <vt:lpstr>Gozotuk and Brugge case</vt:lpstr>
      <vt:lpstr>Legal instruments</vt:lpstr>
      <vt:lpstr>Jurisdiction</vt:lpstr>
      <vt:lpstr>Facts (Mr Gözütok):</vt:lpstr>
      <vt:lpstr>Facts (Mr Brügge)</vt:lpstr>
      <vt:lpstr>Question: </vt:lpstr>
      <vt:lpstr>PowerPoint Presentation</vt:lpstr>
      <vt:lpstr>The Court`s answer</vt:lpstr>
      <vt:lpstr>Another important 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Gozotuk and Brugge case</dc:title>
  <dc:creator>nick030299</dc:creator>
  <cp:lastModifiedBy>Zoran Buric</cp:lastModifiedBy>
  <cp:revision>8</cp:revision>
  <dcterms:created xsi:type="dcterms:W3CDTF">2019-05-06T19:28:46Z</dcterms:created>
  <dcterms:modified xsi:type="dcterms:W3CDTF">2019-05-09T07:36:07Z</dcterms:modified>
</cp:coreProperties>
</file>