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42C53-5835-4A48-917E-2932901F98D1}" type="datetimeFigureOut">
              <a:rPr lang="ru-RU" smtClean="0"/>
              <a:t>07.05.2019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8E3CC-4D87-4C46-AD62-B3EA4360296A}" type="slidenum">
              <a:rPr lang="ru-RU" smtClean="0"/>
              <a:t>‹#›</a:t>
            </a:fld>
            <a:endParaRPr lang="ru-RU"/>
          </a:p>
        </p:txBody>
      </p:sp>
    </p:spTree>
    <p:extLst>
      <p:ext uri="{BB962C8B-B14F-4D97-AF65-F5344CB8AC3E}">
        <p14:creationId xmlns:p14="http://schemas.microsoft.com/office/powerpoint/2010/main" val="226467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2C8E3CC-4D87-4C46-AD62-B3EA4360296A}" type="slidenum">
              <a:rPr lang="ru-RU" smtClean="0"/>
              <a:t>12</a:t>
            </a:fld>
            <a:endParaRPr lang="ru-RU"/>
          </a:p>
        </p:txBody>
      </p:sp>
    </p:spTree>
    <p:extLst>
      <p:ext uri="{BB962C8B-B14F-4D97-AF65-F5344CB8AC3E}">
        <p14:creationId xmlns:p14="http://schemas.microsoft.com/office/powerpoint/2010/main" val="2863052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07.05.2019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07.05.2019</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07.05.2019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07.05.2019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07.05.2019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07.05.2019</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07.05.2019</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07.05.2019</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07.05.2019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620688"/>
            <a:ext cx="6840759" cy="1517554"/>
          </a:xfrm>
        </p:spPr>
        <p:txBody>
          <a:bodyPr>
            <a:normAutofit/>
          </a:bodyPr>
          <a:lstStyle/>
          <a:p>
            <a:pPr algn="ctr"/>
            <a:r>
              <a:rPr lang="en-US" sz="2400" dirty="0">
                <a:solidFill>
                  <a:srgbClr val="002060"/>
                </a:solidFill>
              </a:rPr>
              <a:t>Judgment of the Court of 14 December 1979. - Regina v Maurice Donald Henn and John Frederick Ernest Darby</a:t>
            </a:r>
            <a:r>
              <a:rPr lang="en-US" sz="2400" dirty="0" smtClean="0">
                <a:solidFill>
                  <a:srgbClr val="002060"/>
                </a:solidFill>
              </a:rPr>
              <a:t>.</a:t>
            </a:r>
            <a:endParaRPr lang="ru-RU" sz="2400" dirty="0">
              <a:solidFill>
                <a:srgbClr val="002060"/>
              </a:solidFill>
            </a:endParaRPr>
          </a:p>
        </p:txBody>
      </p:sp>
      <p:sp>
        <p:nvSpPr>
          <p:cNvPr id="3" name="Подзаголовок 2"/>
          <p:cNvSpPr>
            <a:spLocks noGrp="1"/>
          </p:cNvSpPr>
          <p:nvPr>
            <p:ph type="subTitle" idx="1"/>
          </p:nvPr>
        </p:nvSpPr>
        <p:spPr>
          <a:xfrm>
            <a:off x="5076056" y="5949280"/>
            <a:ext cx="3958208" cy="720080"/>
          </a:xfrm>
        </p:spPr>
        <p:txBody>
          <a:bodyPr>
            <a:noAutofit/>
          </a:bodyPr>
          <a:lstStyle/>
          <a:p>
            <a:pPr algn="r"/>
            <a:r>
              <a:rPr lang="en-US" sz="1600" dirty="0">
                <a:solidFill>
                  <a:srgbClr val="002060"/>
                </a:solidFill>
              </a:rPr>
              <a:t>Criminal law of EU</a:t>
            </a:r>
          </a:p>
          <a:p>
            <a:pPr algn="r"/>
            <a:r>
              <a:rPr lang="en-US" sz="1600" dirty="0">
                <a:solidFill>
                  <a:srgbClr val="002060"/>
                </a:solidFill>
              </a:rPr>
              <a:t>Prepared by </a:t>
            </a:r>
            <a:r>
              <a:rPr lang="en-US" sz="1600" dirty="0" err="1">
                <a:solidFill>
                  <a:srgbClr val="002060"/>
                </a:solidFill>
              </a:rPr>
              <a:t>Dmytro</a:t>
            </a:r>
            <a:r>
              <a:rPr lang="en-US" sz="1600" dirty="0">
                <a:solidFill>
                  <a:srgbClr val="002060"/>
                </a:solidFill>
              </a:rPr>
              <a:t> </a:t>
            </a:r>
            <a:r>
              <a:rPr lang="en-US" sz="1600" dirty="0" err="1">
                <a:solidFill>
                  <a:srgbClr val="002060"/>
                </a:solidFill>
              </a:rPr>
              <a:t>Taranenko</a:t>
            </a:r>
            <a:endParaRPr lang="en-US" sz="1600" dirty="0">
              <a:solidFill>
                <a:srgbClr val="002060"/>
              </a:solidFill>
            </a:endParaRPr>
          </a:p>
          <a:p>
            <a:pPr algn="r"/>
            <a:endParaRPr lang="ru-RU" sz="1600" dirty="0">
              <a:solidFill>
                <a:srgbClr val="002060"/>
              </a:solidFill>
            </a:endParaRPr>
          </a:p>
        </p:txBody>
      </p:sp>
      <p:pic>
        <p:nvPicPr>
          <p:cNvPr id="4" name="Picture 2" descr="ÐÐ°ÑÑÐ¸Ð½ÐºÐ¸ Ð¿Ð¾ Ð·Ð°Ð¿ÑÐ¾ÑÑ ÑÐ»Ð°Ð³ ÐµÑ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1584176" cy="158417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ÐÐ°ÑÑÐ¸Ð½ÐºÐ¸ Ð¿Ð¾ Ð·Ð°Ð¿ÑÐ¾ÑÑ court of just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2547138"/>
            <a:ext cx="4451580" cy="297009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543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260503"/>
            <a:ext cx="8291264" cy="5205192"/>
          </a:xfrm>
        </p:spPr>
        <p:txBody>
          <a:bodyPr>
            <a:normAutofit/>
          </a:bodyPr>
          <a:lstStyle/>
          <a:p>
            <a:pPr algn="just"/>
            <a:r>
              <a:rPr lang="en-US" sz="2100" dirty="0" smtClean="0"/>
              <a:t>The </a:t>
            </a:r>
            <a:r>
              <a:rPr lang="en-US" sz="2100" dirty="0"/>
              <a:t>House of Lords takes account of the appellants' submissions based upon certain differences </a:t>
            </a:r>
            <a:r>
              <a:rPr lang="en-US" sz="2100" dirty="0" smtClean="0"/>
              <a:t>between:</a:t>
            </a:r>
          </a:p>
          <a:p>
            <a:pPr lvl="1" algn="just"/>
            <a:r>
              <a:rPr lang="en-US" dirty="0"/>
              <a:t>the prohibition on importing the goods in question, which is </a:t>
            </a:r>
            <a:r>
              <a:rPr lang="en-US" dirty="0" smtClean="0"/>
              <a:t>absolute;</a:t>
            </a:r>
          </a:p>
          <a:p>
            <a:pPr lvl="1" algn="just"/>
            <a:r>
              <a:rPr lang="en-US" dirty="0"/>
              <a:t>the laws in force in the various constituent parts of the United Kingdom, which appear to be less </a:t>
            </a:r>
            <a:r>
              <a:rPr lang="en-US" dirty="0" smtClean="0"/>
              <a:t>strict.</a:t>
            </a:r>
          </a:p>
          <a:p>
            <a:pPr algn="just"/>
            <a:r>
              <a:rPr lang="en-US" sz="2100" dirty="0"/>
              <a:t>Prohibition to the import of articles which are of an indecent or obscene character does not mean discrimination on the bases of article 36, because there is no lawful trade in such goods in the United Kingdom.</a:t>
            </a:r>
            <a:endParaRPr lang="ru-RU" sz="2100" dirty="0"/>
          </a:p>
        </p:txBody>
      </p:sp>
      <p:sp>
        <p:nvSpPr>
          <p:cNvPr id="4" name="Заголовок 1"/>
          <p:cNvSpPr txBox="1">
            <a:spLocks/>
          </p:cNvSpPr>
          <p:nvPr/>
        </p:nvSpPr>
        <p:spPr>
          <a:xfrm>
            <a:off x="683568" y="27856"/>
            <a:ext cx="7467600" cy="124090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4, 5, 6 ANSWERS</a:t>
            </a:r>
          </a:p>
          <a:p>
            <a:pPr algn="ctr"/>
            <a:r>
              <a:rPr lang="en-US" sz="3600" b="1" dirty="0" smtClean="0"/>
              <a:t>PART 1</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descr="ÐÐ°ÑÑÐ¸Ð½ÐºÐ¸ Ð¿Ð¾ Ð·Ð°Ð¿ÑÐ¾ÑÑ house of lo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2513" y="4865426"/>
            <a:ext cx="1889709" cy="18897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883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600200"/>
            <a:ext cx="8496944" cy="3340968"/>
          </a:xfrm>
        </p:spPr>
        <p:txBody>
          <a:bodyPr>
            <a:normAutofit/>
          </a:bodyPr>
          <a:lstStyle/>
          <a:p>
            <a:pPr algn="just"/>
            <a:r>
              <a:rPr lang="en-US" sz="2100" dirty="0"/>
              <a:t>The answer to the fourth question must therefore be that if a prohibition on the importation of goods is justifiable on grounds of public morality and if it is imposed with that purpose the enforcement of that prohibition cannot, in the absence within the Member State concerned of a lawful trade in the same goods, constitute a means of arbitrary discrimination or a disguised restriction on trade contrary to Article 36</a:t>
            </a:r>
            <a:r>
              <a:rPr lang="en-US" sz="2100" dirty="0" smtClean="0"/>
              <a:t>.</a:t>
            </a:r>
          </a:p>
          <a:p>
            <a:pPr algn="just"/>
            <a:r>
              <a:rPr lang="en-US" sz="2100" dirty="0"/>
              <a:t>In these circumstances it is not necessary to answer the fifth and sixth questions.</a:t>
            </a:r>
            <a:endParaRPr lang="ru-RU" sz="2100" dirty="0"/>
          </a:p>
        </p:txBody>
      </p:sp>
      <p:sp>
        <p:nvSpPr>
          <p:cNvPr id="4" name="Заголовок 1"/>
          <p:cNvSpPr txBox="1">
            <a:spLocks/>
          </p:cNvSpPr>
          <p:nvPr/>
        </p:nvSpPr>
        <p:spPr>
          <a:xfrm>
            <a:off x="683568" y="27856"/>
            <a:ext cx="7467600" cy="124090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4, 5, 6 ANSWERS</a:t>
            </a:r>
          </a:p>
          <a:p>
            <a:pPr algn="ctr"/>
            <a:r>
              <a:rPr lang="en-US" sz="3600" b="1" dirty="0" smtClean="0"/>
              <a:t>PART 2</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ÐÐ°ÑÑÐ¸Ð½ÐºÐ¸ Ð¿Ð¾ Ð·Ð°Ð¿ÑÐ¾ÑÑ cje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880" y="5169024"/>
            <a:ext cx="1688976" cy="1688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700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052736"/>
            <a:ext cx="8219256" cy="5421216"/>
          </a:xfrm>
        </p:spPr>
        <p:txBody>
          <a:bodyPr/>
          <a:lstStyle/>
          <a:p>
            <a:pPr algn="just"/>
            <a:r>
              <a:rPr lang="en-US" dirty="0"/>
              <a:t>Does the MS lawfully impose prohibition on the bases of Geneva Convention </a:t>
            </a:r>
            <a:r>
              <a:rPr lang="en-US" dirty="0" smtClean="0"/>
              <a:t>1923, </a:t>
            </a:r>
            <a:r>
              <a:rPr lang="en-US" dirty="0"/>
              <a:t>for the suppression of the traffic in obscene publications</a:t>
            </a:r>
            <a:r>
              <a:rPr lang="en-US" dirty="0" smtClean="0"/>
              <a:t> </a:t>
            </a:r>
            <a:r>
              <a:rPr lang="en-US" dirty="0"/>
              <a:t>and the Universal Postal Convention bearing in mind the provisions of Article 234 of the Treaty</a:t>
            </a:r>
            <a:r>
              <a:rPr lang="en-US" dirty="0" smtClean="0"/>
              <a:t>?</a:t>
            </a:r>
            <a:endParaRPr lang="ru-RU" dirty="0"/>
          </a:p>
        </p:txBody>
      </p:sp>
      <p:sp>
        <p:nvSpPr>
          <p:cNvPr id="4"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7 QUESTION</a:t>
            </a:r>
            <a:endParaRPr lang="ru-RU" sz="3600" b="1" dirty="0"/>
          </a:p>
        </p:txBody>
      </p:sp>
      <p:pic>
        <p:nvPicPr>
          <p:cNvPr id="5" name="Picture 2" descr="ÐÐ°ÑÑÐ¸Ð½ÐºÐ¸ Ð¿Ð¾ Ð·Ð°Ð¿ÑÐ¾ÑÑ ÑÐ»Ð°Ð³ ÐµÑ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ÐÐ°ÑÑÐ¸Ð½ÐºÐ¸ Ð¿Ð¾ Ð·Ð°Ð¿ÑÐ¾ÑÑ universal postal conven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676" y="3861048"/>
            <a:ext cx="4147383" cy="27649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372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1052736"/>
            <a:ext cx="8003232" cy="4896544"/>
          </a:xfrm>
        </p:spPr>
        <p:txBody>
          <a:bodyPr>
            <a:normAutofit/>
          </a:bodyPr>
          <a:lstStyle/>
          <a:p>
            <a:pPr algn="just"/>
            <a:r>
              <a:rPr lang="en-US" sz="2000" dirty="0"/>
              <a:t>Article 234 provides that the rights and obligations arising from agreements concluded before the entry into force of the Treaty between one or more Member States on the one hand, and one or more third countries on the other, are not to be affected by the provisions of the Treaty. </a:t>
            </a:r>
            <a:endParaRPr lang="en-US" sz="2000" dirty="0" smtClean="0"/>
          </a:p>
          <a:p>
            <a:pPr algn="just"/>
            <a:r>
              <a:rPr lang="en-US" sz="2000" dirty="0" smtClean="0"/>
              <a:t>Member </a:t>
            </a:r>
            <a:r>
              <a:rPr lang="en-US" sz="2000" dirty="0"/>
              <a:t>State use the reservation relating to the protection of public morality provided for in Article 36 of the Treaty, the provisions of Article 234 do not preclude that State from fulfilling the obligations arising from </a:t>
            </a:r>
            <a:r>
              <a:rPr lang="en-US" sz="2000" dirty="0" smtClean="0"/>
              <a:t>the Geneva Convention and from the Universal Postal Convention.</a:t>
            </a:r>
            <a:endParaRPr lang="ru-RU" sz="2000" dirty="0"/>
          </a:p>
        </p:txBody>
      </p:sp>
      <p:sp>
        <p:nvSpPr>
          <p:cNvPr id="4"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7 ANSWER</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ÐÐ¾ÑÐ¾Ð¶ÐµÐµ Ð¸Ð·Ð¾Ð±ÑÐ°Ð¶ÐµÐ½Ð¸Ðµ"/>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934" y="5048065"/>
            <a:ext cx="2176868" cy="164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171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1484784"/>
            <a:ext cx="8219256" cy="2952328"/>
          </a:xfrm>
        </p:spPr>
        <p:txBody>
          <a:bodyPr>
            <a:normAutofit/>
          </a:bodyPr>
          <a:lstStyle/>
          <a:p>
            <a:pPr algn="just"/>
            <a:r>
              <a:rPr lang="en-US" dirty="0"/>
              <a:t>N</a:t>
            </a:r>
            <a:r>
              <a:rPr lang="en-US" dirty="0" smtClean="0"/>
              <a:t>ational </a:t>
            </a:r>
            <a:r>
              <a:rPr lang="en-US" dirty="0"/>
              <a:t>law has equivalent effect concerning quantitative restrictions on imports with the meaning of article 30 of EEC Treat</a:t>
            </a:r>
            <a:r>
              <a:rPr lang="en-US" dirty="0" smtClean="0"/>
              <a:t>.</a:t>
            </a:r>
          </a:p>
          <a:p>
            <a:pPr algn="just"/>
            <a:r>
              <a:rPr lang="en-US" dirty="0" smtClean="0"/>
              <a:t>MS may </a:t>
            </a:r>
            <a:r>
              <a:rPr lang="en-US" dirty="0"/>
              <a:t>lawfully impose prohibitions on the importation from any other Member State of goods on grounds of public morality as understood by its domestic laws</a:t>
            </a:r>
            <a:r>
              <a:rPr lang="en-US" dirty="0" smtClean="0"/>
              <a:t>.</a:t>
            </a:r>
          </a:p>
          <a:p>
            <a:pPr marL="0" indent="0" algn="just">
              <a:buNone/>
            </a:pPr>
            <a:endParaRPr lang="en-US" dirty="0"/>
          </a:p>
          <a:p>
            <a:pPr algn="just"/>
            <a:endParaRPr lang="en-US" dirty="0"/>
          </a:p>
          <a:p>
            <a:pPr algn="just"/>
            <a:endParaRPr lang="ru-RU" dirty="0"/>
          </a:p>
        </p:txBody>
      </p:sp>
      <p:sp>
        <p:nvSpPr>
          <p:cNvPr id="4" name="Заголовок 1"/>
          <p:cNvSpPr txBox="1">
            <a:spLocks/>
          </p:cNvSpPr>
          <p:nvPr/>
        </p:nvSpPr>
        <p:spPr>
          <a:xfrm>
            <a:off x="683568" y="0"/>
            <a:ext cx="7467600" cy="1224136"/>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CONCLUSIONS</a:t>
            </a:r>
          </a:p>
          <a:p>
            <a:pPr algn="ctr"/>
            <a:r>
              <a:rPr lang="en-US" sz="3600" b="1" dirty="0" smtClean="0"/>
              <a:t>PART 1</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ÐÐ°ÑÑÐ¸Ð½ÐºÐ¸ Ð¿Ð¾ Ð·Ð°Ð¿ÑÐ¾ÑÑ conclu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1224" y="4170367"/>
            <a:ext cx="2592288"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200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199" y="1268760"/>
            <a:ext cx="8219257" cy="5205192"/>
          </a:xfrm>
        </p:spPr>
        <p:txBody>
          <a:bodyPr/>
          <a:lstStyle/>
          <a:p>
            <a:pPr algn="just"/>
            <a:r>
              <a:rPr lang="en-US" dirty="0"/>
              <a:t>Prohibition to the import of articles which are of an indecent or obscene character does not mean discrimination on the bases of article 36, because there is no lawful trade in such goods in the United Kingdom.</a:t>
            </a:r>
          </a:p>
          <a:p>
            <a:pPr algn="just"/>
            <a:r>
              <a:rPr lang="en-US" dirty="0"/>
              <a:t>MS use the reservation relating to the protection of public morality provided for in Article 36 of the Treaty, the provisions of Article 234 do not preclude that State from fulfilling the obligations arising from the Geneva Convention and from the Universal Postal Convention.</a:t>
            </a:r>
          </a:p>
        </p:txBody>
      </p:sp>
      <p:sp>
        <p:nvSpPr>
          <p:cNvPr id="4" name="Заголовок 1"/>
          <p:cNvSpPr txBox="1">
            <a:spLocks/>
          </p:cNvSpPr>
          <p:nvPr/>
        </p:nvSpPr>
        <p:spPr>
          <a:xfrm>
            <a:off x="683568" y="27856"/>
            <a:ext cx="7467600" cy="1168896"/>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CONCLUSIONS</a:t>
            </a:r>
          </a:p>
          <a:p>
            <a:pPr algn="ctr"/>
            <a:r>
              <a:rPr lang="en-US" sz="3600" b="1" dirty="0" smtClean="0"/>
              <a:t>PART 2</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ÐÐ°ÑÑÐ¸Ð½ÐºÐ¸ Ð¿Ð¾ Ð·Ð°Ð¿ÑÐ¾ÑÑ conclus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4767" y="5043279"/>
            <a:ext cx="1885201" cy="1885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93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ÐÐ¾ÑÐ¾Ð¶ÐµÐµ Ð¸Ð·Ð¾Ð±ÑÐ°Ð¶ÐµÐ½Ð¸Ð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11274"/>
            <a:ext cx="6154142" cy="54771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ÐÐ°ÑÑÐ¸Ð½ÐºÐ¸ Ð¿Ð¾ Ð·Ð°Ð¿ÑÐ¾ÑÑ ÑÐ»Ð°Ð³ ÐµÑ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4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7056784" cy="796950"/>
          </a:xfrm>
        </p:spPr>
        <p:txBody>
          <a:bodyPr>
            <a:normAutofit/>
          </a:bodyPr>
          <a:lstStyle/>
          <a:p>
            <a:pPr algn="ctr"/>
            <a:r>
              <a:rPr lang="en-US" sz="3600" b="1" dirty="0" smtClean="0"/>
              <a:t>SUBJECT OF THE CASE</a:t>
            </a:r>
            <a:endParaRPr lang="ru-RU" sz="3600" b="1" dirty="0"/>
          </a:p>
        </p:txBody>
      </p:sp>
      <p:sp>
        <p:nvSpPr>
          <p:cNvPr id="3" name="Объект 2"/>
          <p:cNvSpPr>
            <a:spLocks noGrp="1"/>
          </p:cNvSpPr>
          <p:nvPr>
            <p:ph sz="quarter" idx="1"/>
          </p:nvPr>
        </p:nvSpPr>
        <p:spPr>
          <a:xfrm>
            <a:off x="323528" y="1412776"/>
            <a:ext cx="8352928" cy="5061176"/>
          </a:xfrm>
        </p:spPr>
        <p:txBody>
          <a:bodyPr/>
          <a:lstStyle/>
          <a:p>
            <a:pPr lvl="0" algn="just"/>
            <a:r>
              <a:rPr lang="en-US" dirty="0"/>
              <a:t>Interpretation of articles 30 and 36 of the EEC Treaty.</a:t>
            </a:r>
            <a:endParaRPr lang="ru-RU" dirty="0"/>
          </a:p>
          <a:p>
            <a:pPr lvl="0" algn="just"/>
            <a:r>
              <a:rPr lang="en-US" dirty="0"/>
              <a:t>Comparability law of Member state to fundamental treaty.</a:t>
            </a:r>
            <a:endParaRPr lang="ru-RU" dirty="0"/>
          </a:p>
          <a:p>
            <a:pPr lvl="0" algn="just"/>
            <a:r>
              <a:rPr lang="en-US" dirty="0"/>
              <a:t>Understanding one of the fundamental freedom</a:t>
            </a:r>
            <a:r>
              <a:rPr lang="ru-RU" dirty="0"/>
              <a:t> </a:t>
            </a:r>
            <a:r>
              <a:rPr lang="en-US" dirty="0"/>
              <a:t>“free movement of goods”</a:t>
            </a:r>
            <a:endParaRPr lang="ru-RU" dirty="0"/>
          </a:p>
          <a:p>
            <a:pPr marL="0" indent="0" algn="just">
              <a:buNone/>
            </a:pPr>
            <a:endParaRPr lang="ru-RU" dirty="0"/>
          </a:p>
        </p:txBody>
      </p:sp>
      <p:pic>
        <p:nvPicPr>
          <p:cNvPr id="4"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ÐÐ°ÑÑÐ¸Ð½ÐºÐ¸ Ð¿Ð¾ Ð·Ð°Ð¿ÑÐ¾ÑÑ ÑÐµÐ»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3861048"/>
            <a:ext cx="3952763" cy="234309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2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60648"/>
            <a:ext cx="5628525" cy="1224136"/>
          </a:xfrm>
        </p:spPr>
        <p:txBody>
          <a:bodyPr>
            <a:noAutofit/>
          </a:bodyPr>
          <a:lstStyle/>
          <a:p>
            <a:pPr algn="ctr"/>
            <a:r>
              <a:rPr lang="en-US" sz="3600" b="1" dirty="0" smtClean="0"/>
              <a:t>WHAT WERE THE PRODUCTS?</a:t>
            </a:r>
            <a:endParaRPr lang="ru-RU" sz="3600" b="1" dirty="0"/>
          </a:p>
        </p:txBody>
      </p:sp>
      <p:pic>
        <p:nvPicPr>
          <p:cNvPr id="1026" name="Picture 2" descr="ÐÐ°ÑÑÐ¸Ð½ÐºÐ¸ Ð¿Ð¾ Ð·Ð°Ð¿ÑÐ¾ÑÑ porn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55404"/>
            <a:ext cx="5640426" cy="40485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8" name="Picture 2" descr="ÐÐ°ÑÑÐ¸Ð½ÐºÐ¸ Ð¿Ð¾ Ð·Ð°Ð¿ÑÐ¾ÑÑ ÑÐ»Ð°Ð³ ÐµÑ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59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600200"/>
            <a:ext cx="8147248" cy="4873752"/>
          </a:xfrm>
        </p:spPr>
        <p:txBody>
          <a:bodyPr>
            <a:normAutofit/>
          </a:bodyPr>
          <a:lstStyle/>
          <a:p>
            <a:pPr algn="just"/>
            <a:r>
              <a:rPr lang="en-US" sz="2000" dirty="0"/>
              <a:t>14 October 1975 a lorry arrived at the port </a:t>
            </a:r>
            <a:r>
              <a:rPr lang="en-US" sz="2000" dirty="0" smtClean="0"/>
              <a:t>in </a:t>
            </a:r>
            <a:r>
              <a:rPr lang="en-US" sz="2000" dirty="0"/>
              <a:t>the United Kingdom from </a:t>
            </a:r>
            <a:r>
              <a:rPr lang="en-US" sz="2000" dirty="0" smtClean="0"/>
              <a:t>Rotterdam</a:t>
            </a:r>
            <a:r>
              <a:rPr lang="en-US" sz="2000" dirty="0"/>
              <a:t>. </a:t>
            </a:r>
            <a:endParaRPr lang="en-US" sz="2000" dirty="0" smtClean="0"/>
          </a:p>
          <a:p>
            <a:pPr algn="just"/>
            <a:r>
              <a:rPr lang="en-US" sz="2000" dirty="0" smtClean="0"/>
              <a:t>Lorry contained huge amount of goods with pornography materials.</a:t>
            </a:r>
            <a:endParaRPr lang="en-US" sz="2000" dirty="0"/>
          </a:p>
          <a:p>
            <a:pPr algn="just"/>
            <a:r>
              <a:rPr lang="en-US" sz="2000" dirty="0" smtClean="0"/>
              <a:t>Henn collected </a:t>
            </a:r>
            <a:r>
              <a:rPr lang="en-US" sz="2000" dirty="0"/>
              <a:t>the boxes and put them into his car</a:t>
            </a:r>
            <a:r>
              <a:rPr lang="en-US" sz="2000" dirty="0" smtClean="0"/>
              <a:t>.</a:t>
            </a:r>
          </a:p>
          <a:p>
            <a:pPr algn="just"/>
            <a:r>
              <a:rPr lang="en-US" sz="2000" dirty="0" smtClean="0"/>
              <a:t>Darby waited to </a:t>
            </a:r>
            <a:r>
              <a:rPr lang="en-US" sz="2000" dirty="0"/>
              <a:t>make arrangements with Henn to collect and distribute the films and magazines</a:t>
            </a:r>
            <a:r>
              <a:rPr lang="en-US" sz="2000" dirty="0" smtClean="0"/>
              <a:t>.</a:t>
            </a:r>
          </a:p>
          <a:p>
            <a:pPr algn="just"/>
            <a:r>
              <a:rPr lang="en-US" sz="2000" dirty="0"/>
              <a:t>4 July the Court of Appeal refused to refer any questions to the Court of Justice under Article 177 of the Treaty and dismissed the appeals.</a:t>
            </a:r>
          </a:p>
          <a:p>
            <a:pPr algn="just"/>
            <a:endParaRPr lang="ru-RU" sz="2000" dirty="0"/>
          </a:p>
        </p:txBody>
      </p:sp>
      <p:pic>
        <p:nvPicPr>
          <p:cNvPr id="4"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1433264" y="0"/>
            <a:ext cx="6521152" cy="1368151"/>
          </a:xfrm>
        </p:spPr>
        <p:txBody>
          <a:bodyPr>
            <a:normAutofit/>
          </a:bodyPr>
          <a:lstStyle/>
          <a:p>
            <a:pPr algn="ctr"/>
            <a:r>
              <a:rPr lang="en-US" sz="3600" b="1" dirty="0" smtClean="0"/>
              <a:t>THE FACTS</a:t>
            </a:r>
            <a:br>
              <a:rPr lang="en-US" sz="3600" b="1" dirty="0" smtClean="0"/>
            </a:br>
            <a:r>
              <a:rPr lang="en-US" sz="3600" b="1" dirty="0" smtClean="0"/>
              <a:t>part 1</a:t>
            </a:r>
            <a:endParaRPr lang="ru-RU" sz="3600" b="1" dirty="0"/>
          </a:p>
        </p:txBody>
      </p:sp>
      <p:pic>
        <p:nvPicPr>
          <p:cNvPr id="4098" name="Picture 2" descr="ÐÐ°ÑÑÐ¸Ð½ÐºÐ¸ Ð¿Ð¾ Ð·Ð°Ð¿ÑÐ¾ÑÑ british flag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1928" y="5085184"/>
            <a:ext cx="2808312" cy="16838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965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3" y="1196752"/>
            <a:ext cx="8208913" cy="4873752"/>
          </a:xfrm>
        </p:spPr>
        <p:txBody>
          <a:bodyPr>
            <a:normAutofit/>
          </a:bodyPr>
          <a:lstStyle/>
          <a:p>
            <a:pPr algn="just"/>
            <a:r>
              <a:rPr lang="en-US" sz="2000" dirty="0" smtClean="0"/>
              <a:t>On </a:t>
            </a:r>
            <a:r>
              <a:rPr lang="en-US" sz="2000" dirty="0"/>
              <a:t>15 July they were sentenced</a:t>
            </a:r>
            <a:r>
              <a:rPr lang="en-US" sz="2000" dirty="0" smtClean="0"/>
              <a:t>:</a:t>
            </a:r>
          </a:p>
          <a:p>
            <a:pPr lvl="1" algn="just"/>
            <a:r>
              <a:rPr lang="en-US" sz="2000" dirty="0"/>
              <a:t>Henn to eighteen months' </a:t>
            </a:r>
            <a:r>
              <a:rPr lang="en-US" sz="2000" dirty="0" smtClean="0"/>
              <a:t>imprisonment</a:t>
            </a:r>
          </a:p>
          <a:p>
            <a:pPr lvl="1" algn="just"/>
            <a:r>
              <a:rPr lang="en-US" sz="2000" dirty="0"/>
              <a:t>Darby to two years' </a:t>
            </a:r>
            <a:r>
              <a:rPr lang="en-US" sz="2000" dirty="0" smtClean="0"/>
              <a:t>imprisonment.</a:t>
            </a:r>
          </a:p>
          <a:p>
            <a:pPr algn="just"/>
            <a:r>
              <a:rPr lang="en-US" sz="2000" dirty="0"/>
              <a:t>9 November 1978 leave to appeal was granted to both appellants by an Appeal Committee of the House of Lords. </a:t>
            </a:r>
            <a:endParaRPr lang="en-US" sz="2000" dirty="0" smtClean="0"/>
          </a:p>
          <a:p>
            <a:pPr algn="just"/>
            <a:r>
              <a:rPr lang="en-US" sz="2000" dirty="0"/>
              <a:t>29 January 1979 the House determined that a question of interpretation of the EEC Treaty arose and should be referred to the Court of </a:t>
            </a:r>
            <a:r>
              <a:rPr lang="en-US" sz="2000" dirty="0" smtClean="0"/>
              <a:t>Justice.</a:t>
            </a:r>
            <a:endParaRPr lang="ru-RU" sz="2000" dirty="0"/>
          </a:p>
        </p:txBody>
      </p:sp>
      <p:sp>
        <p:nvSpPr>
          <p:cNvPr id="4" name="Заголовок 1"/>
          <p:cNvSpPr>
            <a:spLocks noGrp="1"/>
          </p:cNvSpPr>
          <p:nvPr>
            <p:ph type="title"/>
          </p:nvPr>
        </p:nvSpPr>
        <p:spPr>
          <a:xfrm>
            <a:off x="683568" y="0"/>
            <a:ext cx="7467600" cy="1143000"/>
          </a:xfrm>
        </p:spPr>
        <p:txBody>
          <a:bodyPr>
            <a:normAutofit fontScale="90000"/>
          </a:bodyPr>
          <a:lstStyle/>
          <a:p>
            <a:pPr algn="ctr"/>
            <a:r>
              <a:rPr lang="en-US" sz="3600" b="1" dirty="0" smtClean="0"/>
              <a:t>THE FACTS</a:t>
            </a:r>
            <a:br>
              <a:rPr lang="en-US" sz="3600" b="1" dirty="0" smtClean="0"/>
            </a:br>
            <a:r>
              <a:rPr lang="en-US" sz="3600" b="1" dirty="0" smtClean="0"/>
              <a:t>part 2</a:t>
            </a:r>
            <a:endParaRPr lang="ru-RU" sz="3600" b="1" dirty="0"/>
          </a:p>
        </p:txBody>
      </p:sp>
      <p:pic>
        <p:nvPicPr>
          <p:cNvPr id="6"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ÐÐ°ÑÑÐ¸Ð½ÐºÐ¸ Ð¿Ð¾ Ð·Ð°Ð¿ÑÐ¾ÑÑ tower brid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4" descr="ÐÐ°ÑÑÐ¸Ð½ÐºÐ¸ Ð¿Ð¾ Ð·Ð°Ð¿ÑÐ¾ÑÑ tower brid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6" descr="ÐÐ°ÑÑÐ¸Ð½ÐºÐ¸ Ð¿Ð¾ Ð·Ð°Ð¿ÑÐ¾ÑÑ tower bridg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2" name="Picture 8" descr="ÐÐ°ÑÑÐ¸Ð½ÐºÐ¸ Ð¿Ð¾ Ð·Ð°Ð¿ÑÐ¾ÑÑ tower brid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325094"/>
            <a:ext cx="4133675" cy="232519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843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24744"/>
            <a:ext cx="8507288" cy="4873752"/>
          </a:xfrm>
        </p:spPr>
        <p:txBody>
          <a:bodyPr/>
          <a:lstStyle/>
          <a:p>
            <a:pPr marL="457200" indent="-457200" algn="just">
              <a:buFont typeface="+mj-lt"/>
              <a:buAutoNum type="arabicPeriod"/>
            </a:pPr>
            <a:r>
              <a:rPr lang="en-US" dirty="0"/>
              <a:t>Does the law of MS which prohibit import of pornography </a:t>
            </a:r>
            <a:r>
              <a:rPr lang="en-US" dirty="0" smtClean="0"/>
              <a:t>equal </a:t>
            </a:r>
            <a:r>
              <a:rPr lang="en-US" dirty="0"/>
              <a:t>to a quantitative restriction on imports under article 30 of EEC </a:t>
            </a:r>
            <a:r>
              <a:rPr lang="en-US" dirty="0" err="1"/>
              <a:t>Traty</a:t>
            </a:r>
            <a:r>
              <a:rPr lang="en-US" dirty="0"/>
              <a:t>?</a:t>
            </a:r>
          </a:p>
          <a:p>
            <a:pPr algn="just"/>
            <a:r>
              <a:rPr lang="en-US" dirty="0"/>
              <a:t>Court said that national law has equivalent effect concerning quantitative restrictions on imports with the meaning of article 30 of EEC Treat.</a:t>
            </a:r>
          </a:p>
        </p:txBody>
      </p:sp>
      <p:sp>
        <p:nvSpPr>
          <p:cNvPr id="4"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1 QUESTION AND ANSWER</a:t>
            </a:r>
            <a:endParaRPr lang="ru-RU" sz="3600" b="1" dirty="0"/>
          </a:p>
        </p:txBody>
      </p:sp>
      <p:pic>
        <p:nvPicPr>
          <p:cNvPr id="6"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ÐÐ°ÑÑÐ¸Ð½ÐºÐ¸ Ð¿Ð¾ Ð·Ð°Ð¿ÑÐ¾ÑÑ import "/>
          <p:cNvPicPr>
            <a:picLocks noChangeAspect="1" noChangeArrowheads="1"/>
          </p:cNvPicPr>
          <p:nvPr/>
        </p:nvPicPr>
        <p:blipFill rotWithShape="1">
          <a:blip r:embed="rId3">
            <a:extLst>
              <a:ext uri="{28A0092B-C50C-407E-A947-70E740481C1C}">
                <a14:useLocalDpi xmlns:a14="http://schemas.microsoft.com/office/drawing/2010/main" val="0"/>
              </a:ext>
            </a:extLst>
          </a:blip>
          <a:srcRect b="6452"/>
          <a:stretch/>
        </p:blipFill>
        <p:spPr bwMode="auto">
          <a:xfrm>
            <a:off x="3203848" y="4653136"/>
            <a:ext cx="2652015" cy="19567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874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052736"/>
            <a:ext cx="8507288" cy="4801744"/>
          </a:xfrm>
        </p:spPr>
        <p:txBody>
          <a:bodyPr>
            <a:normAutofit/>
          </a:bodyPr>
          <a:lstStyle/>
          <a:p>
            <a:pPr marL="457200" indent="-457200" algn="just">
              <a:buFont typeface="+mj-lt"/>
              <a:buAutoNum type="arabicPeriod" startAt="2"/>
            </a:pPr>
            <a:r>
              <a:rPr lang="en-US" sz="2000" dirty="0"/>
              <a:t>D</a:t>
            </a:r>
            <a:r>
              <a:rPr lang="en-US" sz="2000" dirty="0" smtClean="0"/>
              <a:t>oes the Article 36 mean that a MS may lawfully impose prohibitions on the importation of goods from another Member State </a:t>
            </a:r>
            <a:r>
              <a:rPr lang="en-US" sz="2000" dirty="0"/>
              <a:t>which are of an indecent or obscene character </a:t>
            </a:r>
            <a:r>
              <a:rPr lang="en-US" sz="2000" dirty="0" smtClean="0"/>
              <a:t>as understood by the laws of that Member State?</a:t>
            </a:r>
          </a:p>
          <a:p>
            <a:pPr marL="457200" lvl="0" indent="-457200" algn="just">
              <a:buFont typeface="+mj-lt"/>
              <a:buAutoNum type="arabicPeriod" startAt="3"/>
            </a:pPr>
            <a:r>
              <a:rPr lang="en-US" sz="2000" dirty="0" smtClean="0"/>
              <a:t>(</a:t>
            </a:r>
            <a:r>
              <a:rPr lang="en-US" sz="2000" dirty="0" err="1" smtClean="0"/>
              <a:t>i</a:t>
            </a:r>
            <a:r>
              <a:rPr lang="en-US" sz="2000" dirty="0" smtClean="0"/>
              <a:t>) </a:t>
            </a:r>
            <a:r>
              <a:rPr lang="en-US" sz="2000" dirty="0"/>
              <a:t>I</a:t>
            </a:r>
            <a:r>
              <a:rPr lang="en-US" sz="2000" dirty="0" smtClean="0"/>
              <a:t>s </a:t>
            </a:r>
            <a:r>
              <a:rPr lang="en-US" sz="2000" dirty="0"/>
              <a:t>the </a:t>
            </a:r>
            <a:r>
              <a:rPr lang="en-US" sz="2000" dirty="0" smtClean="0"/>
              <a:t>MS has a power to </a:t>
            </a:r>
            <a:r>
              <a:rPr lang="en-US" sz="2000" dirty="0"/>
              <a:t>maintain such prohibitions in order to prevent, to guard against or to reduce the likelihood of </a:t>
            </a:r>
            <a:r>
              <a:rPr lang="en-US" sz="2000" dirty="0" smtClean="0"/>
              <a:t>violation </a:t>
            </a:r>
            <a:r>
              <a:rPr lang="en-US" sz="2000" dirty="0"/>
              <a:t>of the domestic law of all constituent parts of the customs territory of the State</a:t>
            </a:r>
            <a:r>
              <a:rPr lang="en-US" sz="2000" dirty="0" smtClean="0"/>
              <a:t>?</a:t>
            </a:r>
          </a:p>
          <a:p>
            <a:pPr marL="365760" lvl="1" indent="0" algn="just">
              <a:buNone/>
            </a:pPr>
            <a:r>
              <a:rPr lang="en-US" sz="2000" dirty="0" smtClean="0"/>
              <a:t>(ii) </a:t>
            </a:r>
            <a:r>
              <a:rPr lang="en-US" sz="2000" dirty="0"/>
              <a:t>I</a:t>
            </a:r>
            <a:r>
              <a:rPr lang="en-US" sz="2000" dirty="0" smtClean="0"/>
              <a:t>s </a:t>
            </a:r>
            <a:r>
              <a:rPr lang="en-US" sz="2000" dirty="0"/>
              <a:t>the Member State entitled to maintain such prohibitions </a:t>
            </a:r>
            <a:r>
              <a:rPr lang="en-US" sz="2000" dirty="0" smtClean="0"/>
              <a:t>having </a:t>
            </a:r>
            <a:r>
              <a:rPr lang="en-US" sz="2000" dirty="0"/>
              <a:t>regard to the national standards and </a:t>
            </a:r>
            <a:r>
              <a:rPr lang="en-US" sz="2000" dirty="0" smtClean="0"/>
              <a:t>characteristics if it is some differences between domestic laws of </a:t>
            </a:r>
            <a:r>
              <a:rPr lang="en-US" sz="2000" dirty="0"/>
              <a:t>constituent </a:t>
            </a:r>
            <a:r>
              <a:rPr lang="en-US" sz="2000" dirty="0" smtClean="0"/>
              <a:t>parts?</a:t>
            </a:r>
            <a:endParaRPr lang="ru-RU" sz="2000" dirty="0"/>
          </a:p>
          <a:p>
            <a:pPr marL="457200" indent="-457200" algn="just">
              <a:buFont typeface="+mj-lt"/>
              <a:buAutoNum type="arabicPeriod" startAt="3"/>
            </a:pPr>
            <a:endParaRPr lang="en-US" sz="2000" dirty="0" smtClean="0"/>
          </a:p>
        </p:txBody>
      </p:sp>
      <p:sp>
        <p:nvSpPr>
          <p:cNvPr id="4"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2 AND 3 QUESTIONS</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ÐÐ°ÑÑÐ¸Ð½ÐºÐ¸ Ð¿Ð¾ Ð·Ð°Ð¿ÑÐ¾ÑÑ ques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4516" y="4797152"/>
            <a:ext cx="1945704" cy="1945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183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052736"/>
            <a:ext cx="4392488" cy="5557174"/>
          </a:xfrm>
        </p:spPr>
        <p:txBody>
          <a:bodyPr>
            <a:noAutofit/>
          </a:bodyPr>
          <a:lstStyle/>
          <a:p>
            <a:pPr algn="just"/>
            <a:r>
              <a:rPr lang="en-US" sz="2200" dirty="0" smtClean="0"/>
              <a:t>Article </a:t>
            </a:r>
            <a:r>
              <a:rPr lang="en-US" sz="2200" dirty="0"/>
              <a:t>36 </a:t>
            </a:r>
            <a:r>
              <a:rPr lang="en-US" sz="2200" dirty="0" smtClean="0"/>
              <a:t>means </a:t>
            </a:r>
            <a:r>
              <a:rPr lang="en-US" sz="2200" dirty="0"/>
              <a:t>that a Member State may lawfully impose prohibitions on the importation from any other Member State of goods on grounds of public morality as understood by its domestic </a:t>
            </a:r>
            <a:r>
              <a:rPr lang="en-US" sz="2200" dirty="0" smtClean="0"/>
              <a:t>laws.</a:t>
            </a:r>
          </a:p>
          <a:p>
            <a:pPr algn="just"/>
            <a:r>
              <a:rPr lang="en-US" sz="2200" dirty="0"/>
              <a:t>S</a:t>
            </a:r>
            <a:r>
              <a:rPr lang="en-US" sz="2200" dirty="0" smtClean="0"/>
              <a:t>uch </a:t>
            </a:r>
            <a:r>
              <a:rPr lang="en-US" sz="2200" dirty="0"/>
              <a:t>prohibitions may lawfully be applied to the whole of its national territory even if the MS has different regulation in constituent </a:t>
            </a:r>
            <a:r>
              <a:rPr lang="en-US" sz="2200" dirty="0" smtClean="0"/>
              <a:t>parts according article 227 EEC.</a:t>
            </a:r>
            <a:endParaRPr lang="ru-RU" sz="2200" dirty="0"/>
          </a:p>
        </p:txBody>
      </p:sp>
      <p:sp>
        <p:nvSpPr>
          <p:cNvPr id="5"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2 AND 3 ANSWERS</a:t>
            </a:r>
            <a:endParaRPr lang="ru-RU" sz="3600" b="1" dirty="0"/>
          </a:p>
        </p:txBody>
      </p:sp>
      <p:pic>
        <p:nvPicPr>
          <p:cNvPr id="6"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ÐÐ°ÑÑÐ¸Ð½ÐºÐ¸ Ð¿Ð¾ Ð·Ð°Ð¿ÑÐ¾ÑÑ united kingd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412776"/>
            <a:ext cx="3737407" cy="36724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967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1271209"/>
            <a:ext cx="8291264" cy="4873752"/>
          </a:xfrm>
        </p:spPr>
        <p:txBody>
          <a:bodyPr/>
          <a:lstStyle/>
          <a:p>
            <a:pPr marL="457200" indent="-457200" algn="just">
              <a:buFont typeface="+mj-lt"/>
              <a:buAutoNum type="arabicPeriod" startAt="4"/>
            </a:pPr>
            <a:r>
              <a:rPr lang="en-US" dirty="0"/>
              <a:t>Does the prohibition of goods on ground of public morality can </a:t>
            </a:r>
            <a:r>
              <a:rPr lang="en-US" dirty="0" smtClean="0"/>
              <a:t>be equal  to </a:t>
            </a:r>
            <a:r>
              <a:rPr lang="en-US" dirty="0"/>
              <a:t>arbitrary discrimination or a disguised restriction on trade contrary to Article 36</a:t>
            </a:r>
            <a:r>
              <a:rPr lang="en-US" dirty="0" smtClean="0"/>
              <a:t>?</a:t>
            </a:r>
          </a:p>
          <a:p>
            <a:pPr marL="457200" indent="-457200" algn="just">
              <a:buFont typeface="+mj-lt"/>
              <a:buAutoNum type="arabicPeriod" startAt="4"/>
            </a:pPr>
            <a:r>
              <a:rPr lang="en-US" dirty="0"/>
              <a:t>Does the difference in import rules and criminal rules related to possession and publication of such goods in MS means arbitrary discrimination or a disguised </a:t>
            </a:r>
            <a:r>
              <a:rPr lang="en-US" dirty="0" smtClean="0"/>
              <a:t>restriction according </a:t>
            </a:r>
            <a:r>
              <a:rPr lang="en-US" dirty="0"/>
              <a:t>second sentence of Article </a:t>
            </a:r>
            <a:r>
              <a:rPr lang="en-US" dirty="0" smtClean="0"/>
              <a:t>36?</a:t>
            </a:r>
          </a:p>
          <a:p>
            <a:pPr marL="457200" indent="-457200" algn="just">
              <a:buFont typeface="+mj-lt"/>
              <a:buAutoNum type="arabicPeriod" startAt="4"/>
            </a:pPr>
            <a:r>
              <a:rPr lang="en-US" dirty="0"/>
              <a:t>In case of MS has prohibition imposed upon importation, but has not prohibition related to possession and publication. Does it create obligations for customs officials according Question 5</a:t>
            </a:r>
            <a:r>
              <a:rPr lang="en-US" dirty="0" smtClean="0"/>
              <a:t>?</a:t>
            </a:r>
            <a:endParaRPr lang="ru-RU" dirty="0"/>
          </a:p>
        </p:txBody>
      </p:sp>
      <p:sp>
        <p:nvSpPr>
          <p:cNvPr id="4" name="Заголовок 1"/>
          <p:cNvSpPr txBox="1">
            <a:spLocks/>
          </p:cNvSpPr>
          <p:nvPr/>
        </p:nvSpPr>
        <p:spPr>
          <a:xfrm>
            <a:off x="683568" y="27856"/>
            <a:ext cx="7467600" cy="810344"/>
          </a:xfrm>
          <a:prstGeom prst="rect">
            <a:avLst/>
          </a:prstGeom>
        </p:spPr>
        <p:txBody>
          <a:bodyPr vert="horz" anchor="b">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3600" b="1" dirty="0" smtClean="0"/>
              <a:t>4, 5, 6 QUESTIONS</a:t>
            </a:r>
            <a:endParaRPr lang="ru-RU" sz="3600" b="1" dirty="0"/>
          </a:p>
        </p:txBody>
      </p:sp>
      <p:pic>
        <p:nvPicPr>
          <p:cNvPr id="5" name="Picture 2" descr="ÐÐ°ÑÑÐ¸Ð½ÐºÐ¸ Ð¿Ð¾ Ð·Ð°Ð¿ÑÐ¾ÑÑ ÑÐ»Ð°Ð³ ÐµÑ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4416" y="5661248"/>
            <a:ext cx="948662" cy="9486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ÐÐ°ÑÑÐ¸Ð½ÐºÐ¸ Ð¿Ð¾ Ð·Ð°Ð¿ÑÐ¾ÑÑ question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4148" y="5454250"/>
            <a:ext cx="1446439" cy="1446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230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61</Template>
  <TotalTime>164</TotalTime>
  <Words>1031</Words>
  <Application>Microsoft Office PowerPoint</Application>
  <PresentationFormat>On-screen Show (4:3)</PresentationFormat>
  <Paragraphs>59</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Schoolbook</vt:lpstr>
      <vt:lpstr>Wingdings</vt:lpstr>
      <vt:lpstr>Wingdings 2</vt:lpstr>
      <vt:lpstr>Эркер</vt:lpstr>
      <vt:lpstr>Judgment of the Court of 14 December 1979. - Regina v Maurice Donald Henn and John Frederick Ernest Darby.</vt:lpstr>
      <vt:lpstr>SUBJECT OF THE CASE</vt:lpstr>
      <vt:lpstr>WHAT WERE THE PRODUCTS?</vt:lpstr>
      <vt:lpstr>THE FACTS part 1</vt:lpstr>
      <vt:lpstr>THE FACTS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 s u s</dc:creator>
  <cp:lastModifiedBy>ZorBur</cp:lastModifiedBy>
  <cp:revision>18</cp:revision>
  <dcterms:created xsi:type="dcterms:W3CDTF">2019-03-13T16:37:18Z</dcterms:created>
  <dcterms:modified xsi:type="dcterms:W3CDTF">2019-05-07T13:02:59Z</dcterms:modified>
</cp:coreProperties>
</file>