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handoutMasterIdLst>
    <p:handoutMasterId r:id="rId36"/>
  </p:handoutMasterIdLst>
  <p:sldIdLst>
    <p:sldId id="256" r:id="rId2"/>
    <p:sldId id="259" r:id="rId3"/>
    <p:sldId id="260" r:id="rId4"/>
    <p:sldId id="261" r:id="rId5"/>
    <p:sldId id="287" r:id="rId6"/>
    <p:sldId id="288" r:id="rId7"/>
    <p:sldId id="289" r:id="rId8"/>
    <p:sldId id="262" r:id="rId9"/>
    <p:sldId id="290" r:id="rId10"/>
    <p:sldId id="291"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6" r:id="rId24"/>
    <p:sldId id="277" r:id="rId25"/>
    <p:sldId id="278" r:id="rId26"/>
    <p:sldId id="279" r:id="rId27"/>
    <p:sldId id="292" r:id="rId28"/>
    <p:sldId id="281" r:id="rId29"/>
    <p:sldId id="282" r:id="rId30"/>
    <p:sldId id="283" r:id="rId31"/>
    <p:sldId id="284" r:id="rId32"/>
    <p:sldId id="285" r:id="rId33"/>
    <p:sldId id="293" r:id="rId34"/>
    <p:sldId id="286" r:id="rId35"/>
  </p:sldIdLst>
  <p:sldSz cx="9144000" cy="6858000" type="screen4x3"/>
  <p:notesSz cx="6858000" cy="9926638"/>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12" autoAdjust="0"/>
    <p:restoredTop sz="94599" autoAdjust="0"/>
  </p:normalViewPr>
  <p:slideViewPr>
    <p:cSldViewPr>
      <p:cViewPr varScale="1">
        <p:scale>
          <a:sx n="106" d="100"/>
          <a:sy n="106" d="100"/>
        </p:scale>
        <p:origin x="144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E38812A-F7D6-CCC0-28F5-C2DA512719A1}"/>
              </a:ext>
            </a:extLst>
          </p:cNvPr>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pPr>
              <a:defRPr/>
            </a:pPr>
            <a:endParaRPr lang="hr-HR"/>
          </a:p>
        </p:txBody>
      </p:sp>
      <p:sp>
        <p:nvSpPr>
          <p:cNvPr id="3" name="Date Placeholder 2">
            <a:extLst>
              <a:ext uri="{FF2B5EF4-FFF2-40B4-BE49-F238E27FC236}">
                <a16:creationId xmlns:a16="http://schemas.microsoft.com/office/drawing/2014/main" id="{BF3D5984-C767-AE13-8369-43ECA8BCB457}"/>
              </a:ext>
            </a:extLst>
          </p:cNvPr>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pPr>
              <a:defRPr/>
            </a:pPr>
            <a:fld id="{7BC10721-6211-3A42-B8D4-3E02695DB65A}" type="datetimeFigureOut">
              <a:rPr lang="hr-HR"/>
              <a:pPr>
                <a:defRPr/>
              </a:pPr>
              <a:t>26.10.2023.</a:t>
            </a:fld>
            <a:endParaRPr lang="hr-HR"/>
          </a:p>
        </p:txBody>
      </p:sp>
      <p:sp>
        <p:nvSpPr>
          <p:cNvPr id="4" name="Footer Placeholder 3">
            <a:extLst>
              <a:ext uri="{FF2B5EF4-FFF2-40B4-BE49-F238E27FC236}">
                <a16:creationId xmlns:a16="http://schemas.microsoft.com/office/drawing/2014/main" id="{5C74C4E3-5236-CF1D-9217-57CECCAABCBD}"/>
              </a:ext>
            </a:extLst>
          </p:cNvPr>
          <p:cNvSpPr>
            <a:spLocks noGrp="1"/>
          </p:cNvSpPr>
          <p:nvPr>
            <p:ph type="ftr" sz="quarter" idx="2"/>
          </p:nvPr>
        </p:nvSpPr>
        <p:spPr>
          <a:xfrm>
            <a:off x="0" y="9428163"/>
            <a:ext cx="2971800" cy="498475"/>
          </a:xfrm>
          <a:prstGeom prst="rect">
            <a:avLst/>
          </a:prstGeom>
        </p:spPr>
        <p:txBody>
          <a:bodyPr vert="horz" lIns="91440" tIns="45720" rIns="91440" bIns="45720" rtlCol="0" anchor="b"/>
          <a:lstStyle>
            <a:lvl1pPr algn="l">
              <a:defRPr sz="1200"/>
            </a:lvl1pPr>
          </a:lstStyle>
          <a:p>
            <a:pPr>
              <a:defRPr/>
            </a:pPr>
            <a:endParaRPr lang="hr-HR"/>
          </a:p>
        </p:txBody>
      </p:sp>
      <p:sp>
        <p:nvSpPr>
          <p:cNvPr id="5" name="Slide Number Placeholder 4">
            <a:extLst>
              <a:ext uri="{FF2B5EF4-FFF2-40B4-BE49-F238E27FC236}">
                <a16:creationId xmlns:a16="http://schemas.microsoft.com/office/drawing/2014/main" id="{EEDAB324-B399-9C4E-815A-6F4D36263239}"/>
              </a:ext>
            </a:extLst>
          </p:cNvPr>
          <p:cNvSpPr>
            <a:spLocks noGrp="1"/>
          </p:cNvSpPr>
          <p:nvPr>
            <p:ph type="sldNum" sz="quarter" idx="3"/>
          </p:nvPr>
        </p:nvSpPr>
        <p:spPr>
          <a:xfrm>
            <a:off x="3884613" y="9428163"/>
            <a:ext cx="29718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8257EB5-7D7A-5647-9951-BC31F02AF03F}" type="slidenum">
              <a:rPr lang="hr-HR" altLang="en-HR"/>
              <a:pPr/>
              <a:t>‹#›</a:t>
            </a:fld>
            <a:endParaRPr lang="hr-HR" altLang="en-H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2A9631D9-4B75-1E2D-B0EB-63C042381992}"/>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F344AB61-445F-32D8-C0F5-927F1AF9AE4B}"/>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B82FA36F-DA01-7BBE-B704-E3F2DBC43A46}"/>
              </a:ext>
            </a:extLst>
          </p:cNvPr>
          <p:cNvSpPr>
            <a:spLocks noGrp="1" noChangeArrowheads="1"/>
          </p:cNvSpPr>
          <p:nvPr>
            <p:ph type="sldNum" sz="quarter" idx="12"/>
          </p:nvPr>
        </p:nvSpPr>
        <p:spPr>
          <a:ln/>
        </p:spPr>
        <p:txBody>
          <a:bodyPr/>
          <a:lstStyle>
            <a:lvl1pPr>
              <a:defRPr/>
            </a:lvl1pPr>
          </a:lstStyle>
          <a:p>
            <a:fld id="{787A6DC7-A324-F848-AF6F-0122F9395192}" type="slidenum">
              <a:rPr lang="es-ES" altLang="en-US"/>
              <a:pPr/>
              <a:t>‹#›</a:t>
            </a:fld>
            <a:endParaRPr lang="es-ES" altLang="en-US"/>
          </a:p>
        </p:txBody>
      </p:sp>
    </p:spTree>
    <p:extLst>
      <p:ext uri="{BB962C8B-B14F-4D97-AF65-F5344CB8AC3E}">
        <p14:creationId xmlns:p14="http://schemas.microsoft.com/office/powerpoint/2010/main" val="73711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9C34BB8-9175-E1B3-4C81-1E06AACDD911}"/>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4AA6C674-EFBA-88CF-919C-4F64E21C8934}"/>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A4192724-45E2-9793-9305-49AEAE42DB35}"/>
              </a:ext>
            </a:extLst>
          </p:cNvPr>
          <p:cNvSpPr>
            <a:spLocks noGrp="1" noChangeArrowheads="1"/>
          </p:cNvSpPr>
          <p:nvPr>
            <p:ph type="sldNum" sz="quarter" idx="12"/>
          </p:nvPr>
        </p:nvSpPr>
        <p:spPr>
          <a:ln/>
        </p:spPr>
        <p:txBody>
          <a:bodyPr/>
          <a:lstStyle>
            <a:lvl1pPr>
              <a:defRPr/>
            </a:lvl1pPr>
          </a:lstStyle>
          <a:p>
            <a:fld id="{3EFC24F1-1338-154D-ACD8-8EADB41C5B16}" type="slidenum">
              <a:rPr lang="es-ES" altLang="en-US"/>
              <a:pPr/>
              <a:t>‹#›</a:t>
            </a:fld>
            <a:endParaRPr lang="es-ES" altLang="en-US"/>
          </a:p>
        </p:txBody>
      </p:sp>
    </p:spTree>
    <p:extLst>
      <p:ext uri="{BB962C8B-B14F-4D97-AF65-F5344CB8AC3E}">
        <p14:creationId xmlns:p14="http://schemas.microsoft.com/office/powerpoint/2010/main" val="2130434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8C325B3-92A4-E685-185D-5ED8F248BFB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5840FAF3-FCC1-1CE5-8ED7-96B2F410E14A}"/>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8FBF74F8-9A63-C6B1-42C0-9E3907FDFBCE}"/>
              </a:ext>
            </a:extLst>
          </p:cNvPr>
          <p:cNvSpPr>
            <a:spLocks noGrp="1" noChangeArrowheads="1"/>
          </p:cNvSpPr>
          <p:nvPr>
            <p:ph type="sldNum" sz="quarter" idx="12"/>
          </p:nvPr>
        </p:nvSpPr>
        <p:spPr>
          <a:ln/>
        </p:spPr>
        <p:txBody>
          <a:bodyPr/>
          <a:lstStyle>
            <a:lvl1pPr>
              <a:defRPr/>
            </a:lvl1pPr>
          </a:lstStyle>
          <a:p>
            <a:fld id="{7F630F19-F5DB-3D43-A21A-B8274586DD86}" type="slidenum">
              <a:rPr lang="es-ES" altLang="en-US"/>
              <a:pPr/>
              <a:t>‹#›</a:t>
            </a:fld>
            <a:endParaRPr lang="es-ES" altLang="en-US"/>
          </a:p>
        </p:txBody>
      </p:sp>
    </p:spTree>
    <p:extLst>
      <p:ext uri="{BB962C8B-B14F-4D97-AF65-F5344CB8AC3E}">
        <p14:creationId xmlns:p14="http://schemas.microsoft.com/office/powerpoint/2010/main" val="2179996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1766191-31C4-B616-5A5D-DE4221022024}"/>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B30EF0A7-C2E0-1899-7D33-333AB67963A4}"/>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C7E13F20-AB7A-A381-6FC8-36477183899C}"/>
              </a:ext>
            </a:extLst>
          </p:cNvPr>
          <p:cNvSpPr>
            <a:spLocks noGrp="1" noChangeArrowheads="1"/>
          </p:cNvSpPr>
          <p:nvPr>
            <p:ph type="sldNum" sz="quarter" idx="12"/>
          </p:nvPr>
        </p:nvSpPr>
        <p:spPr>
          <a:ln/>
        </p:spPr>
        <p:txBody>
          <a:bodyPr/>
          <a:lstStyle>
            <a:lvl1pPr>
              <a:defRPr/>
            </a:lvl1pPr>
          </a:lstStyle>
          <a:p>
            <a:fld id="{23505EA5-1099-A445-AA16-4189159ED89C}" type="slidenum">
              <a:rPr lang="es-ES" altLang="en-US"/>
              <a:pPr/>
              <a:t>‹#›</a:t>
            </a:fld>
            <a:endParaRPr lang="es-ES" altLang="en-US"/>
          </a:p>
        </p:txBody>
      </p:sp>
    </p:spTree>
    <p:extLst>
      <p:ext uri="{BB962C8B-B14F-4D97-AF65-F5344CB8AC3E}">
        <p14:creationId xmlns:p14="http://schemas.microsoft.com/office/powerpoint/2010/main" val="401840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0F1BCDCE-B065-06A8-ED3D-4BA74EDE2373}"/>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82840CA8-016C-C4BD-B7C1-80D64C7ECF7A}"/>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2E6F82F7-5687-591C-A87B-F66582C37CFC}"/>
              </a:ext>
            </a:extLst>
          </p:cNvPr>
          <p:cNvSpPr>
            <a:spLocks noGrp="1" noChangeArrowheads="1"/>
          </p:cNvSpPr>
          <p:nvPr>
            <p:ph type="sldNum" sz="quarter" idx="12"/>
          </p:nvPr>
        </p:nvSpPr>
        <p:spPr>
          <a:ln/>
        </p:spPr>
        <p:txBody>
          <a:bodyPr/>
          <a:lstStyle>
            <a:lvl1pPr>
              <a:defRPr/>
            </a:lvl1pPr>
          </a:lstStyle>
          <a:p>
            <a:fld id="{21ABB5BC-BDF1-2B4B-B71C-75EE82D9D510}" type="slidenum">
              <a:rPr lang="es-ES" altLang="en-US"/>
              <a:pPr/>
              <a:t>‹#›</a:t>
            </a:fld>
            <a:endParaRPr lang="es-ES" altLang="en-US"/>
          </a:p>
        </p:txBody>
      </p:sp>
    </p:spTree>
    <p:extLst>
      <p:ext uri="{BB962C8B-B14F-4D97-AF65-F5344CB8AC3E}">
        <p14:creationId xmlns:p14="http://schemas.microsoft.com/office/powerpoint/2010/main" val="310918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F5A4ABF5-D96E-7D74-298D-189F92362CAE}"/>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C5E5D11C-DCAE-25A1-5CDE-B0A2317C1950}"/>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997171F0-BD6C-090D-82CD-08EFFC5D1F63}"/>
              </a:ext>
            </a:extLst>
          </p:cNvPr>
          <p:cNvSpPr>
            <a:spLocks noGrp="1" noChangeArrowheads="1"/>
          </p:cNvSpPr>
          <p:nvPr>
            <p:ph type="sldNum" sz="quarter" idx="12"/>
          </p:nvPr>
        </p:nvSpPr>
        <p:spPr>
          <a:ln/>
        </p:spPr>
        <p:txBody>
          <a:bodyPr/>
          <a:lstStyle>
            <a:lvl1pPr>
              <a:defRPr/>
            </a:lvl1pPr>
          </a:lstStyle>
          <a:p>
            <a:fld id="{50F2018A-7F1D-0B45-91F5-21BDFC55B19E}" type="slidenum">
              <a:rPr lang="es-ES" altLang="en-US"/>
              <a:pPr/>
              <a:t>‹#›</a:t>
            </a:fld>
            <a:endParaRPr lang="es-ES" altLang="en-US"/>
          </a:p>
        </p:txBody>
      </p:sp>
    </p:spTree>
    <p:extLst>
      <p:ext uri="{BB962C8B-B14F-4D97-AF65-F5344CB8AC3E}">
        <p14:creationId xmlns:p14="http://schemas.microsoft.com/office/powerpoint/2010/main" val="3151363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1CFAC33A-0888-2114-758C-14214565C9E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a:extLst>
              <a:ext uri="{FF2B5EF4-FFF2-40B4-BE49-F238E27FC236}">
                <a16:creationId xmlns:a16="http://schemas.microsoft.com/office/drawing/2014/main" id="{843066D6-F6C3-42AA-68DD-21B7CDB33C12}"/>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a:extLst>
              <a:ext uri="{FF2B5EF4-FFF2-40B4-BE49-F238E27FC236}">
                <a16:creationId xmlns:a16="http://schemas.microsoft.com/office/drawing/2014/main" id="{12760F34-D7B3-7153-C382-E6AAD1879562}"/>
              </a:ext>
            </a:extLst>
          </p:cNvPr>
          <p:cNvSpPr>
            <a:spLocks noGrp="1" noChangeArrowheads="1"/>
          </p:cNvSpPr>
          <p:nvPr>
            <p:ph type="sldNum" sz="quarter" idx="12"/>
          </p:nvPr>
        </p:nvSpPr>
        <p:spPr>
          <a:ln/>
        </p:spPr>
        <p:txBody>
          <a:bodyPr/>
          <a:lstStyle>
            <a:lvl1pPr>
              <a:defRPr/>
            </a:lvl1pPr>
          </a:lstStyle>
          <a:p>
            <a:fld id="{8EDCA77F-F5B0-1C46-A0FC-F9731B9204B7}" type="slidenum">
              <a:rPr lang="es-ES" altLang="en-US"/>
              <a:pPr/>
              <a:t>‹#›</a:t>
            </a:fld>
            <a:endParaRPr lang="es-ES" altLang="en-US"/>
          </a:p>
        </p:txBody>
      </p:sp>
    </p:spTree>
    <p:extLst>
      <p:ext uri="{BB962C8B-B14F-4D97-AF65-F5344CB8AC3E}">
        <p14:creationId xmlns:p14="http://schemas.microsoft.com/office/powerpoint/2010/main" val="3824115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56ACD26-759A-77B7-2D74-38D14A3C2020}"/>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a:extLst>
              <a:ext uri="{FF2B5EF4-FFF2-40B4-BE49-F238E27FC236}">
                <a16:creationId xmlns:a16="http://schemas.microsoft.com/office/drawing/2014/main" id="{8627D6D4-59C9-00DE-71C6-03FCB1C54F3C}"/>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a:extLst>
              <a:ext uri="{FF2B5EF4-FFF2-40B4-BE49-F238E27FC236}">
                <a16:creationId xmlns:a16="http://schemas.microsoft.com/office/drawing/2014/main" id="{E1F6EAAA-69AF-D00F-405D-8CC41C45D437}"/>
              </a:ext>
            </a:extLst>
          </p:cNvPr>
          <p:cNvSpPr>
            <a:spLocks noGrp="1" noChangeArrowheads="1"/>
          </p:cNvSpPr>
          <p:nvPr>
            <p:ph type="sldNum" sz="quarter" idx="12"/>
          </p:nvPr>
        </p:nvSpPr>
        <p:spPr>
          <a:ln/>
        </p:spPr>
        <p:txBody>
          <a:bodyPr/>
          <a:lstStyle>
            <a:lvl1pPr>
              <a:defRPr/>
            </a:lvl1pPr>
          </a:lstStyle>
          <a:p>
            <a:fld id="{8E86A91F-A2B7-5E4B-9231-6EC2A7263BCA}" type="slidenum">
              <a:rPr lang="es-ES" altLang="en-US"/>
              <a:pPr/>
              <a:t>‹#›</a:t>
            </a:fld>
            <a:endParaRPr lang="es-ES" altLang="en-US"/>
          </a:p>
        </p:txBody>
      </p:sp>
    </p:spTree>
    <p:extLst>
      <p:ext uri="{BB962C8B-B14F-4D97-AF65-F5344CB8AC3E}">
        <p14:creationId xmlns:p14="http://schemas.microsoft.com/office/powerpoint/2010/main" val="395962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9028FD-D7DB-9DFC-6AE3-41C6DCB9498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a:extLst>
              <a:ext uri="{FF2B5EF4-FFF2-40B4-BE49-F238E27FC236}">
                <a16:creationId xmlns:a16="http://schemas.microsoft.com/office/drawing/2014/main" id="{ABC004C6-062E-2A64-D696-908C6B8268D5}"/>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a:extLst>
              <a:ext uri="{FF2B5EF4-FFF2-40B4-BE49-F238E27FC236}">
                <a16:creationId xmlns:a16="http://schemas.microsoft.com/office/drawing/2014/main" id="{9958B5D4-8040-B5A3-A14C-D34C6E4C33B1}"/>
              </a:ext>
            </a:extLst>
          </p:cNvPr>
          <p:cNvSpPr>
            <a:spLocks noGrp="1" noChangeArrowheads="1"/>
          </p:cNvSpPr>
          <p:nvPr>
            <p:ph type="sldNum" sz="quarter" idx="12"/>
          </p:nvPr>
        </p:nvSpPr>
        <p:spPr>
          <a:ln/>
        </p:spPr>
        <p:txBody>
          <a:bodyPr/>
          <a:lstStyle>
            <a:lvl1pPr>
              <a:defRPr/>
            </a:lvl1pPr>
          </a:lstStyle>
          <a:p>
            <a:fld id="{CC9D68B4-5F12-2440-944F-1A285BF44692}" type="slidenum">
              <a:rPr lang="es-ES" altLang="en-US"/>
              <a:pPr/>
              <a:t>‹#›</a:t>
            </a:fld>
            <a:endParaRPr lang="es-ES" altLang="en-US"/>
          </a:p>
        </p:txBody>
      </p:sp>
    </p:spTree>
    <p:extLst>
      <p:ext uri="{BB962C8B-B14F-4D97-AF65-F5344CB8AC3E}">
        <p14:creationId xmlns:p14="http://schemas.microsoft.com/office/powerpoint/2010/main" val="381405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7D39124-5C20-8546-9EF6-4EE91527CC46}"/>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726A30F4-C565-0F8E-CCFD-42E72D1CEEFF}"/>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97FA698A-83E7-EA81-D73D-46484E61CC73}"/>
              </a:ext>
            </a:extLst>
          </p:cNvPr>
          <p:cNvSpPr>
            <a:spLocks noGrp="1" noChangeArrowheads="1"/>
          </p:cNvSpPr>
          <p:nvPr>
            <p:ph type="sldNum" sz="quarter" idx="12"/>
          </p:nvPr>
        </p:nvSpPr>
        <p:spPr>
          <a:ln/>
        </p:spPr>
        <p:txBody>
          <a:bodyPr/>
          <a:lstStyle>
            <a:lvl1pPr>
              <a:defRPr/>
            </a:lvl1pPr>
          </a:lstStyle>
          <a:p>
            <a:fld id="{F55FB6D0-FAB5-7F4F-906D-C2309DE93DB8}" type="slidenum">
              <a:rPr lang="es-ES" altLang="en-US"/>
              <a:pPr/>
              <a:t>‹#›</a:t>
            </a:fld>
            <a:endParaRPr lang="es-ES" altLang="en-US"/>
          </a:p>
        </p:txBody>
      </p:sp>
    </p:spTree>
    <p:extLst>
      <p:ext uri="{BB962C8B-B14F-4D97-AF65-F5344CB8AC3E}">
        <p14:creationId xmlns:p14="http://schemas.microsoft.com/office/powerpoint/2010/main" val="963663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67A4870-B469-AE85-8B0E-F959DA575045}"/>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D0D2B402-E74D-1D20-3A10-0BD224DA35F0}"/>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C7BA294F-A45E-C666-738F-CF4BB8A4F244}"/>
              </a:ext>
            </a:extLst>
          </p:cNvPr>
          <p:cNvSpPr>
            <a:spLocks noGrp="1" noChangeArrowheads="1"/>
          </p:cNvSpPr>
          <p:nvPr>
            <p:ph type="sldNum" sz="quarter" idx="12"/>
          </p:nvPr>
        </p:nvSpPr>
        <p:spPr>
          <a:ln/>
        </p:spPr>
        <p:txBody>
          <a:bodyPr/>
          <a:lstStyle>
            <a:lvl1pPr>
              <a:defRPr/>
            </a:lvl1pPr>
          </a:lstStyle>
          <a:p>
            <a:fld id="{E5923EEF-E16E-7E48-9388-894C2D21E9C7}" type="slidenum">
              <a:rPr lang="es-ES" altLang="en-US"/>
              <a:pPr/>
              <a:t>‹#›</a:t>
            </a:fld>
            <a:endParaRPr lang="es-ES" altLang="en-US"/>
          </a:p>
        </p:txBody>
      </p:sp>
    </p:spTree>
    <p:extLst>
      <p:ext uri="{BB962C8B-B14F-4D97-AF65-F5344CB8AC3E}">
        <p14:creationId xmlns:p14="http://schemas.microsoft.com/office/powerpoint/2010/main" val="380298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0644077-9730-EC44-FF5A-D5F139E6170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25243930-E2EC-B091-3264-2A47783D0D5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65E18B9B-84D8-F04C-AB83-B7C50A2ED6F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D47CAECC-F1B2-30F7-A954-3BEBF8C38CE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n-US"/>
          </a:p>
        </p:txBody>
      </p:sp>
      <p:sp>
        <p:nvSpPr>
          <p:cNvPr id="1030" name="Rectangle 6">
            <a:extLst>
              <a:ext uri="{FF2B5EF4-FFF2-40B4-BE49-F238E27FC236}">
                <a16:creationId xmlns:a16="http://schemas.microsoft.com/office/drawing/2014/main" id="{6A8BB1A4-4F71-2D3B-430D-ECB15E66B9B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610B4C1-D60F-1740-A5F3-1253652E338F}"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ijana.majdak@pravo.hr"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1" name="Rectangle 308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7" name="Picture 3076">
            <a:extLst>
              <a:ext uri="{FF2B5EF4-FFF2-40B4-BE49-F238E27FC236}">
                <a16:creationId xmlns:a16="http://schemas.microsoft.com/office/drawing/2014/main" id="{B6E78FAA-4424-DDAB-C6F0-ADAA487712FF}"/>
              </a:ext>
            </a:extLst>
          </p:cNvPr>
          <p:cNvPicPr>
            <a:picLocks noChangeAspect="1"/>
          </p:cNvPicPr>
          <p:nvPr/>
        </p:nvPicPr>
        <p:blipFill rotWithShape="1">
          <a:blip r:embed="rId2"/>
          <a:srcRect l="12538" r="24182" b="-1"/>
          <a:stretch/>
        </p:blipFill>
        <p:spPr>
          <a:xfrm>
            <a:off x="2642616" y="10"/>
            <a:ext cx="6501384" cy="6857990"/>
          </a:xfrm>
          <a:prstGeom prst="rect">
            <a:avLst/>
          </a:prstGeom>
        </p:spPr>
      </p:pic>
      <p:sp>
        <p:nvSpPr>
          <p:cNvPr id="3083" name="Rectangle 308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4" name="Rectangle 90">
            <a:extLst>
              <a:ext uri="{FF2B5EF4-FFF2-40B4-BE49-F238E27FC236}">
                <a16:creationId xmlns:a16="http://schemas.microsoft.com/office/drawing/2014/main" id="{C5B974F3-8E02-C05C-B8AE-A9E29277159B}"/>
              </a:ext>
            </a:extLst>
          </p:cNvPr>
          <p:cNvSpPr>
            <a:spLocks noGrp="1" noChangeArrowheads="1"/>
          </p:cNvSpPr>
          <p:nvPr>
            <p:ph type="ctrTitle"/>
          </p:nvPr>
        </p:nvSpPr>
        <p:spPr>
          <a:xfrm>
            <a:off x="358485" y="1122363"/>
            <a:ext cx="3017520" cy="3204134"/>
          </a:xfrm>
        </p:spPr>
        <p:txBody>
          <a:bodyPr anchor="b">
            <a:normAutofit/>
          </a:bodyPr>
          <a:lstStyle/>
          <a:p>
            <a:pPr algn="l" eaLnBrk="1" hangingPunct="1">
              <a:lnSpc>
                <a:spcPct val="90000"/>
              </a:lnSpc>
            </a:pPr>
            <a:r>
              <a:rPr lang="es-UY" altLang="en-US" sz="2300" b="1" i="1"/>
              <a:t>Odgojne mjere koje izriče sud za mladež - izvaninstitucionalne</a:t>
            </a:r>
            <a:endParaRPr lang="es-ES" altLang="en-US" sz="2300" b="1" i="1"/>
          </a:p>
        </p:txBody>
      </p:sp>
      <p:sp>
        <p:nvSpPr>
          <p:cNvPr id="3075" name="Rectangle 91">
            <a:extLst>
              <a:ext uri="{FF2B5EF4-FFF2-40B4-BE49-F238E27FC236}">
                <a16:creationId xmlns:a16="http://schemas.microsoft.com/office/drawing/2014/main" id="{AF5B796C-BB9A-EE08-3CA5-695BDD3B7226}"/>
              </a:ext>
            </a:extLst>
          </p:cNvPr>
          <p:cNvSpPr>
            <a:spLocks noGrp="1" noChangeArrowheads="1"/>
          </p:cNvSpPr>
          <p:nvPr>
            <p:ph type="subTitle" idx="1"/>
          </p:nvPr>
        </p:nvSpPr>
        <p:spPr>
          <a:xfrm>
            <a:off x="358485" y="4872922"/>
            <a:ext cx="3017519" cy="1208141"/>
          </a:xfrm>
        </p:spPr>
        <p:txBody>
          <a:bodyPr>
            <a:normAutofit/>
          </a:bodyPr>
          <a:lstStyle/>
          <a:p>
            <a:pPr algn="l" eaLnBrk="1" hangingPunct="1">
              <a:lnSpc>
                <a:spcPct val="90000"/>
              </a:lnSpc>
            </a:pPr>
            <a:r>
              <a:rPr lang="hr-HR" altLang="en-US" sz="1400" b="1" i="1" dirty="0">
                <a:latin typeface="Calibri" panose="020F0502020204030204" pitchFamily="34" charset="0"/>
              </a:rPr>
              <a:t>Prof. dr. sc. Marijana Majdak </a:t>
            </a:r>
            <a:r>
              <a:rPr lang="en-GB" altLang="en-US" sz="1400" b="1" i="1" dirty="0">
                <a:latin typeface="Calibri" panose="020F0502020204030204" pitchFamily="34" charset="0"/>
              </a:rPr>
              <a:t> </a:t>
            </a:r>
            <a:r>
              <a:rPr lang="hr-HR" altLang="en-US" sz="1400" b="1" i="1" dirty="0">
                <a:latin typeface="Calibri" panose="020F0502020204030204" pitchFamily="34" charset="0"/>
                <a:hlinkClick r:id="rId3"/>
              </a:rPr>
              <a:t>marijana.majdak@pravo.unizg.hr</a:t>
            </a:r>
            <a:endParaRPr lang="hr-HR" altLang="en-US" sz="1400" b="1" i="1" dirty="0">
              <a:latin typeface="Calibri" panose="020F0502020204030204" pitchFamily="34" charset="0"/>
            </a:endParaRPr>
          </a:p>
          <a:p>
            <a:pPr algn="l" eaLnBrk="1" hangingPunct="1">
              <a:lnSpc>
                <a:spcPct val="90000"/>
              </a:lnSpc>
            </a:pPr>
            <a:r>
              <a:rPr lang="hr-HR" altLang="en-US" sz="1400" b="1" i="1" dirty="0">
                <a:latin typeface="Times New Roman" panose="02020603050405020304" pitchFamily="18" charset="0"/>
              </a:rPr>
              <a:t>Pravni fakultet Sveučilište u Zagrebu, Studijski centar socijalnog rada</a:t>
            </a:r>
          </a:p>
          <a:p>
            <a:pPr algn="l" eaLnBrk="1" hangingPunct="1">
              <a:lnSpc>
                <a:spcPct val="90000"/>
              </a:lnSpc>
            </a:pPr>
            <a:endParaRPr lang="es-ES" altLang="en-US" sz="1400" b="1" dirty="0"/>
          </a:p>
        </p:txBody>
      </p:sp>
      <p:sp>
        <p:nvSpPr>
          <p:cNvPr id="3085" name="Rectangle 308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1653"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87" name="Rectangle 308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771" y="4546920"/>
            <a:ext cx="298323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11" name="Rectangle 123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13" name="Rectangle 123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15" name="Rectangle 123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17" name="Rectangle 123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19" name="Rectangle 123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21" name="Freeform: Shape 123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323" name="Rectangle 123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Title 1">
            <a:extLst>
              <a:ext uri="{FF2B5EF4-FFF2-40B4-BE49-F238E27FC236}">
                <a16:creationId xmlns:a16="http://schemas.microsoft.com/office/drawing/2014/main" id="{94CE04D5-5450-513F-AB76-B352DB983DD3}"/>
              </a:ext>
            </a:extLst>
          </p:cNvPr>
          <p:cNvSpPr>
            <a:spLocks noGrp="1"/>
          </p:cNvSpPr>
          <p:nvPr>
            <p:ph type="title"/>
          </p:nvPr>
        </p:nvSpPr>
        <p:spPr>
          <a:xfrm>
            <a:off x="350041" y="586855"/>
            <a:ext cx="2401025" cy="3387497"/>
          </a:xfrm>
        </p:spPr>
        <p:txBody>
          <a:bodyPr anchor="b">
            <a:normAutofit/>
          </a:bodyPr>
          <a:lstStyle/>
          <a:p>
            <a:pPr algn="r">
              <a:lnSpc>
                <a:spcPct val="90000"/>
              </a:lnSpc>
            </a:pPr>
            <a:r>
              <a:rPr lang="hr-HR" altLang="sr-Latn-RS" sz="3200">
                <a:solidFill>
                  <a:srgbClr val="FFFFFF"/>
                </a:solidFill>
              </a:rPr>
              <a:t>Izvršavanje odgojne mjere upućivanja u disciplinski centar</a:t>
            </a:r>
            <a:endParaRPr lang="en-GB" altLang="sr-Latn-RS" sz="3200">
              <a:solidFill>
                <a:srgbClr val="FFFFFF"/>
              </a:solidFill>
            </a:endParaRPr>
          </a:p>
        </p:txBody>
      </p:sp>
      <p:sp>
        <p:nvSpPr>
          <p:cNvPr id="12291" name="Content Placeholder 2">
            <a:extLst>
              <a:ext uri="{FF2B5EF4-FFF2-40B4-BE49-F238E27FC236}">
                <a16:creationId xmlns:a16="http://schemas.microsoft.com/office/drawing/2014/main" id="{2D70CF91-9595-6C26-F368-462F9C3BB28F}"/>
              </a:ext>
            </a:extLst>
          </p:cNvPr>
          <p:cNvSpPr>
            <a:spLocks noGrp="1"/>
          </p:cNvSpPr>
          <p:nvPr>
            <p:ph idx="1"/>
          </p:nvPr>
        </p:nvSpPr>
        <p:spPr>
          <a:xfrm>
            <a:off x="3607694" y="649480"/>
            <a:ext cx="4916510" cy="5546047"/>
          </a:xfrm>
        </p:spPr>
        <p:txBody>
          <a:bodyPr anchor="ctr">
            <a:normAutofit/>
          </a:bodyPr>
          <a:lstStyle/>
          <a:p>
            <a:r>
              <a:rPr lang="hr-HR" altLang="sr-Latn-RS" sz="1700" dirty="0"/>
              <a:t>Izvršava se u domu za odgoj djece i mladeži ili u Centru za pružanje usluga u zajednici ili u posebnom odjelu CZSS namijenjenom za tu svrhu</a:t>
            </a:r>
          </a:p>
          <a:p>
            <a:endParaRPr lang="hr-HR" altLang="sr-Latn-RS" sz="1700" dirty="0"/>
          </a:p>
          <a:p>
            <a:endParaRPr lang="hr-HR" altLang="sr-Latn-RS" sz="1700" dirty="0"/>
          </a:p>
          <a:p>
            <a:r>
              <a:rPr lang="hr-HR" altLang="sr-Latn-RS" sz="1700" dirty="0"/>
              <a:t>U slučaju nejavljanja, povrede discipline ili bijega obavještava se sud za mladež, nadležna policijska postaja</a:t>
            </a:r>
          </a:p>
          <a:p>
            <a:endParaRPr lang="en-GB" altLang="sr-Latn-RS" sz="1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43" name="Rectangle 1334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345" name="Rectangle 1334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47" name="Rectangle 1334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49" name="Rectangle 1334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51" name="Rectangle 1335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53" name="Freeform: Shape 1335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55" name="Rectangle 1335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ext Box 2">
            <a:extLst>
              <a:ext uri="{FF2B5EF4-FFF2-40B4-BE49-F238E27FC236}">
                <a16:creationId xmlns:a16="http://schemas.microsoft.com/office/drawing/2014/main" id="{0A96EBF7-9D86-739A-4CB1-07B79F4BA059}"/>
              </a:ext>
            </a:extLst>
          </p:cNvPr>
          <p:cNvSpPr txBox="1">
            <a:spLocks noChangeArrowheads="1"/>
          </p:cNvSpPr>
          <p:nvPr/>
        </p:nvSpPr>
        <p:spPr bwMode="auto">
          <a:xfrm>
            <a:off x="3607694" y="649480"/>
            <a:ext cx="4916510" cy="554604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indent="-228600" eaLnBrk="1" hangingPunct="1">
              <a:lnSpc>
                <a:spcPct val="90000"/>
              </a:lnSpc>
              <a:spcBef>
                <a:spcPct val="0"/>
              </a:spcBef>
              <a:spcAft>
                <a:spcPts val="600"/>
              </a:spcAft>
              <a:buFont typeface="Arial" panose="020B0604020202020204" pitchFamily="34" charset="0"/>
              <a:buChar char="•"/>
            </a:pPr>
            <a:r>
              <a:rPr lang="en-US" altLang="en-US" sz="1700" b="1" dirty="0" err="1">
                <a:latin typeface="+mn-lt"/>
                <a:cs typeface="+mn-cs"/>
              </a:rPr>
              <a:t>Zakonodavstvo</a:t>
            </a:r>
            <a:r>
              <a:rPr lang="en-US" altLang="en-US" sz="1700" b="1" dirty="0">
                <a:latin typeface="+mn-lt"/>
                <a:cs typeface="+mn-cs"/>
              </a:rPr>
              <a:t> o </a:t>
            </a:r>
            <a:r>
              <a:rPr lang="en-US" altLang="en-US" sz="1700" b="1" dirty="0" err="1">
                <a:latin typeface="+mn-lt"/>
                <a:cs typeface="+mn-cs"/>
              </a:rPr>
              <a:t>odgojnoj</a:t>
            </a:r>
            <a:r>
              <a:rPr lang="en-US" altLang="en-US" sz="1700" b="1" dirty="0">
                <a:latin typeface="+mn-lt"/>
                <a:cs typeface="+mn-cs"/>
              </a:rPr>
              <a:t> </a:t>
            </a:r>
            <a:r>
              <a:rPr lang="en-US" altLang="en-US" sz="1700" b="1" dirty="0" err="1">
                <a:latin typeface="+mn-lt"/>
                <a:cs typeface="+mn-cs"/>
              </a:rPr>
              <a:t>mjeri</a:t>
            </a:r>
            <a:endParaRPr lang="en-US" altLang="en-US" sz="1700" b="1" dirty="0">
              <a:latin typeface="+mn-lt"/>
              <a:cs typeface="+mn-cs"/>
            </a:endParaRPr>
          </a:p>
          <a:p>
            <a:pPr indent="-228600" eaLnBrk="1" hangingPunct="1">
              <a:lnSpc>
                <a:spcPct val="90000"/>
              </a:lnSpc>
              <a:spcBef>
                <a:spcPct val="0"/>
              </a:spcBef>
              <a:spcAft>
                <a:spcPts val="600"/>
              </a:spcAft>
              <a:buFont typeface="Arial" panose="020B0604020202020204" pitchFamily="34" charset="0"/>
              <a:buChar char="•"/>
            </a:pPr>
            <a:r>
              <a:rPr lang="en-US" altLang="en-US" sz="1700" b="1" dirty="0" err="1">
                <a:latin typeface="+mn-lt"/>
                <a:cs typeface="+mn-cs"/>
              </a:rPr>
              <a:t>pojačana</a:t>
            </a:r>
            <a:r>
              <a:rPr lang="en-US" altLang="en-US" sz="1700" b="1" dirty="0">
                <a:latin typeface="+mn-lt"/>
                <a:cs typeface="+mn-cs"/>
              </a:rPr>
              <a:t> </a:t>
            </a:r>
            <a:r>
              <a:rPr lang="en-US" altLang="en-US" sz="1700" b="1" dirty="0" err="1">
                <a:latin typeface="+mn-lt"/>
                <a:cs typeface="+mn-cs"/>
              </a:rPr>
              <a:t>briga</a:t>
            </a:r>
            <a:r>
              <a:rPr lang="en-US" altLang="en-US" sz="1700" b="1" dirty="0">
                <a:latin typeface="+mn-lt"/>
                <a:cs typeface="+mn-cs"/>
              </a:rPr>
              <a:t> </a:t>
            </a:r>
            <a:r>
              <a:rPr lang="en-US" altLang="en-US" sz="1700" b="1" dirty="0" err="1">
                <a:latin typeface="+mn-lt"/>
                <a:cs typeface="+mn-cs"/>
              </a:rPr>
              <a:t>i</a:t>
            </a:r>
            <a:r>
              <a:rPr lang="en-US" altLang="en-US" sz="1700" b="1" dirty="0">
                <a:latin typeface="+mn-lt"/>
                <a:cs typeface="+mn-cs"/>
              </a:rPr>
              <a:t> </a:t>
            </a:r>
            <a:r>
              <a:rPr lang="en-US" altLang="en-US" sz="1700" b="1" dirty="0" err="1">
                <a:latin typeface="+mn-lt"/>
                <a:cs typeface="+mn-cs"/>
              </a:rPr>
              <a:t>nadzor</a:t>
            </a:r>
            <a:r>
              <a:rPr lang="en-US" altLang="en-US" sz="1700" b="1" dirty="0">
                <a:latin typeface="+mn-lt"/>
                <a:cs typeface="+mn-cs"/>
              </a:rPr>
              <a:t> (PBIN):</a:t>
            </a:r>
          </a:p>
          <a:p>
            <a:pPr indent="-228600" eaLnBrk="1" hangingPunct="1">
              <a:lnSpc>
                <a:spcPct val="90000"/>
              </a:lnSpc>
              <a:spcBef>
                <a:spcPct val="0"/>
              </a:spcBef>
              <a:spcAft>
                <a:spcPts val="600"/>
              </a:spcAft>
              <a:buFont typeface="Arial" panose="020B0604020202020204" pitchFamily="34" charset="0"/>
              <a:buChar char="•"/>
            </a:pPr>
            <a:endParaRPr lang="en-US" altLang="en-US" sz="1700" dirty="0">
              <a:latin typeface="+mn-lt"/>
              <a:cs typeface="+mn-cs"/>
            </a:endParaRPr>
          </a:p>
          <a:p>
            <a:pPr indent="-228600" eaLnBrk="1" hangingPunct="1">
              <a:lnSpc>
                <a:spcPct val="90000"/>
              </a:lnSpc>
              <a:spcBef>
                <a:spcPct val="0"/>
              </a:spcBef>
              <a:spcAft>
                <a:spcPts val="600"/>
              </a:spcAft>
              <a:buFont typeface="Arial" panose="020B0604020202020204" pitchFamily="34" charset="0"/>
              <a:buChar char="•"/>
            </a:pPr>
            <a:r>
              <a:rPr lang="en-US" altLang="en-US" sz="1700" b="1" dirty="0" err="1">
                <a:latin typeface="+mn-lt"/>
                <a:cs typeface="+mn-cs"/>
              </a:rPr>
              <a:t>Zakon</a:t>
            </a:r>
            <a:r>
              <a:rPr lang="en-US" altLang="en-US" sz="1700" b="1" dirty="0">
                <a:latin typeface="+mn-lt"/>
                <a:cs typeface="+mn-cs"/>
              </a:rPr>
              <a:t> o </a:t>
            </a:r>
            <a:r>
              <a:rPr lang="en-US" altLang="en-US" sz="1700" b="1" dirty="0" err="1">
                <a:latin typeface="+mn-lt"/>
                <a:cs typeface="+mn-cs"/>
              </a:rPr>
              <a:t>sudovima</a:t>
            </a:r>
            <a:r>
              <a:rPr lang="en-US" altLang="en-US" sz="1700" b="1" dirty="0">
                <a:latin typeface="+mn-lt"/>
                <a:cs typeface="+mn-cs"/>
              </a:rPr>
              <a:t> za </a:t>
            </a:r>
            <a:r>
              <a:rPr lang="en-US" altLang="en-US" sz="1700" b="1" dirty="0" err="1">
                <a:latin typeface="+mn-lt"/>
                <a:cs typeface="+mn-cs"/>
              </a:rPr>
              <a:t>mladež</a:t>
            </a:r>
            <a:r>
              <a:rPr lang="en-US" altLang="en-US" sz="1700" dirty="0">
                <a:latin typeface="+mn-lt"/>
                <a:cs typeface="+mn-cs"/>
              </a:rPr>
              <a:t> </a:t>
            </a:r>
            <a:endParaRPr lang="en-US" altLang="en-US" sz="1700" b="1" dirty="0">
              <a:latin typeface="+mn-lt"/>
              <a:cs typeface="+mn-cs"/>
            </a:endParaRPr>
          </a:p>
          <a:p>
            <a:pPr indent="-228600" eaLnBrk="1" hangingPunct="1">
              <a:lnSpc>
                <a:spcPct val="90000"/>
              </a:lnSpc>
              <a:spcBef>
                <a:spcPct val="0"/>
              </a:spcBef>
              <a:spcAft>
                <a:spcPts val="600"/>
              </a:spcAft>
              <a:buFont typeface="Arial" panose="020B0604020202020204" pitchFamily="34" charset="0"/>
              <a:buChar char="•"/>
            </a:pPr>
            <a:endParaRPr lang="en-US" altLang="en-US" sz="1700" b="1" dirty="0">
              <a:latin typeface="+mn-lt"/>
              <a:cs typeface="+mn-cs"/>
            </a:endParaRPr>
          </a:p>
          <a:p>
            <a:pPr indent="-228600" eaLnBrk="1" hangingPunct="1">
              <a:lnSpc>
                <a:spcPct val="90000"/>
              </a:lnSpc>
              <a:spcBef>
                <a:spcPct val="0"/>
              </a:spcBef>
              <a:spcAft>
                <a:spcPts val="600"/>
              </a:spcAft>
              <a:buFont typeface="Arial" panose="020B0604020202020204" pitchFamily="34" charset="0"/>
              <a:buChar char="•"/>
            </a:pPr>
            <a:r>
              <a:rPr lang="en-US" altLang="en-US" sz="1700" b="1" dirty="0" err="1">
                <a:latin typeface="+mn-lt"/>
                <a:cs typeface="+mn-cs"/>
              </a:rPr>
              <a:t>Zakon</a:t>
            </a:r>
            <a:r>
              <a:rPr lang="en-US" altLang="en-US" sz="1700" b="1" dirty="0">
                <a:latin typeface="+mn-lt"/>
                <a:cs typeface="+mn-cs"/>
              </a:rPr>
              <a:t> o </a:t>
            </a:r>
            <a:r>
              <a:rPr lang="en-US" altLang="en-US" sz="1700" b="1" dirty="0" err="1">
                <a:latin typeface="+mn-lt"/>
                <a:cs typeface="+mn-cs"/>
              </a:rPr>
              <a:t>izvršavanju</a:t>
            </a:r>
            <a:r>
              <a:rPr lang="en-US" altLang="en-US" sz="1700" b="1" dirty="0">
                <a:latin typeface="+mn-lt"/>
                <a:cs typeface="+mn-cs"/>
              </a:rPr>
              <a:t> </a:t>
            </a:r>
            <a:r>
              <a:rPr lang="en-US" altLang="en-US" sz="1700" b="1" dirty="0" err="1">
                <a:latin typeface="+mn-lt"/>
                <a:cs typeface="+mn-cs"/>
              </a:rPr>
              <a:t>sankcija</a:t>
            </a:r>
            <a:r>
              <a:rPr lang="en-US" altLang="en-US" sz="1700" b="1" dirty="0">
                <a:latin typeface="+mn-lt"/>
                <a:cs typeface="+mn-cs"/>
              </a:rPr>
              <a:t> </a:t>
            </a:r>
            <a:r>
              <a:rPr lang="en-US" altLang="en-US" sz="1700" b="1" dirty="0" err="1">
                <a:latin typeface="+mn-lt"/>
                <a:cs typeface="+mn-cs"/>
              </a:rPr>
              <a:t>izrečenih</a:t>
            </a:r>
            <a:r>
              <a:rPr lang="en-US" altLang="en-US" sz="1700" b="1" dirty="0">
                <a:latin typeface="+mn-lt"/>
                <a:cs typeface="+mn-cs"/>
              </a:rPr>
              <a:t> </a:t>
            </a:r>
            <a:r>
              <a:rPr lang="en-US" altLang="en-US" sz="1700" b="1" dirty="0" err="1">
                <a:latin typeface="+mn-lt"/>
                <a:cs typeface="+mn-cs"/>
              </a:rPr>
              <a:t>maloljetnicima</a:t>
            </a:r>
            <a:r>
              <a:rPr lang="en-US" altLang="en-US" sz="1700" b="1" dirty="0">
                <a:latin typeface="+mn-lt"/>
                <a:cs typeface="+mn-cs"/>
              </a:rPr>
              <a:t> za </a:t>
            </a:r>
            <a:r>
              <a:rPr lang="en-US" altLang="en-US" sz="1700" b="1" dirty="0" err="1">
                <a:latin typeface="+mn-lt"/>
                <a:cs typeface="+mn-cs"/>
              </a:rPr>
              <a:t>kaznena</a:t>
            </a:r>
            <a:r>
              <a:rPr lang="en-US" altLang="en-US" sz="1700" b="1" dirty="0">
                <a:latin typeface="+mn-lt"/>
                <a:cs typeface="+mn-cs"/>
              </a:rPr>
              <a:t> </a:t>
            </a:r>
            <a:r>
              <a:rPr lang="en-US" altLang="en-US" sz="1700" b="1" dirty="0" err="1">
                <a:latin typeface="+mn-lt"/>
                <a:cs typeface="+mn-cs"/>
              </a:rPr>
              <a:t>djela</a:t>
            </a:r>
            <a:r>
              <a:rPr lang="en-US" altLang="en-US" sz="1700" b="1" dirty="0">
                <a:latin typeface="+mn-lt"/>
                <a:cs typeface="+mn-cs"/>
              </a:rPr>
              <a:t> </a:t>
            </a:r>
            <a:r>
              <a:rPr lang="en-US" altLang="en-US" sz="1700" b="1" dirty="0" err="1">
                <a:latin typeface="+mn-lt"/>
                <a:cs typeface="+mn-cs"/>
              </a:rPr>
              <a:t>i</a:t>
            </a:r>
            <a:r>
              <a:rPr lang="en-US" altLang="en-US" sz="1700" b="1" dirty="0">
                <a:latin typeface="+mn-lt"/>
                <a:cs typeface="+mn-cs"/>
              </a:rPr>
              <a:t> </a:t>
            </a:r>
            <a:r>
              <a:rPr lang="en-US" altLang="en-US" sz="1700" b="1" dirty="0" err="1">
                <a:latin typeface="+mn-lt"/>
                <a:cs typeface="+mn-cs"/>
              </a:rPr>
              <a:t>prekršaje</a:t>
            </a:r>
            <a:r>
              <a:rPr lang="en-US" altLang="en-US" sz="1700" b="1" dirty="0">
                <a:latin typeface="+mn-lt"/>
                <a:cs typeface="+mn-cs"/>
              </a:rPr>
              <a:t> </a:t>
            </a:r>
          </a:p>
          <a:p>
            <a:pPr indent="-228600" eaLnBrk="1" hangingPunct="1">
              <a:lnSpc>
                <a:spcPct val="90000"/>
              </a:lnSpc>
              <a:spcBef>
                <a:spcPct val="0"/>
              </a:spcBef>
              <a:spcAft>
                <a:spcPts val="600"/>
              </a:spcAft>
              <a:buFont typeface="Arial" panose="020B0604020202020204" pitchFamily="34" charset="0"/>
              <a:buChar char="•"/>
            </a:pPr>
            <a:endParaRPr lang="en-US" altLang="en-US" sz="1700" dirty="0">
              <a:latin typeface="+mn-lt"/>
              <a:cs typeface="+mn-cs"/>
            </a:endParaRPr>
          </a:p>
          <a:p>
            <a:pPr indent="-228600" eaLnBrk="1" hangingPunct="1">
              <a:lnSpc>
                <a:spcPct val="90000"/>
              </a:lnSpc>
              <a:spcBef>
                <a:spcPct val="0"/>
              </a:spcBef>
              <a:spcAft>
                <a:spcPts val="600"/>
              </a:spcAft>
              <a:buFont typeface="Arial" panose="020B0604020202020204" pitchFamily="34" charset="0"/>
              <a:buChar char="•"/>
            </a:pPr>
            <a:r>
              <a:rPr lang="en-US" altLang="en-US" sz="1700" b="1" dirty="0" err="1">
                <a:latin typeface="+mn-lt"/>
                <a:cs typeface="+mn-cs"/>
              </a:rPr>
              <a:t>Pravilnik</a:t>
            </a:r>
            <a:r>
              <a:rPr lang="en-US" altLang="en-US" sz="1700" b="1" dirty="0">
                <a:latin typeface="+mn-lt"/>
                <a:cs typeface="+mn-cs"/>
              </a:rPr>
              <a:t> o </a:t>
            </a:r>
            <a:r>
              <a:rPr lang="en-US" altLang="en-US" sz="1700" b="1" dirty="0" err="1">
                <a:latin typeface="+mn-lt"/>
                <a:cs typeface="+mn-cs"/>
              </a:rPr>
              <a:t>izvršenju</a:t>
            </a:r>
            <a:r>
              <a:rPr lang="en-US" altLang="en-US" sz="1700" b="1" dirty="0">
                <a:latin typeface="+mn-lt"/>
                <a:cs typeface="+mn-cs"/>
              </a:rPr>
              <a:t> </a:t>
            </a:r>
            <a:r>
              <a:rPr lang="en-US" altLang="en-US" sz="1700" b="1" dirty="0" err="1">
                <a:latin typeface="+mn-lt"/>
                <a:cs typeface="+mn-cs"/>
              </a:rPr>
              <a:t>odgojne</a:t>
            </a:r>
            <a:r>
              <a:rPr lang="en-US" altLang="en-US" sz="1700" b="1" dirty="0">
                <a:latin typeface="+mn-lt"/>
                <a:cs typeface="+mn-cs"/>
              </a:rPr>
              <a:t> </a:t>
            </a:r>
            <a:r>
              <a:rPr lang="en-US" altLang="en-US" sz="1700" b="1" dirty="0" err="1">
                <a:latin typeface="+mn-lt"/>
                <a:cs typeface="+mn-cs"/>
              </a:rPr>
              <a:t>mjere</a:t>
            </a:r>
            <a:r>
              <a:rPr lang="en-US" altLang="en-US" sz="1700" b="1" dirty="0">
                <a:latin typeface="+mn-lt"/>
                <a:cs typeface="+mn-cs"/>
              </a:rPr>
              <a:t> </a:t>
            </a:r>
            <a:r>
              <a:rPr lang="en-US" altLang="en-US" sz="1700" b="1" dirty="0" err="1">
                <a:latin typeface="+mn-lt"/>
                <a:cs typeface="+mn-cs"/>
              </a:rPr>
              <a:t>pojačane</a:t>
            </a:r>
            <a:r>
              <a:rPr lang="en-US" altLang="en-US" sz="1700" b="1" dirty="0">
                <a:latin typeface="+mn-lt"/>
                <a:cs typeface="+mn-cs"/>
              </a:rPr>
              <a:t> </a:t>
            </a:r>
            <a:r>
              <a:rPr lang="en-US" altLang="en-US" sz="1700" b="1" dirty="0" err="1">
                <a:latin typeface="+mn-lt"/>
                <a:cs typeface="+mn-cs"/>
              </a:rPr>
              <a:t>brige</a:t>
            </a:r>
            <a:r>
              <a:rPr lang="en-US" altLang="en-US" sz="1700" b="1" dirty="0">
                <a:latin typeface="+mn-lt"/>
                <a:cs typeface="+mn-cs"/>
              </a:rPr>
              <a:t> </a:t>
            </a:r>
            <a:r>
              <a:rPr lang="en-US" altLang="en-US" sz="1700" b="1" dirty="0" err="1">
                <a:latin typeface="+mn-lt"/>
                <a:cs typeface="+mn-cs"/>
              </a:rPr>
              <a:t>i</a:t>
            </a:r>
            <a:r>
              <a:rPr lang="en-US" altLang="en-US" sz="1700" b="1" dirty="0">
                <a:latin typeface="+mn-lt"/>
                <a:cs typeface="+mn-cs"/>
              </a:rPr>
              <a:t> </a:t>
            </a:r>
            <a:r>
              <a:rPr lang="en-US" altLang="en-US" sz="1700" b="1" dirty="0" err="1">
                <a:latin typeface="+mn-lt"/>
                <a:cs typeface="+mn-cs"/>
              </a:rPr>
              <a:t>nadzora</a:t>
            </a:r>
            <a:r>
              <a:rPr lang="en-US" altLang="en-US" sz="1700" dirty="0">
                <a:latin typeface="+mn-lt"/>
                <a:cs typeface="+mn-cs"/>
              </a:rPr>
              <a:t> </a:t>
            </a:r>
          </a:p>
          <a:p>
            <a:pPr indent="-228600" eaLnBrk="1" hangingPunct="1">
              <a:lnSpc>
                <a:spcPct val="90000"/>
              </a:lnSpc>
              <a:spcBef>
                <a:spcPct val="0"/>
              </a:spcBef>
              <a:spcAft>
                <a:spcPts val="600"/>
              </a:spcAft>
              <a:buFont typeface="Arial" panose="020B0604020202020204" pitchFamily="34" charset="0"/>
              <a:buChar char="•"/>
            </a:pPr>
            <a:endParaRPr lang="en-US" altLang="en-US" sz="1700" b="1" dirty="0">
              <a:latin typeface="+mn-lt"/>
              <a:cs typeface="+mn-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63" name="Rectangle 1436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365" name="Rectangle 1436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67" name="Rectangle 1436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69" name="Rectangle 1436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71" name="Rectangle 1437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73" name="Freeform: Shape 1437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375" name="Rectangle 1437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a:extLst>
              <a:ext uri="{FF2B5EF4-FFF2-40B4-BE49-F238E27FC236}">
                <a16:creationId xmlns:a16="http://schemas.microsoft.com/office/drawing/2014/main" id="{DD54E3C0-D4EE-C1EE-0C74-5A94371C42FF}"/>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3500" b="1">
                <a:solidFill>
                  <a:srgbClr val="FFFFFF"/>
                </a:solidFill>
              </a:rPr>
              <a:t>Izricanje</a:t>
            </a:r>
            <a:endParaRPr lang="en-US" altLang="en-US" sz="3500" b="1">
              <a:solidFill>
                <a:srgbClr val="FFFFFF"/>
              </a:solidFill>
            </a:endParaRPr>
          </a:p>
        </p:txBody>
      </p:sp>
      <p:sp>
        <p:nvSpPr>
          <p:cNvPr id="14339" name="Rectangle 3">
            <a:extLst>
              <a:ext uri="{FF2B5EF4-FFF2-40B4-BE49-F238E27FC236}">
                <a16:creationId xmlns:a16="http://schemas.microsoft.com/office/drawing/2014/main" id="{727C8375-A481-1CA1-A22D-2E9FA39CDDB2}"/>
              </a:ext>
            </a:extLst>
          </p:cNvPr>
          <p:cNvSpPr>
            <a:spLocks noGrp="1" noChangeArrowheads="1"/>
          </p:cNvSpPr>
          <p:nvPr>
            <p:ph type="body" idx="1"/>
          </p:nvPr>
        </p:nvSpPr>
        <p:spPr>
          <a:xfrm>
            <a:off x="3607694" y="649480"/>
            <a:ext cx="4916510" cy="5546047"/>
          </a:xfrm>
        </p:spPr>
        <p:txBody>
          <a:bodyPr anchor="ctr">
            <a:normAutofit/>
          </a:bodyPr>
          <a:lstStyle/>
          <a:p>
            <a:pPr marL="533400" indent="-533400" eaLnBrk="1" hangingPunct="1">
              <a:lnSpc>
                <a:spcPct val="90000"/>
              </a:lnSpc>
            </a:pPr>
            <a:r>
              <a:rPr lang="hr-HR" altLang="en-US" sz="1600" b="1" dirty="0"/>
              <a:t>PBIN</a:t>
            </a:r>
            <a:r>
              <a:rPr lang="hr-HR" altLang="en-US" sz="1600" dirty="0"/>
              <a:t> – </a:t>
            </a:r>
            <a:r>
              <a:rPr lang="hr-HR" altLang="en-US" sz="1600" b="1" dirty="0"/>
              <a:t>izriče</a:t>
            </a:r>
            <a:r>
              <a:rPr lang="hr-HR" altLang="en-US" sz="1600" dirty="0"/>
              <a:t> </a:t>
            </a:r>
            <a:r>
              <a:rPr lang="hr-HR" altLang="en-US" sz="1600" b="1" dirty="0"/>
              <a:t>nadležni sud</a:t>
            </a:r>
            <a:r>
              <a:rPr lang="hr-HR" altLang="en-US" sz="1600" dirty="0"/>
              <a:t> (rješenjem) u kaznenom postupku koji se vodi protiv maloljetnika zbog izvršenog kaznenog djela</a:t>
            </a:r>
          </a:p>
          <a:p>
            <a:pPr marL="533400" indent="-533400" eaLnBrk="1" hangingPunct="1">
              <a:lnSpc>
                <a:spcPct val="90000"/>
              </a:lnSpc>
            </a:pPr>
            <a:endParaRPr lang="hr-HR" altLang="en-US" sz="1600" dirty="0"/>
          </a:p>
          <a:p>
            <a:pPr marL="533400" indent="-533400" eaLnBrk="1" hangingPunct="1">
              <a:lnSpc>
                <a:spcPct val="90000"/>
              </a:lnSpc>
            </a:pPr>
            <a:endParaRPr lang="hr-HR" altLang="en-US" sz="1600" dirty="0"/>
          </a:p>
          <a:p>
            <a:pPr marL="533400" indent="-533400" eaLnBrk="1" hangingPunct="1">
              <a:lnSpc>
                <a:spcPct val="90000"/>
              </a:lnSpc>
            </a:pPr>
            <a:r>
              <a:rPr lang="hr-HR" altLang="en-US" sz="1600" dirty="0"/>
              <a:t>izvršenje mjere </a:t>
            </a:r>
            <a:r>
              <a:rPr lang="hr-HR" altLang="en-US" sz="1600" b="1" dirty="0"/>
              <a:t>provodi</a:t>
            </a:r>
            <a:r>
              <a:rPr lang="hr-HR" altLang="en-US" sz="1600" dirty="0"/>
              <a:t> nadležni </a:t>
            </a:r>
            <a:r>
              <a:rPr lang="hr-HR" altLang="en-US" sz="1600" b="1" dirty="0"/>
              <a:t>CZSS</a:t>
            </a:r>
            <a:r>
              <a:rPr lang="hr-HR" altLang="en-US" sz="1600" dirty="0"/>
              <a:t> </a:t>
            </a:r>
            <a:r>
              <a:rPr lang="hr-HR" altLang="en-US" sz="1600" b="1" dirty="0"/>
              <a:t>putem</a:t>
            </a:r>
            <a:r>
              <a:rPr lang="hr-HR" altLang="en-US" sz="1600" dirty="0"/>
              <a:t> neposrednog </a:t>
            </a:r>
            <a:r>
              <a:rPr lang="hr-HR" altLang="en-US" sz="1600" b="1" dirty="0"/>
              <a:t>voditelja mjere</a:t>
            </a:r>
            <a:r>
              <a:rPr lang="hr-HR" altLang="en-US" sz="1600" dirty="0"/>
              <a:t> (vanjskog suradnika CZSS ili radnika CZSS)</a:t>
            </a:r>
          </a:p>
          <a:p>
            <a:pPr marL="533400" indent="-533400" eaLnBrk="1" hangingPunct="1">
              <a:lnSpc>
                <a:spcPct val="90000"/>
              </a:lnSpc>
            </a:pPr>
            <a:endParaRPr lang="hr-HR" altLang="en-US" sz="1600" dirty="0"/>
          </a:p>
          <a:p>
            <a:pPr marL="533400" indent="-533400" eaLnBrk="1" hangingPunct="1">
              <a:lnSpc>
                <a:spcPct val="90000"/>
              </a:lnSpc>
            </a:pPr>
            <a:r>
              <a:rPr lang="hr-HR" altLang="en-US" sz="1600" dirty="0"/>
              <a:t>PBIN je izvaninstitucionalna </a:t>
            </a:r>
            <a:r>
              <a:rPr lang="hr-HR" altLang="en-US" sz="1600" b="1" dirty="0"/>
              <a:t>odgojna mjera </a:t>
            </a:r>
            <a:r>
              <a:rPr lang="hr-HR" altLang="en-US" sz="1600" b="1" dirty="0" err="1"/>
              <a:t>probacije</a:t>
            </a:r>
            <a:r>
              <a:rPr lang="hr-HR" altLang="en-US" sz="1600" b="1" dirty="0"/>
              <a:t> </a:t>
            </a:r>
            <a:r>
              <a:rPr lang="hr-HR" altLang="en-US" sz="1600" dirty="0"/>
              <a:t>(„nadzor na slobodi“) za maloljetnike koji nisu formirali čvrst obrazac asocijalnog ponašanja</a:t>
            </a:r>
          </a:p>
          <a:p>
            <a:pPr marL="533400" indent="-533400" eaLnBrk="1" hangingPunct="1">
              <a:lnSpc>
                <a:spcPct val="90000"/>
              </a:lnSpc>
            </a:pPr>
            <a:endParaRPr lang="hr-HR" altLang="en-US" sz="1600" dirty="0"/>
          </a:p>
          <a:p>
            <a:pPr marL="533400" indent="-533400" eaLnBrk="1" hangingPunct="1">
              <a:lnSpc>
                <a:spcPct val="90000"/>
              </a:lnSpc>
              <a:buFontTx/>
              <a:buNone/>
            </a:pPr>
            <a:r>
              <a:rPr lang="hr-HR" altLang="en-US" sz="1600" dirty="0"/>
              <a:t>Za odluku o izboru odgojne mjere PBIN osobito su</a:t>
            </a:r>
          </a:p>
          <a:p>
            <a:pPr marL="533400" indent="-533400" eaLnBrk="1" hangingPunct="1">
              <a:lnSpc>
                <a:spcPct val="90000"/>
              </a:lnSpc>
              <a:buFontTx/>
              <a:buNone/>
            </a:pPr>
            <a:r>
              <a:rPr lang="hr-HR" altLang="en-US" sz="1600" dirty="0"/>
              <a:t>važne:</a:t>
            </a:r>
          </a:p>
          <a:p>
            <a:pPr marL="533400" indent="-533400" eaLnBrk="1" hangingPunct="1">
              <a:lnSpc>
                <a:spcPct val="90000"/>
              </a:lnSpc>
            </a:pPr>
            <a:endParaRPr lang="hr-HR" altLang="en-US" sz="1600" dirty="0"/>
          </a:p>
          <a:p>
            <a:pPr marL="533400" indent="-533400" eaLnBrk="1" hangingPunct="1">
              <a:lnSpc>
                <a:spcPct val="90000"/>
              </a:lnSpc>
            </a:pPr>
            <a:r>
              <a:rPr lang="hr-HR" altLang="en-US" sz="1600" dirty="0"/>
              <a:t> karakteristike ličnosti maloljetnika</a:t>
            </a:r>
          </a:p>
          <a:p>
            <a:pPr marL="533400" indent="-533400" eaLnBrk="1" hangingPunct="1">
              <a:lnSpc>
                <a:spcPct val="90000"/>
              </a:lnSpc>
            </a:pPr>
            <a:endParaRPr lang="hr-HR" altLang="en-US" sz="1600" dirty="0"/>
          </a:p>
          <a:p>
            <a:pPr marL="533400" indent="-533400" eaLnBrk="1" hangingPunct="1">
              <a:lnSpc>
                <a:spcPct val="90000"/>
              </a:lnSpc>
            </a:pPr>
            <a:r>
              <a:rPr lang="hr-HR" altLang="en-US" sz="1600" dirty="0"/>
              <a:t>karakteristike njegove primarne sredine</a:t>
            </a:r>
            <a:endParaRPr lang="en-US" altLang="en-US" sz="1600" dirty="0"/>
          </a:p>
          <a:p>
            <a:pPr marL="533400" indent="-533400" eaLnBrk="1" hangingPunct="1">
              <a:lnSpc>
                <a:spcPct val="90000"/>
              </a:lnSpc>
            </a:pPr>
            <a:endParaRPr lang="en-US" alt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87" name="Rectangle 1538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389" name="Rectangle 1538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91" name="Rectangle 1539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93" name="Rectangle 1539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95" name="Rectangle 1539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97" name="Freeform: Shape 1539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399" name="Rectangle 1539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2" name="Rectangle 2">
            <a:extLst>
              <a:ext uri="{FF2B5EF4-FFF2-40B4-BE49-F238E27FC236}">
                <a16:creationId xmlns:a16="http://schemas.microsoft.com/office/drawing/2014/main" id="{E36685DC-3DC0-40E6-201E-2FAD10F645F0}"/>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2700" b="1">
                <a:solidFill>
                  <a:srgbClr val="FFFFFF"/>
                </a:solidFill>
              </a:rPr>
              <a:t>Kada nije preporučljivo izricati PBIN</a:t>
            </a:r>
            <a:endParaRPr lang="en-US" altLang="en-US" sz="2700" b="1">
              <a:solidFill>
                <a:srgbClr val="FFFFFF"/>
              </a:solidFill>
            </a:endParaRPr>
          </a:p>
        </p:txBody>
      </p:sp>
      <p:sp>
        <p:nvSpPr>
          <p:cNvPr id="15363" name="Rectangle 3">
            <a:extLst>
              <a:ext uri="{FF2B5EF4-FFF2-40B4-BE49-F238E27FC236}">
                <a16:creationId xmlns:a16="http://schemas.microsoft.com/office/drawing/2014/main" id="{319885AB-D441-16B9-DF36-B3F021459220}"/>
              </a:ext>
            </a:extLst>
          </p:cNvPr>
          <p:cNvSpPr>
            <a:spLocks noGrp="1" noChangeArrowheads="1"/>
          </p:cNvSpPr>
          <p:nvPr>
            <p:ph type="body" idx="1"/>
          </p:nvPr>
        </p:nvSpPr>
        <p:spPr>
          <a:xfrm>
            <a:off x="3607694" y="649480"/>
            <a:ext cx="4916510" cy="5546047"/>
          </a:xfrm>
        </p:spPr>
        <p:txBody>
          <a:bodyPr anchor="ctr">
            <a:normAutofit/>
          </a:bodyPr>
          <a:lstStyle/>
          <a:p>
            <a:pPr eaLnBrk="1" hangingPunct="1">
              <a:buFontTx/>
              <a:buChar char="-"/>
            </a:pPr>
            <a:r>
              <a:rPr lang="hr-HR" altLang="en-US" sz="1700"/>
              <a:t>maloljetnicima s ukorijenjenim i opredijeljenim navikama vršenja kaznenih djela</a:t>
            </a:r>
          </a:p>
          <a:p>
            <a:pPr eaLnBrk="1" hangingPunct="1">
              <a:buFontTx/>
              <a:buChar char="-"/>
            </a:pPr>
            <a:endParaRPr lang="hr-HR" altLang="en-US" sz="1700"/>
          </a:p>
          <a:p>
            <a:pPr eaLnBrk="1" hangingPunct="1">
              <a:buFontTx/>
              <a:buChar char="-"/>
            </a:pPr>
            <a:r>
              <a:rPr lang="hr-HR" altLang="en-US" sz="1700"/>
              <a:t>maloljetnicima s mentalnom retardacijom</a:t>
            </a:r>
          </a:p>
          <a:p>
            <a:pPr eaLnBrk="1" hangingPunct="1">
              <a:buFontTx/>
              <a:buChar char="-"/>
            </a:pPr>
            <a:endParaRPr lang="hr-HR" altLang="en-US" sz="1700"/>
          </a:p>
          <a:p>
            <a:pPr eaLnBrk="1" hangingPunct="1">
              <a:buFontTx/>
              <a:buNone/>
            </a:pPr>
            <a:r>
              <a:rPr lang="hr-HR" altLang="en-US" sz="1700"/>
              <a:t>-    maloljetnicima s težim emocionalnim ili psihopatskim oštećenjima</a:t>
            </a:r>
          </a:p>
          <a:p>
            <a:pPr eaLnBrk="1" hangingPunct="1"/>
            <a:endParaRPr lang="en-US" altLang="en-US" sz="17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411" name="Rectangle 164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413" name="Rectangle 164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15" name="Rectangle 164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17" name="Rectangle 164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19" name="Rectangle 164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21" name="Freeform: Shape 164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423" name="Rectangle 164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a:extLst>
              <a:ext uri="{FF2B5EF4-FFF2-40B4-BE49-F238E27FC236}">
                <a16:creationId xmlns:a16="http://schemas.microsoft.com/office/drawing/2014/main" id="{9B083698-15CF-7D06-3386-2BB317AB579D}"/>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3500" b="1">
                <a:solidFill>
                  <a:srgbClr val="FFFFFF"/>
                </a:solidFill>
              </a:rPr>
              <a:t>Sadržaj PBIN-a</a:t>
            </a:r>
            <a:endParaRPr lang="en-US" altLang="en-US" sz="3500" b="1">
              <a:solidFill>
                <a:srgbClr val="FFFFFF"/>
              </a:solidFill>
            </a:endParaRPr>
          </a:p>
        </p:txBody>
      </p:sp>
      <p:sp>
        <p:nvSpPr>
          <p:cNvPr id="16387" name="Rectangle 3">
            <a:extLst>
              <a:ext uri="{FF2B5EF4-FFF2-40B4-BE49-F238E27FC236}">
                <a16:creationId xmlns:a16="http://schemas.microsoft.com/office/drawing/2014/main" id="{84F71D81-AD1B-8087-497A-9A5FFA0E69A6}"/>
              </a:ext>
            </a:extLst>
          </p:cNvPr>
          <p:cNvSpPr>
            <a:spLocks noGrp="1" noChangeArrowheads="1"/>
          </p:cNvSpPr>
          <p:nvPr>
            <p:ph type="body" idx="1"/>
          </p:nvPr>
        </p:nvSpPr>
        <p:spPr>
          <a:xfrm>
            <a:off x="3607694" y="649480"/>
            <a:ext cx="4916510" cy="5546047"/>
          </a:xfrm>
        </p:spPr>
        <p:txBody>
          <a:bodyPr anchor="ctr">
            <a:normAutofit/>
          </a:bodyPr>
          <a:lstStyle/>
          <a:p>
            <a:pPr eaLnBrk="1" hangingPunct="1">
              <a:buFontTx/>
              <a:buNone/>
            </a:pPr>
            <a:r>
              <a:rPr lang="hr-HR" altLang="en-US" sz="1700" b="1" u="sng" dirty="0"/>
              <a:t>Poslovi „oko“ PBIN-a:</a:t>
            </a:r>
            <a:r>
              <a:rPr lang="hr-HR" altLang="en-US" sz="1700" b="1" dirty="0"/>
              <a:t> </a:t>
            </a:r>
          </a:p>
          <a:p>
            <a:pPr eaLnBrk="1" hangingPunct="1"/>
            <a:endParaRPr lang="hr-HR" altLang="en-US" sz="1700" b="1" dirty="0"/>
          </a:p>
          <a:p>
            <a:pPr eaLnBrk="1" hangingPunct="1">
              <a:buFontTx/>
              <a:buNone/>
            </a:pPr>
            <a:r>
              <a:rPr lang="hr-HR" altLang="en-US" sz="1700" dirty="0"/>
              <a:t>Stručni radnik CZSS u suradnji sa stručnim</a:t>
            </a:r>
          </a:p>
          <a:p>
            <a:pPr eaLnBrk="1" hangingPunct="1">
              <a:buFontTx/>
              <a:buNone/>
            </a:pPr>
            <a:r>
              <a:rPr lang="hr-HR" altLang="en-US" sz="1700" dirty="0"/>
              <a:t>timom CZSS (interdisciplinarnost)</a:t>
            </a:r>
          </a:p>
          <a:p>
            <a:pPr eaLnBrk="1" hangingPunct="1"/>
            <a:endParaRPr lang="hr-HR" altLang="en-US" sz="1700" dirty="0"/>
          </a:p>
          <a:p>
            <a:pPr eaLnBrk="1" hangingPunct="1">
              <a:buFontTx/>
              <a:buNone/>
            </a:pPr>
            <a:r>
              <a:rPr lang="hr-HR" altLang="en-US" sz="1700" b="1" u="sng" dirty="0"/>
              <a:t>Poslovi „na“ PBIN-u:</a:t>
            </a:r>
            <a:r>
              <a:rPr lang="hr-HR" altLang="en-US" sz="1700" b="1" dirty="0"/>
              <a:t> </a:t>
            </a:r>
          </a:p>
          <a:p>
            <a:pPr eaLnBrk="1" hangingPunct="1"/>
            <a:endParaRPr lang="hr-HR" altLang="en-US" sz="1700" b="1" dirty="0"/>
          </a:p>
          <a:p>
            <a:pPr eaLnBrk="1" hangingPunct="1">
              <a:buFontTx/>
              <a:buNone/>
            </a:pPr>
            <a:r>
              <a:rPr lang="hr-HR" altLang="en-US" sz="1700" dirty="0"/>
              <a:t>Provodi ih voditelj PBIN-a (vanjski suradnik</a:t>
            </a:r>
          </a:p>
          <a:p>
            <a:pPr eaLnBrk="1" hangingPunct="1">
              <a:buFontTx/>
              <a:buNone/>
            </a:pPr>
            <a:r>
              <a:rPr lang="hr-HR" altLang="en-US" sz="1700" dirty="0"/>
              <a:t>CZSS ili radnik CZSS) na temelju pojedinačnog</a:t>
            </a:r>
          </a:p>
          <a:p>
            <a:pPr eaLnBrk="1" hangingPunct="1">
              <a:buFontTx/>
              <a:buNone/>
            </a:pPr>
            <a:r>
              <a:rPr lang="hr-HR" altLang="en-US" sz="1700" dirty="0"/>
              <a:t>(individualnog) programa postupanja koji izrađuje</a:t>
            </a:r>
          </a:p>
          <a:p>
            <a:pPr eaLnBrk="1" hangingPunct="1">
              <a:buFontTx/>
              <a:buNone/>
            </a:pPr>
            <a:r>
              <a:rPr lang="hr-HR" altLang="en-US" sz="1700" dirty="0"/>
              <a:t>stručni radnik CZSS, a verificira stručni tim CZSS</a:t>
            </a:r>
            <a:endParaRPr lang="en-US" altLang="en-US" sz="1700" dirty="0"/>
          </a:p>
          <a:p>
            <a:pPr eaLnBrk="1" hangingPunct="1"/>
            <a:endParaRPr lang="en-US" altLang="en-US" sz="1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425" name="Rectangle 174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427" name="Rectangle 174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29" name="Rectangle 174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31" name="Rectangle 174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33" name="Rectangle 174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35" name="Freeform: Shape 174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37" name="Rectangle 174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Rectangle 2">
            <a:extLst>
              <a:ext uri="{FF2B5EF4-FFF2-40B4-BE49-F238E27FC236}">
                <a16:creationId xmlns:a16="http://schemas.microsoft.com/office/drawing/2014/main" id="{50E484DA-4290-9C53-81AB-B7E5800055AC}"/>
              </a:ext>
            </a:extLst>
          </p:cNvPr>
          <p:cNvSpPr>
            <a:spLocks noGrp="1" noChangeArrowheads="1"/>
          </p:cNvSpPr>
          <p:nvPr>
            <p:ph type="title" idx="4294967295"/>
          </p:nvPr>
        </p:nvSpPr>
        <p:spPr>
          <a:xfrm>
            <a:off x="350041" y="586855"/>
            <a:ext cx="2401025" cy="3387497"/>
          </a:xfrm>
        </p:spPr>
        <p:txBody>
          <a:bodyPr vert="horz" lIns="91440" tIns="45720" rIns="91440" bIns="45720" rtlCol="0" anchor="b">
            <a:normAutofit/>
          </a:bodyPr>
          <a:lstStyle/>
          <a:p>
            <a:pPr algn="r" eaLnBrk="1" hangingPunct="1">
              <a:lnSpc>
                <a:spcPct val="90000"/>
              </a:lnSpc>
            </a:pPr>
            <a:r>
              <a:rPr lang="en-US" altLang="en-US" sz="3200" b="1" kern="1200">
                <a:solidFill>
                  <a:srgbClr val="FFFFFF"/>
                </a:solidFill>
                <a:latin typeface="+mj-lt"/>
                <a:ea typeface="+mj-ea"/>
                <a:cs typeface="+mj-cs"/>
              </a:rPr>
              <a:t>Prihvatljivi profili stručnjaka PBIN-a:</a:t>
            </a:r>
          </a:p>
        </p:txBody>
      </p:sp>
      <p:sp>
        <p:nvSpPr>
          <p:cNvPr id="17411" name="Rectangle 3">
            <a:extLst>
              <a:ext uri="{FF2B5EF4-FFF2-40B4-BE49-F238E27FC236}">
                <a16:creationId xmlns:a16="http://schemas.microsoft.com/office/drawing/2014/main" id="{A76A38CF-FBDC-D0EB-AEAD-190AD2188667}"/>
              </a:ext>
            </a:extLst>
          </p:cNvPr>
          <p:cNvSpPr>
            <a:spLocks noGrp="1" noChangeArrowheads="1"/>
          </p:cNvSpPr>
          <p:nvPr>
            <p:ph type="body" idx="4294967295"/>
          </p:nvPr>
        </p:nvSpPr>
        <p:spPr>
          <a:xfrm>
            <a:off x="3607694" y="649480"/>
            <a:ext cx="4916510" cy="5546047"/>
          </a:xfrm>
        </p:spPr>
        <p:txBody>
          <a:bodyPr vert="horz" lIns="91440" tIns="45720" rIns="91440" bIns="45720" rtlCol="0" anchor="ctr">
            <a:normAutofit/>
          </a:bodyPr>
          <a:lstStyle/>
          <a:p>
            <a:pPr indent="-228600" eaLnBrk="1" hangingPunct="1">
              <a:lnSpc>
                <a:spcPct val="90000"/>
              </a:lnSpc>
              <a:buFont typeface="Arial" panose="020B0604020202020204" pitchFamily="34" charset="0"/>
              <a:buChar char="•"/>
            </a:pPr>
            <a:r>
              <a:rPr lang="en-US" altLang="en-US" sz="1700"/>
              <a:t>Stručnjaci iz područja </a:t>
            </a:r>
            <a:r>
              <a:rPr lang="en-US" altLang="en-US" sz="1700" b="1"/>
              <a:t>pedagoških i psiholoških znanosti</a:t>
            </a:r>
            <a:endParaRPr lang="en-US" altLang="en-US" sz="1700"/>
          </a:p>
          <a:p>
            <a:pPr indent="-228600" eaLnBrk="1" hangingPunct="1">
              <a:lnSpc>
                <a:spcPct val="90000"/>
              </a:lnSpc>
              <a:buFont typeface="Arial" panose="020B0604020202020204" pitchFamily="34" charset="0"/>
              <a:buChar char="•"/>
            </a:pPr>
            <a:r>
              <a:rPr lang="en-US" altLang="en-US" sz="1700"/>
              <a:t>(socijalni radnici, psiholozi, pedagozi), iz područja </a:t>
            </a:r>
            <a:r>
              <a:rPr lang="en-US" altLang="en-US" sz="1700" b="1"/>
              <a:t>socijalne</a:t>
            </a:r>
          </a:p>
          <a:p>
            <a:pPr indent="-228600" eaLnBrk="1" hangingPunct="1">
              <a:lnSpc>
                <a:spcPct val="90000"/>
              </a:lnSpc>
              <a:buFont typeface="Arial" panose="020B0604020202020204" pitchFamily="34" charset="0"/>
              <a:buChar char="•"/>
            </a:pPr>
            <a:r>
              <a:rPr lang="en-US" altLang="en-US" sz="1700" b="1"/>
              <a:t>pedagogije</a:t>
            </a:r>
            <a:r>
              <a:rPr lang="en-US" altLang="en-US" sz="1700"/>
              <a:t> (socijalni pedagozi) te </a:t>
            </a:r>
            <a:r>
              <a:rPr lang="en-US" altLang="en-US" sz="1700" b="1"/>
              <a:t>sa sličnim profilom</a:t>
            </a:r>
            <a:r>
              <a:rPr lang="en-US" altLang="en-US" sz="1700"/>
              <a:t> odnosno sa</a:t>
            </a:r>
          </a:p>
          <a:p>
            <a:pPr indent="-228600" eaLnBrk="1" hangingPunct="1">
              <a:lnSpc>
                <a:spcPct val="90000"/>
              </a:lnSpc>
              <a:buFont typeface="Arial" panose="020B0604020202020204" pitchFamily="34" charset="0"/>
              <a:buChar char="•"/>
            </a:pPr>
            <a:r>
              <a:rPr lang="en-US" altLang="en-US" sz="1700"/>
              <a:t>neophodnom </a:t>
            </a:r>
            <a:r>
              <a:rPr lang="en-US" altLang="en-US" sz="1700" b="1"/>
              <a:t>sposobnošću i sklonošću</a:t>
            </a:r>
            <a:r>
              <a:rPr lang="en-US" altLang="en-US" sz="1700"/>
              <a:t> za rad s djecom i mladeži.</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49" name="Rectangle 1844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451" name="Rectangle 1845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53" name="Rectangle 1845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55" name="Rectangle 1845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57" name="Rectangle 1845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59" name="Freeform: Shape 1845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61" name="Rectangle 1846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Rectangle 2">
            <a:extLst>
              <a:ext uri="{FF2B5EF4-FFF2-40B4-BE49-F238E27FC236}">
                <a16:creationId xmlns:a16="http://schemas.microsoft.com/office/drawing/2014/main" id="{124A879F-8F8E-73E7-7755-68311904B30A}"/>
              </a:ext>
            </a:extLst>
          </p:cNvPr>
          <p:cNvSpPr>
            <a:spLocks noGrp="1" noChangeArrowheads="1"/>
          </p:cNvSpPr>
          <p:nvPr>
            <p:ph type="title" idx="4294967295"/>
          </p:nvPr>
        </p:nvSpPr>
        <p:spPr>
          <a:xfrm>
            <a:off x="350041" y="586855"/>
            <a:ext cx="2401025" cy="3387497"/>
          </a:xfrm>
        </p:spPr>
        <p:txBody>
          <a:bodyPr vert="horz" lIns="91440" tIns="45720" rIns="91440" bIns="45720" rtlCol="0" anchor="b">
            <a:normAutofit/>
          </a:bodyPr>
          <a:lstStyle/>
          <a:p>
            <a:pPr algn="r" eaLnBrk="1" hangingPunct="1">
              <a:lnSpc>
                <a:spcPct val="90000"/>
              </a:lnSpc>
            </a:pPr>
            <a:r>
              <a:rPr lang="en-US" altLang="en-US" sz="3200" b="1" kern="1200">
                <a:solidFill>
                  <a:srgbClr val="FFFFFF"/>
                </a:solidFill>
                <a:latin typeface="+mj-lt"/>
                <a:ea typeface="+mj-ea"/>
                <a:cs typeface="+mj-cs"/>
              </a:rPr>
              <a:t>Sadržaj i način provođenja PBIN-a</a:t>
            </a:r>
          </a:p>
        </p:txBody>
      </p:sp>
      <p:sp>
        <p:nvSpPr>
          <p:cNvPr id="18435" name="Rectangle 3">
            <a:extLst>
              <a:ext uri="{FF2B5EF4-FFF2-40B4-BE49-F238E27FC236}">
                <a16:creationId xmlns:a16="http://schemas.microsoft.com/office/drawing/2014/main" id="{FAE57A10-4D0A-D510-3F64-35A027A285EB}"/>
              </a:ext>
            </a:extLst>
          </p:cNvPr>
          <p:cNvSpPr>
            <a:spLocks noGrp="1" noChangeArrowheads="1"/>
          </p:cNvSpPr>
          <p:nvPr>
            <p:ph type="body" idx="4294967295"/>
          </p:nvPr>
        </p:nvSpPr>
        <p:spPr>
          <a:xfrm>
            <a:off x="3607694" y="649480"/>
            <a:ext cx="4916510" cy="5546047"/>
          </a:xfrm>
        </p:spPr>
        <p:txBody>
          <a:bodyPr vert="horz" lIns="91440" tIns="45720" rIns="91440" bIns="45720" rtlCol="0" anchor="ctr">
            <a:normAutofit/>
          </a:bodyPr>
          <a:lstStyle/>
          <a:p>
            <a:pPr indent="-228600" eaLnBrk="1" hangingPunct="1">
              <a:lnSpc>
                <a:spcPct val="90000"/>
              </a:lnSpc>
              <a:buFont typeface="Arial" panose="020B0604020202020204" pitchFamily="34" charset="0"/>
              <a:buChar char="•"/>
            </a:pPr>
            <a:r>
              <a:rPr lang="en-US" altLang="en-US" sz="1700" b="1" dirty="0"/>
              <a:t>1. CZSS</a:t>
            </a:r>
            <a:r>
              <a:rPr lang="en-US" altLang="en-US" sz="1700" dirty="0"/>
              <a:t> (</a:t>
            </a:r>
            <a:r>
              <a:rPr lang="en-US" altLang="en-US" sz="1700" dirty="0" err="1"/>
              <a:t>nakon</a:t>
            </a:r>
            <a:r>
              <a:rPr lang="en-US" altLang="en-US" sz="1700" dirty="0"/>
              <a:t> </a:t>
            </a:r>
            <a:r>
              <a:rPr lang="en-US" altLang="en-US" sz="1700" dirty="0" err="1"/>
              <a:t>prijema</a:t>
            </a:r>
            <a:r>
              <a:rPr lang="en-US" altLang="en-US" sz="1700" dirty="0"/>
              <a:t> </a:t>
            </a:r>
            <a:r>
              <a:rPr lang="en-US" altLang="en-US" sz="1700" dirty="0" err="1"/>
              <a:t>izvršne</a:t>
            </a:r>
            <a:r>
              <a:rPr lang="en-US" altLang="en-US" sz="1700" dirty="0"/>
              <a:t> </a:t>
            </a:r>
            <a:r>
              <a:rPr lang="en-US" altLang="en-US" sz="1700" dirty="0" err="1"/>
              <a:t>sudske</a:t>
            </a:r>
            <a:r>
              <a:rPr lang="en-US" altLang="en-US" sz="1700" dirty="0"/>
              <a:t> </a:t>
            </a:r>
            <a:r>
              <a:rPr lang="en-US" altLang="en-US" sz="1700" dirty="0" err="1"/>
              <a:t>odluke</a:t>
            </a:r>
            <a:r>
              <a:rPr lang="en-US" altLang="en-US" sz="1700" dirty="0"/>
              <a:t>) u </a:t>
            </a:r>
            <a:r>
              <a:rPr lang="en-US" altLang="en-US" sz="1700" dirty="0" err="1"/>
              <a:t>roku</a:t>
            </a:r>
            <a:r>
              <a:rPr lang="en-US" altLang="en-US" sz="1700" dirty="0"/>
              <a:t> od 5 dana </a:t>
            </a:r>
            <a:r>
              <a:rPr lang="en-US" altLang="en-US" sz="1700" b="1" dirty="0" err="1"/>
              <a:t>rješenjem</a:t>
            </a:r>
            <a:r>
              <a:rPr lang="en-US" altLang="en-US" sz="1700" dirty="0"/>
              <a:t> </a:t>
            </a:r>
            <a:r>
              <a:rPr lang="en-US" altLang="en-US" sz="1700" dirty="0" err="1"/>
              <a:t>odrediti</a:t>
            </a:r>
            <a:r>
              <a:rPr lang="en-US" altLang="en-US" sz="1700" dirty="0"/>
              <a:t> </a:t>
            </a:r>
            <a:r>
              <a:rPr lang="en-US" altLang="en-US" sz="1700" b="1" dirty="0" err="1"/>
              <a:t>voditelja</a:t>
            </a:r>
            <a:r>
              <a:rPr lang="en-US" altLang="en-US" sz="1700" dirty="0"/>
              <a:t> </a:t>
            </a:r>
            <a:r>
              <a:rPr lang="en-US" altLang="en-US" sz="1700" dirty="0" err="1"/>
              <a:t>mjere</a:t>
            </a:r>
            <a:r>
              <a:rPr lang="en-US" altLang="en-US" sz="1700" dirty="0"/>
              <a:t>.</a:t>
            </a:r>
          </a:p>
          <a:p>
            <a:pPr indent="-228600" eaLnBrk="1" hangingPunct="1">
              <a:lnSpc>
                <a:spcPct val="90000"/>
              </a:lnSpc>
              <a:buFont typeface="Arial" panose="020B0604020202020204" pitchFamily="34" charset="0"/>
              <a:buChar char="•"/>
            </a:pPr>
            <a:endParaRPr lang="en-US" altLang="en-US" sz="1700" dirty="0"/>
          </a:p>
          <a:p>
            <a:pPr indent="-228600" eaLnBrk="1" hangingPunct="1">
              <a:lnSpc>
                <a:spcPct val="90000"/>
              </a:lnSpc>
              <a:buFont typeface="Arial" panose="020B0604020202020204" pitchFamily="34" charset="0"/>
              <a:buChar char="•"/>
            </a:pPr>
            <a:r>
              <a:rPr lang="en-US" altLang="en-US" sz="1700" b="1" dirty="0"/>
              <a:t>2. </a:t>
            </a:r>
            <a:r>
              <a:rPr lang="en-US" altLang="en-US" sz="1700" b="1" dirty="0" err="1"/>
              <a:t>Voditelj</a:t>
            </a:r>
            <a:r>
              <a:rPr lang="en-US" altLang="en-US" sz="1700" b="1" dirty="0"/>
              <a:t> – </a:t>
            </a:r>
            <a:r>
              <a:rPr lang="en-US" altLang="en-US" sz="1700" b="1" dirty="0" err="1"/>
              <a:t>proučiti</a:t>
            </a:r>
            <a:r>
              <a:rPr lang="en-US" altLang="en-US" sz="1700" b="1" dirty="0"/>
              <a:t> </a:t>
            </a:r>
            <a:r>
              <a:rPr lang="en-US" altLang="en-US" sz="1700" b="1" dirty="0" err="1"/>
              <a:t>dokumentaciju</a:t>
            </a:r>
            <a:r>
              <a:rPr lang="en-US" altLang="en-US" sz="1700" dirty="0"/>
              <a:t> o </a:t>
            </a:r>
            <a:r>
              <a:rPr lang="en-US" altLang="en-US" sz="1700" dirty="0" err="1"/>
              <a:t>maloljetniku</a:t>
            </a:r>
            <a:r>
              <a:rPr lang="en-US" altLang="en-US" sz="1700" dirty="0"/>
              <a:t>.</a:t>
            </a:r>
          </a:p>
          <a:p>
            <a:pPr indent="-228600" eaLnBrk="1" hangingPunct="1">
              <a:lnSpc>
                <a:spcPct val="90000"/>
              </a:lnSpc>
              <a:buFont typeface="Arial" panose="020B0604020202020204" pitchFamily="34" charset="0"/>
              <a:buChar char="•"/>
            </a:pPr>
            <a:endParaRPr lang="en-US" altLang="en-US" sz="1700" dirty="0"/>
          </a:p>
          <a:p>
            <a:pPr indent="-228600" eaLnBrk="1" hangingPunct="1">
              <a:lnSpc>
                <a:spcPct val="90000"/>
              </a:lnSpc>
              <a:buFont typeface="Arial" panose="020B0604020202020204" pitchFamily="34" charset="0"/>
              <a:buChar char="•"/>
            </a:pPr>
            <a:r>
              <a:rPr lang="en-US" altLang="en-US" sz="1700" b="1" dirty="0"/>
              <a:t>3. </a:t>
            </a:r>
            <a:r>
              <a:rPr lang="en-US" altLang="en-US" sz="1700" b="1" dirty="0" err="1"/>
              <a:t>Važnost</a:t>
            </a:r>
            <a:r>
              <a:rPr lang="en-US" altLang="en-US" sz="1700" b="1" dirty="0"/>
              <a:t> </a:t>
            </a:r>
            <a:r>
              <a:rPr lang="en-US" altLang="en-US" sz="1700" b="1" dirty="0" err="1"/>
              <a:t>prvog</a:t>
            </a:r>
            <a:r>
              <a:rPr lang="en-US" altLang="en-US" sz="1700" b="1" dirty="0"/>
              <a:t> </a:t>
            </a:r>
            <a:r>
              <a:rPr lang="en-US" altLang="en-US" sz="1700" b="1" dirty="0" err="1"/>
              <a:t>kontakta</a:t>
            </a:r>
            <a:r>
              <a:rPr lang="en-US" altLang="en-US" sz="1700" dirty="0"/>
              <a:t> </a:t>
            </a:r>
            <a:r>
              <a:rPr lang="en-US" altLang="en-US" sz="1700" dirty="0" err="1"/>
              <a:t>voditelja</a:t>
            </a:r>
            <a:r>
              <a:rPr lang="en-US" altLang="en-US" sz="1700" dirty="0"/>
              <a:t> s </a:t>
            </a:r>
            <a:r>
              <a:rPr lang="en-US" altLang="en-US" sz="1700" dirty="0" err="1"/>
              <a:t>maloljetnikom</a:t>
            </a:r>
            <a:r>
              <a:rPr lang="en-US" altLang="en-US" sz="1700" dirty="0"/>
              <a:t> (u </a:t>
            </a:r>
            <a:r>
              <a:rPr lang="en-US" altLang="en-US" sz="1700" dirty="0" err="1"/>
              <a:t>službenom</a:t>
            </a:r>
            <a:r>
              <a:rPr lang="en-US" altLang="en-US" sz="1700" dirty="0"/>
              <a:t> </a:t>
            </a:r>
            <a:r>
              <a:rPr lang="en-US" altLang="en-US" sz="1700" dirty="0" err="1"/>
              <a:t>prostoru</a:t>
            </a:r>
            <a:r>
              <a:rPr lang="en-US" altLang="en-US" sz="1700" dirty="0"/>
              <a:t> CZSS – “</a:t>
            </a:r>
            <a:r>
              <a:rPr lang="en-US" altLang="en-US" sz="1700" dirty="0" err="1"/>
              <a:t>netko</a:t>
            </a:r>
            <a:r>
              <a:rPr lang="en-US" altLang="en-US" sz="1700" dirty="0"/>
              <a:t> </a:t>
            </a:r>
            <a:r>
              <a:rPr lang="en-US" altLang="en-US" sz="1700" dirty="0" err="1"/>
              <a:t>izvana</a:t>
            </a:r>
            <a:r>
              <a:rPr lang="en-US" altLang="en-US" sz="1700" dirty="0"/>
              <a:t>”).</a:t>
            </a:r>
          </a:p>
          <a:p>
            <a:pPr indent="-228600" eaLnBrk="1" hangingPunct="1">
              <a:lnSpc>
                <a:spcPct val="90000"/>
              </a:lnSpc>
              <a:buFont typeface="Arial" panose="020B0604020202020204" pitchFamily="34" charset="0"/>
              <a:buChar char="•"/>
            </a:pPr>
            <a:endParaRPr lang="en-US" altLang="en-US" sz="1700" dirty="0"/>
          </a:p>
          <a:p>
            <a:pPr indent="-228600" eaLnBrk="1" hangingPunct="1">
              <a:lnSpc>
                <a:spcPct val="90000"/>
              </a:lnSpc>
              <a:buFont typeface="Arial" panose="020B0604020202020204" pitchFamily="34" charset="0"/>
              <a:buChar char="•"/>
            </a:pPr>
            <a:r>
              <a:rPr lang="en-US" altLang="en-US" sz="1700" dirty="0"/>
              <a:t>4. </a:t>
            </a:r>
            <a:r>
              <a:rPr lang="en-US" altLang="en-US" sz="1700" b="1" dirty="0" err="1"/>
              <a:t>Voditelj</a:t>
            </a:r>
            <a:r>
              <a:rPr lang="en-US" altLang="en-US" sz="1700" b="1" dirty="0"/>
              <a:t> – </a:t>
            </a:r>
            <a:r>
              <a:rPr lang="en-US" altLang="en-US" sz="1700" b="1" dirty="0" err="1"/>
              <a:t>kontinuirano</a:t>
            </a:r>
            <a:r>
              <a:rPr lang="en-US" altLang="en-US" sz="1700" dirty="0"/>
              <a:t> </a:t>
            </a:r>
            <a:r>
              <a:rPr lang="en-US" altLang="en-US" sz="1700" b="1" dirty="0" err="1"/>
              <a:t>programiranje</a:t>
            </a:r>
            <a:r>
              <a:rPr lang="en-US" altLang="en-US" sz="1700" dirty="0"/>
              <a:t>/</a:t>
            </a:r>
            <a:r>
              <a:rPr lang="en-US" altLang="en-US" sz="1700" dirty="0" err="1"/>
              <a:t>upoznavanje</a:t>
            </a:r>
            <a:r>
              <a:rPr lang="en-US" altLang="en-US" sz="1700" dirty="0"/>
              <a:t> </a:t>
            </a:r>
            <a:r>
              <a:rPr lang="en-US" altLang="en-US" sz="1700" dirty="0" err="1"/>
              <a:t>ličnosti</a:t>
            </a:r>
            <a:r>
              <a:rPr lang="en-US" altLang="en-US" sz="1700" dirty="0"/>
              <a:t> </a:t>
            </a:r>
            <a:r>
              <a:rPr lang="en-US" altLang="en-US" sz="1700" dirty="0" err="1"/>
              <a:t>maloljetnika</a:t>
            </a:r>
            <a:r>
              <a:rPr lang="en-US" altLang="en-US" sz="1700" dirty="0"/>
              <a:t> </a:t>
            </a:r>
            <a:r>
              <a:rPr lang="en-US" altLang="en-US" sz="1700" dirty="0" err="1"/>
              <a:t>i</a:t>
            </a:r>
            <a:r>
              <a:rPr lang="en-US" altLang="en-US" sz="1700" dirty="0"/>
              <a:t> </a:t>
            </a:r>
            <a:r>
              <a:rPr lang="en-US" altLang="en-US" sz="1700" dirty="0" err="1"/>
              <a:t>njegove</a:t>
            </a:r>
            <a:r>
              <a:rPr lang="en-US" altLang="en-US" sz="1700" dirty="0"/>
              <a:t> </a:t>
            </a:r>
            <a:r>
              <a:rPr lang="en-US" altLang="en-US" sz="1700" dirty="0" err="1"/>
              <a:t>uže</a:t>
            </a:r>
            <a:r>
              <a:rPr lang="en-US" altLang="en-US" sz="1700" dirty="0"/>
              <a:t> </a:t>
            </a:r>
            <a:r>
              <a:rPr lang="en-US" altLang="en-US" sz="1700" dirty="0" err="1"/>
              <a:t>sredine</a:t>
            </a:r>
            <a:r>
              <a:rPr lang="en-US" altLang="en-US" sz="1700" dirty="0"/>
              <a:t>.</a:t>
            </a:r>
          </a:p>
          <a:p>
            <a:pPr indent="-228600" eaLnBrk="1" hangingPunct="1">
              <a:lnSpc>
                <a:spcPct val="90000"/>
              </a:lnSpc>
              <a:buFont typeface="Arial" panose="020B0604020202020204" pitchFamily="34" charset="0"/>
              <a:buChar char="•"/>
            </a:pPr>
            <a:endParaRPr lang="en-US" altLang="en-US" sz="1700" dirty="0"/>
          </a:p>
          <a:p>
            <a:pPr indent="-228600" eaLnBrk="1" hangingPunct="1">
              <a:lnSpc>
                <a:spcPct val="90000"/>
              </a:lnSpc>
              <a:buFont typeface="Arial" panose="020B0604020202020204" pitchFamily="34" charset="0"/>
              <a:buChar char="•"/>
            </a:pPr>
            <a:r>
              <a:rPr lang="en-US" altLang="en-US" sz="1700" b="1" dirty="0"/>
              <a:t>5. </a:t>
            </a:r>
            <a:r>
              <a:rPr lang="en-US" altLang="en-US" sz="1700" b="1" dirty="0" err="1"/>
              <a:t>Izrada</a:t>
            </a:r>
            <a:r>
              <a:rPr lang="en-US" altLang="en-US" sz="1700" b="1" dirty="0"/>
              <a:t> </a:t>
            </a:r>
            <a:r>
              <a:rPr lang="en-US" altLang="en-US" sz="1700" b="1" dirty="0" err="1"/>
              <a:t>pojedinačnog</a:t>
            </a:r>
            <a:r>
              <a:rPr lang="en-US" altLang="en-US" sz="1700" b="1" dirty="0"/>
              <a:t> </a:t>
            </a:r>
            <a:r>
              <a:rPr lang="en-US" altLang="en-US" sz="1700" b="1" dirty="0" err="1"/>
              <a:t>programa</a:t>
            </a:r>
            <a:r>
              <a:rPr lang="en-US" altLang="en-US" sz="1700" b="1" dirty="0"/>
              <a:t> </a:t>
            </a:r>
            <a:r>
              <a:rPr lang="en-US" altLang="en-US" sz="1700" b="1" dirty="0" err="1"/>
              <a:t>postupanja</a:t>
            </a:r>
            <a:r>
              <a:rPr lang="en-US" altLang="en-US" sz="1700" b="1" dirty="0"/>
              <a: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73" name="Rectangle 1947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475" name="Rectangle 1947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77" name="Rectangle 1947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79" name="Rectangle 1947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81" name="Rectangle 1948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83" name="Freeform: Shape 1948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485" name="Rectangle 1948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9" name="Text Box 4">
            <a:extLst>
              <a:ext uri="{FF2B5EF4-FFF2-40B4-BE49-F238E27FC236}">
                <a16:creationId xmlns:a16="http://schemas.microsoft.com/office/drawing/2014/main" id="{BA6E8961-6C24-6504-ED11-CD11E936F927}"/>
              </a:ext>
            </a:extLst>
          </p:cNvPr>
          <p:cNvSpPr txBox="1">
            <a:spLocks noChangeArrowheads="1"/>
          </p:cNvSpPr>
          <p:nvPr/>
        </p:nvSpPr>
        <p:spPr bwMode="auto">
          <a:xfrm>
            <a:off x="350041" y="586855"/>
            <a:ext cx="2401025" cy="338749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lnSpc>
                <a:spcPct val="90000"/>
              </a:lnSpc>
              <a:spcBef>
                <a:spcPct val="0"/>
              </a:spcBef>
              <a:spcAft>
                <a:spcPts val="600"/>
              </a:spcAft>
              <a:buNone/>
            </a:pPr>
            <a:r>
              <a:rPr lang="en-US" altLang="en-US" sz="3000" b="1" kern="1200">
                <a:solidFill>
                  <a:srgbClr val="FFFFFF"/>
                </a:solidFill>
                <a:latin typeface="+mj-lt"/>
                <a:ea typeface="+mj-ea"/>
                <a:cs typeface="+mj-cs"/>
              </a:rPr>
              <a:t>Pojedinačni/individualizirani program postupanja/plan promjene IPP</a:t>
            </a:r>
          </a:p>
        </p:txBody>
      </p:sp>
      <p:sp>
        <p:nvSpPr>
          <p:cNvPr id="19458" name="Rectangle 3">
            <a:extLst>
              <a:ext uri="{FF2B5EF4-FFF2-40B4-BE49-F238E27FC236}">
                <a16:creationId xmlns:a16="http://schemas.microsoft.com/office/drawing/2014/main" id="{A896B861-4CB9-373E-6DD6-D66B3CB4C03C}"/>
              </a:ext>
            </a:extLst>
          </p:cNvPr>
          <p:cNvSpPr>
            <a:spLocks noGrp="1" noChangeArrowheads="1"/>
          </p:cNvSpPr>
          <p:nvPr>
            <p:ph type="body" idx="4294967295"/>
          </p:nvPr>
        </p:nvSpPr>
        <p:spPr>
          <a:xfrm>
            <a:off x="3607694" y="649480"/>
            <a:ext cx="4916510" cy="5546047"/>
          </a:xfrm>
        </p:spPr>
        <p:txBody>
          <a:bodyPr vert="horz" lIns="91440" tIns="45720" rIns="91440" bIns="45720" rtlCol="0" anchor="ctr">
            <a:normAutofit/>
          </a:bodyPr>
          <a:lstStyle/>
          <a:p>
            <a:pPr indent="-228600" eaLnBrk="1" hangingPunct="1">
              <a:lnSpc>
                <a:spcPct val="90000"/>
              </a:lnSpc>
              <a:buFont typeface="Arial" panose="020B0604020202020204" pitchFamily="34" charset="0"/>
              <a:buChar char="•"/>
            </a:pPr>
            <a:r>
              <a:rPr lang="en-US" altLang="en-US" sz="1700" dirty="0" err="1"/>
              <a:t>Temeljem</a:t>
            </a:r>
            <a:r>
              <a:rPr lang="en-US" altLang="en-US" sz="1700" dirty="0"/>
              <a:t> </a:t>
            </a:r>
            <a:r>
              <a:rPr lang="en-US" altLang="en-US" sz="1700" dirty="0" err="1"/>
              <a:t>detaljne</a:t>
            </a:r>
            <a:r>
              <a:rPr lang="en-US" altLang="en-US" sz="1700" dirty="0"/>
              <a:t> </a:t>
            </a:r>
            <a:r>
              <a:rPr lang="en-US" altLang="en-US" sz="1700" dirty="0" err="1"/>
              <a:t>analize</a:t>
            </a:r>
            <a:r>
              <a:rPr lang="en-US" altLang="en-US" sz="1700" dirty="0"/>
              <a:t> </a:t>
            </a:r>
            <a:r>
              <a:rPr lang="en-US" altLang="en-US" sz="1700" dirty="0" err="1"/>
              <a:t>ličnosti</a:t>
            </a:r>
            <a:r>
              <a:rPr lang="en-US" altLang="en-US" sz="1700" dirty="0"/>
              <a:t> </a:t>
            </a:r>
            <a:r>
              <a:rPr lang="en-US" altLang="en-US" sz="1700" dirty="0" err="1"/>
              <a:t>maloljetnika</a:t>
            </a:r>
            <a:r>
              <a:rPr lang="en-US" altLang="en-US" sz="1700" dirty="0"/>
              <a:t>, </a:t>
            </a:r>
            <a:r>
              <a:rPr lang="en-US" altLang="en-US" sz="1700" dirty="0" err="1"/>
              <a:t>strukture</a:t>
            </a:r>
            <a:r>
              <a:rPr lang="en-US" altLang="en-US" sz="1700" dirty="0"/>
              <a:t> </a:t>
            </a:r>
            <a:r>
              <a:rPr lang="en-US" altLang="en-US" sz="1700" dirty="0" err="1"/>
              <a:t>obitelji</a:t>
            </a:r>
            <a:r>
              <a:rPr lang="en-US" altLang="en-US" sz="1700" dirty="0"/>
              <a:t>, </a:t>
            </a:r>
            <a:r>
              <a:rPr lang="en-US" altLang="en-US" sz="1700" dirty="0" err="1"/>
              <a:t>uspjeha</a:t>
            </a:r>
            <a:r>
              <a:rPr lang="en-US" altLang="en-US" sz="1700" dirty="0"/>
              <a:t> u </a:t>
            </a:r>
            <a:r>
              <a:rPr lang="en-US" altLang="en-US" sz="1700" dirty="0" err="1"/>
              <a:t>školi</a:t>
            </a:r>
            <a:r>
              <a:rPr lang="en-US" altLang="en-US" sz="1700" dirty="0"/>
              <a:t>, </a:t>
            </a:r>
            <a:r>
              <a:rPr lang="en-US" altLang="en-US" sz="1700" dirty="0" err="1"/>
              <a:t>načina</a:t>
            </a:r>
            <a:r>
              <a:rPr lang="en-US" altLang="en-US" sz="1700" dirty="0"/>
              <a:t> </a:t>
            </a:r>
            <a:r>
              <a:rPr lang="en-US" altLang="en-US" sz="1700" dirty="0" err="1"/>
              <a:t>provođenja</a:t>
            </a:r>
            <a:r>
              <a:rPr lang="en-US" altLang="en-US" sz="1700" dirty="0"/>
              <a:t> </a:t>
            </a:r>
            <a:r>
              <a:rPr lang="en-US" altLang="en-US" sz="1700" dirty="0" err="1"/>
              <a:t>slobodnog</a:t>
            </a:r>
            <a:r>
              <a:rPr lang="en-US" altLang="en-US" sz="1700" dirty="0"/>
              <a:t> </a:t>
            </a:r>
            <a:r>
              <a:rPr lang="en-US" altLang="en-US" sz="1700" dirty="0" err="1"/>
              <a:t>vremena</a:t>
            </a:r>
            <a:r>
              <a:rPr lang="en-US" altLang="en-US" sz="1700" dirty="0"/>
              <a:t>, </a:t>
            </a:r>
            <a:r>
              <a:rPr lang="en-US" altLang="en-US" sz="1700" dirty="0" err="1"/>
              <a:t>itd</a:t>
            </a:r>
            <a:r>
              <a:rPr lang="en-US" altLang="en-US" sz="1700" dirty="0"/>
              <a:t>.)</a:t>
            </a:r>
            <a:r>
              <a:rPr lang="en-US" altLang="en-US" sz="1700" b="1" dirty="0"/>
              <a:t>:</a:t>
            </a:r>
          </a:p>
          <a:p>
            <a:pPr indent="-228600" eaLnBrk="1" hangingPunct="1">
              <a:lnSpc>
                <a:spcPct val="90000"/>
              </a:lnSpc>
              <a:buFont typeface="Arial" panose="020B0604020202020204" pitchFamily="34" charset="0"/>
              <a:buChar char="•"/>
            </a:pPr>
            <a:endParaRPr lang="en-US" altLang="en-US" sz="1700" b="1" dirty="0"/>
          </a:p>
          <a:p>
            <a:pPr indent="-228600" eaLnBrk="1" hangingPunct="1">
              <a:lnSpc>
                <a:spcPct val="90000"/>
              </a:lnSpc>
              <a:buFont typeface="Arial" panose="020B0604020202020204" pitchFamily="34" charset="0"/>
              <a:buChar char="•"/>
            </a:pPr>
            <a:r>
              <a:rPr lang="en-US" altLang="en-US" sz="1700" b="1" dirty="0" err="1"/>
              <a:t>mjere</a:t>
            </a:r>
            <a:r>
              <a:rPr lang="en-US" altLang="en-US" sz="1700" b="1" dirty="0"/>
              <a:t> </a:t>
            </a:r>
            <a:r>
              <a:rPr lang="en-US" altLang="en-US" sz="1700" b="1" dirty="0" err="1"/>
              <a:t>i</a:t>
            </a:r>
            <a:r>
              <a:rPr lang="en-US" altLang="en-US" sz="1700" b="1" dirty="0"/>
              <a:t> </a:t>
            </a:r>
            <a:r>
              <a:rPr lang="en-US" altLang="en-US" sz="1700" b="1" dirty="0" err="1"/>
              <a:t>aktivnosti</a:t>
            </a:r>
            <a:r>
              <a:rPr lang="en-US" altLang="en-US" sz="1700" dirty="0"/>
              <a:t> </a:t>
            </a:r>
            <a:r>
              <a:rPr lang="en-US" altLang="en-US" sz="1700" dirty="0" err="1"/>
              <a:t>koje</a:t>
            </a:r>
            <a:r>
              <a:rPr lang="en-US" altLang="en-US" sz="1700" dirty="0"/>
              <a:t> </a:t>
            </a:r>
            <a:r>
              <a:rPr lang="en-US" altLang="en-US" sz="1700" dirty="0" err="1"/>
              <a:t>će</a:t>
            </a:r>
            <a:r>
              <a:rPr lang="en-US" altLang="en-US" sz="1700" dirty="0"/>
              <a:t> se </a:t>
            </a:r>
            <a:r>
              <a:rPr lang="en-US" altLang="en-US" sz="1700" dirty="0" err="1"/>
              <a:t>poduzimati</a:t>
            </a:r>
            <a:r>
              <a:rPr lang="en-US" altLang="en-US" sz="1700" dirty="0"/>
              <a:t> (</a:t>
            </a:r>
            <a:r>
              <a:rPr lang="en-US" altLang="en-US" sz="1700" dirty="0" err="1"/>
              <a:t>uz</a:t>
            </a:r>
            <a:r>
              <a:rPr lang="en-US" altLang="en-US" sz="1700" dirty="0"/>
              <a:t> </a:t>
            </a:r>
            <a:r>
              <a:rPr lang="en-US" altLang="en-US" sz="1700" dirty="0" err="1"/>
              <a:t>naznaku</a:t>
            </a:r>
            <a:r>
              <a:rPr lang="en-US" altLang="en-US" sz="1700" dirty="0"/>
              <a:t> </a:t>
            </a:r>
            <a:r>
              <a:rPr lang="en-US" altLang="en-US" sz="1700" dirty="0" err="1"/>
              <a:t>nositelja</a:t>
            </a:r>
            <a:r>
              <a:rPr lang="en-US" altLang="en-US" sz="1700" dirty="0"/>
              <a:t>)</a:t>
            </a:r>
          </a:p>
          <a:p>
            <a:pPr indent="-228600" eaLnBrk="1" hangingPunct="1">
              <a:lnSpc>
                <a:spcPct val="90000"/>
              </a:lnSpc>
              <a:buFont typeface="Arial" panose="020B0604020202020204" pitchFamily="34" charset="0"/>
              <a:buChar char="•"/>
            </a:pPr>
            <a:r>
              <a:rPr lang="en-US" altLang="en-US" sz="1700" b="1" dirty="0" err="1"/>
              <a:t>metode</a:t>
            </a:r>
            <a:r>
              <a:rPr lang="en-US" altLang="en-US" sz="1700" b="1" dirty="0"/>
              <a:t> </a:t>
            </a:r>
            <a:r>
              <a:rPr lang="en-US" altLang="en-US" sz="1700" b="1" dirty="0" err="1"/>
              <a:t>rada</a:t>
            </a:r>
            <a:r>
              <a:rPr lang="en-US" altLang="en-US" sz="1700" dirty="0"/>
              <a:t> (</a:t>
            </a:r>
            <a:r>
              <a:rPr lang="en-US" altLang="en-US" sz="1700" dirty="0" err="1"/>
              <a:t>način</a:t>
            </a:r>
            <a:r>
              <a:rPr lang="en-US" altLang="en-US" sz="1700" dirty="0"/>
              <a:t> </a:t>
            </a:r>
            <a:r>
              <a:rPr lang="en-US" altLang="en-US" sz="1700" dirty="0" err="1"/>
              <a:t>izvršenja</a:t>
            </a:r>
            <a:r>
              <a:rPr lang="en-US" altLang="en-US" sz="1700" dirty="0"/>
              <a:t>)</a:t>
            </a:r>
          </a:p>
          <a:p>
            <a:pPr indent="-228600" eaLnBrk="1" hangingPunct="1">
              <a:lnSpc>
                <a:spcPct val="90000"/>
              </a:lnSpc>
              <a:buFont typeface="Arial" panose="020B0604020202020204" pitchFamily="34" charset="0"/>
              <a:buChar char="•"/>
            </a:pPr>
            <a:r>
              <a:rPr lang="en-US" altLang="en-US" sz="1700" b="1" dirty="0" err="1"/>
              <a:t>mjesto</a:t>
            </a:r>
            <a:r>
              <a:rPr lang="en-US" altLang="en-US" sz="1700" b="1" dirty="0"/>
              <a:t>,</a:t>
            </a:r>
            <a:r>
              <a:rPr lang="en-US" altLang="en-US" sz="1700" dirty="0"/>
              <a:t> </a:t>
            </a:r>
            <a:r>
              <a:rPr lang="en-US" altLang="en-US" sz="1700" b="1" dirty="0" err="1"/>
              <a:t>vrijeme</a:t>
            </a:r>
            <a:r>
              <a:rPr lang="en-US" altLang="en-US" sz="1700" b="1" dirty="0"/>
              <a:t> </a:t>
            </a:r>
            <a:r>
              <a:rPr lang="en-US" altLang="en-US" sz="1700" b="1" dirty="0" err="1"/>
              <a:t>i</a:t>
            </a:r>
            <a:r>
              <a:rPr lang="en-US" altLang="en-US" sz="1700" b="1" dirty="0"/>
              <a:t> </a:t>
            </a:r>
            <a:r>
              <a:rPr lang="en-US" altLang="en-US" sz="1700" b="1" dirty="0" err="1"/>
              <a:t>rokovi</a:t>
            </a:r>
            <a:r>
              <a:rPr lang="en-US" altLang="en-US" sz="1700" dirty="0"/>
              <a:t> </a:t>
            </a:r>
            <a:r>
              <a:rPr lang="en-US" altLang="en-US" sz="1700" dirty="0" err="1"/>
              <a:t>poduzimanja</a:t>
            </a:r>
            <a:r>
              <a:rPr lang="en-US" altLang="en-US" sz="1700" dirty="0"/>
              <a:t> </a:t>
            </a:r>
            <a:r>
              <a:rPr lang="en-US" altLang="en-US" sz="1700" dirty="0" err="1"/>
              <a:t>mjera</a:t>
            </a:r>
            <a:r>
              <a:rPr lang="en-US" altLang="en-US" sz="1700" dirty="0"/>
              <a:t> </a:t>
            </a:r>
            <a:r>
              <a:rPr lang="en-US" altLang="en-US" sz="1700" dirty="0" err="1"/>
              <a:t>i</a:t>
            </a:r>
            <a:r>
              <a:rPr lang="en-US" altLang="en-US" sz="1700" dirty="0"/>
              <a:t> </a:t>
            </a:r>
            <a:r>
              <a:rPr lang="en-US" altLang="en-US" sz="1700" dirty="0" err="1"/>
              <a:t>aktivnosti</a:t>
            </a:r>
            <a:endParaRPr lang="en-US" altLang="en-US" sz="1700" dirty="0"/>
          </a:p>
          <a:p>
            <a:pPr indent="-228600" eaLnBrk="1" hangingPunct="1">
              <a:lnSpc>
                <a:spcPct val="90000"/>
              </a:lnSpc>
              <a:buFont typeface="Arial" panose="020B0604020202020204" pitchFamily="34" charset="0"/>
              <a:buChar char="•"/>
            </a:pPr>
            <a:r>
              <a:rPr lang="en-US" altLang="en-US" sz="1700" b="1" dirty="0" err="1"/>
              <a:t>posebne</a:t>
            </a:r>
            <a:r>
              <a:rPr lang="en-US" altLang="en-US" sz="1700" b="1" dirty="0"/>
              <a:t> </a:t>
            </a:r>
            <a:r>
              <a:rPr lang="en-US" altLang="en-US" sz="1700" b="1" dirty="0" err="1"/>
              <a:t>obveze</a:t>
            </a:r>
            <a:r>
              <a:rPr lang="en-US" altLang="en-US" sz="1700" dirty="0"/>
              <a:t>(!) = </a:t>
            </a:r>
            <a:r>
              <a:rPr lang="en-US" altLang="en-US" sz="1700" dirty="0" err="1"/>
              <a:t>unijeti</a:t>
            </a:r>
            <a:r>
              <a:rPr lang="en-US" altLang="en-US" sz="1700" dirty="0"/>
              <a:t> u program</a:t>
            </a:r>
          </a:p>
          <a:p>
            <a:pPr indent="-228600" eaLnBrk="1" hangingPunct="1">
              <a:lnSpc>
                <a:spcPct val="90000"/>
              </a:lnSpc>
              <a:buFont typeface="Arial" panose="020B0604020202020204" pitchFamily="34" charset="0"/>
              <a:buChar char="•"/>
            </a:pPr>
            <a:endParaRPr lang="en-US" altLang="en-US" sz="1700" dirty="0"/>
          </a:p>
          <a:p>
            <a:pPr indent="-228600" eaLnBrk="1" hangingPunct="1">
              <a:lnSpc>
                <a:spcPct val="90000"/>
              </a:lnSpc>
              <a:buFont typeface="Arial" panose="020B0604020202020204" pitchFamily="34" charset="0"/>
              <a:buChar char="•"/>
            </a:pPr>
            <a:endParaRPr lang="en-US" altLang="en-US" sz="1700" dirty="0"/>
          </a:p>
          <a:p>
            <a:pPr indent="-228600" eaLnBrk="1" hangingPunct="1">
              <a:lnSpc>
                <a:spcPct val="90000"/>
              </a:lnSpc>
              <a:buFont typeface="Arial" panose="020B0604020202020204" pitchFamily="34" charset="0"/>
              <a:buChar char="•"/>
            </a:pPr>
            <a:endParaRPr lang="en-US" altLang="en-US" sz="17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497" name="Rectangle 2049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499" name="Rectangle 2049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1" name="Rectangle 2050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3" name="Rectangle 2050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5" name="Rectangle 2050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07" name="Freeform: Shape 2050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509" name="Rectangle 2050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Rectangle 2">
            <a:extLst>
              <a:ext uri="{FF2B5EF4-FFF2-40B4-BE49-F238E27FC236}">
                <a16:creationId xmlns:a16="http://schemas.microsoft.com/office/drawing/2014/main" id="{CB7473CD-F545-1AAF-07EA-48A6EC1BDBAA}"/>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2500" b="1">
                <a:solidFill>
                  <a:srgbClr val="FFFFFF"/>
                </a:solidFill>
              </a:rPr>
              <a:t>Izrada individualnog plana promjene</a:t>
            </a:r>
            <a:endParaRPr lang="en-US" altLang="en-US" sz="2500" b="1">
              <a:solidFill>
                <a:srgbClr val="FFFFFF"/>
              </a:solidFill>
            </a:endParaRPr>
          </a:p>
        </p:txBody>
      </p:sp>
      <p:sp>
        <p:nvSpPr>
          <p:cNvPr id="20483" name="Rectangle 3">
            <a:extLst>
              <a:ext uri="{FF2B5EF4-FFF2-40B4-BE49-F238E27FC236}">
                <a16:creationId xmlns:a16="http://schemas.microsoft.com/office/drawing/2014/main" id="{BD49561F-1BD3-B9C5-6CAB-8F1E17E708ED}"/>
              </a:ext>
            </a:extLst>
          </p:cNvPr>
          <p:cNvSpPr>
            <a:spLocks noGrp="1" noChangeArrowheads="1"/>
          </p:cNvSpPr>
          <p:nvPr>
            <p:ph type="body" idx="1"/>
          </p:nvPr>
        </p:nvSpPr>
        <p:spPr>
          <a:xfrm>
            <a:off x="3607694" y="649480"/>
            <a:ext cx="4916510" cy="5546047"/>
          </a:xfrm>
        </p:spPr>
        <p:txBody>
          <a:bodyPr anchor="ctr">
            <a:normAutofit/>
          </a:bodyPr>
          <a:lstStyle/>
          <a:p>
            <a:pPr eaLnBrk="1" hangingPunct="1">
              <a:lnSpc>
                <a:spcPct val="90000"/>
              </a:lnSpc>
              <a:buFontTx/>
              <a:buNone/>
            </a:pPr>
            <a:r>
              <a:rPr lang="en-US" altLang="en-US" sz="1400" b="1"/>
              <a:t>Individualni plan – plan promjene</a:t>
            </a:r>
            <a:endParaRPr lang="hr-HR" altLang="en-US" sz="1400" b="1"/>
          </a:p>
          <a:p>
            <a:pPr eaLnBrk="1" hangingPunct="1">
              <a:lnSpc>
                <a:spcPct val="90000"/>
              </a:lnSpc>
            </a:pPr>
            <a:endParaRPr lang="en-US" altLang="en-US" sz="1400" b="1"/>
          </a:p>
          <a:p>
            <a:pPr eaLnBrk="1" hangingPunct="1">
              <a:lnSpc>
                <a:spcPct val="90000"/>
              </a:lnSpc>
            </a:pPr>
            <a:r>
              <a:rPr lang="hr-HR" altLang="en-US" sz="1400"/>
              <a:t>je </a:t>
            </a:r>
            <a:r>
              <a:rPr lang="en-US" altLang="en-US" sz="1400"/>
              <a:t>dokument kojeg izrađuju </a:t>
            </a:r>
            <a:r>
              <a:rPr lang="en-US" altLang="en-US" sz="1400" u="sng"/>
              <a:t>stručni radnici u suradnji s korisnikom</a:t>
            </a:r>
            <a:r>
              <a:rPr lang="en-US" altLang="en-US" sz="1400"/>
              <a:t>, </a:t>
            </a:r>
            <a:r>
              <a:rPr lang="en-US" altLang="en-US" sz="1400" u="sng"/>
              <a:t>članovima njegove obitelji</a:t>
            </a:r>
            <a:r>
              <a:rPr lang="en-US" altLang="en-US" sz="1400"/>
              <a:t>, skrbnikom ili zastupnikom</a:t>
            </a:r>
            <a:r>
              <a:rPr lang="hr-HR" altLang="en-US" sz="1400"/>
              <a:t> (ako</a:t>
            </a:r>
            <a:r>
              <a:rPr lang="en-US" altLang="en-US" sz="1400"/>
              <a:t> ima pravo na socijalnu uslugu ili socijalnu uslugu već koristi, u izradi sudjeluje stručni radnik ili drugi predstavnik pružatelja usluga</a:t>
            </a:r>
            <a:r>
              <a:rPr lang="hr-HR" altLang="en-US" sz="1400"/>
              <a:t>)</a:t>
            </a:r>
            <a:r>
              <a:rPr lang="en-US" altLang="en-US" sz="1400"/>
              <a:t>.</a:t>
            </a:r>
            <a:endParaRPr lang="hr-HR" altLang="en-US" sz="1400"/>
          </a:p>
          <a:p>
            <a:pPr eaLnBrk="1" hangingPunct="1">
              <a:lnSpc>
                <a:spcPct val="90000"/>
              </a:lnSpc>
              <a:buFontTx/>
              <a:buNone/>
            </a:pPr>
            <a:endParaRPr lang="en-US" altLang="en-US" sz="1400"/>
          </a:p>
          <a:p>
            <a:pPr eaLnBrk="1" hangingPunct="1">
              <a:lnSpc>
                <a:spcPct val="90000"/>
              </a:lnSpc>
            </a:pPr>
            <a:r>
              <a:rPr lang="en-US" altLang="en-US" sz="1400"/>
              <a:t>sadrži </a:t>
            </a:r>
            <a:r>
              <a:rPr lang="en-US" altLang="en-US" sz="1400" u="sng"/>
              <a:t>procjenu potreba korisnika, prava iz sustava socijalne skrbi koja će korisnik ostvariti  i opis usluga koje će se korisniku pružati</a:t>
            </a:r>
            <a:r>
              <a:rPr lang="en-US" altLang="en-US" sz="1400"/>
              <a:t> u razdoblju za koje se izrađuje plan. </a:t>
            </a:r>
            <a:endParaRPr lang="hr-HR" altLang="en-US" sz="1400"/>
          </a:p>
          <a:p>
            <a:pPr eaLnBrk="1" hangingPunct="1">
              <a:lnSpc>
                <a:spcPct val="90000"/>
              </a:lnSpc>
            </a:pPr>
            <a:endParaRPr lang="hr-HR" altLang="en-US" sz="1400"/>
          </a:p>
          <a:p>
            <a:pPr eaLnBrk="1" hangingPunct="1">
              <a:lnSpc>
                <a:spcPct val="90000"/>
              </a:lnSpc>
            </a:pPr>
            <a:r>
              <a:rPr lang="en-US" altLang="en-US" sz="1400" u="sng"/>
              <a:t>sadrži prava i odgovornosti stručnih radnika centra za socijalnu skrb, pružatelja usluga i korisnika</a:t>
            </a:r>
            <a:r>
              <a:rPr lang="en-US" altLang="en-US" sz="1400"/>
              <a:t>, sve potrebne rokove i uvjete za korištenje, promjenu ili prekid usluge. </a:t>
            </a:r>
            <a:endParaRPr lang="hr-HR" altLang="en-US" sz="1400"/>
          </a:p>
          <a:p>
            <a:pPr eaLnBrk="1" hangingPunct="1">
              <a:lnSpc>
                <a:spcPct val="90000"/>
              </a:lnSpc>
            </a:pPr>
            <a:endParaRPr lang="en-US" altLang="en-US" sz="1400"/>
          </a:p>
          <a:p>
            <a:pPr eaLnBrk="1" hangingPunct="1">
              <a:lnSpc>
                <a:spcPct val="90000"/>
              </a:lnSpc>
            </a:pPr>
            <a:r>
              <a:rPr lang="en-US" altLang="en-US" sz="1400"/>
              <a:t>svim</a:t>
            </a:r>
            <a:r>
              <a:rPr lang="hr-HR" altLang="en-US" sz="1400"/>
              <a:t>a</a:t>
            </a:r>
            <a:r>
              <a:rPr lang="en-US" altLang="en-US" sz="1400"/>
              <a:t> koj</a:t>
            </a:r>
            <a:r>
              <a:rPr lang="hr-HR" altLang="en-US" sz="1400"/>
              <a:t>i</a:t>
            </a:r>
            <a:r>
              <a:rPr lang="en-US" altLang="en-US" sz="1400"/>
              <a:t> sudjeluju u procjeni potreba i izradi individualnog plana omogućuje se </a:t>
            </a:r>
            <a:r>
              <a:rPr lang="en-US" altLang="en-US" sz="1400" u="sng"/>
              <a:t>aktivno učešće i mogućnost izbora dostupnih prava i primjerene usluge</a:t>
            </a:r>
            <a:r>
              <a:rPr lang="en-US" altLang="en-US" sz="1400"/>
              <a:t> na koju korisnik ima pravo i koja u najboljoj mjeri osigurava zadovoljavanje njegovih potreba, uvažavajući potrebu korisnika da bude uključen u aktivnosti zajednice u kojoj živi.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21" name="Rectangle 215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523" name="Rectangle 215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5" name="Rectangle 215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7" name="Rectangle 215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9" name="Rectangle 215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31" name="Freeform: Shape 215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533" name="Rectangle 215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Rectangle 2">
            <a:extLst>
              <a:ext uri="{FF2B5EF4-FFF2-40B4-BE49-F238E27FC236}">
                <a16:creationId xmlns:a16="http://schemas.microsoft.com/office/drawing/2014/main" id="{4A10869A-2564-4498-9B4D-76F92E7F3B46}"/>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2500" b="1">
                <a:solidFill>
                  <a:srgbClr val="FFFFFF"/>
                </a:solidFill>
              </a:rPr>
              <a:t>Izrada individualnog plana promjene</a:t>
            </a:r>
            <a:endParaRPr lang="en-US" altLang="en-US" sz="2500" b="1">
              <a:solidFill>
                <a:srgbClr val="FFFFFF"/>
              </a:solidFill>
            </a:endParaRPr>
          </a:p>
        </p:txBody>
      </p:sp>
      <p:sp>
        <p:nvSpPr>
          <p:cNvPr id="21507" name="Rectangle 3">
            <a:extLst>
              <a:ext uri="{FF2B5EF4-FFF2-40B4-BE49-F238E27FC236}">
                <a16:creationId xmlns:a16="http://schemas.microsoft.com/office/drawing/2014/main" id="{59EAFFC7-BC9B-E4D5-7F77-F80F725C6191}"/>
              </a:ext>
            </a:extLst>
          </p:cNvPr>
          <p:cNvSpPr>
            <a:spLocks noGrp="1" noChangeArrowheads="1"/>
          </p:cNvSpPr>
          <p:nvPr>
            <p:ph type="body" idx="1"/>
          </p:nvPr>
        </p:nvSpPr>
        <p:spPr>
          <a:xfrm>
            <a:off x="3607694" y="649480"/>
            <a:ext cx="4916510" cy="5546047"/>
          </a:xfrm>
        </p:spPr>
        <p:txBody>
          <a:bodyPr anchor="ctr">
            <a:normAutofit lnSpcReduction="10000"/>
          </a:bodyPr>
          <a:lstStyle/>
          <a:p>
            <a:pPr eaLnBrk="1" hangingPunct="1">
              <a:buFontTx/>
              <a:buNone/>
            </a:pPr>
            <a:r>
              <a:rPr lang="en-US" altLang="en-US" sz="1700" b="1" dirty="0" err="1"/>
              <a:t>Individualni</a:t>
            </a:r>
            <a:r>
              <a:rPr lang="en-US" altLang="en-US" sz="1700" b="1" dirty="0"/>
              <a:t> plan – plan </a:t>
            </a:r>
            <a:r>
              <a:rPr lang="en-US" altLang="en-US" sz="1700" b="1" dirty="0" err="1"/>
              <a:t>promjene</a:t>
            </a:r>
            <a:endParaRPr lang="hr-HR" altLang="en-US" sz="1700" b="1" dirty="0"/>
          </a:p>
          <a:p>
            <a:pPr eaLnBrk="1" hangingPunct="1">
              <a:buFontTx/>
              <a:buNone/>
            </a:pPr>
            <a:endParaRPr lang="hr-HR" altLang="en-US" sz="1700" b="1" dirty="0"/>
          </a:p>
          <a:p>
            <a:pPr eaLnBrk="1" hangingPunct="1"/>
            <a:r>
              <a:rPr lang="en-US" altLang="en-US" sz="1700" dirty="0" err="1"/>
              <a:t>Individualni</a:t>
            </a:r>
            <a:r>
              <a:rPr lang="en-US" altLang="en-US" sz="1700" dirty="0"/>
              <a:t> plan, </a:t>
            </a:r>
            <a:r>
              <a:rPr lang="en-US" altLang="en-US" sz="1700" dirty="0" err="1"/>
              <a:t>uz</a:t>
            </a:r>
            <a:r>
              <a:rPr lang="en-US" altLang="en-US" sz="1700" dirty="0"/>
              <a:t> </a:t>
            </a:r>
            <a:r>
              <a:rPr lang="en-US" altLang="en-US" sz="1700" dirty="0" err="1"/>
              <a:t>opisane</a:t>
            </a:r>
            <a:r>
              <a:rPr lang="en-US" altLang="en-US" sz="1700" dirty="0"/>
              <a:t> </a:t>
            </a:r>
            <a:r>
              <a:rPr lang="en-US" altLang="en-US" sz="1700" dirty="0" err="1"/>
              <a:t>potrebe</a:t>
            </a:r>
            <a:r>
              <a:rPr lang="en-US" altLang="en-US" sz="1700" dirty="0"/>
              <a:t> </a:t>
            </a:r>
            <a:r>
              <a:rPr lang="en-US" altLang="en-US" sz="1700" dirty="0" err="1"/>
              <a:t>korisnika</a:t>
            </a:r>
            <a:r>
              <a:rPr lang="en-US" altLang="en-US" sz="1700" dirty="0"/>
              <a:t>, </a:t>
            </a:r>
            <a:r>
              <a:rPr lang="en-US" altLang="en-US" sz="1700" u="sng" dirty="0" err="1"/>
              <a:t>sadrži</a:t>
            </a:r>
            <a:r>
              <a:rPr lang="en-US" altLang="en-US" sz="1700" u="sng" dirty="0"/>
              <a:t> </a:t>
            </a:r>
            <a:r>
              <a:rPr lang="en-US" altLang="en-US" sz="1700" u="sng" dirty="0" err="1"/>
              <a:t>i</a:t>
            </a:r>
            <a:r>
              <a:rPr lang="en-US" altLang="en-US" sz="1700" u="sng" dirty="0"/>
              <a:t> </a:t>
            </a:r>
            <a:r>
              <a:rPr lang="en-US" altLang="en-US" sz="1700" u="sng" dirty="0" err="1"/>
              <a:t>metode</a:t>
            </a:r>
            <a:r>
              <a:rPr lang="en-US" altLang="en-US" sz="1700" u="sng" dirty="0"/>
              <a:t> </a:t>
            </a:r>
            <a:r>
              <a:rPr lang="en-US" altLang="en-US" sz="1700" u="sng" dirty="0" err="1"/>
              <a:t>i</a:t>
            </a:r>
            <a:r>
              <a:rPr lang="en-US" altLang="en-US" sz="1700" u="sng" dirty="0"/>
              <a:t> </a:t>
            </a:r>
            <a:r>
              <a:rPr lang="en-US" altLang="en-US" sz="1700" u="sng" dirty="0" err="1"/>
              <a:t>načine</a:t>
            </a:r>
            <a:r>
              <a:rPr lang="en-US" altLang="en-US" sz="1700" u="sng" dirty="0"/>
              <a:t> </a:t>
            </a:r>
            <a:r>
              <a:rPr lang="en-US" altLang="en-US" sz="1700" u="sng" dirty="0" err="1"/>
              <a:t>evaluacije</a:t>
            </a:r>
            <a:r>
              <a:rPr lang="en-US" altLang="en-US" sz="1700" u="sng" dirty="0"/>
              <a:t> </a:t>
            </a:r>
            <a:r>
              <a:rPr lang="en-US" altLang="en-US" sz="1700" u="sng" dirty="0" err="1"/>
              <a:t>postignutih</a:t>
            </a:r>
            <a:r>
              <a:rPr lang="en-US" altLang="en-US" sz="1700" u="sng" dirty="0"/>
              <a:t> </a:t>
            </a:r>
            <a:r>
              <a:rPr lang="en-US" altLang="en-US" sz="1700" u="sng" dirty="0" err="1"/>
              <a:t>rezultata</a:t>
            </a:r>
            <a:r>
              <a:rPr lang="en-US" altLang="en-US" sz="1700" dirty="0"/>
              <a:t>. U </a:t>
            </a:r>
            <a:r>
              <a:rPr lang="en-US" altLang="en-US" sz="1700" dirty="0" err="1"/>
              <a:t>evaluaciji</a:t>
            </a:r>
            <a:r>
              <a:rPr lang="en-US" altLang="en-US" sz="1700" dirty="0"/>
              <a:t> </a:t>
            </a:r>
            <a:r>
              <a:rPr lang="en-US" altLang="en-US" sz="1700" dirty="0" err="1"/>
              <a:t>sudjeluju</a:t>
            </a:r>
            <a:r>
              <a:rPr lang="en-US" altLang="en-US" sz="1700" dirty="0"/>
              <a:t> </a:t>
            </a:r>
            <a:r>
              <a:rPr lang="en-US" altLang="en-US" sz="1700" dirty="0" err="1"/>
              <a:t>stručni</a:t>
            </a:r>
            <a:r>
              <a:rPr lang="en-US" altLang="en-US" sz="1700" dirty="0"/>
              <a:t> </a:t>
            </a:r>
            <a:r>
              <a:rPr lang="en-US" altLang="en-US" sz="1700" dirty="0" err="1"/>
              <a:t>radnici</a:t>
            </a:r>
            <a:r>
              <a:rPr lang="en-US" altLang="en-US" sz="1700" dirty="0"/>
              <a:t> centra za </a:t>
            </a:r>
            <a:r>
              <a:rPr lang="en-US" altLang="en-US" sz="1700" dirty="0" err="1"/>
              <a:t>socijalnu</a:t>
            </a:r>
            <a:r>
              <a:rPr lang="en-US" altLang="en-US" sz="1700" dirty="0"/>
              <a:t> </a:t>
            </a:r>
            <a:r>
              <a:rPr lang="en-US" altLang="en-US" sz="1700" dirty="0" err="1"/>
              <a:t>skrb</a:t>
            </a:r>
            <a:r>
              <a:rPr lang="en-US" altLang="en-US" sz="1700" dirty="0"/>
              <a:t>, </a:t>
            </a:r>
            <a:r>
              <a:rPr lang="en-US" altLang="en-US" sz="1700" dirty="0" err="1"/>
              <a:t>korisnik</a:t>
            </a:r>
            <a:r>
              <a:rPr lang="en-US" altLang="en-US" sz="1700" dirty="0"/>
              <a:t> </a:t>
            </a:r>
            <a:r>
              <a:rPr lang="en-US" altLang="en-US" sz="1700" dirty="0" err="1"/>
              <a:t>i</a:t>
            </a:r>
            <a:r>
              <a:rPr lang="en-US" altLang="en-US" sz="1700" dirty="0"/>
              <a:t> </a:t>
            </a:r>
            <a:r>
              <a:rPr lang="en-US" altLang="en-US" sz="1700" dirty="0" err="1"/>
              <a:t>članovi</a:t>
            </a:r>
            <a:r>
              <a:rPr lang="en-US" altLang="en-US" sz="1700" dirty="0"/>
              <a:t> </a:t>
            </a:r>
            <a:r>
              <a:rPr lang="en-US" altLang="en-US" sz="1700" dirty="0" err="1"/>
              <a:t>njegove</a:t>
            </a:r>
            <a:r>
              <a:rPr lang="en-US" altLang="en-US" sz="1700" dirty="0"/>
              <a:t> </a:t>
            </a:r>
            <a:r>
              <a:rPr lang="en-US" altLang="en-US" sz="1700" dirty="0" err="1"/>
              <a:t>obitelji</a:t>
            </a:r>
            <a:r>
              <a:rPr lang="en-US" altLang="en-US" sz="1700" dirty="0"/>
              <a:t>, </a:t>
            </a:r>
            <a:r>
              <a:rPr lang="en-US" altLang="en-US" sz="1700" dirty="0" err="1"/>
              <a:t>skrbnik</a:t>
            </a:r>
            <a:r>
              <a:rPr lang="en-US" altLang="en-US" sz="1700" dirty="0"/>
              <a:t> </a:t>
            </a:r>
            <a:r>
              <a:rPr lang="en-US" altLang="en-US" sz="1700" dirty="0" err="1"/>
              <a:t>i</a:t>
            </a:r>
            <a:r>
              <a:rPr lang="en-US" altLang="en-US" sz="1700" dirty="0"/>
              <a:t> </a:t>
            </a:r>
            <a:r>
              <a:rPr lang="en-US" altLang="en-US" sz="1700" dirty="0" err="1"/>
              <a:t>drugi</a:t>
            </a:r>
            <a:r>
              <a:rPr lang="en-US" altLang="en-US" sz="1700" dirty="0"/>
              <a:t> </a:t>
            </a:r>
            <a:r>
              <a:rPr lang="en-US" altLang="en-US" sz="1700" dirty="0" err="1"/>
              <a:t>stručnjaci</a:t>
            </a:r>
            <a:r>
              <a:rPr lang="en-US" altLang="en-US" sz="1700" dirty="0"/>
              <a:t> </a:t>
            </a:r>
            <a:r>
              <a:rPr lang="en-US" altLang="en-US" sz="1700" dirty="0" err="1"/>
              <a:t>te</a:t>
            </a:r>
            <a:r>
              <a:rPr lang="en-US" altLang="en-US" sz="1700" dirty="0"/>
              <a:t> </a:t>
            </a:r>
            <a:r>
              <a:rPr lang="en-US" altLang="en-US" sz="1700" dirty="0" err="1"/>
              <a:t>pružatelj</a:t>
            </a:r>
            <a:r>
              <a:rPr lang="en-US" altLang="en-US" sz="1700" dirty="0"/>
              <a:t> </a:t>
            </a:r>
            <a:r>
              <a:rPr lang="en-US" altLang="en-US" sz="1700" dirty="0" err="1"/>
              <a:t>usluge</a:t>
            </a:r>
            <a:r>
              <a:rPr lang="en-US" altLang="en-US" sz="1700" dirty="0"/>
              <a:t>. </a:t>
            </a:r>
          </a:p>
          <a:p>
            <a:pPr eaLnBrk="1" hangingPunct="1"/>
            <a:endParaRPr lang="hr-HR" altLang="en-US" sz="1700" dirty="0"/>
          </a:p>
          <a:p>
            <a:pPr eaLnBrk="1" hangingPunct="1">
              <a:buFontTx/>
              <a:buNone/>
            </a:pPr>
            <a:r>
              <a:rPr lang="hr-HR" altLang="en-US" sz="1700" dirty="0"/>
              <a:t>	</a:t>
            </a:r>
            <a:r>
              <a:rPr lang="en-US" altLang="en-US" sz="1700" dirty="0" err="1"/>
              <a:t>Ukoliko</a:t>
            </a:r>
            <a:r>
              <a:rPr lang="en-US" altLang="en-US" sz="1700" dirty="0"/>
              <a:t> se </a:t>
            </a:r>
            <a:r>
              <a:rPr lang="en-US" altLang="en-US" sz="1700" dirty="0" err="1"/>
              <a:t>praćenjem</a:t>
            </a:r>
            <a:r>
              <a:rPr lang="en-US" altLang="en-US" sz="1700" dirty="0"/>
              <a:t> </a:t>
            </a:r>
            <a:r>
              <a:rPr lang="en-US" altLang="en-US" sz="1700" dirty="0" err="1"/>
              <a:t>realizacije</a:t>
            </a:r>
            <a:r>
              <a:rPr lang="en-US" altLang="en-US" sz="1700" dirty="0"/>
              <a:t> plana </a:t>
            </a:r>
            <a:r>
              <a:rPr lang="en-US" altLang="en-US" sz="1700" dirty="0" err="1"/>
              <a:t>ocijeni</a:t>
            </a:r>
            <a:r>
              <a:rPr lang="en-US" altLang="en-US" sz="1700" dirty="0"/>
              <a:t> da </a:t>
            </a:r>
            <a:r>
              <a:rPr lang="en-US" altLang="en-US" sz="1700" dirty="0" err="1"/>
              <a:t>su</a:t>
            </a:r>
            <a:r>
              <a:rPr lang="en-US" altLang="en-US" sz="1700" dirty="0"/>
              <a:t> se </a:t>
            </a:r>
            <a:r>
              <a:rPr lang="en-US" altLang="en-US" sz="1700" dirty="0" err="1"/>
              <a:t>promijenile</a:t>
            </a:r>
            <a:r>
              <a:rPr lang="en-US" altLang="en-US" sz="1700" dirty="0"/>
              <a:t> </a:t>
            </a:r>
            <a:r>
              <a:rPr lang="en-US" altLang="en-US" sz="1700" dirty="0" err="1"/>
              <a:t>potrebe</a:t>
            </a:r>
            <a:r>
              <a:rPr lang="en-US" altLang="en-US" sz="1700" dirty="0"/>
              <a:t> </a:t>
            </a:r>
            <a:r>
              <a:rPr lang="en-US" altLang="en-US" sz="1700" dirty="0" err="1"/>
              <a:t>korisnika</a:t>
            </a:r>
            <a:r>
              <a:rPr lang="en-US" altLang="en-US" sz="1700" dirty="0"/>
              <a:t>, </a:t>
            </a:r>
            <a:r>
              <a:rPr lang="en-US" altLang="en-US" sz="1700" dirty="0" err="1"/>
              <a:t>te</a:t>
            </a:r>
            <a:r>
              <a:rPr lang="en-US" altLang="en-US" sz="1700" dirty="0"/>
              <a:t> se </a:t>
            </a:r>
            <a:r>
              <a:rPr lang="en-US" altLang="en-US" sz="1700" dirty="0" err="1"/>
              <a:t>promjene</a:t>
            </a:r>
            <a:r>
              <a:rPr lang="en-US" altLang="en-US" sz="1700" dirty="0"/>
              <a:t> </a:t>
            </a:r>
            <a:r>
              <a:rPr lang="en-US" altLang="en-US" sz="1700" dirty="0" err="1"/>
              <a:t>evidentiraju</a:t>
            </a:r>
            <a:r>
              <a:rPr lang="en-US" altLang="en-US" sz="1700" dirty="0"/>
              <a:t> </a:t>
            </a:r>
            <a:r>
              <a:rPr lang="en-US" altLang="en-US" sz="1700" dirty="0" err="1"/>
              <a:t>i</a:t>
            </a:r>
            <a:r>
              <a:rPr lang="en-US" altLang="en-US" sz="1700" dirty="0"/>
              <a:t> </a:t>
            </a:r>
            <a:r>
              <a:rPr lang="en-US" altLang="en-US" sz="1700" dirty="0" err="1"/>
              <a:t>planiraju</a:t>
            </a:r>
            <a:r>
              <a:rPr lang="en-US" altLang="en-US" sz="1700" dirty="0"/>
              <a:t> se </a:t>
            </a:r>
            <a:r>
              <a:rPr lang="en-US" altLang="en-US" sz="1700" dirty="0" err="1"/>
              <a:t>nove</a:t>
            </a:r>
            <a:r>
              <a:rPr lang="en-US" altLang="en-US" sz="1700" dirty="0"/>
              <a:t> </a:t>
            </a:r>
            <a:r>
              <a:rPr lang="en-US" altLang="en-US" sz="1700" dirty="0" err="1"/>
              <a:t>aktivnosti</a:t>
            </a:r>
            <a:r>
              <a:rPr lang="en-US" altLang="en-US" sz="1700" dirty="0"/>
              <a:t> </a:t>
            </a:r>
            <a:r>
              <a:rPr lang="en-US" altLang="en-US" sz="1700" dirty="0" err="1"/>
              <a:t>kako</a:t>
            </a:r>
            <a:r>
              <a:rPr lang="en-US" altLang="en-US" sz="1700" dirty="0"/>
              <a:t> bi se </a:t>
            </a:r>
            <a:r>
              <a:rPr lang="en-US" altLang="en-US" sz="1700" dirty="0" err="1"/>
              <a:t>na</a:t>
            </a:r>
            <a:r>
              <a:rPr lang="en-US" altLang="en-US" sz="1700" dirty="0"/>
              <a:t> </a:t>
            </a:r>
            <a:r>
              <a:rPr lang="en-US" altLang="en-US" sz="1700" dirty="0" err="1"/>
              <a:t>najbolji</a:t>
            </a:r>
            <a:r>
              <a:rPr lang="en-US" altLang="en-US" sz="1700" dirty="0"/>
              <a:t> </a:t>
            </a:r>
            <a:r>
              <a:rPr lang="en-US" altLang="en-US" sz="1700" dirty="0" err="1"/>
              <a:t>način</a:t>
            </a:r>
            <a:r>
              <a:rPr lang="en-US" altLang="en-US" sz="1700" dirty="0"/>
              <a:t> </a:t>
            </a:r>
            <a:r>
              <a:rPr lang="en-US" altLang="en-US" sz="1700" dirty="0" err="1"/>
              <a:t>te</a:t>
            </a:r>
            <a:r>
              <a:rPr lang="en-US" altLang="en-US" sz="1700" dirty="0"/>
              <a:t> </a:t>
            </a:r>
            <a:r>
              <a:rPr lang="en-US" altLang="en-US" sz="1700" dirty="0" err="1"/>
              <a:t>potrebe</a:t>
            </a:r>
            <a:r>
              <a:rPr lang="en-US" altLang="en-US" sz="1700" dirty="0"/>
              <a:t> </a:t>
            </a:r>
            <a:r>
              <a:rPr lang="en-US" altLang="en-US" sz="1700" dirty="0" err="1"/>
              <a:t>zadovoljile</a:t>
            </a:r>
            <a:r>
              <a:rPr lang="en-US" altLang="en-US" sz="1700" dirty="0"/>
              <a:t>, u </a:t>
            </a:r>
            <a:r>
              <a:rPr lang="en-US" altLang="en-US" sz="1700" dirty="0" err="1"/>
              <a:t>skladu</a:t>
            </a:r>
            <a:r>
              <a:rPr lang="en-US" altLang="en-US" sz="1700" dirty="0"/>
              <a:t> </a:t>
            </a:r>
            <a:r>
              <a:rPr lang="en-US" altLang="en-US" sz="1700" dirty="0" err="1"/>
              <a:t>sa</a:t>
            </a:r>
            <a:r>
              <a:rPr lang="en-US" altLang="en-US" sz="1700" dirty="0"/>
              <a:t> </a:t>
            </a:r>
            <a:r>
              <a:rPr lang="en-US" altLang="en-US" sz="1700" dirty="0" err="1"/>
              <a:t>zakonom</a:t>
            </a:r>
            <a:r>
              <a:rPr lang="en-US" altLang="en-US" sz="1700" dirty="0"/>
              <a:t> </a:t>
            </a:r>
            <a:r>
              <a:rPr lang="en-US" altLang="en-US" sz="1700" dirty="0" err="1"/>
              <a:t>propisanim</a:t>
            </a:r>
            <a:r>
              <a:rPr lang="en-US" altLang="en-US" sz="1700" dirty="0"/>
              <a:t> </a:t>
            </a:r>
            <a:r>
              <a:rPr lang="en-US" altLang="en-US" sz="1700" dirty="0" err="1"/>
              <a:t>uvjetima</a:t>
            </a:r>
            <a:r>
              <a:rPr lang="en-US" altLang="en-US" sz="1700" dirty="0"/>
              <a:t>. </a:t>
            </a:r>
          </a:p>
          <a:p>
            <a:pPr marL="0" indent="0" eaLnBrk="1" hangingPunct="1">
              <a:buNone/>
            </a:pPr>
            <a:endParaRPr lang="en-US" altLang="en-US" sz="1700" dirty="0"/>
          </a:p>
          <a:p>
            <a:pPr eaLnBrk="1" hangingPunct="1"/>
            <a:r>
              <a:rPr lang="en-US" altLang="en-US" sz="1700" u="sng" dirty="0" err="1"/>
              <a:t>Izrada</a:t>
            </a:r>
            <a:r>
              <a:rPr lang="en-US" altLang="en-US" sz="1700" u="sng" dirty="0"/>
              <a:t> </a:t>
            </a:r>
            <a:r>
              <a:rPr lang="en-US" altLang="en-US" sz="1700" u="sng" dirty="0" err="1"/>
              <a:t>individualnog</a:t>
            </a:r>
            <a:r>
              <a:rPr lang="en-US" altLang="en-US" sz="1700" u="sng" dirty="0"/>
              <a:t> plana </a:t>
            </a:r>
            <a:r>
              <a:rPr lang="en-US" altLang="en-US" sz="1700" u="sng" dirty="0" err="1"/>
              <a:t>proizlazi</a:t>
            </a:r>
            <a:r>
              <a:rPr lang="en-US" altLang="en-US" sz="1700" u="sng" dirty="0"/>
              <a:t> </a:t>
            </a:r>
            <a:r>
              <a:rPr lang="en-US" altLang="en-US" sz="1700" u="sng" dirty="0" err="1"/>
              <a:t>iz</a:t>
            </a:r>
            <a:r>
              <a:rPr lang="en-US" altLang="en-US" sz="1700" u="sng" dirty="0"/>
              <a:t> </a:t>
            </a:r>
            <a:r>
              <a:rPr lang="en-US" altLang="en-US" sz="1700" u="sng" dirty="0" err="1"/>
              <a:t>temeljnih</a:t>
            </a:r>
            <a:r>
              <a:rPr lang="en-US" altLang="en-US" sz="1700" u="sng" dirty="0"/>
              <a:t> </a:t>
            </a:r>
            <a:r>
              <a:rPr lang="en-US" altLang="en-US" sz="1700" u="sng" dirty="0" err="1"/>
              <a:t>načela</a:t>
            </a:r>
            <a:r>
              <a:rPr lang="en-US" altLang="en-US" sz="1700" u="sng" dirty="0"/>
              <a:t> </a:t>
            </a:r>
            <a:r>
              <a:rPr lang="en-US" altLang="en-US" sz="1700" u="sng" dirty="0" err="1"/>
              <a:t>socijalne</a:t>
            </a:r>
            <a:r>
              <a:rPr lang="en-US" altLang="en-US" sz="1700" u="sng" dirty="0"/>
              <a:t> </a:t>
            </a:r>
            <a:r>
              <a:rPr lang="en-US" altLang="en-US" sz="1700" u="sng" dirty="0" err="1"/>
              <a:t>skrbi</a:t>
            </a:r>
            <a:r>
              <a:rPr lang="en-US" altLang="en-US" sz="1700" u="sng" dirty="0"/>
              <a:t>: </a:t>
            </a:r>
            <a:r>
              <a:rPr lang="en-US" altLang="en-US" sz="1700" u="sng" dirty="0" err="1"/>
              <a:t>načela</a:t>
            </a:r>
            <a:r>
              <a:rPr lang="en-US" altLang="en-US" sz="1700" u="sng" dirty="0"/>
              <a:t> </a:t>
            </a:r>
            <a:r>
              <a:rPr lang="en-US" altLang="en-US" sz="1700" u="sng" dirty="0" err="1"/>
              <a:t>slobode</a:t>
            </a:r>
            <a:r>
              <a:rPr lang="en-US" altLang="en-US" sz="1700" u="sng" dirty="0"/>
              <a:t> </a:t>
            </a:r>
            <a:r>
              <a:rPr lang="en-US" altLang="en-US" sz="1700" u="sng" dirty="0" err="1"/>
              <a:t>izbora</a:t>
            </a:r>
            <a:r>
              <a:rPr lang="en-US" altLang="en-US" sz="1700" u="sng" dirty="0"/>
              <a:t>, </a:t>
            </a:r>
            <a:r>
              <a:rPr lang="en-US" altLang="en-US" sz="1700" u="sng" dirty="0" err="1"/>
              <a:t>načela</a:t>
            </a:r>
            <a:r>
              <a:rPr lang="en-US" altLang="en-US" sz="1700" u="sng" dirty="0"/>
              <a:t> </a:t>
            </a:r>
            <a:r>
              <a:rPr lang="en-US" altLang="en-US" sz="1700" u="sng" dirty="0" err="1"/>
              <a:t>individualizacije</a:t>
            </a:r>
            <a:r>
              <a:rPr lang="en-US" altLang="en-US" sz="1700" u="sng" dirty="0"/>
              <a:t> </a:t>
            </a:r>
            <a:r>
              <a:rPr lang="en-US" altLang="en-US" sz="1700" u="sng" dirty="0" err="1"/>
              <a:t>i</a:t>
            </a:r>
            <a:r>
              <a:rPr lang="en-US" altLang="en-US" sz="1700" u="sng" dirty="0"/>
              <a:t> </a:t>
            </a:r>
            <a:r>
              <a:rPr lang="en-US" altLang="en-US" sz="1700" u="sng" dirty="0" err="1"/>
              <a:t>načela</a:t>
            </a:r>
            <a:r>
              <a:rPr lang="en-US" altLang="en-US" sz="1700" u="sng" dirty="0"/>
              <a:t> </a:t>
            </a:r>
            <a:r>
              <a:rPr lang="en-US" altLang="en-US" sz="1700" u="sng" dirty="0" err="1"/>
              <a:t>sudjelovanja</a:t>
            </a:r>
            <a:r>
              <a:rPr lang="en-US" altLang="en-US" sz="1700" u="sng" dirty="0"/>
              <a:t> u </a:t>
            </a:r>
            <a:r>
              <a:rPr lang="en-US" altLang="en-US" sz="1700" u="sng" dirty="0" err="1"/>
              <a:t>donošenju</a:t>
            </a:r>
            <a:r>
              <a:rPr lang="en-US" altLang="en-US" sz="1700" u="sng" dirty="0"/>
              <a:t> </a:t>
            </a:r>
            <a:r>
              <a:rPr lang="en-US" altLang="en-US" sz="1700" u="sng" dirty="0" err="1"/>
              <a:t>odluka</a:t>
            </a:r>
            <a:r>
              <a:rPr lang="en-US" altLang="en-US" sz="1700" dirty="0"/>
              <a:t>. </a:t>
            </a:r>
          </a:p>
          <a:p>
            <a:pPr eaLnBrk="1" hangingPunct="1"/>
            <a:endParaRPr lang="en-US" altLang="en-US" sz="17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6"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3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4118" name="Rectangle 4117">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391835"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9616A995-21CD-ADCE-B00E-C3C9C9FF680A}"/>
              </a:ext>
            </a:extLst>
          </p:cNvPr>
          <p:cNvSpPr>
            <a:spLocks noGrp="1" noChangeArrowheads="1"/>
          </p:cNvSpPr>
          <p:nvPr>
            <p:ph type="title"/>
          </p:nvPr>
        </p:nvSpPr>
        <p:spPr>
          <a:xfrm>
            <a:off x="571352" y="350196"/>
            <a:ext cx="3485178" cy="1624520"/>
          </a:xfrm>
        </p:spPr>
        <p:txBody>
          <a:bodyPr anchor="ctr">
            <a:normAutofit/>
          </a:bodyPr>
          <a:lstStyle/>
          <a:p>
            <a:pPr eaLnBrk="1" hangingPunct="1"/>
            <a:r>
              <a:rPr lang="hr-HR" altLang="en-US" sz="3500" b="1"/>
              <a:t>Teme</a:t>
            </a:r>
            <a:endParaRPr lang="en-US" altLang="en-US" sz="3500" b="1"/>
          </a:p>
        </p:txBody>
      </p:sp>
      <p:sp>
        <p:nvSpPr>
          <p:cNvPr id="4099" name="Rectangle 3">
            <a:extLst>
              <a:ext uri="{FF2B5EF4-FFF2-40B4-BE49-F238E27FC236}">
                <a16:creationId xmlns:a16="http://schemas.microsoft.com/office/drawing/2014/main" id="{E4B625D6-3CB6-505B-52C2-0DA9A60E21D0}"/>
              </a:ext>
            </a:extLst>
          </p:cNvPr>
          <p:cNvSpPr>
            <a:spLocks noGrp="1" noChangeArrowheads="1"/>
          </p:cNvSpPr>
          <p:nvPr>
            <p:ph type="body" idx="1"/>
          </p:nvPr>
        </p:nvSpPr>
        <p:spPr>
          <a:xfrm>
            <a:off x="571351" y="2743200"/>
            <a:ext cx="3485179" cy="3613149"/>
          </a:xfrm>
        </p:spPr>
        <p:txBody>
          <a:bodyPr anchor="ctr">
            <a:normAutofit/>
          </a:bodyPr>
          <a:lstStyle/>
          <a:p>
            <a:pPr marL="0" indent="0" eaLnBrk="1" hangingPunct="1">
              <a:buFontTx/>
              <a:buNone/>
              <a:defRPr/>
            </a:pPr>
            <a:r>
              <a:rPr lang="en-GB" altLang="en-US" sz="1700"/>
              <a:t>Izvaninstitucionalne mjere</a:t>
            </a:r>
            <a:r>
              <a:rPr lang="hr-HR" altLang="en-US" sz="1700"/>
              <a:t>:</a:t>
            </a:r>
          </a:p>
          <a:p>
            <a:pPr marL="0" indent="0" eaLnBrk="1" hangingPunct="1">
              <a:buFontTx/>
              <a:buNone/>
              <a:defRPr/>
            </a:pPr>
            <a:endParaRPr lang="hr-HR" altLang="en-US" sz="1700"/>
          </a:p>
          <a:p>
            <a:pPr eaLnBrk="1" hangingPunct="1">
              <a:buFont typeface="Arial" panose="020B0604020202020204" pitchFamily="34" charset="0"/>
              <a:buChar char="•"/>
              <a:defRPr/>
            </a:pPr>
            <a:r>
              <a:rPr lang="hr-HR" altLang="en-US" sz="1700"/>
              <a:t>Posebne obveze</a:t>
            </a:r>
            <a:endParaRPr lang="en-GB" altLang="en-US" sz="1700"/>
          </a:p>
          <a:p>
            <a:pPr eaLnBrk="1" hangingPunct="1">
              <a:defRPr/>
            </a:pPr>
            <a:endParaRPr lang="en-GB" altLang="en-US" sz="1700"/>
          </a:p>
          <a:p>
            <a:pPr eaLnBrk="1" hangingPunct="1">
              <a:defRPr/>
            </a:pPr>
            <a:r>
              <a:rPr lang="hr-HR" altLang="en-US" sz="1700"/>
              <a:t>Mjera pojačane brige i nadzora</a:t>
            </a:r>
            <a:endParaRPr lang="en-GB" altLang="en-US" sz="1700"/>
          </a:p>
          <a:p>
            <a:pPr eaLnBrk="1" hangingPunct="1">
              <a:defRPr/>
            </a:pPr>
            <a:endParaRPr lang="en-GB" altLang="en-US" sz="1700"/>
          </a:p>
          <a:p>
            <a:pPr eaLnBrk="1" hangingPunct="1">
              <a:defRPr/>
            </a:pPr>
            <a:r>
              <a:rPr lang="en-GB" altLang="en-US" sz="1700"/>
              <a:t>Provedba mjere PBIN</a:t>
            </a:r>
            <a:endParaRPr lang="hr-HR" altLang="en-US" sz="1700"/>
          </a:p>
          <a:p>
            <a:pPr eaLnBrk="1" hangingPunct="1">
              <a:defRPr/>
            </a:pPr>
            <a:endParaRPr lang="hr-HR" altLang="en-US" sz="1700"/>
          </a:p>
        </p:txBody>
      </p:sp>
      <p:pic>
        <p:nvPicPr>
          <p:cNvPr id="4112" name="Picture 4111" descr="Lone person stanging on misty jagged mountain">
            <a:extLst>
              <a:ext uri="{FF2B5EF4-FFF2-40B4-BE49-F238E27FC236}">
                <a16:creationId xmlns:a16="http://schemas.microsoft.com/office/drawing/2014/main" id="{EBB14176-0815-2CD4-19ED-8D00BBA61991}"/>
              </a:ext>
            </a:extLst>
          </p:cNvPr>
          <p:cNvPicPr>
            <a:picLocks noChangeAspect="1"/>
          </p:cNvPicPr>
          <p:nvPr/>
        </p:nvPicPr>
        <p:blipFill rotWithShape="1">
          <a:blip r:embed="rId2"/>
          <a:srcRect l="26071" r="26209"/>
          <a:stretch/>
        </p:blipFill>
        <p:spPr>
          <a:xfrm>
            <a:off x="4572000" y="1"/>
            <a:ext cx="4577118" cy="6858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545" name="Rectangle 2254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547" name="Rectangle 2254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49" name="Rectangle 2254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51" name="Rectangle 2255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53" name="Rectangle 2255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55" name="Freeform: Shape 2255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557" name="Rectangle 2255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Rectangle 2">
            <a:extLst>
              <a:ext uri="{FF2B5EF4-FFF2-40B4-BE49-F238E27FC236}">
                <a16:creationId xmlns:a16="http://schemas.microsoft.com/office/drawing/2014/main" id="{D349ADCA-95D3-C776-E720-BF883DAA2DD4}"/>
              </a:ext>
            </a:extLst>
          </p:cNvPr>
          <p:cNvSpPr>
            <a:spLocks noGrp="1" noChangeArrowheads="1"/>
          </p:cNvSpPr>
          <p:nvPr>
            <p:ph type="title"/>
          </p:nvPr>
        </p:nvSpPr>
        <p:spPr>
          <a:xfrm>
            <a:off x="350041" y="586855"/>
            <a:ext cx="2401025" cy="3387497"/>
          </a:xfrm>
        </p:spPr>
        <p:txBody>
          <a:bodyPr anchor="b">
            <a:normAutofit/>
          </a:bodyPr>
          <a:lstStyle/>
          <a:p>
            <a:pPr algn="r" eaLnBrk="1" hangingPunct="1">
              <a:lnSpc>
                <a:spcPct val="90000"/>
              </a:lnSpc>
            </a:pPr>
            <a:r>
              <a:rPr lang="hr-HR" altLang="en-US" sz="2200" b="1">
                <a:solidFill>
                  <a:srgbClr val="FFFFFF"/>
                </a:solidFill>
              </a:rPr>
              <a:t>Što ako se radi o korisnicima s ograničenim mogućnostima</a:t>
            </a:r>
            <a:endParaRPr lang="en-US" altLang="en-US" sz="2200" b="1">
              <a:solidFill>
                <a:srgbClr val="FFFFFF"/>
              </a:solidFill>
            </a:endParaRPr>
          </a:p>
        </p:txBody>
      </p:sp>
      <p:sp>
        <p:nvSpPr>
          <p:cNvPr id="22531" name="Rectangle 3">
            <a:extLst>
              <a:ext uri="{FF2B5EF4-FFF2-40B4-BE49-F238E27FC236}">
                <a16:creationId xmlns:a16="http://schemas.microsoft.com/office/drawing/2014/main" id="{C98B615B-0D4B-D8FB-9D7C-53F798A874FC}"/>
              </a:ext>
            </a:extLst>
          </p:cNvPr>
          <p:cNvSpPr>
            <a:spLocks noGrp="1" noChangeArrowheads="1"/>
          </p:cNvSpPr>
          <p:nvPr>
            <p:ph type="body" idx="1"/>
          </p:nvPr>
        </p:nvSpPr>
        <p:spPr>
          <a:xfrm>
            <a:off x="3607694" y="649480"/>
            <a:ext cx="4916510" cy="5546047"/>
          </a:xfrm>
        </p:spPr>
        <p:txBody>
          <a:bodyPr anchor="ctr">
            <a:normAutofit/>
          </a:bodyPr>
          <a:lstStyle/>
          <a:p>
            <a:pPr eaLnBrk="1" hangingPunct="1"/>
            <a:r>
              <a:rPr lang="en-US" altLang="en-US" sz="1700"/>
              <a:t>Korisnici s ograničenim mogućnostima (mala djeca, osobe s poteškoćama u komunikaciji, osobe s teškim invaliditetom) </a:t>
            </a:r>
            <a:r>
              <a:rPr lang="en-US" altLang="en-US" sz="1700" u="sng"/>
              <a:t>dobivaju primjerenu podršku i poticaj</a:t>
            </a:r>
            <a:r>
              <a:rPr lang="en-US" altLang="en-US" sz="1700"/>
              <a:t> kako bi se osiguralo njihovo aktivno učešće u procesu planiranja. </a:t>
            </a:r>
            <a:endParaRPr lang="hr-HR" altLang="en-US" sz="1700"/>
          </a:p>
          <a:p>
            <a:pPr eaLnBrk="1" hangingPunct="1"/>
            <a:endParaRPr lang="en-US" altLang="en-US" sz="1700"/>
          </a:p>
          <a:p>
            <a:pPr eaLnBrk="1" hangingPunct="1"/>
            <a:endParaRPr lang="en-US" altLang="en-US" sz="1700"/>
          </a:p>
          <a:p>
            <a:pPr eaLnBrk="1" hangingPunct="1"/>
            <a:r>
              <a:rPr lang="en-US" altLang="en-US" sz="1700"/>
              <a:t>U slučaju provođenja programa koji uključuju određeno </a:t>
            </a:r>
            <a:r>
              <a:rPr lang="en-US" altLang="en-US" sz="1700" b="1"/>
              <a:t>ograničenje slobode izbora korisnika</a:t>
            </a:r>
            <a:r>
              <a:rPr lang="en-US" altLang="en-US" sz="1700"/>
              <a:t>, ograničenja nametnuta odlukom suda ili drugog tijela </a:t>
            </a:r>
            <a:r>
              <a:rPr lang="en-US" altLang="en-US" sz="1700" u="sng"/>
              <a:t>jasno se navode u individualnom planu i predstavljaju dio obveza i odgovornosti korisnika i pružatelja usluga</a:t>
            </a:r>
            <a:r>
              <a:rPr lang="en-US" altLang="en-US" sz="1700"/>
              <a:t>. </a:t>
            </a:r>
          </a:p>
          <a:p>
            <a:pPr eaLnBrk="1" hangingPunct="1"/>
            <a:endParaRPr lang="en-US" altLang="en-US" sz="17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561" name="Rectangle 2356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63" name="Rectangle 2356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42713" y="-1142284"/>
            <a:ext cx="6858000" cy="9143425"/>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65" name="Rectangle 2356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733" y="0"/>
            <a:ext cx="6803134"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67" name="Rectangle 2356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125298" y="-161647"/>
            <a:ext cx="4894564" cy="9145160"/>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556" name="Picture 5" descr="individualni21">
            <a:extLst>
              <a:ext uri="{FF2B5EF4-FFF2-40B4-BE49-F238E27FC236}">
                <a16:creationId xmlns:a16="http://schemas.microsoft.com/office/drawing/2014/main" id="{BBB9BA36-EF4B-25BF-D4AB-AC92A6A8708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 y="457200"/>
            <a:ext cx="7924800" cy="5943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585" name="Rectangle 2458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87" name="Rectangle 2458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42713" y="-1142284"/>
            <a:ext cx="6858000" cy="9143425"/>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89" name="Rectangle 2458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733" y="0"/>
            <a:ext cx="6803134"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91" name="Rectangle 2459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125298" y="-161647"/>
            <a:ext cx="4894564" cy="9145160"/>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580" name="Picture 5" descr="individualni1">
            <a:extLst>
              <a:ext uri="{FF2B5EF4-FFF2-40B4-BE49-F238E27FC236}">
                <a16:creationId xmlns:a16="http://schemas.microsoft.com/office/drawing/2014/main" id="{CFE4E6BC-7F32-C8AD-4E6B-83FF7341D94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 y="457200"/>
            <a:ext cx="7924800" cy="5943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617" name="Rectangle 256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619" name="Rectangle 256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21" name="Rectangle 256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23" name="Rectangle 256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25" name="Rectangle 256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27" name="Freeform: Shape 256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629" name="Rectangle 256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2" name="Rectangle 2">
            <a:extLst>
              <a:ext uri="{FF2B5EF4-FFF2-40B4-BE49-F238E27FC236}">
                <a16:creationId xmlns:a16="http://schemas.microsoft.com/office/drawing/2014/main" id="{07628A27-C182-1CF3-ED2B-B24A33CEBD52}"/>
              </a:ext>
            </a:extLst>
          </p:cNvPr>
          <p:cNvSpPr>
            <a:spLocks noGrp="1" noChangeArrowheads="1"/>
          </p:cNvSpPr>
          <p:nvPr>
            <p:ph type="title"/>
          </p:nvPr>
        </p:nvSpPr>
        <p:spPr>
          <a:xfrm>
            <a:off x="350041" y="586855"/>
            <a:ext cx="2401025" cy="3387497"/>
          </a:xfrm>
        </p:spPr>
        <p:txBody>
          <a:bodyPr anchor="b">
            <a:normAutofit/>
          </a:bodyPr>
          <a:lstStyle/>
          <a:p>
            <a:pPr algn="r" eaLnBrk="1" hangingPunct="1">
              <a:lnSpc>
                <a:spcPct val="90000"/>
              </a:lnSpc>
            </a:pPr>
            <a:r>
              <a:rPr lang="hr-HR" altLang="en-US" sz="3000" b="1">
                <a:solidFill>
                  <a:srgbClr val="FFFFFF"/>
                </a:solidFill>
              </a:rPr>
              <a:t>Uvažavanje želja i potreba korisnika</a:t>
            </a:r>
            <a:br>
              <a:rPr lang="hr-HR" altLang="en-US" sz="3000">
                <a:solidFill>
                  <a:srgbClr val="FFFFFF"/>
                </a:solidFill>
              </a:rPr>
            </a:br>
            <a:r>
              <a:rPr lang="hr-HR" altLang="en-US" sz="3000" b="1">
                <a:solidFill>
                  <a:srgbClr val="FFFFFF"/>
                </a:solidFill>
              </a:rPr>
              <a:t>Zakon o socijalnoj skrbi NN 57/11</a:t>
            </a:r>
            <a:endParaRPr lang="en-US" altLang="en-US" sz="3000" b="1">
              <a:solidFill>
                <a:srgbClr val="FFFFFF"/>
              </a:solidFill>
            </a:endParaRPr>
          </a:p>
        </p:txBody>
      </p:sp>
      <p:sp>
        <p:nvSpPr>
          <p:cNvPr id="25603" name="Rectangle 3">
            <a:extLst>
              <a:ext uri="{FF2B5EF4-FFF2-40B4-BE49-F238E27FC236}">
                <a16:creationId xmlns:a16="http://schemas.microsoft.com/office/drawing/2014/main" id="{6D8218C7-2FE1-FF8C-5DA6-E3FE77794318}"/>
              </a:ext>
            </a:extLst>
          </p:cNvPr>
          <p:cNvSpPr>
            <a:spLocks noGrp="1" noChangeArrowheads="1"/>
          </p:cNvSpPr>
          <p:nvPr>
            <p:ph type="body" idx="1"/>
          </p:nvPr>
        </p:nvSpPr>
        <p:spPr>
          <a:xfrm>
            <a:off x="3607694" y="649480"/>
            <a:ext cx="4916510" cy="5546047"/>
          </a:xfrm>
        </p:spPr>
        <p:txBody>
          <a:bodyPr anchor="ctr">
            <a:normAutofit/>
          </a:bodyPr>
          <a:lstStyle/>
          <a:p>
            <a:pPr eaLnBrk="1" hangingPunct="1">
              <a:lnSpc>
                <a:spcPct val="90000"/>
              </a:lnSpc>
              <a:buFontTx/>
              <a:buNone/>
            </a:pPr>
            <a:r>
              <a:rPr lang="hr-HR" altLang="en-US" sz="1400" b="1"/>
              <a:t>Važnost partnerskog pristupa u izradi programa </a:t>
            </a:r>
            <a:r>
              <a:rPr lang="hr-HR" altLang="en-US" sz="1400"/>
              <a:t>(uz</a:t>
            </a:r>
          </a:p>
          <a:p>
            <a:pPr eaLnBrk="1" hangingPunct="1">
              <a:lnSpc>
                <a:spcPct val="90000"/>
              </a:lnSpc>
              <a:buFontTx/>
              <a:buNone/>
            </a:pPr>
            <a:r>
              <a:rPr lang="hr-HR" altLang="en-US" sz="1400"/>
              <a:t>sudjelovanje maloljetnika i, po potrebi, njegovih roditelja).</a:t>
            </a:r>
          </a:p>
          <a:p>
            <a:pPr eaLnBrk="1" hangingPunct="1">
              <a:lnSpc>
                <a:spcPct val="90000"/>
              </a:lnSpc>
              <a:buFontTx/>
              <a:buNone/>
            </a:pPr>
            <a:endParaRPr lang="hr-HR" altLang="en-US" sz="1400"/>
          </a:p>
          <a:p>
            <a:pPr eaLnBrk="1" hangingPunct="1">
              <a:lnSpc>
                <a:spcPct val="90000"/>
              </a:lnSpc>
              <a:buFontTx/>
              <a:buNone/>
            </a:pPr>
            <a:r>
              <a:rPr lang="hr-HR" altLang="en-US" sz="1400" b="1"/>
              <a:t>Maloljetnik – aktivni sudionik</a:t>
            </a:r>
            <a:r>
              <a:rPr lang="hr-HR" altLang="en-US" sz="1400"/>
              <a:t> (važnost iskustva</a:t>
            </a:r>
          </a:p>
          <a:p>
            <a:pPr eaLnBrk="1" hangingPunct="1">
              <a:lnSpc>
                <a:spcPct val="90000"/>
              </a:lnSpc>
              <a:buFontTx/>
              <a:buNone/>
            </a:pPr>
            <a:r>
              <a:rPr lang="hr-HR" altLang="en-US" sz="1400"/>
              <a:t>pozitivnog i odgovornog utjecaja na vlastiti život).</a:t>
            </a:r>
          </a:p>
          <a:p>
            <a:pPr eaLnBrk="1" hangingPunct="1">
              <a:lnSpc>
                <a:spcPct val="90000"/>
              </a:lnSpc>
              <a:buFontTx/>
              <a:buNone/>
            </a:pPr>
            <a:endParaRPr lang="hr-HR" altLang="en-US" sz="1400"/>
          </a:p>
          <a:p>
            <a:pPr eaLnBrk="1" hangingPunct="1">
              <a:lnSpc>
                <a:spcPct val="90000"/>
              </a:lnSpc>
            </a:pPr>
            <a:r>
              <a:rPr lang="hr-HR" altLang="en-US" sz="1400"/>
              <a:t>Dijete ili mlada osoba </a:t>
            </a:r>
            <a:r>
              <a:rPr lang="hr-HR" altLang="en-US" sz="1400" u="sng"/>
              <a:t>ima pravo sudjelovati u procjeni svojeg stanja i potreba te odlučivanju o primanju potrebnih usluga</a:t>
            </a:r>
          </a:p>
          <a:p>
            <a:pPr eaLnBrk="1" hangingPunct="1">
              <a:lnSpc>
                <a:spcPct val="90000"/>
              </a:lnSpc>
            </a:pPr>
            <a:endParaRPr lang="hr-HR" altLang="en-US" sz="1400" u="sng"/>
          </a:p>
          <a:p>
            <a:pPr eaLnBrk="1" hangingPunct="1">
              <a:lnSpc>
                <a:spcPct val="90000"/>
              </a:lnSpc>
            </a:pPr>
            <a:r>
              <a:rPr lang="hr-HR" altLang="en-US" sz="1400" u="sng"/>
              <a:t>Ima pravo dobiti svu potporu</a:t>
            </a:r>
            <a:r>
              <a:rPr lang="hr-HR" altLang="en-US" sz="1400"/>
              <a:t> koja mu je potrebna za donošenje odluke o sudjelovanju u procjeni svoga stanja</a:t>
            </a:r>
          </a:p>
          <a:p>
            <a:pPr eaLnBrk="1" hangingPunct="1">
              <a:lnSpc>
                <a:spcPct val="90000"/>
              </a:lnSpc>
            </a:pPr>
            <a:endParaRPr lang="hr-HR" altLang="en-US" sz="1400"/>
          </a:p>
          <a:p>
            <a:pPr eaLnBrk="1" hangingPunct="1">
              <a:lnSpc>
                <a:spcPct val="90000"/>
              </a:lnSpc>
            </a:pPr>
            <a:r>
              <a:rPr lang="hr-HR" altLang="en-US" sz="1400" b="1" u="sng"/>
              <a:t>Temeljni cilj</a:t>
            </a:r>
            <a:r>
              <a:rPr lang="hr-HR" altLang="en-US" sz="1400"/>
              <a:t>: uskladiti rizike, potrebe i snage korisnika i njegova okruženja s vrstom, razinom i elementima intervencija</a:t>
            </a:r>
          </a:p>
          <a:p>
            <a:pPr eaLnBrk="1" hangingPunct="1">
              <a:lnSpc>
                <a:spcPct val="90000"/>
              </a:lnSpc>
            </a:pPr>
            <a:endParaRPr lang="hr-HR" altLang="en-US" sz="1400"/>
          </a:p>
          <a:p>
            <a:pPr eaLnBrk="1" hangingPunct="1">
              <a:lnSpc>
                <a:spcPct val="90000"/>
              </a:lnSpc>
            </a:pPr>
            <a:r>
              <a:rPr lang="hr-HR" altLang="en-US" sz="1400" u="sng"/>
              <a:t>Cilj:</a:t>
            </a:r>
            <a:r>
              <a:rPr lang="hr-HR" altLang="en-US" sz="1400"/>
              <a:t> poboljšati učinkovitost tretmana samotumačenjem mladih (kako sami tumače svoju prošlost, koja su njihova iskustva, želje, planovi) da bi mogli načiniti smislen životni plan te dovesti u ravnotežu očekivanja odraslih odnosno stručnjaka s vlastitim stajalištima</a:t>
            </a:r>
            <a:endParaRPr lang="en-US" alt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641" name="Rectangle 2664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643" name="Rectangle 2664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45" name="Rectangle 2664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47" name="Rectangle 2664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49" name="Rectangle 2664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51" name="Freeform: Shape 2665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653" name="Rectangle 2665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Rectangle 2">
            <a:extLst>
              <a:ext uri="{FF2B5EF4-FFF2-40B4-BE49-F238E27FC236}">
                <a16:creationId xmlns:a16="http://schemas.microsoft.com/office/drawing/2014/main" id="{515117A0-ABED-8F3D-22F8-D3E13403CF38}"/>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2500" b="1">
                <a:solidFill>
                  <a:srgbClr val="FFFFFF"/>
                </a:solidFill>
              </a:rPr>
              <a:t>Proces programiranja</a:t>
            </a:r>
            <a:endParaRPr lang="en-US" altLang="en-US" sz="2500" b="1">
              <a:solidFill>
                <a:srgbClr val="FFFFFF"/>
              </a:solidFill>
            </a:endParaRPr>
          </a:p>
        </p:txBody>
      </p:sp>
      <p:sp>
        <p:nvSpPr>
          <p:cNvPr id="26627" name="Rectangle 3">
            <a:extLst>
              <a:ext uri="{FF2B5EF4-FFF2-40B4-BE49-F238E27FC236}">
                <a16:creationId xmlns:a16="http://schemas.microsoft.com/office/drawing/2014/main" id="{8159552D-05A1-3CDA-2BA2-440F13DCD9AB}"/>
              </a:ext>
            </a:extLst>
          </p:cNvPr>
          <p:cNvSpPr>
            <a:spLocks noGrp="1" noChangeArrowheads="1"/>
          </p:cNvSpPr>
          <p:nvPr>
            <p:ph type="body" idx="1"/>
          </p:nvPr>
        </p:nvSpPr>
        <p:spPr>
          <a:xfrm>
            <a:off x="3607694" y="649480"/>
            <a:ext cx="4916510" cy="5546047"/>
          </a:xfrm>
        </p:spPr>
        <p:txBody>
          <a:bodyPr anchor="ctr">
            <a:normAutofit/>
          </a:bodyPr>
          <a:lstStyle/>
          <a:p>
            <a:pPr eaLnBrk="1" hangingPunct="1"/>
            <a:r>
              <a:rPr lang="hr-HR" altLang="en-US" sz="1700" u="sng"/>
              <a:t>Razlučiti činjenice, procjene i samoprocjene</a:t>
            </a:r>
          </a:p>
          <a:p>
            <a:pPr eaLnBrk="1" hangingPunct="1"/>
            <a:endParaRPr lang="hr-HR" altLang="en-US" sz="1700"/>
          </a:p>
          <a:p>
            <a:pPr eaLnBrk="1" hangingPunct="1"/>
            <a:r>
              <a:rPr lang="hr-HR" altLang="en-US" sz="1700" u="sng"/>
              <a:t>Pojasniti</a:t>
            </a:r>
            <a:r>
              <a:rPr lang="hr-HR" altLang="en-US" sz="1700"/>
              <a:t> što je za kojeg sudionika </a:t>
            </a:r>
            <a:r>
              <a:rPr lang="hr-HR" altLang="en-US" sz="1700" u="sng"/>
              <a:t>problem</a:t>
            </a:r>
          </a:p>
          <a:p>
            <a:pPr eaLnBrk="1" hangingPunct="1"/>
            <a:endParaRPr lang="hr-HR" altLang="en-US" sz="1700"/>
          </a:p>
          <a:p>
            <a:pPr eaLnBrk="1" hangingPunct="1"/>
            <a:r>
              <a:rPr lang="hr-HR" altLang="en-US" sz="1700" u="sng"/>
              <a:t>Pojasniti</a:t>
            </a:r>
            <a:r>
              <a:rPr lang="hr-HR" altLang="en-US" sz="1700"/>
              <a:t> tko ima kakva </a:t>
            </a:r>
            <a:r>
              <a:rPr lang="hr-HR" altLang="en-US" sz="1700" u="sng"/>
              <a:t>očekivanja</a:t>
            </a:r>
          </a:p>
          <a:p>
            <a:pPr eaLnBrk="1" hangingPunct="1"/>
            <a:endParaRPr lang="hr-HR" altLang="en-US" sz="1700" u="sng"/>
          </a:p>
          <a:p>
            <a:pPr eaLnBrk="1" hangingPunct="1"/>
            <a:r>
              <a:rPr lang="hr-HR" altLang="en-US" sz="1700" u="sng"/>
              <a:t>Utvrditi</a:t>
            </a:r>
            <a:r>
              <a:rPr lang="hr-HR" altLang="en-US" sz="1700"/>
              <a:t> tko ima određene </a:t>
            </a:r>
            <a:r>
              <a:rPr lang="hr-HR" altLang="en-US" sz="1700" u="sng"/>
              <a:t>resurse i izvore pomoći</a:t>
            </a:r>
          </a:p>
          <a:p>
            <a:pPr eaLnBrk="1" hangingPunct="1"/>
            <a:endParaRPr lang="hr-HR" altLang="en-US" sz="1700"/>
          </a:p>
          <a:p>
            <a:pPr eaLnBrk="1" hangingPunct="1"/>
            <a:r>
              <a:rPr lang="hr-HR" altLang="en-US" sz="1700" u="sng"/>
              <a:t>Pojasniti rješenja</a:t>
            </a:r>
          </a:p>
          <a:p>
            <a:pPr eaLnBrk="1" hangingPunct="1"/>
            <a:endParaRPr lang="hr-HR" altLang="en-US" sz="1700"/>
          </a:p>
          <a:p>
            <a:pPr eaLnBrk="1" hangingPunct="1"/>
            <a:r>
              <a:rPr lang="hr-HR" altLang="en-US" sz="1700" u="sng"/>
              <a:t>Pojasniti</a:t>
            </a:r>
            <a:r>
              <a:rPr lang="hr-HR" altLang="en-US" sz="1700"/>
              <a:t> što je </a:t>
            </a:r>
            <a:r>
              <a:rPr lang="hr-HR" altLang="en-US" sz="1700" u="sng"/>
              <a:t>neodgodivo</a:t>
            </a:r>
          </a:p>
          <a:p>
            <a:pPr eaLnBrk="1" hangingPunct="1"/>
            <a:endParaRPr lang="hr-HR" altLang="en-US" sz="1700"/>
          </a:p>
          <a:p>
            <a:pPr eaLnBrk="1" hangingPunct="1"/>
            <a:r>
              <a:rPr lang="hr-HR" altLang="en-US" sz="1700" u="sng"/>
              <a:t>Pojasniti tko što treba učiniti, kako i do kada</a:t>
            </a:r>
            <a:endParaRPr lang="en-US" altLang="en-US" sz="1700" u="sng"/>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665" name="Rectangle 2766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667" name="Rectangle 2766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69" name="Rectangle 2766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71" name="Rectangle 2767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73" name="Rectangle 2767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75" name="Freeform: Shape 2767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677" name="Rectangle 2767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Rectangle 2">
            <a:extLst>
              <a:ext uri="{FF2B5EF4-FFF2-40B4-BE49-F238E27FC236}">
                <a16:creationId xmlns:a16="http://schemas.microsoft.com/office/drawing/2014/main" id="{426FCC8F-BCC1-47C8-EC91-4F5AE406AE80}"/>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3500" b="1">
                <a:solidFill>
                  <a:srgbClr val="FFFFFF"/>
                </a:solidFill>
              </a:rPr>
              <a:t>Plan pomoći</a:t>
            </a:r>
            <a:endParaRPr lang="en-US" altLang="en-US" sz="3500" b="1">
              <a:solidFill>
                <a:srgbClr val="FFFFFF"/>
              </a:solidFill>
            </a:endParaRPr>
          </a:p>
        </p:txBody>
      </p:sp>
      <p:sp>
        <p:nvSpPr>
          <p:cNvPr id="27651" name="Rectangle 3">
            <a:extLst>
              <a:ext uri="{FF2B5EF4-FFF2-40B4-BE49-F238E27FC236}">
                <a16:creationId xmlns:a16="http://schemas.microsoft.com/office/drawing/2014/main" id="{F0A554E3-7360-A650-1144-C3E798EAAEF9}"/>
              </a:ext>
            </a:extLst>
          </p:cNvPr>
          <p:cNvSpPr>
            <a:spLocks noGrp="1" noChangeArrowheads="1"/>
          </p:cNvSpPr>
          <p:nvPr>
            <p:ph type="body" idx="1"/>
          </p:nvPr>
        </p:nvSpPr>
        <p:spPr>
          <a:xfrm>
            <a:off x="3607694" y="649480"/>
            <a:ext cx="4916510" cy="5546047"/>
          </a:xfrm>
        </p:spPr>
        <p:txBody>
          <a:bodyPr anchor="ctr">
            <a:normAutofit/>
          </a:bodyPr>
          <a:lstStyle/>
          <a:p>
            <a:pPr eaLnBrk="1" hangingPunct="1">
              <a:lnSpc>
                <a:spcPct val="90000"/>
              </a:lnSpc>
            </a:pPr>
            <a:r>
              <a:rPr lang="hr-HR" altLang="en-US" sz="1700" b="1"/>
              <a:t>1 korak</a:t>
            </a:r>
            <a:r>
              <a:rPr lang="hr-HR" altLang="en-US" sz="1700"/>
              <a:t>: </a:t>
            </a:r>
            <a:r>
              <a:rPr lang="hr-HR" altLang="en-US" sz="1700" u="sng"/>
              <a:t>uspostavljanje odnosa i prvi razgovor</a:t>
            </a:r>
            <a:r>
              <a:rPr lang="hr-HR" altLang="en-US" sz="1700"/>
              <a:t> rezultat kojeg je oblikovanje </a:t>
            </a:r>
            <a:r>
              <a:rPr lang="hr-HR" altLang="en-US" sz="1700" u="sng"/>
              <a:t>stručnog izvješća</a:t>
            </a:r>
            <a:r>
              <a:rPr lang="hr-HR" altLang="en-US" sz="1700"/>
              <a:t> kojeg sastavlja stručni radnik: socijalni pedagog ili socijalni radnik, te ga </a:t>
            </a:r>
            <a:r>
              <a:rPr lang="hr-HR" altLang="en-US" sz="1700" u="sng"/>
              <a:t>predstavlja timu</a:t>
            </a:r>
            <a:r>
              <a:rPr lang="hr-HR" altLang="en-US" sz="1700"/>
              <a:t> čiji je i sam član. Izvješće je usredotočeno na slijedeća područja: </a:t>
            </a:r>
            <a:r>
              <a:rPr lang="hr-HR" altLang="en-US" sz="1700" u="sng"/>
              <a:t>nužnost potpore i pomoći, mišljenje roditelja i mišljenje djeteta, očekivanja i strahovi, očekivanja škole i drugih ustanova s kojima je dijete u odnosu i koje poznaju njegovu problematiku</a:t>
            </a:r>
            <a:r>
              <a:rPr lang="hr-HR" altLang="en-US" sz="1700"/>
              <a:t>. Treba vidjeti što želi i očekuje dijete i kakvi su njegovi konkretni planovi i ciljevi.</a:t>
            </a:r>
          </a:p>
          <a:p>
            <a:pPr eaLnBrk="1" hangingPunct="1">
              <a:lnSpc>
                <a:spcPct val="90000"/>
              </a:lnSpc>
            </a:pPr>
            <a:endParaRPr lang="hr-HR" altLang="en-US" sz="1700"/>
          </a:p>
          <a:p>
            <a:pPr eaLnBrk="1" hangingPunct="1">
              <a:lnSpc>
                <a:spcPct val="90000"/>
              </a:lnSpc>
            </a:pPr>
            <a:r>
              <a:rPr lang="hr-HR" altLang="en-US" sz="1700" b="1"/>
              <a:t>2 korak</a:t>
            </a:r>
            <a:r>
              <a:rPr lang="hr-HR" altLang="en-US" sz="1700"/>
              <a:t>: </a:t>
            </a:r>
            <a:r>
              <a:rPr lang="hr-HR" altLang="en-US" sz="1700" u="sng"/>
              <a:t>stručna procjena</a:t>
            </a:r>
            <a:r>
              <a:rPr lang="hr-HR" altLang="en-US" sz="1700"/>
              <a:t> (koji su uzroci djelovali ili još uvijek djeluju u djetetovu okruženju, koji se činitelji smatraju važnima u sadašnjoj situaciji). Prethodni i sadašnji činitelji koji djeluju u okruženju djeteta, osobe i odnosi koje ima i koji su za njega bili ili još uvijek jesu važni.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689" name="Rectangle 2868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691" name="Rectangle 2869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93" name="Rectangle 2869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95" name="Rectangle 2869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97" name="Rectangle 2869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699" name="Freeform: Shape 2869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701" name="Rectangle 2870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Rectangle 2">
            <a:extLst>
              <a:ext uri="{FF2B5EF4-FFF2-40B4-BE49-F238E27FC236}">
                <a16:creationId xmlns:a16="http://schemas.microsoft.com/office/drawing/2014/main" id="{1A89DC73-47B8-A571-822E-67D58088A2DE}"/>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3500" b="1">
                <a:solidFill>
                  <a:srgbClr val="FFFFFF"/>
                </a:solidFill>
              </a:rPr>
              <a:t>Plan pomoći</a:t>
            </a:r>
            <a:endParaRPr lang="en-US" altLang="en-US" sz="3500" b="1">
              <a:solidFill>
                <a:srgbClr val="FFFFFF"/>
              </a:solidFill>
            </a:endParaRPr>
          </a:p>
        </p:txBody>
      </p:sp>
      <p:sp>
        <p:nvSpPr>
          <p:cNvPr id="28675" name="Rectangle 3">
            <a:extLst>
              <a:ext uri="{FF2B5EF4-FFF2-40B4-BE49-F238E27FC236}">
                <a16:creationId xmlns:a16="http://schemas.microsoft.com/office/drawing/2014/main" id="{0DDA0446-3BCE-6016-A911-B3FA1670CCCE}"/>
              </a:ext>
            </a:extLst>
          </p:cNvPr>
          <p:cNvSpPr>
            <a:spLocks noGrp="1" noChangeArrowheads="1"/>
          </p:cNvSpPr>
          <p:nvPr>
            <p:ph type="body" idx="1"/>
          </p:nvPr>
        </p:nvSpPr>
        <p:spPr>
          <a:xfrm>
            <a:off x="3607694" y="649480"/>
            <a:ext cx="4916510" cy="5546047"/>
          </a:xfrm>
        </p:spPr>
        <p:txBody>
          <a:bodyPr anchor="ctr">
            <a:normAutofit/>
          </a:bodyPr>
          <a:lstStyle/>
          <a:p>
            <a:pPr eaLnBrk="1" hangingPunct="1">
              <a:lnSpc>
                <a:spcPct val="90000"/>
              </a:lnSpc>
            </a:pPr>
            <a:r>
              <a:rPr lang="hr-HR" altLang="en-US" sz="1700" b="1"/>
              <a:t>3 korak</a:t>
            </a:r>
            <a:r>
              <a:rPr lang="hr-HR" altLang="en-US" sz="1700"/>
              <a:t>: </a:t>
            </a:r>
            <a:r>
              <a:rPr lang="hr-HR" altLang="en-US" sz="1700" u="sng"/>
              <a:t>savjetovanje i odlučivanje o individualno prilagođenoj vrsti i obliku pomoći</a:t>
            </a:r>
            <a:r>
              <a:rPr lang="hr-HR" altLang="en-US" sz="1700"/>
              <a:t>. Sudjeluju različiti sudionici i stručnjaci. Organizira se </a:t>
            </a:r>
            <a:r>
              <a:rPr lang="hr-HR" altLang="en-US" sz="1700" u="sng"/>
              <a:t>drugi timski susret</a:t>
            </a:r>
            <a:r>
              <a:rPr lang="hr-HR" altLang="en-US" sz="1700"/>
              <a:t> namijenjen traženju adekvatnog oblika pomoći (protresaju se svi dostupni oblici pomoći, osvjetljuju se svi za dijete važni odnosi, osobe, elementi socijalne mreže koje treba uključiti u pomoć. </a:t>
            </a:r>
            <a:r>
              <a:rPr lang="hr-HR" altLang="en-US" sz="1700" u="sng"/>
              <a:t>Analizira se opseg, vrsta, kvaliteta i važnost postojećih usluga u okruženju, odlučuje se o vremenskom trajanju intervencije</a:t>
            </a:r>
            <a:r>
              <a:rPr lang="hr-HR" altLang="en-US" sz="1700"/>
              <a:t>.</a:t>
            </a:r>
          </a:p>
          <a:p>
            <a:pPr eaLnBrk="1" hangingPunct="1">
              <a:lnSpc>
                <a:spcPct val="90000"/>
              </a:lnSpc>
            </a:pPr>
            <a:endParaRPr lang="hr-HR" altLang="en-US" sz="1700"/>
          </a:p>
          <a:p>
            <a:pPr eaLnBrk="1" hangingPunct="1">
              <a:lnSpc>
                <a:spcPct val="90000"/>
              </a:lnSpc>
            </a:pPr>
            <a:r>
              <a:rPr lang="hr-HR" altLang="en-US" sz="1700" b="1"/>
              <a:t>4 korak</a:t>
            </a:r>
            <a:r>
              <a:rPr lang="hr-HR" altLang="en-US" sz="1700"/>
              <a:t>: </a:t>
            </a:r>
            <a:r>
              <a:rPr lang="hr-HR" altLang="en-US" sz="1700" u="sng"/>
              <a:t>oblikovanje plana pomoći uz sudjelovanje i suglasnost djeteta i njegovih skrbnika. Ovdje počinje oblikovanje individualiziranog plana pomoći</a:t>
            </a:r>
            <a:r>
              <a:rPr lang="hr-HR" altLang="en-US" sz="1700"/>
              <a:t>. On </a:t>
            </a:r>
            <a:r>
              <a:rPr lang="hr-HR" altLang="en-US" sz="1700" u="sng"/>
              <a:t>sadrži objašnjenje o potrebitosti odgojne mjere, definira vrstu, oblik i trajanje pomoći uz navođenje konkretnih ciljeva, gdje, kako i na koji način</a:t>
            </a:r>
            <a:r>
              <a:rPr lang="hr-HR" altLang="en-US" sz="1700"/>
              <a:t>. Ako želje djeteta nije moguće poštovati treba se navesti razloge.</a:t>
            </a:r>
            <a:endParaRPr lang="en-US" altLang="en-US" sz="17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9965CB95-3730-DB5F-056C-778A0C79AF84}"/>
              </a:ext>
            </a:extLst>
          </p:cNvPr>
          <p:cNvSpPr>
            <a:spLocks noGrp="1"/>
          </p:cNvSpPr>
          <p:nvPr>
            <p:ph type="title"/>
          </p:nvPr>
        </p:nvSpPr>
        <p:spPr/>
        <p:txBody>
          <a:bodyPr/>
          <a:lstStyle/>
          <a:p>
            <a:r>
              <a:rPr lang="hr-HR" altLang="en-US" sz="3200" b="1"/>
              <a:t>Košarica instrumenata za procjenu djeteta i obitelji u socijalnom radu</a:t>
            </a:r>
            <a:endParaRPr lang="en-GB" altLang="sr-Latn-RS" sz="3200"/>
          </a:p>
        </p:txBody>
      </p:sp>
      <p:sp>
        <p:nvSpPr>
          <p:cNvPr id="29699" name="Content Placeholder 3">
            <a:extLst>
              <a:ext uri="{FF2B5EF4-FFF2-40B4-BE49-F238E27FC236}">
                <a16:creationId xmlns:a16="http://schemas.microsoft.com/office/drawing/2014/main" id="{B73FD9D3-28EE-4739-EF32-FDB743043B7A}"/>
              </a:ext>
            </a:extLst>
          </p:cNvPr>
          <p:cNvSpPr>
            <a:spLocks noGrp="1"/>
          </p:cNvSpPr>
          <p:nvPr>
            <p:ph sz="half" idx="2"/>
          </p:nvPr>
        </p:nvSpPr>
        <p:spPr>
          <a:xfrm>
            <a:off x="630238" y="1681163"/>
            <a:ext cx="3868737" cy="4508500"/>
          </a:xfrm>
        </p:spPr>
        <p:txBody>
          <a:bodyPr/>
          <a:lstStyle/>
          <a:p>
            <a:pPr eaLnBrk="1" hangingPunct="1"/>
            <a:r>
              <a:rPr lang="hr-HR" altLang="en-US" sz="1600"/>
              <a:t>Lista za procjenu roditeljskih snaga</a:t>
            </a:r>
          </a:p>
          <a:p>
            <a:pPr eaLnBrk="1" hangingPunct="1"/>
            <a:r>
              <a:rPr lang="hr-HR" altLang="en-US" sz="1600"/>
              <a:t>Lista za procjenu roditeljskih rizika</a:t>
            </a:r>
          </a:p>
          <a:p>
            <a:pPr eaLnBrk="1" hangingPunct="1"/>
            <a:r>
              <a:rPr lang="hr-HR" altLang="en-US" sz="1600"/>
              <a:t>Lista rizika za zlostavljanje djeteta</a:t>
            </a:r>
          </a:p>
          <a:p>
            <a:pPr eaLnBrk="1" hangingPunct="1"/>
            <a:r>
              <a:rPr lang="hr-HR" altLang="en-US" sz="1600"/>
              <a:t>Kempeov inventar obiteljskih stresora</a:t>
            </a:r>
          </a:p>
          <a:p>
            <a:pPr eaLnBrk="1" hangingPunct="1"/>
            <a:r>
              <a:rPr lang="hr-HR" altLang="en-US" sz="1600"/>
              <a:t>Skala obiteljskih resursa</a:t>
            </a:r>
          </a:p>
          <a:p>
            <a:pPr eaLnBrk="1" hangingPunct="1"/>
            <a:r>
              <a:rPr lang="hr-HR" altLang="en-US" sz="1600"/>
              <a:t>Uključenost obitelji i djeteta u zajednicu</a:t>
            </a:r>
          </a:p>
          <a:p>
            <a:pPr eaLnBrk="1" hangingPunct="1"/>
            <a:r>
              <a:rPr lang="hr-HR" altLang="en-US" sz="1600"/>
              <a:t>Sadašnji odnosi među članovima obitelji</a:t>
            </a:r>
          </a:p>
          <a:p>
            <a:pPr eaLnBrk="1" hangingPunct="1"/>
            <a:r>
              <a:rPr lang="hr-HR" altLang="en-US" sz="1600"/>
              <a:t>Skala održavanost domaćinstva</a:t>
            </a:r>
          </a:p>
          <a:p>
            <a:pPr eaLnBrk="1" hangingPunct="1"/>
            <a:r>
              <a:rPr lang="hr-HR" altLang="en-US" sz="1600"/>
              <a:t>Upitnik stresnih događaja</a:t>
            </a:r>
          </a:p>
          <a:p>
            <a:pPr eaLnBrk="1" hangingPunct="1"/>
            <a:r>
              <a:rPr lang="hr-HR" altLang="en-US" sz="1600"/>
              <a:t>Upitnik privrženosti partneru/partnerici</a:t>
            </a:r>
          </a:p>
          <a:p>
            <a:pPr eaLnBrk="1" hangingPunct="1"/>
            <a:r>
              <a:rPr lang="hr-HR" altLang="en-US" sz="1600"/>
              <a:t>Lista stresnih događaja</a:t>
            </a:r>
          </a:p>
          <a:p>
            <a:pPr eaLnBrk="1" hangingPunct="1"/>
            <a:endParaRPr lang="hr-HR" altLang="en-US" sz="1600"/>
          </a:p>
          <a:p>
            <a:endParaRPr lang="en-GB" altLang="sr-Latn-RS" sz="1600"/>
          </a:p>
        </p:txBody>
      </p:sp>
      <p:sp>
        <p:nvSpPr>
          <p:cNvPr id="29700" name="Content Placeholder 5">
            <a:extLst>
              <a:ext uri="{FF2B5EF4-FFF2-40B4-BE49-F238E27FC236}">
                <a16:creationId xmlns:a16="http://schemas.microsoft.com/office/drawing/2014/main" id="{EA5DD8D3-5C3B-2CD1-7513-DB0B2697E1A5}"/>
              </a:ext>
            </a:extLst>
          </p:cNvPr>
          <p:cNvSpPr>
            <a:spLocks noGrp="1"/>
          </p:cNvSpPr>
          <p:nvPr>
            <p:ph sz="quarter" idx="4"/>
          </p:nvPr>
        </p:nvSpPr>
        <p:spPr>
          <a:xfrm>
            <a:off x="4629150" y="1690688"/>
            <a:ext cx="3887788" cy="4498975"/>
          </a:xfrm>
        </p:spPr>
        <p:txBody>
          <a:bodyPr/>
          <a:lstStyle/>
          <a:p>
            <a:pPr eaLnBrk="1" hangingPunct="1"/>
            <a:r>
              <a:rPr lang="hr-HR" altLang="en-US" sz="1600"/>
              <a:t>Upitnik snaga i poteškoća</a:t>
            </a:r>
          </a:p>
          <a:p>
            <a:pPr eaLnBrk="1" hangingPunct="1"/>
            <a:r>
              <a:rPr lang="hr-HR" altLang="en-US" sz="1600"/>
              <a:t>Izražavanje osjećaja djeteta</a:t>
            </a:r>
          </a:p>
          <a:p>
            <a:pPr eaLnBrk="1" hangingPunct="1"/>
            <a:r>
              <a:rPr lang="hr-HR" altLang="en-US" sz="1600"/>
              <a:t>Lista za procjenu privrženosti</a:t>
            </a:r>
          </a:p>
          <a:p>
            <a:pPr eaLnBrk="1" hangingPunct="1"/>
            <a:r>
              <a:rPr lang="hr-HR" altLang="en-US" sz="1600"/>
              <a:t>Upitnik utjecaja djeteta na obitelj</a:t>
            </a:r>
          </a:p>
          <a:p>
            <a:pPr eaLnBrk="1" hangingPunct="1"/>
            <a:endParaRPr lang="hr-HR" altLang="en-US" sz="1600"/>
          </a:p>
          <a:p>
            <a:pPr eaLnBrk="1" hangingPunct="1"/>
            <a:r>
              <a:rPr lang="hr-HR" altLang="en-US" sz="1600"/>
              <a:t>Skala roditeljskog stresa</a:t>
            </a:r>
          </a:p>
          <a:p>
            <a:pPr eaLnBrk="1" hangingPunct="1"/>
            <a:r>
              <a:rPr lang="hr-HR" altLang="en-US" sz="1600"/>
              <a:t>Svakodnevne brige roditelja</a:t>
            </a:r>
          </a:p>
          <a:p>
            <a:pPr eaLnBrk="1" hangingPunct="1"/>
            <a:r>
              <a:rPr lang="hr-HR" altLang="en-US" sz="1600"/>
              <a:t>Procjena roditeljskih sposobnosti i izvršavanja roditeljskih zadaća</a:t>
            </a:r>
          </a:p>
          <a:p>
            <a:pPr eaLnBrk="1" hangingPunct="1"/>
            <a:r>
              <a:rPr lang="hr-HR" altLang="en-US" sz="1600"/>
              <a:t>Skala dobrobiti roditelja/skrbnika</a:t>
            </a:r>
          </a:p>
          <a:p>
            <a:pPr eaLnBrk="1" hangingPunct="1"/>
            <a:endParaRPr lang="hr-HR" altLang="en-US" sz="1600"/>
          </a:p>
          <a:p>
            <a:endParaRPr lang="en-GB" altLang="sr-Latn-R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37" name="Rectangle 3073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739" name="Rectangle 3073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1" name="Rectangle 3074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3" name="Rectangle 3074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5" name="Rectangle 3074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47" name="Freeform: Shape 3074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749" name="Rectangle 3074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Rectangle 2">
            <a:extLst>
              <a:ext uri="{FF2B5EF4-FFF2-40B4-BE49-F238E27FC236}">
                <a16:creationId xmlns:a16="http://schemas.microsoft.com/office/drawing/2014/main" id="{3ABC2BF7-40A1-92CC-9193-0E0346DA7DD4}"/>
              </a:ext>
            </a:extLst>
          </p:cNvPr>
          <p:cNvSpPr>
            <a:spLocks noGrp="1" noChangeArrowheads="1"/>
          </p:cNvSpPr>
          <p:nvPr>
            <p:ph type="title"/>
          </p:nvPr>
        </p:nvSpPr>
        <p:spPr>
          <a:xfrm>
            <a:off x="350041" y="586855"/>
            <a:ext cx="2401025" cy="3387497"/>
          </a:xfrm>
        </p:spPr>
        <p:txBody>
          <a:bodyPr anchor="b">
            <a:normAutofit/>
          </a:bodyPr>
          <a:lstStyle/>
          <a:p>
            <a:pPr algn="r" eaLnBrk="1" hangingPunct="1">
              <a:lnSpc>
                <a:spcPct val="90000"/>
              </a:lnSpc>
            </a:pPr>
            <a:r>
              <a:rPr lang="hr-HR" altLang="en-US" sz="3000" b="1">
                <a:solidFill>
                  <a:srgbClr val="FFFFFF"/>
                </a:solidFill>
              </a:rPr>
              <a:t>Načini uključivanja mladih u procjenu i planiranje intervencija</a:t>
            </a:r>
            <a:endParaRPr lang="en-US" altLang="en-US" sz="3000" b="1">
              <a:solidFill>
                <a:srgbClr val="FFFFFF"/>
              </a:solidFill>
            </a:endParaRPr>
          </a:p>
        </p:txBody>
      </p:sp>
      <p:sp>
        <p:nvSpPr>
          <p:cNvPr id="30723" name="Rectangle 3">
            <a:extLst>
              <a:ext uri="{FF2B5EF4-FFF2-40B4-BE49-F238E27FC236}">
                <a16:creationId xmlns:a16="http://schemas.microsoft.com/office/drawing/2014/main" id="{A057ABDB-515B-D920-E59F-751CCB418A1B}"/>
              </a:ext>
            </a:extLst>
          </p:cNvPr>
          <p:cNvSpPr>
            <a:spLocks noGrp="1" noChangeArrowheads="1"/>
          </p:cNvSpPr>
          <p:nvPr>
            <p:ph type="body" idx="1"/>
          </p:nvPr>
        </p:nvSpPr>
        <p:spPr>
          <a:xfrm>
            <a:off x="3607694" y="649480"/>
            <a:ext cx="4916510" cy="5546047"/>
          </a:xfrm>
        </p:spPr>
        <p:txBody>
          <a:bodyPr anchor="ctr">
            <a:normAutofit/>
          </a:bodyPr>
          <a:lstStyle/>
          <a:p>
            <a:pPr eaLnBrk="1" hangingPunct="1">
              <a:lnSpc>
                <a:spcPct val="90000"/>
              </a:lnSpc>
            </a:pPr>
            <a:r>
              <a:rPr lang="hr-HR" altLang="en-US" sz="1400"/>
              <a:t>Vodi se računa o motivaciji mladih, zrelosti, stupnju kognitivnog razvoja, emocionalnog razvoja, ali i o nekim akademskim vještinama</a:t>
            </a:r>
          </a:p>
          <a:p>
            <a:pPr eaLnBrk="1" hangingPunct="1">
              <a:lnSpc>
                <a:spcPct val="90000"/>
              </a:lnSpc>
            </a:pPr>
            <a:endParaRPr lang="hr-HR" altLang="en-US" sz="1400"/>
          </a:p>
          <a:p>
            <a:pPr eaLnBrk="1" hangingPunct="1">
              <a:lnSpc>
                <a:spcPct val="90000"/>
              </a:lnSpc>
            </a:pPr>
            <a:r>
              <a:rPr lang="hr-HR" altLang="en-US" sz="1400"/>
              <a:t>Mladi koji su zreliji i više motivirani za sudjelovanje u odlukama o tome kako će se njihov život odvijati u budućnosti dobro participiraju putem tzv. </a:t>
            </a:r>
            <a:r>
              <a:rPr lang="hr-HR" altLang="en-US" sz="1400" b="1"/>
              <a:t>vremenskih mapa</a:t>
            </a:r>
            <a:r>
              <a:rPr lang="hr-HR" altLang="en-US" sz="1400"/>
              <a:t>. Riječ je o podjeli teksta intervjua prema područjima socijalno pedagoškog intervjua (moje djetinjstvo,  škola, obitelj, vršnjaci, problemi u ponašanju, budućnost...). Te se mape u potpunosti ili po pojedinim fazama rade s mladom osobom. Tekst za intervju se planira ovisno o onim dijelovima koje stručnjak i mlada osoba smatraju važnim za daljnju odluku i rad. Na taj način korisnici mogu sagledati svoj život, i budućnost u jasnom vremenskom slijedu i događajima, te stvoriti cjelovitu i strukturiranu sliku svoje prošlosti, onoga što se sada događa i što bi se prema njihovom mišljenju moglo dogoditi.</a:t>
            </a:r>
          </a:p>
          <a:p>
            <a:pPr eaLnBrk="1" hangingPunct="1">
              <a:lnSpc>
                <a:spcPct val="90000"/>
              </a:lnSpc>
            </a:pPr>
            <a:endParaRPr lang="hr-HR" altLang="en-US" sz="1400"/>
          </a:p>
          <a:p>
            <a:pPr eaLnBrk="1" hangingPunct="1">
              <a:lnSpc>
                <a:spcPct val="90000"/>
              </a:lnSpc>
            </a:pPr>
            <a:r>
              <a:rPr lang="hr-HR" altLang="en-US" sz="1400"/>
              <a:t>Razgovor se snima, tekst se daje na čitanje</a:t>
            </a:r>
          </a:p>
          <a:p>
            <a:pPr eaLnBrk="1" hangingPunct="1">
              <a:lnSpc>
                <a:spcPct val="90000"/>
              </a:lnSpc>
            </a:pPr>
            <a:r>
              <a:rPr lang="hr-HR" altLang="en-US" sz="1400"/>
              <a:t>Dijelovi teksta se kasnije čitaju, podcrtavaju i kreiraju se određeni planovi, smjernice koje se tiču njihovog života ubuduće kroz ključna područja koja su sami izdvojili.</a:t>
            </a:r>
            <a:endParaRPr lang="en-US" altLang="en-US"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761" name="Rectangle 3176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763" name="Rectangle 3176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65" name="Rectangle 3176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67" name="Rectangle 3176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69" name="Rectangle 3176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771" name="Freeform: Shape 3177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773" name="Rectangle 3177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Rectangle 2">
            <a:extLst>
              <a:ext uri="{FF2B5EF4-FFF2-40B4-BE49-F238E27FC236}">
                <a16:creationId xmlns:a16="http://schemas.microsoft.com/office/drawing/2014/main" id="{27A3B7D4-AA51-C852-D27E-74631F77FFE9}"/>
              </a:ext>
            </a:extLst>
          </p:cNvPr>
          <p:cNvSpPr>
            <a:spLocks noGrp="1" noChangeArrowheads="1"/>
          </p:cNvSpPr>
          <p:nvPr>
            <p:ph type="title"/>
          </p:nvPr>
        </p:nvSpPr>
        <p:spPr>
          <a:xfrm>
            <a:off x="350041" y="586855"/>
            <a:ext cx="2401025" cy="3387497"/>
          </a:xfrm>
        </p:spPr>
        <p:txBody>
          <a:bodyPr anchor="b">
            <a:normAutofit/>
          </a:bodyPr>
          <a:lstStyle/>
          <a:p>
            <a:pPr algn="r" eaLnBrk="1" hangingPunct="1">
              <a:lnSpc>
                <a:spcPct val="90000"/>
              </a:lnSpc>
            </a:pPr>
            <a:r>
              <a:rPr lang="hr-HR" altLang="en-US" sz="3000" b="1">
                <a:solidFill>
                  <a:srgbClr val="FFFFFF"/>
                </a:solidFill>
              </a:rPr>
              <a:t>Načini uključivanja djece u procjenu i planiranje intervencija</a:t>
            </a:r>
            <a:endParaRPr lang="en-US" altLang="en-US" sz="3000" b="1">
              <a:solidFill>
                <a:srgbClr val="FFFFFF"/>
              </a:solidFill>
            </a:endParaRPr>
          </a:p>
        </p:txBody>
      </p:sp>
      <p:sp>
        <p:nvSpPr>
          <p:cNvPr id="31747" name="Rectangle 3">
            <a:extLst>
              <a:ext uri="{FF2B5EF4-FFF2-40B4-BE49-F238E27FC236}">
                <a16:creationId xmlns:a16="http://schemas.microsoft.com/office/drawing/2014/main" id="{E33AF2E3-82D1-3042-2D6C-8FBE75F837ED}"/>
              </a:ext>
            </a:extLst>
          </p:cNvPr>
          <p:cNvSpPr>
            <a:spLocks noGrp="1" noChangeArrowheads="1"/>
          </p:cNvSpPr>
          <p:nvPr>
            <p:ph type="body" idx="1"/>
          </p:nvPr>
        </p:nvSpPr>
        <p:spPr>
          <a:xfrm>
            <a:off x="3607694" y="649480"/>
            <a:ext cx="4916510" cy="5546047"/>
          </a:xfrm>
        </p:spPr>
        <p:txBody>
          <a:bodyPr anchor="ctr">
            <a:normAutofit/>
          </a:bodyPr>
          <a:lstStyle/>
          <a:p>
            <a:pPr eaLnBrk="1" hangingPunct="1">
              <a:lnSpc>
                <a:spcPct val="90000"/>
              </a:lnSpc>
            </a:pPr>
            <a:r>
              <a:rPr lang="hr-HR" altLang="en-US" sz="1400"/>
              <a:t>Djeca život doživljavaju konfuzno, fragmentirano, bez jasnog i logičnog slijeda pa je s njima bolje raditi uz pomoć tzv. </a:t>
            </a:r>
            <a:r>
              <a:rPr lang="hr-HR" altLang="en-US" sz="1400" b="1"/>
              <a:t>vremenske osi. </a:t>
            </a:r>
            <a:r>
              <a:rPr lang="hr-HR" altLang="en-US" sz="1400"/>
              <a:t>Zajedno s djetetom nacrta se pravac na čijem početku se označi nulta točka (ovisno o tome što dijete doživljava kao početak važan uz njegov život). Tako dijete može zajedno s stručnom osobom označiti neke ključne događaje u svom životu te na jednostavan način sagledati vremenski slijed svoga života. Dijete sebe može vidjeti u budućnost pomoću određenih vremenskih točaka koje ujedno mogu poslužiti i kao točke provjere uspješnosti dogovorenog plana.</a:t>
            </a:r>
          </a:p>
          <a:p>
            <a:pPr eaLnBrk="1" hangingPunct="1">
              <a:lnSpc>
                <a:spcPct val="90000"/>
              </a:lnSpc>
            </a:pPr>
            <a:endParaRPr lang="hr-HR" altLang="en-US" sz="1400"/>
          </a:p>
          <a:p>
            <a:pPr eaLnBrk="1" hangingPunct="1">
              <a:lnSpc>
                <a:spcPct val="90000"/>
              </a:lnSpc>
            </a:pPr>
            <a:r>
              <a:rPr lang="hr-HR" altLang="en-US" sz="1400"/>
              <a:t>Kasnije se radi kvalitativna analiza teksta i kodiranje</a:t>
            </a:r>
          </a:p>
          <a:p>
            <a:pPr eaLnBrk="1" hangingPunct="1">
              <a:lnSpc>
                <a:spcPct val="90000"/>
              </a:lnSpc>
            </a:pPr>
            <a:endParaRPr lang="hr-HR" altLang="en-US" sz="1400"/>
          </a:p>
          <a:p>
            <a:pPr eaLnBrk="1" hangingPunct="1">
              <a:lnSpc>
                <a:spcPct val="90000"/>
              </a:lnSpc>
              <a:buFontTx/>
              <a:buNone/>
            </a:pPr>
            <a:r>
              <a:rPr lang="hr-HR" altLang="en-US" sz="1400"/>
              <a:t>1. provedba strukturiranog intervjua uz snimanje</a:t>
            </a:r>
          </a:p>
          <a:p>
            <a:pPr eaLnBrk="1" hangingPunct="1">
              <a:lnSpc>
                <a:spcPct val="90000"/>
              </a:lnSpc>
              <a:buFontTx/>
              <a:buNone/>
            </a:pPr>
            <a:r>
              <a:rPr lang="hr-HR" altLang="en-US" sz="1400"/>
              <a:t>2. najmanje dva procjenjivača</a:t>
            </a:r>
          </a:p>
          <a:p>
            <a:pPr eaLnBrk="1" hangingPunct="1">
              <a:lnSpc>
                <a:spcPct val="90000"/>
              </a:lnSpc>
              <a:buFontTx/>
              <a:buNone/>
            </a:pPr>
            <a:r>
              <a:rPr lang="hr-HR" altLang="en-US" sz="1400"/>
              <a:t>3. protokol izdvajanja središnjih životnih tema</a:t>
            </a:r>
          </a:p>
          <a:p>
            <a:pPr eaLnBrk="1" hangingPunct="1">
              <a:lnSpc>
                <a:spcPct val="90000"/>
              </a:lnSpc>
              <a:buFontTx/>
              <a:buNone/>
            </a:pPr>
            <a:r>
              <a:rPr lang="hr-HR" altLang="en-US" sz="1400"/>
              <a:t>4. pronalaženje mogućnosti za potporu djece u savladavanju životnih tema </a:t>
            </a:r>
          </a:p>
          <a:p>
            <a:pPr eaLnBrk="1" hangingPunct="1">
              <a:lnSpc>
                <a:spcPct val="90000"/>
              </a:lnSpc>
              <a:buFontTx/>
              <a:buNone/>
            </a:pPr>
            <a:r>
              <a:rPr lang="hr-HR" altLang="en-US" sz="1400"/>
              <a:t>5. prijedlozi potpore i brige analiziraju se s korisnicima, prilagođavaju i mijenjaju prema potrebi </a:t>
            </a:r>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776A35F-6BF3-274C-2B3C-4409B8BF4FA6}"/>
              </a:ext>
            </a:extLst>
          </p:cNvPr>
          <p:cNvSpPr>
            <a:spLocks noGrp="1" noChangeArrowheads="1"/>
          </p:cNvSpPr>
          <p:nvPr>
            <p:ph type="title"/>
          </p:nvPr>
        </p:nvSpPr>
        <p:spPr>
          <a:xfrm>
            <a:off x="323850" y="274638"/>
            <a:ext cx="8229600" cy="563562"/>
          </a:xfrm>
        </p:spPr>
        <p:txBody>
          <a:bodyPr/>
          <a:lstStyle/>
          <a:p>
            <a:pPr eaLnBrk="1" hangingPunct="1"/>
            <a:r>
              <a:rPr lang="en-US" altLang="en-US" sz="3600" b="1"/>
              <a:t>Izvaninstitucionalne odgojne mjere</a:t>
            </a:r>
          </a:p>
        </p:txBody>
      </p:sp>
      <p:sp>
        <p:nvSpPr>
          <p:cNvPr id="5123" name="Rectangle 3">
            <a:extLst>
              <a:ext uri="{FF2B5EF4-FFF2-40B4-BE49-F238E27FC236}">
                <a16:creationId xmlns:a16="http://schemas.microsoft.com/office/drawing/2014/main" id="{8FCFA2F1-A5AA-FD8A-3854-FB53E29710C5}"/>
              </a:ext>
            </a:extLst>
          </p:cNvPr>
          <p:cNvSpPr>
            <a:spLocks noGrp="1" noChangeArrowheads="1"/>
          </p:cNvSpPr>
          <p:nvPr>
            <p:ph type="body" idx="1"/>
          </p:nvPr>
        </p:nvSpPr>
        <p:spPr>
          <a:xfrm>
            <a:off x="457200" y="914400"/>
            <a:ext cx="8229600" cy="5562600"/>
          </a:xfrm>
        </p:spPr>
        <p:txBody>
          <a:bodyPr/>
          <a:lstStyle/>
          <a:p>
            <a:pPr eaLnBrk="1" hangingPunct="1"/>
            <a:endParaRPr lang="sr-Latn-CS" altLang="en-US" dirty="0"/>
          </a:p>
        </p:txBody>
      </p:sp>
      <p:sp>
        <p:nvSpPr>
          <p:cNvPr id="5124" name="Oval 4">
            <a:extLst>
              <a:ext uri="{FF2B5EF4-FFF2-40B4-BE49-F238E27FC236}">
                <a16:creationId xmlns:a16="http://schemas.microsoft.com/office/drawing/2014/main" id="{96A16DA8-D79D-B8A4-5705-12061DCFC7C8}"/>
              </a:ext>
            </a:extLst>
          </p:cNvPr>
          <p:cNvSpPr>
            <a:spLocks noChangeArrowheads="1"/>
          </p:cNvSpPr>
          <p:nvPr/>
        </p:nvSpPr>
        <p:spPr bwMode="auto">
          <a:xfrm>
            <a:off x="801688" y="4243388"/>
            <a:ext cx="3505200" cy="2211387"/>
          </a:xfrm>
          <a:prstGeom prst="ellipse">
            <a:avLst/>
          </a:prstGeom>
          <a:solidFill>
            <a:srgbClr val="FF99FF"/>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hr-HR" altLang="en-US" sz="1800" b="1" u="sng"/>
              <a:t>PBIN</a:t>
            </a:r>
          </a:p>
          <a:p>
            <a:pPr algn="ctr">
              <a:spcBef>
                <a:spcPct val="0"/>
              </a:spcBef>
              <a:buFontTx/>
              <a:buNone/>
            </a:pPr>
            <a:r>
              <a:rPr lang="hr-HR" altLang="en-US" sz="1800" u="sng"/>
              <a:t>Izvaninstitucionalna</a:t>
            </a:r>
            <a:r>
              <a:rPr lang="hr-HR" altLang="en-US" sz="1800"/>
              <a:t> </a:t>
            </a:r>
          </a:p>
          <a:p>
            <a:pPr algn="ctr">
              <a:spcBef>
                <a:spcPct val="0"/>
              </a:spcBef>
              <a:buFontTx/>
              <a:buNone/>
            </a:pPr>
            <a:r>
              <a:rPr lang="hr-HR" altLang="en-US" sz="1800"/>
              <a:t>odgojna mjera</a:t>
            </a:r>
          </a:p>
          <a:p>
            <a:pPr algn="ctr">
              <a:spcBef>
                <a:spcPct val="0"/>
              </a:spcBef>
              <a:buFontTx/>
              <a:buNone/>
            </a:pPr>
            <a:r>
              <a:rPr lang="hr-HR" altLang="en-US" sz="1800"/>
              <a:t>(nadležnost CZSS)</a:t>
            </a:r>
            <a:endParaRPr lang="en-US" altLang="en-US" sz="1800"/>
          </a:p>
        </p:txBody>
      </p:sp>
      <p:sp>
        <p:nvSpPr>
          <p:cNvPr id="5125" name="Oval 5">
            <a:extLst>
              <a:ext uri="{FF2B5EF4-FFF2-40B4-BE49-F238E27FC236}">
                <a16:creationId xmlns:a16="http://schemas.microsoft.com/office/drawing/2014/main" id="{AAAE56C5-B308-E2D7-E89B-8C9CABCB5952}"/>
              </a:ext>
            </a:extLst>
          </p:cNvPr>
          <p:cNvSpPr>
            <a:spLocks noChangeArrowheads="1"/>
          </p:cNvSpPr>
          <p:nvPr/>
        </p:nvSpPr>
        <p:spPr bwMode="auto">
          <a:xfrm>
            <a:off x="4746625" y="958850"/>
            <a:ext cx="3733800" cy="2409825"/>
          </a:xfrm>
          <a:prstGeom prst="ellipse">
            <a:avLst/>
          </a:prstGeom>
          <a:solidFill>
            <a:srgbClr val="9933FF"/>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hr-HR" altLang="en-US" sz="1800" b="1" u="sng" dirty="0"/>
              <a:t>PBIN uz dnevni </a:t>
            </a:r>
          </a:p>
          <a:p>
            <a:pPr algn="ctr">
              <a:spcBef>
                <a:spcPct val="0"/>
              </a:spcBef>
              <a:buFontTx/>
              <a:buNone/>
            </a:pPr>
            <a:r>
              <a:rPr lang="hr-HR" altLang="en-US" sz="1800" b="1" u="sng" dirty="0"/>
              <a:t>boravak u OU:</a:t>
            </a:r>
          </a:p>
          <a:p>
            <a:pPr algn="ctr">
              <a:spcBef>
                <a:spcPct val="0"/>
              </a:spcBef>
              <a:buFontTx/>
              <a:buNone/>
            </a:pPr>
            <a:r>
              <a:rPr lang="hr-HR" altLang="en-US" sz="1800" u="sng" dirty="0" err="1"/>
              <a:t>Poluinstitucionaln</a:t>
            </a:r>
            <a:r>
              <a:rPr lang="en-GB" altLang="en-US" sz="1800" u="sng" dirty="0"/>
              <a:t>a</a:t>
            </a:r>
            <a:r>
              <a:rPr lang="hr-HR" altLang="en-US" sz="1800" dirty="0"/>
              <a:t>: </a:t>
            </a:r>
          </a:p>
          <a:p>
            <a:pPr algn="ctr">
              <a:spcBef>
                <a:spcPct val="0"/>
              </a:spcBef>
              <a:buFontTx/>
              <a:buNone/>
            </a:pPr>
            <a:r>
              <a:rPr lang="hr-HR" altLang="en-US" sz="1800" dirty="0"/>
              <a:t>6 </a:t>
            </a:r>
            <a:r>
              <a:rPr lang="hr-HR" altLang="en-US" sz="1800" dirty="0" err="1"/>
              <a:t>mj</a:t>
            </a:r>
            <a:r>
              <a:rPr lang="hr-HR" altLang="en-US" sz="1800" dirty="0"/>
              <a:t> do 2 god</a:t>
            </a:r>
          </a:p>
          <a:p>
            <a:pPr algn="ctr">
              <a:spcBef>
                <a:spcPct val="0"/>
              </a:spcBef>
              <a:buFontTx/>
              <a:buNone/>
            </a:pPr>
            <a:r>
              <a:rPr lang="hr-HR" altLang="en-US" sz="1800" dirty="0"/>
              <a:t>Trajnija i intenzivnija </a:t>
            </a:r>
          </a:p>
          <a:p>
            <a:pPr algn="ctr">
              <a:spcBef>
                <a:spcPct val="0"/>
              </a:spcBef>
              <a:buFontTx/>
              <a:buNone/>
            </a:pPr>
            <a:r>
              <a:rPr lang="hr-HR" altLang="en-US" sz="1800" dirty="0"/>
              <a:t>(obrazovanje i radno </a:t>
            </a:r>
          </a:p>
          <a:p>
            <a:pPr algn="ctr">
              <a:spcBef>
                <a:spcPct val="0"/>
              </a:spcBef>
              <a:buFontTx/>
              <a:buNone/>
            </a:pPr>
            <a:r>
              <a:rPr lang="hr-HR" altLang="en-US" sz="1800" dirty="0"/>
              <a:t>osposobljavanje uz nadzor)</a:t>
            </a:r>
          </a:p>
          <a:p>
            <a:pPr algn="ctr">
              <a:spcBef>
                <a:spcPct val="0"/>
              </a:spcBef>
              <a:buFontTx/>
              <a:buNone/>
            </a:pPr>
            <a:r>
              <a:rPr lang="hr-HR" altLang="en-US" sz="1800" dirty="0"/>
              <a:t>(CZSS + ustanova)</a:t>
            </a:r>
          </a:p>
          <a:p>
            <a:pPr algn="ctr">
              <a:spcBef>
                <a:spcPct val="0"/>
              </a:spcBef>
              <a:buFontTx/>
              <a:buNone/>
            </a:pPr>
            <a:endParaRPr lang="en-US" altLang="en-US" sz="1800" dirty="0"/>
          </a:p>
        </p:txBody>
      </p:sp>
      <p:sp>
        <p:nvSpPr>
          <p:cNvPr id="5126" name="Oval 6">
            <a:extLst>
              <a:ext uri="{FF2B5EF4-FFF2-40B4-BE49-F238E27FC236}">
                <a16:creationId xmlns:a16="http://schemas.microsoft.com/office/drawing/2014/main" id="{A5B16315-49C3-70AD-E09D-72A13EFBA055}"/>
              </a:ext>
            </a:extLst>
          </p:cNvPr>
          <p:cNvSpPr>
            <a:spLocks noChangeArrowheads="1"/>
          </p:cNvSpPr>
          <p:nvPr/>
        </p:nvSpPr>
        <p:spPr bwMode="auto">
          <a:xfrm>
            <a:off x="4768850" y="3352800"/>
            <a:ext cx="3810000" cy="32004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hr-HR" altLang="en-US" sz="1800" b="1" u="sng" dirty="0"/>
              <a:t>Upućivanje u disciplinski </a:t>
            </a:r>
          </a:p>
          <a:p>
            <a:pPr algn="ctr">
              <a:spcBef>
                <a:spcPct val="0"/>
              </a:spcBef>
              <a:buFontTx/>
              <a:buNone/>
            </a:pPr>
            <a:r>
              <a:rPr lang="hr-HR" altLang="en-US" sz="1800" b="1" u="sng" dirty="0"/>
              <a:t>centar</a:t>
            </a:r>
          </a:p>
          <a:p>
            <a:pPr algn="ctr">
              <a:spcBef>
                <a:spcPct val="0"/>
              </a:spcBef>
              <a:buFontTx/>
              <a:buNone/>
            </a:pPr>
            <a:r>
              <a:rPr lang="hr-HR" altLang="en-US" sz="1800" u="sng" dirty="0" err="1"/>
              <a:t>Poluinstitucionaln</a:t>
            </a:r>
            <a:r>
              <a:rPr lang="en-GB" altLang="en-US" sz="1800" u="sng" dirty="0"/>
              <a:t>a</a:t>
            </a:r>
            <a:r>
              <a:rPr lang="hr-HR" altLang="en-US" sz="1800" dirty="0"/>
              <a:t> (određeni </a:t>
            </a:r>
          </a:p>
          <a:p>
            <a:pPr algn="ctr">
              <a:spcBef>
                <a:spcPct val="0"/>
              </a:spcBef>
              <a:buFontTx/>
              <a:buNone/>
            </a:pPr>
            <a:r>
              <a:rPr lang="hr-HR" altLang="en-US" sz="1800" dirty="0"/>
              <a:t>broj sati tijekom dana </a:t>
            </a:r>
          </a:p>
          <a:p>
            <a:pPr algn="ctr">
              <a:spcBef>
                <a:spcPct val="0"/>
              </a:spcBef>
              <a:buFontTx/>
              <a:buNone/>
            </a:pPr>
            <a:r>
              <a:rPr lang="hr-HR" altLang="en-US" sz="1800" dirty="0"/>
              <a:t>u određenom vremenu) </a:t>
            </a:r>
          </a:p>
          <a:p>
            <a:pPr algn="ctr">
              <a:spcBef>
                <a:spcPct val="0"/>
              </a:spcBef>
              <a:buFontTx/>
              <a:buNone/>
            </a:pPr>
            <a:r>
              <a:rPr lang="hr-HR" altLang="en-US" sz="1800" u="sng" dirty="0" err="1"/>
              <a:t>Institucionaln</a:t>
            </a:r>
            <a:r>
              <a:rPr lang="en-GB" altLang="en-US" sz="1800" u="sng" dirty="0"/>
              <a:t>a</a:t>
            </a:r>
            <a:r>
              <a:rPr lang="hr-HR" altLang="en-US" sz="1800" dirty="0"/>
              <a:t> </a:t>
            </a:r>
          </a:p>
          <a:p>
            <a:pPr algn="ctr">
              <a:spcBef>
                <a:spcPct val="0"/>
              </a:spcBef>
              <a:buFontTx/>
              <a:buNone/>
            </a:pPr>
            <a:r>
              <a:rPr lang="hr-HR" altLang="en-US" sz="1800" dirty="0"/>
              <a:t>(neprekidni boravak u </a:t>
            </a:r>
          </a:p>
          <a:p>
            <a:pPr algn="ctr">
              <a:spcBef>
                <a:spcPct val="0"/>
              </a:spcBef>
              <a:buFontTx/>
              <a:buNone/>
            </a:pPr>
            <a:r>
              <a:rPr lang="hr-HR" altLang="en-US" sz="1800" dirty="0"/>
              <a:t>određenom vremenskom </a:t>
            </a:r>
          </a:p>
          <a:p>
            <a:pPr algn="ctr">
              <a:spcBef>
                <a:spcPct val="0"/>
              </a:spcBef>
              <a:buFontTx/>
              <a:buNone/>
            </a:pPr>
            <a:r>
              <a:rPr lang="hr-HR" altLang="en-US" sz="1800" dirty="0"/>
              <a:t>periodu)</a:t>
            </a:r>
          </a:p>
          <a:p>
            <a:pPr algn="ctr">
              <a:spcBef>
                <a:spcPct val="0"/>
              </a:spcBef>
              <a:buFontTx/>
              <a:buNone/>
            </a:pPr>
            <a:r>
              <a:rPr lang="hr-HR" altLang="en-US" sz="1800" dirty="0"/>
              <a:t>(CZSS + ustanova)</a:t>
            </a:r>
            <a:endParaRPr lang="en-US" altLang="en-US" sz="1800" dirty="0"/>
          </a:p>
        </p:txBody>
      </p:sp>
      <p:sp>
        <p:nvSpPr>
          <p:cNvPr id="5127" name="Oval 4">
            <a:extLst>
              <a:ext uri="{FF2B5EF4-FFF2-40B4-BE49-F238E27FC236}">
                <a16:creationId xmlns:a16="http://schemas.microsoft.com/office/drawing/2014/main" id="{80186D09-C3C9-7BCA-236B-CE7030140918}"/>
              </a:ext>
            </a:extLst>
          </p:cNvPr>
          <p:cNvSpPr>
            <a:spLocks noChangeArrowheads="1"/>
          </p:cNvSpPr>
          <p:nvPr/>
        </p:nvSpPr>
        <p:spPr bwMode="auto">
          <a:xfrm>
            <a:off x="457200" y="1143000"/>
            <a:ext cx="3162300" cy="2209800"/>
          </a:xfrm>
          <a:prstGeom prst="ellipse">
            <a:avLst/>
          </a:prstGeom>
          <a:solidFill>
            <a:srgbClr val="92D05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hr-HR" altLang="en-US" sz="1800" b="1" u="sng"/>
              <a:t>P</a:t>
            </a:r>
            <a:r>
              <a:rPr lang="en-GB" altLang="en-US" sz="1800" b="1" u="sng"/>
              <a:t>osebne obveze</a:t>
            </a:r>
            <a:endParaRPr lang="hr-HR" altLang="en-US" sz="1800" b="1" u="sng"/>
          </a:p>
          <a:p>
            <a:pPr algn="ctr">
              <a:spcBef>
                <a:spcPct val="0"/>
              </a:spcBef>
              <a:buFontTx/>
              <a:buNone/>
            </a:pPr>
            <a:r>
              <a:rPr lang="hr-HR" altLang="en-US" sz="1800" u="sng"/>
              <a:t>Izvaninstitucionalna</a:t>
            </a:r>
            <a:r>
              <a:rPr lang="hr-HR" altLang="en-US" sz="1800"/>
              <a:t> </a:t>
            </a:r>
          </a:p>
          <a:p>
            <a:pPr algn="ctr">
              <a:spcBef>
                <a:spcPct val="0"/>
              </a:spcBef>
              <a:buFontTx/>
              <a:buNone/>
            </a:pPr>
            <a:r>
              <a:rPr lang="hr-HR" altLang="en-US" sz="1800"/>
              <a:t>odgojna mjera</a:t>
            </a:r>
          </a:p>
          <a:p>
            <a:pPr algn="ctr">
              <a:spcBef>
                <a:spcPct val="0"/>
              </a:spcBef>
              <a:buFontTx/>
              <a:buNone/>
            </a:pPr>
            <a:r>
              <a:rPr lang="hr-HR" altLang="en-US" sz="1800"/>
              <a:t>(nadležnost CZSS)</a:t>
            </a:r>
            <a:endParaRPr lang="en-US" altLang="en-US" sz="1800"/>
          </a:p>
        </p:txBody>
      </p:sp>
      <p:cxnSp>
        <p:nvCxnSpPr>
          <p:cNvPr id="3" name="Straight Arrow Connector 2">
            <a:extLst>
              <a:ext uri="{FF2B5EF4-FFF2-40B4-BE49-F238E27FC236}">
                <a16:creationId xmlns:a16="http://schemas.microsoft.com/office/drawing/2014/main" id="{8AA8D0B4-6181-702C-117B-E90C0C335A65}"/>
              </a:ext>
            </a:extLst>
          </p:cNvPr>
          <p:cNvCxnSpPr/>
          <p:nvPr/>
        </p:nvCxnSpPr>
        <p:spPr>
          <a:xfrm flipH="1">
            <a:off x="4572000" y="2625725"/>
            <a:ext cx="196850" cy="371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2E11E69F-6AD7-43BB-1917-882995F2EF71}"/>
              </a:ext>
            </a:extLst>
          </p:cNvPr>
          <p:cNvCxnSpPr/>
          <p:nvPr/>
        </p:nvCxnSpPr>
        <p:spPr>
          <a:xfrm flipH="1" flipV="1">
            <a:off x="4670425" y="3716338"/>
            <a:ext cx="333375" cy="52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2429C05-4033-8275-4C74-EF87CDF9346E}"/>
              </a:ext>
            </a:extLst>
          </p:cNvPr>
          <p:cNvCxnSpPr/>
          <p:nvPr/>
        </p:nvCxnSpPr>
        <p:spPr>
          <a:xfrm flipV="1">
            <a:off x="3419475" y="3716338"/>
            <a:ext cx="504825" cy="52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98B423-1453-FCED-36E4-12278102CB02}"/>
              </a:ext>
            </a:extLst>
          </p:cNvPr>
          <p:cNvSpPr/>
          <p:nvPr/>
        </p:nvSpPr>
        <p:spPr>
          <a:xfrm>
            <a:off x="3276600" y="3063875"/>
            <a:ext cx="1943100" cy="630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Mjere</a:t>
            </a:r>
            <a:r>
              <a:rPr lang="en-GB" dirty="0">
                <a:solidFill>
                  <a:schemeClr val="tx1"/>
                </a:solidFill>
              </a:rPr>
              <a:t> </a:t>
            </a:r>
            <a:r>
              <a:rPr lang="en-GB" dirty="0" err="1">
                <a:solidFill>
                  <a:schemeClr val="tx1"/>
                </a:solidFill>
              </a:rPr>
              <a:t>pojačanog</a:t>
            </a:r>
            <a:r>
              <a:rPr lang="en-GB" dirty="0">
                <a:solidFill>
                  <a:schemeClr val="tx1"/>
                </a:solidFill>
              </a:rPr>
              <a:t> </a:t>
            </a:r>
            <a:r>
              <a:rPr lang="en-GB" dirty="0" err="1">
                <a:solidFill>
                  <a:schemeClr val="tx1"/>
                </a:solidFill>
              </a:rPr>
              <a:t>nadzora</a:t>
            </a:r>
            <a:endParaRPr lang="en-GB"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85" name="Rectangle 3278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787" name="Rectangle 3278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9" name="Rectangle 3278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1" name="Rectangle 3279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3" name="Rectangle 3279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795" name="Freeform: Shape 3279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797" name="Rectangle 3279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a:extLst>
              <a:ext uri="{FF2B5EF4-FFF2-40B4-BE49-F238E27FC236}">
                <a16:creationId xmlns:a16="http://schemas.microsoft.com/office/drawing/2014/main" id="{38306E8B-98D0-9303-71D8-2CEAE9CDF583}"/>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3200" b="1">
                <a:solidFill>
                  <a:srgbClr val="FFFFFF"/>
                </a:solidFill>
              </a:rPr>
              <a:t>Spremnost i motivacija mladih na promjenu</a:t>
            </a:r>
            <a:endParaRPr lang="en-US" altLang="en-US" sz="3200" b="1">
              <a:solidFill>
                <a:srgbClr val="FFFFFF"/>
              </a:solidFill>
            </a:endParaRPr>
          </a:p>
        </p:txBody>
      </p:sp>
      <p:sp>
        <p:nvSpPr>
          <p:cNvPr id="32771" name="Rectangle 3">
            <a:extLst>
              <a:ext uri="{FF2B5EF4-FFF2-40B4-BE49-F238E27FC236}">
                <a16:creationId xmlns:a16="http://schemas.microsoft.com/office/drawing/2014/main" id="{74F7CCE9-8EE6-6239-16E3-7D6419FD5696}"/>
              </a:ext>
            </a:extLst>
          </p:cNvPr>
          <p:cNvSpPr>
            <a:spLocks noGrp="1" noChangeArrowheads="1"/>
          </p:cNvSpPr>
          <p:nvPr>
            <p:ph type="body" idx="1"/>
          </p:nvPr>
        </p:nvSpPr>
        <p:spPr>
          <a:xfrm>
            <a:off x="3607694" y="649480"/>
            <a:ext cx="4916510" cy="5546047"/>
          </a:xfrm>
        </p:spPr>
        <p:txBody>
          <a:bodyPr anchor="ctr">
            <a:normAutofit/>
          </a:bodyPr>
          <a:lstStyle/>
          <a:p>
            <a:pPr eaLnBrk="1" hangingPunct="1">
              <a:lnSpc>
                <a:spcPct val="90000"/>
              </a:lnSpc>
            </a:pPr>
            <a:r>
              <a:rPr lang="hr-HR" altLang="en-US" sz="1400"/>
              <a:t>Promjena: ponašanja / sveobuhvatna</a:t>
            </a:r>
          </a:p>
          <a:p>
            <a:pPr eaLnBrk="1" hangingPunct="1">
              <a:lnSpc>
                <a:spcPct val="90000"/>
              </a:lnSpc>
            </a:pPr>
            <a:endParaRPr lang="hr-HR" altLang="en-US" sz="1400"/>
          </a:p>
          <a:p>
            <a:pPr eaLnBrk="1" hangingPunct="1">
              <a:lnSpc>
                <a:spcPct val="90000"/>
              </a:lnSpc>
            </a:pPr>
            <a:r>
              <a:rPr lang="hr-HR" altLang="en-US" sz="1400"/>
              <a:t>Mladima je važna vremenska dimenzija (kod postizanja i održavanja promjene)</a:t>
            </a:r>
          </a:p>
          <a:p>
            <a:pPr eaLnBrk="1" hangingPunct="1">
              <a:lnSpc>
                <a:spcPct val="90000"/>
              </a:lnSpc>
            </a:pPr>
            <a:endParaRPr lang="hr-HR" altLang="en-US" sz="1400"/>
          </a:p>
          <a:p>
            <a:pPr eaLnBrk="1" hangingPunct="1">
              <a:lnSpc>
                <a:spcPct val="90000"/>
              </a:lnSpc>
            </a:pPr>
            <a:r>
              <a:rPr lang="hr-HR" altLang="en-US" sz="1400"/>
              <a:t>Prožetost internih i eksternih činitelja na razini utjecaja koji potiču i podržavaju promjenu, okolnosti važne za promjenu, razvoj spoznaje o nužnosti promjene, poticanje ustrajavanja u promjeni</a:t>
            </a:r>
          </a:p>
          <a:p>
            <a:pPr eaLnBrk="1" hangingPunct="1">
              <a:lnSpc>
                <a:spcPct val="90000"/>
              </a:lnSpc>
            </a:pPr>
            <a:endParaRPr lang="hr-HR" altLang="en-US" sz="1400"/>
          </a:p>
          <a:p>
            <a:pPr eaLnBrk="1" hangingPunct="1">
              <a:lnSpc>
                <a:spcPct val="90000"/>
              </a:lnSpc>
            </a:pPr>
            <a:r>
              <a:rPr lang="hr-HR" altLang="en-US" sz="1400"/>
              <a:t>Mladi često imenuju neku osobu njima važnu za promjenu (najčešće roditelji)</a:t>
            </a:r>
          </a:p>
          <a:p>
            <a:pPr eaLnBrk="1" hangingPunct="1">
              <a:lnSpc>
                <a:spcPct val="90000"/>
              </a:lnSpc>
            </a:pPr>
            <a:endParaRPr lang="hr-HR" altLang="en-US" sz="1400"/>
          </a:p>
          <a:p>
            <a:pPr eaLnBrk="1" hangingPunct="1">
              <a:lnSpc>
                <a:spcPct val="90000"/>
              </a:lnSpc>
            </a:pPr>
            <a:r>
              <a:rPr lang="hr-HR" altLang="en-US" sz="1400"/>
              <a:t>Važno je s mladima uz pomoć, podršku pojasniti i proces promjene ponašanja</a:t>
            </a:r>
          </a:p>
          <a:p>
            <a:pPr eaLnBrk="1" hangingPunct="1">
              <a:lnSpc>
                <a:spcPct val="90000"/>
              </a:lnSpc>
            </a:pPr>
            <a:endParaRPr lang="hr-HR" altLang="en-US" sz="1400"/>
          </a:p>
          <a:p>
            <a:pPr eaLnBrk="1" hangingPunct="1">
              <a:lnSpc>
                <a:spcPct val="90000"/>
              </a:lnSpc>
            </a:pPr>
            <a:r>
              <a:rPr lang="hr-HR" altLang="en-US" sz="1400"/>
              <a:t>Na motivaciji najčešće se radi oko 6. mjeseci (najčešće u postupku dok je u toku postupak izricanja mjere)</a:t>
            </a:r>
          </a:p>
          <a:p>
            <a:pPr eaLnBrk="1" hangingPunct="1">
              <a:lnSpc>
                <a:spcPct val="90000"/>
              </a:lnSpc>
            </a:pPr>
            <a:endParaRPr lang="hr-HR" altLang="en-US" sz="1400"/>
          </a:p>
          <a:p>
            <a:pPr eaLnBrk="1" hangingPunct="1">
              <a:lnSpc>
                <a:spcPct val="90000"/>
              </a:lnSpc>
            </a:pPr>
            <a:r>
              <a:rPr lang="hr-HR" altLang="en-US" sz="1400" b="1"/>
              <a:t>Motivacijsko intervjuiranje</a:t>
            </a:r>
            <a:r>
              <a:rPr lang="hr-HR" altLang="en-US" sz="1400"/>
              <a:t>: davanje savjeta, smanjenje prepreka, povećanje uvida u izbore, vježbanje empatije, definiranje ciljeva, pružanje aktivne pomoći</a:t>
            </a:r>
          </a:p>
          <a:p>
            <a:pPr eaLnBrk="1" hangingPunct="1">
              <a:lnSpc>
                <a:spcPct val="90000"/>
              </a:lnSpc>
            </a:pPr>
            <a:endParaRPr lang="en-US" altLang="en-US" sz="1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809" name="Rectangle 3380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811" name="Rectangle 338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13" name="Rectangle 338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15" name="Rectangle 338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17" name="Rectangle 338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819" name="Freeform: Shape 338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821" name="Rectangle 338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Rectangle 2">
            <a:extLst>
              <a:ext uri="{FF2B5EF4-FFF2-40B4-BE49-F238E27FC236}">
                <a16:creationId xmlns:a16="http://schemas.microsoft.com/office/drawing/2014/main" id="{82415530-EA8F-9740-C2AA-20B9F8619FE0}"/>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hr-HR" altLang="en-US" sz="3500" b="1">
                <a:solidFill>
                  <a:srgbClr val="FFFFFF"/>
                </a:solidFill>
              </a:rPr>
              <a:t>Obveze stručnih aktera u provedbi mjere</a:t>
            </a:r>
            <a:endParaRPr lang="en-US" altLang="en-US" sz="3500" b="1">
              <a:solidFill>
                <a:srgbClr val="FFFFFF"/>
              </a:solidFill>
            </a:endParaRPr>
          </a:p>
        </p:txBody>
      </p:sp>
      <p:sp>
        <p:nvSpPr>
          <p:cNvPr id="33795" name="Rectangle 3">
            <a:extLst>
              <a:ext uri="{FF2B5EF4-FFF2-40B4-BE49-F238E27FC236}">
                <a16:creationId xmlns:a16="http://schemas.microsoft.com/office/drawing/2014/main" id="{EA001E99-7529-E577-80C8-27AC61DDE78C}"/>
              </a:ext>
            </a:extLst>
          </p:cNvPr>
          <p:cNvSpPr>
            <a:spLocks noGrp="1" noChangeArrowheads="1"/>
          </p:cNvSpPr>
          <p:nvPr>
            <p:ph type="body" idx="1"/>
          </p:nvPr>
        </p:nvSpPr>
        <p:spPr>
          <a:xfrm>
            <a:off x="3607694" y="649480"/>
            <a:ext cx="4916510" cy="5546047"/>
          </a:xfrm>
        </p:spPr>
        <p:txBody>
          <a:bodyPr anchor="ctr">
            <a:normAutofit/>
          </a:bodyPr>
          <a:lstStyle/>
          <a:p>
            <a:pPr eaLnBrk="1" hangingPunct="1">
              <a:lnSpc>
                <a:spcPct val="90000"/>
              </a:lnSpc>
              <a:buFontTx/>
              <a:buNone/>
            </a:pPr>
            <a:r>
              <a:rPr lang="hr-HR" altLang="en-US" sz="1400" b="1" u="sng"/>
              <a:t>Voditelj mjere:</a:t>
            </a:r>
            <a:endParaRPr lang="hr-HR" altLang="en-US" sz="1400"/>
          </a:p>
          <a:p>
            <a:pPr eaLnBrk="1" hangingPunct="1">
              <a:lnSpc>
                <a:spcPct val="90000"/>
              </a:lnSpc>
            </a:pPr>
            <a:r>
              <a:rPr lang="hr-HR" altLang="en-US" sz="1400"/>
              <a:t>najmanje </a:t>
            </a:r>
            <a:r>
              <a:rPr lang="hr-HR" altLang="en-US" sz="1400" u="sng"/>
              <a:t>jednom tjedno</a:t>
            </a:r>
            <a:r>
              <a:rPr lang="hr-HR" altLang="en-US" sz="1400"/>
              <a:t> održava osobni kontakt s maloljetnikom</a:t>
            </a:r>
          </a:p>
          <a:p>
            <a:pPr eaLnBrk="1" hangingPunct="1">
              <a:lnSpc>
                <a:spcPct val="90000"/>
              </a:lnSpc>
            </a:pPr>
            <a:endParaRPr lang="hr-HR" altLang="en-US" sz="1400"/>
          </a:p>
          <a:p>
            <a:pPr eaLnBrk="1" hangingPunct="1">
              <a:lnSpc>
                <a:spcPct val="90000"/>
              </a:lnSpc>
            </a:pPr>
            <a:r>
              <a:rPr lang="hr-HR" altLang="en-US" sz="1400" u="sng"/>
              <a:t>svaki mjesec dostavlja pisano izvješće CZSS-u</a:t>
            </a:r>
            <a:r>
              <a:rPr lang="hr-HR" altLang="en-US" sz="1400"/>
              <a:t> o provođenju mjere</a:t>
            </a:r>
          </a:p>
          <a:p>
            <a:pPr eaLnBrk="1" hangingPunct="1">
              <a:lnSpc>
                <a:spcPct val="90000"/>
              </a:lnSpc>
            </a:pPr>
            <a:endParaRPr lang="hr-HR" altLang="en-US" sz="1400"/>
          </a:p>
          <a:p>
            <a:pPr eaLnBrk="1" hangingPunct="1">
              <a:lnSpc>
                <a:spcPct val="90000"/>
              </a:lnSpc>
            </a:pPr>
            <a:r>
              <a:rPr lang="hr-HR" altLang="en-US" sz="1400" u="sng"/>
              <a:t>po izvršenju mjere dostavlja završno pisano izvješće CZSS-u i sudu</a:t>
            </a:r>
            <a:r>
              <a:rPr lang="hr-HR" altLang="en-US" sz="1400"/>
              <a:t> o cjelokupnom tijeku izvršenja mjere (rezultati i sl.)</a:t>
            </a:r>
          </a:p>
          <a:p>
            <a:pPr eaLnBrk="1" hangingPunct="1">
              <a:lnSpc>
                <a:spcPct val="90000"/>
              </a:lnSpc>
            </a:pPr>
            <a:endParaRPr lang="hr-HR" altLang="en-US" sz="1400"/>
          </a:p>
          <a:p>
            <a:pPr eaLnBrk="1" hangingPunct="1">
              <a:lnSpc>
                <a:spcPct val="90000"/>
              </a:lnSpc>
            </a:pPr>
            <a:r>
              <a:rPr lang="hr-HR" altLang="en-US" sz="1400" u="sng"/>
              <a:t>ima pravo na naknadu</a:t>
            </a:r>
            <a:r>
              <a:rPr lang="hr-HR" altLang="en-US" sz="1400"/>
              <a:t> opravdanih troškova i posebnu nagradu za svoj rad</a:t>
            </a:r>
          </a:p>
          <a:p>
            <a:pPr eaLnBrk="1" hangingPunct="1">
              <a:lnSpc>
                <a:spcPct val="90000"/>
              </a:lnSpc>
            </a:pPr>
            <a:endParaRPr lang="hr-HR" altLang="en-US" sz="1400"/>
          </a:p>
          <a:p>
            <a:pPr eaLnBrk="1" hangingPunct="1">
              <a:lnSpc>
                <a:spcPct val="90000"/>
              </a:lnSpc>
              <a:buFontTx/>
              <a:buNone/>
            </a:pPr>
            <a:r>
              <a:rPr lang="hr-HR" altLang="en-US" sz="1400" b="1" u="sng"/>
              <a:t>Centar za socijalnu skrb:</a:t>
            </a:r>
          </a:p>
          <a:p>
            <a:pPr eaLnBrk="1" hangingPunct="1">
              <a:lnSpc>
                <a:spcPct val="90000"/>
              </a:lnSpc>
            </a:pPr>
            <a:r>
              <a:rPr lang="hr-HR" altLang="en-US" sz="1400"/>
              <a:t>svaka 3 mjeseca dostavlja sudu izvješće o provođenju mjere (može predložiti izmjenu i obustavu mjere)</a:t>
            </a:r>
          </a:p>
          <a:p>
            <a:pPr eaLnBrk="1" hangingPunct="1">
              <a:lnSpc>
                <a:spcPct val="90000"/>
              </a:lnSpc>
              <a:buFontTx/>
              <a:buNone/>
            </a:pPr>
            <a:endParaRPr lang="hr-HR" altLang="en-US" sz="1400"/>
          </a:p>
          <a:p>
            <a:pPr eaLnBrk="1" hangingPunct="1">
              <a:lnSpc>
                <a:spcPct val="90000"/>
              </a:lnSpc>
            </a:pPr>
            <a:endParaRPr lang="hr-HR" altLang="en-US" sz="1400"/>
          </a:p>
          <a:p>
            <a:pPr eaLnBrk="1" hangingPunct="1">
              <a:lnSpc>
                <a:spcPct val="90000"/>
              </a:lnSpc>
              <a:buFontTx/>
              <a:buNone/>
            </a:pPr>
            <a:r>
              <a:rPr lang="hr-HR" altLang="en-US" sz="1400" b="1" u="sng"/>
              <a:t>Sud:</a:t>
            </a:r>
          </a:p>
          <a:p>
            <a:pPr eaLnBrk="1" hangingPunct="1">
              <a:lnSpc>
                <a:spcPct val="90000"/>
              </a:lnSpc>
            </a:pPr>
            <a:r>
              <a:rPr lang="hr-HR" altLang="en-US" sz="1400"/>
              <a:t>donosi odluku (rješenje) o izricanju mjere, prati tijek provođenja mjere (kontrolna ročišta), donosi odluku o obustavi mjere ili zamjeni mjere drugom mjerom</a:t>
            </a:r>
          </a:p>
          <a:p>
            <a:pPr eaLnBrk="1" hangingPunct="1">
              <a:lnSpc>
                <a:spcPct val="90000"/>
              </a:lnSpc>
            </a:pPr>
            <a:endParaRPr lang="en-US" altLang="en-US" sz="1400"/>
          </a:p>
          <a:p>
            <a:pPr eaLnBrk="1" hangingPunct="1">
              <a:lnSpc>
                <a:spcPct val="90000"/>
              </a:lnSpc>
            </a:pPr>
            <a:endParaRPr lang="en-US" altLang="en-US"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33" name="Rectangle 3483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835" name="Rectangle 3483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7" name="Rectangle 3483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9" name="Rectangle 3483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1" name="Rectangle 3484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43" name="Freeform: Shape 3484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845" name="Rectangle 3484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8" name="Rectangle 2">
            <a:extLst>
              <a:ext uri="{FF2B5EF4-FFF2-40B4-BE49-F238E27FC236}">
                <a16:creationId xmlns:a16="http://schemas.microsoft.com/office/drawing/2014/main" id="{5F319CB7-1A7D-417A-929F-B59A287C7820}"/>
              </a:ext>
            </a:extLst>
          </p:cNvPr>
          <p:cNvSpPr>
            <a:spLocks noGrp="1" noChangeArrowheads="1"/>
          </p:cNvSpPr>
          <p:nvPr>
            <p:ph type="title" idx="4294967295"/>
          </p:nvPr>
        </p:nvSpPr>
        <p:spPr>
          <a:xfrm>
            <a:off x="350041" y="586855"/>
            <a:ext cx="2401025" cy="3387497"/>
          </a:xfrm>
        </p:spPr>
        <p:txBody>
          <a:bodyPr vert="horz" lIns="91440" tIns="45720" rIns="91440" bIns="45720" rtlCol="0" anchor="b">
            <a:normAutofit/>
          </a:bodyPr>
          <a:lstStyle/>
          <a:p>
            <a:pPr algn="r" eaLnBrk="1" hangingPunct="1">
              <a:lnSpc>
                <a:spcPct val="90000"/>
              </a:lnSpc>
            </a:pPr>
            <a:r>
              <a:rPr lang="en-US" altLang="en-US" sz="3500" b="1" kern="1200">
                <a:solidFill>
                  <a:srgbClr val="FFFFFF"/>
                </a:solidFill>
                <a:latin typeface="+mj-lt"/>
                <a:ea typeface="+mj-ea"/>
                <a:cs typeface="+mj-cs"/>
              </a:rPr>
              <a:t>Cilj mjere je postignut ako je:</a:t>
            </a:r>
          </a:p>
        </p:txBody>
      </p:sp>
      <p:sp>
        <p:nvSpPr>
          <p:cNvPr id="34819" name="Rectangle 3">
            <a:extLst>
              <a:ext uri="{FF2B5EF4-FFF2-40B4-BE49-F238E27FC236}">
                <a16:creationId xmlns:a16="http://schemas.microsoft.com/office/drawing/2014/main" id="{0CBC2AE8-0363-4015-486D-DF82FFF3FA2F}"/>
              </a:ext>
            </a:extLst>
          </p:cNvPr>
          <p:cNvSpPr>
            <a:spLocks noGrp="1" noChangeArrowheads="1"/>
          </p:cNvSpPr>
          <p:nvPr>
            <p:ph type="body" idx="4294967295"/>
          </p:nvPr>
        </p:nvSpPr>
        <p:spPr>
          <a:xfrm>
            <a:off x="3607694" y="649480"/>
            <a:ext cx="4916510" cy="5546047"/>
          </a:xfrm>
        </p:spPr>
        <p:txBody>
          <a:bodyPr vert="horz" lIns="91440" tIns="45720" rIns="91440" bIns="45720" rtlCol="0" anchor="ctr">
            <a:normAutofit/>
          </a:bodyPr>
          <a:lstStyle/>
          <a:p>
            <a:pPr marL="609600" indent="-228600" eaLnBrk="1" hangingPunct="1">
              <a:lnSpc>
                <a:spcPct val="90000"/>
              </a:lnSpc>
              <a:buFont typeface="Arial" panose="020B0604020202020204" pitchFamily="34" charset="0"/>
              <a:buChar char="•"/>
            </a:pPr>
            <a:r>
              <a:rPr lang="en-US" altLang="en-US" sz="1700" dirty="0"/>
              <a:t>a) </a:t>
            </a:r>
            <a:r>
              <a:rPr lang="en-US" altLang="en-US" sz="1700" dirty="0" err="1"/>
              <a:t>maloljetnik</a:t>
            </a:r>
            <a:r>
              <a:rPr lang="en-US" altLang="en-US" sz="1700" dirty="0"/>
              <a:t> </a:t>
            </a:r>
            <a:r>
              <a:rPr lang="en-US" altLang="en-US" sz="1700" dirty="0" err="1"/>
              <a:t>usvojio</a:t>
            </a:r>
            <a:r>
              <a:rPr lang="en-US" altLang="en-US" sz="1700" dirty="0"/>
              <a:t> </a:t>
            </a:r>
            <a:r>
              <a:rPr lang="en-US" altLang="en-US" sz="1700" dirty="0" err="1"/>
              <a:t>prihvatljivu</a:t>
            </a:r>
            <a:r>
              <a:rPr lang="en-US" altLang="en-US" sz="1700" dirty="0"/>
              <a:t> </a:t>
            </a:r>
            <a:r>
              <a:rPr lang="en-US" altLang="en-US" sz="1700" dirty="0" err="1"/>
              <a:t>i</a:t>
            </a:r>
            <a:r>
              <a:rPr lang="en-US" altLang="en-US" sz="1700" dirty="0"/>
              <a:t> </a:t>
            </a:r>
            <a:r>
              <a:rPr lang="en-US" altLang="en-US" sz="1700" dirty="0" err="1"/>
              <a:t>primjerenu</a:t>
            </a:r>
            <a:r>
              <a:rPr lang="en-US" altLang="en-US" sz="1700" dirty="0"/>
              <a:t> (</a:t>
            </a:r>
            <a:r>
              <a:rPr lang="en-US" altLang="en-US" sz="1700" dirty="0" err="1"/>
              <a:t>odgovornu</a:t>
            </a:r>
            <a:r>
              <a:rPr lang="en-US" altLang="en-US" sz="1700" dirty="0"/>
              <a:t>) </a:t>
            </a:r>
            <a:r>
              <a:rPr lang="en-US" altLang="en-US" sz="1700" dirty="0" err="1"/>
              <a:t>kompetenciju</a:t>
            </a:r>
            <a:r>
              <a:rPr lang="en-US" altLang="en-US" sz="1700" dirty="0"/>
              <a:t> </a:t>
            </a:r>
            <a:r>
              <a:rPr lang="en-US" altLang="en-US" sz="1700" dirty="0" err="1"/>
              <a:t>nad</a:t>
            </a:r>
            <a:r>
              <a:rPr lang="en-US" altLang="en-US" sz="1700" dirty="0"/>
              <a:t> </a:t>
            </a:r>
            <a:r>
              <a:rPr lang="en-US" altLang="en-US" sz="1700" dirty="0" err="1"/>
              <a:t>svojim</a:t>
            </a:r>
            <a:r>
              <a:rPr lang="en-US" altLang="en-US" sz="1700" dirty="0"/>
              <a:t> </a:t>
            </a:r>
            <a:r>
              <a:rPr lang="en-US" altLang="en-US" sz="1700" dirty="0" err="1"/>
              <a:t>životom</a:t>
            </a:r>
            <a:endParaRPr lang="en-US" altLang="en-US" sz="1700" dirty="0"/>
          </a:p>
          <a:p>
            <a:pPr marL="609600" indent="-228600" eaLnBrk="1" hangingPunct="1">
              <a:lnSpc>
                <a:spcPct val="90000"/>
              </a:lnSpc>
              <a:buFont typeface="Arial" panose="020B0604020202020204" pitchFamily="34" charset="0"/>
              <a:buChar char="•"/>
            </a:pPr>
            <a:endParaRPr lang="en-US" altLang="en-US" sz="1700" dirty="0"/>
          </a:p>
          <a:p>
            <a:pPr marL="609600" indent="-228600" eaLnBrk="1" hangingPunct="1">
              <a:lnSpc>
                <a:spcPct val="90000"/>
              </a:lnSpc>
              <a:buFont typeface="Arial" panose="020B0604020202020204" pitchFamily="34" charset="0"/>
              <a:buChar char="•"/>
            </a:pPr>
            <a:r>
              <a:rPr lang="en-US" altLang="en-US" sz="1700" dirty="0"/>
              <a:t>b) </a:t>
            </a:r>
            <a:r>
              <a:rPr lang="en-US" altLang="en-US" sz="1700" dirty="0" err="1"/>
              <a:t>maloljetnik</a:t>
            </a:r>
            <a:r>
              <a:rPr lang="en-US" altLang="en-US" sz="1700" dirty="0"/>
              <a:t> </a:t>
            </a:r>
            <a:r>
              <a:rPr lang="en-US" altLang="en-US" sz="1700" dirty="0" err="1"/>
              <a:t>uspješno</a:t>
            </a:r>
            <a:r>
              <a:rPr lang="en-US" altLang="en-US" sz="1700" dirty="0"/>
              <a:t> </a:t>
            </a:r>
            <a:r>
              <a:rPr lang="en-US" altLang="en-US" sz="1700" dirty="0" err="1"/>
              <a:t>reintegriran</a:t>
            </a:r>
            <a:r>
              <a:rPr lang="en-US" altLang="en-US" sz="1700" dirty="0"/>
              <a:t> u </a:t>
            </a:r>
            <a:r>
              <a:rPr lang="en-US" altLang="en-US" sz="1700" dirty="0" err="1"/>
              <a:t>svoje</a:t>
            </a:r>
            <a:r>
              <a:rPr lang="en-US" altLang="en-US" sz="1700" dirty="0"/>
              <a:t> </a:t>
            </a:r>
            <a:r>
              <a:rPr lang="en-US" altLang="en-US" sz="1700" dirty="0" err="1"/>
              <a:t>socijalno</a:t>
            </a:r>
            <a:r>
              <a:rPr lang="en-US" altLang="en-US" sz="1700" dirty="0"/>
              <a:t> </a:t>
            </a:r>
            <a:r>
              <a:rPr lang="en-US" altLang="en-US" sz="1700" dirty="0" err="1"/>
              <a:t>okruženje</a:t>
            </a:r>
            <a:endParaRPr lang="en-US" altLang="en-US" sz="1700" dirty="0"/>
          </a:p>
          <a:p>
            <a:pPr marL="609600" indent="-228600" eaLnBrk="1" hangingPunct="1">
              <a:lnSpc>
                <a:spcPct val="90000"/>
              </a:lnSpc>
              <a:buFont typeface="Arial" panose="020B0604020202020204" pitchFamily="34" charset="0"/>
              <a:buChar char="•"/>
            </a:pPr>
            <a:endParaRPr lang="en-US" altLang="en-US" sz="1700" dirty="0"/>
          </a:p>
          <a:p>
            <a:pPr marL="609600" indent="-228600" eaLnBrk="1" hangingPunct="1">
              <a:lnSpc>
                <a:spcPct val="90000"/>
              </a:lnSpc>
              <a:buFont typeface="Arial" panose="020B0604020202020204" pitchFamily="34" charset="0"/>
              <a:buChar char="•"/>
            </a:pPr>
            <a:r>
              <a:rPr lang="en-US" altLang="en-US" sz="1700" dirty="0"/>
              <a:t>U tom </a:t>
            </a:r>
            <a:r>
              <a:rPr lang="en-US" altLang="en-US" sz="1700" dirty="0" err="1"/>
              <a:t>slučaju</a:t>
            </a:r>
            <a:r>
              <a:rPr lang="en-US" altLang="en-US" sz="1700" dirty="0"/>
              <a:t>, </a:t>
            </a:r>
            <a:r>
              <a:rPr lang="en-US" altLang="en-US" sz="1700" b="1" dirty="0" err="1"/>
              <a:t>mjeru</a:t>
            </a:r>
            <a:r>
              <a:rPr lang="en-US" altLang="en-US" sz="1700" dirty="0"/>
              <a:t> je (u </a:t>
            </a:r>
            <a:r>
              <a:rPr lang="en-US" altLang="en-US" sz="1700" dirty="0" err="1"/>
              <a:t>formalnom</a:t>
            </a:r>
            <a:r>
              <a:rPr lang="en-US" altLang="en-US" sz="1700" dirty="0"/>
              <a:t> </a:t>
            </a:r>
            <a:r>
              <a:rPr lang="en-US" altLang="en-US" sz="1700" dirty="0" err="1"/>
              <a:t>smislu</a:t>
            </a:r>
            <a:r>
              <a:rPr lang="en-US" altLang="en-US" sz="1700" dirty="0"/>
              <a:t>) </a:t>
            </a:r>
            <a:r>
              <a:rPr lang="en-US" altLang="en-US" sz="1700" dirty="0" err="1"/>
              <a:t>poželjno</a:t>
            </a:r>
            <a:r>
              <a:rPr lang="en-US" altLang="en-US" sz="1700" dirty="0"/>
              <a:t> </a:t>
            </a:r>
            <a:r>
              <a:rPr lang="en-US" altLang="en-US" sz="1700" b="1" dirty="0" err="1"/>
              <a:t>završiti</a:t>
            </a:r>
            <a:r>
              <a:rPr lang="en-US" altLang="en-US" sz="1700" b="1" dirty="0"/>
              <a:t> </a:t>
            </a:r>
            <a:r>
              <a:rPr lang="en-US" altLang="en-US" sz="1700" b="1" dirty="0" err="1"/>
              <a:t>na</a:t>
            </a:r>
            <a:endParaRPr lang="en-US" altLang="en-US" sz="1700" b="1" dirty="0"/>
          </a:p>
          <a:p>
            <a:pPr marL="609600" indent="-228600" eaLnBrk="1" hangingPunct="1">
              <a:lnSpc>
                <a:spcPct val="90000"/>
              </a:lnSpc>
              <a:buFont typeface="Arial" panose="020B0604020202020204" pitchFamily="34" charset="0"/>
              <a:buChar char="•"/>
            </a:pPr>
            <a:r>
              <a:rPr lang="en-US" altLang="en-US" sz="1700" b="1" dirty="0" err="1"/>
              <a:t>sudu</a:t>
            </a:r>
            <a:r>
              <a:rPr lang="en-US" altLang="en-US" sz="1700" dirty="0"/>
              <a:t> – u </a:t>
            </a:r>
            <a:r>
              <a:rPr lang="en-US" altLang="en-US" sz="1700" dirty="0" err="1"/>
              <a:t>prisustvu</a:t>
            </a:r>
            <a:r>
              <a:rPr lang="en-US" altLang="en-US" sz="1700" dirty="0"/>
              <a:t> </a:t>
            </a:r>
            <a:r>
              <a:rPr lang="en-US" altLang="en-US" sz="1700" dirty="0" err="1"/>
              <a:t>suca</a:t>
            </a:r>
            <a:r>
              <a:rPr lang="en-US" altLang="en-US" sz="1700" dirty="0"/>
              <a:t> </a:t>
            </a:r>
            <a:r>
              <a:rPr lang="en-US" altLang="en-US" sz="1700" dirty="0" err="1"/>
              <a:t>i</a:t>
            </a:r>
            <a:r>
              <a:rPr lang="en-US" altLang="en-US" sz="1700" dirty="0"/>
              <a:t> </a:t>
            </a:r>
            <a:r>
              <a:rPr lang="en-US" altLang="en-US" sz="1700" dirty="0" err="1"/>
              <a:t>njegovih</a:t>
            </a:r>
            <a:r>
              <a:rPr lang="en-US" altLang="en-US" sz="1700" dirty="0"/>
              <a:t> </a:t>
            </a:r>
            <a:r>
              <a:rPr lang="en-US" altLang="en-US" sz="1700" dirty="0" err="1"/>
              <a:t>suradnika</a:t>
            </a:r>
            <a:r>
              <a:rPr lang="en-US" altLang="en-US" sz="1700" dirty="0"/>
              <a:t>, </a:t>
            </a:r>
            <a:r>
              <a:rPr lang="en-US" altLang="en-US" sz="1700" dirty="0" err="1"/>
              <a:t>maloljetnika</a:t>
            </a:r>
            <a:r>
              <a:rPr lang="en-US" altLang="en-US" sz="1700" dirty="0"/>
              <a:t>, </a:t>
            </a:r>
            <a:r>
              <a:rPr lang="en-US" altLang="en-US" sz="1700" dirty="0" err="1"/>
              <a:t>njegovih</a:t>
            </a:r>
            <a:r>
              <a:rPr lang="en-US" altLang="en-US" sz="1700" dirty="0"/>
              <a:t> </a:t>
            </a:r>
            <a:r>
              <a:rPr lang="en-US" altLang="en-US" sz="1700" dirty="0" err="1"/>
              <a:t>roditelja</a:t>
            </a:r>
            <a:r>
              <a:rPr lang="en-US" altLang="en-US" sz="1700" dirty="0"/>
              <a:t>, </a:t>
            </a:r>
            <a:r>
              <a:rPr lang="en-US" altLang="en-US" sz="1700" dirty="0" err="1"/>
              <a:t>voditelja</a:t>
            </a:r>
            <a:r>
              <a:rPr lang="en-US" altLang="en-US" sz="1700" dirty="0"/>
              <a:t> </a:t>
            </a:r>
            <a:r>
              <a:rPr lang="en-US" altLang="en-US" sz="1700" dirty="0" err="1"/>
              <a:t>mjere</a:t>
            </a:r>
            <a:r>
              <a:rPr lang="en-US" altLang="en-US" sz="1700" dirty="0"/>
              <a:t> </a:t>
            </a:r>
            <a:r>
              <a:rPr lang="en-US" altLang="en-US" sz="1700" dirty="0" err="1"/>
              <a:t>i</a:t>
            </a:r>
            <a:r>
              <a:rPr lang="en-US" altLang="en-US" sz="1700" dirty="0"/>
              <a:t> </a:t>
            </a:r>
            <a:r>
              <a:rPr lang="en-US" altLang="en-US" sz="1700" dirty="0" err="1"/>
              <a:t>stručnog</a:t>
            </a:r>
            <a:r>
              <a:rPr lang="en-US" altLang="en-US" sz="1700" dirty="0"/>
              <a:t> </a:t>
            </a:r>
            <a:r>
              <a:rPr lang="en-US" altLang="en-US" sz="1700" dirty="0" err="1"/>
              <a:t>radnika</a:t>
            </a:r>
            <a:r>
              <a:rPr lang="en-US" altLang="en-US" sz="1700" dirty="0"/>
              <a:t> CZSS.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857" name="Rectangle 3585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859" name="Rectangle 3585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61" name="Rectangle 3586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63" name="Rectangle 3586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65" name="Rectangle 3586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867" name="Freeform: Shape 3586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869" name="Rectangle 3586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2" name="Title 1">
            <a:extLst>
              <a:ext uri="{FF2B5EF4-FFF2-40B4-BE49-F238E27FC236}">
                <a16:creationId xmlns:a16="http://schemas.microsoft.com/office/drawing/2014/main" id="{76850008-A745-8557-172A-9352BB08F4FF}"/>
              </a:ext>
            </a:extLst>
          </p:cNvPr>
          <p:cNvSpPr>
            <a:spLocks noGrp="1"/>
          </p:cNvSpPr>
          <p:nvPr>
            <p:ph type="title"/>
          </p:nvPr>
        </p:nvSpPr>
        <p:spPr>
          <a:xfrm>
            <a:off x="350041" y="586855"/>
            <a:ext cx="2401025" cy="3387497"/>
          </a:xfrm>
        </p:spPr>
        <p:txBody>
          <a:bodyPr anchor="b">
            <a:normAutofit/>
          </a:bodyPr>
          <a:lstStyle/>
          <a:p>
            <a:pPr algn="r"/>
            <a:r>
              <a:rPr lang="hr-HR" altLang="en-US" sz="3500">
                <a:solidFill>
                  <a:srgbClr val="FFFFFF"/>
                </a:solidFill>
              </a:rPr>
              <a:t>Pitanja</a:t>
            </a:r>
          </a:p>
        </p:txBody>
      </p:sp>
      <p:sp>
        <p:nvSpPr>
          <p:cNvPr id="35843" name="Content Placeholder 2">
            <a:extLst>
              <a:ext uri="{FF2B5EF4-FFF2-40B4-BE49-F238E27FC236}">
                <a16:creationId xmlns:a16="http://schemas.microsoft.com/office/drawing/2014/main" id="{FFD5C682-E403-20C1-7E59-229E9F0539C1}"/>
              </a:ext>
            </a:extLst>
          </p:cNvPr>
          <p:cNvSpPr>
            <a:spLocks noGrp="1"/>
          </p:cNvSpPr>
          <p:nvPr>
            <p:ph idx="1"/>
          </p:nvPr>
        </p:nvSpPr>
        <p:spPr>
          <a:xfrm>
            <a:off x="3607694" y="649480"/>
            <a:ext cx="4916510" cy="5546047"/>
          </a:xfrm>
        </p:spPr>
        <p:txBody>
          <a:bodyPr anchor="ctr">
            <a:normAutofit/>
          </a:bodyPr>
          <a:lstStyle/>
          <a:p>
            <a:pPr>
              <a:buFontTx/>
              <a:buAutoNum type="arabicPeriod"/>
            </a:pPr>
            <a:r>
              <a:rPr lang="hr-HR" altLang="en-US" sz="1700"/>
              <a:t>Koji su kriteriji za izricanje posebnih obveza?</a:t>
            </a:r>
          </a:p>
          <a:p>
            <a:pPr>
              <a:buFontTx/>
              <a:buAutoNum type="arabicPeriod"/>
            </a:pPr>
            <a:r>
              <a:rPr lang="hr-HR" altLang="en-US" sz="1700"/>
              <a:t>Gdje se izvršava mjera upućivanja u disciplinski centar</a:t>
            </a:r>
          </a:p>
          <a:p>
            <a:pPr>
              <a:buFontTx/>
              <a:buAutoNum type="arabicPeriod"/>
            </a:pPr>
            <a:r>
              <a:rPr lang="hr-HR" altLang="en-US" sz="1700"/>
              <a:t>Kada nije preporučljivo izricati PBIN</a:t>
            </a:r>
          </a:p>
          <a:p>
            <a:pPr>
              <a:buFontTx/>
              <a:buAutoNum type="arabicPeriod"/>
            </a:pPr>
            <a:r>
              <a:rPr lang="hr-HR" altLang="en-US" sz="1700"/>
              <a:t>Objasnite sadržaj i način provođenja PBIN-a</a:t>
            </a:r>
          </a:p>
          <a:p>
            <a:pPr>
              <a:buFontTx/>
              <a:buAutoNum type="arabicPeriod"/>
            </a:pPr>
            <a:r>
              <a:rPr lang="hr-HR" altLang="en-US" sz="1700"/>
              <a:t>Što je Individualni plan promjene i od čega se sastoji?</a:t>
            </a:r>
          </a:p>
          <a:p>
            <a:pPr>
              <a:buFontTx/>
              <a:buAutoNum type="arabicPeriod"/>
            </a:pPr>
            <a:r>
              <a:rPr lang="hr-HR" altLang="en-US" sz="1700"/>
              <a:t>Što obuhvaća proces programiranja?</a:t>
            </a:r>
          </a:p>
          <a:p>
            <a:pPr>
              <a:buFontTx/>
              <a:buAutoNum type="arabicPeriod"/>
            </a:pPr>
            <a:r>
              <a:rPr lang="hr-HR" altLang="en-US" sz="1700"/>
              <a:t>Od čega se sastoji Plan pomoći (objasniti)</a:t>
            </a:r>
          </a:p>
          <a:p>
            <a:pPr>
              <a:buFontTx/>
              <a:buAutoNum type="arabicPeriod"/>
            </a:pPr>
            <a:r>
              <a:rPr lang="hr-HR" altLang="en-US" sz="1700"/>
              <a:t>Kako se u procjenu i planiranje intervencija uključuju mladi?</a:t>
            </a:r>
          </a:p>
          <a:p>
            <a:pPr>
              <a:buFontTx/>
              <a:buAutoNum type="arabicPeriod"/>
            </a:pPr>
            <a:r>
              <a:rPr lang="hr-HR" altLang="en-US" sz="1700"/>
              <a:t>Kako se u procjenu i planiranje intervencija uključuju djeca?</a:t>
            </a:r>
          </a:p>
          <a:p>
            <a:pPr>
              <a:buFontTx/>
              <a:buAutoNum type="arabicPeriod"/>
            </a:pPr>
            <a:r>
              <a:rPr lang="hr-HR" altLang="en-US" sz="1700"/>
              <a:t>Zašto je važno i čemu služi motivacijsko intervjuiranje?</a:t>
            </a:r>
          </a:p>
          <a:p>
            <a:pPr>
              <a:buFontTx/>
              <a:buAutoNum type="arabicPeriod"/>
            </a:pPr>
            <a:r>
              <a:rPr lang="hr-HR" altLang="en-US" sz="1700"/>
              <a:t>Koje su obaveze ključnih aktera u provedbi mjera prema maloljetnicima i mlađim punoljetnicima u centru za socijalnu skrb?</a:t>
            </a:r>
          </a:p>
          <a:p>
            <a:pPr>
              <a:buFontTx/>
              <a:buAutoNum type="arabicPeriod"/>
            </a:pPr>
            <a:endParaRPr lang="hr-HR" altLang="en-US" sz="17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92" name="Rectangle 36891">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4" name="Rectangle 3689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92" y="-1"/>
            <a:ext cx="9169464"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6" name="Rectangle 3689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31469" y="-3"/>
            <a:ext cx="8829202"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8" name="Rectangle 3689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400" y="0"/>
            <a:ext cx="2717530"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00" name="Rectangle 36899">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906" y="-3"/>
            <a:ext cx="9175185"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02" name="Rectangle 36901">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505509" y="212908"/>
            <a:ext cx="6861931" cy="6448394"/>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04" name="Oval 36903">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269287" y="1712598"/>
            <a:ext cx="4967533" cy="3741293"/>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66" name="Text Box 2">
            <a:extLst>
              <a:ext uri="{FF2B5EF4-FFF2-40B4-BE49-F238E27FC236}">
                <a16:creationId xmlns:a16="http://schemas.microsoft.com/office/drawing/2014/main" id="{AF14B369-7B78-DAB6-BCC1-CDAFB652DD1B}"/>
              </a:ext>
            </a:extLst>
          </p:cNvPr>
          <p:cNvSpPr txBox="1">
            <a:spLocks noChangeArrowheads="1"/>
          </p:cNvSpPr>
          <p:nvPr/>
        </p:nvSpPr>
        <p:spPr bwMode="auto">
          <a:xfrm>
            <a:off x="3121925" y="818984"/>
            <a:ext cx="5036024" cy="317868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0"/>
              </a:spcBef>
              <a:spcAft>
                <a:spcPts val="600"/>
              </a:spcAft>
              <a:buNone/>
            </a:pPr>
            <a:r>
              <a:rPr lang="en-US" altLang="en-US" sz="4200" kern="1200">
                <a:solidFill>
                  <a:srgbClr val="FFFFFF"/>
                </a:solidFill>
                <a:latin typeface="+mj-lt"/>
                <a:ea typeface="+mj-ea"/>
                <a:cs typeface="+mj-cs"/>
              </a:rPr>
              <a:t>Hvala na pažnji!</a:t>
            </a:r>
          </a:p>
        </p:txBody>
      </p:sp>
      <p:sp>
        <p:nvSpPr>
          <p:cNvPr id="36906" name="Rectangle 36905">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490110"/>
            <a:ext cx="9163282"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2" name="Rectangle 615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5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5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62" name="Rectangle 616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146" name="Rectangle 2">
            <a:extLst>
              <a:ext uri="{FF2B5EF4-FFF2-40B4-BE49-F238E27FC236}">
                <a16:creationId xmlns:a16="http://schemas.microsoft.com/office/drawing/2014/main" id="{C96B31E6-BB1D-08DC-C06E-AEA77E705054}"/>
              </a:ext>
            </a:extLst>
          </p:cNvPr>
          <p:cNvSpPr>
            <a:spLocks noGrp="1" noChangeArrowheads="1"/>
          </p:cNvSpPr>
          <p:nvPr>
            <p:ph type="title" idx="4294967295"/>
          </p:nvPr>
        </p:nvSpPr>
        <p:spPr>
          <a:xfrm>
            <a:off x="718879" y="800392"/>
            <a:ext cx="7698523" cy="1212102"/>
          </a:xfrm>
        </p:spPr>
        <p:txBody>
          <a:bodyPr vert="horz" lIns="91440" tIns="45720" rIns="91440" bIns="45720" rtlCol="0" anchor="ctr">
            <a:normAutofit/>
          </a:bodyPr>
          <a:lstStyle/>
          <a:p>
            <a:pPr algn="l" eaLnBrk="1" hangingPunct="1">
              <a:lnSpc>
                <a:spcPct val="90000"/>
              </a:lnSpc>
            </a:pPr>
            <a:r>
              <a:rPr lang="en-US" altLang="en-US" sz="2700" b="1" kern="1200">
                <a:solidFill>
                  <a:srgbClr val="FFFFFF"/>
                </a:solidFill>
                <a:latin typeface="+mj-lt"/>
                <a:ea typeface="+mj-ea"/>
                <a:cs typeface="+mj-cs"/>
              </a:rPr>
              <a:t>Provođenje izvaninstitucionalnih (odgojnih) mjera u centru za socijalnu skrb prema maloljetnim počiniteljima kaznenih djela:</a:t>
            </a:r>
          </a:p>
        </p:txBody>
      </p:sp>
      <p:sp>
        <p:nvSpPr>
          <p:cNvPr id="6147" name="Rectangle 3">
            <a:extLst>
              <a:ext uri="{FF2B5EF4-FFF2-40B4-BE49-F238E27FC236}">
                <a16:creationId xmlns:a16="http://schemas.microsoft.com/office/drawing/2014/main" id="{E512EBA7-3A7F-C233-13A0-A0FC40CD36BA}"/>
              </a:ext>
            </a:extLst>
          </p:cNvPr>
          <p:cNvSpPr>
            <a:spLocks noGrp="1" noChangeArrowheads="1"/>
          </p:cNvSpPr>
          <p:nvPr>
            <p:ph type="body" idx="4294967295"/>
          </p:nvPr>
        </p:nvSpPr>
        <p:spPr>
          <a:xfrm>
            <a:off x="1025718" y="2490436"/>
            <a:ext cx="7281746" cy="3567173"/>
          </a:xfrm>
        </p:spPr>
        <p:txBody>
          <a:bodyPr vert="horz" lIns="91440" tIns="45720" rIns="91440" bIns="45720" rtlCol="0" anchor="ctr">
            <a:normAutofit/>
          </a:bodyPr>
          <a:lstStyle/>
          <a:p>
            <a:pPr indent="-228600" eaLnBrk="1" hangingPunct="1">
              <a:lnSpc>
                <a:spcPct val="90000"/>
              </a:lnSpc>
              <a:buFont typeface="Arial" panose="020B0604020202020204" pitchFamily="34" charset="0"/>
              <a:buChar char="•"/>
            </a:pPr>
            <a:r>
              <a:rPr lang="en-US" altLang="en-US" sz="1600" dirty="0"/>
              <a:t>U </a:t>
            </a:r>
            <a:r>
              <a:rPr lang="en-US" altLang="en-US" sz="1600" b="1" dirty="0" err="1"/>
              <a:t>nadležnosti</a:t>
            </a:r>
            <a:r>
              <a:rPr lang="en-US" altLang="en-US" sz="1600" b="1" dirty="0"/>
              <a:t> </a:t>
            </a:r>
            <a:r>
              <a:rPr lang="en-US" altLang="en-US" sz="1600" b="1" dirty="0" err="1"/>
              <a:t>ministarstva</a:t>
            </a:r>
            <a:r>
              <a:rPr lang="en-US" altLang="en-US" sz="1600" b="1" dirty="0"/>
              <a:t> </a:t>
            </a:r>
            <a:r>
              <a:rPr lang="en-US" altLang="en-US" sz="1600" b="1" dirty="0" err="1"/>
              <a:t>nadležnog</a:t>
            </a:r>
            <a:r>
              <a:rPr lang="en-US" altLang="en-US" sz="1600" b="1" dirty="0"/>
              <a:t> za </a:t>
            </a:r>
            <a:r>
              <a:rPr lang="en-US" altLang="en-US" sz="1600" b="1" dirty="0" err="1"/>
              <a:t>poslove</a:t>
            </a:r>
            <a:r>
              <a:rPr lang="en-US" altLang="en-US" sz="1600" b="1" dirty="0"/>
              <a:t> </a:t>
            </a:r>
            <a:r>
              <a:rPr lang="en-US" altLang="en-US" sz="1600" b="1" dirty="0" err="1"/>
              <a:t>socijalne</a:t>
            </a:r>
            <a:r>
              <a:rPr lang="en-US" altLang="en-US" sz="1600" b="1" dirty="0"/>
              <a:t> </a:t>
            </a:r>
            <a:r>
              <a:rPr lang="en-US" altLang="en-US" sz="1600" b="1" dirty="0" err="1"/>
              <a:t>skrbi</a:t>
            </a:r>
            <a:endParaRPr lang="en-US" altLang="en-US" sz="1600" b="1" dirty="0"/>
          </a:p>
          <a:p>
            <a:pPr indent="-228600" eaLnBrk="1" hangingPunct="1">
              <a:lnSpc>
                <a:spcPct val="90000"/>
              </a:lnSpc>
              <a:buFont typeface="Arial" panose="020B0604020202020204" pitchFamily="34" charset="0"/>
              <a:buChar char="•"/>
            </a:pPr>
            <a:r>
              <a:rPr lang="en-US" altLang="en-US" sz="1600" dirty="0" err="1"/>
              <a:t>Temeljna</a:t>
            </a:r>
            <a:r>
              <a:rPr lang="en-US" altLang="en-US" sz="1600" dirty="0"/>
              <a:t> </a:t>
            </a:r>
            <a:r>
              <a:rPr lang="en-US" altLang="en-US" sz="1600" dirty="0" err="1"/>
              <a:t>prava</a:t>
            </a:r>
            <a:r>
              <a:rPr lang="en-US" altLang="en-US" sz="1600" dirty="0"/>
              <a:t> </a:t>
            </a:r>
            <a:r>
              <a:rPr lang="en-US" altLang="en-US" sz="1600" dirty="0" err="1"/>
              <a:t>maloljetnika</a:t>
            </a:r>
            <a:r>
              <a:rPr lang="en-US" altLang="en-US" sz="1600" dirty="0"/>
              <a:t> </a:t>
            </a:r>
            <a:r>
              <a:rPr lang="en-US" altLang="en-US" sz="1600" dirty="0" err="1"/>
              <a:t>zajamčena</a:t>
            </a:r>
            <a:r>
              <a:rPr lang="en-US" altLang="en-US" sz="1600" dirty="0"/>
              <a:t> </a:t>
            </a:r>
            <a:r>
              <a:rPr lang="en-US" altLang="en-US" sz="1600" dirty="0" err="1"/>
              <a:t>su</a:t>
            </a:r>
            <a:r>
              <a:rPr lang="en-US" altLang="en-US" sz="1600" dirty="0"/>
              <a:t> </a:t>
            </a:r>
            <a:r>
              <a:rPr lang="en-US" altLang="en-US" sz="1600" dirty="0" err="1"/>
              <a:t>Ustavom</a:t>
            </a:r>
            <a:r>
              <a:rPr lang="en-US" altLang="en-US" sz="1600" dirty="0"/>
              <a:t> RH, </a:t>
            </a:r>
            <a:r>
              <a:rPr lang="en-US" altLang="en-US" sz="1600" dirty="0" err="1"/>
              <a:t>Konvencijom</a:t>
            </a:r>
            <a:r>
              <a:rPr lang="en-US" altLang="en-US" sz="1600" dirty="0"/>
              <a:t> </a:t>
            </a:r>
            <a:r>
              <a:rPr lang="en-US" altLang="en-US" sz="1600" dirty="0" err="1"/>
              <a:t>Ujedinjenih</a:t>
            </a:r>
            <a:r>
              <a:rPr lang="en-US" altLang="en-US" sz="1600" dirty="0"/>
              <a:t> </a:t>
            </a:r>
            <a:r>
              <a:rPr lang="en-US" altLang="en-US" sz="1600" dirty="0" err="1"/>
              <a:t>naroda</a:t>
            </a:r>
            <a:r>
              <a:rPr lang="en-US" altLang="en-US" sz="1600" dirty="0"/>
              <a:t> o </a:t>
            </a:r>
            <a:r>
              <a:rPr lang="en-US" altLang="en-US" sz="1600" dirty="0" err="1"/>
              <a:t>pravima</a:t>
            </a:r>
            <a:r>
              <a:rPr lang="en-US" altLang="en-US" sz="1600" dirty="0"/>
              <a:t> </a:t>
            </a:r>
            <a:r>
              <a:rPr lang="en-US" altLang="en-US" sz="1600" dirty="0" err="1"/>
              <a:t>djeteta</a:t>
            </a:r>
            <a:r>
              <a:rPr lang="en-US" altLang="en-US" sz="1600" dirty="0"/>
              <a:t> I </a:t>
            </a:r>
            <a:r>
              <a:rPr lang="en-US" altLang="en-US" sz="1600" dirty="0" err="1"/>
              <a:t>drugim</a:t>
            </a:r>
            <a:r>
              <a:rPr lang="en-US" altLang="en-US" sz="1600" dirty="0"/>
              <a:t> </a:t>
            </a:r>
            <a:r>
              <a:rPr lang="en-US" altLang="en-US" sz="1600" dirty="0" err="1"/>
              <a:t>međunarodnim</a:t>
            </a:r>
            <a:r>
              <a:rPr lang="en-US" altLang="en-US" sz="1600" dirty="0"/>
              <a:t> </a:t>
            </a:r>
            <a:r>
              <a:rPr lang="en-US" altLang="en-US" sz="1600" dirty="0" err="1"/>
              <a:t>ugovorima</a:t>
            </a:r>
            <a:r>
              <a:rPr lang="en-US" altLang="en-US" sz="1600" dirty="0"/>
              <a:t>, </a:t>
            </a:r>
            <a:r>
              <a:rPr lang="en-US" altLang="en-US" sz="1600" dirty="0" err="1"/>
              <a:t>Zakonom</a:t>
            </a:r>
            <a:r>
              <a:rPr lang="en-US" altLang="en-US" sz="1600" dirty="0"/>
              <a:t> o </a:t>
            </a:r>
            <a:r>
              <a:rPr lang="en-US" altLang="en-US" sz="1600" dirty="0" err="1"/>
              <a:t>sudovima</a:t>
            </a:r>
            <a:r>
              <a:rPr lang="en-US" altLang="en-US" sz="1600" dirty="0"/>
              <a:t> za </a:t>
            </a:r>
            <a:r>
              <a:rPr lang="en-US" altLang="en-US" sz="1600" dirty="0" err="1"/>
              <a:t>mladež</a:t>
            </a:r>
            <a:r>
              <a:rPr lang="en-US" altLang="en-US" sz="1600" dirty="0"/>
              <a:t> </a:t>
            </a:r>
            <a:r>
              <a:rPr lang="en-US" altLang="en-US" sz="1600" dirty="0" err="1"/>
              <a:t>i</a:t>
            </a:r>
            <a:r>
              <a:rPr lang="en-US" altLang="en-US" sz="1600" dirty="0"/>
              <a:t> </a:t>
            </a:r>
            <a:r>
              <a:rPr lang="en-US" altLang="en-US" sz="1600" dirty="0" err="1"/>
              <a:t>Zakonom</a:t>
            </a:r>
            <a:r>
              <a:rPr lang="en-US" altLang="en-US" sz="1600" dirty="0"/>
              <a:t> o </a:t>
            </a:r>
            <a:r>
              <a:rPr lang="en-US" altLang="en-US" sz="1600" dirty="0" err="1"/>
              <a:t>izvršavanju</a:t>
            </a:r>
            <a:r>
              <a:rPr lang="en-US" altLang="en-US" sz="1600" dirty="0"/>
              <a:t> </a:t>
            </a:r>
            <a:r>
              <a:rPr lang="en-US" altLang="en-US" sz="1600" dirty="0" err="1"/>
              <a:t>sankcija</a:t>
            </a:r>
            <a:r>
              <a:rPr lang="en-US" altLang="en-US" sz="1600" dirty="0"/>
              <a:t> </a:t>
            </a:r>
            <a:r>
              <a:rPr lang="en-US" altLang="en-US" sz="1600" dirty="0" err="1"/>
              <a:t>izrečenih</a:t>
            </a:r>
            <a:r>
              <a:rPr lang="en-US" altLang="en-US" sz="1600" dirty="0"/>
              <a:t> </a:t>
            </a:r>
            <a:r>
              <a:rPr lang="en-US" altLang="en-US" sz="1600" dirty="0" err="1"/>
              <a:t>maloljetnicima</a:t>
            </a:r>
            <a:r>
              <a:rPr lang="en-US" altLang="en-US" sz="1600" dirty="0"/>
              <a:t> za </a:t>
            </a:r>
            <a:r>
              <a:rPr lang="en-US" altLang="en-US" sz="1600" dirty="0" err="1"/>
              <a:t>kaznena</a:t>
            </a:r>
            <a:r>
              <a:rPr lang="en-US" altLang="en-US" sz="1600" dirty="0"/>
              <a:t> </a:t>
            </a:r>
            <a:r>
              <a:rPr lang="en-US" altLang="en-US" sz="1600" dirty="0" err="1"/>
              <a:t>djela</a:t>
            </a:r>
            <a:r>
              <a:rPr lang="en-US" altLang="en-US" sz="1600" dirty="0"/>
              <a:t> </a:t>
            </a:r>
            <a:r>
              <a:rPr lang="en-US" altLang="en-US" sz="1600" dirty="0" err="1"/>
              <a:t>i</a:t>
            </a:r>
            <a:r>
              <a:rPr lang="en-US" altLang="en-US" sz="1600" dirty="0"/>
              <a:t> </a:t>
            </a:r>
            <a:r>
              <a:rPr lang="en-US" altLang="en-US" sz="1600" dirty="0" err="1"/>
              <a:t>prekršaje</a:t>
            </a:r>
            <a:endParaRPr lang="en-US" altLang="en-US" sz="1600" dirty="0"/>
          </a:p>
          <a:p>
            <a:pPr indent="-228600" eaLnBrk="1" hangingPunct="1">
              <a:lnSpc>
                <a:spcPct val="90000"/>
              </a:lnSpc>
              <a:buFont typeface="Arial" panose="020B0604020202020204" pitchFamily="34" charset="0"/>
              <a:buChar char="•"/>
            </a:pPr>
            <a:r>
              <a:rPr lang="en-US" altLang="en-US" sz="1600" dirty="0" err="1"/>
              <a:t>Podaci</a:t>
            </a:r>
            <a:r>
              <a:rPr lang="en-US" altLang="en-US" sz="1600" dirty="0"/>
              <a:t> o </a:t>
            </a:r>
            <a:r>
              <a:rPr lang="en-US" altLang="en-US" sz="1600" dirty="0" err="1"/>
              <a:t>maloljetniku</a:t>
            </a:r>
            <a:r>
              <a:rPr lang="en-US" altLang="en-US" sz="1600" dirty="0"/>
              <a:t> I </a:t>
            </a:r>
            <a:r>
              <a:rPr lang="en-US" altLang="en-US" sz="1600" dirty="0" err="1"/>
              <a:t>tijeku</a:t>
            </a:r>
            <a:r>
              <a:rPr lang="en-US" altLang="en-US" sz="1600" dirty="0"/>
              <a:t> </a:t>
            </a:r>
            <a:r>
              <a:rPr lang="en-US" altLang="en-US" sz="1600" dirty="0" err="1"/>
              <a:t>izvršavanja</a:t>
            </a:r>
            <a:r>
              <a:rPr lang="en-US" altLang="en-US" sz="1600" dirty="0"/>
              <a:t> </a:t>
            </a:r>
            <a:r>
              <a:rPr lang="en-US" altLang="en-US" sz="1600" dirty="0" err="1"/>
              <a:t>sankcija</a:t>
            </a:r>
            <a:r>
              <a:rPr lang="en-US" altLang="en-US" sz="1600" dirty="0"/>
              <a:t> </a:t>
            </a:r>
            <a:r>
              <a:rPr lang="en-US" altLang="en-US" sz="1600" dirty="0" err="1"/>
              <a:t>podliježu</a:t>
            </a:r>
            <a:r>
              <a:rPr lang="en-US" altLang="en-US" sz="1600" dirty="0"/>
              <a:t> </a:t>
            </a:r>
            <a:r>
              <a:rPr lang="en-US" altLang="en-US" sz="1600" dirty="0" err="1"/>
              <a:t>zaštiti</a:t>
            </a:r>
            <a:r>
              <a:rPr lang="en-US" altLang="en-US" sz="1600" dirty="0"/>
              <a:t> </a:t>
            </a:r>
            <a:r>
              <a:rPr lang="en-US" altLang="en-US" sz="1600" dirty="0" err="1"/>
              <a:t>prema</a:t>
            </a:r>
            <a:r>
              <a:rPr lang="en-US" altLang="en-US" sz="1600" dirty="0"/>
              <a:t> </a:t>
            </a:r>
            <a:r>
              <a:rPr lang="en-US" altLang="en-US" sz="1600" dirty="0" err="1"/>
              <a:t>propisima</a:t>
            </a:r>
            <a:r>
              <a:rPr lang="en-US" altLang="en-US" sz="1600" dirty="0"/>
              <a:t> o </a:t>
            </a:r>
            <a:r>
              <a:rPr lang="en-US" altLang="en-US" sz="1600" dirty="0" err="1"/>
              <a:t>zaštiti</a:t>
            </a:r>
            <a:r>
              <a:rPr lang="en-US" altLang="en-US" sz="1600" dirty="0"/>
              <a:t> </a:t>
            </a:r>
            <a:r>
              <a:rPr lang="en-US" altLang="en-US" sz="1600" dirty="0" err="1"/>
              <a:t>osobnih</a:t>
            </a:r>
            <a:r>
              <a:rPr lang="en-US" altLang="en-US" sz="1600" dirty="0"/>
              <a:t> </a:t>
            </a:r>
            <a:r>
              <a:rPr lang="en-US" altLang="en-US" sz="1600" dirty="0" err="1"/>
              <a:t>podataka</a:t>
            </a:r>
            <a:r>
              <a:rPr lang="en-US" altLang="en-US" sz="1600" dirty="0"/>
              <a:t> </a:t>
            </a:r>
            <a:r>
              <a:rPr lang="en-US" altLang="en-US" sz="1600" dirty="0" err="1"/>
              <a:t>i</a:t>
            </a:r>
            <a:r>
              <a:rPr lang="en-US" altLang="en-US" sz="1600" dirty="0"/>
              <a:t> </a:t>
            </a:r>
            <a:r>
              <a:rPr lang="en-US" altLang="en-US" sz="1600" dirty="0" err="1"/>
              <a:t>zaštiti</a:t>
            </a:r>
            <a:r>
              <a:rPr lang="en-US" altLang="en-US" sz="1600" dirty="0"/>
              <a:t> </a:t>
            </a:r>
            <a:r>
              <a:rPr lang="en-US" altLang="en-US" sz="1600" dirty="0" err="1"/>
              <a:t>tajnosti</a:t>
            </a:r>
            <a:r>
              <a:rPr lang="en-US" altLang="en-US" sz="1600" dirty="0"/>
              <a:t> </a:t>
            </a:r>
            <a:r>
              <a:rPr lang="en-US" altLang="en-US" sz="1600" dirty="0" err="1"/>
              <a:t>podataka</a:t>
            </a:r>
            <a:endParaRPr lang="en-US" altLang="en-US" sz="1600" dirty="0"/>
          </a:p>
          <a:p>
            <a:pPr indent="-228600" eaLnBrk="1" hangingPunct="1">
              <a:lnSpc>
                <a:spcPct val="90000"/>
              </a:lnSpc>
              <a:buFont typeface="Arial" panose="020B0604020202020204" pitchFamily="34" charset="0"/>
              <a:buChar char="•"/>
            </a:pPr>
            <a:endParaRPr lang="en-US" altLang="en-US" sz="1600" dirty="0"/>
          </a:p>
          <a:p>
            <a:pPr indent="-228600" eaLnBrk="1" hangingPunct="1">
              <a:lnSpc>
                <a:spcPct val="90000"/>
              </a:lnSpc>
              <a:buFont typeface="Arial" panose="020B0604020202020204" pitchFamily="34" charset="0"/>
              <a:buChar char="•"/>
            </a:pPr>
            <a:r>
              <a:rPr lang="en-US" altLang="en-US" sz="1600" b="1" dirty="0" err="1"/>
              <a:t>Tijekom</a:t>
            </a:r>
            <a:r>
              <a:rPr lang="en-US" altLang="en-US" sz="1600" b="1" dirty="0"/>
              <a:t> </a:t>
            </a:r>
            <a:r>
              <a:rPr lang="en-US" altLang="en-US" sz="1600" b="1" dirty="0" err="1"/>
              <a:t>izvršavanja</a:t>
            </a:r>
            <a:r>
              <a:rPr lang="en-US" altLang="en-US" sz="1600" b="1" dirty="0"/>
              <a:t> </a:t>
            </a:r>
            <a:r>
              <a:rPr lang="en-US" altLang="en-US" sz="1600" b="1" dirty="0" err="1"/>
              <a:t>sankcije</a:t>
            </a:r>
            <a:r>
              <a:rPr lang="en-US" altLang="en-US" sz="1600" b="1" dirty="0"/>
              <a:t> </a:t>
            </a:r>
            <a:r>
              <a:rPr lang="en-US" altLang="en-US" sz="1600" b="1" dirty="0" err="1"/>
              <a:t>maloljetniku</a:t>
            </a:r>
            <a:r>
              <a:rPr lang="en-US" altLang="en-US" sz="1600" b="1" dirty="0"/>
              <a:t> se </a:t>
            </a:r>
            <a:r>
              <a:rPr lang="en-US" altLang="en-US" sz="1600" b="1" dirty="0" err="1"/>
              <a:t>jamči</a:t>
            </a:r>
            <a:r>
              <a:rPr lang="en-US" altLang="en-US" sz="1600" b="1" dirty="0"/>
              <a:t> </a:t>
            </a:r>
            <a:r>
              <a:rPr lang="en-US" altLang="en-US" sz="1600" b="1" dirty="0" err="1"/>
              <a:t>poštovanje</a:t>
            </a:r>
            <a:r>
              <a:rPr lang="en-US" altLang="en-US" sz="1600" b="1" dirty="0"/>
              <a:t> </a:t>
            </a:r>
            <a:r>
              <a:rPr lang="en-US" altLang="en-US" sz="1600" b="1" dirty="0" err="1"/>
              <a:t>ljudskog</a:t>
            </a:r>
            <a:r>
              <a:rPr lang="en-US" altLang="en-US" sz="1600" b="1" dirty="0"/>
              <a:t> </a:t>
            </a:r>
            <a:r>
              <a:rPr lang="en-US" altLang="en-US" sz="1600" b="1" dirty="0" err="1"/>
              <a:t>dostojanstva</a:t>
            </a:r>
            <a:r>
              <a:rPr lang="en-US" altLang="en-US" sz="1600" b="1" dirty="0"/>
              <a:t>, </a:t>
            </a:r>
            <a:r>
              <a:rPr lang="en-US" altLang="en-US" sz="1600" b="1" dirty="0" err="1"/>
              <a:t>zabranjena</a:t>
            </a:r>
            <a:r>
              <a:rPr lang="en-US" altLang="en-US" sz="1600" b="1" dirty="0"/>
              <a:t> je </a:t>
            </a:r>
            <a:r>
              <a:rPr lang="en-US" altLang="en-US" sz="1600" b="1" dirty="0" err="1"/>
              <a:t>diskriminacija</a:t>
            </a:r>
            <a:r>
              <a:rPr lang="en-US" altLang="en-US" sz="1600" b="1" dirty="0"/>
              <a:t> </a:t>
            </a:r>
            <a:r>
              <a:rPr lang="en-US" altLang="en-US" sz="1600" b="1" dirty="0" err="1"/>
              <a:t>prema</a:t>
            </a:r>
            <a:r>
              <a:rPr lang="en-US" altLang="en-US" sz="1600" b="1" dirty="0"/>
              <a:t> </a:t>
            </a:r>
            <a:r>
              <a:rPr lang="en-US" altLang="en-US" sz="1600" b="1" dirty="0" err="1"/>
              <a:t>bilo</a:t>
            </a:r>
            <a:r>
              <a:rPr lang="en-US" altLang="en-US" sz="1600" b="1" dirty="0"/>
              <a:t> </a:t>
            </a:r>
            <a:r>
              <a:rPr lang="en-US" altLang="en-US" sz="1600" b="1" dirty="0" err="1"/>
              <a:t>kojoj</a:t>
            </a:r>
            <a:r>
              <a:rPr lang="en-US" altLang="en-US" sz="1600" b="1" dirty="0"/>
              <a:t> </a:t>
            </a:r>
            <a:r>
              <a:rPr lang="en-US" altLang="en-US" sz="1600" b="1" dirty="0" err="1"/>
              <a:t>osnovi</a:t>
            </a:r>
            <a:r>
              <a:rPr lang="en-US" altLang="en-US" sz="1600" b="1" dirty="0"/>
              <a:t>, </a:t>
            </a:r>
            <a:r>
              <a:rPr lang="en-US" altLang="en-US" sz="1600" b="1" dirty="0" err="1"/>
              <a:t>zabranjeni</a:t>
            </a:r>
            <a:r>
              <a:rPr lang="en-US" altLang="en-US" sz="1600" b="1" dirty="0"/>
              <a:t> </a:t>
            </a:r>
            <a:r>
              <a:rPr lang="en-US" altLang="en-US" sz="1600" b="1" dirty="0" err="1"/>
              <a:t>su</a:t>
            </a:r>
            <a:r>
              <a:rPr lang="en-US" altLang="en-US" sz="1600" b="1" dirty="0"/>
              <a:t> </a:t>
            </a:r>
            <a:r>
              <a:rPr lang="en-US" altLang="en-US" sz="1600" b="1" dirty="0" err="1"/>
              <a:t>kažnjivi</a:t>
            </a:r>
            <a:r>
              <a:rPr lang="en-US" altLang="en-US" sz="1600" b="1" dirty="0"/>
              <a:t> </a:t>
            </a:r>
            <a:r>
              <a:rPr lang="en-US" altLang="en-US" sz="1600" b="1" dirty="0" err="1"/>
              <a:t>postupci</a:t>
            </a:r>
            <a:r>
              <a:rPr lang="en-US" altLang="en-US" sz="1600" b="1" dirty="0"/>
              <a:t> (</a:t>
            </a:r>
            <a:r>
              <a:rPr lang="en-US" altLang="en-US" sz="1600" b="1" dirty="0" err="1"/>
              <a:t>mučenje</a:t>
            </a:r>
            <a:r>
              <a:rPr lang="en-US" altLang="en-US" sz="1600" b="1" dirty="0"/>
              <a:t>, </a:t>
            </a:r>
            <a:r>
              <a:rPr lang="en-US" altLang="en-US" sz="1600" b="1" dirty="0" err="1"/>
              <a:t>zlostavljanje</a:t>
            </a:r>
            <a:r>
              <a:rPr lang="en-US" altLang="en-US" sz="1600" b="1" dirty="0"/>
              <a:t>, </a:t>
            </a:r>
            <a:r>
              <a:rPr lang="en-US" altLang="en-US" sz="1600" b="1" dirty="0" err="1"/>
              <a:t>ponižavanje</a:t>
            </a:r>
            <a:r>
              <a:rPr lang="en-US" altLang="en-US" sz="1600" b="1" dirty="0"/>
              <a:t>, </a:t>
            </a:r>
            <a:r>
              <a:rPr lang="en-US" altLang="en-US" sz="1600" b="1" dirty="0" err="1"/>
              <a:t>podvrgavanje</a:t>
            </a:r>
            <a:r>
              <a:rPr lang="en-US" altLang="en-US" sz="1600" b="1" dirty="0"/>
              <a:t> </a:t>
            </a:r>
            <a:r>
              <a:rPr lang="en-US" altLang="en-US" sz="1600" b="1" dirty="0" err="1"/>
              <a:t>medicinskim</a:t>
            </a:r>
            <a:r>
              <a:rPr lang="en-US" altLang="en-US" sz="1600" b="1" dirty="0"/>
              <a:t> </a:t>
            </a:r>
            <a:r>
              <a:rPr lang="en-US" altLang="en-US" sz="1600" b="1" dirty="0" err="1"/>
              <a:t>ili</a:t>
            </a:r>
            <a:r>
              <a:rPr lang="en-US" altLang="en-US" sz="1600" b="1" dirty="0"/>
              <a:t> </a:t>
            </a:r>
            <a:r>
              <a:rPr lang="en-US" altLang="en-US" sz="1600" b="1" dirty="0" err="1"/>
              <a:t>znanstvenim</a:t>
            </a:r>
            <a:r>
              <a:rPr lang="en-US" altLang="en-US" sz="1600" b="1" dirty="0"/>
              <a:t> </a:t>
            </a:r>
            <a:r>
              <a:rPr lang="en-US" altLang="en-US" sz="1600" b="1" dirty="0" err="1"/>
              <a:t>pokusima</a:t>
            </a:r>
            <a:r>
              <a:rPr lang="en-US" altLang="en-US" sz="1600" b="1" dirty="0"/>
              <a:t>)</a:t>
            </a:r>
          </a:p>
          <a:p>
            <a:pPr indent="-228600" eaLnBrk="1" hangingPunct="1">
              <a:lnSpc>
                <a:spcPct val="90000"/>
              </a:lnSpc>
              <a:buFont typeface="Arial" panose="020B0604020202020204" pitchFamily="34" charset="0"/>
              <a:buChar char="•"/>
            </a:pPr>
            <a:r>
              <a:rPr lang="en-US" altLang="en-US" sz="1600" dirty="0" err="1"/>
              <a:t>Nadležni</a:t>
            </a:r>
            <a:r>
              <a:rPr lang="en-US" altLang="en-US" sz="1600" dirty="0"/>
              <a:t> CZSS u </a:t>
            </a:r>
            <a:r>
              <a:rPr lang="en-US" altLang="en-US" sz="1600" dirty="0" err="1"/>
              <a:t>tijeku</a:t>
            </a:r>
            <a:r>
              <a:rPr lang="en-US" altLang="en-US" sz="1600" dirty="0"/>
              <a:t> </a:t>
            </a:r>
            <a:r>
              <a:rPr lang="en-US" altLang="en-US" sz="1600" dirty="0" err="1"/>
              <a:t>izvršavanja</a:t>
            </a:r>
            <a:r>
              <a:rPr lang="en-US" altLang="en-US" sz="1600" dirty="0"/>
              <a:t> </a:t>
            </a:r>
            <a:r>
              <a:rPr lang="en-US" altLang="en-US" sz="1600" dirty="0" err="1"/>
              <a:t>sankcija</a:t>
            </a:r>
            <a:r>
              <a:rPr lang="en-US" altLang="en-US" sz="1600" dirty="0"/>
              <a:t> </a:t>
            </a:r>
            <a:r>
              <a:rPr lang="en-US" altLang="en-US" sz="1600" dirty="0" err="1"/>
              <a:t>poduzet</a:t>
            </a:r>
            <a:r>
              <a:rPr lang="en-US" altLang="en-US" sz="1600" dirty="0"/>
              <a:t> </a:t>
            </a:r>
            <a:r>
              <a:rPr lang="en-US" altLang="en-US" sz="1600" dirty="0" err="1"/>
              <a:t>će</a:t>
            </a:r>
            <a:r>
              <a:rPr lang="en-US" altLang="en-US" sz="1600" dirty="0"/>
              <a:t> </a:t>
            </a:r>
            <a:r>
              <a:rPr lang="en-US" altLang="en-US" sz="1600" dirty="0" err="1"/>
              <a:t>mjere</a:t>
            </a:r>
            <a:r>
              <a:rPr lang="en-US" altLang="en-US" sz="1600" dirty="0"/>
              <a:t> </a:t>
            </a:r>
            <a:r>
              <a:rPr lang="en-US" altLang="en-US" sz="1600" dirty="0" err="1"/>
              <a:t>radi</a:t>
            </a:r>
            <a:r>
              <a:rPr lang="en-US" altLang="en-US" sz="1600" dirty="0"/>
              <a:t> </a:t>
            </a:r>
            <a:r>
              <a:rPr lang="en-US" altLang="en-US" sz="1600" dirty="0" err="1"/>
              <a:t>zaštite</a:t>
            </a:r>
            <a:r>
              <a:rPr lang="en-US" altLang="en-US" sz="1600" dirty="0"/>
              <a:t> </a:t>
            </a:r>
            <a:r>
              <a:rPr lang="en-US" altLang="en-US" sz="1600" dirty="0" err="1"/>
              <a:t>dobrobiti</a:t>
            </a:r>
            <a:r>
              <a:rPr lang="en-US" altLang="en-US" sz="1600" dirty="0"/>
              <a:t> </a:t>
            </a:r>
            <a:r>
              <a:rPr lang="en-US" altLang="en-US" sz="1600" dirty="0" err="1"/>
              <a:t>osobnih</a:t>
            </a:r>
            <a:r>
              <a:rPr lang="en-US" altLang="en-US" sz="1600" dirty="0"/>
              <a:t> </a:t>
            </a:r>
            <a:r>
              <a:rPr lang="en-US" altLang="en-US" sz="1600" dirty="0" err="1"/>
              <a:t>i</a:t>
            </a:r>
            <a:r>
              <a:rPr lang="en-US" altLang="en-US" sz="1600" dirty="0"/>
              <a:t> </a:t>
            </a:r>
            <a:r>
              <a:rPr lang="en-US" altLang="en-US" sz="1600" dirty="0" err="1"/>
              <a:t>imovinskih</a:t>
            </a:r>
            <a:r>
              <a:rPr lang="en-US" altLang="en-US" sz="1600" dirty="0"/>
              <a:t> </a:t>
            </a:r>
            <a:r>
              <a:rPr lang="en-US" altLang="en-US" sz="1600" dirty="0" err="1"/>
              <a:t>prava</a:t>
            </a:r>
            <a:r>
              <a:rPr lang="en-US" altLang="en-US" sz="1600" dirty="0"/>
              <a:t> </a:t>
            </a:r>
            <a:r>
              <a:rPr lang="en-US" altLang="en-US" sz="1600" dirty="0" err="1"/>
              <a:t>i</a:t>
            </a:r>
            <a:r>
              <a:rPr lang="en-US" altLang="en-US" sz="1600" dirty="0"/>
              <a:t> </a:t>
            </a:r>
            <a:r>
              <a:rPr lang="en-US" altLang="en-US" sz="1600" dirty="0" err="1"/>
              <a:t>interesa</a:t>
            </a:r>
            <a:r>
              <a:rPr lang="en-US" altLang="en-US" sz="1600" dirty="0"/>
              <a:t> </a:t>
            </a:r>
            <a:r>
              <a:rPr lang="en-US" altLang="en-US" sz="1600" dirty="0" err="1"/>
              <a:t>maloljetnika</a:t>
            </a:r>
            <a:endParaRPr lang="en-US" altLang="en-US" sz="16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91" name="Rectangle 719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193" name="Rectangle 719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95" name="Rectangle 719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97" name="Rectangle 719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99" name="Rectangle 719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01" name="Freeform: Shape 720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03" name="Rectangle 720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a:extLst>
              <a:ext uri="{FF2B5EF4-FFF2-40B4-BE49-F238E27FC236}">
                <a16:creationId xmlns:a16="http://schemas.microsoft.com/office/drawing/2014/main" id="{C71267F0-BB94-2C17-8F60-FB35873272AF}"/>
              </a:ext>
            </a:extLst>
          </p:cNvPr>
          <p:cNvSpPr>
            <a:spLocks noGrp="1"/>
          </p:cNvSpPr>
          <p:nvPr>
            <p:ph type="title"/>
          </p:nvPr>
        </p:nvSpPr>
        <p:spPr>
          <a:xfrm>
            <a:off x="350041" y="586855"/>
            <a:ext cx="2401025" cy="3387497"/>
          </a:xfrm>
        </p:spPr>
        <p:txBody>
          <a:bodyPr anchor="b">
            <a:normAutofit/>
          </a:bodyPr>
          <a:lstStyle/>
          <a:p>
            <a:pPr algn="r"/>
            <a:r>
              <a:rPr lang="hr-HR" altLang="sr-Latn-RS" sz="3000">
                <a:solidFill>
                  <a:srgbClr val="FFFFFF"/>
                </a:solidFill>
              </a:rPr>
              <a:t>Započinjanje izvršavanja odgojnih mjera</a:t>
            </a:r>
            <a:endParaRPr lang="en-GB" altLang="sr-Latn-RS" sz="3000">
              <a:solidFill>
                <a:srgbClr val="FFFFFF"/>
              </a:solidFill>
            </a:endParaRPr>
          </a:p>
        </p:txBody>
      </p:sp>
      <p:sp>
        <p:nvSpPr>
          <p:cNvPr id="7171" name="Content Placeholder 2">
            <a:extLst>
              <a:ext uri="{FF2B5EF4-FFF2-40B4-BE49-F238E27FC236}">
                <a16:creationId xmlns:a16="http://schemas.microsoft.com/office/drawing/2014/main" id="{1363DA3E-C309-A1E4-15D4-DDAA12B9DE87}"/>
              </a:ext>
            </a:extLst>
          </p:cNvPr>
          <p:cNvSpPr>
            <a:spLocks noGrp="1"/>
          </p:cNvSpPr>
          <p:nvPr>
            <p:ph idx="1"/>
          </p:nvPr>
        </p:nvSpPr>
        <p:spPr>
          <a:xfrm>
            <a:off x="3607694" y="649480"/>
            <a:ext cx="4916510" cy="5546047"/>
          </a:xfrm>
        </p:spPr>
        <p:txBody>
          <a:bodyPr anchor="ctr">
            <a:normAutofit/>
          </a:bodyPr>
          <a:lstStyle/>
          <a:p>
            <a:pPr>
              <a:lnSpc>
                <a:spcPct val="90000"/>
              </a:lnSpc>
            </a:pPr>
            <a:r>
              <a:rPr lang="hr-HR" altLang="sr-Latn-RS" sz="1600"/>
              <a:t>Sud za mladež/prekršajni sud u roku od 8 dana od pravomoćnosti dostavlja </a:t>
            </a:r>
            <a:r>
              <a:rPr lang="hr-HR" altLang="sr-Latn-RS" sz="1600" b="1"/>
              <a:t>CZSS odluku </a:t>
            </a:r>
            <a:r>
              <a:rPr lang="hr-HR" altLang="sr-Latn-RS" sz="1600"/>
              <a:t>(i sve podatke o osobnosti maloljetnika, široj i užoj sredini, nalaz i mišljenje vještaka, podatke o vođenim postupcima za kaznena djela i izrečenim sankcijama te odluku o visini doprinosa roditelja u plaćanju troškova izvršavanja odgojne mjere</a:t>
            </a:r>
          </a:p>
          <a:p>
            <a:pPr>
              <a:lnSpc>
                <a:spcPct val="90000"/>
              </a:lnSpc>
            </a:pPr>
            <a:endParaRPr lang="hr-HR" altLang="sr-Latn-RS" sz="1600"/>
          </a:p>
          <a:p>
            <a:pPr>
              <a:lnSpc>
                <a:spcPct val="90000"/>
              </a:lnSpc>
            </a:pPr>
            <a:r>
              <a:rPr lang="hr-HR" altLang="sr-Latn-RS" sz="1600"/>
              <a:t>Kod posebne obveze suzdržavanja od posjećivanja određenih lokala, priredaba, odnosno da se kloni određenih osoba ili kod posebne obveze da bez posebnog odobrenja CZSS ne smije napustiti prebivalište ili boravište, kao i kod posebne obveze da ne uznemirava žrtvu sud za mladež/prekršajni sud pravomoćnu odluku </a:t>
            </a:r>
            <a:r>
              <a:rPr lang="hr-HR" altLang="sr-Latn-RS" sz="1600" b="1"/>
              <a:t>dostavlja policiji</a:t>
            </a:r>
          </a:p>
          <a:p>
            <a:pPr>
              <a:lnSpc>
                <a:spcPct val="90000"/>
              </a:lnSpc>
            </a:pPr>
            <a:endParaRPr lang="hr-HR" altLang="sr-Latn-RS" sz="1600"/>
          </a:p>
          <a:p>
            <a:pPr>
              <a:lnSpc>
                <a:spcPct val="90000"/>
              </a:lnSpc>
            </a:pPr>
            <a:r>
              <a:rPr lang="hr-HR" altLang="sr-Latn-RS" sz="1600"/>
              <a:t>Kod posebne obveze upućivanja radi provjere znanja prometnih propisa u nadležnu ustanovu sud za mladež/prekršajni sud pravomoćnu odluku dostavlja </a:t>
            </a:r>
            <a:r>
              <a:rPr lang="hr-HR" altLang="sr-Latn-RS" sz="1600" b="1"/>
              <a:t>ovlaštenoj stručnoj organizaciji</a:t>
            </a:r>
            <a:endParaRPr lang="en-GB" altLang="sr-Latn-RS" sz="16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15" name="Rectangle 821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217" name="Rectangle 82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19" name="Rectangle 82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1" name="Rectangle 822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3" name="Rectangle 82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25" name="Freeform: Shape 822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27" name="Rectangle 822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Title 1">
            <a:extLst>
              <a:ext uri="{FF2B5EF4-FFF2-40B4-BE49-F238E27FC236}">
                <a16:creationId xmlns:a16="http://schemas.microsoft.com/office/drawing/2014/main" id="{1E994FEE-E244-B292-7B8C-B0B4B4B267A4}"/>
              </a:ext>
            </a:extLst>
          </p:cNvPr>
          <p:cNvSpPr>
            <a:spLocks noGrp="1"/>
          </p:cNvSpPr>
          <p:nvPr>
            <p:ph type="title"/>
          </p:nvPr>
        </p:nvSpPr>
        <p:spPr>
          <a:xfrm>
            <a:off x="350041" y="586855"/>
            <a:ext cx="2401025" cy="3387497"/>
          </a:xfrm>
        </p:spPr>
        <p:txBody>
          <a:bodyPr anchor="b">
            <a:normAutofit/>
          </a:bodyPr>
          <a:lstStyle/>
          <a:p>
            <a:pPr algn="r"/>
            <a:r>
              <a:rPr lang="hr-HR" altLang="sr-Latn-RS" sz="3000">
                <a:solidFill>
                  <a:srgbClr val="FFFFFF"/>
                </a:solidFill>
              </a:rPr>
              <a:t>Započinjanje izvršavanja odgojnih mjera</a:t>
            </a:r>
            <a:endParaRPr lang="en-GB" altLang="sr-Latn-RS" sz="3000">
              <a:solidFill>
                <a:srgbClr val="FFFFFF"/>
              </a:solidFill>
            </a:endParaRPr>
          </a:p>
        </p:txBody>
      </p:sp>
      <p:sp>
        <p:nvSpPr>
          <p:cNvPr id="8195" name="Content Placeholder 2">
            <a:extLst>
              <a:ext uri="{FF2B5EF4-FFF2-40B4-BE49-F238E27FC236}">
                <a16:creationId xmlns:a16="http://schemas.microsoft.com/office/drawing/2014/main" id="{9656A788-C07A-7476-E893-F8F907C25589}"/>
              </a:ext>
            </a:extLst>
          </p:cNvPr>
          <p:cNvSpPr>
            <a:spLocks noGrp="1"/>
          </p:cNvSpPr>
          <p:nvPr>
            <p:ph idx="1"/>
          </p:nvPr>
        </p:nvSpPr>
        <p:spPr>
          <a:xfrm>
            <a:off x="3607694" y="649480"/>
            <a:ext cx="4916510" cy="5546047"/>
          </a:xfrm>
        </p:spPr>
        <p:txBody>
          <a:bodyPr anchor="ctr">
            <a:normAutofit/>
          </a:bodyPr>
          <a:lstStyle/>
          <a:p>
            <a:pPr>
              <a:buFont typeface="Wingdings" pitchFamily="2" charset="2"/>
              <a:buChar char="ü"/>
            </a:pPr>
            <a:r>
              <a:rPr lang="hr-HR" altLang="sr-Latn-RS" sz="1700" dirty="0"/>
              <a:t>Pozivanje i upućivanje maloljetnika na izvršavanje odgojne mjere obavlja CZSS (osim kod institucionalne mjere upućivanja u odgojni zavod koje poslove obavlja sudac izvršenja)</a:t>
            </a:r>
          </a:p>
          <a:p>
            <a:pPr>
              <a:buFont typeface="Wingdings" pitchFamily="2" charset="2"/>
              <a:buChar char="ü"/>
            </a:pPr>
            <a:endParaRPr lang="hr-HR" altLang="sr-Latn-RS" sz="1700" dirty="0"/>
          </a:p>
          <a:p>
            <a:pPr>
              <a:buFont typeface="Wingdings" pitchFamily="2" charset="2"/>
              <a:buChar char="ü"/>
            </a:pPr>
            <a:r>
              <a:rPr lang="hr-HR" altLang="sr-Latn-RS" sz="1700" dirty="0"/>
              <a:t>Dan javljanja na izvršenje odgojne mjere mora biti određena tako da od uručenja rješenja o upućivanju do javljanja na izvršenje odgojne mjere protekne najmanje 14 a najviše 21 dan</a:t>
            </a:r>
          </a:p>
          <a:p>
            <a:pPr>
              <a:buFont typeface="Wingdings" pitchFamily="2" charset="2"/>
              <a:buChar char="ü"/>
            </a:pPr>
            <a:endParaRPr lang="hr-HR" altLang="sr-Latn-RS" sz="1700" dirty="0"/>
          </a:p>
          <a:p>
            <a:pPr>
              <a:buFont typeface="Wingdings" pitchFamily="2" charset="2"/>
              <a:buChar char="ü"/>
            </a:pPr>
            <a:r>
              <a:rPr lang="hr-HR" altLang="sr-Latn-RS" sz="1700" dirty="0"/>
              <a:t>Ministarstvo nadležno za poslove socijalne skrbi može izvršavanje pojedinih odgojnih mjera povjeriti udrugama te pravnim osobama registriranim za obavljanje poslova djelatnosti socijalne skrbi</a:t>
            </a:r>
          </a:p>
          <a:p>
            <a:pPr>
              <a:buFont typeface="Wingdings" pitchFamily="2" charset="2"/>
              <a:buChar char="ü"/>
            </a:pPr>
            <a:endParaRPr lang="hr-HR" altLang="sr-Latn-RS" sz="1700" dirty="0"/>
          </a:p>
          <a:p>
            <a:pPr>
              <a:buFont typeface="Wingdings" pitchFamily="2" charset="2"/>
              <a:buChar char="ü"/>
            </a:pPr>
            <a:endParaRPr lang="hr-HR" altLang="sr-Latn-RS" sz="1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39" name="Rectangle 923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241" name="Rectangle 924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43" name="Rectangle 924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45" name="Rectangle 924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47" name="Rectangle 924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49" name="Freeform: Shape 924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251" name="Rectangle 925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Title 1">
            <a:extLst>
              <a:ext uri="{FF2B5EF4-FFF2-40B4-BE49-F238E27FC236}">
                <a16:creationId xmlns:a16="http://schemas.microsoft.com/office/drawing/2014/main" id="{7DAD614B-0A25-E5B5-99C6-309AEDDC1929}"/>
              </a:ext>
            </a:extLst>
          </p:cNvPr>
          <p:cNvSpPr>
            <a:spLocks noGrp="1"/>
          </p:cNvSpPr>
          <p:nvPr>
            <p:ph type="title"/>
          </p:nvPr>
        </p:nvSpPr>
        <p:spPr>
          <a:xfrm>
            <a:off x="350041" y="586855"/>
            <a:ext cx="2401025" cy="3387497"/>
          </a:xfrm>
        </p:spPr>
        <p:txBody>
          <a:bodyPr anchor="b">
            <a:normAutofit/>
          </a:bodyPr>
          <a:lstStyle/>
          <a:p>
            <a:pPr algn="r"/>
            <a:r>
              <a:rPr lang="hr-HR" altLang="sr-Latn-RS" sz="3000">
                <a:solidFill>
                  <a:srgbClr val="FFFFFF"/>
                </a:solidFill>
              </a:rPr>
              <a:t>Započinjanje izvršavanja odgojnih mjera</a:t>
            </a:r>
            <a:endParaRPr lang="en-GB" altLang="sr-Latn-RS" sz="3000">
              <a:solidFill>
                <a:srgbClr val="FFFFFF"/>
              </a:solidFill>
            </a:endParaRPr>
          </a:p>
        </p:txBody>
      </p:sp>
      <p:sp>
        <p:nvSpPr>
          <p:cNvPr id="9219" name="Content Placeholder 2">
            <a:extLst>
              <a:ext uri="{FF2B5EF4-FFF2-40B4-BE49-F238E27FC236}">
                <a16:creationId xmlns:a16="http://schemas.microsoft.com/office/drawing/2014/main" id="{69D5A382-0CF4-60E9-577E-386C116B99EA}"/>
              </a:ext>
            </a:extLst>
          </p:cNvPr>
          <p:cNvSpPr>
            <a:spLocks noGrp="1"/>
          </p:cNvSpPr>
          <p:nvPr>
            <p:ph idx="1"/>
          </p:nvPr>
        </p:nvSpPr>
        <p:spPr>
          <a:xfrm>
            <a:off x="3607694" y="649480"/>
            <a:ext cx="4916510" cy="5546047"/>
          </a:xfrm>
        </p:spPr>
        <p:txBody>
          <a:bodyPr anchor="ctr">
            <a:normAutofit/>
          </a:bodyPr>
          <a:lstStyle/>
          <a:p>
            <a:pPr>
              <a:buFont typeface="Wingdings" pitchFamily="2" charset="2"/>
              <a:buChar char="ü"/>
            </a:pPr>
            <a:r>
              <a:rPr lang="hr-HR" altLang="sr-Latn-RS" sz="1700"/>
              <a:t>Ako je maloljetnik iz opravdanih razloga spriječen doći u određeno vrijeme na izvršavanje odgojne mjere roditelji/skrbnici će o tome obavijestiti nadležni CZSS (ako je mlađi punoljetnik onda sam obavještava)</a:t>
            </a:r>
          </a:p>
          <a:p>
            <a:pPr>
              <a:buFont typeface="Wingdings" pitchFamily="2" charset="2"/>
              <a:buChar char="ü"/>
            </a:pPr>
            <a:endParaRPr lang="hr-HR" altLang="sr-Latn-RS" sz="1700"/>
          </a:p>
          <a:p>
            <a:pPr>
              <a:buFont typeface="Wingdings" pitchFamily="2" charset="2"/>
              <a:buChar char="ü"/>
            </a:pPr>
            <a:r>
              <a:rPr lang="hr-HR" altLang="sr-Latn-RS" sz="1700"/>
              <a:t>Ako se maloljetnik ne odazove na izvršavanje odgojne mjere odmah se obavještava sud za mladež, CZSS i sudac izvršenja (ako se radi o zavodskoj odgojnoj mjeri prisilno će se dovesti na izvršavanje mjere, to obavlja policijski službenik u civilu)</a:t>
            </a:r>
            <a:endParaRPr lang="en-GB" altLang="sr-Latn-RS" sz="17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63" name="Rectangle 1026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265" name="Rectangle 1026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7" name="Rectangle 1026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9" name="Rectangle 1026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1" name="Rectangle 1027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3" name="Freeform: Shape 1027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275" name="Rectangle 1027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a:extLst>
              <a:ext uri="{FF2B5EF4-FFF2-40B4-BE49-F238E27FC236}">
                <a16:creationId xmlns:a16="http://schemas.microsoft.com/office/drawing/2014/main" id="{3C6F5F56-BE1D-83CD-FE21-AB961F95DDFC}"/>
              </a:ext>
            </a:extLst>
          </p:cNvPr>
          <p:cNvSpPr>
            <a:spLocks noGrp="1" noChangeArrowheads="1"/>
          </p:cNvSpPr>
          <p:nvPr>
            <p:ph type="title" idx="4294967295"/>
          </p:nvPr>
        </p:nvSpPr>
        <p:spPr>
          <a:xfrm>
            <a:off x="350041" y="586855"/>
            <a:ext cx="2401025" cy="3387497"/>
          </a:xfrm>
        </p:spPr>
        <p:txBody>
          <a:bodyPr vert="horz" lIns="91440" tIns="45720" rIns="91440" bIns="45720" rtlCol="0" anchor="b">
            <a:normAutofit/>
          </a:bodyPr>
          <a:lstStyle/>
          <a:p>
            <a:pPr algn="r" eaLnBrk="1" hangingPunct="1">
              <a:lnSpc>
                <a:spcPct val="90000"/>
              </a:lnSpc>
            </a:pPr>
            <a:br>
              <a:rPr lang="en-US" altLang="en-US" sz="1700" b="1" kern="1200">
                <a:solidFill>
                  <a:srgbClr val="FFFFFF"/>
                </a:solidFill>
                <a:latin typeface="+mj-lt"/>
                <a:ea typeface="+mj-ea"/>
                <a:cs typeface="+mj-cs"/>
              </a:rPr>
            </a:br>
            <a:r>
              <a:rPr lang="en-US" altLang="en-US" sz="1700" b="1" kern="1200">
                <a:solidFill>
                  <a:srgbClr val="FFFFFF"/>
                </a:solidFill>
                <a:latin typeface="+mj-lt"/>
                <a:ea typeface="+mj-ea"/>
                <a:cs typeface="+mj-cs"/>
              </a:rPr>
              <a:t>POSEBNE OBVEZE:</a:t>
            </a:r>
            <a:br>
              <a:rPr lang="en-US" altLang="en-US" sz="1700" b="1" kern="1200">
                <a:solidFill>
                  <a:srgbClr val="FFFFFF"/>
                </a:solidFill>
                <a:latin typeface="+mj-lt"/>
                <a:ea typeface="+mj-ea"/>
                <a:cs typeface="+mj-cs"/>
              </a:rPr>
            </a:br>
            <a:r>
              <a:rPr lang="en-US" altLang="en-US" sz="1700" kern="1200">
                <a:solidFill>
                  <a:srgbClr val="FFFFFF"/>
                </a:solidFill>
                <a:latin typeface="+mj-lt"/>
                <a:ea typeface="+mj-ea"/>
                <a:cs typeface="+mj-cs"/>
              </a:rPr>
              <a:t>- </a:t>
            </a:r>
            <a:r>
              <a:rPr lang="en-US" altLang="en-US" sz="1700" b="1" kern="1200">
                <a:solidFill>
                  <a:srgbClr val="FFFFFF"/>
                </a:solidFill>
                <a:latin typeface="+mj-lt"/>
                <a:ea typeface="+mj-ea"/>
                <a:cs typeface="+mj-cs"/>
              </a:rPr>
              <a:t>detaljnije</a:t>
            </a:r>
            <a:r>
              <a:rPr lang="en-US" altLang="en-US" sz="1700" kern="1200">
                <a:solidFill>
                  <a:srgbClr val="FFFFFF"/>
                </a:solidFill>
                <a:latin typeface="+mj-lt"/>
                <a:ea typeface="+mj-ea"/>
                <a:cs typeface="+mj-cs"/>
              </a:rPr>
              <a:t> razrađene </a:t>
            </a:r>
            <a:r>
              <a:rPr lang="en-US" altLang="en-US" sz="1700" b="1" kern="1200">
                <a:solidFill>
                  <a:srgbClr val="FFFFFF"/>
                </a:solidFill>
                <a:latin typeface="+mj-lt"/>
                <a:ea typeface="+mj-ea"/>
                <a:cs typeface="+mj-cs"/>
              </a:rPr>
              <a:t>u Zakonu o izvršavanju sankcija        </a:t>
            </a:r>
            <a:br>
              <a:rPr lang="en-US" altLang="en-US" sz="1700" b="1" kern="1200">
                <a:solidFill>
                  <a:srgbClr val="FFFFFF"/>
                </a:solidFill>
                <a:latin typeface="+mj-lt"/>
                <a:ea typeface="+mj-ea"/>
                <a:cs typeface="+mj-cs"/>
              </a:rPr>
            </a:br>
            <a:r>
              <a:rPr lang="en-US" altLang="en-US" sz="1700" b="1" kern="1200">
                <a:solidFill>
                  <a:srgbClr val="FFFFFF"/>
                </a:solidFill>
                <a:latin typeface="+mj-lt"/>
                <a:ea typeface="+mj-ea"/>
                <a:cs typeface="+mj-cs"/>
              </a:rPr>
              <a:t>   izrečenih maloljetnicima za kaznena djela i prekršaje NN 133/12</a:t>
            </a:r>
            <a:r>
              <a:rPr lang="en-US" altLang="en-US" sz="1700" kern="1200">
                <a:solidFill>
                  <a:srgbClr val="FFFFFF"/>
                </a:solidFill>
                <a:latin typeface="+mj-lt"/>
                <a:ea typeface="+mj-ea"/>
                <a:cs typeface="+mj-cs"/>
              </a:rPr>
              <a:t> </a:t>
            </a:r>
            <a:br>
              <a:rPr lang="en-US" altLang="en-US" sz="1700" kern="1200">
                <a:solidFill>
                  <a:srgbClr val="FFFFFF"/>
                </a:solidFill>
                <a:latin typeface="+mj-lt"/>
                <a:ea typeface="+mj-ea"/>
                <a:cs typeface="+mj-cs"/>
              </a:rPr>
            </a:br>
            <a:endParaRPr lang="en-US" altLang="en-US" sz="1700" kern="1200">
              <a:solidFill>
                <a:srgbClr val="FFFFFF"/>
              </a:solidFill>
              <a:latin typeface="+mj-lt"/>
              <a:ea typeface="+mj-ea"/>
              <a:cs typeface="+mj-cs"/>
            </a:endParaRPr>
          </a:p>
        </p:txBody>
      </p:sp>
      <p:sp>
        <p:nvSpPr>
          <p:cNvPr id="10243" name="Rectangle 3">
            <a:extLst>
              <a:ext uri="{FF2B5EF4-FFF2-40B4-BE49-F238E27FC236}">
                <a16:creationId xmlns:a16="http://schemas.microsoft.com/office/drawing/2014/main" id="{46D7DE6D-6857-A658-6506-C8E50EC578A2}"/>
              </a:ext>
            </a:extLst>
          </p:cNvPr>
          <p:cNvSpPr>
            <a:spLocks noGrp="1" noChangeArrowheads="1"/>
          </p:cNvSpPr>
          <p:nvPr>
            <p:ph type="body" idx="4294967295"/>
          </p:nvPr>
        </p:nvSpPr>
        <p:spPr>
          <a:xfrm>
            <a:off x="3607694" y="649480"/>
            <a:ext cx="4916510" cy="5546047"/>
          </a:xfrm>
        </p:spPr>
        <p:txBody>
          <a:bodyPr vert="horz" lIns="91440" tIns="45720" rIns="91440" bIns="45720" rtlCol="0" anchor="ctr">
            <a:normAutofit/>
          </a:bodyPr>
          <a:lstStyle/>
          <a:p>
            <a:pPr indent="-228600" eaLnBrk="1" hangingPunct="1">
              <a:lnSpc>
                <a:spcPct val="90000"/>
              </a:lnSpc>
              <a:buFont typeface="Arial" panose="020B0604020202020204" pitchFamily="34" charset="0"/>
              <a:buChar char="•"/>
            </a:pPr>
            <a:r>
              <a:rPr lang="en-US" altLang="en-US" sz="1700"/>
              <a:t>Sud može maloljetniku naložiti </a:t>
            </a:r>
            <a:r>
              <a:rPr lang="en-US" altLang="en-US" sz="1700" b="1"/>
              <a:t>jednu ili više</a:t>
            </a:r>
            <a:r>
              <a:rPr lang="en-US" altLang="en-US" sz="1700"/>
              <a:t> posebnih obveza, ako</a:t>
            </a:r>
          </a:p>
          <a:p>
            <a:pPr indent="-228600" eaLnBrk="1" hangingPunct="1">
              <a:lnSpc>
                <a:spcPct val="90000"/>
              </a:lnSpc>
              <a:buFont typeface="Arial" panose="020B0604020202020204" pitchFamily="34" charset="0"/>
              <a:buChar char="•"/>
            </a:pPr>
            <a:r>
              <a:rPr lang="en-US" altLang="en-US" sz="1700"/>
              <a:t>ocijeni da će to </a:t>
            </a:r>
            <a:r>
              <a:rPr lang="en-US" altLang="en-US" sz="1700" b="1"/>
              <a:t>pozitivno utjecati</a:t>
            </a:r>
            <a:r>
              <a:rPr lang="en-US" altLang="en-US" sz="1700"/>
              <a:t> na njegovo ponašanje.</a:t>
            </a:r>
            <a:endParaRPr lang="en-US" altLang="en-US" sz="1700" b="1"/>
          </a:p>
          <a:p>
            <a:pPr indent="-228600" eaLnBrk="1" hangingPunct="1">
              <a:lnSpc>
                <a:spcPct val="90000"/>
              </a:lnSpc>
              <a:buFont typeface="Arial" panose="020B0604020202020204" pitchFamily="34" charset="0"/>
              <a:buChar char="•"/>
            </a:pPr>
            <a:endParaRPr lang="en-US" altLang="en-US" sz="1700" b="1"/>
          </a:p>
          <a:p>
            <a:pPr indent="-228600" eaLnBrk="1" hangingPunct="1">
              <a:lnSpc>
                <a:spcPct val="90000"/>
              </a:lnSpc>
              <a:buFont typeface="Arial" panose="020B0604020202020204" pitchFamily="34" charset="0"/>
              <a:buChar char="•"/>
            </a:pPr>
            <a:r>
              <a:rPr lang="en-US" altLang="en-US" sz="1700" b="1"/>
              <a:t>Kriteriji izbora:</a:t>
            </a:r>
          </a:p>
          <a:p>
            <a:pPr indent="-228600" eaLnBrk="1" hangingPunct="1">
              <a:lnSpc>
                <a:spcPct val="90000"/>
              </a:lnSpc>
              <a:buFont typeface="Arial" panose="020B0604020202020204" pitchFamily="34" charset="0"/>
              <a:buChar char="•"/>
            </a:pPr>
            <a:r>
              <a:rPr lang="en-US" altLang="en-US" sz="1700"/>
              <a:t>spremnost maloljetnika da surađuje</a:t>
            </a:r>
          </a:p>
          <a:p>
            <a:pPr indent="-228600" eaLnBrk="1" hangingPunct="1">
              <a:lnSpc>
                <a:spcPct val="90000"/>
              </a:lnSpc>
              <a:buFont typeface="Arial" panose="020B0604020202020204" pitchFamily="34" charset="0"/>
              <a:buChar char="•"/>
            </a:pPr>
            <a:r>
              <a:rPr lang="en-US" altLang="en-US" sz="1700"/>
              <a:t>prilagođenost maloljetniku i njegovim životnim uvjetima</a:t>
            </a:r>
          </a:p>
          <a:p>
            <a:pPr indent="-228600" eaLnBrk="1" hangingPunct="1">
              <a:lnSpc>
                <a:spcPct val="90000"/>
              </a:lnSpc>
              <a:buFont typeface="Arial" panose="020B0604020202020204" pitchFamily="34" charset="0"/>
              <a:buChar char="•"/>
            </a:pPr>
            <a:r>
              <a:rPr lang="en-US" altLang="en-US" sz="1700"/>
              <a:t>neometanje školovanja ili zaposlenja maloljetnika</a:t>
            </a:r>
          </a:p>
          <a:p>
            <a:pPr indent="-228600" eaLnBrk="1" hangingPunct="1">
              <a:lnSpc>
                <a:spcPct val="90000"/>
              </a:lnSpc>
              <a:buFont typeface="Arial" panose="020B0604020202020204" pitchFamily="34" charset="0"/>
              <a:buChar char="•"/>
            </a:pPr>
            <a:endParaRPr lang="en-US" altLang="en-US" sz="1700"/>
          </a:p>
          <a:p>
            <a:pPr indent="-228600" eaLnBrk="1" hangingPunct="1">
              <a:lnSpc>
                <a:spcPct val="90000"/>
              </a:lnSpc>
              <a:buFont typeface="Arial" panose="020B0604020202020204" pitchFamily="34" charset="0"/>
              <a:buChar char="•"/>
            </a:pPr>
            <a:r>
              <a:rPr lang="en-US" altLang="en-US" sz="1700"/>
              <a:t>Sud ih može naknadno izmijeniti ili djelomično ili potpuno ukinuti.</a:t>
            </a:r>
          </a:p>
          <a:p>
            <a:pPr indent="-228600" eaLnBrk="1" hangingPunct="1">
              <a:lnSpc>
                <a:spcPct val="90000"/>
              </a:lnSpc>
              <a:buFont typeface="Arial" panose="020B0604020202020204" pitchFamily="34" charset="0"/>
              <a:buChar char="•"/>
            </a:pPr>
            <a:endParaRPr lang="en-US" altLang="en-US" sz="1700"/>
          </a:p>
          <a:p>
            <a:pPr indent="-228600" eaLnBrk="1" hangingPunct="1">
              <a:lnSpc>
                <a:spcPct val="90000"/>
              </a:lnSpc>
              <a:buFont typeface="Arial" panose="020B0604020202020204" pitchFamily="34" charset="0"/>
              <a:buChar char="•"/>
            </a:pPr>
            <a:r>
              <a:rPr lang="en-US" altLang="en-US" sz="1700" b="1"/>
              <a:t>CZSS </a:t>
            </a:r>
            <a:r>
              <a:rPr lang="en-US" altLang="en-US" sz="1700"/>
              <a:t>prati</a:t>
            </a:r>
            <a:r>
              <a:rPr lang="en-US" altLang="en-US" sz="1700" b="1"/>
              <a:t> ispunjenje obveza</a:t>
            </a:r>
            <a:r>
              <a:rPr lang="en-US" altLang="en-US" sz="1700"/>
              <a: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87" name="Rectangle 1128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289" name="Rectangle 1128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91" name="Rectangle 1129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93" name="Rectangle 1129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95" name="Rectangle 1129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97" name="Freeform: Shape 1129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299" name="Rectangle 1129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a:extLst>
              <a:ext uri="{FF2B5EF4-FFF2-40B4-BE49-F238E27FC236}">
                <a16:creationId xmlns:a16="http://schemas.microsoft.com/office/drawing/2014/main" id="{58D78DEA-55AC-7600-E6C3-35EC41048C9C}"/>
              </a:ext>
            </a:extLst>
          </p:cNvPr>
          <p:cNvSpPr>
            <a:spLocks noGrp="1"/>
          </p:cNvSpPr>
          <p:nvPr>
            <p:ph type="title"/>
          </p:nvPr>
        </p:nvSpPr>
        <p:spPr>
          <a:xfrm>
            <a:off x="350041" y="586855"/>
            <a:ext cx="2401025" cy="3387497"/>
          </a:xfrm>
        </p:spPr>
        <p:txBody>
          <a:bodyPr anchor="b">
            <a:normAutofit/>
          </a:bodyPr>
          <a:lstStyle/>
          <a:p>
            <a:pPr algn="r"/>
            <a:r>
              <a:rPr lang="hr-HR" altLang="sr-Latn-RS" sz="3500">
                <a:solidFill>
                  <a:srgbClr val="FFFFFF"/>
                </a:solidFill>
              </a:rPr>
              <a:t>Posebne obveze</a:t>
            </a:r>
            <a:endParaRPr lang="en-GB" altLang="sr-Latn-RS" sz="3500">
              <a:solidFill>
                <a:srgbClr val="FFFFFF"/>
              </a:solidFill>
            </a:endParaRPr>
          </a:p>
        </p:txBody>
      </p:sp>
      <p:sp>
        <p:nvSpPr>
          <p:cNvPr id="11267" name="Content Placeholder 2">
            <a:extLst>
              <a:ext uri="{FF2B5EF4-FFF2-40B4-BE49-F238E27FC236}">
                <a16:creationId xmlns:a16="http://schemas.microsoft.com/office/drawing/2014/main" id="{AA90165A-B29A-DC95-8C86-ED492B3E89D3}"/>
              </a:ext>
            </a:extLst>
          </p:cNvPr>
          <p:cNvSpPr>
            <a:spLocks noGrp="1"/>
          </p:cNvSpPr>
          <p:nvPr>
            <p:ph idx="1"/>
          </p:nvPr>
        </p:nvSpPr>
        <p:spPr>
          <a:xfrm>
            <a:off x="3607694" y="649480"/>
            <a:ext cx="4916510" cy="5546047"/>
          </a:xfrm>
        </p:spPr>
        <p:txBody>
          <a:bodyPr anchor="ctr">
            <a:normAutofit/>
          </a:bodyPr>
          <a:lstStyle/>
          <a:p>
            <a:r>
              <a:rPr lang="hr-HR" altLang="sr-Latn-RS" sz="1700"/>
              <a:t>Centar za socijalnu skrb u roku od 15 dana od primitka izvršne odluke određuje osobu koja će biti voditelj mjere posebne obveze (stručni radnik CZSS ili vanjski suradnik)</a:t>
            </a:r>
          </a:p>
          <a:p>
            <a:endParaRPr lang="hr-HR" altLang="sr-Latn-RS" sz="1700"/>
          </a:p>
          <a:p>
            <a:r>
              <a:rPr lang="hr-HR" altLang="sr-Latn-RS" sz="1700"/>
              <a:t>Voditelj mjere jednom mjesečno izvještava CZSS, a CZSS svaka 3 mjeseca dostavlja izvješće DO i sudu (na njihov zahtjev i češće)</a:t>
            </a:r>
          </a:p>
          <a:p>
            <a:endParaRPr lang="hr-HR" altLang="sr-Latn-RS" sz="1700"/>
          </a:p>
          <a:p>
            <a:r>
              <a:rPr lang="hr-HR" altLang="sr-Latn-RS" sz="1700"/>
              <a:t>Popis pravnih osoba i udruga u kojima se provode posebne obveze (pri ministarstvu nadležnom za poslove socijalne skrbi)</a:t>
            </a:r>
            <a:endParaRPr lang="en-GB" altLang="sr-Latn-RS" sz="170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3515</TotalTime>
  <Words>2834</Words>
  <Application>Microsoft Macintosh PowerPoint</Application>
  <PresentationFormat>On-screen Show (4:3)</PresentationFormat>
  <Paragraphs>295</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Diseño predeterminado</vt:lpstr>
      <vt:lpstr>Odgojne mjere koje izriče sud za mladež - izvaninstitucionalne</vt:lpstr>
      <vt:lpstr>Teme</vt:lpstr>
      <vt:lpstr>Izvaninstitucionalne odgojne mjere</vt:lpstr>
      <vt:lpstr>Provođenje izvaninstitucionalnih (odgojnih) mjera u centru za socijalnu skrb prema maloljetnim počiniteljima kaznenih djela:</vt:lpstr>
      <vt:lpstr>Započinjanje izvršavanja odgojnih mjera</vt:lpstr>
      <vt:lpstr>Započinjanje izvršavanja odgojnih mjera</vt:lpstr>
      <vt:lpstr>Započinjanje izvršavanja odgojnih mjera</vt:lpstr>
      <vt:lpstr> POSEBNE OBVEZE: - detaljnije razrađene u Zakonu o izvršavanju sankcija            izrečenih maloljetnicima za kaznena djela i prekršaje NN 133/12  </vt:lpstr>
      <vt:lpstr>Posebne obveze</vt:lpstr>
      <vt:lpstr>Izvršavanje odgojne mjere upućivanja u disciplinski centar</vt:lpstr>
      <vt:lpstr>PowerPoint Presentation</vt:lpstr>
      <vt:lpstr>Izricanje</vt:lpstr>
      <vt:lpstr>Kada nije preporučljivo izricati PBIN</vt:lpstr>
      <vt:lpstr>Sadržaj PBIN-a</vt:lpstr>
      <vt:lpstr>Prihvatljivi profili stručnjaka PBIN-a:</vt:lpstr>
      <vt:lpstr>Sadržaj i način provođenja PBIN-a</vt:lpstr>
      <vt:lpstr>PowerPoint Presentation</vt:lpstr>
      <vt:lpstr>Izrada individualnog plana promjene</vt:lpstr>
      <vt:lpstr>Izrada individualnog plana promjene</vt:lpstr>
      <vt:lpstr>Što ako se radi o korisnicima s ograničenim mogućnostima</vt:lpstr>
      <vt:lpstr>PowerPoint Presentation</vt:lpstr>
      <vt:lpstr>PowerPoint Presentation</vt:lpstr>
      <vt:lpstr>Uvažavanje želja i potreba korisnika Zakon o socijalnoj skrbi NN 57/11</vt:lpstr>
      <vt:lpstr>Proces programiranja</vt:lpstr>
      <vt:lpstr>Plan pomoći</vt:lpstr>
      <vt:lpstr>Plan pomoći</vt:lpstr>
      <vt:lpstr>Košarica instrumenata za procjenu djeteta i obitelji u socijalnom radu</vt:lpstr>
      <vt:lpstr>Načini uključivanja mladih u procjenu i planiranje intervencija</vt:lpstr>
      <vt:lpstr>Načini uključivanja djece u procjenu i planiranje intervencija</vt:lpstr>
      <vt:lpstr>Spremnost i motivacija mladih na promjenu</vt:lpstr>
      <vt:lpstr>Obveze stručnih aktera u provedbi mjere</vt:lpstr>
      <vt:lpstr>Cilj mjere je postignut ako je:</vt:lpstr>
      <vt:lpstr>Pitanja</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Marijana Majdak</cp:lastModifiedBy>
  <cp:revision>542</cp:revision>
  <cp:lastPrinted>2018-01-08T13:41:57Z</cp:lastPrinted>
  <dcterms:created xsi:type="dcterms:W3CDTF">2010-05-23T14:28:12Z</dcterms:created>
  <dcterms:modified xsi:type="dcterms:W3CDTF">2023-10-26T15:54:09Z</dcterms:modified>
</cp:coreProperties>
</file>