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9" r:id="rId4"/>
    <p:sldId id="259" r:id="rId5"/>
    <p:sldId id="261" r:id="rId6"/>
    <p:sldId id="262" r:id="rId7"/>
    <p:sldId id="263" r:id="rId8"/>
    <p:sldId id="258" r:id="rId9"/>
    <p:sldId id="264" r:id="rId10"/>
    <p:sldId id="265" r:id="rId11"/>
    <p:sldId id="266" r:id="rId12"/>
    <p:sldId id="267" r:id="rId13"/>
    <p:sldId id="270" r:id="rId14"/>
    <p:sldId id="271" r:id="rId15"/>
    <p:sldId id="272" r:id="rId16"/>
    <p:sldId id="273" r:id="rId17"/>
    <p:sldId id="274" r:id="rId18"/>
    <p:sldId id="275" r:id="rId19"/>
    <p:sldId id="277" r:id="rId20"/>
    <p:sldId id="278" r:id="rId21"/>
    <p:sldId id="279" r:id="rId22"/>
    <p:sldId id="276"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98F1C6-3DF7-4F9C-89EF-1355548A84BD}" type="datetimeFigureOut">
              <a:rPr lang="hr-HR" smtClean="0"/>
              <a:t>9.4.2015.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A2040FC-A756-4773-8937-0A98A84D783C}"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45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8F1C6-3DF7-4F9C-89EF-1355548A84BD}" type="datetimeFigureOut">
              <a:rPr lang="hr-HR" smtClean="0"/>
              <a:t>9.4.2015.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178000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8F1C6-3DF7-4F9C-89EF-1355548A84BD}" type="datetimeFigureOut">
              <a:rPr lang="hr-HR" smtClean="0"/>
              <a:t>9.4.2015.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322258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98F1C6-3DF7-4F9C-89EF-1355548A84BD}" type="datetimeFigureOut">
              <a:rPr lang="hr-HR" smtClean="0"/>
              <a:t>9.4.2015.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62930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98F1C6-3DF7-4F9C-89EF-1355548A84BD}" type="datetimeFigureOut">
              <a:rPr lang="hr-HR" smtClean="0"/>
              <a:t>9.4.2015.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A2040FC-A756-4773-8937-0A98A84D783C}"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14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98F1C6-3DF7-4F9C-89EF-1355548A84BD}" type="datetimeFigureOut">
              <a:rPr lang="hr-HR" smtClean="0"/>
              <a:t>9.4.2015.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249595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98F1C6-3DF7-4F9C-89EF-1355548A84BD}" type="datetimeFigureOut">
              <a:rPr lang="hr-HR" smtClean="0"/>
              <a:t>9.4.2015.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229249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98F1C6-3DF7-4F9C-89EF-1355548A84BD}" type="datetimeFigureOut">
              <a:rPr lang="hr-HR" smtClean="0"/>
              <a:t>9.4.2015.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99608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98F1C6-3DF7-4F9C-89EF-1355548A84BD}" type="datetimeFigureOut">
              <a:rPr lang="hr-HR" smtClean="0"/>
              <a:t>9.4.2015.</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135070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898F1C6-3DF7-4F9C-89EF-1355548A84BD}" type="datetimeFigureOut">
              <a:rPr lang="hr-HR" smtClean="0"/>
              <a:t>9.4.2015.</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2040FC-A756-4773-8937-0A98A84D783C}" type="slidenum">
              <a:rPr lang="hr-HR" smtClean="0"/>
              <a:t>‹#›</a:t>
            </a:fld>
            <a:endParaRPr lang="hr-HR"/>
          </a:p>
        </p:txBody>
      </p:sp>
    </p:spTree>
    <p:extLst>
      <p:ext uri="{BB962C8B-B14F-4D97-AF65-F5344CB8AC3E}">
        <p14:creationId xmlns:p14="http://schemas.microsoft.com/office/powerpoint/2010/main" val="1569588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98F1C6-3DF7-4F9C-89EF-1355548A84BD}" type="datetimeFigureOut">
              <a:rPr lang="hr-HR" smtClean="0"/>
              <a:t>9.4.2015.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A2040FC-A756-4773-8937-0A98A84D783C}" type="slidenum">
              <a:rPr lang="hr-HR" smtClean="0"/>
              <a:t>‹#›</a:t>
            </a:fld>
            <a:endParaRPr lang="hr-HR"/>
          </a:p>
        </p:txBody>
      </p:sp>
    </p:spTree>
    <p:extLst>
      <p:ext uri="{BB962C8B-B14F-4D97-AF65-F5344CB8AC3E}">
        <p14:creationId xmlns:p14="http://schemas.microsoft.com/office/powerpoint/2010/main" val="378470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898F1C6-3DF7-4F9C-89EF-1355548A84BD}" type="datetimeFigureOut">
              <a:rPr lang="hr-HR" smtClean="0"/>
              <a:t>9.4.2015.</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2040FC-A756-4773-8937-0A98A84D783C}"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8170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Judicial</a:t>
            </a:r>
            <a:r>
              <a:rPr lang="hr-HR" dirty="0" smtClean="0"/>
              <a:t> </a:t>
            </a:r>
            <a:r>
              <a:rPr lang="hr-HR" dirty="0" err="1" smtClean="0"/>
              <a:t>control</a:t>
            </a:r>
            <a:r>
              <a:rPr lang="hr-HR" dirty="0" smtClean="0"/>
              <a:t> </a:t>
            </a:r>
            <a:r>
              <a:rPr lang="hr-HR" dirty="0" err="1" smtClean="0"/>
              <a:t>of</a:t>
            </a:r>
            <a:r>
              <a:rPr lang="hr-HR" dirty="0" smtClean="0"/>
              <a:t> </a:t>
            </a:r>
            <a:r>
              <a:rPr lang="hr-HR" dirty="0" err="1" smtClean="0"/>
              <a:t>public</a:t>
            </a:r>
            <a:r>
              <a:rPr lang="hr-HR" dirty="0" smtClean="0"/>
              <a:t> </a:t>
            </a:r>
            <a:r>
              <a:rPr lang="hr-HR" dirty="0" err="1" smtClean="0"/>
              <a:t>authorities</a:t>
            </a:r>
            <a:endParaRPr lang="hr-HR" dirty="0"/>
          </a:p>
        </p:txBody>
      </p:sp>
      <p:sp>
        <p:nvSpPr>
          <p:cNvPr id="3" name="Subtitle 2"/>
          <p:cNvSpPr>
            <a:spLocks noGrp="1"/>
          </p:cNvSpPr>
          <p:nvPr>
            <p:ph type="subTitle" idx="1"/>
          </p:nvPr>
        </p:nvSpPr>
        <p:spPr/>
        <p:txBody>
          <a:bodyPr/>
          <a:lstStyle/>
          <a:p>
            <a:r>
              <a:rPr lang="hr-HR" dirty="0" smtClean="0"/>
              <a:t>April 8, 2015</a:t>
            </a:r>
            <a:endParaRPr lang="hr-HR" dirty="0"/>
          </a:p>
        </p:txBody>
      </p:sp>
    </p:spTree>
    <p:extLst>
      <p:ext uri="{BB962C8B-B14F-4D97-AF65-F5344CB8AC3E}">
        <p14:creationId xmlns:p14="http://schemas.microsoft.com/office/powerpoint/2010/main" val="2193380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b="1" dirty="0"/>
              <a:t>2. </a:t>
            </a:r>
            <a:r>
              <a:rPr lang="hr-HR" b="1" dirty="0" err="1"/>
              <a:t>irrationality</a:t>
            </a:r>
            <a:endParaRPr lang="hr-HR" b="1" dirty="0"/>
          </a:p>
          <a:p>
            <a:r>
              <a:rPr lang="hr-HR" dirty="0"/>
              <a:t>- </a:t>
            </a:r>
            <a:r>
              <a:rPr lang="en-US" dirty="0"/>
              <a:t>a decision is irrational if it is "so outrageous in its defiance of logic or of accepted moral standards that no sensible person who had applied his mind to the question could have arrived at it</a:t>
            </a:r>
            <a:r>
              <a:rPr lang="hr-HR" dirty="0"/>
              <a:t>”</a:t>
            </a:r>
          </a:p>
          <a:p>
            <a:r>
              <a:rPr lang="hr-HR" dirty="0"/>
              <a:t>- u</a:t>
            </a:r>
            <a:r>
              <a:rPr lang="en-US" dirty="0" err="1"/>
              <a:t>nlike</a:t>
            </a:r>
            <a:r>
              <a:rPr lang="en-US" dirty="0"/>
              <a:t> illegality and procedural impropriety, the courts under this head look at the merits of the decision, rather than at the procedure by which it was arrived at or the legal basis on which it was founded</a:t>
            </a:r>
            <a:endParaRPr lang="hr-HR" dirty="0"/>
          </a:p>
          <a:p>
            <a:endParaRPr lang="hr-HR" dirty="0"/>
          </a:p>
        </p:txBody>
      </p:sp>
    </p:spTree>
    <p:extLst>
      <p:ext uri="{BB962C8B-B14F-4D97-AF65-F5344CB8AC3E}">
        <p14:creationId xmlns:p14="http://schemas.microsoft.com/office/powerpoint/2010/main" val="2701524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b="1" dirty="0"/>
              <a:t>3. </a:t>
            </a:r>
            <a:r>
              <a:rPr lang="hr-HR" b="1" dirty="0" err="1"/>
              <a:t>procedural</a:t>
            </a:r>
            <a:r>
              <a:rPr lang="hr-HR" b="1" dirty="0"/>
              <a:t> </a:t>
            </a:r>
            <a:r>
              <a:rPr lang="hr-HR" b="1" dirty="0" err="1"/>
              <a:t>impropriety</a:t>
            </a:r>
            <a:endParaRPr lang="hr-HR" b="1" dirty="0"/>
          </a:p>
          <a:p>
            <a:r>
              <a:rPr lang="hr-HR" dirty="0" smtClean="0"/>
              <a:t>- </a:t>
            </a:r>
            <a:r>
              <a:rPr lang="hr-HR" dirty="0"/>
              <a:t>a</a:t>
            </a:r>
            <a:r>
              <a:rPr lang="en-US" dirty="0" smtClean="0"/>
              <a:t> </a:t>
            </a:r>
            <a:r>
              <a:rPr lang="en-US" dirty="0"/>
              <a:t>decision suffers from procedural impropriety if in the process of its making the procedures prescribed by statute have not been followed or if the 'rules of </a:t>
            </a:r>
            <a:r>
              <a:rPr lang="en-US" b="1" dirty="0"/>
              <a:t>natural justice</a:t>
            </a:r>
            <a:r>
              <a:rPr lang="en-US" dirty="0"/>
              <a:t>' have not been adhered </a:t>
            </a:r>
            <a:r>
              <a:rPr lang="en-US" dirty="0" smtClean="0"/>
              <a:t>to</a:t>
            </a:r>
            <a:endParaRPr lang="hr-HR" dirty="0" smtClean="0"/>
          </a:p>
          <a:p>
            <a:pPr>
              <a:buFont typeface="Wingdings" panose="05000000000000000000" pitchFamily="2" charset="2"/>
              <a:buChar char="q"/>
            </a:pPr>
            <a:r>
              <a:rPr lang="hr-HR" dirty="0" smtClean="0"/>
              <a:t> </a:t>
            </a:r>
            <a:r>
              <a:rPr lang="hr-HR" dirty="0"/>
              <a:t>a</a:t>
            </a:r>
            <a:r>
              <a:rPr lang="en-US" dirty="0" smtClean="0"/>
              <a:t>n </a:t>
            </a:r>
            <a:r>
              <a:rPr lang="en-US" dirty="0"/>
              <a:t>Act of Parliament may subject the making of a certain decision to a procedure, such as the holding of a public hearing or </a:t>
            </a:r>
            <a:r>
              <a:rPr lang="en-US" dirty="0" smtClean="0"/>
              <a:t>inquiry</a:t>
            </a:r>
            <a:endParaRPr lang="hr-HR" dirty="0" smtClean="0"/>
          </a:p>
          <a:p>
            <a:pPr>
              <a:buFont typeface="Wingdings" panose="05000000000000000000" pitchFamily="2" charset="2"/>
              <a:buChar char="q"/>
            </a:pPr>
            <a:r>
              <a:rPr lang="hr-HR" dirty="0"/>
              <a:t> </a:t>
            </a:r>
            <a:r>
              <a:rPr lang="hr-HR" dirty="0" smtClean="0"/>
              <a:t>t</a:t>
            </a:r>
            <a:r>
              <a:rPr lang="en-US" dirty="0" smtClean="0"/>
              <a:t>he </a:t>
            </a:r>
            <a:r>
              <a:rPr lang="en-US" dirty="0"/>
              <a:t>rules of natural justice require that the decision maker approaches the decision making process with 'fairness'</a:t>
            </a:r>
            <a:endParaRPr lang="hr-HR" dirty="0"/>
          </a:p>
        </p:txBody>
      </p:sp>
    </p:spTree>
    <p:extLst>
      <p:ext uri="{BB962C8B-B14F-4D97-AF65-F5344CB8AC3E}">
        <p14:creationId xmlns:p14="http://schemas.microsoft.com/office/powerpoint/2010/main" val="31738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Remedies</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hr-HR" dirty="0" err="1" smtClean="0"/>
              <a:t>can</a:t>
            </a:r>
            <a:r>
              <a:rPr lang="hr-HR" dirty="0" smtClean="0"/>
              <a:t> </a:t>
            </a:r>
            <a:r>
              <a:rPr lang="hr-HR" dirty="0" err="1" smtClean="0"/>
              <a:t>be</a:t>
            </a:r>
            <a:r>
              <a:rPr lang="hr-HR" dirty="0" smtClean="0"/>
              <a:t> </a:t>
            </a:r>
            <a:r>
              <a:rPr lang="hr-HR" dirty="0" err="1" smtClean="0"/>
              <a:t>obtained</a:t>
            </a:r>
            <a:r>
              <a:rPr lang="hr-HR" dirty="0" smtClean="0"/>
              <a:t>:</a:t>
            </a:r>
          </a:p>
          <a:p>
            <a:pPr marL="0" indent="0">
              <a:buNone/>
            </a:pPr>
            <a:r>
              <a:rPr lang="hr-HR" dirty="0" smtClean="0"/>
              <a:t>1. </a:t>
            </a:r>
            <a:r>
              <a:rPr lang="hr-HR" b="1" dirty="0" err="1" smtClean="0"/>
              <a:t>by</a:t>
            </a:r>
            <a:r>
              <a:rPr lang="hr-HR" b="1" dirty="0" smtClean="0"/>
              <a:t> </a:t>
            </a:r>
            <a:r>
              <a:rPr lang="hr-HR" b="1" dirty="0" err="1" smtClean="0"/>
              <a:t>direct</a:t>
            </a:r>
            <a:r>
              <a:rPr lang="hr-HR" b="1" dirty="0" smtClean="0"/>
              <a:t> </a:t>
            </a:r>
            <a:r>
              <a:rPr lang="hr-HR" b="1" dirty="0" err="1" smtClean="0"/>
              <a:t>challenge</a:t>
            </a:r>
            <a:endParaRPr lang="hr-HR" b="1" dirty="0" smtClean="0"/>
          </a:p>
          <a:p>
            <a:pPr marL="0" indent="0">
              <a:buNone/>
            </a:pPr>
            <a:r>
              <a:rPr lang="hr-HR" dirty="0" smtClean="0"/>
              <a:t>- </a:t>
            </a:r>
            <a:r>
              <a:rPr lang="hr-HR" dirty="0" err="1" smtClean="0"/>
              <a:t>the</a:t>
            </a:r>
            <a:r>
              <a:rPr lang="hr-HR" dirty="0" smtClean="0"/>
              <a:t> </a:t>
            </a:r>
            <a:r>
              <a:rPr lang="hr-HR" dirty="0" err="1" smtClean="0"/>
              <a:t>object</a:t>
            </a:r>
            <a:r>
              <a:rPr lang="hr-HR" dirty="0" smtClean="0"/>
              <a:t> </a:t>
            </a:r>
            <a:r>
              <a:rPr lang="hr-HR" dirty="0" err="1" smtClean="0"/>
              <a:t>of</a:t>
            </a:r>
            <a:r>
              <a:rPr lang="hr-HR" dirty="0" smtClean="0"/>
              <a:t> </a:t>
            </a:r>
            <a:r>
              <a:rPr lang="hr-HR" dirty="0" err="1" smtClean="0"/>
              <a:t>the</a:t>
            </a:r>
            <a:r>
              <a:rPr lang="hr-HR" dirty="0" smtClean="0"/>
              <a:t> </a:t>
            </a:r>
            <a:r>
              <a:rPr lang="hr-HR" dirty="0" err="1" smtClean="0"/>
              <a:t>proceedings</a:t>
            </a:r>
            <a:r>
              <a:rPr lang="hr-HR" dirty="0" smtClean="0"/>
              <a:t> </a:t>
            </a:r>
            <a:r>
              <a:rPr lang="hr-HR" dirty="0" err="1" smtClean="0"/>
              <a:t>is</a:t>
            </a:r>
            <a:r>
              <a:rPr lang="hr-HR" dirty="0" smtClean="0"/>
              <a:t> to </a:t>
            </a:r>
            <a:r>
              <a:rPr lang="hr-HR" dirty="0" err="1" smtClean="0"/>
              <a:t>impugn</a:t>
            </a:r>
            <a:r>
              <a:rPr lang="hr-HR" dirty="0" smtClean="0"/>
              <a:t> </a:t>
            </a:r>
            <a:r>
              <a:rPr lang="hr-HR" dirty="0" err="1" smtClean="0"/>
              <a:t>an</a:t>
            </a:r>
            <a:r>
              <a:rPr lang="hr-HR" dirty="0" smtClean="0"/>
              <a:t> </a:t>
            </a:r>
            <a:r>
              <a:rPr lang="hr-HR" dirty="0" err="1" smtClean="0"/>
              <a:t>act</a:t>
            </a:r>
            <a:r>
              <a:rPr lang="hr-HR" dirty="0" smtClean="0"/>
              <a:t> </a:t>
            </a:r>
            <a:r>
              <a:rPr lang="hr-HR" dirty="0" err="1" smtClean="0"/>
              <a:t>of</a:t>
            </a:r>
            <a:r>
              <a:rPr lang="hr-HR" dirty="0" smtClean="0"/>
              <a:t> </a:t>
            </a:r>
            <a:r>
              <a:rPr lang="hr-HR" dirty="0" err="1" smtClean="0"/>
              <a:t>administration</a:t>
            </a:r>
            <a:r>
              <a:rPr lang="hr-HR" dirty="0" smtClean="0"/>
              <a:t> </a:t>
            </a:r>
            <a:r>
              <a:rPr lang="hr-HR" dirty="0" err="1" smtClean="0"/>
              <a:t>or</a:t>
            </a:r>
            <a:r>
              <a:rPr lang="hr-HR" dirty="0" smtClean="0"/>
              <a:t> to </a:t>
            </a:r>
            <a:r>
              <a:rPr lang="hr-HR" dirty="0" err="1" smtClean="0"/>
              <a:t>require</a:t>
            </a:r>
            <a:r>
              <a:rPr lang="hr-HR" dirty="0" smtClean="0"/>
              <a:t> </a:t>
            </a:r>
            <a:r>
              <a:rPr lang="hr-HR" dirty="0" err="1" smtClean="0"/>
              <a:t>an</a:t>
            </a:r>
            <a:r>
              <a:rPr lang="hr-HR" dirty="0" smtClean="0"/>
              <a:t> </a:t>
            </a:r>
            <a:r>
              <a:rPr lang="hr-HR" dirty="0" err="1" smtClean="0"/>
              <a:t>action</a:t>
            </a:r>
            <a:r>
              <a:rPr lang="hr-HR" dirty="0" smtClean="0"/>
              <a:t> </a:t>
            </a:r>
            <a:r>
              <a:rPr lang="hr-HR" dirty="0" err="1" smtClean="0"/>
              <a:t>be</a:t>
            </a:r>
            <a:r>
              <a:rPr lang="hr-HR" dirty="0" smtClean="0"/>
              <a:t> </a:t>
            </a:r>
            <a:r>
              <a:rPr lang="hr-HR" dirty="0" err="1" smtClean="0"/>
              <a:t>taken</a:t>
            </a:r>
            <a:endParaRPr lang="hr-HR" dirty="0" smtClean="0"/>
          </a:p>
          <a:p>
            <a:pPr marL="0" indent="0">
              <a:buNone/>
            </a:pPr>
            <a:r>
              <a:rPr lang="hr-HR" dirty="0" smtClean="0"/>
              <a:t>2. </a:t>
            </a:r>
            <a:r>
              <a:rPr lang="hr-HR" b="1" dirty="0" err="1" smtClean="0"/>
              <a:t>by</a:t>
            </a:r>
            <a:r>
              <a:rPr lang="hr-HR" b="1" dirty="0" smtClean="0"/>
              <a:t> </a:t>
            </a:r>
            <a:r>
              <a:rPr lang="hr-HR" b="1" dirty="0" err="1" smtClean="0"/>
              <a:t>challenge</a:t>
            </a:r>
            <a:r>
              <a:rPr lang="hr-HR" b="1" dirty="0" smtClean="0"/>
              <a:t> </a:t>
            </a:r>
            <a:r>
              <a:rPr lang="hr-HR" b="1" dirty="0" err="1" smtClean="0"/>
              <a:t>in</a:t>
            </a:r>
            <a:r>
              <a:rPr lang="hr-HR" b="1" dirty="0" smtClean="0"/>
              <a:t> </a:t>
            </a:r>
            <a:r>
              <a:rPr lang="hr-HR" b="1" dirty="0" err="1" smtClean="0"/>
              <a:t>collateral</a:t>
            </a:r>
            <a:r>
              <a:rPr lang="hr-HR" b="1" dirty="0" smtClean="0"/>
              <a:t> </a:t>
            </a:r>
            <a:r>
              <a:rPr lang="hr-HR" b="1" dirty="0" err="1" smtClean="0"/>
              <a:t>proceedings</a:t>
            </a:r>
            <a:endParaRPr lang="hr-HR" b="1" dirty="0" smtClean="0"/>
          </a:p>
          <a:p>
            <a:pPr marL="0" indent="0">
              <a:buNone/>
            </a:pPr>
            <a:r>
              <a:rPr lang="hr-HR" dirty="0" smtClean="0"/>
              <a:t>- </a:t>
            </a:r>
            <a:r>
              <a:rPr lang="hr-HR" dirty="0" err="1"/>
              <a:t>t</a:t>
            </a:r>
            <a:r>
              <a:rPr lang="hr-HR" dirty="0" err="1" smtClean="0"/>
              <a:t>he</a:t>
            </a:r>
            <a:r>
              <a:rPr lang="hr-HR" dirty="0" smtClean="0"/>
              <a:t> </a:t>
            </a:r>
            <a:r>
              <a:rPr lang="hr-HR" dirty="0" err="1" smtClean="0"/>
              <a:t>object</a:t>
            </a:r>
            <a:r>
              <a:rPr lang="hr-HR" dirty="0" smtClean="0"/>
              <a:t> </a:t>
            </a:r>
            <a:r>
              <a:rPr lang="hr-HR" dirty="0" err="1" smtClean="0"/>
              <a:t>of</a:t>
            </a:r>
            <a:r>
              <a:rPr lang="hr-HR" dirty="0" smtClean="0"/>
              <a:t> </a:t>
            </a:r>
            <a:r>
              <a:rPr lang="hr-HR" dirty="0" err="1" smtClean="0"/>
              <a:t>the</a:t>
            </a:r>
            <a:r>
              <a:rPr lang="hr-HR" dirty="0" smtClean="0"/>
              <a:t> </a:t>
            </a:r>
            <a:r>
              <a:rPr lang="hr-HR" dirty="0" err="1" smtClean="0"/>
              <a:t>proceedings</a:t>
            </a:r>
            <a:r>
              <a:rPr lang="hr-HR" dirty="0" smtClean="0"/>
              <a:t> </a:t>
            </a:r>
            <a:r>
              <a:rPr lang="hr-HR" dirty="0" err="1" smtClean="0"/>
              <a:t>is</a:t>
            </a:r>
            <a:r>
              <a:rPr lang="hr-HR" dirty="0" smtClean="0"/>
              <a:t> </a:t>
            </a:r>
            <a:r>
              <a:rPr lang="hr-HR" dirty="0" err="1" smtClean="0"/>
              <a:t>something</a:t>
            </a:r>
            <a:r>
              <a:rPr lang="hr-HR" dirty="0" smtClean="0"/>
              <a:t> </a:t>
            </a:r>
            <a:r>
              <a:rPr lang="hr-HR" dirty="0" err="1" smtClean="0"/>
              <a:t>else</a:t>
            </a:r>
            <a:r>
              <a:rPr lang="hr-HR" dirty="0" smtClean="0"/>
              <a:t> </a:t>
            </a:r>
            <a:r>
              <a:rPr lang="hr-HR" dirty="0" err="1" smtClean="0"/>
              <a:t>and</a:t>
            </a:r>
            <a:r>
              <a:rPr lang="hr-HR" dirty="0" smtClean="0"/>
              <a:t> </a:t>
            </a:r>
            <a:r>
              <a:rPr lang="hr-HR" dirty="0" err="1" smtClean="0"/>
              <a:t>the</a:t>
            </a:r>
            <a:r>
              <a:rPr lang="hr-HR" dirty="0" smtClean="0"/>
              <a:t> </a:t>
            </a:r>
            <a:r>
              <a:rPr lang="hr-HR" dirty="0" err="1" smtClean="0"/>
              <a:t>question</a:t>
            </a:r>
            <a:r>
              <a:rPr lang="hr-HR" dirty="0" smtClean="0"/>
              <a:t> </a:t>
            </a:r>
            <a:r>
              <a:rPr lang="hr-HR" dirty="0" err="1" smtClean="0"/>
              <a:t>of</a:t>
            </a:r>
            <a:r>
              <a:rPr lang="hr-HR" dirty="0" smtClean="0"/>
              <a:t> </a:t>
            </a:r>
            <a:r>
              <a:rPr lang="hr-HR" dirty="0" err="1" smtClean="0"/>
              <a:t>validity</a:t>
            </a:r>
            <a:r>
              <a:rPr lang="hr-HR" dirty="0" smtClean="0"/>
              <a:t> </a:t>
            </a:r>
            <a:r>
              <a:rPr lang="hr-HR" dirty="0" err="1" smtClean="0"/>
              <a:t>of</a:t>
            </a:r>
            <a:r>
              <a:rPr lang="hr-HR" dirty="0" smtClean="0"/>
              <a:t> </a:t>
            </a:r>
            <a:r>
              <a:rPr lang="hr-HR" dirty="0" err="1" smtClean="0"/>
              <a:t>an</a:t>
            </a:r>
            <a:r>
              <a:rPr lang="hr-HR" dirty="0" smtClean="0"/>
              <a:t> </a:t>
            </a:r>
            <a:r>
              <a:rPr lang="hr-HR" dirty="0" err="1" smtClean="0"/>
              <a:t>administrative</a:t>
            </a:r>
            <a:r>
              <a:rPr lang="hr-HR" dirty="0" smtClean="0"/>
              <a:t> </a:t>
            </a:r>
            <a:r>
              <a:rPr lang="hr-HR" dirty="0" err="1" smtClean="0"/>
              <a:t>act</a:t>
            </a:r>
            <a:r>
              <a:rPr lang="hr-HR" dirty="0" smtClean="0"/>
              <a:t> </a:t>
            </a:r>
            <a:r>
              <a:rPr lang="hr-HR" dirty="0" err="1" smtClean="0"/>
              <a:t>arises</a:t>
            </a:r>
            <a:r>
              <a:rPr lang="hr-HR" dirty="0" smtClean="0"/>
              <a:t> </a:t>
            </a:r>
            <a:r>
              <a:rPr lang="hr-HR" dirty="0" err="1" smtClean="0"/>
              <a:t>incidetally</a:t>
            </a:r>
            <a:endParaRPr lang="hr-HR" dirty="0"/>
          </a:p>
        </p:txBody>
      </p:sp>
    </p:spTree>
    <p:extLst>
      <p:ext uri="{BB962C8B-B14F-4D97-AF65-F5344CB8AC3E}">
        <p14:creationId xmlns:p14="http://schemas.microsoft.com/office/powerpoint/2010/main" val="2534857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Example</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 </a:t>
            </a:r>
            <a:r>
              <a:rPr lang="hr-HR" dirty="0" err="1" smtClean="0"/>
              <a:t>local</a:t>
            </a:r>
            <a:r>
              <a:rPr lang="hr-HR" dirty="0" smtClean="0"/>
              <a:t> </a:t>
            </a:r>
            <a:r>
              <a:rPr lang="hr-HR" dirty="0" err="1" smtClean="0"/>
              <a:t>authority</a:t>
            </a:r>
            <a:r>
              <a:rPr lang="hr-HR" dirty="0" smtClean="0"/>
              <a:t> </a:t>
            </a:r>
            <a:r>
              <a:rPr lang="hr-HR" dirty="0" err="1" smtClean="0"/>
              <a:t>makes</a:t>
            </a:r>
            <a:r>
              <a:rPr lang="hr-HR" dirty="0" smtClean="0"/>
              <a:t> a </a:t>
            </a:r>
            <a:r>
              <a:rPr lang="hr-HR" dirty="0" err="1" smtClean="0"/>
              <a:t>by-law</a:t>
            </a:r>
            <a:r>
              <a:rPr lang="hr-HR" dirty="0" smtClean="0"/>
              <a:t> </a:t>
            </a:r>
            <a:r>
              <a:rPr lang="hr-HR" dirty="0" err="1" smtClean="0"/>
              <a:t>that</a:t>
            </a:r>
            <a:r>
              <a:rPr lang="hr-HR" dirty="0" smtClean="0"/>
              <a:t> </a:t>
            </a:r>
            <a:r>
              <a:rPr lang="hr-HR" dirty="0" err="1" smtClean="0"/>
              <a:t>is</a:t>
            </a:r>
            <a:r>
              <a:rPr lang="hr-HR" dirty="0" smtClean="0"/>
              <a:t> </a:t>
            </a:r>
            <a:r>
              <a:rPr lang="hr-HR" dirty="0" err="1" smtClean="0"/>
              <a:t>thought</a:t>
            </a:r>
            <a:r>
              <a:rPr lang="hr-HR" dirty="0" smtClean="0"/>
              <a:t> to </a:t>
            </a:r>
            <a:r>
              <a:rPr lang="hr-HR" dirty="0" err="1" smtClean="0"/>
              <a:t>be</a:t>
            </a:r>
            <a:r>
              <a:rPr lang="hr-HR" dirty="0" smtClean="0"/>
              <a:t> invalid</a:t>
            </a:r>
          </a:p>
          <a:p>
            <a:pPr>
              <a:buFont typeface="Wingdings" panose="05000000000000000000" pitchFamily="2" charset="2"/>
              <a:buChar char="q"/>
            </a:pPr>
            <a:r>
              <a:rPr lang="hr-HR" dirty="0"/>
              <a:t> </a:t>
            </a:r>
            <a:r>
              <a:rPr lang="hr-HR" dirty="0" err="1" smtClean="0"/>
              <a:t>options</a:t>
            </a:r>
            <a:r>
              <a:rPr lang="hr-HR" dirty="0" smtClean="0"/>
              <a:t>:</a:t>
            </a:r>
          </a:p>
          <a:p>
            <a:pPr marL="457200" indent="-457200">
              <a:buAutoNum type="alphaLcParenR"/>
            </a:pPr>
            <a:r>
              <a:rPr lang="hr-HR" dirty="0" smtClean="0"/>
              <a:t>a </a:t>
            </a:r>
            <a:r>
              <a:rPr lang="hr-HR" dirty="0" err="1" smtClean="0"/>
              <a:t>person</a:t>
            </a:r>
            <a:r>
              <a:rPr lang="hr-HR" dirty="0" smtClean="0"/>
              <a:t> </a:t>
            </a:r>
            <a:r>
              <a:rPr lang="hr-HR" dirty="0" err="1" smtClean="0"/>
              <a:t>can</a:t>
            </a:r>
            <a:r>
              <a:rPr lang="hr-HR" dirty="0" smtClean="0"/>
              <a:t> </a:t>
            </a:r>
            <a:r>
              <a:rPr lang="hr-HR" dirty="0" err="1" smtClean="0"/>
              <a:t>go</a:t>
            </a:r>
            <a:r>
              <a:rPr lang="hr-HR" dirty="0" smtClean="0"/>
              <a:t> to </a:t>
            </a:r>
            <a:r>
              <a:rPr lang="hr-HR" dirty="0" err="1" smtClean="0"/>
              <a:t>court</a:t>
            </a:r>
            <a:r>
              <a:rPr lang="hr-HR" dirty="0" smtClean="0"/>
              <a:t> </a:t>
            </a:r>
            <a:r>
              <a:rPr lang="hr-HR" dirty="0" err="1" smtClean="0"/>
              <a:t>and</a:t>
            </a:r>
            <a:r>
              <a:rPr lang="hr-HR" dirty="0" smtClean="0"/>
              <a:t> </a:t>
            </a:r>
            <a:r>
              <a:rPr lang="hr-HR" dirty="0" err="1" smtClean="0"/>
              <a:t>ask</a:t>
            </a:r>
            <a:r>
              <a:rPr lang="hr-HR" dirty="0" smtClean="0"/>
              <a:t> to </a:t>
            </a:r>
            <a:r>
              <a:rPr lang="hr-HR" dirty="0" err="1" smtClean="0"/>
              <a:t>have</a:t>
            </a:r>
            <a:r>
              <a:rPr lang="hr-HR" dirty="0" smtClean="0"/>
              <a:t> </a:t>
            </a:r>
            <a:r>
              <a:rPr lang="hr-HR" dirty="0" err="1" smtClean="0"/>
              <a:t>it</a:t>
            </a:r>
            <a:r>
              <a:rPr lang="hr-HR" dirty="0" smtClean="0"/>
              <a:t> </a:t>
            </a:r>
            <a:r>
              <a:rPr lang="hr-HR" dirty="0" err="1" smtClean="0"/>
              <a:t>declared</a:t>
            </a:r>
            <a:r>
              <a:rPr lang="hr-HR" dirty="0" smtClean="0"/>
              <a:t> invalid (</a:t>
            </a:r>
            <a:r>
              <a:rPr lang="hr-HR" dirty="0" err="1" smtClean="0"/>
              <a:t>direct</a:t>
            </a:r>
            <a:r>
              <a:rPr lang="hr-HR" dirty="0" smtClean="0"/>
              <a:t> </a:t>
            </a:r>
            <a:r>
              <a:rPr lang="hr-HR" dirty="0" err="1" smtClean="0"/>
              <a:t>challenge</a:t>
            </a:r>
            <a:r>
              <a:rPr lang="hr-HR" dirty="0" smtClean="0"/>
              <a:t>)</a:t>
            </a:r>
          </a:p>
          <a:p>
            <a:pPr marL="457200" indent="-457200">
              <a:buAutoNum type="alphaLcParenR"/>
            </a:pPr>
            <a:r>
              <a:rPr lang="hr-HR" dirty="0"/>
              <a:t>a</a:t>
            </a:r>
            <a:r>
              <a:rPr lang="hr-HR" dirty="0" smtClean="0"/>
              <a:t> </a:t>
            </a:r>
            <a:r>
              <a:rPr lang="hr-HR" dirty="0" err="1" smtClean="0"/>
              <a:t>person</a:t>
            </a:r>
            <a:r>
              <a:rPr lang="hr-HR" dirty="0" smtClean="0"/>
              <a:t> </a:t>
            </a:r>
            <a:r>
              <a:rPr lang="hr-HR" dirty="0" err="1" smtClean="0"/>
              <a:t>can</a:t>
            </a:r>
            <a:r>
              <a:rPr lang="hr-HR" dirty="0" smtClean="0"/>
              <a:t> </a:t>
            </a:r>
            <a:r>
              <a:rPr lang="hr-HR" dirty="0" err="1" smtClean="0"/>
              <a:t>ignore</a:t>
            </a:r>
            <a:r>
              <a:rPr lang="hr-HR" dirty="0" smtClean="0"/>
              <a:t> </a:t>
            </a:r>
            <a:r>
              <a:rPr lang="hr-HR" dirty="0" err="1" smtClean="0"/>
              <a:t>it</a:t>
            </a:r>
            <a:r>
              <a:rPr lang="hr-HR" dirty="0" smtClean="0"/>
              <a:t> </a:t>
            </a:r>
            <a:r>
              <a:rPr lang="hr-HR" dirty="0" err="1" smtClean="0"/>
              <a:t>and</a:t>
            </a:r>
            <a:r>
              <a:rPr lang="hr-HR" dirty="0" smtClean="0"/>
              <a:t> </a:t>
            </a:r>
            <a:r>
              <a:rPr lang="hr-HR" dirty="0" err="1" smtClean="0"/>
              <a:t>wait</a:t>
            </a:r>
            <a:r>
              <a:rPr lang="hr-HR" dirty="0" smtClean="0"/>
              <a:t> to </a:t>
            </a:r>
            <a:r>
              <a:rPr lang="hr-HR" dirty="0" err="1" smtClean="0"/>
              <a:t>be</a:t>
            </a:r>
            <a:r>
              <a:rPr lang="hr-HR" dirty="0" smtClean="0"/>
              <a:t> </a:t>
            </a:r>
            <a:r>
              <a:rPr lang="hr-HR" dirty="0" err="1" smtClean="0"/>
              <a:t>charged</a:t>
            </a:r>
            <a:r>
              <a:rPr lang="hr-HR" dirty="0" smtClean="0"/>
              <a:t> </a:t>
            </a:r>
            <a:r>
              <a:rPr lang="hr-HR" dirty="0" err="1" smtClean="0"/>
              <a:t>with</a:t>
            </a:r>
            <a:r>
              <a:rPr lang="hr-HR" dirty="0" smtClean="0"/>
              <a:t> a </a:t>
            </a:r>
            <a:r>
              <a:rPr lang="hr-HR" dirty="0" err="1" smtClean="0"/>
              <a:t>breach</a:t>
            </a:r>
            <a:r>
              <a:rPr lang="hr-HR" dirty="0" smtClean="0"/>
              <a:t> </a:t>
            </a:r>
            <a:r>
              <a:rPr lang="hr-HR" dirty="0" err="1" smtClean="0"/>
              <a:t>of</a:t>
            </a:r>
            <a:r>
              <a:rPr lang="hr-HR" dirty="0"/>
              <a:t> </a:t>
            </a:r>
            <a:r>
              <a:rPr lang="hr-HR" dirty="0" err="1" smtClean="0"/>
              <a:t>the</a:t>
            </a:r>
            <a:r>
              <a:rPr lang="hr-HR" dirty="0" smtClean="0"/>
              <a:t> </a:t>
            </a:r>
            <a:r>
              <a:rPr lang="hr-HR" dirty="0" err="1" smtClean="0"/>
              <a:t>by-law</a:t>
            </a:r>
            <a:r>
              <a:rPr lang="hr-HR" dirty="0" smtClean="0"/>
              <a:t> </a:t>
            </a:r>
            <a:r>
              <a:rPr lang="hr-HR" dirty="0" err="1" smtClean="0"/>
              <a:t>when</a:t>
            </a:r>
            <a:r>
              <a:rPr lang="hr-HR" dirty="0" smtClean="0"/>
              <a:t> he </a:t>
            </a:r>
            <a:r>
              <a:rPr lang="hr-HR" dirty="0" err="1" smtClean="0"/>
              <a:t>can</a:t>
            </a:r>
            <a:r>
              <a:rPr lang="hr-HR" dirty="0" smtClean="0"/>
              <a:t> </a:t>
            </a:r>
            <a:r>
              <a:rPr lang="hr-HR" dirty="0" err="1" smtClean="0"/>
              <a:t>claim</a:t>
            </a:r>
            <a:r>
              <a:rPr lang="hr-HR" dirty="0" smtClean="0"/>
              <a:t> </a:t>
            </a:r>
            <a:r>
              <a:rPr lang="hr-HR" dirty="0" err="1" smtClean="0"/>
              <a:t>that</a:t>
            </a:r>
            <a:r>
              <a:rPr lang="hr-HR" dirty="0" smtClean="0"/>
              <a:t> </a:t>
            </a:r>
            <a:r>
              <a:rPr lang="hr-HR" dirty="0" err="1" smtClean="0"/>
              <a:t>the</a:t>
            </a:r>
            <a:r>
              <a:rPr lang="hr-HR" dirty="0" smtClean="0"/>
              <a:t> </a:t>
            </a:r>
            <a:r>
              <a:rPr lang="hr-HR" dirty="0" err="1" smtClean="0"/>
              <a:t>by-law</a:t>
            </a:r>
            <a:r>
              <a:rPr lang="hr-HR" dirty="0" smtClean="0"/>
              <a:t> </a:t>
            </a:r>
            <a:r>
              <a:rPr lang="hr-HR" dirty="0" err="1" smtClean="0"/>
              <a:t>is</a:t>
            </a:r>
            <a:r>
              <a:rPr lang="hr-HR" dirty="0" smtClean="0"/>
              <a:t> invalid </a:t>
            </a:r>
            <a:r>
              <a:rPr lang="hr-HR" dirty="0" err="1" smtClean="0"/>
              <a:t>and</a:t>
            </a:r>
            <a:r>
              <a:rPr lang="hr-HR" dirty="0" smtClean="0"/>
              <a:t> </a:t>
            </a:r>
            <a:r>
              <a:rPr lang="hr-HR" dirty="0" err="1" smtClean="0"/>
              <a:t>the</a:t>
            </a:r>
            <a:r>
              <a:rPr lang="hr-HR" dirty="0" smtClean="0"/>
              <a:t> </a:t>
            </a:r>
            <a:r>
              <a:rPr lang="hr-HR" dirty="0" err="1" smtClean="0"/>
              <a:t>court</a:t>
            </a:r>
            <a:r>
              <a:rPr lang="hr-HR" dirty="0" smtClean="0"/>
              <a:t> </a:t>
            </a:r>
            <a:r>
              <a:rPr lang="hr-HR" dirty="0" err="1" smtClean="0"/>
              <a:t>will</a:t>
            </a:r>
            <a:r>
              <a:rPr lang="hr-HR" dirty="0" smtClean="0"/>
              <a:t> </a:t>
            </a:r>
            <a:r>
              <a:rPr lang="hr-HR" dirty="0" err="1" smtClean="0"/>
              <a:t>first</a:t>
            </a:r>
            <a:r>
              <a:rPr lang="hr-HR" dirty="0" smtClean="0"/>
              <a:t> </a:t>
            </a:r>
            <a:r>
              <a:rPr lang="hr-HR" dirty="0" err="1" smtClean="0"/>
              <a:t>have</a:t>
            </a:r>
            <a:r>
              <a:rPr lang="hr-HR" dirty="0" smtClean="0"/>
              <a:t> to </a:t>
            </a:r>
            <a:r>
              <a:rPr lang="hr-HR" dirty="0" err="1" smtClean="0"/>
              <a:t>determine</a:t>
            </a:r>
            <a:r>
              <a:rPr lang="hr-HR" dirty="0" smtClean="0"/>
              <a:t> </a:t>
            </a:r>
            <a:r>
              <a:rPr lang="hr-HR" dirty="0" err="1" smtClean="0"/>
              <a:t>the</a:t>
            </a:r>
            <a:r>
              <a:rPr lang="hr-HR" dirty="0" smtClean="0"/>
              <a:t> </a:t>
            </a:r>
            <a:r>
              <a:rPr lang="hr-HR" dirty="0" err="1" smtClean="0"/>
              <a:t>validity</a:t>
            </a:r>
            <a:r>
              <a:rPr lang="hr-HR" dirty="0" smtClean="0"/>
              <a:t> </a:t>
            </a:r>
            <a:r>
              <a:rPr lang="hr-HR" dirty="0" err="1" smtClean="0"/>
              <a:t>of</a:t>
            </a:r>
            <a:r>
              <a:rPr lang="hr-HR" dirty="0" smtClean="0"/>
              <a:t> </a:t>
            </a:r>
            <a:r>
              <a:rPr lang="hr-HR" dirty="0" err="1" smtClean="0"/>
              <a:t>the</a:t>
            </a:r>
            <a:r>
              <a:rPr lang="hr-HR" dirty="0" smtClean="0"/>
              <a:t> </a:t>
            </a:r>
            <a:r>
              <a:rPr lang="hr-HR" dirty="0" err="1" smtClean="0"/>
              <a:t>by-law</a:t>
            </a:r>
            <a:r>
              <a:rPr lang="hr-HR" dirty="0" smtClean="0"/>
              <a:t> </a:t>
            </a:r>
            <a:r>
              <a:rPr lang="hr-HR" dirty="0" err="1" smtClean="0"/>
              <a:t>before</a:t>
            </a:r>
            <a:r>
              <a:rPr lang="hr-HR" dirty="0" smtClean="0"/>
              <a:t> </a:t>
            </a:r>
            <a:r>
              <a:rPr lang="hr-HR" dirty="0" err="1" smtClean="0"/>
              <a:t>deciding</a:t>
            </a:r>
            <a:r>
              <a:rPr lang="hr-HR" dirty="0" smtClean="0"/>
              <a:t> on </a:t>
            </a:r>
            <a:r>
              <a:rPr lang="hr-HR" dirty="0" err="1" smtClean="0"/>
              <a:t>the</a:t>
            </a:r>
            <a:r>
              <a:rPr lang="hr-HR" dirty="0" smtClean="0"/>
              <a:t> </a:t>
            </a:r>
            <a:r>
              <a:rPr lang="hr-HR" dirty="0" err="1" smtClean="0"/>
              <a:t>allegend</a:t>
            </a:r>
            <a:r>
              <a:rPr lang="hr-HR" dirty="0" smtClean="0"/>
              <a:t> </a:t>
            </a:r>
            <a:r>
              <a:rPr lang="hr-HR" dirty="0" err="1" smtClean="0"/>
              <a:t>offence</a:t>
            </a:r>
            <a:r>
              <a:rPr lang="hr-HR" dirty="0" smtClean="0"/>
              <a:t> (</a:t>
            </a:r>
            <a:r>
              <a:rPr lang="hr-HR" dirty="0" err="1" smtClean="0"/>
              <a:t>challenge</a:t>
            </a:r>
            <a:r>
              <a:rPr lang="hr-HR" dirty="0" smtClean="0"/>
              <a:t> </a:t>
            </a:r>
            <a:r>
              <a:rPr lang="hr-HR" dirty="0" err="1" smtClean="0"/>
              <a:t>in</a:t>
            </a:r>
            <a:r>
              <a:rPr lang="hr-HR" dirty="0" smtClean="0"/>
              <a:t> </a:t>
            </a:r>
            <a:r>
              <a:rPr lang="hr-HR" dirty="0" err="1" smtClean="0"/>
              <a:t>collateral</a:t>
            </a:r>
            <a:r>
              <a:rPr lang="hr-HR" dirty="0" smtClean="0"/>
              <a:t> </a:t>
            </a:r>
            <a:r>
              <a:rPr lang="hr-HR" dirty="0" err="1" smtClean="0"/>
              <a:t>proceedings</a:t>
            </a:r>
            <a:r>
              <a:rPr lang="hr-HR" dirty="0" smtClean="0"/>
              <a:t>)</a:t>
            </a:r>
            <a:endParaRPr lang="hr-HR" dirty="0"/>
          </a:p>
        </p:txBody>
      </p:sp>
    </p:spTree>
    <p:extLst>
      <p:ext uri="{BB962C8B-B14F-4D97-AF65-F5344CB8AC3E}">
        <p14:creationId xmlns:p14="http://schemas.microsoft.com/office/powerpoint/2010/main" val="2701158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Remedies</a:t>
            </a:r>
            <a:endParaRPr lang="hr-HR"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hr-HR" dirty="0" smtClean="0"/>
              <a:t> </a:t>
            </a:r>
            <a:r>
              <a:rPr lang="hr-HR" b="1" dirty="0"/>
              <a:t>q</a:t>
            </a:r>
            <a:r>
              <a:rPr lang="en-US" b="1" dirty="0" err="1" smtClean="0"/>
              <a:t>uashing</a:t>
            </a:r>
            <a:r>
              <a:rPr lang="en-US" b="1" dirty="0" smtClean="0"/>
              <a:t> order</a:t>
            </a:r>
            <a:endParaRPr lang="hr-HR" b="1" dirty="0" smtClean="0"/>
          </a:p>
          <a:p>
            <a:pPr>
              <a:buFontTx/>
              <a:buChar char="-"/>
            </a:pPr>
            <a:r>
              <a:rPr lang="hr-HR" dirty="0" smtClean="0"/>
              <a:t> </a:t>
            </a:r>
            <a:r>
              <a:rPr lang="en-US" dirty="0" smtClean="0"/>
              <a:t>nullifies </a:t>
            </a:r>
            <a:r>
              <a:rPr lang="en-US" dirty="0"/>
              <a:t>a decision which has been made by a public </a:t>
            </a:r>
            <a:r>
              <a:rPr lang="en-US" dirty="0" smtClean="0"/>
              <a:t>body</a:t>
            </a:r>
            <a:r>
              <a:rPr lang="hr-HR" dirty="0" smtClean="0"/>
              <a:t> </a:t>
            </a:r>
            <a:r>
              <a:rPr lang="hr-HR" dirty="0" err="1" smtClean="0"/>
              <a:t>making</a:t>
            </a:r>
            <a:r>
              <a:rPr lang="hr-HR" dirty="0" smtClean="0"/>
              <a:t> </a:t>
            </a:r>
            <a:r>
              <a:rPr lang="hr-HR" dirty="0" err="1" smtClean="0"/>
              <a:t>it</a:t>
            </a:r>
            <a:r>
              <a:rPr lang="hr-HR" dirty="0" smtClean="0"/>
              <a:t> </a:t>
            </a:r>
            <a:r>
              <a:rPr lang="hr-HR" dirty="0" err="1" smtClean="0"/>
              <a:t>completely</a:t>
            </a:r>
            <a:r>
              <a:rPr lang="hr-HR" dirty="0" smtClean="0"/>
              <a:t> invalid</a:t>
            </a:r>
          </a:p>
          <a:p>
            <a:pPr>
              <a:buFontTx/>
              <a:buChar char="-"/>
            </a:pPr>
            <a:r>
              <a:rPr lang="hr-HR" dirty="0" smtClean="0"/>
              <a:t> </a:t>
            </a:r>
            <a:r>
              <a:rPr lang="en-US" dirty="0" smtClean="0"/>
              <a:t>usually </a:t>
            </a:r>
            <a:r>
              <a:rPr lang="en-US" dirty="0"/>
              <a:t>made where an authority has acted outside the scope of its powers (‘ultra vires’). </a:t>
            </a:r>
          </a:p>
          <a:p>
            <a:pPr>
              <a:buFont typeface="Wingdings" panose="05000000000000000000" pitchFamily="2" charset="2"/>
              <a:buChar char="q"/>
            </a:pPr>
            <a:r>
              <a:rPr lang="hr-HR" dirty="0" smtClean="0"/>
              <a:t> </a:t>
            </a:r>
            <a:r>
              <a:rPr lang="hr-HR" b="1" dirty="0"/>
              <a:t>p</a:t>
            </a:r>
            <a:r>
              <a:rPr lang="en-US" b="1" dirty="0" err="1" smtClean="0"/>
              <a:t>rohibiting</a:t>
            </a:r>
            <a:r>
              <a:rPr lang="en-US" b="1" dirty="0" smtClean="0"/>
              <a:t> order</a:t>
            </a:r>
            <a:endParaRPr lang="hr-HR" b="1" dirty="0" smtClean="0"/>
          </a:p>
          <a:p>
            <a:pPr>
              <a:buFontTx/>
              <a:buChar char="-"/>
            </a:pPr>
            <a:r>
              <a:rPr lang="en-US" dirty="0" smtClean="0"/>
              <a:t>similar </a:t>
            </a:r>
            <a:r>
              <a:rPr lang="en-US" dirty="0"/>
              <a:t>to a quashing order in that it prevents a tribunal or authority from acting beyond the scope of its </a:t>
            </a:r>
            <a:r>
              <a:rPr lang="en-US" dirty="0" smtClean="0"/>
              <a:t>powers</a:t>
            </a:r>
            <a:endParaRPr lang="hr-HR" dirty="0" smtClean="0"/>
          </a:p>
          <a:p>
            <a:pPr>
              <a:buFontTx/>
              <a:buChar char="-"/>
            </a:pPr>
            <a:r>
              <a:rPr lang="hr-HR" dirty="0"/>
              <a:t> </a:t>
            </a:r>
            <a:r>
              <a:rPr lang="hr-HR" dirty="0" err="1" smtClean="0"/>
              <a:t>however</a:t>
            </a:r>
            <a:r>
              <a:rPr lang="hr-HR" dirty="0" smtClean="0"/>
              <a:t>, </a:t>
            </a:r>
            <a:r>
              <a:rPr lang="en-US" dirty="0"/>
              <a:t>a prohibiting order acts prospectively by telling an authority not to do something in contemplation</a:t>
            </a:r>
          </a:p>
          <a:p>
            <a:pPr>
              <a:buFont typeface="Wingdings" panose="05000000000000000000" pitchFamily="2" charset="2"/>
              <a:buChar char="q"/>
            </a:pPr>
            <a:r>
              <a:rPr lang="hr-HR" dirty="0" smtClean="0"/>
              <a:t> </a:t>
            </a:r>
            <a:r>
              <a:rPr lang="hr-HR" b="1" dirty="0"/>
              <a:t>m</a:t>
            </a:r>
            <a:r>
              <a:rPr lang="en-US" b="1" dirty="0" err="1" smtClean="0"/>
              <a:t>andatory</a:t>
            </a:r>
            <a:r>
              <a:rPr lang="en-US" b="1" dirty="0" smtClean="0"/>
              <a:t> order</a:t>
            </a:r>
            <a:endParaRPr lang="hr-HR" b="1" dirty="0" smtClean="0"/>
          </a:p>
          <a:p>
            <a:pPr marL="0" indent="0">
              <a:buNone/>
            </a:pPr>
            <a:r>
              <a:rPr lang="hr-HR" dirty="0" smtClean="0"/>
              <a:t>- </a:t>
            </a:r>
            <a:r>
              <a:rPr lang="en-US" dirty="0"/>
              <a:t>compels public authorities to fulfill their duties</a:t>
            </a:r>
          </a:p>
          <a:p>
            <a:pPr>
              <a:buFont typeface="Wingdings" panose="05000000000000000000" pitchFamily="2" charset="2"/>
              <a:buChar char="q"/>
            </a:pPr>
            <a:endParaRPr lang="hr-HR" dirty="0"/>
          </a:p>
        </p:txBody>
      </p:sp>
    </p:spTree>
    <p:extLst>
      <p:ext uri="{BB962C8B-B14F-4D97-AF65-F5344CB8AC3E}">
        <p14:creationId xmlns:p14="http://schemas.microsoft.com/office/powerpoint/2010/main" val="2545702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hr-HR" b="1" dirty="0" smtClean="0"/>
              <a:t>d</a:t>
            </a:r>
            <a:r>
              <a:rPr lang="en-US" b="1" dirty="0" err="1" smtClean="0"/>
              <a:t>eclaration</a:t>
            </a:r>
            <a:endParaRPr lang="hr-HR" b="1" dirty="0" smtClean="0"/>
          </a:p>
          <a:p>
            <a:pPr marL="0" indent="0">
              <a:buNone/>
            </a:pPr>
            <a:r>
              <a:rPr lang="hr-HR" dirty="0" smtClean="0"/>
              <a:t>- </a:t>
            </a:r>
            <a:r>
              <a:rPr lang="en-US" dirty="0"/>
              <a:t>a judgment by the Administrative Court which clarifies the respective rights and obligations of the parties to the proceedings, without actually making any order</a:t>
            </a:r>
          </a:p>
          <a:p>
            <a:pPr>
              <a:buFont typeface="Wingdings" panose="05000000000000000000" pitchFamily="2" charset="2"/>
              <a:buChar char="q"/>
            </a:pPr>
            <a:r>
              <a:rPr lang="hr-HR" dirty="0"/>
              <a:t> </a:t>
            </a:r>
            <a:r>
              <a:rPr lang="hr-HR" b="1" dirty="0" smtClean="0"/>
              <a:t>i</a:t>
            </a:r>
            <a:r>
              <a:rPr lang="en-US" b="1" dirty="0" err="1" smtClean="0"/>
              <a:t>njunction</a:t>
            </a:r>
            <a:endParaRPr lang="hr-HR" b="1" dirty="0" smtClean="0"/>
          </a:p>
          <a:p>
            <a:pPr marL="0" indent="0">
              <a:buNone/>
            </a:pPr>
            <a:r>
              <a:rPr lang="hr-HR" dirty="0" smtClean="0"/>
              <a:t>- </a:t>
            </a:r>
            <a:r>
              <a:rPr lang="en-US" dirty="0"/>
              <a:t>an order made by the court to stop a public body from acting in an unlawful way</a:t>
            </a:r>
          </a:p>
          <a:p>
            <a:endParaRPr lang="hr-HR" dirty="0"/>
          </a:p>
        </p:txBody>
      </p:sp>
    </p:spTree>
    <p:extLst>
      <p:ext uri="{BB962C8B-B14F-4D97-AF65-F5344CB8AC3E}">
        <p14:creationId xmlns:p14="http://schemas.microsoft.com/office/powerpoint/2010/main" val="277083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review</a:t>
            </a:r>
            <a:r>
              <a:rPr lang="hr-HR" dirty="0" smtClean="0"/>
              <a:t> </a:t>
            </a:r>
            <a:r>
              <a:rPr lang="hr-HR" dirty="0" err="1" smtClean="0"/>
              <a:t>in</a:t>
            </a:r>
            <a:r>
              <a:rPr lang="hr-HR" dirty="0" smtClean="0"/>
              <a:t> </a:t>
            </a:r>
            <a:r>
              <a:rPr lang="hr-HR" dirty="0" err="1" smtClean="0"/>
              <a:t>the</a:t>
            </a:r>
            <a:r>
              <a:rPr lang="hr-HR" dirty="0" smtClean="0"/>
              <a:t> USA</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en-US" dirty="0"/>
              <a:t>the ability of a court to examine and decide if a </a:t>
            </a:r>
            <a:r>
              <a:rPr lang="en-US" b="1" dirty="0"/>
              <a:t>statute</a:t>
            </a:r>
            <a:r>
              <a:rPr lang="en-US" dirty="0"/>
              <a:t>, </a:t>
            </a:r>
            <a:r>
              <a:rPr lang="en-US" b="1" dirty="0" smtClean="0"/>
              <a:t>treaty</a:t>
            </a:r>
            <a:r>
              <a:rPr lang="hr-HR" dirty="0" smtClean="0"/>
              <a:t> </a:t>
            </a:r>
            <a:r>
              <a:rPr lang="en-US" dirty="0" smtClean="0"/>
              <a:t>or </a:t>
            </a:r>
            <a:r>
              <a:rPr lang="en-US" b="1" dirty="0"/>
              <a:t>administrative regulation </a:t>
            </a:r>
            <a:r>
              <a:rPr lang="en-US" dirty="0"/>
              <a:t>contradicts or violates the provisions of existing law, a State Constitution, or ultimately the United States </a:t>
            </a:r>
            <a:r>
              <a:rPr lang="en-US" dirty="0" smtClean="0"/>
              <a:t>Constitution</a:t>
            </a:r>
            <a:endParaRPr lang="hr-HR" dirty="0" smtClean="0"/>
          </a:p>
          <a:p>
            <a:pPr>
              <a:buFont typeface="Wingdings" panose="05000000000000000000" pitchFamily="2" charset="2"/>
              <a:buChar char="q"/>
            </a:pPr>
            <a:r>
              <a:rPr lang="hr-HR" dirty="0"/>
              <a:t> </a:t>
            </a:r>
            <a:r>
              <a:rPr lang="en-US" dirty="0" smtClean="0"/>
              <a:t>the </a:t>
            </a:r>
            <a:r>
              <a:rPr lang="en-US" dirty="0"/>
              <a:t>U.S. Constitution does not explicitly define a "power" of judicial review, </a:t>
            </a:r>
            <a:r>
              <a:rPr lang="hr-HR" dirty="0" smtClean="0"/>
              <a:t>but </a:t>
            </a:r>
            <a:r>
              <a:rPr lang="en-US" dirty="0" smtClean="0"/>
              <a:t>the </a:t>
            </a:r>
            <a:r>
              <a:rPr lang="en-US" dirty="0"/>
              <a:t>authority for judicial review in the United States has been inferred from the structure, provisions, and history of the </a:t>
            </a:r>
            <a:r>
              <a:rPr lang="en-US" dirty="0" smtClean="0"/>
              <a:t>Constitution</a:t>
            </a:r>
            <a:endParaRPr lang="hr-HR" dirty="0" smtClean="0"/>
          </a:p>
          <a:p>
            <a:pPr>
              <a:buFont typeface="Wingdings" panose="05000000000000000000" pitchFamily="2" charset="2"/>
              <a:buChar char="q"/>
            </a:pPr>
            <a:r>
              <a:rPr lang="hr-HR" dirty="0"/>
              <a:t> </a:t>
            </a:r>
            <a:r>
              <a:rPr lang="hr-HR" b="1" dirty="0" err="1" smtClean="0"/>
              <a:t>Hylton</a:t>
            </a:r>
            <a:r>
              <a:rPr lang="hr-HR" b="1" dirty="0" smtClean="0"/>
              <a:t> v. United </a:t>
            </a:r>
            <a:r>
              <a:rPr lang="hr-HR" b="1" dirty="0" err="1" smtClean="0"/>
              <a:t>States</a:t>
            </a:r>
            <a:r>
              <a:rPr lang="hr-HR" b="1" dirty="0" smtClean="0"/>
              <a:t> (1796)</a:t>
            </a:r>
          </a:p>
          <a:p>
            <a:pPr>
              <a:buFont typeface="Wingdings" panose="05000000000000000000" pitchFamily="2" charset="2"/>
              <a:buChar char="q"/>
            </a:pPr>
            <a:r>
              <a:rPr lang="hr-HR" b="1" dirty="0"/>
              <a:t> </a:t>
            </a:r>
            <a:r>
              <a:rPr lang="hr-HR" b="1" dirty="0" err="1" smtClean="0"/>
              <a:t>Marbury</a:t>
            </a:r>
            <a:r>
              <a:rPr lang="hr-HR" b="1" dirty="0" smtClean="0"/>
              <a:t> v. </a:t>
            </a:r>
            <a:r>
              <a:rPr lang="hr-HR" b="1" dirty="0" err="1" smtClean="0"/>
              <a:t>Madison</a:t>
            </a:r>
            <a:r>
              <a:rPr lang="hr-HR" b="1" dirty="0" smtClean="0"/>
              <a:t> (1803)</a:t>
            </a:r>
            <a:endParaRPr lang="hr-HR" b="1" dirty="0"/>
          </a:p>
        </p:txBody>
      </p:sp>
    </p:spTree>
    <p:extLst>
      <p:ext uri="{BB962C8B-B14F-4D97-AF65-F5344CB8AC3E}">
        <p14:creationId xmlns:p14="http://schemas.microsoft.com/office/powerpoint/2010/main" val="2775537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Hylton</a:t>
            </a:r>
            <a:r>
              <a:rPr lang="hr-HR" dirty="0" smtClean="0"/>
              <a:t> v. United </a:t>
            </a:r>
            <a:r>
              <a:rPr lang="hr-HR" dirty="0" err="1" smtClean="0"/>
              <a:t>States</a:t>
            </a:r>
            <a:r>
              <a:rPr lang="hr-HR" dirty="0" smtClean="0"/>
              <a:t> (1796)</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en-US" dirty="0"/>
              <a:t>the first case decided by the Supreme Court involving a direct challenge to the constitutionality of an act of </a:t>
            </a:r>
            <a:r>
              <a:rPr lang="en-US" dirty="0" smtClean="0"/>
              <a:t>Congress </a:t>
            </a:r>
            <a:r>
              <a:rPr lang="hr-HR" dirty="0" smtClean="0"/>
              <a:t>(</a:t>
            </a:r>
            <a:r>
              <a:rPr lang="en-US" dirty="0" smtClean="0"/>
              <a:t>the </a:t>
            </a:r>
            <a:r>
              <a:rPr lang="en-US" dirty="0"/>
              <a:t>Carriage Act of 1794 which imposed a "carriage </a:t>
            </a:r>
            <a:r>
              <a:rPr lang="en-US" dirty="0" smtClean="0"/>
              <a:t>tax</a:t>
            </a:r>
            <a:r>
              <a:rPr lang="hr-HR" dirty="0" smtClean="0"/>
              <a:t>”)</a:t>
            </a:r>
          </a:p>
          <a:p>
            <a:pPr>
              <a:buFont typeface="Wingdings" panose="05000000000000000000" pitchFamily="2" charset="2"/>
              <a:buChar char="q"/>
            </a:pPr>
            <a:r>
              <a:rPr lang="hr-HR" dirty="0"/>
              <a:t> </a:t>
            </a:r>
            <a:r>
              <a:rPr lang="hr-HR" dirty="0" smtClean="0"/>
              <a:t>t</a:t>
            </a:r>
            <a:r>
              <a:rPr lang="en-US" dirty="0" smtClean="0"/>
              <a:t>he </a:t>
            </a:r>
            <a:r>
              <a:rPr lang="en-US" dirty="0"/>
              <a:t>Court engaged in the process of judicial review by examining the plaintiff's claim that the carriage tax was unconstitutional</a:t>
            </a:r>
            <a:endParaRPr lang="hr-HR" dirty="0" smtClean="0"/>
          </a:p>
          <a:p>
            <a:pPr>
              <a:buFont typeface="Wingdings" panose="05000000000000000000" pitchFamily="2" charset="2"/>
              <a:buChar char="q"/>
            </a:pPr>
            <a:r>
              <a:rPr lang="hr-HR" dirty="0"/>
              <a:t> </a:t>
            </a:r>
            <a:r>
              <a:rPr lang="en-US" dirty="0"/>
              <a:t>in choosing to uphold the tax, the Court exercised judicial review, although they refrained from overturning the statute</a:t>
            </a:r>
            <a:endParaRPr lang="hr-HR" dirty="0"/>
          </a:p>
        </p:txBody>
      </p:sp>
    </p:spTree>
    <p:extLst>
      <p:ext uri="{BB962C8B-B14F-4D97-AF65-F5344CB8AC3E}">
        <p14:creationId xmlns:p14="http://schemas.microsoft.com/office/powerpoint/2010/main" val="2992137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Marbury</a:t>
            </a:r>
            <a:r>
              <a:rPr lang="hr-HR" dirty="0" smtClean="0"/>
              <a:t> v. </a:t>
            </a:r>
            <a:r>
              <a:rPr lang="hr-HR" dirty="0" err="1" smtClean="0"/>
              <a:t>Madison</a:t>
            </a:r>
            <a:r>
              <a:rPr lang="hr-HR" dirty="0" smtClean="0"/>
              <a:t> (1803)</a:t>
            </a:r>
            <a:endParaRPr lang="hr-HR"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smtClean="0"/>
              <a:t> </a:t>
            </a:r>
            <a:r>
              <a:rPr lang="en-US" dirty="0"/>
              <a:t>the first Supreme Court case where the Court asserted its authority for judicial review to strike down a law as </a:t>
            </a:r>
            <a:r>
              <a:rPr lang="en-US" dirty="0" smtClean="0"/>
              <a:t>unconstitutional</a:t>
            </a:r>
            <a:r>
              <a:rPr lang="hr-HR" dirty="0" smtClean="0"/>
              <a:t> </a:t>
            </a:r>
          </a:p>
          <a:p>
            <a:pPr>
              <a:buFont typeface="Wingdings" panose="05000000000000000000" pitchFamily="2" charset="2"/>
              <a:buChar char="q"/>
            </a:pPr>
            <a:r>
              <a:rPr lang="hr-HR" dirty="0"/>
              <a:t> </a:t>
            </a:r>
            <a:r>
              <a:rPr lang="hr-HR" dirty="0" smtClean="0"/>
              <a:t>a</a:t>
            </a:r>
            <a:r>
              <a:rPr lang="en-US" dirty="0" smtClean="0"/>
              <a:t>t </a:t>
            </a:r>
            <a:r>
              <a:rPr lang="en-US" dirty="0"/>
              <a:t>the end of his opinion in this </a:t>
            </a:r>
            <a:r>
              <a:rPr lang="en-US" dirty="0" smtClean="0"/>
              <a:t>decision,</a:t>
            </a:r>
            <a:r>
              <a:rPr lang="hr-HR" baseline="30000" dirty="0"/>
              <a:t> </a:t>
            </a:r>
            <a:r>
              <a:rPr lang="en-US" dirty="0" smtClean="0"/>
              <a:t>Chief </a:t>
            </a:r>
            <a:r>
              <a:rPr lang="en-US" dirty="0"/>
              <a:t>Justice John Marshall maintained that the Supreme Court's responsibility to overturn unconstitutional legislation was a necessary consequence of their sworn oath of office to uphold the Constitution as instructed in </a:t>
            </a:r>
            <a:r>
              <a:rPr lang="en-US" b="1" dirty="0"/>
              <a:t>Article Six </a:t>
            </a:r>
            <a:r>
              <a:rPr lang="en-US" dirty="0"/>
              <a:t>of the </a:t>
            </a:r>
            <a:r>
              <a:rPr lang="en-US" dirty="0" smtClean="0"/>
              <a:t>Constitution</a:t>
            </a:r>
            <a:endParaRPr lang="hr-HR" dirty="0" smtClean="0"/>
          </a:p>
          <a:p>
            <a:pPr>
              <a:buFont typeface="Wingdings" panose="05000000000000000000" pitchFamily="2" charset="2"/>
              <a:buChar char="q"/>
            </a:pPr>
            <a:endParaRPr lang="hr-HR" dirty="0"/>
          </a:p>
        </p:txBody>
      </p:sp>
    </p:spTree>
    <p:extLst>
      <p:ext uri="{BB962C8B-B14F-4D97-AF65-F5344CB8AC3E}">
        <p14:creationId xmlns:p14="http://schemas.microsoft.com/office/powerpoint/2010/main" val="2213000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Vocabulary</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to </a:t>
            </a:r>
            <a:r>
              <a:rPr lang="hr-HR" dirty="0" err="1" smtClean="0"/>
              <a:t>act</a:t>
            </a:r>
            <a:r>
              <a:rPr lang="hr-HR" dirty="0" smtClean="0"/>
              <a:t> </a:t>
            </a:r>
            <a:r>
              <a:rPr lang="hr-HR" dirty="0" err="1" smtClean="0"/>
              <a:t>outside</a:t>
            </a:r>
            <a:r>
              <a:rPr lang="hr-HR" dirty="0" smtClean="0"/>
              <a:t> </a:t>
            </a:r>
            <a:r>
              <a:rPr lang="hr-HR" dirty="0" err="1" smtClean="0"/>
              <a:t>the</a:t>
            </a:r>
            <a:r>
              <a:rPr lang="hr-HR" dirty="0" smtClean="0"/>
              <a:t> </a:t>
            </a:r>
            <a:r>
              <a:rPr lang="hr-HR" dirty="0" err="1" smtClean="0"/>
              <a:t>scope</a:t>
            </a:r>
            <a:r>
              <a:rPr lang="hr-HR" dirty="0" smtClean="0"/>
              <a:t> </a:t>
            </a:r>
            <a:r>
              <a:rPr lang="hr-HR" dirty="0" err="1" smtClean="0"/>
              <a:t>of</a:t>
            </a:r>
            <a:r>
              <a:rPr lang="hr-HR" dirty="0" smtClean="0"/>
              <a:t> </a:t>
            </a:r>
            <a:r>
              <a:rPr lang="hr-HR" dirty="0" err="1" smtClean="0"/>
              <a:t>powers</a:t>
            </a:r>
            <a:endParaRPr lang="hr-HR" dirty="0" smtClean="0"/>
          </a:p>
          <a:p>
            <a:pPr>
              <a:buFont typeface="Wingdings" panose="05000000000000000000" pitchFamily="2" charset="2"/>
              <a:buChar char="q"/>
            </a:pPr>
            <a:r>
              <a:rPr lang="hr-HR" dirty="0"/>
              <a:t> </a:t>
            </a:r>
            <a:r>
              <a:rPr lang="hr-HR" dirty="0" smtClean="0"/>
              <a:t>to </a:t>
            </a:r>
            <a:r>
              <a:rPr lang="hr-HR" dirty="0" err="1" smtClean="0"/>
              <a:t>adhere</a:t>
            </a:r>
            <a:r>
              <a:rPr lang="hr-HR" dirty="0" smtClean="0"/>
              <a:t> to </a:t>
            </a:r>
            <a:r>
              <a:rPr lang="hr-HR" dirty="0" err="1" smtClean="0"/>
              <a:t>rules</a:t>
            </a:r>
            <a:endParaRPr lang="hr-HR" dirty="0" smtClean="0"/>
          </a:p>
          <a:p>
            <a:pPr>
              <a:buFont typeface="Wingdings" panose="05000000000000000000" pitchFamily="2" charset="2"/>
              <a:buChar char="q"/>
            </a:pPr>
            <a:r>
              <a:rPr lang="hr-HR" dirty="0"/>
              <a:t> </a:t>
            </a:r>
            <a:r>
              <a:rPr lang="hr-HR" dirty="0" smtClean="0"/>
              <a:t>to </a:t>
            </a:r>
            <a:r>
              <a:rPr lang="hr-HR" dirty="0" err="1" smtClean="0"/>
              <a:t>apply</a:t>
            </a:r>
            <a:r>
              <a:rPr lang="hr-HR" dirty="0" smtClean="0"/>
              <a:t> to </a:t>
            </a:r>
            <a:r>
              <a:rPr lang="hr-HR" dirty="0" err="1" smtClean="0"/>
              <a:t>court</a:t>
            </a:r>
            <a:r>
              <a:rPr lang="hr-HR" dirty="0" smtClean="0"/>
              <a:t> for </a:t>
            </a:r>
            <a:r>
              <a:rPr lang="hr-HR" dirty="0" err="1" smtClean="0"/>
              <a:t>simething</a:t>
            </a:r>
            <a:endParaRPr lang="hr-HR" dirty="0" smtClean="0"/>
          </a:p>
          <a:p>
            <a:pPr>
              <a:buFont typeface="Wingdings" panose="05000000000000000000" pitchFamily="2" charset="2"/>
              <a:buChar char="q"/>
            </a:pPr>
            <a:r>
              <a:rPr lang="hr-HR" dirty="0"/>
              <a:t> </a:t>
            </a:r>
            <a:r>
              <a:rPr lang="hr-HR" dirty="0" smtClean="0"/>
              <a:t>to </a:t>
            </a:r>
            <a:r>
              <a:rPr lang="hr-HR" dirty="0" err="1" smtClean="0"/>
              <a:t>be</a:t>
            </a:r>
            <a:r>
              <a:rPr lang="hr-HR" dirty="0" smtClean="0"/>
              <a:t> </a:t>
            </a:r>
            <a:r>
              <a:rPr lang="hr-HR" dirty="0" err="1" smtClean="0"/>
              <a:t>subject</a:t>
            </a:r>
            <a:r>
              <a:rPr lang="hr-HR" dirty="0" smtClean="0"/>
              <a:t> to </a:t>
            </a:r>
            <a:r>
              <a:rPr lang="hr-HR" dirty="0" err="1" smtClean="0"/>
              <a:t>review</a:t>
            </a:r>
            <a:endParaRPr lang="hr-HR" dirty="0" smtClean="0"/>
          </a:p>
          <a:p>
            <a:pPr>
              <a:buFont typeface="Wingdings" panose="05000000000000000000" pitchFamily="2" charset="2"/>
              <a:buChar char="q"/>
            </a:pPr>
            <a:r>
              <a:rPr lang="hr-HR" dirty="0"/>
              <a:t> </a:t>
            </a:r>
            <a:r>
              <a:rPr lang="hr-HR" dirty="0" smtClean="0"/>
              <a:t>to </a:t>
            </a:r>
            <a:r>
              <a:rPr lang="hr-HR" dirty="0" err="1" smtClean="0"/>
              <a:t>exert</a:t>
            </a:r>
            <a:r>
              <a:rPr lang="hr-HR" dirty="0" smtClean="0"/>
              <a:t> </a:t>
            </a:r>
            <a:r>
              <a:rPr lang="hr-HR" dirty="0" err="1" smtClean="0"/>
              <a:t>power</a:t>
            </a:r>
            <a:r>
              <a:rPr lang="hr-HR" dirty="0" smtClean="0"/>
              <a:t> </a:t>
            </a:r>
            <a:r>
              <a:rPr lang="hr-HR" dirty="0" err="1" smtClean="0"/>
              <a:t>over</a:t>
            </a:r>
            <a:r>
              <a:rPr lang="hr-HR" dirty="0" smtClean="0"/>
              <a:t> </a:t>
            </a:r>
            <a:r>
              <a:rPr lang="hr-HR" dirty="0" err="1" smtClean="0"/>
              <a:t>something</a:t>
            </a:r>
            <a:r>
              <a:rPr lang="hr-HR" dirty="0" smtClean="0"/>
              <a:t> </a:t>
            </a:r>
            <a:r>
              <a:rPr lang="hr-HR" dirty="0" err="1" smtClean="0"/>
              <a:t>or</a:t>
            </a:r>
            <a:r>
              <a:rPr lang="hr-HR" dirty="0" smtClean="0"/>
              <a:t> </a:t>
            </a:r>
            <a:r>
              <a:rPr lang="hr-HR" dirty="0" err="1" smtClean="0"/>
              <a:t>somebody</a:t>
            </a:r>
            <a:endParaRPr lang="hr-HR" dirty="0" smtClean="0"/>
          </a:p>
          <a:p>
            <a:pPr>
              <a:buFont typeface="Wingdings" panose="05000000000000000000" pitchFamily="2" charset="2"/>
              <a:buChar char="q"/>
            </a:pPr>
            <a:r>
              <a:rPr lang="hr-HR" dirty="0"/>
              <a:t> </a:t>
            </a:r>
            <a:r>
              <a:rPr lang="hr-HR" dirty="0" smtClean="0"/>
              <a:t>to </a:t>
            </a:r>
            <a:r>
              <a:rPr lang="hr-HR" dirty="0" err="1" smtClean="0"/>
              <a:t>look</a:t>
            </a:r>
            <a:r>
              <a:rPr lang="hr-HR" dirty="0" smtClean="0"/>
              <a:t> at </a:t>
            </a:r>
            <a:r>
              <a:rPr lang="hr-HR" dirty="0" err="1" smtClean="0"/>
              <a:t>the</a:t>
            </a:r>
            <a:r>
              <a:rPr lang="hr-HR" dirty="0" smtClean="0"/>
              <a:t> </a:t>
            </a:r>
            <a:r>
              <a:rPr lang="hr-HR" dirty="0" err="1" smtClean="0"/>
              <a:t>merits</a:t>
            </a:r>
            <a:r>
              <a:rPr lang="hr-HR" dirty="0" smtClean="0"/>
              <a:t> </a:t>
            </a:r>
            <a:r>
              <a:rPr lang="hr-HR" dirty="0" err="1" smtClean="0"/>
              <a:t>of</a:t>
            </a:r>
            <a:r>
              <a:rPr lang="hr-HR" dirty="0" smtClean="0"/>
              <a:t> a </a:t>
            </a:r>
            <a:r>
              <a:rPr lang="hr-HR" dirty="0" err="1" smtClean="0"/>
              <a:t>decision</a:t>
            </a:r>
            <a:endParaRPr lang="hr-HR" dirty="0" smtClean="0"/>
          </a:p>
          <a:p>
            <a:pPr>
              <a:buFont typeface="Wingdings" panose="05000000000000000000" pitchFamily="2" charset="2"/>
              <a:buChar char="q"/>
            </a:pPr>
            <a:r>
              <a:rPr lang="hr-HR" dirty="0"/>
              <a:t> </a:t>
            </a:r>
            <a:r>
              <a:rPr lang="hr-HR" dirty="0" smtClean="0"/>
              <a:t>to </a:t>
            </a:r>
            <a:r>
              <a:rPr lang="hr-HR" dirty="0" err="1" smtClean="0"/>
              <a:t>overturn</a:t>
            </a:r>
            <a:r>
              <a:rPr lang="hr-HR" dirty="0" smtClean="0"/>
              <a:t> a </a:t>
            </a:r>
            <a:r>
              <a:rPr lang="hr-HR" dirty="0" err="1" smtClean="0"/>
              <a:t>law</a:t>
            </a:r>
            <a:endParaRPr lang="hr-HR" dirty="0" smtClean="0"/>
          </a:p>
          <a:p>
            <a:pPr>
              <a:buFont typeface="Wingdings" panose="05000000000000000000" pitchFamily="2" charset="2"/>
              <a:buChar char="q"/>
            </a:pPr>
            <a:r>
              <a:rPr lang="hr-HR" dirty="0"/>
              <a:t> </a:t>
            </a:r>
            <a:r>
              <a:rPr lang="hr-HR" dirty="0" smtClean="0"/>
              <a:t>to </a:t>
            </a:r>
            <a:r>
              <a:rPr lang="hr-HR" dirty="0" err="1" smtClean="0"/>
              <a:t>prescribe</a:t>
            </a:r>
            <a:r>
              <a:rPr lang="hr-HR" dirty="0" smtClean="0"/>
              <a:t> </a:t>
            </a:r>
            <a:r>
              <a:rPr lang="hr-HR" dirty="0" err="1" smtClean="0"/>
              <a:t>by</a:t>
            </a:r>
            <a:r>
              <a:rPr lang="hr-HR" dirty="0" smtClean="0"/>
              <a:t> statute</a:t>
            </a:r>
          </a:p>
          <a:p>
            <a:pPr>
              <a:buFont typeface="Wingdings" panose="05000000000000000000" pitchFamily="2" charset="2"/>
              <a:buChar char="q"/>
            </a:pPr>
            <a:r>
              <a:rPr lang="hr-HR" dirty="0"/>
              <a:t> </a:t>
            </a:r>
            <a:r>
              <a:rPr lang="hr-HR" dirty="0" smtClean="0"/>
              <a:t>to strike </a:t>
            </a:r>
            <a:r>
              <a:rPr lang="hr-HR" dirty="0" err="1" smtClean="0"/>
              <a:t>down</a:t>
            </a:r>
            <a:r>
              <a:rPr lang="hr-HR" dirty="0" smtClean="0"/>
              <a:t> a </a:t>
            </a:r>
            <a:r>
              <a:rPr lang="hr-HR" dirty="0" err="1" smtClean="0"/>
              <a:t>law</a:t>
            </a:r>
            <a:endParaRPr lang="hr-HR" dirty="0"/>
          </a:p>
        </p:txBody>
      </p:sp>
    </p:spTree>
    <p:extLst>
      <p:ext uri="{BB962C8B-B14F-4D97-AF65-F5344CB8AC3E}">
        <p14:creationId xmlns:p14="http://schemas.microsoft.com/office/powerpoint/2010/main" val="428280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Public</a:t>
            </a:r>
            <a:r>
              <a:rPr lang="hr-HR" dirty="0" smtClean="0"/>
              <a:t> </a:t>
            </a:r>
            <a:r>
              <a:rPr lang="hr-HR" dirty="0" err="1" smtClean="0"/>
              <a:t>authorities</a:t>
            </a:r>
            <a:endParaRPr lang="hr-HR" dirty="0"/>
          </a:p>
        </p:txBody>
      </p:sp>
      <p:sp>
        <p:nvSpPr>
          <p:cNvPr id="3" name="Text Placeholder 2"/>
          <p:cNvSpPr>
            <a:spLocks noGrp="1"/>
          </p:cNvSpPr>
          <p:nvPr>
            <p:ph type="body" idx="1"/>
          </p:nvPr>
        </p:nvSpPr>
        <p:spPr/>
        <p:txBody>
          <a:bodyPr/>
          <a:lstStyle/>
          <a:p>
            <a:r>
              <a:rPr lang="hr-HR" dirty="0" smtClean="0"/>
              <a:t>UK</a:t>
            </a:r>
            <a:endParaRPr lang="hr-HR" dirty="0"/>
          </a:p>
        </p:txBody>
      </p:sp>
      <p:sp>
        <p:nvSpPr>
          <p:cNvPr id="4" name="Content Placeholder 3"/>
          <p:cNvSpPr>
            <a:spLocks noGrp="1"/>
          </p:cNvSpPr>
          <p:nvPr>
            <p:ph sz="half" idx="2"/>
          </p:nvPr>
        </p:nvSpPr>
        <p:spPr/>
        <p:txBody>
          <a:bodyPr>
            <a:normAutofit fontScale="92500" lnSpcReduction="10000"/>
          </a:bodyPr>
          <a:lstStyle/>
          <a:p>
            <a:pPr>
              <a:buFont typeface="Wingdings" panose="05000000000000000000" pitchFamily="2" charset="2"/>
              <a:buChar char="q"/>
            </a:pPr>
            <a:r>
              <a:rPr lang="hr-HR" dirty="0" smtClean="0"/>
              <a:t> g</a:t>
            </a:r>
            <a:r>
              <a:rPr lang="en-US" dirty="0" err="1" smtClean="0"/>
              <a:t>overnment</a:t>
            </a:r>
            <a:r>
              <a:rPr lang="en-US" dirty="0" smtClean="0"/>
              <a:t> </a:t>
            </a:r>
            <a:r>
              <a:rPr lang="en-US" dirty="0"/>
              <a:t>departments, legislative bodies, and the armed forces </a:t>
            </a:r>
            <a:endParaRPr lang="hr-HR" dirty="0"/>
          </a:p>
          <a:p>
            <a:pPr>
              <a:buFont typeface="Wingdings" panose="05000000000000000000" pitchFamily="2" charset="2"/>
              <a:buChar char="q"/>
            </a:pPr>
            <a:r>
              <a:rPr lang="hr-HR" dirty="0" smtClean="0"/>
              <a:t> l</a:t>
            </a:r>
            <a:r>
              <a:rPr lang="en-US" dirty="0" err="1" smtClean="0"/>
              <a:t>ocal</a:t>
            </a:r>
            <a:r>
              <a:rPr lang="en-US" dirty="0" smtClean="0"/>
              <a:t> government</a:t>
            </a:r>
            <a:endParaRPr lang="hr-HR" dirty="0" smtClean="0"/>
          </a:p>
          <a:p>
            <a:pPr>
              <a:buFont typeface="Wingdings" panose="05000000000000000000" pitchFamily="2" charset="2"/>
              <a:buChar char="q"/>
            </a:pPr>
            <a:r>
              <a:rPr lang="hr-HR" dirty="0" smtClean="0"/>
              <a:t> </a:t>
            </a:r>
            <a:r>
              <a:rPr lang="en-US" dirty="0" smtClean="0"/>
              <a:t>National </a:t>
            </a:r>
            <a:r>
              <a:rPr lang="en-US" dirty="0"/>
              <a:t>Health Service </a:t>
            </a:r>
            <a:endParaRPr lang="hr-HR" dirty="0" smtClean="0"/>
          </a:p>
          <a:p>
            <a:pPr>
              <a:buFont typeface="Wingdings" panose="05000000000000000000" pitchFamily="2" charset="2"/>
              <a:buChar char="q"/>
            </a:pPr>
            <a:r>
              <a:rPr lang="hr-HR" dirty="0" smtClean="0"/>
              <a:t> m</a:t>
            </a:r>
            <a:r>
              <a:rPr lang="en-US" dirty="0" err="1" smtClean="0"/>
              <a:t>aintained</a:t>
            </a:r>
            <a:r>
              <a:rPr lang="en-US" dirty="0" smtClean="0"/>
              <a:t> </a:t>
            </a:r>
            <a:r>
              <a:rPr lang="en-US" dirty="0"/>
              <a:t>schools and further and higher education institutions </a:t>
            </a:r>
            <a:endParaRPr lang="hr-HR" dirty="0" smtClean="0"/>
          </a:p>
          <a:p>
            <a:pPr>
              <a:buFont typeface="Wingdings" panose="05000000000000000000" pitchFamily="2" charset="2"/>
              <a:buChar char="q"/>
            </a:pPr>
            <a:r>
              <a:rPr lang="hr-HR" dirty="0" smtClean="0"/>
              <a:t> p</a:t>
            </a:r>
            <a:r>
              <a:rPr lang="en-US" dirty="0" err="1" smtClean="0"/>
              <a:t>olice</a:t>
            </a:r>
            <a:r>
              <a:rPr lang="en-US" dirty="0" smtClean="0"/>
              <a:t> </a:t>
            </a:r>
            <a:endParaRPr lang="hr-HR" dirty="0" smtClean="0"/>
          </a:p>
          <a:p>
            <a:pPr>
              <a:buFont typeface="Wingdings" panose="05000000000000000000" pitchFamily="2" charset="2"/>
              <a:buChar char="q"/>
            </a:pPr>
            <a:r>
              <a:rPr lang="hr-HR" dirty="0" smtClean="0"/>
              <a:t> </a:t>
            </a:r>
            <a:r>
              <a:rPr lang="hr-HR" dirty="0" err="1" smtClean="0"/>
              <a:t>publicly</a:t>
            </a:r>
            <a:r>
              <a:rPr lang="hr-HR" dirty="0" smtClean="0"/>
              <a:t> </a:t>
            </a:r>
            <a:r>
              <a:rPr lang="hr-HR" dirty="0" err="1" smtClean="0"/>
              <a:t>owned</a:t>
            </a:r>
            <a:r>
              <a:rPr lang="hr-HR" dirty="0" smtClean="0"/>
              <a:t> </a:t>
            </a:r>
            <a:r>
              <a:rPr lang="hr-HR" dirty="0" err="1" smtClean="0"/>
              <a:t>companies</a:t>
            </a:r>
            <a:endParaRPr lang="hr-HR" dirty="0" smtClean="0"/>
          </a:p>
          <a:p>
            <a:pPr>
              <a:buFont typeface="Wingdings" panose="05000000000000000000" pitchFamily="2" charset="2"/>
              <a:buChar char="q"/>
            </a:pPr>
            <a:r>
              <a:rPr lang="hr-HR" dirty="0" smtClean="0"/>
              <a:t> o</a:t>
            </a:r>
            <a:r>
              <a:rPr lang="en-US" dirty="0" err="1" smtClean="0"/>
              <a:t>ther</a:t>
            </a:r>
            <a:r>
              <a:rPr lang="en-US" dirty="0" smtClean="0"/>
              <a:t> </a:t>
            </a:r>
            <a:r>
              <a:rPr lang="en-US" dirty="0"/>
              <a:t>public bodies</a:t>
            </a:r>
            <a:endParaRPr lang="hr-HR" dirty="0"/>
          </a:p>
        </p:txBody>
      </p:sp>
      <p:sp>
        <p:nvSpPr>
          <p:cNvPr id="5" name="Text Placeholder 4"/>
          <p:cNvSpPr>
            <a:spLocks noGrp="1"/>
          </p:cNvSpPr>
          <p:nvPr>
            <p:ph type="body" sz="quarter" idx="3"/>
          </p:nvPr>
        </p:nvSpPr>
        <p:spPr/>
        <p:txBody>
          <a:bodyPr/>
          <a:lstStyle/>
          <a:p>
            <a:r>
              <a:rPr lang="hr-HR" dirty="0" smtClean="0"/>
              <a:t>USA</a:t>
            </a:r>
            <a:endParaRPr lang="hr-HR" dirty="0"/>
          </a:p>
        </p:txBody>
      </p:sp>
      <p:sp>
        <p:nvSpPr>
          <p:cNvPr id="6" name="Content Placeholder 5"/>
          <p:cNvSpPr>
            <a:spLocks noGrp="1"/>
          </p:cNvSpPr>
          <p:nvPr>
            <p:ph sz="quarter" idx="4"/>
          </p:nvPr>
        </p:nvSpPr>
        <p:spPr/>
        <p:txBody>
          <a:bodyPr>
            <a:normAutofit lnSpcReduction="10000"/>
          </a:bodyPr>
          <a:lstStyle/>
          <a:p>
            <a:pPr>
              <a:buFont typeface="Wingdings" panose="05000000000000000000" pitchFamily="2" charset="2"/>
              <a:buChar char="q"/>
            </a:pPr>
            <a:r>
              <a:rPr lang="hr-HR" dirty="0"/>
              <a:t>h</a:t>
            </a:r>
            <a:r>
              <a:rPr lang="en-US" dirty="0" err="1" smtClean="0"/>
              <a:t>istorically</a:t>
            </a:r>
            <a:r>
              <a:rPr lang="hr-HR" dirty="0" smtClean="0"/>
              <a:t>,</a:t>
            </a:r>
            <a:r>
              <a:rPr lang="en-US" dirty="0" smtClean="0"/>
              <a:t> </a:t>
            </a:r>
            <a:r>
              <a:rPr lang="en-US" dirty="0"/>
              <a:t>public corporations chartered by a state designed to perform some public benefit</a:t>
            </a:r>
            <a:endParaRPr lang="hr-HR" dirty="0" smtClean="0"/>
          </a:p>
          <a:p>
            <a:pPr>
              <a:buFont typeface="Wingdings" panose="05000000000000000000" pitchFamily="2" charset="2"/>
              <a:buChar char="q"/>
            </a:pPr>
            <a:r>
              <a:rPr lang="en-US" dirty="0" smtClean="0"/>
              <a:t>is </a:t>
            </a:r>
            <a:r>
              <a:rPr lang="en-US" dirty="0"/>
              <a:t>a type of public-benefit corporation that takes on a more bureaucratic role, such as the maintenance of public infrastructure, that often has broad powers to regulate or maintain public </a:t>
            </a:r>
            <a:r>
              <a:rPr lang="en-US" dirty="0" smtClean="0"/>
              <a:t>property</a:t>
            </a:r>
            <a:endParaRPr lang="hr-HR" dirty="0" smtClean="0"/>
          </a:p>
          <a:p>
            <a:pPr>
              <a:buFont typeface="Wingdings" panose="05000000000000000000" pitchFamily="2" charset="2"/>
              <a:buChar char="q"/>
            </a:pPr>
            <a:r>
              <a:rPr lang="hr-HR" dirty="0" smtClean="0"/>
              <a:t> </a:t>
            </a:r>
            <a:r>
              <a:rPr lang="hr-HR" dirty="0" err="1" smtClean="0"/>
              <a:t>the</a:t>
            </a:r>
            <a:r>
              <a:rPr lang="hr-HR" dirty="0" smtClean="0"/>
              <a:t> </a:t>
            </a:r>
            <a:r>
              <a:rPr lang="hr-HR" dirty="0" err="1" smtClean="0"/>
              <a:t>power</a:t>
            </a:r>
            <a:r>
              <a:rPr lang="hr-HR" dirty="0" smtClean="0"/>
              <a:t> to </a:t>
            </a:r>
            <a:r>
              <a:rPr lang="hr-HR" dirty="0" err="1" smtClean="0"/>
              <a:t>create</a:t>
            </a:r>
            <a:r>
              <a:rPr lang="hr-HR" dirty="0" smtClean="0"/>
              <a:t> </a:t>
            </a:r>
            <a:r>
              <a:rPr lang="hr-HR" dirty="0" err="1" smtClean="0"/>
              <a:t>these</a:t>
            </a:r>
            <a:r>
              <a:rPr lang="hr-HR" dirty="0" smtClean="0"/>
              <a:t> </a:t>
            </a:r>
            <a:r>
              <a:rPr lang="hr-HR" dirty="0" err="1" smtClean="0"/>
              <a:t>corporations</a:t>
            </a:r>
            <a:r>
              <a:rPr lang="hr-HR" dirty="0" smtClean="0"/>
              <a:t> </a:t>
            </a:r>
            <a:r>
              <a:rPr lang="hr-HR" dirty="0" err="1" smtClean="0"/>
              <a:t>is</a:t>
            </a:r>
            <a:r>
              <a:rPr lang="hr-HR" dirty="0" smtClean="0"/>
              <a:t> </a:t>
            </a:r>
            <a:r>
              <a:rPr lang="hr-HR" dirty="0" err="1" smtClean="0"/>
              <a:t>largely</a:t>
            </a:r>
            <a:r>
              <a:rPr lang="hr-HR" dirty="0" smtClean="0"/>
              <a:t> </a:t>
            </a:r>
            <a:r>
              <a:rPr lang="hr-HR" dirty="0" err="1" smtClean="0"/>
              <a:t>left</a:t>
            </a:r>
            <a:r>
              <a:rPr lang="hr-HR" dirty="0" smtClean="0"/>
              <a:t> to </a:t>
            </a:r>
            <a:r>
              <a:rPr lang="hr-HR" dirty="0" err="1" smtClean="0"/>
              <a:t>states</a:t>
            </a:r>
            <a:r>
              <a:rPr lang="hr-HR" dirty="0" smtClean="0"/>
              <a:t> (</a:t>
            </a:r>
            <a:r>
              <a:rPr lang="hr-HR" dirty="0" err="1" smtClean="0"/>
              <a:t>except</a:t>
            </a:r>
            <a:r>
              <a:rPr lang="hr-HR" dirty="0" smtClean="0"/>
              <a:t> US </a:t>
            </a:r>
            <a:r>
              <a:rPr lang="hr-HR" dirty="0" err="1" smtClean="0"/>
              <a:t>government</a:t>
            </a:r>
            <a:r>
              <a:rPr lang="hr-HR" dirty="0" smtClean="0"/>
              <a:t> </a:t>
            </a:r>
            <a:r>
              <a:rPr lang="hr-HR" dirty="0" err="1" smtClean="0"/>
              <a:t>agencies</a:t>
            </a:r>
            <a:r>
              <a:rPr lang="hr-HR" dirty="0" smtClean="0"/>
              <a:t>)</a:t>
            </a:r>
            <a:endParaRPr lang="hr-HR" dirty="0"/>
          </a:p>
        </p:txBody>
      </p:sp>
    </p:spTree>
    <p:extLst>
      <p:ext uri="{BB962C8B-B14F-4D97-AF65-F5344CB8AC3E}">
        <p14:creationId xmlns:p14="http://schemas.microsoft.com/office/powerpoint/2010/main" val="3632271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hr-HR" dirty="0" err="1" smtClean="0"/>
              <a:t>adjudication</a:t>
            </a:r>
            <a:endParaRPr lang="hr-HR" dirty="0" smtClean="0"/>
          </a:p>
          <a:p>
            <a:pPr>
              <a:buFont typeface="Wingdings" panose="05000000000000000000" pitchFamily="2" charset="2"/>
              <a:buChar char="q"/>
            </a:pPr>
            <a:r>
              <a:rPr lang="hr-HR" dirty="0"/>
              <a:t> </a:t>
            </a:r>
            <a:r>
              <a:rPr lang="hr-HR" dirty="0" err="1" smtClean="0"/>
              <a:t>checks</a:t>
            </a:r>
            <a:r>
              <a:rPr lang="hr-HR" dirty="0" smtClean="0"/>
              <a:t> </a:t>
            </a:r>
            <a:r>
              <a:rPr lang="hr-HR" dirty="0" err="1" smtClean="0"/>
              <a:t>and</a:t>
            </a:r>
            <a:r>
              <a:rPr lang="hr-HR" dirty="0" smtClean="0"/>
              <a:t> </a:t>
            </a:r>
            <a:r>
              <a:rPr lang="hr-HR" dirty="0" err="1" smtClean="0"/>
              <a:t>balances</a:t>
            </a:r>
            <a:endParaRPr lang="hr-HR" dirty="0" smtClean="0"/>
          </a:p>
          <a:p>
            <a:pPr>
              <a:buFont typeface="Wingdings" panose="05000000000000000000" pitchFamily="2" charset="2"/>
              <a:buChar char="q"/>
            </a:pPr>
            <a:r>
              <a:rPr lang="hr-HR" dirty="0"/>
              <a:t> </a:t>
            </a:r>
            <a:r>
              <a:rPr lang="hr-HR" dirty="0" err="1" smtClean="0"/>
              <a:t>constitutionality</a:t>
            </a:r>
            <a:endParaRPr lang="hr-HR" dirty="0" smtClean="0"/>
          </a:p>
          <a:p>
            <a:pPr>
              <a:buFont typeface="Wingdings" panose="05000000000000000000" pitchFamily="2" charset="2"/>
              <a:buChar char="q"/>
            </a:pPr>
            <a:r>
              <a:rPr lang="hr-HR" dirty="0"/>
              <a:t> </a:t>
            </a:r>
            <a:r>
              <a:rPr lang="hr-HR" dirty="0" err="1" smtClean="0"/>
              <a:t>declaration</a:t>
            </a:r>
            <a:endParaRPr lang="hr-HR" dirty="0" smtClean="0"/>
          </a:p>
          <a:p>
            <a:pPr>
              <a:buFont typeface="Wingdings" panose="05000000000000000000" pitchFamily="2" charset="2"/>
              <a:buChar char="q"/>
            </a:pPr>
            <a:r>
              <a:rPr lang="hr-HR" dirty="0"/>
              <a:t> </a:t>
            </a:r>
            <a:r>
              <a:rPr lang="hr-HR" dirty="0" err="1" smtClean="0"/>
              <a:t>injunction</a:t>
            </a:r>
            <a:endParaRPr lang="hr-HR" dirty="0" smtClean="0"/>
          </a:p>
          <a:p>
            <a:pPr>
              <a:buFont typeface="Wingdings" panose="05000000000000000000" pitchFamily="2" charset="2"/>
              <a:buChar char="q"/>
            </a:pPr>
            <a:r>
              <a:rPr lang="hr-HR" dirty="0"/>
              <a:t> </a:t>
            </a:r>
            <a:r>
              <a:rPr lang="hr-HR" dirty="0" err="1" smtClean="0"/>
              <a:t>separation</a:t>
            </a:r>
            <a:r>
              <a:rPr lang="hr-HR" dirty="0" smtClean="0"/>
              <a:t> </a:t>
            </a:r>
            <a:r>
              <a:rPr lang="hr-HR" dirty="0" err="1" smtClean="0"/>
              <a:t>of</a:t>
            </a:r>
            <a:r>
              <a:rPr lang="hr-HR" dirty="0" smtClean="0"/>
              <a:t> </a:t>
            </a:r>
            <a:r>
              <a:rPr lang="hr-HR" dirty="0" err="1" smtClean="0"/>
              <a:t>powers</a:t>
            </a:r>
            <a:endParaRPr lang="hr-HR" dirty="0"/>
          </a:p>
        </p:txBody>
      </p:sp>
    </p:spTree>
    <p:extLst>
      <p:ext uri="{BB962C8B-B14F-4D97-AF65-F5344CB8AC3E}">
        <p14:creationId xmlns:p14="http://schemas.microsoft.com/office/powerpoint/2010/main" val="415710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sz="half" idx="1"/>
          </p:nvPr>
        </p:nvSpPr>
        <p:spPr/>
        <p:txBody>
          <a:bodyPr/>
          <a:lstStyle/>
          <a:p>
            <a:pPr>
              <a:buFont typeface="Wingdings" panose="05000000000000000000" pitchFamily="2" charset="2"/>
              <a:buChar char="q"/>
            </a:pPr>
            <a:r>
              <a:rPr lang="hr-HR" dirty="0" smtClean="0"/>
              <a:t> </a:t>
            </a:r>
            <a:r>
              <a:rPr lang="hr-HR" dirty="0" err="1" smtClean="0"/>
              <a:t>administrative</a:t>
            </a:r>
            <a:r>
              <a:rPr lang="hr-HR" dirty="0" smtClean="0"/>
              <a:t> </a:t>
            </a:r>
            <a:r>
              <a:rPr lang="hr-HR" dirty="0" err="1" smtClean="0"/>
              <a:t>act</a:t>
            </a:r>
            <a:r>
              <a:rPr lang="hr-HR" dirty="0" smtClean="0"/>
              <a:t>/</a:t>
            </a:r>
            <a:r>
              <a:rPr lang="hr-HR" dirty="0" err="1" smtClean="0"/>
              <a:t>decision</a:t>
            </a:r>
            <a:r>
              <a:rPr lang="hr-HR" dirty="0" smtClean="0"/>
              <a:t>/</a:t>
            </a:r>
            <a:r>
              <a:rPr lang="hr-HR" dirty="0" err="1" smtClean="0"/>
              <a:t>regulation</a:t>
            </a:r>
            <a:endParaRPr lang="hr-HR" dirty="0" smtClean="0"/>
          </a:p>
          <a:p>
            <a:pPr>
              <a:buFont typeface="Wingdings" panose="05000000000000000000" pitchFamily="2" charset="2"/>
              <a:buChar char="q"/>
            </a:pPr>
            <a:r>
              <a:rPr lang="hr-HR" dirty="0"/>
              <a:t> </a:t>
            </a:r>
            <a:r>
              <a:rPr lang="hr-HR" dirty="0" err="1" smtClean="0"/>
              <a:t>administrative</a:t>
            </a:r>
            <a:r>
              <a:rPr lang="hr-HR" dirty="0" smtClean="0"/>
              <a:t> </a:t>
            </a:r>
            <a:r>
              <a:rPr lang="hr-HR" dirty="0" err="1" smtClean="0"/>
              <a:t>court</a:t>
            </a:r>
            <a:endParaRPr lang="hr-HR" dirty="0" smtClean="0"/>
          </a:p>
          <a:p>
            <a:pPr>
              <a:buFont typeface="Wingdings" panose="05000000000000000000" pitchFamily="2" charset="2"/>
              <a:buChar char="q"/>
            </a:pPr>
            <a:r>
              <a:rPr lang="hr-HR" dirty="0"/>
              <a:t> </a:t>
            </a:r>
            <a:r>
              <a:rPr lang="hr-HR" dirty="0" err="1" smtClean="0"/>
              <a:t>administrative</a:t>
            </a:r>
            <a:r>
              <a:rPr lang="hr-HR" dirty="0" smtClean="0"/>
              <a:t> </a:t>
            </a:r>
            <a:r>
              <a:rPr lang="hr-HR" dirty="0" err="1" smtClean="0"/>
              <a:t>law</a:t>
            </a:r>
            <a:endParaRPr lang="hr-HR" dirty="0" smtClean="0"/>
          </a:p>
          <a:p>
            <a:pPr>
              <a:buFont typeface="Wingdings" panose="05000000000000000000" pitchFamily="2" charset="2"/>
              <a:buChar char="q"/>
            </a:pPr>
            <a:r>
              <a:rPr lang="hr-HR" dirty="0"/>
              <a:t> </a:t>
            </a:r>
            <a:r>
              <a:rPr lang="hr-HR" dirty="0" err="1" smtClean="0"/>
              <a:t>collateral</a:t>
            </a:r>
            <a:r>
              <a:rPr lang="hr-HR" dirty="0" smtClean="0"/>
              <a:t> </a:t>
            </a:r>
            <a:r>
              <a:rPr lang="hr-HR" dirty="0" err="1" smtClean="0"/>
              <a:t>proceeding</a:t>
            </a:r>
            <a:endParaRPr lang="hr-HR" dirty="0" smtClean="0"/>
          </a:p>
          <a:p>
            <a:pPr>
              <a:buFont typeface="Wingdings" panose="05000000000000000000" pitchFamily="2" charset="2"/>
              <a:buChar char="q"/>
            </a:pPr>
            <a:r>
              <a:rPr lang="hr-HR" dirty="0"/>
              <a:t> </a:t>
            </a:r>
            <a:r>
              <a:rPr lang="hr-HR" dirty="0" err="1" smtClean="0"/>
              <a:t>direct</a:t>
            </a:r>
            <a:r>
              <a:rPr lang="hr-HR" dirty="0" smtClean="0"/>
              <a:t> </a:t>
            </a:r>
            <a:r>
              <a:rPr lang="hr-HR" dirty="0" err="1" smtClean="0"/>
              <a:t>challenge</a:t>
            </a:r>
            <a:endParaRPr lang="hr-HR" dirty="0" smtClean="0"/>
          </a:p>
          <a:p>
            <a:pPr>
              <a:buFont typeface="Wingdings" panose="05000000000000000000" pitchFamily="2" charset="2"/>
              <a:buChar char="q"/>
            </a:pPr>
            <a:r>
              <a:rPr lang="hr-HR" dirty="0"/>
              <a:t> </a:t>
            </a:r>
            <a:r>
              <a:rPr lang="hr-HR" dirty="0" err="1" smtClean="0"/>
              <a:t>judicial</a:t>
            </a:r>
            <a:r>
              <a:rPr lang="hr-HR" dirty="0" smtClean="0"/>
              <a:t> </a:t>
            </a:r>
            <a:r>
              <a:rPr lang="hr-HR" dirty="0" err="1" smtClean="0"/>
              <a:t>control</a:t>
            </a:r>
            <a:endParaRPr lang="hr-HR" dirty="0" smtClean="0"/>
          </a:p>
          <a:p>
            <a:pPr>
              <a:buFont typeface="Wingdings" panose="05000000000000000000" pitchFamily="2" charset="2"/>
              <a:buChar char="q"/>
            </a:pPr>
            <a:r>
              <a:rPr lang="hr-HR" dirty="0"/>
              <a:t> </a:t>
            </a:r>
            <a:r>
              <a:rPr lang="hr-HR" dirty="0" err="1" smtClean="0"/>
              <a:t>judicial</a:t>
            </a:r>
            <a:r>
              <a:rPr lang="hr-HR" dirty="0" smtClean="0"/>
              <a:t> </a:t>
            </a:r>
            <a:r>
              <a:rPr lang="hr-HR" dirty="0" err="1" smtClean="0"/>
              <a:t>review</a:t>
            </a:r>
            <a:endParaRPr lang="hr-HR" dirty="0" smtClean="0"/>
          </a:p>
          <a:p>
            <a:pPr>
              <a:buFont typeface="Wingdings" panose="05000000000000000000" pitchFamily="2" charset="2"/>
              <a:buChar char="q"/>
            </a:pPr>
            <a:r>
              <a:rPr lang="hr-HR" dirty="0"/>
              <a:t> </a:t>
            </a:r>
            <a:r>
              <a:rPr lang="hr-HR" dirty="0" smtClean="0"/>
              <a:t>legislative </a:t>
            </a:r>
            <a:r>
              <a:rPr lang="hr-HR" dirty="0" err="1" smtClean="0"/>
              <a:t>supremacy</a:t>
            </a:r>
            <a:endParaRPr lang="hr-HR" dirty="0" smtClean="0"/>
          </a:p>
          <a:p>
            <a:pPr>
              <a:buFont typeface="Wingdings" panose="05000000000000000000" pitchFamily="2" charset="2"/>
              <a:buChar char="q"/>
            </a:pPr>
            <a:r>
              <a:rPr lang="hr-HR" dirty="0"/>
              <a:t> </a:t>
            </a:r>
            <a:r>
              <a:rPr lang="hr-HR" dirty="0" err="1"/>
              <a:t>mandatory</a:t>
            </a:r>
            <a:r>
              <a:rPr lang="hr-HR" dirty="0"/>
              <a:t> </a:t>
            </a:r>
            <a:r>
              <a:rPr lang="hr-HR" dirty="0" err="1"/>
              <a:t>order</a:t>
            </a:r>
            <a:endParaRPr lang="hr-HR" dirty="0"/>
          </a:p>
          <a:p>
            <a:pPr marL="0" indent="0">
              <a:buNone/>
            </a:pPr>
            <a:endParaRPr lang="hr-HR" dirty="0"/>
          </a:p>
        </p:txBody>
      </p:sp>
      <p:sp>
        <p:nvSpPr>
          <p:cNvPr id="4" name="Content Placeholder 3"/>
          <p:cNvSpPr>
            <a:spLocks noGrp="1"/>
          </p:cNvSpPr>
          <p:nvPr>
            <p:ph sz="half" idx="2"/>
          </p:nvPr>
        </p:nvSpPr>
        <p:spPr/>
        <p:txBody>
          <a:bodyPr/>
          <a:lstStyle/>
          <a:p>
            <a:pPr>
              <a:buFont typeface="Wingdings" panose="05000000000000000000" pitchFamily="2" charset="2"/>
              <a:buChar char="q"/>
            </a:pPr>
            <a:r>
              <a:rPr lang="hr-HR" dirty="0" smtClean="0"/>
              <a:t> </a:t>
            </a:r>
            <a:r>
              <a:rPr lang="hr-HR" dirty="0" err="1" smtClean="0"/>
              <a:t>natural</a:t>
            </a:r>
            <a:r>
              <a:rPr lang="hr-HR" dirty="0" smtClean="0"/>
              <a:t> </a:t>
            </a:r>
            <a:r>
              <a:rPr lang="hr-HR" dirty="0" err="1" smtClean="0"/>
              <a:t>justice</a:t>
            </a:r>
            <a:endParaRPr lang="hr-HR" dirty="0" smtClean="0"/>
          </a:p>
          <a:p>
            <a:pPr>
              <a:buFont typeface="Wingdings" panose="05000000000000000000" pitchFamily="2" charset="2"/>
              <a:buChar char="q"/>
            </a:pPr>
            <a:r>
              <a:rPr lang="hr-HR" dirty="0"/>
              <a:t> </a:t>
            </a:r>
            <a:r>
              <a:rPr lang="hr-HR" dirty="0" err="1" smtClean="0"/>
              <a:t>quashing</a:t>
            </a:r>
            <a:r>
              <a:rPr lang="hr-HR" dirty="0" smtClean="0"/>
              <a:t> </a:t>
            </a:r>
            <a:r>
              <a:rPr lang="hr-HR" dirty="0" err="1" smtClean="0"/>
              <a:t>order</a:t>
            </a:r>
            <a:endParaRPr lang="hr-HR" dirty="0" smtClean="0"/>
          </a:p>
          <a:p>
            <a:pPr>
              <a:buFont typeface="Wingdings" panose="05000000000000000000" pitchFamily="2" charset="2"/>
              <a:buChar char="q"/>
            </a:pPr>
            <a:r>
              <a:rPr lang="hr-HR" dirty="0"/>
              <a:t> </a:t>
            </a:r>
            <a:r>
              <a:rPr lang="hr-HR" dirty="0" err="1" smtClean="0"/>
              <a:t>parliamentary</a:t>
            </a:r>
            <a:r>
              <a:rPr lang="hr-HR" dirty="0" smtClean="0"/>
              <a:t> </a:t>
            </a:r>
            <a:r>
              <a:rPr lang="hr-HR" dirty="0" err="1" smtClean="0"/>
              <a:t>sovereignty</a:t>
            </a:r>
            <a:endParaRPr lang="hr-HR" dirty="0" smtClean="0"/>
          </a:p>
          <a:p>
            <a:pPr>
              <a:buFont typeface="Wingdings" panose="05000000000000000000" pitchFamily="2" charset="2"/>
              <a:buChar char="q"/>
            </a:pPr>
            <a:r>
              <a:rPr lang="hr-HR" dirty="0"/>
              <a:t> </a:t>
            </a:r>
            <a:r>
              <a:rPr lang="hr-HR" dirty="0" err="1" smtClean="0"/>
              <a:t>primary</a:t>
            </a:r>
            <a:r>
              <a:rPr lang="hr-HR" dirty="0" smtClean="0"/>
              <a:t> </a:t>
            </a:r>
            <a:r>
              <a:rPr lang="hr-HR" dirty="0" err="1" smtClean="0"/>
              <a:t>legislation</a:t>
            </a:r>
            <a:endParaRPr lang="hr-HR" dirty="0" smtClean="0"/>
          </a:p>
          <a:p>
            <a:pPr>
              <a:buFont typeface="Wingdings" panose="05000000000000000000" pitchFamily="2" charset="2"/>
              <a:buChar char="q"/>
            </a:pPr>
            <a:r>
              <a:rPr lang="hr-HR" dirty="0"/>
              <a:t> </a:t>
            </a:r>
            <a:r>
              <a:rPr lang="hr-HR" dirty="0" err="1" smtClean="0"/>
              <a:t>procedural</a:t>
            </a:r>
            <a:r>
              <a:rPr lang="hr-HR" dirty="0" smtClean="0"/>
              <a:t> </a:t>
            </a:r>
            <a:r>
              <a:rPr lang="hr-HR" dirty="0" err="1" smtClean="0"/>
              <a:t>impropriety</a:t>
            </a:r>
            <a:endParaRPr lang="hr-HR" dirty="0" smtClean="0"/>
          </a:p>
          <a:p>
            <a:pPr>
              <a:buFont typeface="Wingdings" panose="05000000000000000000" pitchFamily="2" charset="2"/>
              <a:buChar char="q"/>
            </a:pPr>
            <a:r>
              <a:rPr lang="hr-HR" dirty="0"/>
              <a:t> </a:t>
            </a:r>
            <a:r>
              <a:rPr lang="hr-HR" dirty="0" err="1" smtClean="0"/>
              <a:t>prohibitig</a:t>
            </a:r>
            <a:r>
              <a:rPr lang="hr-HR" dirty="0" smtClean="0"/>
              <a:t> </a:t>
            </a:r>
            <a:r>
              <a:rPr lang="hr-HR" dirty="0" err="1" smtClean="0"/>
              <a:t>order</a:t>
            </a:r>
            <a:endParaRPr lang="hr-HR" dirty="0" smtClean="0"/>
          </a:p>
          <a:p>
            <a:pPr>
              <a:buFont typeface="Wingdings" panose="05000000000000000000" pitchFamily="2" charset="2"/>
              <a:buChar char="q"/>
            </a:pPr>
            <a:r>
              <a:rPr lang="hr-HR" dirty="0"/>
              <a:t> </a:t>
            </a:r>
            <a:r>
              <a:rPr lang="hr-HR" dirty="0" err="1" smtClean="0"/>
              <a:t>public</a:t>
            </a:r>
            <a:r>
              <a:rPr lang="hr-HR" dirty="0" smtClean="0"/>
              <a:t> </a:t>
            </a:r>
            <a:r>
              <a:rPr lang="hr-HR" dirty="0" err="1" smtClean="0"/>
              <a:t>authority</a:t>
            </a:r>
            <a:endParaRPr lang="hr-HR" dirty="0" smtClean="0"/>
          </a:p>
          <a:p>
            <a:pPr>
              <a:buFont typeface="Wingdings" panose="05000000000000000000" pitchFamily="2" charset="2"/>
              <a:buChar char="q"/>
            </a:pPr>
            <a:r>
              <a:rPr lang="hr-HR" dirty="0"/>
              <a:t> </a:t>
            </a:r>
            <a:r>
              <a:rPr lang="hr-HR" dirty="0" err="1" smtClean="0"/>
              <a:t>ultra</a:t>
            </a:r>
            <a:r>
              <a:rPr lang="hr-HR" dirty="0" smtClean="0"/>
              <a:t> </a:t>
            </a:r>
            <a:r>
              <a:rPr lang="hr-HR" dirty="0" err="1" smtClean="0"/>
              <a:t>vires</a:t>
            </a:r>
            <a:endParaRPr lang="hr-HR" dirty="0"/>
          </a:p>
        </p:txBody>
      </p:sp>
    </p:spTree>
    <p:extLst>
      <p:ext uri="{BB962C8B-B14F-4D97-AF65-F5344CB8AC3E}">
        <p14:creationId xmlns:p14="http://schemas.microsoft.com/office/powerpoint/2010/main" val="1152657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Thank</a:t>
            </a:r>
            <a:r>
              <a:rPr lang="hr-HR" dirty="0" smtClean="0"/>
              <a:t> </a:t>
            </a:r>
            <a:r>
              <a:rPr lang="hr-HR" dirty="0" err="1" smtClean="0"/>
              <a:t>you</a:t>
            </a:r>
            <a:r>
              <a:rPr lang="hr-HR" smtClean="0"/>
              <a:t>!</a:t>
            </a:r>
            <a:endParaRPr lang="hr-HR"/>
          </a:p>
        </p:txBody>
      </p:sp>
      <p:sp>
        <p:nvSpPr>
          <p:cNvPr id="3" name="Text Placeholder 2"/>
          <p:cNvSpPr>
            <a:spLocks noGrp="1"/>
          </p:cNvSpPr>
          <p:nvPr>
            <p:ph type="body" idx="1"/>
          </p:nvPr>
        </p:nvSpPr>
        <p:spPr/>
        <p:txBody>
          <a:bodyPr/>
          <a:lstStyle/>
          <a:p>
            <a:endParaRPr lang="hr-HR"/>
          </a:p>
        </p:txBody>
      </p:sp>
    </p:spTree>
    <p:extLst>
      <p:ext uri="{BB962C8B-B14F-4D97-AF65-F5344CB8AC3E}">
        <p14:creationId xmlns:p14="http://schemas.microsoft.com/office/powerpoint/2010/main" val="345330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Appeal</a:t>
            </a:r>
            <a:r>
              <a:rPr lang="hr-HR" dirty="0" smtClean="0"/>
              <a:t> </a:t>
            </a:r>
            <a:r>
              <a:rPr lang="hr-HR" dirty="0" err="1" smtClean="0"/>
              <a:t>or</a:t>
            </a:r>
            <a:r>
              <a:rPr lang="hr-HR" dirty="0" smtClean="0"/>
              <a:t> </a:t>
            </a:r>
            <a:r>
              <a:rPr lang="hr-HR" dirty="0" err="1" smtClean="0"/>
              <a:t>judicial</a:t>
            </a:r>
            <a:r>
              <a:rPr lang="hr-HR" dirty="0" smtClean="0"/>
              <a:t> </a:t>
            </a:r>
            <a:r>
              <a:rPr lang="hr-HR" dirty="0" err="1" smtClean="0"/>
              <a:t>review</a:t>
            </a:r>
            <a:r>
              <a:rPr lang="hr-HR" dirty="0" smtClean="0"/>
              <a:t>?</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hr-HR" dirty="0" err="1" smtClean="0"/>
              <a:t>difference</a:t>
            </a:r>
            <a:r>
              <a:rPr lang="hr-HR" dirty="0" smtClean="0"/>
              <a:t>:</a:t>
            </a:r>
          </a:p>
          <a:p>
            <a:pPr>
              <a:buFontTx/>
              <a:buChar char="-"/>
            </a:pPr>
            <a:r>
              <a:rPr lang="hr-HR" dirty="0" smtClean="0"/>
              <a:t>on </a:t>
            </a:r>
            <a:r>
              <a:rPr lang="hr-HR" dirty="0" err="1" smtClean="0"/>
              <a:t>appeal</a:t>
            </a:r>
            <a:r>
              <a:rPr lang="hr-HR" dirty="0" smtClean="0"/>
              <a:t>, </a:t>
            </a:r>
            <a:r>
              <a:rPr lang="hr-HR" dirty="0" err="1" smtClean="0"/>
              <a:t>the</a:t>
            </a:r>
            <a:r>
              <a:rPr lang="hr-HR" dirty="0" smtClean="0"/>
              <a:t> </a:t>
            </a:r>
            <a:r>
              <a:rPr lang="hr-HR" dirty="0" err="1" smtClean="0"/>
              <a:t>court</a:t>
            </a:r>
            <a:r>
              <a:rPr lang="hr-HR" dirty="0" smtClean="0"/>
              <a:t> </a:t>
            </a:r>
            <a:r>
              <a:rPr lang="hr-HR" dirty="0" err="1" smtClean="0"/>
              <a:t>can</a:t>
            </a:r>
            <a:r>
              <a:rPr lang="hr-HR" dirty="0" smtClean="0"/>
              <a:t> </a:t>
            </a:r>
            <a:r>
              <a:rPr lang="hr-HR" dirty="0" err="1" smtClean="0"/>
              <a:t>substitute</a:t>
            </a:r>
            <a:r>
              <a:rPr lang="hr-HR" dirty="0" smtClean="0"/>
              <a:t> </a:t>
            </a:r>
            <a:r>
              <a:rPr lang="hr-HR" dirty="0" err="1" smtClean="0"/>
              <a:t>the</a:t>
            </a:r>
            <a:r>
              <a:rPr lang="hr-HR" dirty="0" smtClean="0"/>
              <a:t> </a:t>
            </a:r>
            <a:r>
              <a:rPr lang="hr-HR" dirty="0" err="1" smtClean="0"/>
              <a:t>decision</a:t>
            </a:r>
            <a:r>
              <a:rPr lang="hr-HR" dirty="0" smtClean="0"/>
              <a:t> </a:t>
            </a:r>
            <a:r>
              <a:rPr lang="hr-HR" dirty="0" err="1" smtClean="0"/>
              <a:t>of</a:t>
            </a:r>
            <a:r>
              <a:rPr lang="hr-HR" dirty="0" smtClean="0"/>
              <a:t> </a:t>
            </a:r>
            <a:r>
              <a:rPr lang="hr-HR" dirty="0" err="1" smtClean="0"/>
              <a:t>the</a:t>
            </a:r>
            <a:r>
              <a:rPr lang="hr-HR" dirty="0" smtClean="0"/>
              <a:t> </a:t>
            </a:r>
            <a:r>
              <a:rPr lang="hr-HR" dirty="0" err="1" smtClean="0"/>
              <a:t>administrative</a:t>
            </a:r>
            <a:r>
              <a:rPr lang="hr-HR" dirty="0" smtClean="0"/>
              <a:t> </a:t>
            </a:r>
            <a:r>
              <a:rPr lang="hr-HR" dirty="0" err="1" smtClean="0"/>
              <a:t>body</a:t>
            </a:r>
            <a:r>
              <a:rPr lang="hr-HR" dirty="0" smtClean="0"/>
              <a:t> </a:t>
            </a:r>
            <a:r>
              <a:rPr lang="hr-HR" dirty="0" err="1" smtClean="0"/>
              <a:t>with</a:t>
            </a:r>
            <a:r>
              <a:rPr lang="hr-HR" dirty="0" smtClean="0"/>
              <a:t> </a:t>
            </a:r>
            <a:r>
              <a:rPr lang="hr-HR" dirty="0" err="1" smtClean="0"/>
              <a:t>its</a:t>
            </a:r>
            <a:r>
              <a:rPr lang="hr-HR" dirty="0" smtClean="0"/>
              <a:t> </a:t>
            </a:r>
            <a:r>
              <a:rPr lang="hr-HR" dirty="0" err="1" smtClean="0"/>
              <a:t>own</a:t>
            </a:r>
            <a:endParaRPr lang="hr-HR" dirty="0" smtClean="0"/>
          </a:p>
          <a:p>
            <a:pPr>
              <a:buFontTx/>
              <a:buChar char="-"/>
            </a:pPr>
            <a:r>
              <a:rPr lang="hr-HR" dirty="0"/>
              <a:t> </a:t>
            </a:r>
            <a:r>
              <a:rPr lang="hr-HR" dirty="0" err="1" smtClean="0"/>
              <a:t>in</a:t>
            </a:r>
            <a:r>
              <a:rPr lang="hr-HR" dirty="0" smtClean="0"/>
              <a:t> </a:t>
            </a:r>
            <a:r>
              <a:rPr lang="hr-HR" dirty="0" err="1" smtClean="0"/>
              <a:t>judicial</a:t>
            </a:r>
            <a:r>
              <a:rPr lang="hr-HR" dirty="0" smtClean="0"/>
              <a:t> </a:t>
            </a:r>
            <a:r>
              <a:rPr lang="hr-HR" dirty="0" err="1" smtClean="0"/>
              <a:t>review</a:t>
            </a:r>
            <a:r>
              <a:rPr lang="hr-HR" dirty="0" smtClean="0"/>
              <a:t>, </a:t>
            </a:r>
            <a:r>
              <a:rPr lang="hr-HR" dirty="0" err="1" smtClean="0"/>
              <a:t>the</a:t>
            </a:r>
            <a:r>
              <a:rPr lang="hr-HR" dirty="0" smtClean="0"/>
              <a:t> </a:t>
            </a:r>
            <a:r>
              <a:rPr lang="hr-HR" dirty="0" err="1" smtClean="0"/>
              <a:t>court</a:t>
            </a:r>
            <a:r>
              <a:rPr lang="hr-HR" dirty="0" smtClean="0"/>
              <a:t> </a:t>
            </a:r>
            <a:r>
              <a:rPr lang="hr-HR" dirty="0" err="1" smtClean="0"/>
              <a:t>is</a:t>
            </a:r>
            <a:r>
              <a:rPr lang="hr-HR" dirty="0" smtClean="0"/>
              <a:t> </a:t>
            </a:r>
            <a:r>
              <a:rPr lang="hr-HR" dirty="0" err="1" smtClean="0"/>
              <a:t>only</a:t>
            </a:r>
            <a:r>
              <a:rPr lang="hr-HR" dirty="0" smtClean="0"/>
              <a:t> </a:t>
            </a:r>
            <a:r>
              <a:rPr lang="hr-HR" dirty="0" err="1" smtClean="0"/>
              <a:t>concerned</a:t>
            </a:r>
            <a:r>
              <a:rPr lang="hr-HR" dirty="0" smtClean="0"/>
              <a:t> </a:t>
            </a:r>
            <a:r>
              <a:rPr lang="hr-HR" dirty="0" err="1" smtClean="0"/>
              <a:t>with</a:t>
            </a:r>
            <a:r>
              <a:rPr lang="hr-HR" dirty="0" smtClean="0"/>
              <a:t> </a:t>
            </a:r>
            <a:r>
              <a:rPr lang="hr-HR" dirty="0" err="1" smtClean="0"/>
              <a:t>the</a:t>
            </a:r>
            <a:r>
              <a:rPr lang="hr-HR" dirty="0" smtClean="0"/>
              <a:t> </a:t>
            </a:r>
            <a:r>
              <a:rPr lang="hr-HR" dirty="0" err="1" smtClean="0"/>
              <a:t>legality</a:t>
            </a:r>
            <a:r>
              <a:rPr lang="hr-HR" dirty="0" smtClean="0"/>
              <a:t> </a:t>
            </a:r>
            <a:r>
              <a:rPr lang="hr-HR" dirty="0" err="1" smtClean="0"/>
              <a:t>of</a:t>
            </a:r>
            <a:r>
              <a:rPr lang="hr-HR" dirty="0" smtClean="0"/>
              <a:t> </a:t>
            </a:r>
            <a:r>
              <a:rPr lang="hr-HR" dirty="0" err="1" smtClean="0"/>
              <a:t>the</a:t>
            </a:r>
            <a:r>
              <a:rPr lang="hr-HR" dirty="0" smtClean="0"/>
              <a:t> </a:t>
            </a:r>
            <a:r>
              <a:rPr lang="hr-HR" dirty="0" err="1" smtClean="0"/>
              <a:t>decision</a:t>
            </a:r>
            <a:r>
              <a:rPr lang="hr-HR" dirty="0" smtClean="0"/>
              <a:t> </a:t>
            </a:r>
            <a:r>
              <a:rPr lang="hr-HR" dirty="0" err="1" smtClean="0"/>
              <a:t>under</a:t>
            </a:r>
            <a:r>
              <a:rPr lang="hr-HR" dirty="0" smtClean="0"/>
              <a:t> </a:t>
            </a:r>
            <a:r>
              <a:rPr lang="hr-HR" dirty="0" err="1" smtClean="0"/>
              <a:t>review</a:t>
            </a:r>
            <a:r>
              <a:rPr lang="hr-HR" dirty="0" smtClean="0"/>
              <a:t> </a:t>
            </a:r>
            <a:r>
              <a:rPr lang="hr-HR" dirty="0" err="1" smtClean="0"/>
              <a:t>and</a:t>
            </a:r>
            <a:r>
              <a:rPr lang="hr-HR" dirty="0" smtClean="0"/>
              <a:t> </a:t>
            </a:r>
            <a:r>
              <a:rPr lang="hr-HR" dirty="0" err="1" smtClean="0"/>
              <a:t>it</a:t>
            </a:r>
            <a:r>
              <a:rPr lang="hr-HR" dirty="0" smtClean="0"/>
              <a:t> </a:t>
            </a:r>
            <a:r>
              <a:rPr lang="hr-HR" dirty="0" err="1" smtClean="0"/>
              <a:t>can</a:t>
            </a:r>
            <a:r>
              <a:rPr lang="hr-HR" dirty="0" smtClean="0"/>
              <a:t> make </a:t>
            </a:r>
            <a:r>
              <a:rPr lang="hr-HR" dirty="0" err="1" smtClean="0"/>
              <a:t>it</a:t>
            </a:r>
            <a:r>
              <a:rPr lang="hr-HR" dirty="0" smtClean="0"/>
              <a:t> </a:t>
            </a:r>
            <a:r>
              <a:rPr lang="hr-HR" dirty="0" err="1" smtClean="0"/>
              <a:t>void</a:t>
            </a:r>
            <a:r>
              <a:rPr lang="hr-HR" dirty="0" smtClean="0"/>
              <a:t> </a:t>
            </a:r>
            <a:r>
              <a:rPr lang="hr-HR" dirty="0" err="1" smtClean="0"/>
              <a:t>or</a:t>
            </a:r>
            <a:r>
              <a:rPr lang="hr-HR" dirty="0" smtClean="0"/>
              <a:t> </a:t>
            </a:r>
            <a:r>
              <a:rPr lang="hr-HR" dirty="0" err="1" smtClean="0"/>
              <a:t>annul</a:t>
            </a:r>
            <a:r>
              <a:rPr lang="hr-HR" dirty="0"/>
              <a:t> </a:t>
            </a:r>
            <a:r>
              <a:rPr lang="hr-HR" dirty="0" smtClean="0"/>
              <a:t>(</a:t>
            </a:r>
            <a:r>
              <a:rPr lang="hr-HR" dirty="0" err="1" smtClean="0"/>
              <a:t>the</a:t>
            </a:r>
            <a:r>
              <a:rPr lang="hr-HR" dirty="0" smtClean="0"/>
              <a:t> </a:t>
            </a:r>
            <a:r>
              <a:rPr lang="hr-HR" dirty="0" err="1" smtClean="0"/>
              <a:t>administrative</a:t>
            </a:r>
            <a:r>
              <a:rPr lang="hr-HR" dirty="0" smtClean="0"/>
              <a:t> </a:t>
            </a:r>
            <a:r>
              <a:rPr lang="hr-HR" dirty="0" err="1" smtClean="0"/>
              <a:t>body</a:t>
            </a:r>
            <a:r>
              <a:rPr lang="hr-HR" dirty="0" smtClean="0"/>
              <a:t> </a:t>
            </a:r>
            <a:r>
              <a:rPr lang="hr-HR" dirty="0" err="1" smtClean="0"/>
              <a:t>can</a:t>
            </a:r>
            <a:r>
              <a:rPr lang="hr-HR" dirty="0" smtClean="0"/>
              <a:t> </a:t>
            </a:r>
            <a:r>
              <a:rPr lang="hr-HR" dirty="0" err="1" smtClean="0"/>
              <a:t>then</a:t>
            </a:r>
            <a:r>
              <a:rPr lang="hr-HR" dirty="0" smtClean="0"/>
              <a:t> </a:t>
            </a:r>
            <a:r>
              <a:rPr lang="hr-HR" dirty="0" err="1" smtClean="0"/>
              <a:t>reconsider</a:t>
            </a:r>
            <a:r>
              <a:rPr lang="hr-HR" dirty="0" smtClean="0"/>
              <a:t> </a:t>
            </a:r>
            <a:r>
              <a:rPr lang="hr-HR" dirty="0" err="1" smtClean="0"/>
              <a:t>the</a:t>
            </a:r>
            <a:r>
              <a:rPr lang="hr-HR" dirty="0" smtClean="0"/>
              <a:t> </a:t>
            </a:r>
            <a:r>
              <a:rPr lang="hr-HR" dirty="0" err="1" smtClean="0"/>
              <a:t>decision</a:t>
            </a:r>
            <a:r>
              <a:rPr lang="hr-HR" dirty="0" smtClean="0"/>
              <a:t>)</a:t>
            </a:r>
            <a:endParaRPr lang="hr-HR" dirty="0"/>
          </a:p>
        </p:txBody>
      </p:sp>
    </p:spTree>
    <p:extLst>
      <p:ext uri="{BB962C8B-B14F-4D97-AF65-F5344CB8AC3E}">
        <p14:creationId xmlns:p14="http://schemas.microsoft.com/office/powerpoint/2010/main" val="271578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review</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endParaRPr lang="hr-HR" dirty="0" smtClean="0"/>
          </a:p>
          <a:p>
            <a:pPr>
              <a:buFont typeface="Wingdings" panose="05000000000000000000" pitchFamily="2" charset="2"/>
              <a:buChar char="q"/>
            </a:pPr>
            <a:r>
              <a:rPr lang="en-US" dirty="0" smtClean="0"/>
              <a:t>the </a:t>
            </a:r>
            <a:r>
              <a:rPr lang="en-US" dirty="0"/>
              <a:t>doctrine under which </a:t>
            </a:r>
            <a:r>
              <a:rPr lang="en-US" u="sng" dirty="0"/>
              <a:t>legislative</a:t>
            </a:r>
            <a:r>
              <a:rPr lang="en-US" dirty="0"/>
              <a:t> and </a:t>
            </a:r>
            <a:r>
              <a:rPr lang="en-US" u="sng" dirty="0"/>
              <a:t>executive</a:t>
            </a:r>
            <a:r>
              <a:rPr lang="en-US" dirty="0"/>
              <a:t> actions are subject to review by the </a:t>
            </a:r>
            <a:r>
              <a:rPr lang="en-US" u="sng" dirty="0" smtClean="0"/>
              <a:t>judiciary</a:t>
            </a:r>
            <a:r>
              <a:rPr lang="hr-HR" dirty="0"/>
              <a:t> </a:t>
            </a:r>
            <a:endParaRPr lang="hr-HR" dirty="0" smtClean="0"/>
          </a:p>
          <a:p>
            <a:pPr>
              <a:buFont typeface="Wingdings" panose="05000000000000000000" pitchFamily="2" charset="2"/>
              <a:buChar char="q"/>
            </a:pPr>
            <a:r>
              <a:rPr lang="en-US" dirty="0" smtClean="0"/>
              <a:t>one </a:t>
            </a:r>
            <a:r>
              <a:rPr lang="en-US" dirty="0"/>
              <a:t>of the </a:t>
            </a:r>
            <a:r>
              <a:rPr lang="en-US" b="1" dirty="0"/>
              <a:t>checks and balances</a:t>
            </a:r>
            <a:r>
              <a:rPr lang="en-US" dirty="0"/>
              <a:t> in the </a:t>
            </a:r>
            <a:r>
              <a:rPr lang="en-US" b="1" dirty="0"/>
              <a:t>separation of </a:t>
            </a:r>
            <a:r>
              <a:rPr lang="en-US" b="1" dirty="0" smtClean="0"/>
              <a:t>powers</a:t>
            </a:r>
            <a:r>
              <a:rPr lang="hr-HR" b="1" dirty="0" smtClean="0"/>
              <a:t> </a:t>
            </a:r>
            <a:r>
              <a:rPr lang="en-US" dirty="0" smtClean="0"/>
              <a:t>that allow </a:t>
            </a:r>
            <a:r>
              <a:rPr lang="en-US" dirty="0"/>
              <a:t>one branch to limit </a:t>
            </a:r>
            <a:r>
              <a:rPr lang="en-US" dirty="0" smtClean="0"/>
              <a:t>another</a:t>
            </a:r>
            <a:endParaRPr lang="hr-HR" dirty="0"/>
          </a:p>
          <a:p>
            <a:pPr>
              <a:buFont typeface="Wingdings" panose="05000000000000000000" pitchFamily="2" charset="2"/>
              <a:buChar char="q"/>
            </a:pPr>
            <a:r>
              <a:rPr lang="hr-HR" dirty="0" smtClean="0"/>
              <a:t> </a:t>
            </a:r>
            <a:r>
              <a:rPr lang="hr-HR" dirty="0"/>
              <a:t>t</a:t>
            </a:r>
            <a:r>
              <a:rPr lang="en-US" dirty="0" smtClean="0"/>
              <a:t>he </a:t>
            </a:r>
            <a:r>
              <a:rPr lang="en-US" dirty="0"/>
              <a:t>doctrine varies between </a:t>
            </a:r>
            <a:r>
              <a:rPr lang="en-US" dirty="0" smtClean="0"/>
              <a:t>jurisdictions</a:t>
            </a:r>
            <a:r>
              <a:rPr lang="hr-HR" dirty="0" smtClean="0"/>
              <a:t> (</a:t>
            </a:r>
            <a:r>
              <a:rPr lang="hr-HR" dirty="0" err="1" smtClean="0"/>
              <a:t>common</a:t>
            </a:r>
            <a:r>
              <a:rPr lang="hr-HR" dirty="0" smtClean="0"/>
              <a:t> </a:t>
            </a:r>
            <a:r>
              <a:rPr lang="hr-HR" dirty="0" err="1" smtClean="0"/>
              <a:t>law</a:t>
            </a:r>
            <a:r>
              <a:rPr lang="hr-HR" dirty="0" smtClean="0"/>
              <a:t> v civil </a:t>
            </a:r>
            <a:r>
              <a:rPr lang="hr-HR" dirty="0" err="1" smtClean="0"/>
              <a:t>law</a:t>
            </a:r>
            <a:r>
              <a:rPr lang="hr-HR" dirty="0" smtClean="0"/>
              <a:t>; </a:t>
            </a:r>
            <a:r>
              <a:rPr lang="hr-HR" dirty="0" err="1" smtClean="0"/>
              <a:t>separation</a:t>
            </a:r>
            <a:r>
              <a:rPr lang="hr-HR" dirty="0" smtClean="0"/>
              <a:t> </a:t>
            </a:r>
            <a:r>
              <a:rPr lang="hr-HR" dirty="0" err="1" smtClean="0"/>
              <a:t>of</a:t>
            </a:r>
            <a:r>
              <a:rPr lang="hr-HR" dirty="0" smtClean="0"/>
              <a:t> </a:t>
            </a:r>
            <a:r>
              <a:rPr lang="hr-HR" dirty="0" err="1" smtClean="0"/>
              <a:t>powers</a:t>
            </a:r>
            <a:r>
              <a:rPr lang="hr-HR" dirty="0" smtClean="0"/>
              <a:t> v legislative </a:t>
            </a:r>
            <a:r>
              <a:rPr lang="hr-HR" dirty="0" err="1" smtClean="0"/>
              <a:t>supremacy</a:t>
            </a:r>
            <a:r>
              <a:rPr lang="hr-HR" dirty="0" smtClean="0"/>
              <a:t>)</a:t>
            </a:r>
            <a:endParaRPr lang="hr-HR" dirty="0"/>
          </a:p>
        </p:txBody>
      </p:sp>
    </p:spTree>
    <p:extLst>
      <p:ext uri="{BB962C8B-B14F-4D97-AF65-F5344CB8AC3E}">
        <p14:creationId xmlns:p14="http://schemas.microsoft.com/office/powerpoint/2010/main" val="3556896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Text Placeholder 2"/>
          <p:cNvSpPr>
            <a:spLocks noGrp="1"/>
          </p:cNvSpPr>
          <p:nvPr>
            <p:ph type="body" idx="1"/>
          </p:nvPr>
        </p:nvSpPr>
        <p:spPr/>
        <p:txBody>
          <a:bodyPr/>
          <a:lstStyle/>
          <a:p>
            <a:r>
              <a:rPr lang="hr-HR" dirty="0" err="1" smtClean="0"/>
              <a:t>Common</a:t>
            </a:r>
            <a:r>
              <a:rPr lang="hr-HR" dirty="0" smtClean="0"/>
              <a:t> </a:t>
            </a:r>
            <a:r>
              <a:rPr lang="hr-HR" dirty="0" err="1" smtClean="0"/>
              <a:t>law</a:t>
            </a:r>
            <a:r>
              <a:rPr lang="hr-HR" dirty="0" smtClean="0"/>
              <a:t> v civil </a:t>
            </a:r>
            <a:r>
              <a:rPr lang="hr-HR" dirty="0" err="1" smtClean="0"/>
              <a:t>law</a:t>
            </a:r>
            <a:endParaRPr lang="hr-HR" dirty="0"/>
          </a:p>
        </p:txBody>
      </p:sp>
      <p:sp>
        <p:nvSpPr>
          <p:cNvPr id="4" name="Content Placeholder 3"/>
          <p:cNvSpPr>
            <a:spLocks noGrp="1"/>
          </p:cNvSpPr>
          <p:nvPr>
            <p:ph sz="half" idx="2"/>
          </p:nvPr>
        </p:nvSpPr>
        <p:spPr/>
        <p:txBody>
          <a:bodyPr/>
          <a:lstStyle/>
          <a:p>
            <a:pPr>
              <a:buFont typeface="Wingdings" panose="05000000000000000000" pitchFamily="2" charset="2"/>
              <a:buChar char="q"/>
            </a:pPr>
            <a:r>
              <a:rPr lang="hr-HR" dirty="0" smtClean="0"/>
              <a:t> c</a:t>
            </a:r>
            <a:r>
              <a:rPr lang="en-US" dirty="0" err="1"/>
              <a:t>ommon</a:t>
            </a:r>
            <a:r>
              <a:rPr lang="en-US" dirty="0"/>
              <a:t>-law judges are seen as sources of law, capable of creating new legal principles, and also capable of rejecting legal principles that are no longer valid</a:t>
            </a:r>
            <a:endParaRPr lang="hr-HR" dirty="0"/>
          </a:p>
          <a:p>
            <a:pPr>
              <a:buFont typeface="Wingdings" panose="05000000000000000000" pitchFamily="2" charset="2"/>
              <a:buChar char="q"/>
            </a:pPr>
            <a:r>
              <a:rPr lang="hr-HR" dirty="0"/>
              <a:t> </a:t>
            </a:r>
            <a:r>
              <a:rPr lang="en-US" dirty="0"/>
              <a:t>civil-law </a:t>
            </a:r>
            <a:r>
              <a:rPr lang="hr-HR" dirty="0"/>
              <a:t>j</a:t>
            </a:r>
            <a:r>
              <a:rPr lang="en-US" dirty="0" err="1"/>
              <a:t>udges</a:t>
            </a:r>
            <a:r>
              <a:rPr lang="en-US" dirty="0"/>
              <a:t> are seen as those who apply the law, with no power to create or destroy legal principles</a:t>
            </a:r>
            <a:endParaRPr lang="hr-HR" dirty="0"/>
          </a:p>
          <a:p>
            <a:endParaRPr lang="hr-HR" dirty="0"/>
          </a:p>
        </p:txBody>
      </p:sp>
      <p:sp>
        <p:nvSpPr>
          <p:cNvPr id="5" name="Text Placeholder 4"/>
          <p:cNvSpPr>
            <a:spLocks noGrp="1"/>
          </p:cNvSpPr>
          <p:nvPr>
            <p:ph type="body" sz="quarter" idx="3"/>
          </p:nvPr>
        </p:nvSpPr>
        <p:spPr/>
        <p:txBody>
          <a:bodyPr/>
          <a:lstStyle/>
          <a:p>
            <a:r>
              <a:rPr lang="hr-HR" dirty="0" err="1" smtClean="0"/>
              <a:t>Separation</a:t>
            </a:r>
            <a:r>
              <a:rPr lang="hr-HR" dirty="0" smtClean="0"/>
              <a:t> </a:t>
            </a:r>
            <a:r>
              <a:rPr lang="hr-HR" dirty="0" err="1" smtClean="0"/>
              <a:t>of</a:t>
            </a:r>
            <a:r>
              <a:rPr lang="hr-HR" dirty="0" smtClean="0"/>
              <a:t> </a:t>
            </a:r>
            <a:r>
              <a:rPr lang="hr-HR" dirty="0" err="1" smtClean="0"/>
              <a:t>powers</a:t>
            </a:r>
            <a:r>
              <a:rPr lang="hr-HR" dirty="0" smtClean="0"/>
              <a:t> v legislative </a:t>
            </a:r>
            <a:r>
              <a:rPr lang="hr-HR" dirty="0" err="1" smtClean="0"/>
              <a:t>supremacy</a:t>
            </a:r>
            <a:endParaRPr lang="hr-HR" dirty="0"/>
          </a:p>
        </p:txBody>
      </p:sp>
      <p:sp>
        <p:nvSpPr>
          <p:cNvPr id="6" name="Content Placeholder 5"/>
          <p:cNvSpPr>
            <a:spLocks noGrp="1"/>
          </p:cNvSpPr>
          <p:nvPr>
            <p:ph sz="quarter" idx="4"/>
          </p:nvPr>
        </p:nvSpPr>
        <p:spPr/>
        <p:txBody>
          <a:bodyPr/>
          <a:lstStyle/>
          <a:p>
            <a:pPr>
              <a:buFont typeface="Wingdings" panose="05000000000000000000" pitchFamily="2" charset="2"/>
              <a:buChar char="q"/>
            </a:pPr>
            <a:r>
              <a:rPr lang="hr-HR" dirty="0" smtClean="0"/>
              <a:t> </a:t>
            </a:r>
            <a:r>
              <a:rPr lang="en-US" dirty="0" smtClean="0"/>
              <a:t>no </a:t>
            </a:r>
            <a:r>
              <a:rPr lang="en-US" dirty="0"/>
              <a:t>branch of government should be able to exert power over any other branch </a:t>
            </a:r>
            <a:r>
              <a:rPr lang="en-US" dirty="0" smtClean="0"/>
              <a:t>without</a:t>
            </a:r>
            <a:r>
              <a:rPr lang="en-US" dirty="0"/>
              <a:t> due process of </a:t>
            </a:r>
            <a:r>
              <a:rPr lang="en-US" dirty="0" smtClean="0"/>
              <a:t>law</a:t>
            </a:r>
            <a:endParaRPr lang="hr-HR" dirty="0" smtClean="0"/>
          </a:p>
          <a:p>
            <a:pPr>
              <a:buFont typeface="Wingdings" panose="05000000000000000000" pitchFamily="2" charset="2"/>
              <a:buChar char="q"/>
            </a:pPr>
            <a:r>
              <a:rPr lang="hr-HR" dirty="0"/>
              <a:t> </a:t>
            </a:r>
            <a:r>
              <a:rPr lang="en-US" dirty="0"/>
              <a:t>the legislative body has absolute sovereignty, and is supreme over all other government institutions, including executive or judicial </a:t>
            </a:r>
            <a:r>
              <a:rPr lang="en-US" dirty="0" smtClean="0"/>
              <a:t>bodies</a:t>
            </a:r>
            <a:endParaRPr lang="hr-HR" dirty="0"/>
          </a:p>
        </p:txBody>
      </p:sp>
    </p:spTree>
    <p:extLst>
      <p:ext uri="{BB962C8B-B14F-4D97-AF65-F5344CB8AC3E}">
        <p14:creationId xmlns:p14="http://schemas.microsoft.com/office/powerpoint/2010/main" val="300516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Types</a:t>
            </a:r>
            <a:r>
              <a:rPr lang="hr-HR" dirty="0" smtClean="0"/>
              <a:t> </a:t>
            </a:r>
            <a:r>
              <a:rPr lang="hr-HR" dirty="0" err="1" smtClean="0"/>
              <a:t>of</a:t>
            </a:r>
            <a:r>
              <a:rPr lang="hr-HR" dirty="0" smtClean="0"/>
              <a:t> </a:t>
            </a:r>
            <a:r>
              <a:rPr lang="hr-HR" dirty="0" err="1" smtClean="0"/>
              <a:t>judicial</a:t>
            </a:r>
            <a:r>
              <a:rPr lang="hr-HR" dirty="0" smtClean="0"/>
              <a:t> </a:t>
            </a:r>
            <a:r>
              <a:rPr lang="hr-HR" dirty="0" err="1" smtClean="0"/>
              <a:t>review</a:t>
            </a:r>
            <a:endParaRPr lang="hr-HR" dirty="0"/>
          </a:p>
        </p:txBody>
      </p:sp>
      <p:sp>
        <p:nvSpPr>
          <p:cNvPr id="3" name="Content Placeholder 2"/>
          <p:cNvSpPr>
            <a:spLocks noGrp="1"/>
          </p:cNvSpPr>
          <p:nvPr>
            <p:ph idx="1"/>
          </p:nvPr>
        </p:nvSpPr>
        <p:spPr/>
        <p:txBody>
          <a:bodyPr/>
          <a:lstStyle/>
          <a:p>
            <a:r>
              <a:rPr lang="hr-HR" b="1" dirty="0" smtClean="0"/>
              <a:t>1.</a:t>
            </a:r>
            <a:r>
              <a:rPr lang="hr-HR" dirty="0" smtClean="0"/>
              <a:t> </a:t>
            </a:r>
            <a:r>
              <a:rPr lang="hr-HR" b="1" dirty="0" err="1" smtClean="0"/>
              <a:t>Judicial</a:t>
            </a:r>
            <a:r>
              <a:rPr lang="hr-HR" b="1" dirty="0" smtClean="0"/>
              <a:t> </a:t>
            </a:r>
            <a:r>
              <a:rPr lang="hr-HR" b="1" dirty="0" err="1" smtClean="0"/>
              <a:t>review</a:t>
            </a:r>
            <a:r>
              <a:rPr lang="hr-HR" b="1" dirty="0" smtClean="0"/>
              <a:t> </a:t>
            </a:r>
            <a:r>
              <a:rPr lang="hr-HR" b="1" dirty="0" err="1" smtClean="0"/>
              <a:t>of</a:t>
            </a:r>
            <a:r>
              <a:rPr lang="hr-HR" b="1" dirty="0" smtClean="0"/>
              <a:t> </a:t>
            </a:r>
            <a:r>
              <a:rPr lang="hr-HR" b="1" dirty="0" err="1" smtClean="0"/>
              <a:t>administrative</a:t>
            </a:r>
            <a:r>
              <a:rPr lang="hr-HR" b="1" dirty="0" smtClean="0"/>
              <a:t> </a:t>
            </a:r>
            <a:r>
              <a:rPr lang="hr-HR" b="1" dirty="0" err="1" smtClean="0"/>
              <a:t>acts</a:t>
            </a:r>
            <a:endParaRPr lang="hr-HR" b="1" dirty="0" smtClean="0"/>
          </a:p>
          <a:p>
            <a:r>
              <a:rPr lang="hr-HR" dirty="0" smtClean="0"/>
              <a:t>A) </a:t>
            </a:r>
            <a:r>
              <a:rPr lang="hr-HR" u="sng" dirty="0" err="1" smtClean="0"/>
              <a:t>review</a:t>
            </a:r>
            <a:r>
              <a:rPr lang="hr-HR" u="sng" dirty="0" smtClean="0"/>
              <a:t> </a:t>
            </a:r>
            <a:r>
              <a:rPr lang="hr-HR" u="sng" dirty="0" err="1" smtClean="0"/>
              <a:t>of</a:t>
            </a:r>
            <a:r>
              <a:rPr lang="hr-HR" u="sng" dirty="0" smtClean="0"/>
              <a:t> </a:t>
            </a:r>
            <a:r>
              <a:rPr lang="hr-HR" u="sng" dirty="0" err="1" smtClean="0"/>
              <a:t>administrative</a:t>
            </a:r>
            <a:r>
              <a:rPr lang="hr-HR" u="sng" dirty="0" smtClean="0"/>
              <a:t> </a:t>
            </a:r>
            <a:r>
              <a:rPr lang="hr-HR" u="sng" dirty="0" err="1" smtClean="0"/>
              <a:t>acts</a:t>
            </a:r>
            <a:r>
              <a:rPr lang="hr-HR" u="sng" dirty="0" smtClean="0"/>
              <a:t> </a:t>
            </a:r>
            <a:r>
              <a:rPr lang="hr-HR" dirty="0" smtClean="0"/>
              <a:t>(</a:t>
            </a:r>
            <a:r>
              <a:rPr lang="en-US" dirty="0"/>
              <a:t>individual decisions of a public </a:t>
            </a:r>
            <a:r>
              <a:rPr lang="en-US" dirty="0" smtClean="0"/>
              <a:t>bod</a:t>
            </a:r>
            <a:r>
              <a:rPr lang="hr-HR" dirty="0" smtClean="0"/>
              <a:t>y)</a:t>
            </a:r>
          </a:p>
          <a:p>
            <a:r>
              <a:rPr lang="hr-HR" dirty="0" smtClean="0"/>
              <a:t>B) </a:t>
            </a:r>
            <a:r>
              <a:rPr lang="hr-HR" u="sng" dirty="0" err="1" smtClean="0"/>
              <a:t>review</a:t>
            </a:r>
            <a:r>
              <a:rPr lang="hr-HR" u="sng" dirty="0" smtClean="0"/>
              <a:t> </a:t>
            </a:r>
            <a:r>
              <a:rPr lang="hr-HR" u="sng" dirty="0" err="1" smtClean="0"/>
              <a:t>of</a:t>
            </a:r>
            <a:r>
              <a:rPr lang="hr-HR" u="sng" dirty="0" smtClean="0"/>
              <a:t> </a:t>
            </a:r>
            <a:r>
              <a:rPr lang="hr-HR" u="sng" dirty="0" err="1" smtClean="0"/>
              <a:t>secondary</a:t>
            </a:r>
            <a:r>
              <a:rPr lang="hr-HR" u="sng" dirty="0" smtClean="0"/>
              <a:t> </a:t>
            </a:r>
            <a:r>
              <a:rPr lang="hr-HR" u="sng" dirty="0" err="1" smtClean="0"/>
              <a:t>legislation</a:t>
            </a:r>
            <a:r>
              <a:rPr lang="hr-HR" u="sng" dirty="0" smtClean="0"/>
              <a:t> </a:t>
            </a:r>
            <a:r>
              <a:rPr lang="hr-HR" dirty="0" smtClean="0"/>
              <a:t>(</a:t>
            </a:r>
            <a:r>
              <a:rPr lang="en-US" dirty="0"/>
              <a:t>legally enforceable rules of general applicability adopted by administrative </a:t>
            </a:r>
            <a:r>
              <a:rPr lang="en-US" dirty="0" smtClean="0"/>
              <a:t>bodies</a:t>
            </a:r>
            <a:r>
              <a:rPr lang="hr-HR" dirty="0" smtClean="0"/>
              <a:t>)</a:t>
            </a:r>
          </a:p>
          <a:p>
            <a:pPr>
              <a:buFont typeface="Wingdings" panose="05000000000000000000" pitchFamily="2" charset="2"/>
              <a:buChar char="q"/>
            </a:pPr>
            <a:r>
              <a:rPr lang="hr-HR" dirty="0" smtClean="0"/>
              <a:t> </a:t>
            </a:r>
            <a:r>
              <a:rPr lang="hr-HR" dirty="0" err="1" smtClean="0"/>
              <a:t>carried</a:t>
            </a:r>
            <a:r>
              <a:rPr lang="hr-HR" dirty="0" smtClean="0"/>
              <a:t> </a:t>
            </a:r>
            <a:r>
              <a:rPr lang="hr-HR" dirty="0" err="1" smtClean="0"/>
              <a:t>out</a:t>
            </a:r>
            <a:r>
              <a:rPr lang="hr-HR" dirty="0" smtClean="0"/>
              <a:t> </a:t>
            </a:r>
            <a:r>
              <a:rPr lang="hr-HR" dirty="0" err="1" smtClean="0"/>
              <a:t>by</a:t>
            </a:r>
            <a:r>
              <a:rPr lang="hr-HR" dirty="0" smtClean="0"/>
              <a:t> </a:t>
            </a:r>
            <a:r>
              <a:rPr lang="hr-HR" dirty="0" err="1" smtClean="0"/>
              <a:t>administrative</a:t>
            </a:r>
            <a:r>
              <a:rPr lang="hr-HR" dirty="0" smtClean="0"/>
              <a:t> </a:t>
            </a:r>
            <a:r>
              <a:rPr lang="hr-HR" dirty="0" err="1" smtClean="0"/>
              <a:t>courts</a:t>
            </a:r>
            <a:r>
              <a:rPr lang="hr-HR" dirty="0" smtClean="0"/>
              <a:t> (Croatia, </a:t>
            </a:r>
            <a:r>
              <a:rPr lang="hr-HR" dirty="0" err="1" smtClean="0"/>
              <a:t>Germany</a:t>
            </a:r>
            <a:r>
              <a:rPr lang="hr-HR" dirty="0" smtClean="0"/>
              <a:t> France…); </a:t>
            </a:r>
            <a:r>
              <a:rPr lang="en-US" dirty="0"/>
              <a:t>regular civil </a:t>
            </a:r>
            <a:r>
              <a:rPr lang="en-US" dirty="0" smtClean="0"/>
              <a:t>courts</a:t>
            </a:r>
            <a:r>
              <a:rPr lang="hr-HR" dirty="0" smtClean="0"/>
              <a:t>,</a:t>
            </a:r>
            <a:r>
              <a:rPr lang="en-US" dirty="0" smtClean="0"/>
              <a:t> </a:t>
            </a:r>
            <a:r>
              <a:rPr lang="en-US" dirty="0"/>
              <a:t>although it may be delegated to specialized panels within these </a:t>
            </a:r>
            <a:r>
              <a:rPr lang="en-US" dirty="0" smtClean="0"/>
              <a:t>courts</a:t>
            </a:r>
            <a:r>
              <a:rPr lang="hr-HR" dirty="0" smtClean="0"/>
              <a:t> (</a:t>
            </a:r>
            <a:r>
              <a:rPr lang="en-US" dirty="0"/>
              <a:t>the Administrative Court within the High Court of England and </a:t>
            </a:r>
            <a:r>
              <a:rPr lang="en-US" dirty="0" smtClean="0"/>
              <a:t>Wales</a:t>
            </a:r>
            <a:r>
              <a:rPr lang="hr-HR" dirty="0" smtClean="0"/>
              <a:t>, </a:t>
            </a:r>
            <a:r>
              <a:rPr lang="hr-HR" dirty="0" err="1" smtClean="0"/>
              <a:t>The</a:t>
            </a:r>
            <a:r>
              <a:rPr lang="hr-HR" dirty="0" smtClean="0"/>
              <a:t> </a:t>
            </a:r>
            <a:r>
              <a:rPr lang="hr-HR" dirty="0" err="1" smtClean="0"/>
              <a:t>Netherlands</a:t>
            </a:r>
            <a:r>
              <a:rPr lang="hr-HR" dirty="0" smtClean="0"/>
              <a:t>); </a:t>
            </a:r>
          </a:p>
          <a:p>
            <a:pPr>
              <a:buFont typeface="Wingdings" panose="05000000000000000000" pitchFamily="2" charset="2"/>
              <a:buChar char="q"/>
            </a:pPr>
            <a:r>
              <a:rPr lang="hr-HR" dirty="0"/>
              <a:t> </a:t>
            </a:r>
            <a:r>
              <a:rPr lang="hr-HR" dirty="0" smtClean="0"/>
              <a:t>t</a:t>
            </a:r>
            <a:r>
              <a:rPr lang="en-US" dirty="0" smtClean="0"/>
              <a:t>he </a:t>
            </a:r>
            <a:r>
              <a:rPr lang="en-US" dirty="0"/>
              <a:t>United States employs a mixed system in which some administrative decisions are reviewed by the United States district courts (which are the general trial courts), some are reviewed directly by the United States courts of appeals and others are reviewed by specialized tribunals</a:t>
            </a:r>
            <a:r>
              <a:rPr lang="hr-HR" dirty="0" smtClean="0"/>
              <a:t> </a:t>
            </a:r>
          </a:p>
          <a:p>
            <a:pPr marL="0" indent="0">
              <a:buNone/>
            </a:pPr>
            <a:endParaRPr lang="hr-HR" dirty="0"/>
          </a:p>
        </p:txBody>
      </p:sp>
    </p:spTree>
    <p:extLst>
      <p:ext uri="{BB962C8B-B14F-4D97-AF65-F5344CB8AC3E}">
        <p14:creationId xmlns:p14="http://schemas.microsoft.com/office/powerpoint/2010/main" val="3743314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b="1" dirty="0" smtClean="0"/>
              <a:t>2. </a:t>
            </a:r>
            <a:r>
              <a:rPr lang="hr-HR" b="1" dirty="0" err="1" smtClean="0"/>
              <a:t>judicial</a:t>
            </a:r>
            <a:r>
              <a:rPr lang="hr-HR" b="1" dirty="0" smtClean="0"/>
              <a:t> </a:t>
            </a:r>
            <a:r>
              <a:rPr lang="hr-HR" b="1" dirty="0" err="1" smtClean="0"/>
              <a:t>review</a:t>
            </a:r>
            <a:r>
              <a:rPr lang="hr-HR" b="1" dirty="0" smtClean="0"/>
              <a:t> </a:t>
            </a:r>
            <a:r>
              <a:rPr lang="hr-HR" b="1" dirty="0" err="1" smtClean="0"/>
              <a:t>of</a:t>
            </a:r>
            <a:r>
              <a:rPr lang="hr-HR" b="1" dirty="0" smtClean="0"/>
              <a:t> </a:t>
            </a:r>
            <a:r>
              <a:rPr lang="hr-HR" b="1" dirty="0" err="1" smtClean="0"/>
              <a:t>primary</a:t>
            </a:r>
            <a:r>
              <a:rPr lang="hr-HR" b="1" dirty="0" smtClean="0"/>
              <a:t> </a:t>
            </a:r>
            <a:r>
              <a:rPr lang="hr-HR" b="1" dirty="0" err="1" smtClean="0"/>
              <a:t>legislation</a:t>
            </a:r>
            <a:r>
              <a:rPr lang="hr-HR" b="1" dirty="0" smtClean="0"/>
              <a:t> </a:t>
            </a:r>
            <a:r>
              <a:rPr lang="hr-HR" dirty="0" smtClean="0"/>
              <a:t>(</a:t>
            </a:r>
            <a:r>
              <a:rPr lang="hr-HR" dirty="0" err="1" smtClean="0"/>
              <a:t>laws</a:t>
            </a:r>
            <a:r>
              <a:rPr lang="hr-HR" dirty="0" smtClean="0"/>
              <a:t> </a:t>
            </a:r>
            <a:r>
              <a:rPr lang="hr-HR" dirty="0" err="1" smtClean="0"/>
              <a:t>passed</a:t>
            </a:r>
            <a:r>
              <a:rPr lang="hr-HR" dirty="0" smtClean="0"/>
              <a:t> </a:t>
            </a:r>
            <a:r>
              <a:rPr lang="hr-HR" dirty="0" err="1" smtClean="0"/>
              <a:t>directly</a:t>
            </a:r>
            <a:r>
              <a:rPr lang="hr-HR" dirty="0" smtClean="0"/>
              <a:t> </a:t>
            </a:r>
            <a:r>
              <a:rPr lang="hr-HR" dirty="0" err="1" smtClean="0"/>
              <a:t>by</a:t>
            </a:r>
            <a:r>
              <a:rPr lang="hr-HR" dirty="0" smtClean="0"/>
              <a:t> </a:t>
            </a:r>
            <a:r>
              <a:rPr lang="hr-HR" dirty="0" err="1" smtClean="0"/>
              <a:t>elected</a:t>
            </a:r>
            <a:r>
              <a:rPr lang="hr-HR" dirty="0" smtClean="0"/>
              <a:t> </a:t>
            </a:r>
            <a:r>
              <a:rPr lang="hr-HR" dirty="0" err="1" smtClean="0"/>
              <a:t>legislature</a:t>
            </a:r>
            <a:r>
              <a:rPr lang="hr-HR" dirty="0" smtClean="0"/>
              <a:t>)</a:t>
            </a:r>
          </a:p>
          <a:p>
            <a:r>
              <a:rPr lang="hr-HR" dirty="0" smtClean="0"/>
              <a:t>A) </a:t>
            </a:r>
            <a:r>
              <a:rPr lang="hr-HR" dirty="0" err="1" smtClean="0"/>
              <a:t>not</a:t>
            </a:r>
            <a:r>
              <a:rPr lang="hr-HR" dirty="0" smtClean="0"/>
              <a:t> </a:t>
            </a:r>
            <a:r>
              <a:rPr lang="hr-HR" dirty="0" err="1" smtClean="0"/>
              <a:t>permitted</a:t>
            </a:r>
            <a:r>
              <a:rPr lang="hr-HR" dirty="0" smtClean="0"/>
              <a:t> </a:t>
            </a:r>
            <a:r>
              <a:rPr lang="hr-HR" dirty="0" err="1" smtClean="0"/>
              <a:t>under</a:t>
            </a:r>
            <a:r>
              <a:rPr lang="hr-HR" dirty="0" smtClean="0"/>
              <a:t> </a:t>
            </a:r>
            <a:r>
              <a:rPr lang="hr-HR" dirty="0" err="1" smtClean="0"/>
              <a:t>the</a:t>
            </a:r>
            <a:r>
              <a:rPr lang="hr-HR" dirty="0" smtClean="0"/>
              <a:t> </a:t>
            </a:r>
            <a:r>
              <a:rPr lang="hr-HR" dirty="0" err="1" smtClean="0"/>
              <a:t>doctrine</a:t>
            </a:r>
            <a:r>
              <a:rPr lang="hr-HR" dirty="0" smtClean="0"/>
              <a:t> </a:t>
            </a:r>
            <a:r>
              <a:rPr lang="hr-HR" dirty="0" err="1" smtClean="0"/>
              <a:t>of</a:t>
            </a:r>
            <a:r>
              <a:rPr lang="hr-HR" dirty="0" smtClean="0"/>
              <a:t> </a:t>
            </a:r>
            <a:r>
              <a:rPr lang="hr-HR" dirty="0" err="1" smtClean="0"/>
              <a:t>parliamentary</a:t>
            </a:r>
            <a:r>
              <a:rPr lang="hr-HR" dirty="0" smtClean="0"/>
              <a:t> </a:t>
            </a:r>
            <a:r>
              <a:rPr lang="hr-HR" dirty="0" err="1" smtClean="0"/>
              <a:t>sovereignty</a:t>
            </a:r>
            <a:r>
              <a:rPr lang="hr-HR" dirty="0" smtClean="0"/>
              <a:t> (</a:t>
            </a:r>
            <a:r>
              <a:rPr lang="hr-HR" dirty="0" err="1"/>
              <a:t>T</a:t>
            </a:r>
            <a:r>
              <a:rPr lang="hr-HR" dirty="0" err="1" smtClean="0"/>
              <a:t>he</a:t>
            </a:r>
            <a:r>
              <a:rPr lang="hr-HR" dirty="0" smtClean="0"/>
              <a:t> UK, </a:t>
            </a:r>
            <a:r>
              <a:rPr lang="hr-HR" dirty="0" err="1" smtClean="0"/>
              <a:t>The</a:t>
            </a:r>
            <a:r>
              <a:rPr lang="hr-HR" dirty="0" smtClean="0"/>
              <a:t> </a:t>
            </a:r>
            <a:r>
              <a:rPr lang="hr-HR" dirty="0" err="1" smtClean="0"/>
              <a:t>Netherlands</a:t>
            </a:r>
            <a:r>
              <a:rPr lang="hr-HR" dirty="0" smtClean="0"/>
              <a:t>)</a:t>
            </a:r>
          </a:p>
          <a:p>
            <a:r>
              <a:rPr lang="hr-HR" dirty="0" smtClean="0"/>
              <a:t>B) </a:t>
            </a:r>
            <a:r>
              <a:rPr lang="hr-HR" dirty="0" err="1" smtClean="0"/>
              <a:t>carried</a:t>
            </a:r>
            <a:r>
              <a:rPr lang="hr-HR" dirty="0" smtClean="0"/>
              <a:t> </a:t>
            </a:r>
            <a:r>
              <a:rPr lang="hr-HR" dirty="0" err="1" smtClean="0"/>
              <a:t>out</a:t>
            </a:r>
            <a:r>
              <a:rPr lang="hr-HR" dirty="0" smtClean="0"/>
              <a:t> </a:t>
            </a:r>
            <a:r>
              <a:rPr lang="hr-HR" dirty="0" err="1" smtClean="0"/>
              <a:t>by</a:t>
            </a:r>
            <a:r>
              <a:rPr lang="hr-HR" dirty="0" smtClean="0"/>
              <a:t> general </a:t>
            </a:r>
            <a:r>
              <a:rPr lang="hr-HR" dirty="0" err="1" smtClean="0"/>
              <a:t>courts</a:t>
            </a:r>
            <a:r>
              <a:rPr lang="hr-HR" dirty="0" smtClean="0"/>
              <a:t> (</a:t>
            </a:r>
            <a:r>
              <a:rPr lang="hr-HR" dirty="0" err="1" smtClean="0"/>
              <a:t>in</a:t>
            </a:r>
            <a:r>
              <a:rPr lang="hr-HR" dirty="0" smtClean="0"/>
              <a:t> </a:t>
            </a:r>
            <a:r>
              <a:rPr lang="hr-HR" dirty="0" err="1" smtClean="0"/>
              <a:t>the</a:t>
            </a:r>
            <a:r>
              <a:rPr lang="hr-HR" dirty="0" smtClean="0"/>
              <a:t> USA, </a:t>
            </a:r>
            <a:r>
              <a:rPr lang="en-US" dirty="0" smtClean="0"/>
              <a:t>federal </a:t>
            </a:r>
            <a:r>
              <a:rPr lang="en-US" dirty="0"/>
              <a:t>and state </a:t>
            </a:r>
            <a:r>
              <a:rPr lang="en-US" dirty="0" smtClean="0"/>
              <a:t>courts</a:t>
            </a:r>
            <a:r>
              <a:rPr lang="hr-HR" dirty="0" smtClean="0"/>
              <a:t> </a:t>
            </a:r>
            <a:r>
              <a:rPr lang="en-US" dirty="0" smtClean="0"/>
              <a:t>are </a:t>
            </a:r>
            <a:r>
              <a:rPr lang="en-US" dirty="0"/>
              <a:t>able to review and declare the "constitutionality</a:t>
            </a:r>
            <a:r>
              <a:rPr lang="en-US" dirty="0" smtClean="0"/>
              <a:t>" </a:t>
            </a:r>
            <a:r>
              <a:rPr lang="en-US" dirty="0"/>
              <a:t>(or lack thereof) of legislation that is relevant to any case properly within their </a:t>
            </a:r>
            <a:r>
              <a:rPr lang="en-US" dirty="0" smtClean="0"/>
              <a:t>jurisdiction</a:t>
            </a:r>
            <a:r>
              <a:rPr lang="hr-HR" dirty="0" smtClean="0"/>
              <a:t>); </a:t>
            </a:r>
            <a:r>
              <a:rPr lang="hr-HR" dirty="0" err="1" smtClean="0"/>
              <a:t>however</a:t>
            </a:r>
            <a:r>
              <a:rPr lang="hr-HR" dirty="0" smtClean="0"/>
              <a:t>, </a:t>
            </a:r>
            <a:r>
              <a:rPr lang="hr-HR" dirty="0" err="1" smtClean="0"/>
              <a:t>judicial</a:t>
            </a:r>
            <a:r>
              <a:rPr lang="hr-HR" dirty="0" smtClean="0"/>
              <a:t> </a:t>
            </a:r>
            <a:r>
              <a:rPr lang="hr-HR" dirty="0" err="1" smtClean="0"/>
              <a:t>review</a:t>
            </a:r>
            <a:r>
              <a:rPr lang="hr-HR" dirty="0" smtClean="0"/>
              <a:t> </a:t>
            </a:r>
            <a:r>
              <a:rPr lang="en-US" dirty="0"/>
              <a:t>refers primarily to the adjudication of constitutionality of statutes, especially by the Supreme Court of the United </a:t>
            </a:r>
            <a:r>
              <a:rPr lang="en-US" dirty="0" smtClean="0"/>
              <a:t>States</a:t>
            </a:r>
            <a:r>
              <a:rPr lang="hr-HR" dirty="0" smtClean="0"/>
              <a:t>)</a:t>
            </a:r>
          </a:p>
          <a:p>
            <a:r>
              <a:rPr lang="hr-HR" dirty="0" smtClean="0"/>
              <a:t>C) </a:t>
            </a:r>
            <a:r>
              <a:rPr lang="hr-HR" dirty="0" err="1" smtClean="0"/>
              <a:t>carried</a:t>
            </a:r>
            <a:r>
              <a:rPr lang="hr-HR" dirty="0" smtClean="0"/>
              <a:t> </a:t>
            </a:r>
            <a:r>
              <a:rPr lang="hr-HR" dirty="0" err="1" smtClean="0"/>
              <a:t>out</a:t>
            </a:r>
            <a:r>
              <a:rPr lang="hr-HR" dirty="0" smtClean="0"/>
              <a:t> </a:t>
            </a:r>
            <a:r>
              <a:rPr lang="hr-HR" dirty="0" err="1" smtClean="0"/>
              <a:t>by</a:t>
            </a:r>
            <a:r>
              <a:rPr lang="hr-HR" dirty="0" smtClean="0"/>
              <a:t> a </a:t>
            </a:r>
            <a:r>
              <a:rPr lang="hr-HR" dirty="0" err="1" smtClean="0"/>
              <a:t>specialized</a:t>
            </a:r>
            <a:r>
              <a:rPr lang="hr-HR" dirty="0" smtClean="0"/>
              <a:t> </a:t>
            </a:r>
            <a:r>
              <a:rPr lang="hr-HR" dirty="0" err="1" smtClean="0"/>
              <a:t>court</a:t>
            </a:r>
            <a:r>
              <a:rPr lang="hr-HR" dirty="0" smtClean="0"/>
              <a:t> (</a:t>
            </a:r>
            <a:r>
              <a:rPr lang="hr-HR" dirty="0" err="1" smtClean="0"/>
              <a:t>Constitutional</a:t>
            </a:r>
            <a:r>
              <a:rPr lang="hr-HR" dirty="0" smtClean="0"/>
              <a:t> Court; Croatia, </a:t>
            </a:r>
            <a:r>
              <a:rPr lang="hr-HR" dirty="0" err="1" smtClean="0"/>
              <a:t>Germany</a:t>
            </a:r>
            <a:r>
              <a:rPr lang="hr-HR" dirty="0" smtClean="0"/>
              <a:t>, </a:t>
            </a:r>
            <a:r>
              <a:rPr lang="hr-HR" dirty="0" err="1" smtClean="0"/>
              <a:t>Austria</a:t>
            </a:r>
            <a:r>
              <a:rPr lang="hr-HR" dirty="0" smtClean="0"/>
              <a:t>…)</a:t>
            </a:r>
          </a:p>
          <a:p>
            <a:endParaRPr lang="hr-HR" dirty="0"/>
          </a:p>
        </p:txBody>
      </p:sp>
    </p:spTree>
    <p:extLst>
      <p:ext uri="{BB962C8B-B14F-4D97-AF65-F5344CB8AC3E}">
        <p14:creationId xmlns:p14="http://schemas.microsoft.com/office/powerpoint/2010/main" val="1417699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review</a:t>
            </a:r>
            <a:r>
              <a:rPr lang="hr-HR" dirty="0" smtClean="0"/>
              <a:t> </a:t>
            </a:r>
            <a:r>
              <a:rPr lang="hr-HR" dirty="0" err="1" smtClean="0"/>
              <a:t>in</a:t>
            </a:r>
            <a:r>
              <a:rPr lang="hr-HR" dirty="0" smtClean="0"/>
              <a:t> </a:t>
            </a:r>
            <a:r>
              <a:rPr lang="hr-HR" dirty="0" err="1" smtClean="0"/>
              <a:t>England</a:t>
            </a:r>
            <a:r>
              <a:rPr lang="hr-HR" dirty="0" smtClean="0"/>
              <a:t> </a:t>
            </a:r>
            <a:r>
              <a:rPr lang="hr-HR" dirty="0" err="1" smtClean="0"/>
              <a:t>and</a:t>
            </a:r>
            <a:r>
              <a:rPr lang="hr-HR" dirty="0" smtClean="0"/>
              <a:t> Wales</a:t>
            </a:r>
            <a:endParaRPr lang="hr-HR"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 </a:t>
            </a:r>
            <a:r>
              <a:rPr lang="en-US" dirty="0"/>
              <a:t>a procedure in English administrative law by which the </a:t>
            </a:r>
            <a:r>
              <a:rPr lang="en-US" dirty="0" smtClean="0"/>
              <a:t>courts</a:t>
            </a:r>
            <a:r>
              <a:rPr lang="en-US" dirty="0"/>
              <a:t> supervise the exercise of public power on the application of an </a:t>
            </a:r>
            <a:r>
              <a:rPr lang="en-US" dirty="0" smtClean="0"/>
              <a:t>individual</a:t>
            </a:r>
            <a:endParaRPr lang="hr-HR" dirty="0" smtClean="0"/>
          </a:p>
          <a:p>
            <a:pPr>
              <a:buFont typeface="Wingdings" panose="05000000000000000000" pitchFamily="2" charset="2"/>
              <a:buChar char="q"/>
            </a:pPr>
            <a:r>
              <a:rPr lang="hr-HR" dirty="0"/>
              <a:t> </a:t>
            </a:r>
            <a:r>
              <a:rPr lang="hr-HR" dirty="0" smtClean="0"/>
              <a:t>a</a:t>
            </a:r>
            <a:r>
              <a:rPr lang="en-US" dirty="0" smtClean="0"/>
              <a:t> </a:t>
            </a:r>
            <a:r>
              <a:rPr lang="en-US" dirty="0"/>
              <a:t>person who feels that an exercise of such power by a government authority, such as a minister, the local </a:t>
            </a:r>
            <a:r>
              <a:rPr lang="en-US" dirty="0" smtClean="0"/>
              <a:t>council</a:t>
            </a:r>
            <a:r>
              <a:rPr lang="hr-HR" dirty="0" smtClean="0"/>
              <a:t>…</a:t>
            </a:r>
            <a:r>
              <a:rPr lang="en-US" dirty="0" smtClean="0"/>
              <a:t>, </a:t>
            </a:r>
            <a:r>
              <a:rPr lang="en-US" dirty="0"/>
              <a:t>is unlawful, perhaps because it has violated his or her rights, may apply to the Administrative </a:t>
            </a:r>
            <a:r>
              <a:rPr lang="en-US" dirty="0" smtClean="0"/>
              <a:t>Court </a:t>
            </a:r>
            <a:r>
              <a:rPr lang="en-US" dirty="0"/>
              <a:t>for judicial review of the decision</a:t>
            </a:r>
            <a:endParaRPr lang="hr-HR" dirty="0"/>
          </a:p>
        </p:txBody>
      </p:sp>
    </p:spTree>
    <p:extLst>
      <p:ext uri="{BB962C8B-B14F-4D97-AF65-F5344CB8AC3E}">
        <p14:creationId xmlns:p14="http://schemas.microsoft.com/office/powerpoint/2010/main" val="517560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Grounds</a:t>
            </a:r>
            <a:r>
              <a:rPr lang="hr-HR" dirty="0" smtClean="0"/>
              <a:t> for </a:t>
            </a:r>
            <a:r>
              <a:rPr lang="hr-HR" dirty="0" err="1" smtClean="0"/>
              <a:t>judicial</a:t>
            </a:r>
            <a:r>
              <a:rPr lang="hr-HR" dirty="0" smtClean="0"/>
              <a:t> </a:t>
            </a:r>
            <a:r>
              <a:rPr lang="hr-HR" dirty="0" err="1" smtClean="0"/>
              <a:t>review</a:t>
            </a:r>
            <a:endParaRPr lang="hr-HR" dirty="0"/>
          </a:p>
        </p:txBody>
      </p:sp>
      <p:sp>
        <p:nvSpPr>
          <p:cNvPr id="3" name="Content Placeholder 2"/>
          <p:cNvSpPr>
            <a:spLocks noGrp="1"/>
          </p:cNvSpPr>
          <p:nvPr>
            <p:ph idx="1"/>
          </p:nvPr>
        </p:nvSpPr>
        <p:spPr/>
        <p:txBody>
          <a:bodyPr>
            <a:normAutofit/>
          </a:bodyPr>
          <a:lstStyle/>
          <a:p>
            <a:r>
              <a:rPr lang="hr-HR" b="1" dirty="0" smtClean="0"/>
              <a:t>1. </a:t>
            </a:r>
            <a:r>
              <a:rPr lang="hr-HR" b="1" dirty="0" err="1" smtClean="0"/>
              <a:t>illegality</a:t>
            </a:r>
            <a:endParaRPr lang="hr-HR" b="1" dirty="0" smtClean="0"/>
          </a:p>
          <a:p>
            <a:r>
              <a:rPr lang="hr-HR" dirty="0" smtClean="0"/>
              <a:t>- </a:t>
            </a:r>
            <a:r>
              <a:rPr lang="hr-HR" dirty="0" err="1" smtClean="0"/>
              <a:t>decision</a:t>
            </a:r>
            <a:r>
              <a:rPr lang="hr-HR" dirty="0" smtClean="0"/>
              <a:t> </a:t>
            </a:r>
            <a:r>
              <a:rPr lang="hr-HR" dirty="0" err="1" smtClean="0"/>
              <a:t>made</a:t>
            </a:r>
            <a:r>
              <a:rPr lang="hr-HR" dirty="0" smtClean="0"/>
              <a:t> </a:t>
            </a:r>
            <a:r>
              <a:rPr lang="hr-HR" dirty="0" err="1" smtClean="0"/>
              <a:t>by</a:t>
            </a:r>
            <a:r>
              <a:rPr lang="hr-HR" dirty="0" smtClean="0"/>
              <a:t> </a:t>
            </a:r>
            <a:r>
              <a:rPr lang="hr-HR" dirty="0" err="1" smtClean="0"/>
              <a:t>the</a:t>
            </a:r>
            <a:r>
              <a:rPr lang="hr-HR" dirty="0" smtClean="0"/>
              <a:t> </a:t>
            </a:r>
            <a:r>
              <a:rPr lang="hr-HR" dirty="0" err="1" smtClean="0"/>
              <a:t>wrong</a:t>
            </a:r>
            <a:r>
              <a:rPr lang="hr-HR" dirty="0" smtClean="0"/>
              <a:t> </a:t>
            </a:r>
            <a:r>
              <a:rPr lang="hr-HR" dirty="0" err="1" smtClean="0"/>
              <a:t>person</a:t>
            </a:r>
            <a:endParaRPr lang="hr-HR" dirty="0" smtClean="0"/>
          </a:p>
          <a:p>
            <a:r>
              <a:rPr lang="hr-HR" dirty="0" smtClean="0"/>
              <a:t>- </a:t>
            </a:r>
            <a:r>
              <a:rPr lang="hr-HR" dirty="0" err="1" smtClean="0"/>
              <a:t>error</a:t>
            </a:r>
            <a:r>
              <a:rPr lang="hr-HR" dirty="0" smtClean="0"/>
              <a:t> </a:t>
            </a:r>
            <a:r>
              <a:rPr lang="hr-HR" dirty="0" err="1" smtClean="0"/>
              <a:t>of</a:t>
            </a:r>
            <a:r>
              <a:rPr lang="hr-HR" dirty="0" smtClean="0"/>
              <a:t> </a:t>
            </a:r>
            <a:r>
              <a:rPr lang="hr-HR" dirty="0" err="1" smtClean="0"/>
              <a:t>law</a:t>
            </a:r>
            <a:r>
              <a:rPr lang="hr-HR" dirty="0" smtClean="0"/>
              <a:t> </a:t>
            </a:r>
            <a:r>
              <a:rPr lang="hr-HR" dirty="0" err="1" smtClean="0"/>
              <a:t>or</a:t>
            </a:r>
            <a:r>
              <a:rPr lang="hr-HR" dirty="0" smtClean="0"/>
              <a:t> </a:t>
            </a:r>
            <a:r>
              <a:rPr lang="hr-HR" dirty="0" err="1" smtClean="0"/>
              <a:t>error</a:t>
            </a:r>
            <a:r>
              <a:rPr lang="hr-HR" dirty="0" smtClean="0"/>
              <a:t> </a:t>
            </a:r>
            <a:r>
              <a:rPr lang="hr-HR" dirty="0" err="1" smtClean="0"/>
              <a:t>of</a:t>
            </a:r>
            <a:r>
              <a:rPr lang="hr-HR" dirty="0" smtClean="0"/>
              <a:t> </a:t>
            </a:r>
            <a:r>
              <a:rPr lang="hr-HR" dirty="0" err="1" smtClean="0"/>
              <a:t>fact</a:t>
            </a:r>
            <a:r>
              <a:rPr lang="hr-HR" dirty="0" smtClean="0"/>
              <a:t> </a:t>
            </a:r>
            <a:r>
              <a:rPr lang="hr-HR" dirty="0" err="1" smtClean="0"/>
              <a:t>occurred</a:t>
            </a:r>
            <a:endParaRPr lang="hr-HR" dirty="0" smtClean="0"/>
          </a:p>
          <a:p>
            <a:r>
              <a:rPr lang="hr-HR" dirty="0" smtClean="0"/>
              <a:t>- </a:t>
            </a:r>
            <a:r>
              <a:rPr lang="hr-HR" dirty="0" err="1" smtClean="0"/>
              <a:t>decision</a:t>
            </a:r>
            <a:r>
              <a:rPr lang="hr-HR" dirty="0" smtClean="0"/>
              <a:t> </a:t>
            </a:r>
            <a:r>
              <a:rPr lang="hr-HR" dirty="0" err="1" smtClean="0"/>
              <a:t>maker</a:t>
            </a:r>
            <a:r>
              <a:rPr lang="hr-HR" dirty="0" smtClean="0"/>
              <a:t> </a:t>
            </a:r>
            <a:r>
              <a:rPr lang="hr-HR" dirty="0" err="1" smtClean="0"/>
              <a:t>went</a:t>
            </a:r>
            <a:r>
              <a:rPr lang="hr-HR" dirty="0" smtClean="0"/>
              <a:t> </a:t>
            </a:r>
            <a:r>
              <a:rPr lang="hr-HR" dirty="0" err="1" smtClean="0"/>
              <a:t>beyond</a:t>
            </a:r>
            <a:r>
              <a:rPr lang="hr-HR" dirty="0" smtClean="0"/>
              <a:t> </a:t>
            </a:r>
            <a:r>
              <a:rPr lang="hr-HR" dirty="0" err="1" smtClean="0"/>
              <a:t>their</a:t>
            </a:r>
            <a:r>
              <a:rPr lang="hr-HR" dirty="0" smtClean="0"/>
              <a:t> </a:t>
            </a:r>
            <a:r>
              <a:rPr lang="hr-HR" dirty="0" err="1" smtClean="0"/>
              <a:t>power</a:t>
            </a:r>
            <a:r>
              <a:rPr lang="hr-HR" dirty="0" smtClean="0"/>
              <a:t> (</a:t>
            </a:r>
            <a:r>
              <a:rPr lang="hr-HR" dirty="0" err="1" smtClean="0"/>
              <a:t>ultra</a:t>
            </a:r>
            <a:r>
              <a:rPr lang="hr-HR" dirty="0" smtClean="0"/>
              <a:t> </a:t>
            </a:r>
            <a:r>
              <a:rPr lang="hr-HR" dirty="0" err="1" smtClean="0"/>
              <a:t>vires</a:t>
            </a:r>
            <a:r>
              <a:rPr lang="hr-HR" dirty="0" smtClean="0"/>
              <a:t>)</a:t>
            </a:r>
          </a:p>
        </p:txBody>
      </p:sp>
    </p:spTree>
    <p:extLst>
      <p:ext uri="{BB962C8B-B14F-4D97-AF65-F5344CB8AC3E}">
        <p14:creationId xmlns:p14="http://schemas.microsoft.com/office/powerpoint/2010/main" val="38264524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589</TotalTime>
  <Words>1215</Words>
  <Application>Microsoft Office PowerPoint</Application>
  <PresentationFormat>Widescreen</PresentationFormat>
  <Paragraphs>125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Wingdings</vt:lpstr>
      <vt:lpstr>Retrospect</vt:lpstr>
      <vt:lpstr>Judicial control of public authorities</vt:lpstr>
      <vt:lpstr>Public authorities</vt:lpstr>
      <vt:lpstr>Appeal or judicial review?</vt:lpstr>
      <vt:lpstr>Judicial review</vt:lpstr>
      <vt:lpstr>PowerPoint Presentation</vt:lpstr>
      <vt:lpstr>Types of judicial review</vt:lpstr>
      <vt:lpstr>PowerPoint Presentation</vt:lpstr>
      <vt:lpstr>Judicial review in England and Wales</vt:lpstr>
      <vt:lpstr>Grounds for judicial review</vt:lpstr>
      <vt:lpstr>PowerPoint Presentation</vt:lpstr>
      <vt:lpstr>PowerPoint Presentation</vt:lpstr>
      <vt:lpstr>Remedies</vt:lpstr>
      <vt:lpstr>Example</vt:lpstr>
      <vt:lpstr>Remedies</vt:lpstr>
      <vt:lpstr>PowerPoint Presentation</vt:lpstr>
      <vt:lpstr>Judicial review in the USA</vt:lpstr>
      <vt:lpstr>Hylton v. United States (1796)</vt:lpstr>
      <vt:lpstr>Marbury v. Madison (1803)</vt:lpstr>
      <vt:lpstr>Vocabulary</vt:lpstr>
      <vt:lpstr>PowerPoint Presentation</vt:lpstr>
      <vt:lpstr>PowerPoint Presentation</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control of public authorities</dc:title>
  <dc:creator>ivana</dc:creator>
  <cp:lastModifiedBy>ivana</cp:lastModifiedBy>
  <cp:revision>34</cp:revision>
  <dcterms:created xsi:type="dcterms:W3CDTF">2015-04-07T08:00:39Z</dcterms:created>
  <dcterms:modified xsi:type="dcterms:W3CDTF">2015-04-09T11:51:52Z</dcterms:modified>
</cp:coreProperties>
</file>