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ACF5-2554-466C-AFA7-AAC14A157DB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9E27-A372-4C0D-AE98-5117F14A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8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ACF5-2554-466C-AFA7-AAC14A157DB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9E27-A372-4C0D-AE98-5117F14A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27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ACF5-2554-466C-AFA7-AAC14A157DB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9E27-A372-4C0D-AE98-5117F14A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3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ACF5-2554-466C-AFA7-AAC14A157DB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9E27-A372-4C0D-AE98-5117F14A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97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ACF5-2554-466C-AFA7-AAC14A157DB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9E27-A372-4C0D-AE98-5117F14A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5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ACF5-2554-466C-AFA7-AAC14A157DB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9E27-A372-4C0D-AE98-5117F14A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6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ACF5-2554-466C-AFA7-AAC14A157DB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9E27-A372-4C0D-AE98-5117F14A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3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ACF5-2554-466C-AFA7-AAC14A157DB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9E27-A372-4C0D-AE98-5117F14A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90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ACF5-2554-466C-AFA7-AAC14A157DB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9E27-A372-4C0D-AE98-5117F14A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37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ACF5-2554-466C-AFA7-AAC14A157DB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9E27-A372-4C0D-AE98-5117F14A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80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ACF5-2554-466C-AFA7-AAC14A157DB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9E27-A372-4C0D-AE98-5117F14A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39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8ACF5-2554-466C-AFA7-AAC14A157DB5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19E27-A372-4C0D-AE98-5117F14A7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2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likovni rezultat za kazakhstan 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"/>
            <a:ext cx="9252520" cy="687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033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Trenutno stanje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smanjena stopa siromaštva</a:t>
            </a:r>
          </a:p>
          <a:p>
            <a:r>
              <a:rPr lang="hr-HR" dirty="0"/>
              <a:t> </a:t>
            </a:r>
            <a:r>
              <a:rPr lang="hr-HR" dirty="0" smtClean="0"/>
              <a:t>zadovoljavajuća razina dijaloga i suradnje među brojnim,različitim etničkim skupinama unutar </a:t>
            </a:r>
            <a:r>
              <a:rPr lang="hr-HR" dirty="0" err="1" smtClean="0"/>
              <a:t>Kazkhstana</a:t>
            </a:r>
            <a:endParaRPr lang="hr-HR" dirty="0" smtClean="0"/>
          </a:p>
          <a:p>
            <a:r>
              <a:rPr lang="hr-HR" dirty="0" smtClean="0"/>
              <a:t>Pozitivan razvoj socijalnog rada, socijalnih programa, posebice nevladinih organizacija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ali i dalje problem ostvarivanja ljudskih prava?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051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Human </a:t>
            </a:r>
            <a:r>
              <a:rPr lang="hr-HR" dirty="0" err="1" smtClean="0"/>
              <a:t>Rights</a:t>
            </a:r>
            <a:r>
              <a:rPr lang="hr-HR" dirty="0" smtClean="0"/>
              <a:t> </a:t>
            </a:r>
            <a:r>
              <a:rPr lang="hr-HR" dirty="0" err="1" smtClean="0"/>
              <a:t>Watch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 izvješće o ljudskim pravima u </a:t>
            </a:r>
            <a:r>
              <a:rPr lang="hr-HR" dirty="0" err="1" smtClean="0"/>
              <a:t>Kazakhstanu</a:t>
            </a:r>
            <a:r>
              <a:rPr lang="hr-HR" dirty="0" smtClean="0"/>
              <a:t>: </a:t>
            </a:r>
          </a:p>
          <a:p>
            <a:pPr>
              <a:buFontTx/>
              <a:buChar char="-"/>
            </a:pPr>
            <a:r>
              <a:rPr lang="hr-HR" dirty="0" smtClean="0"/>
              <a:t>Do polovine 2018. uhićeno je 57 osoba za javno istupanje, kritiziranje ili protestiranje – razlog : ‘’poticanje na nesklad’’ </a:t>
            </a:r>
          </a:p>
          <a:p>
            <a:pPr>
              <a:buFontTx/>
              <a:buChar char="-"/>
            </a:pPr>
            <a:r>
              <a:rPr lang="hr-HR" dirty="0"/>
              <a:t> </a:t>
            </a:r>
            <a:r>
              <a:rPr lang="hr-HR" dirty="0" smtClean="0"/>
              <a:t>u srpnju </a:t>
            </a:r>
            <a:r>
              <a:rPr lang="hr-HR" dirty="0"/>
              <a:t>uhićena aktivistica Elena </a:t>
            </a:r>
            <a:r>
              <a:rPr lang="hr-HR" dirty="0" err="1" smtClean="0"/>
              <a:t>Semenova</a:t>
            </a:r>
            <a:r>
              <a:rPr lang="hr-HR" dirty="0" smtClean="0"/>
              <a:t> zbog progovaranja o lošim </a:t>
            </a:r>
            <a:r>
              <a:rPr lang="hr-HR" dirty="0" err="1" smtClean="0"/>
              <a:t>uvijetima</a:t>
            </a:r>
            <a:r>
              <a:rPr lang="hr-HR" dirty="0" smtClean="0"/>
              <a:t> u zatvorima</a:t>
            </a:r>
          </a:p>
          <a:p>
            <a:pPr>
              <a:buFontTx/>
              <a:buChar char="-"/>
            </a:pPr>
            <a:r>
              <a:rPr lang="hr-HR" dirty="0" err="1" smtClean="0"/>
              <a:t>Natalya</a:t>
            </a:r>
            <a:r>
              <a:rPr lang="hr-HR" dirty="0" smtClean="0"/>
              <a:t> </a:t>
            </a:r>
            <a:r>
              <a:rPr lang="hr-HR" dirty="0" err="1" smtClean="0"/>
              <a:t>Ulasik</a:t>
            </a:r>
            <a:r>
              <a:rPr lang="hr-HR" dirty="0" smtClean="0"/>
              <a:t> : zbog kritiziranja vlade proglašena ‘’mentalno nekompetentnom’’ te prisilno zadržana u psihijatrijskoj bolnici</a:t>
            </a:r>
          </a:p>
          <a:p>
            <a:pPr>
              <a:buFontTx/>
              <a:buChar char="-"/>
            </a:pPr>
            <a:r>
              <a:rPr lang="hr-HR" dirty="0" smtClean="0"/>
              <a:t>Značajna cenzura medija (od strane vladajućih)</a:t>
            </a:r>
          </a:p>
          <a:p>
            <a:pPr>
              <a:buFontTx/>
              <a:buChar char="-"/>
            </a:pPr>
            <a:r>
              <a:rPr lang="hr-HR" dirty="0"/>
              <a:t>Pokret </a:t>
            </a:r>
            <a:r>
              <a:rPr lang="hr-HR" dirty="0" err="1"/>
              <a:t>Democratic</a:t>
            </a:r>
            <a:r>
              <a:rPr lang="hr-HR" dirty="0"/>
              <a:t> </a:t>
            </a:r>
            <a:r>
              <a:rPr lang="hr-HR" dirty="0" err="1"/>
              <a:t>Choice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 smtClean="0"/>
              <a:t>Kazakhstan</a:t>
            </a:r>
            <a:r>
              <a:rPr lang="hr-HR" dirty="0" smtClean="0"/>
              <a:t> -  koji se suprotstavlja vladi</a:t>
            </a:r>
            <a:r>
              <a:rPr lang="hr-HR" dirty="0"/>
              <a:t>– Aktivist </a:t>
            </a:r>
            <a:r>
              <a:rPr lang="hr-HR" dirty="0" err="1"/>
              <a:t>Murat</a:t>
            </a:r>
            <a:r>
              <a:rPr lang="hr-HR" dirty="0"/>
              <a:t> </a:t>
            </a:r>
            <a:r>
              <a:rPr lang="hr-HR" dirty="0" err="1" smtClean="0"/>
              <a:t>Tungishbaev</a:t>
            </a:r>
            <a:r>
              <a:rPr lang="hr-HR" dirty="0" smtClean="0"/>
              <a:t> proglašen ‘’ekstremistom’’ uhićen te mu je uskraćena potrebna </a:t>
            </a:r>
            <a:r>
              <a:rPr lang="hr-HR" dirty="0" err="1" smtClean="0"/>
              <a:t>med.pomoć</a:t>
            </a:r>
            <a:r>
              <a:rPr lang="hr-HR" dirty="0" smtClean="0"/>
              <a:t> u zatvoru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641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Pitanje ljudskih prava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Mnoga</a:t>
            </a:r>
            <a:r>
              <a:rPr lang="en-US" dirty="0"/>
              <a:t> </a:t>
            </a:r>
            <a:r>
              <a:rPr lang="en-US" dirty="0" err="1"/>
              <a:t>djeca</a:t>
            </a:r>
            <a:r>
              <a:rPr lang="en-US" dirty="0"/>
              <a:t> s </a:t>
            </a:r>
            <a:r>
              <a:rPr lang="en-US" dirty="0" err="1"/>
              <a:t>invaliditetom</a:t>
            </a:r>
            <a:r>
              <a:rPr lang="en-US" dirty="0"/>
              <a:t> </a:t>
            </a:r>
            <a:r>
              <a:rPr lang="en-US" dirty="0" err="1"/>
              <a:t>ostaju</a:t>
            </a:r>
            <a:r>
              <a:rPr lang="en-US" dirty="0"/>
              <a:t> </a:t>
            </a:r>
            <a:r>
              <a:rPr lang="en-US" dirty="0" err="1"/>
              <a:t>odvojena</a:t>
            </a:r>
            <a:r>
              <a:rPr lang="en-US" dirty="0"/>
              <a:t> u </a:t>
            </a:r>
            <a:r>
              <a:rPr lang="en-US" dirty="0" err="1"/>
              <a:t>posebnim</a:t>
            </a:r>
            <a:r>
              <a:rPr lang="en-US" dirty="0"/>
              <a:t> </a:t>
            </a:r>
            <a:r>
              <a:rPr lang="en-US" dirty="0" err="1"/>
              <a:t>školama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izolirana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kuće</a:t>
            </a:r>
            <a:r>
              <a:rPr lang="en-US" dirty="0"/>
              <a:t> s </a:t>
            </a:r>
            <a:r>
              <a:rPr lang="en-US" dirty="0" err="1"/>
              <a:t>malo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nimalo</a:t>
            </a:r>
            <a:r>
              <a:rPr lang="en-US" dirty="0"/>
              <a:t> </a:t>
            </a:r>
            <a:r>
              <a:rPr lang="en-US" dirty="0" err="1"/>
              <a:t>kvalitetnog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en-US" dirty="0"/>
              <a:t>. </a:t>
            </a:r>
            <a:r>
              <a:rPr lang="en-US" dirty="0" err="1"/>
              <a:t>Djeca</a:t>
            </a:r>
            <a:r>
              <a:rPr lang="en-US" dirty="0"/>
              <a:t> s </a:t>
            </a:r>
            <a:r>
              <a:rPr lang="en-US" dirty="0" err="1"/>
              <a:t>invaliditetom</a:t>
            </a:r>
            <a:r>
              <a:rPr lang="en-US" dirty="0"/>
              <a:t> u </a:t>
            </a:r>
            <a:r>
              <a:rPr lang="en-US" dirty="0" err="1"/>
              <a:t>redovnim</a:t>
            </a:r>
            <a:r>
              <a:rPr lang="en-US" dirty="0"/>
              <a:t> </a:t>
            </a:r>
            <a:r>
              <a:rPr lang="en-US" dirty="0" err="1"/>
              <a:t>školama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studiraju</a:t>
            </a:r>
            <a:r>
              <a:rPr lang="en-US" dirty="0"/>
              <a:t> u </a:t>
            </a:r>
            <a:r>
              <a:rPr lang="en-US" dirty="0" err="1"/>
              <a:t>odvojenim</a:t>
            </a:r>
            <a:r>
              <a:rPr lang="en-US" dirty="0"/>
              <a:t> </a:t>
            </a:r>
            <a:r>
              <a:rPr lang="en-US" dirty="0" err="1"/>
              <a:t>učionicama</a:t>
            </a:r>
            <a:r>
              <a:rPr lang="en-US" dirty="0"/>
              <a:t> i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suočiti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stigmom</a:t>
            </a:r>
            <a:r>
              <a:rPr lang="en-US" dirty="0"/>
              <a:t> i </a:t>
            </a:r>
            <a:r>
              <a:rPr lang="en-US" dirty="0" err="1"/>
              <a:t>diskriminacijom</a:t>
            </a:r>
            <a:r>
              <a:rPr lang="en-US" dirty="0" smtClean="0"/>
              <a:t>.</a:t>
            </a:r>
            <a:endParaRPr lang="hr-HR" dirty="0" smtClean="0"/>
          </a:p>
          <a:p>
            <a:r>
              <a:rPr lang="hr-HR" dirty="0" err="1"/>
              <a:t>Sauytbai</a:t>
            </a:r>
            <a:r>
              <a:rPr lang="hr-HR" dirty="0"/>
              <a:t> </a:t>
            </a:r>
            <a:r>
              <a:rPr lang="hr-HR" dirty="0" smtClean="0"/>
              <a:t>– </a:t>
            </a:r>
            <a:r>
              <a:rPr lang="hr-HR" dirty="0" err="1" smtClean="0"/>
              <a:t>kazakstansko</a:t>
            </a:r>
            <a:r>
              <a:rPr lang="hr-HR" dirty="0" smtClean="0"/>
              <a:t> – kineska učiteljica koja je kritizirala kinesku vlast te je stoga zbog prijetnji zatražila azil u </a:t>
            </a:r>
            <a:r>
              <a:rPr lang="hr-HR" dirty="0" err="1" smtClean="0"/>
              <a:t>Kazakhstanu</a:t>
            </a:r>
            <a:r>
              <a:rPr lang="hr-HR" dirty="0" smtClean="0"/>
              <a:t> : odbijen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021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ides.org/app/webroot/files/appendeds/49/primopiano_49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96752"/>
            <a:ext cx="7200800" cy="444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873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likovni rezultat za kazakhstan social 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764704"/>
            <a:ext cx="7286625" cy="486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659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likovni rezultat za kazakhstan social work n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2656"/>
            <a:ext cx="7325544" cy="600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422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hr-HR" sz="7200" b="1" dirty="0" smtClean="0"/>
              <a:t>KAZAKHSTAN</a:t>
            </a:r>
            <a:endParaRPr lang="en-US" sz="7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8712968" cy="460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5244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OPĆE INFORMACIJE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 Središnja Azija</a:t>
            </a:r>
          </a:p>
          <a:p>
            <a:r>
              <a:rPr lang="hr-HR" dirty="0" smtClean="0"/>
              <a:t>Površinom se nalazi 15</a:t>
            </a:r>
            <a:r>
              <a:rPr lang="hr-HR" dirty="0" smtClean="0"/>
              <a:t>% - </a:t>
            </a:r>
            <a:r>
              <a:rPr lang="hr-HR" dirty="0" smtClean="0"/>
              <a:t>u Europi </a:t>
            </a:r>
            <a:r>
              <a:rPr lang="hr-HR" dirty="0" smtClean="0"/>
              <a:t>, 85% Azija</a:t>
            </a:r>
          </a:p>
          <a:p>
            <a:r>
              <a:rPr lang="en-US" dirty="0" err="1" smtClean="0"/>
              <a:t>Površina</a:t>
            </a:r>
            <a:r>
              <a:rPr lang="en-US" dirty="0" smtClean="0"/>
              <a:t> </a:t>
            </a:r>
            <a:r>
              <a:rPr lang="en-US" dirty="0" err="1" smtClean="0"/>
              <a:t>Kazahstana</a:t>
            </a:r>
            <a:r>
              <a:rPr lang="en-US" dirty="0" smtClean="0"/>
              <a:t> </a:t>
            </a:r>
            <a:r>
              <a:rPr lang="hr-HR" dirty="0" smtClean="0"/>
              <a:t>: </a:t>
            </a:r>
            <a:r>
              <a:rPr lang="en-US" dirty="0" smtClean="0"/>
              <a:t>2.724.900</a:t>
            </a:r>
            <a:r>
              <a:rPr lang="hr-HR" dirty="0" smtClean="0"/>
              <a:t> </a:t>
            </a:r>
            <a:r>
              <a:rPr lang="en-US" dirty="0" smtClean="0"/>
              <a:t>km2 (</a:t>
            </a:r>
            <a:r>
              <a:rPr lang="en-US" dirty="0" err="1" smtClean="0"/>
              <a:t>oko</a:t>
            </a:r>
            <a:r>
              <a:rPr lang="en-US" dirty="0" smtClean="0"/>
              <a:t> 2% </a:t>
            </a:r>
            <a:r>
              <a:rPr lang="hr-HR" dirty="0" smtClean="0"/>
              <a:t>površine zemaljske kugle -&gt; 9. na svijetu!)</a:t>
            </a:r>
          </a:p>
          <a:p>
            <a:r>
              <a:rPr lang="pl-PL" dirty="0" smtClean="0"/>
              <a:t>Kazahstan je jedna od najbogatijih zemalja po prirodnim resursima – npr. Cink,srebro, bakar,zlato,nafta,plin... ( </a:t>
            </a:r>
            <a:r>
              <a:rPr lang="pl-PL" b="1" dirty="0" smtClean="0"/>
              <a:t>3. u svijetu proizvođač nafte)</a:t>
            </a:r>
          </a:p>
          <a:p>
            <a:r>
              <a:rPr lang="pl-PL" dirty="0" smtClean="0"/>
              <a:t>Glavni grad : Astana</a:t>
            </a:r>
          </a:p>
          <a:p>
            <a:r>
              <a:rPr lang="pl-PL" dirty="0" smtClean="0"/>
              <a:t>Službeni jezik : Kazaški (ali se koristi službeno i Ruski)</a:t>
            </a:r>
          </a:p>
          <a:p>
            <a:r>
              <a:rPr lang="pl-PL" dirty="0" smtClean="0"/>
              <a:t>Suverenitet : Od 1991. godine</a:t>
            </a:r>
          </a:p>
          <a:p>
            <a:endParaRPr lang="pl-PL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027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HUMANS OF KAZAKHSTAN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Stanovništvo</a:t>
            </a:r>
            <a:r>
              <a:rPr lang="en-US" dirty="0" smtClean="0"/>
              <a:t> </a:t>
            </a:r>
            <a:r>
              <a:rPr lang="en-US" dirty="0" err="1" smtClean="0"/>
              <a:t>Kazahstana</a:t>
            </a:r>
            <a:r>
              <a:rPr lang="en-US" dirty="0" smtClean="0"/>
              <a:t> </a:t>
            </a:r>
            <a:r>
              <a:rPr lang="hr-HR" dirty="0" smtClean="0"/>
              <a:t>: </a:t>
            </a:r>
            <a:r>
              <a:rPr lang="en-US" dirty="0" err="1" smtClean="0"/>
              <a:t>više</a:t>
            </a:r>
            <a:r>
              <a:rPr lang="en-US" dirty="0" smtClean="0"/>
              <a:t> od 16,7 </a:t>
            </a:r>
            <a:r>
              <a:rPr lang="en-US" dirty="0" err="1" smtClean="0"/>
              <a:t>milijuna</a:t>
            </a:r>
            <a:r>
              <a:rPr lang="en-US" dirty="0" smtClean="0"/>
              <a:t> </a:t>
            </a:r>
            <a:r>
              <a:rPr lang="en-US" dirty="0" err="1" smtClean="0"/>
              <a:t>ljudi</a:t>
            </a:r>
            <a:r>
              <a:rPr lang="en-US" dirty="0" smtClean="0"/>
              <a:t>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( 43% u ruralnim područjima)</a:t>
            </a:r>
          </a:p>
          <a:p>
            <a:r>
              <a:rPr lang="en-US" b="1" dirty="0" smtClean="0"/>
              <a:t>1</a:t>
            </a:r>
            <a:r>
              <a:rPr lang="hr-HR" b="1" dirty="0" smtClean="0"/>
              <a:t>4</a:t>
            </a:r>
            <a:r>
              <a:rPr lang="en-US" b="1" dirty="0" smtClean="0"/>
              <a:t>0 </a:t>
            </a:r>
            <a:r>
              <a:rPr lang="en-US" dirty="0" err="1" smtClean="0"/>
              <a:t>različitih</a:t>
            </a:r>
            <a:r>
              <a:rPr lang="en-US" dirty="0" smtClean="0"/>
              <a:t> </a:t>
            </a:r>
            <a:r>
              <a:rPr lang="en-US" dirty="0" err="1" smtClean="0"/>
              <a:t>narodnosti</a:t>
            </a:r>
            <a:r>
              <a:rPr lang="hr-HR" dirty="0"/>
              <a:t> </a:t>
            </a:r>
            <a:r>
              <a:rPr lang="en-US" dirty="0" smtClean="0"/>
              <a:t>i </a:t>
            </a:r>
            <a:r>
              <a:rPr lang="en-US" dirty="0" err="1" smtClean="0"/>
              <a:t>etničkih</a:t>
            </a:r>
            <a:r>
              <a:rPr lang="en-US" dirty="0" smtClean="0"/>
              <a:t> </a:t>
            </a:r>
            <a:r>
              <a:rPr lang="en-US" dirty="0" err="1" smtClean="0"/>
              <a:t>skupina</a:t>
            </a:r>
            <a:r>
              <a:rPr lang="en-US" dirty="0" smtClean="0"/>
              <a:t> s </a:t>
            </a:r>
            <a:r>
              <a:rPr lang="en-US" dirty="0" err="1" smtClean="0"/>
              <a:t>različitim</a:t>
            </a:r>
            <a:r>
              <a:rPr lang="en-US" dirty="0" smtClean="0"/>
              <a:t> </a:t>
            </a:r>
            <a:r>
              <a:rPr lang="en-US" dirty="0" err="1" smtClean="0"/>
              <a:t>kulturnim</a:t>
            </a:r>
            <a:r>
              <a:rPr lang="en-US" dirty="0" smtClean="0"/>
              <a:t> i </a:t>
            </a:r>
            <a:r>
              <a:rPr lang="en-US" dirty="0" err="1" smtClean="0"/>
              <a:t>jezičnim</a:t>
            </a:r>
            <a:r>
              <a:rPr lang="en-US" dirty="0" smtClean="0"/>
              <a:t> </a:t>
            </a:r>
            <a:r>
              <a:rPr lang="en-US" dirty="0" err="1" smtClean="0"/>
              <a:t>obilježjima</a:t>
            </a:r>
            <a:r>
              <a:rPr lang="en-US" dirty="0" smtClean="0"/>
              <a:t>. </a:t>
            </a:r>
            <a:endParaRPr lang="hr-HR" dirty="0" smtClean="0"/>
          </a:p>
          <a:p>
            <a:r>
              <a:rPr lang="en-US" dirty="0" err="1" smtClean="0"/>
              <a:t>Najveća</a:t>
            </a:r>
            <a:r>
              <a:rPr lang="en-US" dirty="0" smtClean="0"/>
              <a:t> </a:t>
            </a:r>
            <a:r>
              <a:rPr lang="en-US" dirty="0" err="1" smtClean="0"/>
              <a:t>etnička</a:t>
            </a:r>
            <a:r>
              <a:rPr lang="en-US" dirty="0" smtClean="0"/>
              <a:t> </a:t>
            </a:r>
            <a:r>
              <a:rPr lang="en-US" dirty="0" err="1" smtClean="0"/>
              <a:t>skupina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Rusi</a:t>
            </a:r>
            <a:r>
              <a:rPr lang="en-US" dirty="0" smtClean="0"/>
              <a:t> i </a:t>
            </a:r>
            <a:r>
              <a:rPr lang="en-US" dirty="0" err="1" smtClean="0"/>
              <a:t>Kazasi</a:t>
            </a:r>
            <a:r>
              <a:rPr lang="en-US" dirty="0" smtClean="0"/>
              <a:t>.</a:t>
            </a:r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39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r>
              <a:rPr lang="hr-HR" dirty="0" err="1" smtClean="0"/>
              <a:t>Kazakhstan</a:t>
            </a:r>
            <a:r>
              <a:rPr lang="hr-HR" dirty="0" smtClean="0"/>
              <a:t> u 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 4.3% stanovništva živi u siromaštvu; (2015. –  5.3%) ali 0%  zaradi manje od $1.90/dan</a:t>
            </a:r>
          </a:p>
          <a:p>
            <a:r>
              <a:rPr lang="hr-HR" dirty="0" smtClean="0"/>
              <a:t> 87.5 %  - ima pristup </a:t>
            </a:r>
            <a:r>
              <a:rPr lang="hr-HR" dirty="0" err="1" smtClean="0"/>
              <a:t>internetu</a:t>
            </a:r>
            <a:r>
              <a:rPr lang="hr-HR" dirty="0" smtClean="0"/>
              <a:t> (2017.)</a:t>
            </a:r>
          </a:p>
          <a:p>
            <a:r>
              <a:rPr lang="hr-HR" dirty="0"/>
              <a:t> </a:t>
            </a:r>
            <a:r>
              <a:rPr lang="hr-HR" dirty="0" smtClean="0"/>
              <a:t>5% - stopa nezaposlenosti</a:t>
            </a:r>
          </a:p>
          <a:p>
            <a:r>
              <a:rPr lang="hr-HR" dirty="0"/>
              <a:t> </a:t>
            </a:r>
            <a:r>
              <a:rPr lang="hr-HR" b="1" dirty="0" smtClean="0"/>
              <a:t>99% - stopa pismenosti </a:t>
            </a:r>
            <a:r>
              <a:rPr lang="hr-HR" dirty="0" smtClean="0"/>
              <a:t>(2019.)</a:t>
            </a:r>
          </a:p>
          <a:p>
            <a:r>
              <a:rPr lang="hr-HR" dirty="0" smtClean="0"/>
              <a:t>Sekundarno obrazovanje : 99%</a:t>
            </a:r>
          </a:p>
          <a:p>
            <a:r>
              <a:rPr lang="hr-HR" dirty="0"/>
              <a:t> </a:t>
            </a:r>
            <a:r>
              <a:rPr lang="hr-HR" dirty="0" smtClean="0"/>
              <a:t>Tercijarno obrazovanje : 54%</a:t>
            </a:r>
          </a:p>
          <a:p>
            <a:r>
              <a:rPr lang="hr-HR" dirty="0"/>
              <a:t> </a:t>
            </a:r>
            <a:r>
              <a:rPr lang="hr-HR" dirty="0" smtClean="0"/>
              <a:t>očekivano trajanje života : 73 godine</a:t>
            </a:r>
          </a:p>
          <a:p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441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Post-socijalistička transformacija : Od državnog monopola do ‘’</a:t>
            </a:r>
            <a:r>
              <a:rPr lang="hr-HR" dirty="0" err="1" smtClean="0"/>
              <a:t>welfare</a:t>
            </a:r>
            <a:r>
              <a:rPr lang="hr-HR" dirty="0"/>
              <a:t> </a:t>
            </a:r>
            <a:r>
              <a:rPr lang="hr-HR" dirty="0" err="1" smtClean="0"/>
              <a:t>mixa</a:t>
            </a:r>
            <a:r>
              <a:rPr lang="hr-HR" dirty="0" smtClean="0"/>
              <a:t>’’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Socijalna pomoć i socijalni programi podijeljeni su među različitim akterima:</a:t>
            </a:r>
          </a:p>
          <a:p>
            <a:pPr>
              <a:buFontTx/>
              <a:buChar char="-"/>
            </a:pPr>
            <a:r>
              <a:rPr lang="hr-HR" dirty="0" smtClean="0"/>
              <a:t>Država</a:t>
            </a:r>
          </a:p>
          <a:p>
            <a:pPr>
              <a:buFontTx/>
              <a:buChar char="-"/>
            </a:pPr>
            <a:r>
              <a:rPr lang="hr-HR" dirty="0"/>
              <a:t> </a:t>
            </a:r>
            <a:r>
              <a:rPr lang="hr-HR" dirty="0" smtClean="0"/>
              <a:t>Tržište</a:t>
            </a:r>
          </a:p>
          <a:p>
            <a:pPr>
              <a:buFontTx/>
              <a:buChar char="-"/>
            </a:pPr>
            <a:r>
              <a:rPr lang="hr-HR" dirty="0" smtClean="0"/>
              <a:t>NGO</a:t>
            </a:r>
          </a:p>
        </p:txBody>
      </p:sp>
    </p:spTree>
    <p:extLst>
      <p:ext uri="{BB962C8B-B14F-4D97-AF65-F5344CB8AC3E}">
        <p14:creationId xmlns:p14="http://schemas.microsoft.com/office/powerpoint/2010/main" val="654310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Socijalna pomoć i socijalni programi  – 3 RAZINE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1.  Doprinosi koje jamči država : </a:t>
            </a:r>
          </a:p>
          <a:p>
            <a:pPr>
              <a:buFontTx/>
              <a:buChar char="-"/>
            </a:pPr>
            <a:r>
              <a:rPr lang="hr-HR" dirty="0" smtClean="0"/>
              <a:t>Minimalna starosna mirovina</a:t>
            </a:r>
          </a:p>
          <a:p>
            <a:pPr>
              <a:buFontTx/>
              <a:buChar char="-"/>
            </a:pPr>
            <a:r>
              <a:rPr lang="hr-HR" dirty="0"/>
              <a:t> </a:t>
            </a:r>
            <a:r>
              <a:rPr lang="hr-HR" dirty="0" smtClean="0"/>
              <a:t>osobne invalidnine ( naknade)</a:t>
            </a:r>
          </a:p>
          <a:p>
            <a:pPr>
              <a:buFontTx/>
              <a:buChar char="-"/>
            </a:pPr>
            <a:r>
              <a:rPr lang="hr-HR" dirty="0"/>
              <a:t> </a:t>
            </a:r>
            <a:r>
              <a:rPr lang="hr-HR" dirty="0" smtClean="0"/>
              <a:t>naknada u slučaju gubitka hranitelja obitelji</a:t>
            </a:r>
          </a:p>
          <a:p>
            <a:pPr>
              <a:buFontTx/>
              <a:buChar char="-"/>
            </a:pPr>
            <a:r>
              <a:rPr lang="hr-HR" dirty="0"/>
              <a:t> </a:t>
            </a:r>
            <a:r>
              <a:rPr lang="hr-HR" dirty="0" smtClean="0"/>
              <a:t>naknada za rođenje djeteta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811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b="1" dirty="0" smtClean="0"/>
              <a:t>2. Razina : Obavezni osobni doprinosi </a:t>
            </a:r>
          </a:p>
          <a:p>
            <a:pPr>
              <a:buFontTx/>
              <a:buChar char="-"/>
            </a:pPr>
            <a:r>
              <a:rPr lang="hr-HR" dirty="0" smtClean="0"/>
              <a:t>Obavezna osobna mirovina (izdaci od plaće za osobnu mirovinu)</a:t>
            </a:r>
          </a:p>
          <a:p>
            <a:pPr>
              <a:buFontTx/>
              <a:buChar char="-"/>
            </a:pPr>
            <a:r>
              <a:rPr lang="hr-HR" dirty="0"/>
              <a:t> </a:t>
            </a:r>
            <a:r>
              <a:rPr lang="hr-HR" dirty="0" smtClean="0"/>
              <a:t>Obavezno socijalno osiguranje od slučaja : invaliditeta, nezaposlenosti, gubitka hranitelja obitelji</a:t>
            </a:r>
          </a:p>
          <a:p>
            <a:pPr>
              <a:buFontTx/>
              <a:buChar char="-"/>
            </a:pPr>
            <a:endParaRPr lang="hr-HR" dirty="0" smtClean="0"/>
          </a:p>
          <a:p>
            <a:pPr marL="0" indent="0">
              <a:buNone/>
            </a:pPr>
            <a:r>
              <a:rPr lang="hr-HR" b="1" dirty="0" smtClean="0"/>
              <a:t>3. Razina : Dobrovoljni </a:t>
            </a:r>
            <a:r>
              <a:rPr lang="hr-HR" b="1" dirty="0" smtClean="0"/>
              <a:t>doprinosi</a:t>
            </a:r>
            <a:endParaRPr lang="hr-HR" b="1" dirty="0" smtClean="0"/>
          </a:p>
          <a:p>
            <a:pPr>
              <a:buFontTx/>
              <a:buChar char="-"/>
            </a:pPr>
            <a:r>
              <a:rPr lang="hr-HR" dirty="0" smtClean="0"/>
              <a:t>Dodatno socijalno osiguranje</a:t>
            </a:r>
          </a:p>
          <a:p>
            <a:pPr>
              <a:buFontTx/>
              <a:buChar char="-"/>
            </a:pPr>
            <a:r>
              <a:rPr lang="hr-HR" dirty="0"/>
              <a:t> </a:t>
            </a:r>
            <a:r>
              <a:rPr lang="hr-HR" dirty="0" smtClean="0"/>
              <a:t>Dobrovoljni mirovinski fond</a:t>
            </a:r>
          </a:p>
          <a:p>
            <a:pPr>
              <a:buFontTx/>
              <a:buChar char="-"/>
            </a:pPr>
            <a:r>
              <a:rPr lang="hr-HR" dirty="0" smtClean="0"/>
              <a:t>Osiguranje od odgovornosti poslodavca</a:t>
            </a:r>
          </a:p>
        </p:txBody>
      </p:sp>
    </p:spTree>
    <p:extLst>
      <p:ext uri="{BB962C8B-B14F-4D97-AF65-F5344CB8AC3E}">
        <p14:creationId xmlns:p14="http://schemas.microsoft.com/office/powerpoint/2010/main" val="3349300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SOCIJALNI RAD U KAZAKHSTANU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r-HR" dirty="0" smtClean="0"/>
              <a:t>1.) </a:t>
            </a:r>
            <a:r>
              <a:rPr lang="en-US" dirty="0" err="1" smtClean="0"/>
              <a:t>Socijalni</a:t>
            </a:r>
            <a:r>
              <a:rPr lang="en-US" dirty="0" smtClean="0"/>
              <a:t> rad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praksa</a:t>
            </a:r>
            <a:r>
              <a:rPr lang="en-US" dirty="0" smtClean="0"/>
              <a:t> </a:t>
            </a:r>
            <a:r>
              <a:rPr lang="en-US" dirty="0" err="1" smtClean="0"/>
              <a:t>nevladinih</a:t>
            </a:r>
            <a:r>
              <a:rPr lang="en-US" dirty="0" smtClean="0"/>
              <a:t> </a:t>
            </a:r>
            <a:r>
              <a:rPr lang="en-US" dirty="0" err="1" smtClean="0"/>
              <a:t>organizacija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bave</a:t>
            </a:r>
            <a:r>
              <a:rPr lang="en-US" dirty="0" smtClean="0"/>
              <a:t> </a:t>
            </a:r>
            <a:r>
              <a:rPr lang="en-US" dirty="0" err="1" smtClean="0"/>
              <a:t>zagovaranje</a:t>
            </a:r>
            <a:r>
              <a:rPr lang="hr-HR" dirty="0"/>
              <a:t>m</a:t>
            </a:r>
            <a:r>
              <a:rPr lang="en-US" dirty="0" smtClean="0"/>
              <a:t> i </a:t>
            </a:r>
            <a:r>
              <a:rPr lang="en-US" dirty="0" err="1" smtClean="0"/>
              <a:t>pružanje</a:t>
            </a:r>
            <a:r>
              <a:rPr lang="hr-HR" dirty="0" smtClean="0"/>
              <a:t>m</a:t>
            </a:r>
            <a:r>
              <a:rPr lang="en-US" dirty="0" smtClean="0"/>
              <a:t> </a:t>
            </a:r>
            <a:r>
              <a:rPr lang="en-US" dirty="0" err="1" smtClean="0"/>
              <a:t>socijalnih</a:t>
            </a:r>
            <a:r>
              <a:rPr lang="en-US" dirty="0" smtClean="0"/>
              <a:t> </a:t>
            </a:r>
            <a:r>
              <a:rPr lang="en-US" dirty="0" err="1" smtClean="0"/>
              <a:t>usluga</a:t>
            </a:r>
            <a:endParaRPr lang="en-US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2.) </a:t>
            </a:r>
            <a:r>
              <a:rPr lang="en-US" dirty="0" smtClean="0"/>
              <a:t> </a:t>
            </a:r>
            <a:r>
              <a:rPr lang="en-US" dirty="0" err="1" smtClean="0"/>
              <a:t>Socijalni</a:t>
            </a:r>
            <a:r>
              <a:rPr lang="en-US" dirty="0" smtClean="0"/>
              <a:t> rad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praksa</a:t>
            </a:r>
            <a:r>
              <a:rPr lang="en-US" dirty="0" smtClean="0"/>
              <a:t> </a:t>
            </a:r>
            <a:r>
              <a:rPr lang="en-US" dirty="0" err="1" smtClean="0"/>
              <a:t>vla</a:t>
            </a:r>
            <a:r>
              <a:rPr lang="hr-HR" dirty="0" err="1" smtClean="0"/>
              <a:t>dinih</a:t>
            </a:r>
            <a:r>
              <a:rPr lang="hr-HR" dirty="0" smtClean="0"/>
              <a:t> </a:t>
            </a:r>
            <a:r>
              <a:rPr lang="en-US" dirty="0" err="1" smtClean="0"/>
              <a:t>organizacij</a:t>
            </a:r>
            <a:r>
              <a:rPr lang="hr-HR" dirty="0" smtClean="0"/>
              <a:t>a</a:t>
            </a:r>
            <a:r>
              <a:rPr lang="en-US" dirty="0" smtClean="0"/>
              <a:t>, </a:t>
            </a:r>
            <a:r>
              <a:rPr lang="en-US" dirty="0" err="1" smtClean="0"/>
              <a:t>povezan</a:t>
            </a:r>
            <a:r>
              <a:rPr lang="hr-HR" dirty="0" smtClean="0"/>
              <a:t>a</a:t>
            </a:r>
            <a:r>
              <a:rPr lang="en-US" dirty="0" smtClean="0"/>
              <a:t> s </a:t>
            </a:r>
            <a:r>
              <a:rPr lang="en-US" dirty="0" err="1" smtClean="0"/>
              <a:t>reformom</a:t>
            </a:r>
            <a:r>
              <a:rPr lang="en-US" dirty="0" smtClean="0"/>
              <a:t> </a:t>
            </a:r>
            <a:r>
              <a:rPr lang="en-US" dirty="0" err="1" smtClean="0"/>
              <a:t>držav</a:t>
            </a:r>
            <a:r>
              <a:rPr lang="hr-HR" dirty="0" err="1" smtClean="0"/>
              <a:t>nih</a:t>
            </a:r>
            <a:r>
              <a:rPr lang="hr-HR" dirty="0" smtClean="0"/>
              <a:t> i</a:t>
            </a:r>
            <a:r>
              <a:rPr lang="en-US" dirty="0" err="1" smtClean="0"/>
              <a:t>nstitucij</a:t>
            </a:r>
            <a:r>
              <a:rPr lang="hr-HR" dirty="0" smtClean="0"/>
              <a:t>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hr-HR" dirty="0" smtClean="0"/>
              <a:t>3.)</a:t>
            </a:r>
            <a:r>
              <a:rPr lang="en-US" b="1" dirty="0" smtClean="0"/>
              <a:t> </a:t>
            </a:r>
            <a:r>
              <a:rPr lang="en-US" b="1" dirty="0" err="1" smtClean="0"/>
              <a:t>Programi</a:t>
            </a:r>
            <a:r>
              <a:rPr lang="en-US" b="1" dirty="0" smtClean="0"/>
              <a:t> </a:t>
            </a:r>
            <a:r>
              <a:rPr lang="en-US" b="1" dirty="0" err="1" smtClean="0"/>
              <a:t>obrazovanja</a:t>
            </a:r>
            <a:r>
              <a:rPr lang="en-US" b="1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socijalni</a:t>
            </a:r>
            <a:r>
              <a:rPr lang="en-US" dirty="0" smtClean="0"/>
              <a:t> </a:t>
            </a:r>
            <a:r>
              <a:rPr lang="hr-HR" dirty="0" smtClean="0"/>
              <a:t>rad osiguravaju se kroz</a:t>
            </a:r>
            <a:r>
              <a:rPr lang="hr-HR" dirty="0"/>
              <a:t> </a:t>
            </a:r>
            <a:r>
              <a:rPr lang="en-US" dirty="0" err="1" smtClean="0"/>
              <a:t>katedre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sociologiju</a:t>
            </a:r>
            <a:r>
              <a:rPr lang="en-US" dirty="0" smtClean="0"/>
              <a:t>, </a:t>
            </a:r>
            <a:r>
              <a:rPr lang="en-US" dirty="0" err="1" smtClean="0"/>
              <a:t>psihologiju,socijaln</a:t>
            </a:r>
            <a:r>
              <a:rPr lang="hr-HR" dirty="0" smtClean="0"/>
              <a:t>u </a:t>
            </a:r>
            <a:r>
              <a:rPr lang="en-US" dirty="0" err="1" smtClean="0"/>
              <a:t>pedagogij</a:t>
            </a:r>
            <a:r>
              <a:rPr lang="hr-HR" dirty="0" smtClean="0"/>
              <a:t>u te na katedrama za bivšu političku ekonomiju</a:t>
            </a:r>
          </a:p>
          <a:p>
            <a:pPr marL="0" indent="0">
              <a:buNone/>
            </a:pPr>
            <a:r>
              <a:rPr lang="hr-HR" sz="2800" i="1" dirty="0" smtClean="0"/>
              <a:t>(</a:t>
            </a:r>
            <a:r>
              <a:rPr lang="en-US" sz="2800" i="1" dirty="0" smtClean="0"/>
              <a:t>Sofia </a:t>
            </a:r>
            <a:r>
              <a:rPr lang="en-US" sz="2800" i="1" dirty="0" err="1" smtClean="0"/>
              <a:t>An,Nazarbayev</a:t>
            </a:r>
            <a:r>
              <a:rPr lang="en-US" sz="2800" i="1" dirty="0" smtClean="0"/>
              <a:t> University, </a:t>
            </a:r>
            <a:r>
              <a:rPr lang="hr-HR" sz="2800" i="1" dirty="0" smtClean="0"/>
              <a:t>2015.)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115055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582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KAZAKHSTAN</vt:lpstr>
      <vt:lpstr>OPĆE INFORMACIJE</vt:lpstr>
      <vt:lpstr>HUMANS OF KAZAKHSTAN</vt:lpstr>
      <vt:lpstr> Kazakhstan u %</vt:lpstr>
      <vt:lpstr>Post-socijalistička transformacija : Od državnog monopola do ‘’welfare mixa’’</vt:lpstr>
      <vt:lpstr>Socijalna pomoć i socijalni programi  – 3 RAZINE </vt:lpstr>
      <vt:lpstr>…</vt:lpstr>
      <vt:lpstr>SOCIJALNI RAD U KAZAKHSTANU</vt:lpstr>
      <vt:lpstr>Trenutno stanje</vt:lpstr>
      <vt:lpstr>Human Rights Watch</vt:lpstr>
      <vt:lpstr>Pitanje ljudskih prava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Petra</dc:creator>
  <cp:lastModifiedBy>Petra</cp:lastModifiedBy>
  <cp:revision>15</cp:revision>
  <dcterms:created xsi:type="dcterms:W3CDTF">2019-11-25T17:20:45Z</dcterms:created>
  <dcterms:modified xsi:type="dcterms:W3CDTF">2019-11-26T23:57:23Z</dcterms:modified>
</cp:coreProperties>
</file>