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90" r:id="rId7"/>
    <p:sldId id="291" r:id="rId8"/>
    <p:sldId id="262" r:id="rId9"/>
    <p:sldId id="263" r:id="rId10"/>
    <p:sldId id="260" r:id="rId11"/>
    <p:sldId id="289" r:id="rId12"/>
    <p:sldId id="264" r:id="rId13"/>
    <p:sldId id="292" r:id="rId14"/>
    <p:sldId id="293" r:id="rId15"/>
    <p:sldId id="265" r:id="rId16"/>
    <p:sldId id="266" r:id="rId17"/>
    <p:sldId id="294" r:id="rId18"/>
    <p:sldId id="295" r:id="rId19"/>
    <p:sldId id="270" r:id="rId20"/>
    <p:sldId id="274" r:id="rId21"/>
    <p:sldId id="271" r:id="rId22"/>
    <p:sldId id="272" r:id="rId23"/>
    <p:sldId id="273" r:id="rId24"/>
    <p:sldId id="267" r:id="rId25"/>
    <p:sldId id="268" r:id="rId26"/>
    <p:sldId id="296" r:id="rId27"/>
    <p:sldId id="297" r:id="rId28"/>
    <p:sldId id="269" r:id="rId29"/>
    <p:sldId id="275" r:id="rId30"/>
    <p:sldId id="276" r:id="rId31"/>
    <p:sldId id="298" r:id="rId32"/>
    <p:sldId id="299" r:id="rId33"/>
    <p:sldId id="277" r:id="rId34"/>
    <p:sldId id="278" r:id="rId35"/>
    <p:sldId id="300" r:id="rId36"/>
    <p:sldId id="301" r:id="rId37"/>
    <p:sldId id="279" r:id="rId38"/>
    <p:sldId id="280" r:id="rId39"/>
    <p:sldId id="281" r:id="rId40"/>
    <p:sldId id="282" r:id="rId41"/>
    <p:sldId id="283" r:id="rId42"/>
    <p:sldId id="286" r:id="rId43"/>
    <p:sldId id="284" r:id="rId44"/>
    <p:sldId id="285" r:id="rId45"/>
    <p:sldId id="287" r:id="rId46"/>
    <p:sldId id="288" r:id="rId47"/>
    <p:sldId id="302" r:id="rId4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37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408A-565A-4718-8616-C9F852555DD0}" type="datetimeFigureOut">
              <a:rPr lang="hr-HR" smtClean="0"/>
              <a:t>6.11.2018.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788-C340-4B4D-ABD8-557DBEB267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907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408A-565A-4718-8616-C9F852555DD0}" type="datetimeFigureOut">
              <a:rPr lang="hr-HR" smtClean="0"/>
              <a:t>6.11.2018.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788-C340-4B4D-ABD8-557DBEB267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548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408A-565A-4718-8616-C9F852555DD0}" type="datetimeFigureOut">
              <a:rPr lang="hr-HR" smtClean="0"/>
              <a:t>6.11.2018.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788-C340-4B4D-ABD8-557DBEB267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774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408A-565A-4718-8616-C9F852555DD0}" type="datetimeFigureOut">
              <a:rPr lang="hr-HR" smtClean="0"/>
              <a:t>6.11.2018.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788-C340-4B4D-ABD8-557DBEB267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525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408A-565A-4718-8616-C9F852555DD0}" type="datetimeFigureOut">
              <a:rPr lang="hr-HR" smtClean="0"/>
              <a:t>6.11.2018.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788-C340-4B4D-ABD8-557DBEB267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971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408A-565A-4718-8616-C9F852555DD0}" type="datetimeFigureOut">
              <a:rPr lang="hr-HR" smtClean="0"/>
              <a:t>6.11.2018.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788-C340-4B4D-ABD8-557DBEB267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939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408A-565A-4718-8616-C9F852555DD0}" type="datetimeFigureOut">
              <a:rPr lang="hr-HR" smtClean="0"/>
              <a:t>6.11.2018.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788-C340-4B4D-ABD8-557DBEB267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250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408A-565A-4718-8616-C9F852555DD0}" type="datetimeFigureOut">
              <a:rPr lang="hr-HR" smtClean="0"/>
              <a:t>6.11.2018.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788-C340-4B4D-ABD8-557DBEB267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05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408A-565A-4718-8616-C9F852555DD0}" type="datetimeFigureOut">
              <a:rPr lang="hr-HR" smtClean="0"/>
              <a:t>6.11.2018.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788-C340-4B4D-ABD8-557DBEB267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377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408A-565A-4718-8616-C9F852555DD0}" type="datetimeFigureOut">
              <a:rPr lang="hr-HR" smtClean="0"/>
              <a:t>6.11.2018.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788-C340-4B4D-ABD8-557DBEB267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4349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408A-565A-4718-8616-C9F852555DD0}" type="datetimeFigureOut">
              <a:rPr lang="hr-HR" smtClean="0"/>
              <a:t>6.11.2018.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788-C340-4B4D-ABD8-557DBEB267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88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4408A-565A-4718-8616-C9F852555DD0}" type="datetimeFigureOut">
              <a:rPr lang="hr-HR" smtClean="0"/>
              <a:t>6.11.2018.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4F788-C340-4B4D-ABD8-557DBEB267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365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85978" y="260648"/>
            <a:ext cx="7772400" cy="1470025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Zaobljeni pravokutnik 3">
            <a:hlinkClick r:id="" action="ppaction://hlinkshowjump?jump=nextslide"/>
          </p:cNvPr>
          <p:cNvSpPr/>
          <p:nvPr/>
        </p:nvSpPr>
        <p:spPr>
          <a:xfrm>
            <a:off x="1475655" y="3861048"/>
            <a:ext cx="6480720" cy="158417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latin typeface="Times New Roman" pitchFamily="18" charset="0"/>
                <a:cs typeface="Times New Roman" pitchFamily="18" charset="0"/>
              </a:rPr>
              <a:t>POČETAK</a:t>
            </a:r>
            <a:endParaRPr lang="hr-HR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avinuti kut 3"/>
          <p:cNvSpPr/>
          <p:nvPr/>
        </p:nvSpPr>
        <p:spPr>
          <a:xfrm>
            <a:off x="2483768" y="1772816"/>
            <a:ext cx="4896544" cy="1296144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/>
              <a:t>NETOČAN ODGOVOR! </a:t>
            </a:r>
            <a:r>
              <a:rPr lang="hr-HR" sz="3200" b="1" dirty="0" smtClean="0">
                <a:sym typeface="Wingdings" pitchFamily="2" charset="2"/>
              </a:rPr>
              <a:t></a:t>
            </a:r>
          </a:p>
          <a:p>
            <a:pPr algn="ctr"/>
            <a:r>
              <a:rPr lang="hr-HR" sz="3200" b="1" dirty="0" smtClean="0">
                <a:sym typeface="Wingdings" pitchFamily="2" charset="2"/>
              </a:rPr>
              <a:t>(WRONG ANSWER)</a:t>
            </a:r>
            <a:endParaRPr lang="hr-HR" sz="3200" b="1" dirty="0"/>
          </a:p>
        </p:txBody>
      </p:sp>
      <p:sp>
        <p:nvSpPr>
          <p:cNvPr id="5" name="Strelica udesno 4">
            <a:hlinkClick r:id="rId2" action="ppaction://hlinksldjump"/>
          </p:cNvPr>
          <p:cNvSpPr/>
          <p:nvPr/>
        </p:nvSpPr>
        <p:spPr>
          <a:xfrm>
            <a:off x="2051720" y="3933056"/>
            <a:ext cx="6480720" cy="18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VRATI SE NA POČETAK</a:t>
            </a:r>
            <a:r>
              <a:rPr lang="hr-HR" dirty="0" smtClean="0"/>
              <a:t>…</a:t>
            </a:r>
          </a:p>
          <a:p>
            <a:pPr algn="ctr"/>
            <a:r>
              <a:rPr lang="hr-HR" dirty="0" smtClean="0"/>
              <a:t>(GO BACK TO THE START)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27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avinuti kut 3"/>
          <p:cNvSpPr/>
          <p:nvPr/>
        </p:nvSpPr>
        <p:spPr>
          <a:xfrm>
            <a:off x="2771800" y="1484784"/>
            <a:ext cx="3744416" cy="1440160"/>
          </a:xfrm>
          <a:prstGeom prst="folded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TOČAN ODGOVOR! </a:t>
            </a:r>
            <a:r>
              <a:rPr lang="hr-HR" sz="2800" b="1" dirty="0" smtClean="0">
                <a:sym typeface="Wingdings" pitchFamily="2" charset="2"/>
              </a:rPr>
              <a:t></a:t>
            </a:r>
          </a:p>
          <a:p>
            <a:pPr algn="ctr"/>
            <a:r>
              <a:rPr lang="hr-HR" sz="2800" b="1" dirty="0" smtClean="0">
                <a:sym typeface="Wingdings" pitchFamily="2" charset="2"/>
              </a:rPr>
              <a:t>(CORRECT ANSWER)</a:t>
            </a:r>
            <a:endParaRPr lang="hr-HR" sz="2800" b="1" dirty="0"/>
          </a:p>
        </p:txBody>
      </p:sp>
      <p:sp>
        <p:nvSpPr>
          <p:cNvPr id="5" name="Strelica udesno 4">
            <a:hlinkClick r:id="" action="ppaction://hlinkshowjump?jump=nextslide"/>
          </p:cNvPr>
          <p:cNvSpPr/>
          <p:nvPr/>
        </p:nvSpPr>
        <p:spPr>
          <a:xfrm>
            <a:off x="1259632" y="3717032"/>
            <a:ext cx="7344816" cy="2376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Sljedeće </a:t>
            </a:r>
            <a:r>
              <a:rPr lang="hr-HR" dirty="0" smtClean="0"/>
              <a:t>pitanje</a:t>
            </a:r>
          </a:p>
          <a:p>
            <a:pPr algn="ctr"/>
            <a:r>
              <a:rPr lang="hr-HR" dirty="0" smtClean="0"/>
              <a:t>(</a:t>
            </a:r>
            <a:r>
              <a:rPr lang="hr-HR" dirty="0" err="1" smtClean="0"/>
              <a:t>Next</a:t>
            </a:r>
            <a:r>
              <a:rPr lang="hr-HR" dirty="0" smtClean="0"/>
              <a:t> </a:t>
            </a:r>
            <a:r>
              <a:rPr lang="hr-HR" dirty="0" err="1" smtClean="0"/>
              <a:t>question</a:t>
            </a:r>
            <a:r>
              <a:rPr lang="hr-HR" dirty="0" smtClean="0"/>
              <a:t>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1131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835696" y="548680"/>
            <a:ext cx="5328592" cy="158417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/>
              <a:t>6. KAKAV JE POLITIČKI USTROJ  SAD-a</a:t>
            </a:r>
            <a:r>
              <a:rPr lang="hr-HR" sz="2400" b="1" dirty="0" smtClean="0"/>
              <a:t>?</a:t>
            </a:r>
          </a:p>
          <a:p>
            <a:pPr algn="ctr"/>
            <a:r>
              <a:rPr lang="hr-HR" sz="2400" b="1" dirty="0" smtClean="0"/>
              <a:t>(WHAT TYPE OF POLITICAL ORGANISATION DOES THE USA HAVE?)</a:t>
            </a:r>
            <a:endParaRPr lang="hr-HR" sz="2400" b="1" dirty="0"/>
          </a:p>
        </p:txBody>
      </p:sp>
      <p:sp>
        <p:nvSpPr>
          <p:cNvPr id="3" name="Pravokutnik 2"/>
          <p:cNvSpPr/>
          <p:nvPr/>
        </p:nvSpPr>
        <p:spPr>
          <a:xfrm>
            <a:off x="755576" y="2348880"/>
            <a:ext cx="741682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2400" dirty="0"/>
              <a:t>Savezna republika s predsjedničkim sustavom </a:t>
            </a:r>
            <a:r>
              <a:rPr lang="hr-HR" sz="2400" dirty="0" smtClean="0"/>
              <a:t>vlasti</a:t>
            </a:r>
          </a:p>
          <a:p>
            <a:pPr lvl="0" algn="ctr"/>
            <a:r>
              <a:rPr lang="hr-HR" sz="2400" dirty="0" smtClean="0"/>
              <a:t>(</a:t>
            </a:r>
            <a:r>
              <a:rPr lang="en-US" sz="2400" dirty="0"/>
              <a:t>The federal republic with the presidential system of </a:t>
            </a:r>
            <a:r>
              <a:rPr lang="en-US" sz="2400" dirty="0" err="1" smtClean="0"/>
              <a:t>powe</a:t>
            </a:r>
            <a:r>
              <a:rPr lang="hr-HR" sz="2400" dirty="0"/>
              <a:t>r</a:t>
            </a:r>
            <a:r>
              <a:rPr lang="hr-HR" sz="2400" dirty="0" smtClean="0"/>
              <a:t>)</a:t>
            </a:r>
            <a:endParaRPr lang="hr-HR" sz="2400" dirty="0"/>
          </a:p>
        </p:txBody>
      </p:sp>
      <p:pic>
        <p:nvPicPr>
          <p:cNvPr id="4" name="Slika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05064"/>
            <a:ext cx="2420888" cy="2420888"/>
          </a:xfrm>
          <a:prstGeom prst="rect">
            <a:avLst/>
          </a:prstGeom>
        </p:spPr>
      </p:pic>
      <p:pic>
        <p:nvPicPr>
          <p:cNvPr id="5" name="Slika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05064"/>
            <a:ext cx="3275856" cy="184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7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avinuti kut 3"/>
          <p:cNvSpPr/>
          <p:nvPr/>
        </p:nvSpPr>
        <p:spPr>
          <a:xfrm>
            <a:off x="2483768" y="1772816"/>
            <a:ext cx="4896544" cy="1296144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/>
              <a:t>NETOČAN ODGOVOR! </a:t>
            </a:r>
            <a:r>
              <a:rPr lang="hr-HR" sz="3200" b="1" dirty="0" smtClean="0">
                <a:sym typeface="Wingdings" pitchFamily="2" charset="2"/>
              </a:rPr>
              <a:t></a:t>
            </a:r>
          </a:p>
          <a:p>
            <a:pPr algn="ctr"/>
            <a:r>
              <a:rPr lang="hr-HR" sz="3200" b="1" dirty="0" smtClean="0">
                <a:sym typeface="Wingdings" pitchFamily="2" charset="2"/>
              </a:rPr>
              <a:t>(</a:t>
            </a:r>
            <a:r>
              <a:rPr lang="hr-HR" sz="3200" b="1" dirty="0" err="1" smtClean="0">
                <a:sym typeface="Wingdings" pitchFamily="2" charset="2"/>
              </a:rPr>
              <a:t>Wrong</a:t>
            </a:r>
            <a:r>
              <a:rPr lang="hr-HR" sz="3200" b="1" dirty="0" smtClean="0">
                <a:sym typeface="Wingdings" pitchFamily="2" charset="2"/>
              </a:rPr>
              <a:t> </a:t>
            </a:r>
            <a:r>
              <a:rPr lang="hr-HR" sz="3200" b="1" dirty="0" err="1" smtClean="0">
                <a:sym typeface="Wingdings" pitchFamily="2" charset="2"/>
              </a:rPr>
              <a:t>answer</a:t>
            </a:r>
            <a:r>
              <a:rPr lang="hr-HR" sz="3200" b="1" dirty="0" smtClean="0">
                <a:sym typeface="Wingdings" pitchFamily="2" charset="2"/>
              </a:rPr>
              <a:t>)</a:t>
            </a:r>
            <a:endParaRPr lang="hr-HR" sz="3200" b="1" dirty="0"/>
          </a:p>
        </p:txBody>
      </p:sp>
      <p:sp>
        <p:nvSpPr>
          <p:cNvPr id="5" name="Strelica udesno 4">
            <a:hlinkClick r:id="rId2" action="ppaction://hlinksldjump"/>
          </p:cNvPr>
          <p:cNvSpPr/>
          <p:nvPr/>
        </p:nvSpPr>
        <p:spPr>
          <a:xfrm>
            <a:off x="2051720" y="3933056"/>
            <a:ext cx="6480720" cy="18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VRATI SE NA POČETAK</a:t>
            </a:r>
            <a:r>
              <a:rPr lang="hr-HR" dirty="0" smtClean="0"/>
              <a:t>…</a:t>
            </a:r>
          </a:p>
          <a:p>
            <a:pPr algn="ctr"/>
            <a:r>
              <a:rPr lang="hr-HR" dirty="0" smtClean="0"/>
              <a:t>(</a:t>
            </a:r>
            <a:r>
              <a:rPr lang="hr-HR" dirty="0" err="1" smtClean="0"/>
              <a:t>Go</a:t>
            </a:r>
            <a:r>
              <a:rPr lang="hr-HR" dirty="0" smtClean="0"/>
              <a:t> </a:t>
            </a:r>
            <a:r>
              <a:rPr lang="hr-HR" dirty="0" err="1" smtClean="0"/>
              <a:t>back</a:t>
            </a:r>
            <a:r>
              <a:rPr lang="hr-HR" dirty="0" smtClean="0"/>
              <a:t> to </a:t>
            </a:r>
            <a:r>
              <a:rPr lang="hr-HR" dirty="0" err="1" smtClean="0"/>
              <a:t>the</a:t>
            </a:r>
            <a:r>
              <a:rPr lang="hr-HR" dirty="0" smtClean="0"/>
              <a:t> start)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2632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avinuti kut 3"/>
          <p:cNvSpPr/>
          <p:nvPr/>
        </p:nvSpPr>
        <p:spPr>
          <a:xfrm>
            <a:off x="2771800" y="1484784"/>
            <a:ext cx="3744416" cy="1440160"/>
          </a:xfrm>
          <a:prstGeom prst="folded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TOČAN ODGOVOR! </a:t>
            </a:r>
            <a:r>
              <a:rPr lang="hr-HR" sz="2800" b="1" dirty="0" smtClean="0">
                <a:sym typeface="Wingdings" pitchFamily="2" charset="2"/>
              </a:rPr>
              <a:t></a:t>
            </a:r>
          </a:p>
          <a:p>
            <a:pPr algn="ctr"/>
            <a:r>
              <a:rPr lang="hr-HR" sz="2800" b="1" dirty="0" smtClean="0">
                <a:sym typeface="Wingdings" pitchFamily="2" charset="2"/>
              </a:rPr>
              <a:t>(CORRECT ANSWER)</a:t>
            </a:r>
            <a:endParaRPr lang="hr-HR" sz="2800" b="1" dirty="0"/>
          </a:p>
        </p:txBody>
      </p:sp>
      <p:sp>
        <p:nvSpPr>
          <p:cNvPr id="5" name="Strelica udesno 4">
            <a:hlinkClick r:id="" action="ppaction://hlinkshowjump?jump=nextslide"/>
          </p:cNvPr>
          <p:cNvSpPr/>
          <p:nvPr/>
        </p:nvSpPr>
        <p:spPr>
          <a:xfrm>
            <a:off x="1259632" y="3717032"/>
            <a:ext cx="7344816" cy="2376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Sljedeće </a:t>
            </a:r>
            <a:r>
              <a:rPr lang="hr-HR" dirty="0" smtClean="0"/>
              <a:t>pitanje</a:t>
            </a:r>
          </a:p>
          <a:p>
            <a:pPr algn="ctr"/>
            <a:r>
              <a:rPr lang="hr-HR" dirty="0" smtClean="0"/>
              <a:t>(</a:t>
            </a:r>
            <a:r>
              <a:rPr lang="hr-HR" dirty="0" err="1" smtClean="0"/>
              <a:t>Next</a:t>
            </a:r>
            <a:r>
              <a:rPr lang="hr-HR" dirty="0" smtClean="0"/>
              <a:t> </a:t>
            </a:r>
            <a:r>
              <a:rPr lang="hr-HR" dirty="0" err="1" smtClean="0"/>
              <a:t>question</a:t>
            </a:r>
            <a:r>
              <a:rPr lang="hr-HR" dirty="0" smtClean="0"/>
              <a:t>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9580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2123728" y="535462"/>
            <a:ext cx="5400600" cy="216024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7. TKO JE PREDSJEDNIK SAD-a</a:t>
            </a:r>
            <a:r>
              <a:rPr lang="hr-HR" sz="2800" b="1" dirty="0" smtClean="0"/>
              <a:t>?</a:t>
            </a:r>
          </a:p>
          <a:p>
            <a:pPr algn="ctr"/>
            <a:r>
              <a:rPr lang="hr-HR" sz="2800" b="1" dirty="0" smtClean="0"/>
              <a:t>(WHO IS THE PRESIDENT OF THE USA?)</a:t>
            </a:r>
            <a:endParaRPr lang="hr-HR" sz="2800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187270"/>
            <a:ext cx="5508104" cy="309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5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871700" y="199289"/>
            <a:ext cx="5616624" cy="15950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8. Koje </a:t>
            </a:r>
            <a:r>
              <a:rPr lang="hr-HR" sz="2400" dirty="0"/>
              <a:t>od nabrojanih vrijednosti nisu sastavni dio vrijednosnog sustava u SAD-a</a:t>
            </a:r>
            <a:r>
              <a:rPr lang="hr-HR" sz="2400" dirty="0" smtClean="0"/>
              <a:t>?</a:t>
            </a:r>
          </a:p>
          <a:p>
            <a:pPr algn="ctr"/>
            <a:r>
              <a:rPr lang="hr-HR" sz="2400" dirty="0" smtClean="0"/>
              <a:t>(</a:t>
            </a:r>
            <a:r>
              <a:rPr lang="hr-HR" sz="2400" dirty="0" err="1" smtClean="0"/>
              <a:t>Which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following</a:t>
            </a:r>
            <a:r>
              <a:rPr lang="hr-HR" sz="2400" dirty="0" smtClean="0"/>
              <a:t> </a:t>
            </a:r>
            <a:r>
              <a:rPr lang="hr-HR" sz="2400" dirty="0" err="1" smtClean="0"/>
              <a:t>values</a:t>
            </a:r>
            <a:r>
              <a:rPr lang="hr-HR" sz="2400" dirty="0" smtClean="0"/>
              <a:t> are </a:t>
            </a:r>
            <a:r>
              <a:rPr lang="hr-HR" sz="2400" dirty="0" err="1" smtClean="0"/>
              <a:t>not</a:t>
            </a:r>
            <a:r>
              <a:rPr lang="hr-HR" sz="2400" dirty="0" smtClean="0"/>
              <a:t> </a:t>
            </a:r>
            <a:r>
              <a:rPr lang="hr-HR" sz="2400" dirty="0" err="1" smtClean="0"/>
              <a:t>part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value</a:t>
            </a:r>
            <a:r>
              <a:rPr lang="hr-HR" sz="2400" dirty="0" smtClean="0"/>
              <a:t> </a:t>
            </a:r>
            <a:r>
              <a:rPr lang="hr-HR" sz="2400" dirty="0" err="1" smtClean="0"/>
              <a:t>system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USA?)</a:t>
            </a:r>
            <a:r>
              <a:rPr lang="hr-HR" sz="2400" dirty="0" smtClean="0"/>
              <a:t> </a:t>
            </a:r>
            <a:endParaRPr lang="hr-HR" sz="2400" dirty="0"/>
          </a:p>
        </p:txBody>
      </p:sp>
      <p:sp>
        <p:nvSpPr>
          <p:cNvPr id="5" name="Zaobljeni pravokutnik 4">
            <a:hlinkClick r:id="rId2" action="ppaction://hlinksldjump"/>
          </p:cNvPr>
          <p:cNvSpPr/>
          <p:nvPr/>
        </p:nvSpPr>
        <p:spPr>
          <a:xfrm>
            <a:off x="628852" y="2080918"/>
            <a:ext cx="2304256" cy="6033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lphaUcParenR"/>
            </a:pPr>
            <a:r>
              <a:rPr lang="hr-HR" dirty="0" smtClean="0"/>
              <a:t>Mobilnost</a:t>
            </a:r>
          </a:p>
          <a:p>
            <a:pPr algn="ctr"/>
            <a:r>
              <a:rPr lang="hr-HR" dirty="0" smtClean="0"/>
              <a:t>(</a:t>
            </a:r>
            <a:r>
              <a:rPr lang="hr-HR" dirty="0" err="1" smtClean="0"/>
              <a:t>Mobility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6" name="Zaobljeni pravokutnik 5">
            <a:hlinkClick r:id="rId2" action="ppaction://hlinksldjump"/>
          </p:cNvPr>
          <p:cNvSpPr/>
          <p:nvPr/>
        </p:nvSpPr>
        <p:spPr>
          <a:xfrm>
            <a:off x="611560" y="3212975"/>
            <a:ext cx="2304256" cy="8016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B) </a:t>
            </a:r>
            <a:r>
              <a:rPr lang="hr-HR" dirty="0" smtClean="0"/>
              <a:t>Individualizam</a:t>
            </a:r>
          </a:p>
          <a:p>
            <a:pPr algn="ctr"/>
            <a:r>
              <a:rPr lang="hr-HR" dirty="0" smtClean="0"/>
              <a:t>(</a:t>
            </a:r>
            <a:r>
              <a:rPr lang="hr-HR" dirty="0" err="1" smtClean="0"/>
              <a:t>individualism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7" name="Zaobljeni pravokutnik 6">
            <a:hlinkClick r:id="rId3" action="ppaction://hlinksldjump"/>
          </p:cNvPr>
          <p:cNvSpPr/>
          <p:nvPr/>
        </p:nvSpPr>
        <p:spPr>
          <a:xfrm>
            <a:off x="611560" y="4725144"/>
            <a:ext cx="252028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C) </a:t>
            </a:r>
            <a:r>
              <a:rPr lang="hr-HR" dirty="0" smtClean="0"/>
              <a:t>Pravda</a:t>
            </a:r>
          </a:p>
          <a:p>
            <a:pPr algn="ctr"/>
            <a:r>
              <a:rPr lang="hr-HR" dirty="0" smtClean="0"/>
              <a:t>(</a:t>
            </a:r>
            <a:r>
              <a:rPr lang="hr-HR" dirty="0" err="1" smtClean="0"/>
              <a:t>Justice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8" name="Zaobljeni pravokutnik 7">
            <a:hlinkClick r:id="rId3" action="ppaction://hlinksldjump"/>
          </p:cNvPr>
          <p:cNvSpPr/>
          <p:nvPr/>
        </p:nvSpPr>
        <p:spPr>
          <a:xfrm>
            <a:off x="5724128" y="1980444"/>
            <a:ext cx="223224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D) </a:t>
            </a:r>
            <a:r>
              <a:rPr lang="hr-HR" dirty="0" smtClean="0"/>
              <a:t>Demokracija</a:t>
            </a:r>
          </a:p>
          <a:p>
            <a:pPr algn="ctr"/>
            <a:r>
              <a:rPr lang="hr-HR" dirty="0" smtClean="0"/>
              <a:t>(</a:t>
            </a:r>
            <a:r>
              <a:rPr lang="hr-HR" dirty="0" err="1" smtClean="0"/>
              <a:t>democracy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9" name="Zaobljeni pravokutnik 8">
            <a:hlinkClick r:id="rId2" action="ppaction://hlinksldjump"/>
          </p:cNvPr>
          <p:cNvSpPr/>
          <p:nvPr/>
        </p:nvSpPr>
        <p:spPr>
          <a:xfrm>
            <a:off x="5705530" y="3212975"/>
            <a:ext cx="2394861" cy="688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E) </a:t>
            </a:r>
            <a:r>
              <a:rPr lang="hr-HR" dirty="0" smtClean="0"/>
              <a:t>Volonterstvo</a:t>
            </a:r>
          </a:p>
          <a:p>
            <a:pPr algn="ctr"/>
            <a:r>
              <a:rPr lang="hr-HR" dirty="0"/>
              <a:t>(</a:t>
            </a:r>
            <a:r>
              <a:rPr lang="hr-HR" dirty="0" err="1"/>
              <a:t>volunteering</a:t>
            </a:r>
            <a:r>
              <a:rPr lang="hr-HR" dirty="0"/>
              <a:t>)</a:t>
            </a:r>
            <a:endParaRPr lang="hr-HR" dirty="0"/>
          </a:p>
        </p:txBody>
      </p:sp>
      <p:sp>
        <p:nvSpPr>
          <p:cNvPr id="10" name="Zaobljeni pravokutnik 9">
            <a:hlinkClick r:id="rId2" action="ppaction://hlinksldjump"/>
          </p:cNvPr>
          <p:cNvSpPr/>
          <p:nvPr/>
        </p:nvSpPr>
        <p:spPr>
          <a:xfrm>
            <a:off x="5858844" y="4798348"/>
            <a:ext cx="2385564" cy="718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F) </a:t>
            </a:r>
            <a:r>
              <a:rPr lang="hr-HR" dirty="0" smtClean="0"/>
              <a:t>Promjene</a:t>
            </a:r>
          </a:p>
          <a:p>
            <a:pPr algn="ctr"/>
            <a:r>
              <a:rPr lang="hr-HR" dirty="0" smtClean="0"/>
              <a:t>(</a:t>
            </a:r>
            <a:r>
              <a:rPr lang="hr-HR" dirty="0" err="1" smtClean="0"/>
              <a:t>Changes</a:t>
            </a:r>
            <a:r>
              <a:rPr lang="hr-HR" dirty="0" smtClean="0"/>
              <a:t>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9750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04925"/>
            <a:ext cx="45720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35" y="836712"/>
            <a:ext cx="6336704" cy="44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0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utnik 1"/>
          <p:cNvSpPr/>
          <p:nvPr/>
        </p:nvSpPr>
        <p:spPr>
          <a:xfrm>
            <a:off x="1547664" y="764704"/>
            <a:ext cx="6192688" cy="187220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9. Svaki </a:t>
            </a:r>
            <a:r>
              <a:rPr lang="hr-HR" sz="2800" b="1" dirty="0"/>
              <a:t>predsjednik SAD-a dio svoje vladavine bio je u ratu </a:t>
            </a:r>
            <a:endParaRPr lang="hr-HR" sz="2800" b="1" dirty="0"/>
          </a:p>
          <a:p>
            <a:pPr algn="ctr"/>
            <a:r>
              <a:rPr lang="hr-HR" sz="2800" b="1" dirty="0" smtClean="0"/>
              <a:t>(</a:t>
            </a:r>
            <a:r>
              <a:rPr lang="hr-HR" sz="2800" b="1" dirty="0" err="1" smtClean="0"/>
              <a:t>Every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president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of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the</a:t>
            </a:r>
            <a:r>
              <a:rPr lang="hr-HR" sz="2800" b="1" dirty="0" smtClean="0"/>
              <a:t> USA </a:t>
            </a:r>
            <a:r>
              <a:rPr lang="hr-HR" sz="2800" b="1" dirty="0" err="1" smtClean="0"/>
              <a:t>has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taken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part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in</a:t>
            </a:r>
            <a:r>
              <a:rPr lang="hr-HR" sz="2800" b="1" dirty="0" smtClean="0"/>
              <a:t> a </a:t>
            </a:r>
            <a:r>
              <a:rPr lang="hr-HR" sz="2800" b="1" dirty="0" err="1" smtClean="0"/>
              <a:t>war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during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his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governance</a:t>
            </a:r>
            <a:r>
              <a:rPr lang="hr-HR" sz="2800" b="1" dirty="0"/>
              <a:t>.</a:t>
            </a:r>
            <a:r>
              <a:rPr lang="hr-HR" sz="2800" b="1" dirty="0" smtClean="0"/>
              <a:t> )</a:t>
            </a:r>
            <a:endParaRPr lang="hr-HR" sz="2800" b="1" dirty="0"/>
          </a:p>
        </p:txBody>
      </p:sp>
      <p:sp>
        <p:nvSpPr>
          <p:cNvPr id="5" name="Elipsa 4">
            <a:hlinkClick r:id="rId2" action="ppaction://hlinksldjump"/>
          </p:cNvPr>
          <p:cNvSpPr/>
          <p:nvPr/>
        </p:nvSpPr>
        <p:spPr>
          <a:xfrm>
            <a:off x="1403648" y="3610351"/>
            <a:ext cx="2304256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TOČNO</a:t>
            </a:r>
          </a:p>
          <a:p>
            <a:pPr algn="ctr"/>
            <a:r>
              <a:rPr lang="hr-HR" dirty="0" smtClean="0"/>
              <a:t>(</a:t>
            </a:r>
            <a:r>
              <a:rPr lang="hr-HR" dirty="0" err="1" smtClean="0"/>
              <a:t>Correct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6" name="Elipsa 5">
            <a:hlinkClick r:id="rId3" action="ppaction://hlinksldjump"/>
          </p:cNvPr>
          <p:cNvSpPr/>
          <p:nvPr/>
        </p:nvSpPr>
        <p:spPr>
          <a:xfrm>
            <a:off x="5436096" y="3645024"/>
            <a:ext cx="2448272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NETOČNO</a:t>
            </a:r>
          </a:p>
          <a:p>
            <a:pPr algn="ctr"/>
            <a:r>
              <a:rPr lang="hr-HR" dirty="0" smtClean="0"/>
              <a:t>(</a:t>
            </a:r>
            <a:r>
              <a:rPr lang="hr-HR" dirty="0" err="1" smtClean="0"/>
              <a:t>Incorrect</a:t>
            </a:r>
            <a:r>
              <a:rPr lang="hr-HR" dirty="0" smtClean="0"/>
              <a:t>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694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utnik 1"/>
          <p:cNvSpPr/>
          <p:nvPr/>
        </p:nvSpPr>
        <p:spPr>
          <a:xfrm>
            <a:off x="1835696" y="332656"/>
            <a:ext cx="5616624" cy="108012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rabicPeriod"/>
            </a:pP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KOJI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JE GLAVNI GRAD SAD-A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44" y="2420888"/>
            <a:ext cx="6012160" cy="4253887"/>
          </a:xfrm>
          <a:prstGeom prst="rect">
            <a:avLst/>
          </a:prstGeom>
        </p:spPr>
      </p:pic>
      <p:sp>
        <p:nvSpPr>
          <p:cNvPr id="4" name="Zaobljeni pravokutnik 3"/>
          <p:cNvSpPr/>
          <p:nvPr/>
        </p:nvSpPr>
        <p:spPr>
          <a:xfrm>
            <a:off x="2627784" y="1556792"/>
            <a:ext cx="432048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err="1" smtClean="0"/>
              <a:t>What</a:t>
            </a:r>
            <a:r>
              <a:rPr lang="hr-HR" sz="2000" b="1" dirty="0" smtClean="0"/>
              <a:t> is </a:t>
            </a:r>
            <a:r>
              <a:rPr lang="hr-HR" sz="2000" b="1" dirty="0" err="1" smtClean="0"/>
              <a:t>the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capital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of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the</a:t>
            </a:r>
            <a:r>
              <a:rPr lang="hr-HR" sz="2000" b="1" dirty="0" smtClean="0"/>
              <a:t> United </a:t>
            </a:r>
            <a:r>
              <a:rPr lang="hr-HR" sz="2000" b="1" dirty="0" err="1" smtClean="0"/>
              <a:t>States</a:t>
            </a:r>
            <a:r>
              <a:rPr lang="hr-HR" sz="2000" b="1" dirty="0" smtClean="0"/>
              <a:t>?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168425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39141"/>
            <a:ext cx="525658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9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40768"/>
            <a:ext cx="5882802" cy="42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9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utnik 1"/>
          <p:cNvSpPr/>
          <p:nvPr/>
        </p:nvSpPr>
        <p:spPr>
          <a:xfrm>
            <a:off x="1691680" y="404664"/>
            <a:ext cx="5832648" cy="144016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/>
              <a:t>10. Tko je bio </a:t>
            </a:r>
            <a:r>
              <a:rPr lang="hr-HR" sz="2400" b="1" dirty="0"/>
              <a:t>predsjednik SAD-a, istaknuti protivnik ropstva 1860-ih </a:t>
            </a:r>
            <a:r>
              <a:rPr lang="hr-HR" sz="2400" b="1" dirty="0" smtClean="0"/>
              <a:t>godina</a:t>
            </a:r>
            <a:r>
              <a:rPr lang="hr-HR" sz="2400" b="1" dirty="0" smtClean="0"/>
              <a:t>?</a:t>
            </a:r>
          </a:p>
          <a:p>
            <a:pPr algn="ctr"/>
            <a:r>
              <a:rPr lang="hr-HR" sz="2400" b="1" dirty="0" smtClean="0"/>
              <a:t>(Who </a:t>
            </a:r>
            <a:r>
              <a:rPr lang="hr-HR" sz="2400" b="1" dirty="0" err="1" smtClean="0"/>
              <a:t>was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the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president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of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the</a:t>
            </a:r>
            <a:r>
              <a:rPr lang="hr-HR" sz="2400" b="1" dirty="0" smtClean="0"/>
              <a:t> USA, </a:t>
            </a:r>
            <a:r>
              <a:rPr lang="hr-HR" sz="2400" b="1" dirty="0" err="1" smtClean="0"/>
              <a:t>who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fought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against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slavery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in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the</a:t>
            </a:r>
            <a:r>
              <a:rPr lang="hr-HR" sz="2400" b="1" dirty="0" smtClean="0"/>
              <a:t> 1860’s?)</a:t>
            </a:r>
            <a:endParaRPr lang="hr-HR" sz="2400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20" y="2852936"/>
            <a:ext cx="5338167" cy="302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8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115616" y="332656"/>
            <a:ext cx="7200800" cy="1800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/>
              <a:t>11. Kako </a:t>
            </a:r>
            <a:r>
              <a:rPr lang="hr-HR" sz="2400" b="1" dirty="0"/>
              <a:t>se zvao program kojim je </a:t>
            </a:r>
            <a:r>
              <a:rPr lang="hr-HR" sz="2400" b="1" dirty="0" err="1"/>
              <a:t>F.D</a:t>
            </a:r>
            <a:r>
              <a:rPr lang="hr-HR" sz="2400" b="1" dirty="0"/>
              <a:t>. Roosevelt pokušao pronaći izlaz iz krize 1930-ih godina</a:t>
            </a:r>
            <a:r>
              <a:rPr lang="hr-HR" sz="2400" b="1" dirty="0" smtClean="0"/>
              <a:t>?</a:t>
            </a:r>
          </a:p>
          <a:p>
            <a:pPr algn="ctr"/>
            <a:r>
              <a:rPr lang="hr-HR" sz="2400" b="1" dirty="0" smtClean="0"/>
              <a:t>(</a:t>
            </a:r>
            <a:r>
              <a:rPr lang="hr-HR" sz="2400" b="1" dirty="0" err="1" smtClean="0"/>
              <a:t>What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was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the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name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of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the</a:t>
            </a:r>
            <a:r>
              <a:rPr lang="hr-HR" sz="2400" b="1" dirty="0" smtClean="0"/>
              <a:t> program </a:t>
            </a:r>
            <a:r>
              <a:rPr lang="hr-HR" sz="2400" b="1" dirty="0" err="1" smtClean="0"/>
              <a:t>which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helped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F.D</a:t>
            </a:r>
            <a:r>
              <a:rPr lang="hr-HR" sz="2400" b="1" dirty="0" smtClean="0"/>
              <a:t>. Roosevelt </a:t>
            </a:r>
            <a:r>
              <a:rPr lang="hr-HR" sz="2400" b="1" dirty="0" err="1" smtClean="0"/>
              <a:t>deal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with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crisis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in</a:t>
            </a:r>
            <a:r>
              <a:rPr lang="hr-HR" sz="2400" b="1" dirty="0" smtClean="0"/>
              <a:t> 1930’s?  )</a:t>
            </a:r>
            <a:r>
              <a:rPr lang="hr-HR" sz="2400" b="1" dirty="0" smtClean="0"/>
              <a:t> </a:t>
            </a:r>
            <a:endParaRPr lang="hr-HR" sz="2400" b="1" dirty="0"/>
          </a:p>
        </p:txBody>
      </p:sp>
      <p:sp>
        <p:nvSpPr>
          <p:cNvPr id="5" name="Elipsa 4"/>
          <p:cNvSpPr/>
          <p:nvPr/>
        </p:nvSpPr>
        <p:spPr>
          <a:xfrm>
            <a:off x="2843808" y="2924944"/>
            <a:ext cx="3888432" cy="3240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/>
              <a:t>NEW DEAL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val="139146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755576" y="536497"/>
            <a:ext cx="7920880" cy="46805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12. Zakon </a:t>
            </a:r>
            <a:r>
              <a:rPr lang="hr-HR" sz="2800" b="1" dirty="0"/>
              <a:t>o socijalnoj sigurnosti, donesen 1935. godine, sadržavao je  dva programa socijalnog osiguranja koja su usmjerena na rizike </a:t>
            </a:r>
            <a:r>
              <a:rPr lang="hr-HR" sz="2800" b="1" dirty="0" smtClean="0"/>
              <a:t>:</a:t>
            </a:r>
          </a:p>
          <a:p>
            <a:pPr algn="ctr"/>
            <a:endParaRPr lang="hr-HR" sz="2800" b="1" dirty="0" smtClean="0"/>
          </a:p>
          <a:p>
            <a:pPr algn="ctr"/>
            <a:endParaRPr lang="hr-HR" sz="2800" b="1" dirty="0" smtClean="0"/>
          </a:p>
          <a:p>
            <a:pPr algn="ctr"/>
            <a:r>
              <a:rPr lang="hr-HR" sz="2800" b="1" dirty="0" smtClean="0"/>
              <a:t>1. </a:t>
            </a:r>
            <a:r>
              <a:rPr lang="hr-HR" sz="2800" b="1" dirty="0" smtClean="0"/>
              <a:t>Starosti (</a:t>
            </a:r>
            <a:r>
              <a:rPr lang="hr-HR" sz="2800" b="1" dirty="0" err="1" smtClean="0"/>
              <a:t>senility</a:t>
            </a:r>
            <a:r>
              <a:rPr lang="hr-HR" sz="2800" b="1" dirty="0" smtClean="0"/>
              <a:t>)</a:t>
            </a:r>
            <a:endParaRPr lang="hr-HR" sz="2800" b="1" dirty="0" smtClean="0"/>
          </a:p>
          <a:p>
            <a:pPr algn="ctr"/>
            <a:r>
              <a:rPr lang="hr-HR" sz="2800" b="1" dirty="0" smtClean="0"/>
              <a:t>2. </a:t>
            </a:r>
            <a:r>
              <a:rPr lang="hr-HR" sz="2800" b="1" dirty="0" smtClean="0"/>
              <a:t>Nezaposlenosti (</a:t>
            </a:r>
            <a:r>
              <a:rPr lang="hr-HR" sz="2800" b="1" dirty="0" err="1" smtClean="0"/>
              <a:t>unemployment</a:t>
            </a:r>
            <a:r>
              <a:rPr lang="hr-HR" sz="2800" b="1" dirty="0" smtClean="0"/>
              <a:t>)</a:t>
            </a:r>
            <a:endParaRPr lang="hr-HR" sz="2800" b="1" dirty="0"/>
          </a:p>
        </p:txBody>
      </p:sp>
      <p:sp>
        <p:nvSpPr>
          <p:cNvPr id="3" name="Zaobljeni pravokutnik 2"/>
          <p:cNvSpPr/>
          <p:nvPr/>
        </p:nvSpPr>
        <p:spPr>
          <a:xfrm>
            <a:off x="755576" y="5517232"/>
            <a:ext cx="792088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err="1" smtClean="0"/>
              <a:t>Social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security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law</a:t>
            </a:r>
            <a:r>
              <a:rPr lang="hr-HR" sz="2000" b="1" dirty="0" smtClean="0"/>
              <a:t> from1935 </a:t>
            </a:r>
            <a:r>
              <a:rPr lang="hr-HR" sz="2000" b="1" dirty="0" err="1" smtClean="0"/>
              <a:t>contained</a:t>
            </a:r>
            <a:r>
              <a:rPr lang="hr-HR" sz="2000" b="1" dirty="0" smtClean="0"/>
              <a:t>  2 </a:t>
            </a:r>
            <a:r>
              <a:rPr lang="hr-HR" sz="2000" b="1" dirty="0" err="1" smtClean="0"/>
              <a:t>programs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of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social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security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that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were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directed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towards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which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two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risks</a:t>
            </a:r>
            <a:r>
              <a:rPr lang="hr-HR" sz="2000" b="1" dirty="0" smtClean="0"/>
              <a:t>?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154328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547664" y="548680"/>
            <a:ext cx="6552728" cy="13681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/>
              <a:t>13. U </a:t>
            </a:r>
            <a:r>
              <a:rPr lang="hr-HR" sz="2400" b="1" dirty="0"/>
              <a:t>SAD-u su visoki javni socijalni troškovi, a ukupni troškovi su </a:t>
            </a:r>
            <a:r>
              <a:rPr lang="hr-HR" sz="2400" b="1" dirty="0" smtClean="0"/>
              <a:t>niski</a:t>
            </a:r>
          </a:p>
          <a:p>
            <a:pPr algn="ctr"/>
            <a:r>
              <a:rPr lang="hr-HR" sz="2400" b="1" dirty="0" smtClean="0"/>
              <a:t>(USA </a:t>
            </a:r>
            <a:r>
              <a:rPr lang="hr-HR" sz="2400" b="1" dirty="0" err="1" smtClean="0"/>
              <a:t>has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high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public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social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costs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and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low</a:t>
            </a:r>
            <a:r>
              <a:rPr lang="hr-HR" sz="2400" b="1" dirty="0" smtClean="0"/>
              <a:t> total </a:t>
            </a:r>
            <a:r>
              <a:rPr lang="hr-HR" sz="2400" b="1" dirty="0" err="1" smtClean="0"/>
              <a:t>costs</a:t>
            </a:r>
            <a:r>
              <a:rPr lang="hr-HR" sz="2400" b="1" dirty="0" smtClean="0"/>
              <a:t> )</a:t>
            </a:r>
            <a:endParaRPr lang="hr-HR" sz="2400" b="1" dirty="0"/>
          </a:p>
        </p:txBody>
      </p:sp>
      <p:sp>
        <p:nvSpPr>
          <p:cNvPr id="3" name="Elipsa 2">
            <a:hlinkClick r:id="rId2" action="ppaction://hlinksldjump"/>
          </p:cNvPr>
          <p:cNvSpPr/>
          <p:nvPr/>
        </p:nvSpPr>
        <p:spPr>
          <a:xfrm>
            <a:off x="1403648" y="2982946"/>
            <a:ext cx="2808312" cy="1886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/>
              <a:t>DA</a:t>
            </a:r>
          </a:p>
          <a:p>
            <a:pPr algn="ctr"/>
            <a:r>
              <a:rPr lang="hr-HR" sz="3600" b="1" dirty="0" smtClean="0"/>
              <a:t>(</a:t>
            </a:r>
            <a:r>
              <a:rPr lang="hr-HR" sz="3600" b="1" dirty="0" err="1" smtClean="0"/>
              <a:t>yes</a:t>
            </a:r>
            <a:r>
              <a:rPr lang="hr-HR" sz="3600" b="1" dirty="0" smtClean="0"/>
              <a:t>)</a:t>
            </a:r>
            <a:endParaRPr lang="hr-HR" sz="3600" b="1" dirty="0"/>
          </a:p>
        </p:txBody>
      </p:sp>
      <p:sp>
        <p:nvSpPr>
          <p:cNvPr id="4" name="Elipsa 3">
            <a:hlinkClick r:id="rId3" action="ppaction://hlinksldjump"/>
          </p:cNvPr>
          <p:cNvSpPr/>
          <p:nvPr/>
        </p:nvSpPr>
        <p:spPr>
          <a:xfrm>
            <a:off x="5148064" y="2910938"/>
            <a:ext cx="2592288" cy="1958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/>
              <a:t>NE</a:t>
            </a:r>
          </a:p>
          <a:p>
            <a:pPr algn="ctr"/>
            <a:r>
              <a:rPr lang="hr-HR" sz="3600" b="1" dirty="0" smtClean="0"/>
              <a:t>(no)</a:t>
            </a:r>
            <a:endParaRPr lang="hr-HR" sz="3600" b="1" dirty="0"/>
          </a:p>
        </p:txBody>
      </p:sp>
    </p:spTree>
    <p:extLst>
      <p:ext uri="{BB962C8B-B14F-4D97-AF65-F5344CB8AC3E}">
        <p14:creationId xmlns:p14="http://schemas.microsoft.com/office/powerpoint/2010/main" val="160594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5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1285875"/>
            <a:ext cx="5883275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2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619672" y="836712"/>
            <a:ext cx="6336704" cy="172819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/>
              <a:t>14. U </a:t>
            </a:r>
            <a:r>
              <a:rPr lang="hr-HR" sz="2400" b="1" dirty="0"/>
              <a:t>SAD-u postoji /ne postoji univerzalna socijalna pomoć </a:t>
            </a:r>
            <a:endParaRPr lang="hr-HR" sz="2400" b="1" dirty="0" smtClean="0"/>
          </a:p>
          <a:p>
            <a:pPr algn="ctr"/>
            <a:r>
              <a:rPr lang="hr-HR" sz="2400" b="1" dirty="0" smtClean="0"/>
              <a:t>(</a:t>
            </a:r>
            <a:r>
              <a:rPr lang="hr-HR" sz="2400" b="1" dirty="0" err="1" smtClean="0"/>
              <a:t>Does</a:t>
            </a:r>
            <a:r>
              <a:rPr lang="hr-HR" sz="2400" b="1" dirty="0"/>
              <a:t> </a:t>
            </a:r>
            <a:r>
              <a:rPr lang="hr-HR" sz="2400" b="1" dirty="0" smtClean="0"/>
              <a:t>USA </a:t>
            </a:r>
            <a:r>
              <a:rPr lang="hr-HR" sz="2400" b="1" dirty="0" err="1" smtClean="0"/>
              <a:t>contain</a:t>
            </a:r>
            <a:r>
              <a:rPr lang="hr-HR" sz="2400" b="1" dirty="0" smtClean="0"/>
              <a:t> a program </a:t>
            </a:r>
            <a:r>
              <a:rPr lang="hr-HR" sz="2400" b="1" dirty="0" err="1" smtClean="0"/>
              <a:t>of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universal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social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welfare</a:t>
            </a:r>
            <a:r>
              <a:rPr lang="hr-HR" sz="2400" b="1" dirty="0" smtClean="0"/>
              <a:t>?)</a:t>
            </a:r>
            <a:endParaRPr lang="hr-HR" sz="2400" b="1" dirty="0"/>
          </a:p>
        </p:txBody>
      </p:sp>
      <p:sp>
        <p:nvSpPr>
          <p:cNvPr id="4" name="Elipsa 3"/>
          <p:cNvSpPr/>
          <p:nvPr/>
        </p:nvSpPr>
        <p:spPr>
          <a:xfrm>
            <a:off x="3275856" y="3140968"/>
            <a:ext cx="3024336" cy="27874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NE </a:t>
            </a:r>
            <a:r>
              <a:rPr lang="hr-HR" sz="2800" b="1" dirty="0" smtClean="0"/>
              <a:t>POSTOJI</a:t>
            </a:r>
          </a:p>
          <a:p>
            <a:pPr algn="ctr"/>
            <a:r>
              <a:rPr lang="hr-HR" sz="2800" b="1" dirty="0" smtClean="0"/>
              <a:t>(</a:t>
            </a:r>
            <a:r>
              <a:rPr lang="hr-HR" sz="2800" b="1" dirty="0" err="1" smtClean="0"/>
              <a:t>Doesn</a:t>
            </a:r>
            <a:r>
              <a:rPr lang="hr-HR" sz="2800" b="1" dirty="0" smtClean="0"/>
              <a:t>’t </a:t>
            </a:r>
            <a:r>
              <a:rPr lang="hr-HR" sz="2800" b="1" dirty="0" err="1" smtClean="0"/>
              <a:t>exist</a:t>
            </a:r>
            <a:r>
              <a:rPr lang="hr-HR" sz="2800" b="1" dirty="0" smtClean="0"/>
              <a:t>)</a:t>
            </a:r>
            <a:endParaRPr lang="hr-HR" sz="2800" b="1" dirty="0" smtClean="0"/>
          </a:p>
          <a:p>
            <a:pPr algn="ctr"/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202411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979712" y="764704"/>
            <a:ext cx="5832648" cy="194421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/>
              <a:t>15. Koliko </a:t>
            </a:r>
            <a:r>
              <a:rPr lang="hr-HR" sz="2400" b="1" dirty="0"/>
              <a:t>otprilike ima socijalnih radnika u SAD-u? </a:t>
            </a:r>
            <a:endParaRPr lang="hr-HR" sz="2400" b="1" dirty="0" smtClean="0"/>
          </a:p>
          <a:p>
            <a:pPr algn="ctr"/>
            <a:r>
              <a:rPr lang="hr-HR" sz="2400" b="1" dirty="0" smtClean="0"/>
              <a:t>(</a:t>
            </a:r>
            <a:r>
              <a:rPr lang="hr-HR" sz="2400" b="1" dirty="0" err="1" smtClean="0"/>
              <a:t>Approximately</a:t>
            </a:r>
            <a:r>
              <a:rPr lang="hr-HR" sz="2400" b="1" dirty="0" smtClean="0"/>
              <a:t>, </a:t>
            </a:r>
            <a:r>
              <a:rPr lang="hr-HR" sz="2400" b="1" dirty="0"/>
              <a:t>h</a:t>
            </a:r>
            <a:r>
              <a:rPr lang="hr-HR" sz="2400" b="1" dirty="0" smtClean="0"/>
              <a:t>ow </a:t>
            </a:r>
            <a:r>
              <a:rPr lang="hr-HR" sz="2400" b="1" dirty="0" err="1" smtClean="0"/>
              <a:t>many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social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workers</a:t>
            </a:r>
            <a:r>
              <a:rPr lang="hr-HR" sz="2400" b="1" dirty="0" smtClean="0"/>
              <a:t> work </a:t>
            </a:r>
            <a:r>
              <a:rPr lang="hr-HR" sz="2400" b="1" dirty="0" err="1" smtClean="0"/>
              <a:t>in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the</a:t>
            </a:r>
            <a:r>
              <a:rPr lang="hr-HR" sz="2400" b="1" dirty="0" smtClean="0"/>
              <a:t> USA? )</a:t>
            </a:r>
            <a:endParaRPr lang="hr-HR" sz="2400" b="1" dirty="0"/>
          </a:p>
        </p:txBody>
      </p:sp>
      <p:sp>
        <p:nvSpPr>
          <p:cNvPr id="3" name="Zaobljeni pravokutnik 2"/>
          <p:cNvSpPr/>
          <p:nvPr/>
        </p:nvSpPr>
        <p:spPr>
          <a:xfrm>
            <a:off x="2699792" y="3356992"/>
            <a:ext cx="4824536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60 000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77761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vinuti kut 1"/>
          <p:cNvSpPr/>
          <p:nvPr/>
        </p:nvSpPr>
        <p:spPr>
          <a:xfrm>
            <a:off x="2715262" y="908720"/>
            <a:ext cx="3744416" cy="1944216"/>
          </a:xfrm>
          <a:prstGeom prst="folded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/>
              <a:t>TOČAN ODGOVOR! </a:t>
            </a:r>
            <a:r>
              <a:rPr lang="hr-HR" sz="3600" b="1" dirty="0" smtClean="0">
                <a:sym typeface="Wingdings" pitchFamily="2" charset="2"/>
              </a:rPr>
              <a:t></a:t>
            </a:r>
          </a:p>
          <a:p>
            <a:pPr algn="ctr"/>
            <a:r>
              <a:rPr lang="hr-HR" sz="3600" b="1" dirty="0" smtClean="0">
                <a:sym typeface="Wingdings" pitchFamily="2" charset="2"/>
              </a:rPr>
              <a:t>(</a:t>
            </a:r>
            <a:r>
              <a:rPr lang="hr-HR" sz="3600" b="1" dirty="0" err="1" smtClean="0">
                <a:sym typeface="Wingdings" pitchFamily="2" charset="2"/>
              </a:rPr>
              <a:t>Right</a:t>
            </a:r>
            <a:r>
              <a:rPr lang="hr-HR" sz="3600" b="1" dirty="0" smtClean="0">
                <a:sym typeface="Wingdings" pitchFamily="2" charset="2"/>
              </a:rPr>
              <a:t> </a:t>
            </a:r>
            <a:r>
              <a:rPr lang="hr-HR" sz="3600" b="1" dirty="0" err="1" smtClean="0">
                <a:sym typeface="Wingdings" pitchFamily="2" charset="2"/>
              </a:rPr>
              <a:t>answer</a:t>
            </a:r>
            <a:r>
              <a:rPr lang="hr-HR" sz="3600" b="1" dirty="0" smtClean="0">
                <a:sym typeface="Wingdings" pitchFamily="2" charset="2"/>
              </a:rPr>
              <a:t>!)</a:t>
            </a:r>
            <a:endParaRPr lang="hr-HR" sz="3600" b="1" dirty="0"/>
          </a:p>
        </p:txBody>
      </p:sp>
      <p:sp>
        <p:nvSpPr>
          <p:cNvPr id="3" name="Strelica udesno 2">
            <a:hlinkClick r:id="" action="ppaction://hlinkshowjump?jump=nextslide"/>
          </p:cNvPr>
          <p:cNvSpPr/>
          <p:nvPr/>
        </p:nvSpPr>
        <p:spPr>
          <a:xfrm>
            <a:off x="1259632" y="3717032"/>
            <a:ext cx="7344816" cy="2376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/>
              <a:t>Sljedeće </a:t>
            </a:r>
            <a:r>
              <a:rPr lang="hr-HR" sz="3200" dirty="0" smtClean="0"/>
              <a:t>pitanje</a:t>
            </a:r>
          </a:p>
          <a:p>
            <a:pPr algn="ctr"/>
            <a:r>
              <a:rPr lang="hr-HR" sz="3200" dirty="0" smtClean="0"/>
              <a:t>(</a:t>
            </a:r>
            <a:r>
              <a:rPr lang="hr-HR" sz="3200" dirty="0" err="1" smtClean="0"/>
              <a:t>Next</a:t>
            </a:r>
            <a:r>
              <a:rPr lang="hr-HR" sz="3200" dirty="0" smtClean="0"/>
              <a:t> </a:t>
            </a:r>
            <a:r>
              <a:rPr lang="hr-HR" sz="3200" dirty="0" err="1" smtClean="0"/>
              <a:t>question</a:t>
            </a:r>
            <a:r>
              <a:rPr lang="hr-HR" sz="3200" dirty="0" smtClean="0"/>
              <a:t>)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37468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115616" y="548680"/>
            <a:ext cx="6840760" cy="13681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/>
              <a:t>16. Koliko </a:t>
            </a:r>
            <a:r>
              <a:rPr lang="hr-HR" sz="2400" b="1" dirty="0"/>
              <a:t>godina traje obrazovanje za socijalnog radnika u SAD-u</a:t>
            </a:r>
            <a:r>
              <a:rPr lang="hr-HR" sz="2400" b="1" dirty="0" smtClean="0"/>
              <a:t>?</a:t>
            </a:r>
          </a:p>
          <a:p>
            <a:pPr algn="ctr"/>
            <a:r>
              <a:rPr lang="hr-HR" sz="2400" b="1" dirty="0" smtClean="0"/>
              <a:t>(</a:t>
            </a:r>
            <a:r>
              <a:rPr lang="hr-HR" sz="2400" b="1" dirty="0" err="1" smtClean="0"/>
              <a:t>How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long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does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education</a:t>
            </a:r>
            <a:r>
              <a:rPr lang="hr-HR" sz="2400" b="1" dirty="0" smtClean="0"/>
              <a:t> for </a:t>
            </a:r>
            <a:r>
              <a:rPr lang="hr-HR" sz="2400" b="1" dirty="0" err="1" smtClean="0"/>
              <a:t>social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workers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in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the</a:t>
            </a:r>
            <a:r>
              <a:rPr lang="hr-HR" sz="2400" b="1" dirty="0" smtClean="0"/>
              <a:t> USA </a:t>
            </a:r>
            <a:r>
              <a:rPr lang="hr-HR" sz="2400" b="1" dirty="0" err="1" smtClean="0"/>
              <a:t>last</a:t>
            </a:r>
            <a:r>
              <a:rPr lang="hr-HR" sz="2400" b="1" dirty="0" smtClean="0"/>
              <a:t>? )</a:t>
            </a:r>
            <a:endParaRPr lang="hr-HR" sz="2400" b="1" dirty="0"/>
          </a:p>
        </p:txBody>
      </p:sp>
      <p:sp>
        <p:nvSpPr>
          <p:cNvPr id="3" name="Zaobljeni pravokutnik 2">
            <a:hlinkClick r:id="rId2" action="ppaction://hlinksldjump"/>
          </p:cNvPr>
          <p:cNvSpPr/>
          <p:nvPr/>
        </p:nvSpPr>
        <p:spPr>
          <a:xfrm>
            <a:off x="1115616" y="3284984"/>
            <a:ext cx="280831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2-10 </a:t>
            </a:r>
            <a:r>
              <a:rPr lang="hr-HR" sz="2800" b="1" dirty="0" smtClean="0"/>
              <a:t>godina</a:t>
            </a:r>
          </a:p>
          <a:p>
            <a:pPr algn="ctr"/>
            <a:r>
              <a:rPr lang="hr-HR" sz="2800" b="1" dirty="0" smtClean="0"/>
              <a:t>(</a:t>
            </a:r>
            <a:r>
              <a:rPr lang="hr-HR" sz="2800" b="1" dirty="0" err="1" smtClean="0"/>
              <a:t>years</a:t>
            </a:r>
            <a:r>
              <a:rPr lang="hr-HR" sz="2800" b="1" dirty="0" smtClean="0"/>
              <a:t>)</a:t>
            </a:r>
            <a:endParaRPr lang="hr-HR" sz="2800" b="1" dirty="0"/>
          </a:p>
        </p:txBody>
      </p:sp>
      <p:sp>
        <p:nvSpPr>
          <p:cNvPr id="4" name="Zaobljeni pravokutnik 3">
            <a:hlinkClick r:id="rId3" action="ppaction://hlinksldjump"/>
          </p:cNvPr>
          <p:cNvSpPr/>
          <p:nvPr/>
        </p:nvSpPr>
        <p:spPr>
          <a:xfrm>
            <a:off x="4932040" y="3284984"/>
            <a:ext cx="280831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10-13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164715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39141"/>
            <a:ext cx="525658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4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1285875"/>
            <a:ext cx="5883275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72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187624" y="692696"/>
            <a:ext cx="6840760" cy="49685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17.</a:t>
            </a:r>
          </a:p>
          <a:p>
            <a:pPr algn="ctr"/>
            <a:endParaRPr lang="hr-HR" sz="2800" b="1" dirty="0" smtClean="0"/>
          </a:p>
          <a:p>
            <a:pPr algn="ctr"/>
            <a:endParaRPr lang="hr-HR" sz="2800" b="1" dirty="0"/>
          </a:p>
          <a:p>
            <a:pPr algn="ctr"/>
            <a:endParaRPr lang="hr-HR" sz="2800" b="1" dirty="0" smtClean="0"/>
          </a:p>
          <a:p>
            <a:pPr algn="ctr"/>
            <a:endParaRPr lang="hr-HR" sz="2800" b="1" dirty="0"/>
          </a:p>
          <a:p>
            <a:pPr algn="ctr"/>
            <a:r>
              <a:rPr lang="hr-HR" sz="2800" b="1" dirty="0" smtClean="0"/>
              <a:t>________ </a:t>
            </a:r>
            <a:r>
              <a:rPr lang="hr-HR" sz="2800" b="1" dirty="0"/>
              <a:t>% licenciranih socijalnih radnika ima magisterij</a:t>
            </a:r>
            <a:r>
              <a:rPr lang="hr-HR" sz="2800" b="1" dirty="0" smtClean="0"/>
              <a:t>?</a:t>
            </a:r>
          </a:p>
          <a:p>
            <a:pPr algn="ctr"/>
            <a:r>
              <a:rPr lang="hr-HR" sz="2400" b="1" dirty="0" smtClean="0"/>
              <a:t>(</a:t>
            </a:r>
            <a:r>
              <a:rPr lang="hr-HR" sz="2400" b="1" dirty="0" err="1" smtClean="0"/>
              <a:t>How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many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licenced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social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workers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have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their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masters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degree</a:t>
            </a:r>
            <a:r>
              <a:rPr lang="hr-HR" sz="2400" b="1" dirty="0" smtClean="0"/>
              <a:t>? ) </a:t>
            </a:r>
          </a:p>
          <a:p>
            <a:pPr algn="ctr"/>
            <a:r>
              <a:rPr lang="hr-HR" sz="2400" b="1" dirty="0" smtClean="0"/>
              <a:t>(</a:t>
            </a:r>
            <a:r>
              <a:rPr lang="hr-HR" sz="2400" b="1" dirty="0" err="1" smtClean="0"/>
              <a:t>percentage</a:t>
            </a:r>
            <a:r>
              <a:rPr lang="hr-HR" sz="2400" b="1" dirty="0" smtClean="0"/>
              <a:t>)</a:t>
            </a:r>
            <a:r>
              <a:rPr lang="hr-HR" sz="2400" b="1" dirty="0" smtClean="0"/>
              <a:t> </a:t>
            </a:r>
          </a:p>
          <a:p>
            <a:pPr algn="ctr"/>
            <a:endParaRPr lang="hr-HR" sz="2400" b="1" dirty="0"/>
          </a:p>
        </p:txBody>
      </p:sp>
      <p:sp>
        <p:nvSpPr>
          <p:cNvPr id="3" name="TekstniOkvir 2"/>
          <p:cNvSpPr txBox="1"/>
          <p:nvPr/>
        </p:nvSpPr>
        <p:spPr>
          <a:xfrm>
            <a:off x="2051720" y="2132856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Strelica dolje 3"/>
          <p:cNvSpPr/>
          <p:nvPr/>
        </p:nvSpPr>
        <p:spPr>
          <a:xfrm>
            <a:off x="1871700" y="908720"/>
            <a:ext cx="936104" cy="2016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/>
              <a:t>79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224181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691680" y="476672"/>
            <a:ext cx="6048672" cy="20882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18. Koje </a:t>
            </a:r>
            <a:r>
              <a:rPr lang="hr-HR" sz="2800" b="1" dirty="0"/>
              <a:t>je najčešće specijalizacijsko područje u socijalnom </a:t>
            </a:r>
            <a:r>
              <a:rPr lang="hr-HR" sz="2800" b="1" dirty="0" smtClean="0"/>
              <a:t>radu u </a:t>
            </a:r>
            <a:r>
              <a:rPr lang="hr-HR" sz="2800" b="1" dirty="0"/>
              <a:t>SAD-u</a:t>
            </a:r>
            <a:r>
              <a:rPr lang="hr-HR" sz="2800" b="1" dirty="0" smtClean="0"/>
              <a:t>?</a:t>
            </a:r>
          </a:p>
          <a:p>
            <a:pPr algn="ctr"/>
            <a:r>
              <a:rPr lang="hr-HR" sz="2800" b="1" dirty="0" smtClean="0"/>
              <a:t>(</a:t>
            </a:r>
            <a:r>
              <a:rPr lang="hr-HR" sz="2800" b="1" dirty="0" err="1" smtClean="0"/>
              <a:t>Which</a:t>
            </a:r>
            <a:r>
              <a:rPr lang="hr-HR" sz="2800" b="1" dirty="0" smtClean="0"/>
              <a:t> is </a:t>
            </a:r>
            <a:r>
              <a:rPr lang="hr-HR" sz="2800" b="1" dirty="0" err="1" smtClean="0"/>
              <a:t>the</a:t>
            </a:r>
            <a:r>
              <a:rPr lang="hr-HR" sz="2800" b="1" dirty="0" smtClean="0"/>
              <a:t> most </a:t>
            </a:r>
            <a:r>
              <a:rPr lang="hr-HR" sz="2800" b="1" dirty="0" err="1" smtClean="0"/>
              <a:t>common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field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of</a:t>
            </a:r>
            <a:r>
              <a:rPr lang="hr-HR" sz="2800" b="1" dirty="0" smtClean="0"/>
              <a:t> work for </a:t>
            </a:r>
            <a:r>
              <a:rPr lang="hr-HR" sz="2800" b="1" dirty="0" err="1" smtClean="0"/>
              <a:t>social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workers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in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the</a:t>
            </a:r>
            <a:r>
              <a:rPr lang="hr-HR" sz="2800" b="1" dirty="0" smtClean="0"/>
              <a:t> USA?)</a:t>
            </a:r>
            <a:endParaRPr lang="hr-HR" sz="2800" b="1" dirty="0"/>
          </a:p>
        </p:txBody>
      </p:sp>
      <p:sp>
        <p:nvSpPr>
          <p:cNvPr id="3" name="Zaobljeni pravokutnik 2">
            <a:hlinkClick r:id="rId2" action="ppaction://hlinksldjump"/>
          </p:cNvPr>
          <p:cNvSpPr/>
          <p:nvPr/>
        </p:nvSpPr>
        <p:spPr>
          <a:xfrm>
            <a:off x="755576" y="3104964"/>
            <a:ext cx="3168352" cy="1116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Mentalno </a:t>
            </a:r>
            <a:r>
              <a:rPr lang="hr-HR" sz="2400" dirty="0" smtClean="0"/>
              <a:t>zdravlje</a:t>
            </a:r>
          </a:p>
          <a:p>
            <a:pPr algn="ctr"/>
            <a:r>
              <a:rPr lang="hr-HR" sz="2400" dirty="0" smtClean="0"/>
              <a:t>(</a:t>
            </a:r>
            <a:r>
              <a:rPr lang="hr-HR" sz="2400" dirty="0" err="1" smtClean="0"/>
              <a:t>mental</a:t>
            </a:r>
            <a:r>
              <a:rPr lang="hr-HR" sz="2400" dirty="0" smtClean="0"/>
              <a:t> </a:t>
            </a:r>
            <a:r>
              <a:rPr lang="hr-HR" sz="2400" dirty="0" err="1" smtClean="0"/>
              <a:t>health</a:t>
            </a:r>
            <a:r>
              <a:rPr lang="hr-HR" sz="2400" dirty="0" smtClean="0"/>
              <a:t>)</a:t>
            </a:r>
            <a:endParaRPr lang="hr-HR" sz="2400" dirty="0"/>
          </a:p>
        </p:txBody>
      </p:sp>
      <p:sp>
        <p:nvSpPr>
          <p:cNvPr id="4" name="Zaobljeni pravokutnik 3">
            <a:hlinkClick r:id="rId3" action="ppaction://hlinksldjump"/>
          </p:cNvPr>
          <p:cNvSpPr/>
          <p:nvPr/>
        </p:nvSpPr>
        <p:spPr>
          <a:xfrm>
            <a:off x="503548" y="5157192"/>
            <a:ext cx="342038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chemeClr val="bg1"/>
                </a:solidFill>
              </a:rPr>
              <a:t>Rad sa starijim i nemoćnim </a:t>
            </a:r>
            <a:r>
              <a:rPr lang="hr-HR" sz="2400" dirty="0" smtClean="0">
                <a:solidFill>
                  <a:schemeClr val="bg1"/>
                </a:solidFill>
              </a:rPr>
              <a:t>osobama</a:t>
            </a:r>
          </a:p>
          <a:p>
            <a:pPr algn="ctr"/>
            <a:r>
              <a:rPr lang="hr-HR" sz="2400" dirty="0" smtClean="0">
                <a:solidFill>
                  <a:schemeClr val="bg1"/>
                </a:solidFill>
              </a:rPr>
              <a:t>(</a:t>
            </a:r>
            <a:r>
              <a:rPr lang="hr-HR" sz="2400" dirty="0" err="1" smtClean="0">
                <a:solidFill>
                  <a:schemeClr val="bg1"/>
                </a:solidFill>
              </a:rPr>
              <a:t>Work</a:t>
            </a:r>
            <a:r>
              <a:rPr lang="hr-HR" sz="2400" dirty="0" smtClean="0">
                <a:solidFill>
                  <a:schemeClr val="bg1"/>
                </a:solidFill>
              </a:rPr>
              <a:t> </a:t>
            </a:r>
            <a:r>
              <a:rPr lang="hr-HR" sz="2400" dirty="0" err="1" smtClean="0">
                <a:solidFill>
                  <a:schemeClr val="bg1"/>
                </a:solidFill>
              </a:rPr>
              <a:t>with</a:t>
            </a:r>
            <a:r>
              <a:rPr lang="hr-HR" sz="2400" dirty="0" smtClean="0">
                <a:solidFill>
                  <a:schemeClr val="bg1"/>
                </a:solidFill>
              </a:rPr>
              <a:t> </a:t>
            </a:r>
            <a:r>
              <a:rPr lang="hr-HR" sz="2400" dirty="0" err="1" smtClean="0">
                <a:solidFill>
                  <a:schemeClr val="bg1"/>
                </a:solidFill>
              </a:rPr>
              <a:t>old</a:t>
            </a:r>
            <a:r>
              <a:rPr lang="hr-HR" sz="2400" dirty="0" smtClean="0">
                <a:solidFill>
                  <a:schemeClr val="bg1"/>
                </a:solidFill>
              </a:rPr>
              <a:t> </a:t>
            </a:r>
            <a:r>
              <a:rPr lang="hr-HR" sz="2400" dirty="0" err="1" smtClean="0">
                <a:solidFill>
                  <a:schemeClr val="bg1"/>
                </a:solidFill>
              </a:rPr>
              <a:t>people</a:t>
            </a:r>
            <a:r>
              <a:rPr lang="hr-HR" sz="2400" dirty="0" smtClean="0">
                <a:solidFill>
                  <a:schemeClr val="bg1"/>
                </a:solidFill>
              </a:rPr>
              <a:t>)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5" name="Zaobljeni pravokutnik 4">
            <a:hlinkClick r:id="rId3" action="ppaction://hlinksldjump"/>
          </p:cNvPr>
          <p:cNvSpPr/>
          <p:nvPr/>
        </p:nvSpPr>
        <p:spPr>
          <a:xfrm>
            <a:off x="5346920" y="3104964"/>
            <a:ext cx="3456384" cy="28443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Rad s djecom s problemima u </a:t>
            </a:r>
            <a:r>
              <a:rPr lang="hr-HR" sz="2400" dirty="0" smtClean="0"/>
              <a:t>ponašanju</a:t>
            </a:r>
          </a:p>
          <a:p>
            <a:pPr algn="ctr"/>
            <a:r>
              <a:rPr lang="hr-HR" sz="2400" dirty="0" smtClean="0"/>
              <a:t>(</a:t>
            </a:r>
            <a:r>
              <a:rPr lang="hr-HR" sz="2400" dirty="0" err="1" smtClean="0"/>
              <a:t>Work</a:t>
            </a:r>
            <a:r>
              <a:rPr lang="hr-HR" sz="2400" dirty="0" smtClean="0"/>
              <a:t> </a:t>
            </a:r>
            <a:r>
              <a:rPr lang="hr-HR" sz="2400" dirty="0" err="1" smtClean="0"/>
              <a:t>with</a:t>
            </a:r>
            <a:r>
              <a:rPr lang="hr-HR" sz="2400" dirty="0"/>
              <a:t> </a:t>
            </a:r>
            <a:r>
              <a:rPr lang="hr-HR" sz="2400" dirty="0" err="1"/>
              <a:t>children</a:t>
            </a:r>
            <a:r>
              <a:rPr lang="hr-HR" sz="2400" dirty="0"/>
              <a:t> </a:t>
            </a:r>
            <a:r>
              <a:rPr lang="hr-HR" sz="2400" dirty="0" err="1"/>
              <a:t>with</a:t>
            </a:r>
            <a:r>
              <a:rPr lang="hr-HR" sz="2400" dirty="0"/>
              <a:t> </a:t>
            </a:r>
            <a:r>
              <a:rPr lang="hr-HR" sz="2400" dirty="0" err="1"/>
              <a:t>behavioral</a:t>
            </a:r>
            <a:r>
              <a:rPr lang="hr-HR" sz="2400" dirty="0"/>
              <a:t> </a:t>
            </a:r>
            <a:r>
              <a:rPr lang="hr-HR" sz="2400" dirty="0" err="1"/>
              <a:t>problems</a:t>
            </a:r>
            <a:r>
              <a:rPr lang="hr-HR" sz="2400" dirty="0"/>
              <a:t>)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9133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avinuti kut 3">
            <a:hlinkClick r:id="rId2" action="ppaction://hlinksldjump"/>
          </p:cNvPr>
          <p:cNvSpPr/>
          <p:nvPr/>
        </p:nvSpPr>
        <p:spPr>
          <a:xfrm>
            <a:off x="2483768" y="1772816"/>
            <a:ext cx="4896544" cy="1296144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/>
              <a:t>NETOČAN ODGOVOR! </a:t>
            </a:r>
            <a:r>
              <a:rPr lang="hr-HR" sz="3200" b="1" dirty="0" smtClean="0">
                <a:sym typeface="Wingdings" pitchFamily="2" charset="2"/>
              </a:rPr>
              <a:t></a:t>
            </a:r>
          </a:p>
          <a:p>
            <a:pPr algn="ctr"/>
            <a:r>
              <a:rPr lang="hr-HR" sz="3200" b="1" dirty="0" smtClean="0">
                <a:sym typeface="Wingdings" pitchFamily="2" charset="2"/>
              </a:rPr>
              <a:t>(</a:t>
            </a:r>
            <a:r>
              <a:rPr lang="hr-HR" sz="3200" b="1" dirty="0" err="1" smtClean="0">
                <a:sym typeface="Wingdings" pitchFamily="2" charset="2"/>
              </a:rPr>
              <a:t>Wrong</a:t>
            </a:r>
            <a:r>
              <a:rPr lang="hr-HR" sz="3200" b="1" dirty="0" smtClean="0">
                <a:sym typeface="Wingdings" pitchFamily="2" charset="2"/>
              </a:rPr>
              <a:t> </a:t>
            </a:r>
            <a:r>
              <a:rPr lang="hr-HR" sz="3200" b="1" dirty="0" err="1" smtClean="0">
                <a:sym typeface="Wingdings" pitchFamily="2" charset="2"/>
              </a:rPr>
              <a:t>answer</a:t>
            </a:r>
            <a:r>
              <a:rPr lang="hr-HR" sz="3200" b="1" dirty="0" smtClean="0">
                <a:sym typeface="Wingdings" pitchFamily="2" charset="2"/>
              </a:rPr>
              <a:t>)</a:t>
            </a:r>
            <a:endParaRPr lang="hr-HR" sz="3200" b="1" dirty="0"/>
          </a:p>
        </p:txBody>
      </p:sp>
      <p:sp>
        <p:nvSpPr>
          <p:cNvPr id="5" name="Strelica udesno 4">
            <a:hlinkClick r:id="rId2" action="ppaction://hlinksldjump"/>
          </p:cNvPr>
          <p:cNvSpPr/>
          <p:nvPr/>
        </p:nvSpPr>
        <p:spPr>
          <a:xfrm>
            <a:off x="2051720" y="3933056"/>
            <a:ext cx="6480720" cy="18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VRATI SE NA POČETAK</a:t>
            </a:r>
            <a:r>
              <a:rPr lang="hr-HR" dirty="0" smtClean="0"/>
              <a:t>…</a:t>
            </a:r>
          </a:p>
          <a:p>
            <a:pPr algn="ctr"/>
            <a:r>
              <a:rPr lang="hr-HR" dirty="0" smtClean="0"/>
              <a:t>(GO BACH TO THE START)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740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avinuti kut 3"/>
          <p:cNvSpPr/>
          <p:nvPr/>
        </p:nvSpPr>
        <p:spPr>
          <a:xfrm>
            <a:off x="2771800" y="1484784"/>
            <a:ext cx="3744416" cy="1440160"/>
          </a:xfrm>
          <a:prstGeom prst="folded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TOČAN ODGOVOR! </a:t>
            </a:r>
            <a:r>
              <a:rPr lang="hr-HR" sz="2800" b="1" dirty="0" smtClean="0">
                <a:sym typeface="Wingdings" pitchFamily="2" charset="2"/>
              </a:rPr>
              <a:t></a:t>
            </a:r>
          </a:p>
          <a:p>
            <a:pPr algn="ctr"/>
            <a:r>
              <a:rPr lang="hr-HR" sz="2800" b="1" dirty="0" smtClean="0">
                <a:sym typeface="Wingdings" pitchFamily="2" charset="2"/>
              </a:rPr>
              <a:t>(CORRECT ANSWER)</a:t>
            </a:r>
            <a:endParaRPr lang="hr-HR" sz="2800" b="1" dirty="0"/>
          </a:p>
        </p:txBody>
      </p:sp>
      <p:sp>
        <p:nvSpPr>
          <p:cNvPr id="5" name="Strelica udesno 4">
            <a:hlinkClick r:id="" action="ppaction://hlinkshowjump?jump=nextslide"/>
          </p:cNvPr>
          <p:cNvSpPr/>
          <p:nvPr/>
        </p:nvSpPr>
        <p:spPr>
          <a:xfrm>
            <a:off x="1259632" y="3717032"/>
            <a:ext cx="7344816" cy="2376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Sljedeće </a:t>
            </a:r>
            <a:r>
              <a:rPr lang="hr-HR" dirty="0" smtClean="0"/>
              <a:t>pitanje…</a:t>
            </a:r>
          </a:p>
          <a:p>
            <a:pPr algn="ctr"/>
            <a:r>
              <a:rPr lang="hr-HR" dirty="0" smtClean="0"/>
              <a:t>(</a:t>
            </a:r>
            <a:r>
              <a:rPr lang="hr-HR" dirty="0" err="1" smtClean="0"/>
              <a:t>Next</a:t>
            </a:r>
            <a:r>
              <a:rPr lang="hr-HR" dirty="0" smtClean="0"/>
              <a:t> </a:t>
            </a:r>
            <a:r>
              <a:rPr lang="hr-HR" dirty="0" err="1" smtClean="0"/>
              <a:t>question</a:t>
            </a:r>
            <a:r>
              <a:rPr lang="hr-HR" dirty="0" smtClean="0"/>
              <a:t>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6326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utnik 1"/>
          <p:cNvSpPr/>
          <p:nvPr/>
        </p:nvSpPr>
        <p:spPr>
          <a:xfrm>
            <a:off x="1835696" y="332656"/>
            <a:ext cx="5400600" cy="187220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19. Koji je glavni grad Kanade</a:t>
            </a:r>
            <a:r>
              <a:rPr lang="hr-HR" sz="2800" b="1" dirty="0" smtClean="0"/>
              <a:t>?</a:t>
            </a:r>
          </a:p>
          <a:p>
            <a:pPr algn="ctr"/>
            <a:r>
              <a:rPr lang="hr-HR" sz="2800" b="1" dirty="0" smtClean="0"/>
              <a:t>(</a:t>
            </a:r>
            <a:r>
              <a:rPr lang="hr-HR" sz="2800" b="1" dirty="0" err="1" smtClean="0"/>
              <a:t>What</a:t>
            </a:r>
            <a:r>
              <a:rPr lang="hr-HR" sz="2800" b="1" dirty="0" smtClean="0"/>
              <a:t> is </a:t>
            </a:r>
            <a:r>
              <a:rPr lang="hr-HR" sz="2800" b="1" dirty="0" err="1" smtClean="0"/>
              <a:t>the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capital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of</a:t>
            </a:r>
            <a:r>
              <a:rPr lang="hr-HR" sz="2800" b="1" dirty="0" smtClean="0"/>
              <a:t> Canada?)</a:t>
            </a:r>
            <a:endParaRPr lang="hr-HR" sz="28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6912"/>
            <a:ext cx="843342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763688" y="476672"/>
            <a:ext cx="5976664" cy="158417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20. Koji </a:t>
            </a:r>
            <a:r>
              <a:rPr lang="hr-HR" sz="2800" b="1" dirty="0"/>
              <a:t>su službeni jezici u Kanadi</a:t>
            </a:r>
            <a:r>
              <a:rPr lang="hr-HR" sz="2800" b="1" dirty="0" smtClean="0"/>
              <a:t>?</a:t>
            </a:r>
          </a:p>
          <a:p>
            <a:pPr algn="ctr"/>
            <a:r>
              <a:rPr lang="hr-HR" sz="2800" b="1" dirty="0" smtClean="0"/>
              <a:t>(</a:t>
            </a:r>
            <a:r>
              <a:rPr lang="hr-HR" sz="2800" b="1" dirty="0" err="1" smtClean="0"/>
              <a:t>Which</a:t>
            </a:r>
            <a:r>
              <a:rPr lang="hr-HR" sz="2800" b="1" dirty="0" smtClean="0"/>
              <a:t> are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official</a:t>
            </a:r>
            <a:r>
              <a:rPr lang="hr-HR" sz="2800" b="1" dirty="0"/>
              <a:t> </a:t>
            </a:r>
            <a:r>
              <a:rPr lang="hr-HR" sz="2800" b="1" dirty="0" err="1" smtClean="0"/>
              <a:t>languages</a:t>
            </a:r>
            <a:r>
              <a:rPr lang="hr-HR" sz="2800" b="1" dirty="0" smtClean="0"/>
              <a:t> </a:t>
            </a:r>
            <a:r>
              <a:rPr lang="hr-HR" sz="2800" b="1" dirty="0" err="1"/>
              <a:t>spoken</a:t>
            </a:r>
            <a:r>
              <a:rPr lang="hr-HR" sz="2800" b="1" dirty="0"/>
              <a:t> </a:t>
            </a:r>
            <a:r>
              <a:rPr lang="hr-HR" sz="2800" b="1" dirty="0" err="1"/>
              <a:t>in</a:t>
            </a:r>
            <a:r>
              <a:rPr lang="hr-HR" sz="2800" b="1" dirty="0"/>
              <a:t>  </a:t>
            </a:r>
            <a:r>
              <a:rPr lang="hr-HR" sz="2800" b="1" dirty="0" smtClean="0"/>
              <a:t>Canada?)</a:t>
            </a:r>
            <a:endParaRPr lang="hr-HR" sz="2800" b="1" dirty="0"/>
          </a:p>
        </p:txBody>
      </p:sp>
      <p:sp>
        <p:nvSpPr>
          <p:cNvPr id="3" name="Zaobljeni pravokutnik 2"/>
          <p:cNvSpPr/>
          <p:nvPr/>
        </p:nvSpPr>
        <p:spPr>
          <a:xfrm>
            <a:off x="1613956" y="2782976"/>
            <a:ext cx="273630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Francuski</a:t>
            </a:r>
          </a:p>
          <a:p>
            <a:pPr algn="ctr"/>
            <a:r>
              <a:rPr lang="hr-HR" sz="2400" dirty="0" smtClean="0"/>
              <a:t>(</a:t>
            </a:r>
            <a:r>
              <a:rPr lang="hr-HR" sz="2400" dirty="0" err="1" smtClean="0"/>
              <a:t>French</a:t>
            </a:r>
            <a:r>
              <a:rPr lang="hr-HR" sz="2400" dirty="0" smtClean="0"/>
              <a:t>)</a:t>
            </a:r>
            <a:endParaRPr lang="hr-HR" sz="2400" dirty="0"/>
          </a:p>
        </p:txBody>
      </p:sp>
      <p:sp>
        <p:nvSpPr>
          <p:cNvPr id="4" name="Zaobljeni pravokutnik 3"/>
          <p:cNvSpPr/>
          <p:nvPr/>
        </p:nvSpPr>
        <p:spPr>
          <a:xfrm>
            <a:off x="1640983" y="4339523"/>
            <a:ext cx="273630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Njemački</a:t>
            </a:r>
          </a:p>
          <a:p>
            <a:pPr algn="ctr"/>
            <a:r>
              <a:rPr lang="hr-HR" sz="2400" dirty="0" smtClean="0"/>
              <a:t>     (German)</a:t>
            </a:r>
            <a:r>
              <a:rPr lang="hr-HR" dirty="0" smtClean="0"/>
              <a:t>	</a:t>
            </a:r>
            <a:endParaRPr lang="hr-HR" dirty="0"/>
          </a:p>
        </p:txBody>
      </p:sp>
      <p:sp>
        <p:nvSpPr>
          <p:cNvPr id="5" name="Zaobljeni pravokutnik 4"/>
          <p:cNvSpPr/>
          <p:nvPr/>
        </p:nvSpPr>
        <p:spPr>
          <a:xfrm>
            <a:off x="5470412" y="4365104"/>
            <a:ext cx="273630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Švedski</a:t>
            </a:r>
          </a:p>
          <a:p>
            <a:pPr algn="ctr"/>
            <a:r>
              <a:rPr lang="hr-HR" sz="2400" dirty="0" smtClean="0"/>
              <a:t>(</a:t>
            </a:r>
            <a:r>
              <a:rPr lang="hr-HR" sz="2400" dirty="0" err="1" smtClean="0"/>
              <a:t>Swedish</a:t>
            </a:r>
            <a:r>
              <a:rPr lang="hr-HR" sz="2400" dirty="0" smtClean="0"/>
              <a:t>)</a:t>
            </a:r>
            <a:endParaRPr lang="hr-HR" sz="2400" dirty="0"/>
          </a:p>
        </p:txBody>
      </p:sp>
      <p:sp>
        <p:nvSpPr>
          <p:cNvPr id="6" name="Zaobljeni pravokutnik 5"/>
          <p:cNvSpPr/>
          <p:nvPr/>
        </p:nvSpPr>
        <p:spPr>
          <a:xfrm>
            <a:off x="5436096" y="2782976"/>
            <a:ext cx="273630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Engleski</a:t>
            </a:r>
          </a:p>
          <a:p>
            <a:pPr algn="ctr"/>
            <a:r>
              <a:rPr lang="hr-HR" sz="2400" dirty="0" smtClean="0"/>
              <a:t>(</a:t>
            </a:r>
            <a:r>
              <a:rPr lang="hr-HR" sz="2400" dirty="0" err="1" smtClean="0"/>
              <a:t>English</a:t>
            </a:r>
            <a:r>
              <a:rPr lang="hr-HR" sz="2400" dirty="0" smtClean="0"/>
              <a:t>)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72240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835696" y="404664"/>
            <a:ext cx="5544616" cy="12961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21. </a:t>
            </a:r>
            <a:r>
              <a:rPr lang="en-US" sz="2800" b="1" dirty="0" err="1" smtClean="0"/>
              <a:t>Kako</a:t>
            </a:r>
            <a:r>
              <a:rPr lang="en-US" sz="2800" b="1" dirty="0" smtClean="0"/>
              <a:t> </a:t>
            </a:r>
            <a:r>
              <a:rPr lang="en-US" sz="2800" b="1" dirty="0"/>
              <a:t>se </a:t>
            </a:r>
            <a:r>
              <a:rPr lang="en-US" sz="2800" b="1" dirty="0" err="1"/>
              <a:t>zove</a:t>
            </a:r>
            <a:r>
              <a:rPr lang="en-US" sz="2800" b="1" dirty="0"/>
              <a:t> </a:t>
            </a:r>
            <a:r>
              <a:rPr lang="en-US" sz="2800" b="1" dirty="0" err="1"/>
              <a:t>kanadska</a:t>
            </a:r>
            <a:r>
              <a:rPr lang="en-US" sz="2800" b="1" dirty="0"/>
              <a:t> </a:t>
            </a:r>
            <a:r>
              <a:rPr lang="en-US" sz="2800" b="1" dirty="0" err="1"/>
              <a:t>kraljica</a:t>
            </a:r>
            <a:r>
              <a:rPr lang="en-US" sz="2800" b="1" dirty="0" smtClean="0"/>
              <a:t>?</a:t>
            </a:r>
            <a:endParaRPr lang="hr-HR" sz="2800" b="1" dirty="0" smtClean="0"/>
          </a:p>
          <a:p>
            <a:pPr algn="ctr"/>
            <a:r>
              <a:rPr lang="hr-HR" sz="2800" b="1" dirty="0" smtClean="0"/>
              <a:t>(</a:t>
            </a:r>
            <a:r>
              <a:rPr lang="hr-HR" sz="2800" b="1" dirty="0" err="1" smtClean="0"/>
              <a:t>What</a:t>
            </a:r>
            <a:r>
              <a:rPr lang="hr-HR" sz="2800" b="1" dirty="0" smtClean="0"/>
              <a:t> is </a:t>
            </a:r>
            <a:r>
              <a:rPr lang="hr-HR" sz="2800" b="1" dirty="0" err="1" smtClean="0"/>
              <a:t>the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name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of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the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canadian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queen</a:t>
            </a:r>
            <a:r>
              <a:rPr lang="hr-HR" sz="2800" b="1" dirty="0" smtClean="0"/>
              <a:t>?)</a:t>
            </a:r>
            <a:r>
              <a:rPr lang="en-US" sz="2800" b="1" dirty="0" smtClean="0"/>
              <a:t> </a:t>
            </a:r>
            <a:endParaRPr lang="hr-HR" sz="2800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44824"/>
            <a:ext cx="4536926" cy="4536926"/>
          </a:xfrm>
          <a:prstGeom prst="rect">
            <a:avLst/>
          </a:prstGeom>
        </p:spPr>
      </p:pic>
      <p:sp>
        <p:nvSpPr>
          <p:cNvPr id="4" name="Savinuti kut 3"/>
          <p:cNvSpPr/>
          <p:nvPr/>
        </p:nvSpPr>
        <p:spPr>
          <a:xfrm>
            <a:off x="2725687" y="1988840"/>
            <a:ext cx="4248472" cy="3744416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6000" b="1" dirty="0" smtClean="0">
              <a:latin typeface="Agency FB" pitchFamily="34" charset="0"/>
            </a:endParaRPr>
          </a:p>
          <a:p>
            <a:pPr algn="ctr"/>
            <a:endParaRPr lang="hr-HR" sz="6000" b="1" dirty="0">
              <a:latin typeface="Agency FB" pitchFamily="34" charset="0"/>
            </a:endParaRPr>
          </a:p>
          <a:p>
            <a:pPr algn="ctr"/>
            <a:endParaRPr lang="hr-HR" sz="6000" b="1" dirty="0" smtClean="0">
              <a:latin typeface="Agency FB" pitchFamily="34" charset="0"/>
            </a:endParaRPr>
          </a:p>
          <a:p>
            <a:pPr algn="ctr"/>
            <a:r>
              <a:rPr lang="hr-HR" sz="7200" b="1" dirty="0" smtClean="0">
                <a:solidFill>
                  <a:schemeClr val="tx1"/>
                </a:solidFill>
                <a:latin typeface="Agency FB" pitchFamily="34" charset="0"/>
              </a:rPr>
              <a:t>ELIZABETA II.</a:t>
            </a:r>
            <a:endParaRPr lang="hr-HR" sz="7200" b="1" dirty="0">
              <a:solidFill>
                <a:schemeClr val="tx1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30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utnik 1"/>
          <p:cNvSpPr/>
          <p:nvPr/>
        </p:nvSpPr>
        <p:spPr>
          <a:xfrm>
            <a:off x="2123728" y="332656"/>
            <a:ext cx="5616624" cy="108012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/>
              <a:t>2. KOJI JE SLUŽBENI JEZIK U SAD-U?</a:t>
            </a:r>
            <a:endParaRPr lang="hr-HR" sz="3200" b="1" dirty="0"/>
          </a:p>
        </p:txBody>
      </p:sp>
      <p:sp>
        <p:nvSpPr>
          <p:cNvPr id="3" name="Elipsa 2">
            <a:hlinkClick r:id="" action="ppaction://hlinkshowjump?jump=nextslide"/>
          </p:cNvPr>
          <p:cNvSpPr/>
          <p:nvPr/>
        </p:nvSpPr>
        <p:spPr>
          <a:xfrm>
            <a:off x="3383868" y="3356992"/>
            <a:ext cx="3096344" cy="2664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Nema </a:t>
            </a:r>
          </a:p>
          <a:p>
            <a:pPr algn="ctr"/>
            <a:r>
              <a:rPr lang="hr-HR" sz="2800" dirty="0" smtClean="0"/>
              <a:t>(de </a:t>
            </a:r>
            <a:r>
              <a:rPr lang="hr-HR" sz="2800" dirty="0" err="1" smtClean="0"/>
              <a:t>facto</a:t>
            </a:r>
            <a:r>
              <a:rPr lang="hr-HR" sz="2800" dirty="0" smtClean="0"/>
              <a:t> engleski)</a:t>
            </a:r>
            <a:endParaRPr lang="hr-HR" sz="2800" dirty="0"/>
          </a:p>
        </p:txBody>
      </p:sp>
      <p:sp>
        <p:nvSpPr>
          <p:cNvPr id="4" name="Zaobljeni pravokutnik 3"/>
          <p:cNvSpPr/>
          <p:nvPr/>
        </p:nvSpPr>
        <p:spPr>
          <a:xfrm>
            <a:off x="2339752" y="1556792"/>
            <a:ext cx="54006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err="1" smtClean="0"/>
              <a:t>Which</a:t>
            </a:r>
            <a:r>
              <a:rPr lang="hr-HR" sz="2400" b="1" dirty="0" smtClean="0"/>
              <a:t> is </a:t>
            </a:r>
            <a:r>
              <a:rPr lang="hr-HR" sz="2400" b="1" dirty="0" err="1" smtClean="0"/>
              <a:t>the</a:t>
            </a:r>
            <a:r>
              <a:rPr lang="hr-HR" sz="2400" b="1" dirty="0"/>
              <a:t> </a:t>
            </a:r>
            <a:r>
              <a:rPr lang="hr-HR" sz="2400" b="1" dirty="0" err="1" smtClean="0"/>
              <a:t>official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language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spoken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in</a:t>
            </a:r>
            <a:r>
              <a:rPr lang="hr-HR" sz="2400" b="1" dirty="0" smtClean="0"/>
              <a:t>  USA?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110999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835696" y="332656"/>
            <a:ext cx="5832648" cy="12961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/>
              <a:t>22. </a:t>
            </a:r>
            <a:r>
              <a:rPr lang="hr-HR" sz="2400" b="1" dirty="0"/>
              <a:t>Koja su se dva naroda u kanadskoj povijesti sukobljavala</a:t>
            </a:r>
            <a:r>
              <a:rPr lang="hr-HR" dirty="0" smtClean="0"/>
              <a:t>?</a:t>
            </a:r>
          </a:p>
          <a:p>
            <a:pPr algn="ctr"/>
            <a:r>
              <a:rPr lang="hr-HR" b="1" dirty="0" smtClean="0"/>
              <a:t>(</a:t>
            </a:r>
            <a:r>
              <a:rPr lang="hr-HR" b="1" dirty="0" err="1" smtClean="0"/>
              <a:t>Which</a:t>
            </a:r>
            <a:r>
              <a:rPr lang="hr-HR" b="1" dirty="0" smtClean="0"/>
              <a:t> </a:t>
            </a:r>
            <a:r>
              <a:rPr lang="hr-HR" b="1" dirty="0" err="1" smtClean="0"/>
              <a:t>two</a:t>
            </a:r>
            <a:r>
              <a:rPr lang="hr-HR" b="1" dirty="0" smtClean="0"/>
              <a:t> </a:t>
            </a:r>
            <a:r>
              <a:rPr lang="hr-HR" b="1" dirty="0" err="1" smtClean="0"/>
              <a:t>nations</a:t>
            </a:r>
            <a:r>
              <a:rPr lang="hr-HR" b="1" dirty="0" smtClean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canadian</a:t>
            </a:r>
            <a:r>
              <a:rPr lang="hr-HR" b="1" dirty="0"/>
              <a:t> </a:t>
            </a:r>
            <a:r>
              <a:rPr lang="hr-HR" b="1" dirty="0" err="1"/>
              <a:t>history</a:t>
            </a:r>
            <a:r>
              <a:rPr lang="hr-HR" b="1" dirty="0" smtClean="0"/>
              <a:t> </a:t>
            </a:r>
            <a:r>
              <a:rPr lang="hr-HR" b="1" dirty="0" err="1" smtClean="0"/>
              <a:t>fought</a:t>
            </a:r>
            <a:r>
              <a:rPr lang="hr-HR" b="1" dirty="0" smtClean="0"/>
              <a:t>  </a:t>
            </a:r>
            <a:r>
              <a:rPr lang="hr-HR" b="1" dirty="0" err="1" smtClean="0"/>
              <a:t>against</a:t>
            </a:r>
            <a:r>
              <a:rPr lang="hr-HR" b="1" dirty="0" smtClean="0"/>
              <a:t> </a:t>
            </a:r>
            <a:r>
              <a:rPr lang="hr-HR" b="1" dirty="0" err="1" smtClean="0"/>
              <a:t>each</a:t>
            </a:r>
            <a:r>
              <a:rPr lang="hr-HR" b="1" dirty="0" smtClean="0"/>
              <a:t> </a:t>
            </a:r>
            <a:r>
              <a:rPr lang="hr-HR" b="1" dirty="0" err="1" smtClean="0"/>
              <a:t>other</a:t>
            </a:r>
            <a:r>
              <a:rPr lang="hr-HR" b="1" dirty="0" smtClean="0"/>
              <a:t>?)</a:t>
            </a:r>
            <a:endParaRPr lang="hr-HR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47" y="2060848"/>
            <a:ext cx="5940152" cy="4395712"/>
          </a:xfrm>
          <a:prstGeom prst="rect">
            <a:avLst/>
          </a:prstGeom>
        </p:spPr>
      </p:pic>
      <p:sp>
        <p:nvSpPr>
          <p:cNvPr id="4" name="Dvanaesterokut 3"/>
          <p:cNvSpPr/>
          <p:nvPr/>
        </p:nvSpPr>
        <p:spPr>
          <a:xfrm>
            <a:off x="0" y="1380836"/>
            <a:ext cx="2699792" cy="2624228"/>
          </a:xfrm>
          <a:prstGeom prst="dodecagon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shade val="50000"/>
              </a:schemeClr>
            </a:solidFill>
          </a:ln>
          <a:effectLst>
            <a:outerShdw blurRad="50800" dist="50800" dir="5400000" algn="ctr" rotWithShape="0">
              <a:schemeClr val="tx2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solidFill>
                  <a:schemeClr val="tx1"/>
                </a:solidFill>
              </a:rPr>
              <a:t>ENGLEZI I FRANCUZI</a:t>
            </a:r>
            <a:endParaRPr lang="hr-H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2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2483768" y="188640"/>
            <a:ext cx="4176464" cy="3600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/>
              <a:t>Koji se list nalazi na kanadskoj zastavi?</a:t>
            </a:r>
          </a:p>
          <a:p>
            <a:pPr algn="ctr"/>
            <a:r>
              <a:rPr lang="hr-HR" sz="2400" b="1" dirty="0" smtClean="0"/>
              <a:t>(</a:t>
            </a:r>
            <a:r>
              <a:rPr lang="hr-HR" sz="2400" b="1" dirty="0" err="1" smtClean="0"/>
              <a:t>Which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type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of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leaf</a:t>
            </a:r>
            <a:r>
              <a:rPr lang="hr-HR" sz="2400" b="1" dirty="0" smtClean="0"/>
              <a:t> is </a:t>
            </a:r>
            <a:r>
              <a:rPr lang="hr-HR" sz="2400" b="1" dirty="0" err="1" smtClean="0"/>
              <a:t>located</a:t>
            </a:r>
            <a:r>
              <a:rPr lang="hr-HR" sz="2400" b="1" dirty="0" smtClean="0"/>
              <a:t> on </a:t>
            </a:r>
            <a:r>
              <a:rPr lang="hr-HR" sz="2400" b="1" dirty="0" err="1" smtClean="0"/>
              <a:t>the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canadian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flag</a:t>
            </a:r>
            <a:r>
              <a:rPr lang="hr-HR" sz="2400" b="1" dirty="0" smtClean="0"/>
              <a:t>?)</a:t>
            </a:r>
            <a:endParaRPr lang="hr-HR" sz="2400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262" y="3996198"/>
            <a:ext cx="5333476" cy="2666738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6948264" y="1484784"/>
            <a:ext cx="19442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MAPLE LEAF </a:t>
            </a:r>
          </a:p>
          <a:p>
            <a:r>
              <a:rPr lang="hr-HR" sz="2800" b="1" dirty="0" smtClean="0"/>
              <a:t>(JAVOROV LIST)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119002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763688" y="692696"/>
            <a:ext cx="5760640" cy="187220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26. </a:t>
            </a:r>
            <a:r>
              <a:rPr lang="hr-HR" sz="2800" b="1" dirty="0"/>
              <a:t>Koliko otprilike ima </a:t>
            </a:r>
            <a:r>
              <a:rPr lang="hr-HR" sz="2800" b="1" dirty="0" smtClean="0"/>
              <a:t>soc</a:t>
            </a:r>
            <a:r>
              <a:rPr lang="hr-HR" sz="2800" b="1" dirty="0" smtClean="0"/>
              <a:t>ijalnih </a:t>
            </a:r>
            <a:r>
              <a:rPr lang="hr-HR" sz="2800" b="1" dirty="0" smtClean="0"/>
              <a:t>radnika </a:t>
            </a:r>
            <a:r>
              <a:rPr lang="hr-HR" sz="2800" b="1" dirty="0"/>
              <a:t>u Kanadi</a:t>
            </a:r>
            <a:r>
              <a:rPr lang="hr-HR" sz="2800" b="1" dirty="0" smtClean="0"/>
              <a:t>?</a:t>
            </a:r>
          </a:p>
          <a:p>
            <a:pPr algn="ctr"/>
            <a:r>
              <a:rPr lang="hr-HR" sz="2800" b="1" dirty="0" smtClean="0"/>
              <a:t>(</a:t>
            </a:r>
            <a:r>
              <a:rPr lang="hr-HR" sz="2800" b="1" dirty="0" err="1" smtClean="0"/>
              <a:t>Approximately</a:t>
            </a:r>
            <a:r>
              <a:rPr lang="hr-HR" sz="2800" b="1" dirty="0" smtClean="0"/>
              <a:t>, how </a:t>
            </a:r>
            <a:r>
              <a:rPr lang="hr-HR" sz="2800" b="1" dirty="0" err="1" smtClean="0"/>
              <a:t>many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social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workers</a:t>
            </a:r>
            <a:r>
              <a:rPr lang="hr-HR" sz="2800" b="1" dirty="0" smtClean="0"/>
              <a:t> work </a:t>
            </a:r>
            <a:r>
              <a:rPr lang="hr-HR" sz="2800" b="1" dirty="0" err="1" smtClean="0"/>
              <a:t>in</a:t>
            </a:r>
            <a:r>
              <a:rPr lang="hr-HR" sz="2800" b="1" dirty="0" smtClean="0"/>
              <a:t> Canada?)</a:t>
            </a:r>
            <a:r>
              <a:rPr lang="hr-HR" sz="2800" b="1" dirty="0" smtClean="0"/>
              <a:t> </a:t>
            </a:r>
            <a:endParaRPr lang="hr-HR" sz="2800" b="1" dirty="0"/>
          </a:p>
        </p:txBody>
      </p:sp>
      <p:sp>
        <p:nvSpPr>
          <p:cNvPr id="3" name="Elipsa 2"/>
          <p:cNvSpPr/>
          <p:nvPr/>
        </p:nvSpPr>
        <p:spPr>
          <a:xfrm>
            <a:off x="2627784" y="2852936"/>
            <a:ext cx="3960440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 smtClean="0"/>
              <a:t>50 000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94949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826673" y="548680"/>
            <a:ext cx="7848872" cy="554461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/>
              <a:t>24. Ima li </a:t>
            </a:r>
            <a:r>
              <a:rPr lang="hr-HR" sz="3200" dirty="0"/>
              <a:t>K</a:t>
            </a:r>
            <a:r>
              <a:rPr lang="hr-HR" sz="3200" dirty="0" smtClean="0"/>
              <a:t>anada </a:t>
            </a:r>
            <a:r>
              <a:rPr lang="hr-HR" sz="3200" dirty="0"/>
              <a:t>sustav doprinosa ili sustav davanja u socijalnoj sigurnosti</a:t>
            </a:r>
            <a:r>
              <a:rPr lang="hr-HR" sz="3200" dirty="0" smtClean="0"/>
              <a:t>?</a:t>
            </a:r>
          </a:p>
          <a:p>
            <a:pPr algn="ctr"/>
            <a:r>
              <a:rPr lang="hr-HR" sz="2800" dirty="0" smtClean="0"/>
              <a:t>(</a:t>
            </a:r>
            <a:r>
              <a:rPr lang="hr-HR" sz="2800" dirty="0" err="1" smtClean="0"/>
              <a:t>Does</a:t>
            </a:r>
            <a:r>
              <a:rPr lang="hr-HR" sz="2800" dirty="0" smtClean="0"/>
              <a:t> Canada </a:t>
            </a:r>
            <a:r>
              <a:rPr lang="hr-HR" sz="2800" dirty="0" err="1" smtClean="0"/>
              <a:t>have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system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 smtClean="0"/>
              <a:t>contributions</a:t>
            </a:r>
            <a:r>
              <a:rPr lang="hr-HR" sz="2800" dirty="0" smtClean="0"/>
              <a:t> or </a:t>
            </a:r>
            <a:r>
              <a:rPr lang="hr-HR" sz="2800" dirty="0" err="1" smtClean="0"/>
              <a:t>the</a:t>
            </a:r>
            <a:r>
              <a:rPr lang="hr-HR" sz="2800" dirty="0" smtClean="0"/>
              <a:t> </a:t>
            </a:r>
            <a:r>
              <a:rPr lang="hr-HR" sz="2800" dirty="0" err="1" smtClean="0"/>
              <a:t>system</a:t>
            </a:r>
            <a:r>
              <a:rPr lang="hr-HR" sz="2800" dirty="0" smtClean="0"/>
              <a:t> </a:t>
            </a:r>
            <a:r>
              <a:rPr lang="hr-HR" sz="2800" dirty="0" err="1" smtClean="0"/>
              <a:t>of</a:t>
            </a:r>
            <a:r>
              <a:rPr lang="hr-HR" sz="2800" dirty="0" smtClean="0"/>
              <a:t> </a:t>
            </a:r>
            <a:r>
              <a:rPr lang="hr-HR" sz="2800" dirty="0" err="1" smtClean="0"/>
              <a:t>donations</a:t>
            </a:r>
            <a:r>
              <a:rPr lang="hr-HR" sz="2800" dirty="0" smtClean="0"/>
              <a:t> as a </a:t>
            </a:r>
            <a:r>
              <a:rPr lang="hr-HR" sz="2800" dirty="0" err="1" smtClean="0"/>
              <a:t>part</a:t>
            </a:r>
            <a:r>
              <a:rPr lang="hr-HR" sz="2800" dirty="0" smtClean="0"/>
              <a:t> </a:t>
            </a:r>
            <a:r>
              <a:rPr lang="hr-HR" sz="2800" dirty="0" err="1" smtClean="0"/>
              <a:t>of</a:t>
            </a:r>
            <a:r>
              <a:rPr lang="hr-HR" sz="2800" dirty="0" smtClean="0"/>
              <a:t> </a:t>
            </a:r>
            <a:r>
              <a:rPr lang="hr-HR" sz="2800" dirty="0" err="1" smtClean="0"/>
              <a:t>their</a:t>
            </a:r>
            <a:r>
              <a:rPr lang="hr-HR" sz="2800" dirty="0" smtClean="0"/>
              <a:t> </a:t>
            </a:r>
            <a:r>
              <a:rPr lang="hr-HR" sz="2800" dirty="0" err="1" smtClean="0"/>
              <a:t>social</a:t>
            </a:r>
            <a:r>
              <a:rPr lang="hr-HR" sz="2800" dirty="0" smtClean="0"/>
              <a:t> </a:t>
            </a:r>
            <a:r>
              <a:rPr lang="hr-HR" sz="2800" dirty="0" err="1" smtClean="0"/>
              <a:t>security</a:t>
            </a:r>
            <a:r>
              <a:rPr lang="hr-HR" sz="2800" dirty="0" smtClean="0"/>
              <a:t> </a:t>
            </a:r>
            <a:r>
              <a:rPr lang="hr-HR" sz="2800" dirty="0" err="1" smtClean="0"/>
              <a:t>system</a:t>
            </a:r>
            <a:r>
              <a:rPr lang="hr-HR" sz="2800" dirty="0" smtClean="0"/>
              <a:t>?)</a:t>
            </a:r>
            <a:endParaRPr lang="hr-HR" sz="2800" dirty="0"/>
          </a:p>
        </p:txBody>
      </p:sp>
      <p:cxnSp>
        <p:nvCxnSpPr>
          <p:cNvPr id="5" name="Ravni poveznik 4"/>
          <p:cNvCxnSpPr/>
          <p:nvPr/>
        </p:nvCxnSpPr>
        <p:spPr>
          <a:xfrm>
            <a:off x="3851920" y="2708920"/>
            <a:ext cx="2952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42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259632" y="548680"/>
            <a:ext cx="6912768" cy="23762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25. </a:t>
            </a:r>
            <a:r>
              <a:rPr lang="hr-HR" sz="2800" b="1" dirty="0"/>
              <a:t>Koja je poznata američka </a:t>
            </a:r>
            <a:r>
              <a:rPr lang="hr-HR" sz="2800" b="1" dirty="0" smtClean="0"/>
              <a:t>socijalna </a:t>
            </a:r>
            <a:r>
              <a:rPr lang="hr-HR" sz="2800" b="1" dirty="0"/>
              <a:t>radnica utjecala na </a:t>
            </a:r>
            <a:r>
              <a:rPr lang="hr-HR" sz="2800" b="1" dirty="0" err="1"/>
              <a:t>soc</a:t>
            </a:r>
            <a:r>
              <a:rPr lang="hr-HR" sz="2800" b="1" dirty="0"/>
              <a:t> rad u Kanadi</a:t>
            </a:r>
            <a:r>
              <a:rPr lang="hr-HR" sz="2800" b="1" dirty="0" smtClean="0"/>
              <a:t>?</a:t>
            </a:r>
          </a:p>
          <a:p>
            <a:pPr algn="ctr"/>
            <a:r>
              <a:rPr lang="hr-HR" sz="2800" b="1" dirty="0" smtClean="0"/>
              <a:t>(</a:t>
            </a:r>
            <a:r>
              <a:rPr lang="hr-HR" sz="2800" b="1" dirty="0" err="1" smtClean="0"/>
              <a:t>Which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famous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american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social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worker</a:t>
            </a:r>
            <a:r>
              <a:rPr lang="hr-HR" sz="2800" b="1" dirty="0" smtClean="0"/>
              <a:t> had </a:t>
            </a:r>
            <a:r>
              <a:rPr lang="hr-HR" sz="2800" b="1" dirty="0" err="1" smtClean="0"/>
              <a:t>an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impact</a:t>
            </a:r>
            <a:r>
              <a:rPr lang="hr-HR" sz="2800" b="1" dirty="0" smtClean="0"/>
              <a:t> on </a:t>
            </a:r>
            <a:r>
              <a:rPr lang="hr-HR" sz="2800" b="1" dirty="0" err="1" smtClean="0"/>
              <a:t>developing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social</a:t>
            </a:r>
            <a:r>
              <a:rPr lang="hr-HR" sz="2800" b="1" dirty="0" smtClean="0"/>
              <a:t> work </a:t>
            </a:r>
            <a:r>
              <a:rPr lang="hr-HR" sz="2800" b="1" dirty="0" err="1" smtClean="0"/>
              <a:t>in</a:t>
            </a:r>
            <a:r>
              <a:rPr lang="hr-HR" sz="2800" b="1" dirty="0" smtClean="0"/>
              <a:t> Canada?)</a:t>
            </a:r>
            <a:r>
              <a:rPr lang="hr-HR" sz="2800" b="1" dirty="0" smtClean="0"/>
              <a:t> </a:t>
            </a:r>
            <a:endParaRPr lang="hr-HR" sz="2800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212976"/>
            <a:ext cx="2964492" cy="3382216"/>
          </a:xfrm>
          <a:prstGeom prst="rect">
            <a:avLst/>
          </a:prstGeom>
        </p:spPr>
      </p:pic>
      <p:sp>
        <p:nvSpPr>
          <p:cNvPr id="5" name="Zaobljeni pravokutnik 4"/>
          <p:cNvSpPr/>
          <p:nvPr/>
        </p:nvSpPr>
        <p:spPr>
          <a:xfrm>
            <a:off x="790803" y="3645024"/>
            <a:ext cx="338437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 err="1" smtClean="0"/>
              <a:t>Mary</a:t>
            </a:r>
            <a:r>
              <a:rPr lang="hr-HR" sz="3600" dirty="0" smtClean="0"/>
              <a:t> </a:t>
            </a:r>
            <a:r>
              <a:rPr lang="hr-HR" sz="3600" dirty="0" err="1" smtClean="0"/>
              <a:t>Richmond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155820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691680" y="332656"/>
            <a:ext cx="6480720" cy="23762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27. Koliko </a:t>
            </a:r>
            <a:r>
              <a:rPr lang="hr-HR" sz="2800" b="1" dirty="0"/>
              <a:t>ima programa edukacije za </a:t>
            </a:r>
            <a:r>
              <a:rPr lang="hr-HR" sz="2800" b="1" dirty="0" smtClean="0"/>
              <a:t>socijalne </a:t>
            </a:r>
            <a:r>
              <a:rPr lang="hr-HR" sz="2800" b="1" dirty="0"/>
              <a:t>radnike u Kanadi</a:t>
            </a:r>
            <a:r>
              <a:rPr lang="hr-HR" sz="2800" b="1" dirty="0" smtClean="0"/>
              <a:t>?</a:t>
            </a:r>
            <a:endParaRPr lang="hr-HR" dirty="0"/>
          </a:p>
          <a:p>
            <a:pPr algn="ctr"/>
            <a:r>
              <a:rPr lang="hr-HR" sz="2400" b="1" dirty="0" smtClean="0"/>
              <a:t>(</a:t>
            </a:r>
            <a:r>
              <a:rPr lang="hr-HR" sz="2400" b="1" dirty="0" err="1" smtClean="0"/>
              <a:t>How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many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educational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programs</a:t>
            </a:r>
            <a:r>
              <a:rPr lang="hr-HR" sz="2400" b="1" dirty="0" smtClean="0"/>
              <a:t> for </a:t>
            </a:r>
            <a:r>
              <a:rPr lang="hr-HR" sz="2400" b="1" dirty="0" err="1" smtClean="0"/>
              <a:t>social</a:t>
            </a:r>
            <a:r>
              <a:rPr lang="hr-HR" sz="2400" b="1" dirty="0" smtClean="0"/>
              <a:t> work </a:t>
            </a:r>
            <a:r>
              <a:rPr lang="hr-HR" sz="2400" b="1" dirty="0" err="1" smtClean="0"/>
              <a:t>does</a:t>
            </a:r>
            <a:r>
              <a:rPr lang="hr-HR" sz="2400" b="1" dirty="0" smtClean="0"/>
              <a:t> Canada </a:t>
            </a:r>
            <a:r>
              <a:rPr lang="hr-HR" sz="2400" b="1" dirty="0" err="1" smtClean="0"/>
              <a:t>have</a:t>
            </a:r>
            <a:r>
              <a:rPr lang="hr-HR" sz="2400" b="1" dirty="0" smtClean="0"/>
              <a:t>?)</a:t>
            </a:r>
          </a:p>
        </p:txBody>
      </p:sp>
      <p:sp>
        <p:nvSpPr>
          <p:cNvPr id="4" name="Elipsa 3"/>
          <p:cNvSpPr/>
          <p:nvPr/>
        </p:nvSpPr>
        <p:spPr>
          <a:xfrm>
            <a:off x="3150686" y="3573016"/>
            <a:ext cx="3240360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000" b="1" dirty="0" smtClean="0"/>
              <a:t>10</a:t>
            </a:r>
            <a:endParaRPr lang="hr-HR" sz="8000" b="1" dirty="0"/>
          </a:p>
        </p:txBody>
      </p:sp>
    </p:spTree>
    <p:extLst>
      <p:ext uri="{BB962C8B-B14F-4D97-AF65-F5344CB8AC3E}">
        <p14:creationId xmlns:p14="http://schemas.microsoft.com/office/powerpoint/2010/main" val="327324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403648" y="188640"/>
            <a:ext cx="6696744" cy="223224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Koja su područja rada </a:t>
            </a:r>
            <a:r>
              <a:rPr lang="hr-HR" sz="2800" b="1" dirty="0" smtClean="0"/>
              <a:t>socijalnih </a:t>
            </a:r>
            <a:r>
              <a:rPr lang="hr-HR" sz="2800" b="1" dirty="0"/>
              <a:t>radnika u Kanadi</a:t>
            </a:r>
            <a:r>
              <a:rPr lang="hr-HR" sz="2800" b="1" dirty="0" smtClean="0"/>
              <a:t>?</a:t>
            </a:r>
          </a:p>
          <a:p>
            <a:pPr algn="ctr"/>
            <a:r>
              <a:rPr lang="hr-HR" sz="2800" b="1" dirty="0" smtClean="0"/>
              <a:t>(može biti više točnih odgovora</a:t>
            </a:r>
            <a:r>
              <a:rPr lang="hr-HR" dirty="0" smtClean="0"/>
              <a:t>)</a:t>
            </a:r>
          </a:p>
          <a:p>
            <a:pPr algn="ctr"/>
            <a:r>
              <a:rPr lang="hr-HR" sz="2400" b="1" dirty="0" smtClean="0"/>
              <a:t>(</a:t>
            </a:r>
            <a:r>
              <a:rPr lang="hr-HR" sz="2400" b="1" dirty="0" err="1" smtClean="0"/>
              <a:t>Which</a:t>
            </a:r>
            <a:r>
              <a:rPr lang="hr-HR" sz="2400" b="1" dirty="0" smtClean="0"/>
              <a:t> are  </a:t>
            </a:r>
            <a:r>
              <a:rPr lang="hr-HR" sz="2400" b="1" dirty="0" err="1" smtClean="0"/>
              <a:t>the</a:t>
            </a:r>
            <a:r>
              <a:rPr lang="hr-HR" sz="2400" b="1" dirty="0" smtClean="0"/>
              <a:t>  </a:t>
            </a:r>
            <a:r>
              <a:rPr lang="hr-HR" sz="2400" b="1" dirty="0" err="1" smtClean="0"/>
              <a:t>main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fields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of</a:t>
            </a:r>
            <a:r>
              <a:rPr lang="hr-HR" sz="2400" b="1" dirty="0" smtClean="0"/>
              <a:t> work for </a:t>
            </a:r>
            <a:r>
              <a:rPr lang="hr-HR" sz="2400" b="1" dirty="0" err="1" smtClean="0"/>
              <a:t>social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workers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in</a:t>
            </a:r>
            <a:r>
              <a:rPr lang="hr-HR" sz="2400" b="1" dirty="0" smtClean="0"/>
              <a:t> Canada? </a:t>
            </a:r>
            <a:r>
              <a:rPr lang="hr-HR" sz="2400" b="1" dirty="0" err="1" smtClean="0"/>
              <a:t>Multiple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correct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answers</a:t>
            </a:r>
            <a:r>
              <a:rPr lang="hr-HR" sz="2400" b="1" dirty="0" smtClean="0"/>
              <a:t>)</a:t>
            </a:r>
            <a:endParaRPr lang="hr-HR" sz="2400" b="1" dirty="0"/>
          </a:p>
        </p:txBody>
      </p:sp>
      <p:sp>
        <p:nvSpPr>
          <p:cNvPr id="3" name="Zaobljeni pravokutnik 2"/>
          <p:cNvSpPr/>
          <p:nvPr/>
        </p:nvSpPr>
        <p:spPr>
          <a:xfrm>
            <a:off x="1062396" y="2780928"/>
            <a:ext cx="367240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/>
              <a:t>Rad s </a:t>
            </a:r>
            <a:r>
              <a:rPr lang="hr-HR" sz="3200" dirty="0" smtClean="0"/>
              <a:t>veteranima</a:t>
            </a:r>
          </a:p>
          <a:p>
            <a:pPr algn="ctr"/>
            <a:r>
              <a:rPr lang="hr-HR" sz="3200" dirty="0" smtClean="0"/>
              <a:t>(work </a:t>
            </a:r>
            <a:r>
              <a:rPr lang="hr-HR" sz="3200" dirty="0" err="1" smtClean="0"/>
              <a:t>with</a:t>
            </a:r>
            <a:r>
              <a:rPr lang="hr-HR" sz="3200" dirty="0" smtClean="0"/>
              <a:t> </a:t>
            </a:r>
            <a:r>
              <a:rPr lang="hr-HR" sz="3200" dirty="0" err="1" smtClean="0"/>
              <a:t>veterans</a:t>
            </a:r>
            <a:r>
              <a:rPr lang="hr-HR" sz="3200" dirty="0" smtClean="0"/>
              <a:t>)</a:t>
            </a:r>
            <a:r>
              <a:rPr lang="hr-HR" dirty="0" smtClean="0"/>
              <a:t>	</a:t>
            </a:r>
            <a:endParaRPr lang="hr-HR" dirty="0"/>
          </a:p>
        </p:txBody>
      </p:sp>
      <p:sp>
        <p:nvSpPr>
          <p:cNvPr id="4" name="Zaobljeni pravokutnik 3"/>
          <p:cNvSpPr/>
          <p:nvPr/>
        </p:nvSpPr>
        <p:spPr>
          <a:xfrm>
            <a:off x="1018528" y="4437112"/>
            <a:ext cx="3760145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/>
              <a:t>Osobe oboljele od </a:t>
            </a:r>
            <a:r>
              <a:rPr lang="hr-HR" sz="3200" dirty="0" smtClean="0"/>
              <a:t>AIDS-a</a:t>
            </a:r>
          </a:p>
          <a:p>
            <a:pPr algn="ctr"/>
            <a:r>
              <a:rPr lang="hr-HR" sz="3200" dirty="0"/>
              <a:t>(</a:t>
            </a:r>
            <a:r>
              <a:rPr lang="hr-HR" sz="3200" dirty="0" err="1"/>
              <a:t>persons</a:t>
            </a:r>
            <a:r>
              <a:rPr lang="hr-HR" sz="3200" dirty="0"/>
              <a:t> </a:t>
            </a:r>
            <a:r>
              <a:rPr lang="hr-HR" sz="3200" dirty="0" err="1"/>
              <a:t>suffering</a:t>
            </a:r>
            <a:r>
              <a:rPr lang="hr-HR" sz="3200" dirty="0"/>
              <a:t> </a:t>
            </a:r>
            <a:r>
              <a:rPr lang="hr-HR" sz="3200" dirty="0" err="1" smtClean="0"/>
              <a:t>from</a:t>
            </a:r>
            <a:r>
              <a:rPr lang="hr-HR" sz="3200" dirty="0" smtClean="0"/>
              <a:t> AIDS)</a:t>
            </a:r>
            <a:endParaRPr lang="hr-HR" sz="3200" dirty="0"/>
          </a:p>
        </p:txBody>
      </p:sp>
      <p:sp>
        <p:nvSpPr>
          <p:cNvPr id="5" name="Zaobljeni pravokutnik 4"/>
          <p:cNvSpPr/>
          <p:nvPr/>
        </p:nvSpPr>
        <p:spPr>
          <a:xfrm>
            <a:off x="5101208" y="4437112"/>
            <a:ext cx="3575248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/>
              <a:t>Socijalni rad u </a:t>
            </a:r>
            <a:r>
              <a:rPr lang="hr-HR" sz="3200" dirty="0" smtClean="0"/>
              <a:t>školama</a:t>
            </a:r>
          </a:p>
          <a:p>
            <a:pPr algn="ctr"/>
            <a:r>
              <a:rPr lang="hr-HR" sz="3200" dirty="0" smtClean="0"/>
              <a:t>(</a:t>
            </a:r>
            <a:r>
              <a:rPr lang="hr-HR" sz="3200" dirty="0" err="1" smtClean="0"/>
              <a:t>Social</a:t>
            </a:r>
            <a:r>
              <a:rPr lang="hr-HR" sz="3200" dirty="0" smtClean="0"/>
              <a:t> work </a:t>
            </a:r>
            <a:r>
              <a:rPr lang="hr-HR" sz="3200" dirty="0" err="1" smtClean="0"/>
              <a:t>in</a:t>
            </a:r>
            <a:r>
              <a:rPr lang="hr-HR" sz="3200" dirty="0" smtClean="0"/>
              <a:t> </a:t>
            </a:r>
            <a:r>
              <a:rPr lang="hr-HR" sz="3200" dirty="0" err="1" smtClean="0"/>
              <a:t>schools</a:t>
            </a:r>
            <a:r>
              <a:rPr lang="hr-HR" sz="3200" dirty="0" smtClean="0"/>
              <a:t>)</a:t>
            </a:r>
            <a:endParaRPr lang="hr-HR" sz="3200" dirty="0"/>
          </a:p>
        </p:txBody>
      </p:sp>
      <p:sp>
        <p:nvSpPr>
          <p:cNvPr id="6" name="Zaobljeni pravokutnik 5"/>
          <p:cNvSpPr/>
          <p:nvPr/>
        </p:nvSpPr>
        <p:spPr>
          <a:xfrm>
            <a:off x="5220072" y="2799712"/>
            <a:ext cx="3575248" cy="13592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/>
              <a:t>Zatvorski </a:t>
            </a:r>
            <a:r>
              <a:rPr lang="hr-HR" sz="3200" dirty="0" smtClean="0"/>
              <a:t>sustav</a:t>
            </a:r>
          </a:p>
          <a:p>
            <a:pPr algn="ctr"/>
            <a:r>
              <a:rPr lang="hr-HR" sz="3200" dirty="0" smtClean="0"/>
              <a:t>(</a:t>
            </a:r>
            <a:r>
              <a:rPr lang="hr-HR" sz="3200" dirty="0" err="1" smtClean="0"/>
              <a:t>Prison</a:t>
            </a:r>
            <a:r>
              <a:rPr lang="hr-HR" sz="3200" dirty="0" smtClean="0"/>
              <a:t> </a:t>
            </a:r>
            <a:r>
              <a:rPr lang="hr-HR" sz="3200" dirty="0" err="1" smtClean="0"/>
              <a:t>system</a:t>
            </a:r>
            <a:r>
              <a:rPr lang="hr-HR" sz="3200" dirty="0" smtClean="0"/>
              <a:t>)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25927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8327005" cy="478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8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utnik 1"/>
          <p:cNvSpPr/>
          <p:nvPr/>
        </p:nvSpPr>
        <p:spPr>
          <a:xfrm>
            <a:off x="2483768" y="908720"/>
            <a:ext cx="4968552" cy="151216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/>
              <a:t>3. VEĆINA AMERIKANACA POTJEČE OD</a:t>
            </a:r>
            <a:r>
              <a:rPr lang="hr-HR" sz="2400" b="1" dirty="0" smtClean="0"/>
              <a:t>…</a:t>
            </a:r>
          </a:p>
        </p:txBody>
      </p:sp>
      <p:sp>
        <p:nvSpPr>
          <p:cNvPr id="3" name="Pravokutnik 2">
            <a:hlinkClick r:id="rId2" action="ppaction://hlinksldjump"/>
          </p:cNvPr>
          <p:cNvSpPr/>
          <p:nvPr/>
        </p:nvSpPr>
        <p:spPr>
          <a:xfrm>
            <a:off x="683568" y="4725144"/>
            <a:ext cx="309634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/>
              <a:t>Europljana</a:t>
            </a:r>
          </a:p>
          <a:p>
            <a:pPr algn="ctr"/>
            <a:r>
              <a:rPr lang="hr-HR" sz="3200" dirty="0" smtClean="0"/>
              <a:t>(Europe)</a:t>
            </a:r>
            <a:endParaRPr lang="hr-HR" sz="3200" dirty="0"/>
          </a:p>
        </p:txBody>
      </p:sp>
      <p:sp>
        <p:nvSpPr>
          <p:cNvPr id="4" name="Pravokutnik 3">
            <a:hlinkClick r:id="rId3" action="ppaction://hlinksldjump"/>
          </p:cNvPr>
          <p:cNvSpPr/>
          <p:nvPr/>
        </p:nvSpPr>
        <p:spPr>
          <a:xfrm>
            <a:off x="5364088" y="4725144"/>
            <a:ext cx="309634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 smtClean="0"/>
              <a:t>Azijata</a:t>
            </a:r>
          </a:p>
          <a:p>
            <a:pPr algn="ctr"/>
            <a:r>
              <a:rPr lang="hr-HR" sz="3600" dirty="0" smtClean="0"/>
              <a:t>(</a:t>
            </a:r>
            <a:r>
              <a:rPr lang="hr-HR" sz="3600" dirty="0" err="1" smtClean="0"/>
              <a:t>Asia</a:t>
            </a:r>
            <a:r>
              <a:rPr lang="hr-HR" sz="3600" dirty="0" smtClean="0"/>
              <a:t>)</a:t>
            </a:r>
            <a:endParaRPr lang="hr-HR" sz="3600" dirty="0"/>
          </a:p>
        </p:txBody>
      </p:sp>
      <p:sp>
        <p:nvSpPr>
          <p:cNvPr id="5" name="Zaobljeni pravokutnik 4"/>
          <p:cNvSpPr/>
          <p:nvPr/>
        </p:nvSpPr>
        <p:spPr>
          <a:xfrm>
            <a:off x="2627784" y="2564904"/>
            <a:ext cx="496855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err="1" smtClean="0"/>
              <a:t>Majority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of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the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Americans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come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from</a:t>
            </a:r>
            <a:r>
              <a:rPr lang="hr-HR" sz="2400" b="1" dirty="0" smtClean="0"/>
              <a:t>…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274605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vinuti kut 1"/>
          <p:cNvSpPr/>
          <p:nvPr/>
        </p:nvSpPr>
        <p:spPr>
          <a:xfrm>
            <a:off x="2483768" y="1772816"/>
            <a:ext cx="4896544" cy="1296144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/>
              <a:t>NETOČAN ODGOVOR! </a:t>
            </a:r>
            <a:r>
              <a:rPr lang="hr-HR" sz="3200" b="1" dirty="0" smtClean="0">
                <a:sym typeface="Wingdings" pitchFamily="2" charset="2"/>
              </a:rPr>
              <a:t></a:t>
            </a:r>
          </a:p>
          <a:p>
            <a:pPr algn="ctr"/>
            <a:r>
              <a:rPr lang="hr-HR" sz="3200" b="1" dirty="0" smtClean="0">
                <a:sym typeface="Wingdings" pitchFamily="2" charset="2"/>
              </a:rPr>
              <a:t>(WRONG ANSWER)</a:t>
            </a:r>
            <a:endParaRPr lang="hr-HR" sz="3200" b="1" dirty="0"/>
          </a:p>
        </p:txBody>
      </p:sp>
      <p:sp>
        <p:nvSpPr>
          <p:cNvPr id="3" name="Strelica udesno 2">
            <a:hlinkClick r:id="rId2" action="ppaction://hlinksldjump"/>
          </p:cNvPr>
          <p:cNvSpPr/>
          <p:nvPr/>
        </p:nvSpPr>
        <p:spPr>
          <a:xfrm>
            <a:off x="2051720" y="3933056"/>
            <a:ext cx="6480720" cy="18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VRATI SE NA POČETAK</a:t>
            </a:r>
            <a:r>
              <a:rPr lang="hr-HR" dirty="0" smtClean="0"/>
              <a:t>…</a:t>
            </a:r>
          </a:p>
          <a:p>
            <a:pPr algn="ctr"/>
            <a:r>
              <a:rPr lang="hr-HR" dirty="0" smtClean="0"/>
              <a:t>(GO BACK TO THE START…)</a:t>
            </a:r>
            <a:endParaRPr lang="hr-HR" dirty="0" smtClean="0"/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982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vinuti kut 1"/>
          <p:cNvSpPr/>
          <p:nvPr/>
        </p:nvSpPr>
        <p:spPr>
          <a:xfrm>
            <a:off x="2771800" y="1484784"/>
            <a:ext cx="3744416" cy="1440160"/>
          </a:xfrm>
          <a:prstGeom prst="folded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TOČAN ODGOVOR! </a:t>
            </a:r>
            <a:r>
              <a:rPr lang="hr-HR" sz="2800" b="1" dirty="0" smtClean="0">
                <a:sym typeface="Wingdings" pitchFamily="2" charset="2"/>
              </a:rPr>
              <a:t></a:t>
            </a:r>
          </a:p>
          <a:p>
            <a:pPr algn="ctr"/>
            <a:r>
              <a:rPr lang="hr-HR" sz="2800" b="1" dirty="0" smtClean="0">
                <a:sym typeface="Wingdings" pitchFamily="2" charset="2"/>
              </a:rPr>
              <a:t>(RIGHT ANSWER)</a:t>
            </a:r>
            <a:endParaRPr lang="hr-HR" sz="2800" b="1" dirty="0"/>
          </a:p>
        </p:txBody>
      </p:sp>
      <p:sp>
        <p:nvSpPr>
          <p:cNvPr id="3" name="Strelica udesno 2">
            <a:hlinkClick r:id="" action="ppaction://hlinkshowjump?jump=nextslide"/>
          </p:cNvPr>
          <p:cNvSpPr/>
          <p:nvPr/>
        </p:nvSpPr>
        <p:spPr>
          <a:xfrm>
            <a:off x="1259632" y="3717032"/>
            <a:ext cx="7344816" cy="2376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Sljedeće </a:t>
            </a:r>
            <a:r>
              <a:rPr lang="hr-HR" sz="2000" dirty="0" smtClean="0"/>
              <a:t>pitanje</a:t>
            </a:r>
          </a:p>
          <a:p>
            <a:pPr algn="ctr"/>
            <a:r>
              <a:rPr lang="hr-HR" sz="2000" dirty="0" smtClean="0"/>
              <a:t>(</a:t>
            </a:r>
            <a:r>
              <a:rPr lang="hr-HR" sz="2000" dirty="0" err="1" smtClean="0"/>
              <a:t>Next</a:t>
            </a:r>
            <a:r>
              <a:rPr lang="hr-HR" sz="2000" dirty="0" smtClean="0"/>
              <a:t> </a:t>
            </a:r>
            <a:r>
              <a:rPr lang="hr-HR" sz="2000" dirty="0" err="1" smtClean="0"/>
              <a:t>question</a:t>
            </a:r>
            <a:r>
              <a:rPr lang="hr-HR" sz="2000" dirty="0" smtClean="0"/>
              <a:t>)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9388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259632" y="692696"/>
            <a:ext cx="7200800" cy="14401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4. </a:t>
            </a:r>
            <a:r>
              <a:rPr lang="hr-HR" sz="2800" b="1" dirty="0" smtClean="0"/>
              <a:t>KOJI SU NARODI NAJSIROMAŠNIJI U SAD-u?</a:t>
            </a:r>
          </a:p>
          <a:p>
            <a:pPr algn="ctr"/>
            <a:r>
              <a:rPr lang="hr-HR" sz="2800" b="1" dirty="0" smtClean="0"/>
              <a:t>(WHICH ARE THE POOREST NATIONS IN THE USA?)</a:t>
            </a:r>
            <a:endParaRPr lang="hr-HR" sz="2800" b="1" dirty="0"/>
          </a:p>
        </p:txBody>
      </p:sp>
      <p:sp>
        <p:nvSpPr>
          <p:cNvPr id="3" name="Elipsa 2"/>
          <p:cNvSpPr/>
          <p:nvPr/>
        </p:nvSpPr>
        <p:spPr>
          <a:xfrm>
            <a:off x="899592" y="2863886"/>
            <a:ext cx="30243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Afroamerikanc</a:t>
            </a:r>
            <a:r>
              <a:rPr lang="hr-HR" dirty="0" smtClean="0"/>
              <a:t>i</a:t>
            </a:r>
          </a:p>
          <a:p>
            <a:pPr algn="ctr"/>
            <a:r>
              <a:rPr lang="hr-HR" dirty="0" smtClean="0"/>
              <a:t>(</a:t>
            </a:r>
            <a:r>
              <a:rPr lang="hr-HR" dirty="0" err="1" smtClean="0"/>
              <a:t>Afroamericans</a:t>
            </a:r>
            <a:r>
              <a:rPr lang="hr-HR" dirty="0" smtClean="0"/>
              <a:t>)</a:t>
            </a:r>
          </a:p>
        </p:txBody>
      </p:sp>
      <p:sp>
        <p:nvSpPr>
          <p:cNvPr id="4" name="Elipsa 3"/>
          <p:cNvSpPr/>
          <p:nvPr/>
        </p:nvSpPr>
        <p:spPr>
          <a:xfrm>
            <a:off x="5597260" y="2852936"/>
            <a:ext cx="2647148" cy="1163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err="1" smtClean="0"/>
              <a:t>Hispanci</a:t>
            </a:r>
            <a:endParaRPr lang="hr-HR" sz="2800" dirty="0" smtClean="0"/>
          </a:p>
          <a:p>
            <a:pPr algn="ctr"/>
            <a:r>
              <a:rPr lang="hr-HR" sz="2800" dirty="0" smtClean="0"/>
              <a:t>(</a:t>
            </a:r>
            <a:r>
              <a:rPr lang="hr-HR" sz="2800" dirty="0" err="1" smtClean="0"/>
              <a:t>Hispanics</a:t>
            </a:r>
            <a:r>
              <a:rPr lang="hr-HR" sz="2800" dirty="0" smtClean="0"/>
              <a:t>)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96376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259632" y="188640"/>
            <a:ext cx="6552728" cy="12961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5. KOLIKO SAVEZNIH DRŽAVA IMA SAD</a:t>
            </a:r>
            <a:r>
              <a:rPr lang="hr-HR" sz="2800" b="1" dirty="0" smtClean="0"/>
              <a:t>?</a:t>
            </a:r>
          </a:p>
          <a:p>
            <a:pPr algn="ctr"/>
            <a:r>
              <a:rPr lang="hr-HR" sz="2800" b="1" dirty="0" smtClean="0"/>
              <a:t>(HOW MANY FEDERAL STATES DOES USA CONSIST OF?)</a:t>
            </a:r>
            <a:endParaRPr lang="hr-HR" sz="2800" b="1" dirty="0"/>
          </a:p>
        </p:txBody>
      </p:sp>
      <p:sp>
        <p:nvSpPr>
          <p:cNvPr id="3" name="Pravokutnik 2">
            <a:hlinkClick r:id="rId2" action="ppaction://hlinksldjump"/>
          </p:cNvPr>
          <p:cNvSpPr/>
          <p:nvPr/>
        </p:nvSpPr>
        <p:spPr>
          <a:xfrm>
            <a:off x="899592" y="2924944"/>
            <a:ext cx="316835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A) 50</a:t>
            </a:r>
            <a:endParaRPr lang="hr-HR" dirty="0"/>
          </a:p>
        </p:txBody>
      </p:sp>
      <p:sp>
        <p:nvSpPr>
          <p:cNvPr id="4" name="Pravokutnik 3">
            <a:hlinkClick r:id="rId3" action="ppaction://hlinksldjump"/>
          </p:cNvPr>
          <p:cNvSpPr/>
          <p:nvPr/>
        </p:nvSpPr>
        <p:spPr>
          <a:xfrm>
            <a:off x="899592" y="4437112"/>
            <a:ext cx="316835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B) 45</a:t>
            </a:r>
            <a:endParaRPr lang="hr-HR" dirty="0"/>
          </a:p>
        </p:txBody>
      </p:sp>
      <p:sp>
        <p:nvSpPr>
          <p:cNvPr id="5" name="Pravokutnik 4">
            <a:hlinkClick r:id="rId3" action="ppaction://hlinksldjump"/>
          </p:cNvPr>
          <p:cNvSpPr/>
          <p:nvPr/>
        </p:nvSpPr>
        <p:spPr>
          <a:xfrm>
            <a:off x="5508104" y="2924944"/>
            <a:ext cx="288032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c) 64</a:t>
            </a:r>
            <a:endParaRPr lang="hr-HR" dirty="0"/>
          </a:p>
        </p:txBody>
      </p:sp>
      <p:sp>
        <p:nvSpPr>
          <p:cNvPr id="6" name="Pravokutnik 5">
            <a:hlinkClick r:id="rId3" action="ppaction://hlinksldjump"/>
          </p:cNvPr>
          <p:cNvSpPr/>
          <p:nvPr/>
        </p:nvSpPr>
        <p:spPr>
          <a:xfrm>
            <a:off x="5508104" y="4437112"/>
            <a:ext cx="288032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D) 56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674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1070</Words>
  <Application>Microsoft Office PowerPoint</Application>
  <PresentationFormat>Prikaz na zaslonu (4:3)</PresentationFormat>
  <Paragraphs>181</Paragraphs>
  <Slides>47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47</vt:i4>
      </vt:variant>
    </vt:vector>
  </HeadingPairs>
  <TitlesOfParts>
    <vt:vector size="48" baseType="lpstr"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KVIZ</dc:title>
  <dc:creator>Darija</dc:creator>
  <cp:lastModifiedBy>Darija</cp:lastModifiedBy>
  <cp:revision>30</cp:revision>
  <dcterms:created xsi:type="dcterms:W3CDTF">2018-11-05T21:23:43Z</dcterms:created>
  <dcterms:modified xsi:type="dcterms:W3CDTF">2018-11-06T21:19:29Z</dcterms:modified>
</cp:coreProperties>
</file>