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60" r:id="rId4"/>
    <p:sldId id="261" r:id="rId5"/>
    <p:sldId id="257" r:id="rId6"/>
    <p:sldId id="258" r:id="rId7"/>
    <p:sldId id="25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legislation.gov.uk/ukpga/2013/20/enacted#section-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upremecourt.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LANGUAGE AND LAW</a:t>
            </a:r>
            <a:endParaRPr lang="en-US" dirty="0"/>
          </a:p>
        </p:txBody>
      </p:sp>
      <p:sp>
        <p:nvSpPr>
          <p:cNvPr id="3" name="Subtitle 2"/>
          <p:cNvSpPr>
            <a:spLocks noGrp="1"/>
          </p:cNvSpPr>
          <p:nvPr>
            <p:ph type="subTitle" idx="1"/>
          </p:nvPr>
        </p:nvSpPr>
        <p:spPr/>
        <p:txBody>
          <a:bodyPr/>
          <a:lstStyle/>
          <a:p>
            <a:r>
              <a:rPr lang="hr-HR" dirty="0" err="1" smtClean="0"/>
              <a:t>Languages</a:t>
            </a:r>
            <a:r>
              <a:rPr lang="hr-HR" dirty="0" smtClean="0"/>
              <a:t> for </a:t>
            </a:r>
            <a:r>
              <a:rPr lang="hr-HR" dirty="0" err="1" smtClean="0"/>
              <a:t>Specific</a:t>
            </a:r>
            <a:r>
              <a:rPr lang="hr-HR" dirty="0" smtClean="0"/>
              <a:t> </a:t>
            </a:r>
            <a:r>
              <a:rPr lang="hr-HR" dirty="0" err="1" smtClean="0"/>
              <a:t>Purposes</a:t>
            </a:r>
            <a:r>
              <a:rPr lang="hr-HR" dirty="0" smtClean="0"/>
              <a:t> </a:t>
            </a:r>
            <a:r>
              <a:rPr lang="hr-HR" dirty="0" err="1" smtClean="0"/>
              <a:t>and</a:t>
            </a:r>
            <a:r>
              <a:rPr lang="hr-HR" dirty="0" smtClean="0"/>
              <a:t> Legal English</a:t>
            </a:r>
            <a:endParaRPr lang="en-US" dirty="0"/>
          </a:p>
        </p:txBody>
      </p:sp>
    </p:spTree>
    <p:extLst>
      <p:ext uri="{BB962C8B-B14F-4D97-AF65-F5344CB8AC3E}">
        <p14:creationId xmlns:p14="http://schemas.microsoft.com/office/powerpoint/2010/main" val="39162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Characteristics</a:t>
            </a:r>
            <a:r>
              <a:rPr lang="hr-HR" dirty="0"/>
              <a:t> </a:t>
            </a:r>
            <a:r>
              <a:rPr lang="hr-HR" dirty="0" err="1"/>
              <a:t>of</a:t>
            </a:r>
            <a:r>
              <a:rPr lang="hr-HR" dirty="0"/>
              <a:t> Legal English</a:t>
            </a:r>
            <a:endParaRPr lang="en-US" dirty="0"/>
          </a:p>
        </p:txBody>
      </p:sp>
      <p:sp>
        <p:nvSpPr>
          <p:cNvPr id="3" name="Content Placeholder 2"/>
          <p:cNvSpPr>
            <a:spLocks noGrp="1"/>
          </p:cNvSpPr>
          <p:nvPr>
            <p:ph idx="1"/>
          </p:nvPr>
        </p:nvSpPr>
        <p:spPr/>
        <p:txBody>
          <a:bodyPr/>
          <a:lstStyle/>
          <a:p>
            <a:r>
              <a:rPr lang="hr-HR" dirty="0" err="1"/>
              <a:t>Nominalisation</a:t>
            </a:r>
            <a:r>
              <a:rPr lang="hr-HR" dirty="0"/>
              <a:t> (</a:t>
            </a:r>
            <a:r>
              <a:rPr lang="hr-HR" dirty="0" err="1"/>
              <a:t>nouns</a:t>
            </a:r>
            <a:r>
              <a:rPr lang="hr-HR" dirty="0"/>
              <a:t> </a:t>
            </a:r>
            <a:r>
              <a:rPr lang="hr-HR" dirty="0" err="1"/>
              <a:t>used</a:t>
            </a:r>
            <a:r>
              <a:rPr lang="hr-HR" dirty="0"/>
              <a:t> </a:t>
            </a:r>
            <a:r>
              <a:rPr lang="hr-HR" dirty="0" err="1"/>
              <a:t>instead</a:t>
            </a:r>
            <a:r>
              <a:rPr lang="hr-HR" dirty="0"/>
              <a:t> </a:t>
            </a:r>
            <a:r>
              <a:rPr lang="hr-HR" dirty="0" err="1"/>
              <a:t>of</a:t>
            </a:r>
            <a:r>
              <a:rPr lang="hr-HR" dirty="0"/>
              <a:t> </a:t>
            </a:r>
            <a:r>
              <a:rPr lang="hr-HR" dirty="0" err="1"/>
              <a:t>verbs</a:t>
            </a:r>
            <a:r>
              <a:rPr lang="hr-HR" dirty="0"/>
              <a:t> for </a:t>
            </a:r>
            <a:r>
              <a:rPr lang="hr-HR" dirty="0" err="1"/>
              <a:t>actions</a:t>
            </a:r>
            <a:r>
              <a:rPr lang="hr-HR" dirty="0"/>
              <a:t> </a:t>
            </a:r>
            <a:r>
              <a:rPr lang="hr-HR" dirty="0" err="1"/>
              <a:t>or</a:t>
            </a:r>
            <a:r>
              <a:rPr lang="hr-HR" dirty="0"/>
              <a:t> </a:t>
            </a:r>
            <a:r>
              <a:rPr lang="hr-HR" dirty="0" err="1"/>
              <a:t>processes</a:t>
            </a:r>
            <a:r>
              <a:rPr lang="hr-HR" dirty="0"/>
              <a:t>)</a:t>
            </a:r>
          </a:p>
          <a:p>
            <a:r>
              <a:rPr lang="hr-HR" i="1" dirty="0" err="1"/>
              <a:t>Passivization</a:t>
            </a:r>
            <a:endParaRPr lang="hr-HR" i="1" dirty="0"/>
          </a:p>
          <a:p>
            <a:r>
              <a:rPr lang="hr-HR" i="1" dirty="0" err="1"/>
              <a:t>Impersonality</a:t>
            </a:r>
            <a:r>
              <a:rPr lang="hr-HR" i="1" dirty="0"/>
              <a:t> (3rd </a:t>
            </a:r>
            <a:r>
              <a:rPr lang="hr-HR" i="1" dirty="0" err="1"/>
              <a:t>person</a:t>
            </a:r>
            <a:r>
              <a:rPr lang="hr-HR" i="1" dirty="0"/>
              <a:t>; ‘</a:t>
            </a:r>
            <a:r>
              <a:rPr lang="hr-HR" i="1" dirty="0" err="1"/>
              <a:t>the</a:t>
            </a:r>
            <a:r>
              <a:rPr lang="hr-HR" i="1" dirty="0"/>
              <a:t> </a:t>
            </a:r>
            <a:r>
              <a:rPr lang="hr-HR" i="1" dirty="0" err="1"/>
              <a:t>Contractor</a:t>
            </a:r>
            <a:r>
              <a:rPr lang="hr-HR" i="1" dirty="0"/>
              <a:t>’; ‘</a:t>
            </a:r>
            <a:r>
              <a:rPr lang="hr-HR" i="1" dirty="0" err="1"/>
              <a:t>the</a:t>
            </a:r>
            <a:r>
              <a:rPr lang="hr-HR" i="1" dirty="0"/>
              <a:t> </a:t>
            </a:r>
            <a:r>
              <a:rPr lang="hr-HR" i="1" dirty="0" err="1"/>
              <a:t>Lender</a:t>
            </a:r>
            <a:r>
              <a:rPr lang="hr-HR" i="1" dirty="0"/>
              <a:t>’</a:t>
            </a:r>
          </a:p>
          <a:p>
            <a:r>
              <a:rPr lang="hr-HR" i="1" dirty="0" err="1"/>
              <a:t>Multiple</a:t>
            </a:r>
            <a:r>
              <a:rPr lang="hr-HR" i="1" dirty="0"/>
              <a:t> </a:t>
            </a:r>
            <a:r>
              <a:rPr lang="hr-HR" i="1" dirty="0" err="1"/>
              <a:t>negation</a:t>
            </a:r>
            <a:r>
              <a:rPr lang="hr-HR" i="1" dirty="0"/>
              <a:t> (</a:t>
            </a:r>
            <a:r>
              <a:rPr lang="hr-HR" i="1" dirty="0" err="1"/>
              <a:t>That</a:t>
            </a:r>
            <a:r>
              <a:rPr lang="hr-HR" i="1" dirty="0"/>
              <a:t> </a:t>
            </a:r>
            <a:r>
              <a:rPr lang="hr-HR" i="1" dirty="0" err="1"/>
              <a:t>is</a:t>
            </a:r>
            <a:r>
              <a:rPr lang="hr-HR" i="1" dirty="0"/>
              <a:t> </a:t>
            </a:r>
            <a:r>
              <a:rPr lang="hr-HR" i="1" dirty="0" err="1"/>
              <a:t>the</a:t>
            </a:r>
            <a:r>
              <a:rPr lang="hr-HR" i="1" dirty="0"/>
              <a:t> </a:t>
            </a:r>
            <a:r>
              <a:rPr lang="hr-HR" i="1" dirty="0" err="1"/>
              <a:t>kind</a:t>
            </a:r>
            <a:r>
              <a:rPr lang="hr-HR" i="1" dirty="0"/>
              <a:t> </a:t>
            </a:r>
            <a:r>
              <a:rPr lang="hr-HR" i="1" dirty="0" err="1"/>
              <a:t>of</a:t>
            </a:r>
            <a:r>
              <a:rPr lang="hr-HR" i="1" dirty="0"/>
              <a:t> </a:t>
            </a:r>
            <a:r>
              <a:rPr lang="hr-HR" i="1" dirty="0" err="1"/>
              <a:t>accident</a:t>
            </a:r>
            <a:r>
              <a:rPr lang="hr-HR" i="1" dirty="0"/>
              <a:t>, </a:t>
            </a:r>
            <a:r>
              <a:rPr lang="hr-HR" i="1" dirty="0" err="1"/>
              <a:t>which</a:t>
            </a:r>
            <a:r>
              <a:rPr lang="hr-HR" i="1" dirty="0"/>
              <a:t> </a:t>
            </a:r>
            <a:r>
              <a:rPr lang="hr-HR" i="1" dirty="0" err="1"/>
              <a:t>ordinarily</a:t>
            </a:r>
            <a:r>
              <a:rPr lang="hr-HR" i="1" dirty="0"/>
              <a:t> </a:t>
            </a:r>
            <a:r>
              <a:rPr lang="hr-HR" i="1" dirty="0" err="1"/>
              <a:t>does</a:t>
            </a:r>
            <a:r>
              <a:rPr lang="hr-HR" i="1" dirty="0"/>
              <a:t> </a:t>
            </a:r>
            <a:r>
              <a:rPr lang="hr-HR" i="1" dirty="0" err="1"/>
              <a:t>not</a:t>
            </a:r>
            <a:r>
              <a:rPr lang="hr-HR" i="1" dirty="0"/>
              <a:t> </a:t>
            </a:r>
            <a:r>
              <a:rPr lang="hr-HR" i="1" dirty="0" err="1"/>
              <a:t>occur</a:t>
            </a:r>
            <a:r>
              <a:rPr lang="hr-HR" i="1" dirty="0"/>
              <a:t> </a:t>
            </a:r>
            <a:r>
              <a:rPr lang="hr-HR" i="1" dirty="0" err="1"/>
              <a:t>in</a:t>
            </a:r>
            <a:r>
              <a:rPr lang="hr-HR" i="1" dirty="0"/>
              <a:t> </a:t>
            </a:r>
            <a:r>
              <a:rPr lang="hr-HR" i="1" dirty="0" err="1"/>
              <a:t>the</a:t>
            </a:r>
            <a:r>
              <a:rPr lang="hr-HR" i="1" dirty="0"/>
              <a:t> </a:t>
            </a:r>
            <a:r>
              <a:rPr lang="hr-HR" i="1" dirty="0" err="1"/>
              <a:t>absence</a:t>
            </a:r>
            <a:r>
              <a:rPr lang="hr-HR" i="1" dirty="0"/>
              <a:t> </a:t>
            </a:r>
            <a:r>
              <a:rPr lang="hr-HR" i="1" dirty="0" err="1"/>
              <a:t>of</a:t>
            </a:r>
            <a:r>
              <a:rPr lang="hr-HR" i="1" dirty="0"/>
              <a:t> </a:t>
            </a:r>
            <a:r>
              <a:rPr lang="hr-HR" i="1" dirty="0" err="1"/>
              <a:t>someone’s</a:t>
            </a:r>
            <a:r>
              <a:rPr lang="hr-HR" i="1" dirty="0"/>
              <a:t> </a:t>
            </a:r>
            <a:r>
              <a:rPr lang="hr-HR" i="1" dirty="0" err="1"/>
              <a:t>negligence</a:t>
            </a:r>
            <a:r>
              <a:rPr lang="hr-HR" i="1" dirty="0"/>
              <a:t> = </a:t>
            </a:r>
            <a:r>
              <a:rPr lang="hr-HR" i="1" dirty="0" err="1"/>
              <a:t>It</a:t>
            </a:r>
            <a:r>
              <a:rPr lang="hr-HR" i="1" dirty="0"/>
              <a:t> </a:t>
            </a:r>
            <a:r>
              <a:rPr lang="hr-HR" i="1" dirty="0" err="1"/>
              <a:t>is</a:t>
            </a:r>
            <a:r>
              <a:rPr lang="hr-HR" i="1" dirty="0"/>
              <a:t> </a:t>
            </a:r>
            <a:r>
              <a:rPr lang="hr-HR" i="1" dirty="0" err="1"/>
              <a:t>the</a:t>
            </a:r>
            <a:r>
              <a:rPr lang="hr-HR" i="1" dirty="0"/>
              <a:t> </a:t>
            </a:r>
            <a:r>
              <a:rPr lang="hr-HR" i="1" dirty="0" err="1"/>
              <a:t>kind</a:t>
            </a:r>
            <a:r>
              <a:rPr lang="hr-HR" i="1" dirty="0"/>
              <a:t> </a:t>
            </a:r>
            <a:r>
              <a:rPr lang="hr-HR" i="1" dirty="0" err="1"/>
              <a:t>of</a:t>
            </a:r>
            <a:r>
              <a:rPr lang="hr-HR" i="1" dirty="0"/>
              <a:t> </a:t>
            </a:r>
            <a:r>
              <a:rPr lang="hr-HR" i="1" dirty="0" err="1"/>
              <a:t>accident</a:t>
            </a:r>
            <a:r>
              <a:rPr lang="hr-HR" i="1" dirty="0"/>
              <a:t>, </a:t>
            </a:r>
            <a:r>
              <a:rPr lang="hr-HR" i="1" dirty="0" err="1"/>
              <a:t>which</a:t>
            </a:r>
            <a:r>
              <a:rPr lang="hr-HR" i="1" dirty="0"/>
              <a:t> </a:t>
            </a:r>
            <a:r>
              <a:rPr lang="hr-HR" i="1" dirty="0" err="1"/>
              <a:t>occurs</a:t>
            </a:r>
            <a:r>
              <a:rPr lang="hr-HR" i="1" dirty="0"/>
              <a:t> </a:t>
            </a:r>
            <a:r>
              <a:rPr lang="hr-HR" i="1" dirty="0" err="1"/>
              <a:t>when</a:t>
            </a:r>
            <a:r>
              <a:rPr lang="hr-HR" i="1" dirty="0"/>
              <a:t> </a:t>
            </a:r>
            <a:r>
              <a:rPr lang="hr-HR" i="1" dirty="0" err="1"/>
              <a:t>someone</a:t>
            </a:r>
            <a:r>
              <a:rPr lang="hr-HR" i="1" dirty="0"/>
              <a:t> </a:t>
            </a:r>
            <a:r>
              <a:rPr lang="hr-HR" i="1" dirty="0" err="1"/>
              <a:t>is</a:t>
            </a:r>
            <a:r>
              <a:rPr lang="hr-HR" i="1" dirty="0"/>
              <a:t> </a:t>
            </a:r>
            <a:r>
              <a:rPr lang="hr-HR" i="1" dirty="0" err="1"/>
              <a:t>negligent</a:t>
            </a:r>
            <a:r>
              <a:rPr lang="hr-HR" i="1" dirty="0"/>
              <a:t>)</a:t>
            </a:r>
            <a:endParaRPr lang="en-US" i="1" dirty="0"/>
          </a:p>
          <a:p>
            <a:endParaRPr lang="en-US" dirty="0"/>
          </a:p>
        </p:txBody>
      </p:sp>
    </p:spTree>
    <p:extLst>
      <p:ext uri="{BB962C8B-B14F-4D97-AF65-F5344CB8AC3E}">
        <p14:creationId xmlns:p14="http://schemas.microsoft.com/office/powerpoint/2010/main" val="46144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English: Modal </a:t>
            </a:r>
            <a:r>
              <a:rPr lang="hr-HR" dirty="0" err="1" smtClean="0"/>
              <a:t>Verbs</a:t>
            </a:r>
            <a:endParaRPr lang="en-US" dirty="0"/>
          </a:p>
        </p:txBody>
      </p:sp>
      <p:sp>
        <p:nvSpPr>
          <p:cNvPr id="3" name="Content Placeholder 2"/>
          <p:cNvSpPr>
            <a:spLocks noGrp="1"/>
          </p:cNvSpPr>
          <p:nvPr>
            <p:ph idx="1"/>
          </p:nvPr>
        </p:nvSpPr>
        <p:spPr/>
        <p:txBody>
          <a:bodyPr/>
          <a:lstStyle/>
          <a:p>
            <a:r>
              <a:rPr lang="hr-HR" dirty="0" err="1" smtClean="0"/>
              <a:t>Shall</a:t>
            </a:r>
            <a:r>
              <a:rPr lang="hr-HR" dirty="0" smtClean="0"/>
              <a:t> – </a:t>
            </a:r>
            <a:r>
              <a:rPr lang="hr-HR" dirty="0" err="1" smtClean="0"/>
              <a:t>the</a:t>
            </a:r>
            <a:r>
              <a:rPr lang="hr-HR" dirty="0" smtClean="0"/>
              <a:t> </a:t>
            </a:r>
            <a:r>
              <a:rPr lang="hr-HR" dirty="0" err="1" smtClean="0"/>
              <a:t>legal</a:t>
            </a:r>
            <a:r>
              <a:rPr lang="hr-HR" dirty="0" smtClean="0"/>
              <a:t> imperative; </a:t>
            </a:r>
            <a:r>
              <a:rPr lang="hr-HR" dirty="0" err="1" smtClean="0"/>
              <a:t>obligation</a:t>
            </a:r>
            <a:endParaRPr lang="hr-HR" dirty="0" smtClean="0"/>
          </a:p>
          <a:p>
            <a:r>
              <a:rPr lang="hr-HR" dirty="0" err="1" smtClean="0"/>
              <a:t>Shall</a:t>
            </a:r>
            <a:r>
              <a:rPr lang="hr-HR" dirty="0" smtClean="0"/>
              <a:t> </a:t>
            </a:r>
            <a:r>
              <a:rPr lang="hr-HR" dirty="0" err="1" smtClean="0"/>
              <a:t>not</a:t>
            </a:r>
            <a:r>
              <a:rPr lang="hr-HR" dirty="0" smtClean="0"/>
              <a:t> – </a:t>
            </a:r>
            <a:r>
              <a:rPr lang="hr-HR" dirty="0" err="1" smtClean="0"/>
              <a:t>prohibition</a:t>
            </a:r>
            <a:endParaRPr lang="hr-HR" dirty="0" smtClean="0"/>
          </a:p>
          <a:p>
            <a:r>
              <a:rPr lang="hr-HR" dirty="0" smtClean="0"/>
              <a:t>Must – </a:t>
            </a:r>
            <a:r>
              <a:rPr lang="hr-HR" dirty="0" err="1" smtClean="0"/>
              <a:t>procedural</a:t>
            </a:r>
            <a:r>
              <a:rPr lang="hr-HR" dirty="0" smtClean="0"/>
              <a:t> </a:t>
            </a:r>
            <a:r>
              <a:rPr lang="hr-HR" dirty="0" err="1" smtClean="0"/>
              <a:t>obligation</a:t>
            </a:r>
            <a:endParaRPr lang="hr-HR" dirty="0" smtClean="0"/>
          </a:p>
          <a:p>
            <a:r>
              <a:rPr lang="hr-HR" dirty="0" err="1" smtClean="0"/>
              <a:t>Should</a:t>
            </a:r>
            <a:r>
              <a:rPr lang="hr-HR" dirty="0" smtClean="0"/>
              <a:t> = ‘</a:t>
            </a:r>
            <a:r>
              <a:rPr lang="hr-HR" dirty="0" err="1" smtClean="0"/>
              <a:t>it</a:t>
            </a:r>
            <a:r>
              <a:rPr lang="hr-HR" dirty="0" smtClean="0"/>
              <a:t> </a:t>
            </a:r>
            <a:r>
              <a:rPr lang="hr-HR" dirty="0" err="1" smtClean="0"/>
              <a:t>is</a:t>
            </a:r>
            <a:r>
              <a:rPr lang="hr-HR" dirty="0" smtClean="0"/>
              <a:t> </a:t>
            </a:r>
            <a:r>
              <a:rPr lang="hr-HR" dirty="0" err="1" smtClean="0"/>
              <a:t>recommended</a:t>
            </a:r>
            <a:r>
              <a:rPr lang="hr-HR" dirty="0" smtClean="0"/>
              <a:t>’</a:t>
            </a:r>
          </a:p>
          <a:p>
            <a:r>
              <a:rPr lang="hr-HR" dirty="0" smtClean="0"/>
              <a:t>May – </a:t>
            </a:r>
            <a:r>
              <a:rPr lang="hr-HR" dirty="0" err="1" smtClean="0"/>
              <a:t>permissions</a:t>
            </a:r>
            <a:r>
              <a:rPr lang="hr-HR" dirty="0" smtClean="0"/>
              <a:t> </a:t>
            </a:r>
            <a:r>
              <a:rPr lang="hr-HR" dirty="0" err="1" smtClean="0"/>
              <a:t>and</a:t>
            </a:r>
            <a:r>
              <a:rPr lang="hr-HR" dirty="0" smtClean="0"/>
              <a:t> </a:t>
            </a:r>
            <a:r>
              <a:rPr lang="hr-HR" dirty="0" err="1" smtClean="0"/>
              <a:t>authorizations</a:t>
            </a:r>
            <a:endParaRPr lang="hr-HR" dirty="0" smtClean="0"/>
          </a:p>
          <a:p>
            <a:r>
              <a:rPr lang="hr-HR" dirty="0" smtClean="0"/>
              <a:t>May </a:t>
            </a:r>
            <a:r>
              <a:rPr lang="hr-HR" dirty="0" err="1" smtClean="0"/>
              <a:t>not</a:t>
            </a:r>
            <a:r>
              <a:rPr lang="hr-HR" dirty="0" smtClean="0"/>
              <a:t> – </a:t>
            </a:r>
            <a:r>
              <a:rPr lang="hr-HR" dirty="0" err="1" smtClean="0"/>
              <a:t>cancellation</a:t>
            </a:r>
            <a:r>
              <a:rPr lang="hr-HR" dirty="0" smtClean="0"/>
              <a:t> </a:t>
            </a:r>
            <a:r>
              <a:rPr lang="hr-HR" dirty="0" err="1" smtClean="0"/>
              <a:t>of</a:t>
            </a:r>
            <a:r>
              <a:rPr lang="hr-HR" dirty="0" smtClean="0"/>
              <a:t> a </a:t>
            </a:r>
            <a:r>
              <a:rPr lang="hr-HR" dirty="0" err="1" smtClean="0"/>
              <a:t>permission</a:t>
            </a:r>
            <a:r>
              <a:rPr lang="hr-HR" dirty="0" smtClean="0"/>
              <a:t> </a:t>
            </a:r>
            <a:r>
              <a:rPr lang="hr-HR" dirty="0" err="1" smtClean="0"/>
              <a:t>or</a:t>
            </a:r>
            <a:r>
              <a:rPr lang="hr-HR" dirty="0" smtClean="0"/>
              <a:t> </a:t>
            </a:r>
            <a:r>
              <a:rPr lang="hr-HR" dirty="0" err="1" smtClean="0"/>
              <a:t>exception</a:t>
            </a:r>
            <a:r>
              <a:rPr lang="hr-HR" dirty="0" smtClean="0"/>
              <a:t> to a general </a:t>
            </a:r>
            <a:r>
              <a:rPr lang="hr-HR" dirty="0" err="1" smtClean="0"/>
              <a:t>permission</a:t>
            </a:r>
            <a:r>
              <a:rPr lang="hr-HR" dirty="0" smtClean="0"/>
              <a:t> </a:t>
            </a:r>
            <a:endParaRPr lang="en-US" dirty="0"/>
          </a:p>
        </p:txBody>
      </p:sp>
    </p:spTree>
    <p:extLst>
      <p:ext uri="{BB962C8B-B14F-4D97-AF65-F5344CB8AC3E}">
        <p14:creationId xmlns:p14="http://schemas.microsoft.com/office/powerpoint/2010/main" val="41780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1989594"/>
              </p:ext>
            </p:extLst>
          </p:nvPr>
        </p:nvGraphicFramePr>
        <p:xfrm>
          <a:off x="2589213" y="2133600"/>
          <a:ext cx="8915400" cy="2966720"/>
        </p:xfrm>
        <a:graphic>
          <a:graphicData uri="http://schemas.openxmlformats.org/drawingml/2006/table">
            <a:tbl>
              <a:tblPr firstRow="1" bandRow="1">
                <a:tableStyleId>{5C22544A-7EE6-4342-B048-85BDC9FD1C3A}</a:tableStyleId>
              </a:tblPr>
              <a:tblGrid>
                <a:gridCol w="4457700"/>
                <a:gridCol w="4457700"/>
              </a:tblGrid>
              <a:tr h="370840">
                <a:tc>
                  <a:txBody>
                    <a:bodyPr/>
                    <a:lstStyle/>
                    <a:p>
                      <a:r>
                        <a:rPr lang="hr-HR" dirty="0" err="1" smtClean="0"/>
                        <a:t>Characteristics</a:t>
                      </a:r>
                      <a:r>
                        <a:rPr lang="hr-HR" dirty="0" smtClean="0"/>
                        <a:t> </a:t>
                      </a:r>
                      <a:r>
                        <a:rPr lang="hr-HR" dirty="0" err="1" smtClean="0"/>
                        <a:t>of</a:t>
                      </a:r>
                      <a:r>
                        <a:rPr lang="hr-HR" dirty="0" smtClean="0"/>
                        <a:t> Legal English</a:t>
                      </a:r>
                      <a:endParaRPr lang="en-US" dirty="0"/>
                    </a:p>
                  </a:txBody>
                  <a:tcPr/>
                </a:tc>
                <a:tc>
                  <a:txBody>
                    <a:bodyPr/>
                    <a:lstStyle/>
                    <a:p>
                      <a:r>
                        <a:rPr lang="hr-HR" dirty="0" err="1" smtClean="0"/>
                        <a:t>Examples</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135599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Decide</a:t>
            </a:r>
            <a:r>
              <a:rPr lang="hr-HR" dirty="0" smtClean="0"/>
              <a:t> </a:t>
            </a:r>
            <a:r>
              <a:rPr lang="hr-HR" dirty="0" err="1" smtClean="0"/>
              <a:t>whether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statements</a:t>
            </a:r>
            <a:r>
              <a:rPr lang="hr-HR" dirty="0" smtClean="0"/>
              <a:t> are </a:t>
            </a:r>
            <a:r>
              <a:rPr lang="hr-HR" dirty="0" err="1" smtClean="0"/>
              <a:t>true</a:t>
            </a:r>
            <a:r>
              <a:rPr lang="hr-HR" dirty="0" smtClean="0"/>
              <a:t> </a:t>
            </a:r>
            <a:r>
              <a:rPr lang="hr-HR" dirty="0" err="1" smtClean="0"/>
              <a:t>or</a:t>
            </a:r>
            <a:r>
              <a:rPr lang="hr-HR" dirty="0" smtClean="0"/>
              <a:t> </a:t>
            </a:r>
            <a:r>
              <a:rPr lang="hr-HR" dirty="0" err="1" smtClean="0"/>
              <a:t>false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7531600"/>
              </p:ext>
            </p:extLst>
          </p:nvPr>
        </p:nvGraphicFramePr>
        <p:xfrm>
          <a:off x="2589213" y="2133600"/>
          <a:ext cx="8915400" cy="2595880"/>
        </p:xfrm>
        <a:graphic>
          <a:graphicData uri="http://schemas.openxmlformats.org/drawingml/2006/table">
            <a:tbl>
              <a:tblPr firstRow="1" bandRow="1">
                <a:tableStyleId>{5C22544A-7EE6-4342-B048-85BDC9FD1C3A}</a:tableStyleId>
              </a:tblPr>
              <a:tblGrid>
                <a:gridCol w="2228850"/>
                <a:gridCol w="2228850"/>
                <a:gridCol w="2228850"/>
                <a:gridCol w="2228850"/>
              </a:tblGrid>
              <a:tr h="370840">
                <a:tc>
                  <a:txBody>
                    <a:bodyPr/>
                    <a:lstStyle/>
                    <a:p>
                      <a:r>
                        <a:rPr lang="hr-HR" dirty="0" err="1" smtClean="0"/>
                        <a:t>Term</a:t>
                      </a:r>
                      <a:endParaRPr lang="en-US" dirty="0"/>
                    </a:p>
                  </a:txBody>
                  <a:tcPr/>
                </a:tc>
                <a:tc>
                  <a:txBody>
                    <a:bodyPr/>
                    <a:lstStyle/>
                    <a:p>
                      <a:r>
                        <a:rPr lang="hr-HR" dirty="0" err="1" smtClean="0"/>
                        <a:t>Meaning</a:t>
                      </a:r>
                      <a:endParaRPr lang="en-US" dirty="0"/>
                    </a:p>
                  </a:txBody>
                  <a:tcPr/>
                </a:tc>
                <a:tc>
                  <a:txBody>
                    <a:bodyPr/>
                    <a:lstStyle/>
                    <a:p>
                      <a:r>
                        <a:rPr lang="hr-HR" dirty="0" err="1" smtClean="0"/>
                        <a:t>True</a:t>
                      </a:r>
                      <a:endParaRPr lang="en-US" dirty="0"/>
                    </a:p>
                  </a:txBody>
                  <a:tcPr/>
                </a:tc>
                <a:tc>
                  <a:txBody>
                    <a:bodyPr/>
                    <a:lstStyle/>
                    <a:p>
                      <a:r>
                        <a:rPr lang="hr-HR" dirty="0" err="1" smtClean="0"/>
                        <a:t>False</a:t>
                      </a:r>
                      <a:endParaRPr lang="en-US" dirty="0"/>
                    </a:p>
                  </a:txBody>
                  <a:tcPr/>
                </a:tc>
              </a:tr>
              <a:tr h="370840">
                <a:tc>
                  <a:txBody>
                    <a:bodyPr/>
                    <a:lstStyle/>
                    <a:p>
                      <a:r>
                        <a:rPr lang="hr-HR" dirty="0" err="1" smtClean="0"/>
                        <a:t>collocation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hr-HR" dirty="0" err="1" smtClean="0"/>
                        <a:t>doublet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hr-HR" dirty="0" smtClean="0"/>
                        <a:t>Modal </a:t>
                      </a:r>
                      <a:r>
                        <a:rPr lang="hr-HR" dirty="0" err="1" smtClean="0"/>
                        <a:t>verb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hr-HR" dirty="0" smtClean="0"/>
                        <a:t>Pro-</a:t>
                      </a:r>
                      <a:r>
                        <a:rPr lang="hr-HR" dirty="0" err="1" smtClean="0"/>
                        <a:t>form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hr-HR" dirty="0" err="1" smtClean="0"/>
                        <a:t>synonym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hr-HR" dirty="0" err="1" smtClean="0"/>
                        <a:t>syntax</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9533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Act</a:t>
            </a:r>
            <a:r>
              <a:rPr lang="hr-HR" dirty="0" smtClean="0"/>
              <a:t> </a:t>
            </a:r>
            <a:r>
              <a:rPr lang="hr-HR" dirty="0" err="1" smtClean="0"/>
              <a:t>of</a:t>
            </a:r>
            <a:r>
              <a:rPr lang="hr-HR" dirty="0" smtClean="0"/>
              <a:t> </a:t>
            </a:r>
            <a:r>
              <a:rPr lang="hr-HR" dirty="0" err="1" smtClean="0"/>
              <a:t>Settlement</a:t>
            </a:r>
            <a:r>
              <a:rPr lang="hr-HR" dirty="0" smtClean="0"/>
              <a:t> (1700)</a:t>
            </a:r>
            <a:endParaRPr lang="en-US" dirty="0"/>
          </a:p>
        </p:txBody>
      </p:sp>
      <p:sp>
        <p:nvSpPr>
          <p:cNvPr id="3" name="Content Placeholder 2"/>
          <p:cNvSpPr>
            <a:spLocks noGrp="1"/>
          </p:cNvSpPr>
          <p:nvPr>
            <p:ph idx="1"/>
          </p:nvPr>
        </p:nvSpPr>
        <p:spPr/>
        <p:txBody>
          <a:bodyPr>
            <a:normAutofit lnSpcReduction="10000"/>
          </a:bodyPr>
          <a:lstStyle/>
          <a:p>
            <a:r>
              <a:rPr lang="hr-HR" dirty="0" err="1" smtClean="0"/>
              <a:t>Provided</a:t>
            </a:r>
            <a:r>
              <a:rPr lang="hr-HR" dirty="0" smtClean="0"/>
              <a:t> </a:t>
            </a:r>
            <a:r>
              <a:rPr lang="hr-HR" dirty="0" err="1" smtClean="0"/>
              <a:t>always</a:t>
            </a:r>
            <a:r>
              <a:rPr lang="hr-HR" dirty="0" smtClean="0"/>
              <a:t> </a:t>
            </a:r>
            <a:r>
              <a:rPr lang="hr-HR" dirty="0" err="1" smtClean="0"/>
              <a:t>and</a:t>
            </a:r>
            <a:r>
              <a:rPr lang="hr-HR" dirty="0" smtClean="0"/>
              <a:t> </a:t>
            </a:r>
            <a:r>
              <a:rPr lang="hr-HR" dirty="0" err="1" smtClean="0"/>
              <a:t>it</a:t>
            </a:r>
            <a:r>
              <a:rPr lang="hr-HR" dirty="0" smtClean="0"/>
              <a:t> </a:t>
            </a:r>
            <a:r>
              <a:rPr lang="hr-HR" dirty="0" err="1" smtClean="0"/>
              <a:t>is</a:t>
            </a:r>
            <a:r>
              <a:rPr lang="hr-HR" dirty="0" smtClean="0"/>
              <a:t> </a:t>
            </a:r>
            <a:r>
              <a:rPr lang="hr-HR" dirty="0" err="1" smtClean="0"/>
              <a:t>hereby</a:t>
            </a:r>
            <a:r>
              <a:rPr lang="hr-HR" dirty="0" smtClean="0"/>
              <a:t> </a:t>
            </a:r>
            <a:r>
              <a:rPr lang="hr-HR" dirty="0" err="1" smtClean="0"/>
              <a:t>enacted</a:t>
            </a:r>
            <a:r>
              <a:rPr lang="hr-HR" dirty="0" smtClean="0"/>
              <a:t> </a:t>
            </a:r>
            <a:r>
              <a:rPr lang="hr-HR" dirty="0" err="1" smtClean="0"/>
              <a:t>That</a:t>
            </a:r>
            <a:r>
              <a:rPr lang="hr-HR" dirty="0" smtClean="0"/>
              <a:t> </a:t>
            </a:r>
            <a:r>
              <a:rPr lang="hr-HR" dirty="0" err="1" smtClean="0"/>
              <a:t>all</a:t>
            </a:r>
            <a:r>
              <a:rPr lang="hr-HR" dirty="0" smtClean="0"/>
              <a:t> </a:t>
            </a:r>
            <a:r>
              <a:rPr lang="hr-HR" dirty="0" err="1" smtClean="0"/>
              <a:t>and</a:t>
            </a:r>
            <a:r>
              <a:rPr lang="hr-HR" dirty="0" smtClean="0"/>
              <a:t> </a:t>
            </a:r>
            <a:r>
              <a:rPr lang="hr-HR" dirty="0" err="1" smtClean="0"/>
              <a:t>every</a:t>
            </a:r>
            <a:r>
              <a:rPr lang="hr-HR" dirty="0" smtClean="0"/>
              <a:t> </a:t>
            </a:r>
            <a:r>
              <a:rPr lang="hr-HR" dirty="0" err="1" smtClean="0"/>
              <a:t>Person</a:t>
            </a:r>
            <a:r>
              <a:rPr lang="hr-HR" dirty="0" smtClean="0"/>
              <a:t> </a:t>
            </a:r>
            <a:r>
              <a:rPr lang="hr-HR" dirty="0" err="1" smtClean="0"/>
              <a:t>and</a:t>
            </a:r>
            <a:r>
              <a:rPr lang="hr-HR" dirty="0" smtClean="0"/>
              <a:t> </a:t>
            </a:r>
            <a:r>
              <a:rPr lang="hr-HR" dirty="0" err="1" smtClean="0"/>
              <a:t>Persons</a:t>
            </a:r>
            <a:r>
              <a:rPr lang="hr-HR" dirty="0" smtClean="0"/>
              <a:t> </a:t>
            </a:r>
            <a:r>
              <a:rPr lang="hr-HR" dirty="0" err="1" smtClean="0"/>
              <a:t>who</a:t>
            </a:r>
            <a:r>
              <a:rPr lang="hr-HR" dirty="0" smtClean="0"/>
              <a:t> </a:t>
            </a:r>
            <a:r>
              <a:rPr lang="hr-HR" dirty="0" err="1" smtClean="0"/>
              <a:t>shall</a:t>
            </a:r>
            <a:r>
              <a:rPr lang="hr-HR" dirty="0" smtClean="0"/>
              <a:t> </a:t>
            </a:r>
            <a:r>
              <a:rPr lang="hr-HR" dirty="0" err="1" smtClean="0"/>
              <a:t>or</a:t>
            </a:r>
            <a:r>
              <a:rPr lang="hr-HR" dirty="0" smtClean="0"/>
              <a:t> </a:t>
            </a:r>
            <a:r>
              <a:rPr lang="hr-HR" dirty="0" err="1" smtClean="0"/>
              <a:t>may</a:t>
            </a:r>
            <a:r>
              <a:rPr lang="hr-HR" dirty="0" smtClean="0"/>
              <a:t> take </a:t>
            </a:r>
            <a:r>
              <a:rPr lang="hr-HR" dirty="0" err="1" smtClean="0"/>
              <a:t>or</a:t>
            </a:r>
            <a:r>
              <a:rPr lang="hr-HR" dirty="0" smtClean="0"/>
              <a:t> </a:t>
            </a:r>
            <a:r>
              <a:rPr lang="hr-HR" dirty="0" err="1" smtClean="0"/>
              <a:t>inherit</a:t>
            </a:r>
            <a:r>
              <a:rPr lang="hr-HR" dirty="0" smtClean="0"/>
              <a:t> </a:t>
            </a:r>
            <a:r>
              <a:rPr lang="hr-HR" dirty="0" err="1" smtClean="0"/>
              <a:t>the</a:t>
            </a:r>
            <a:r>
              <a:rPr lang="hr-HR" dirty="0" smtClean="0"/>
              <a:t> </a:t>
            </a:r>
            <a:r>
              <a:rPr lang="hr-HR" dirty="0" err="1" smtClean="0"/>
              <a:t>said</a:t>
            </a:r>
            <a:r>
              <a:rPr lang="hr-HR" dirty="0" smtClean="0"/>
              <a:t> </a:t>
            </a:r>
            <a:r>
              <a:rPr lang="hr-HR" dirty="0" err="1" smtClean="0"/>
              <a:t>Crown</a:t>
            </a:r>
            <a:r>
              <a:rPr lang="hr-HR" dirty="0" smtClean="0"/>
              <a:t> </a:t>
            </a:r>
            <a:r>
              <a:rPr lang="hr-HR" dirty="0" err="1" smtClean="0"/>
              <a:t>by</a:t>
            </a:r>
            <a:r>
              <a:rPr lang="hr-HR" dirty="0" smtClean="0"/>
              <a:t> </a:t>
            </a:r>
            <a:r>
              <a:rPr lang="hr-HR" dirty="0" err="1" smtClean="0"/>
              <a:t>vertue</a:t>
            </a:r>
            <a:r>
              <a:rPr lang="hr-HR" dirty="0" smtClean="0"/>
              <a:t> </a:t>
            </a:r>
            <a:r>
              <a:rPr lang="hr-HR" dirty="0" err="1" smtClean="0"/>
              <a:t>of</a:t>
            </a:r>
            <a:r>
              <a:rPr lang="hr-HR" dirty="0" smtClean="0"/>
              <a:t> </a:t>
            </a:r>
            <a:r>
              <a:rPr lang="hr-HR" dirty="0" err="1" smtClean="0"/>
              <a:t>the</a:t>
            </a:r>
            <a:r>
              <a:rPr lang="hr-HR" dirty="0" smtClean="0"/>
              <a:t> </a:t>
            </a:r>
            <a:r>
              <a:rPr lang="hr-HR" dirty="0" err="1" smtClean="0"/>
              <a:t>Limitation</a:t>
            </a:r>
            <a:r>
              <a:rPr lang="hr-HR" dirty="0" smtClean="0"/>
              <a:t> </a:t>
            </a:r>
            <a:r>
              <a:rPr lang="hr-HR" dirty="0" err="1" smtClean="0"/>
              <a:t>of</a:t>
            </a:r>
            <a:r>
              <a:rPr lang="hr-HR" dirty="0" smtClean="0"/>
              <a:t> </a:t>
            </a:r>
            <a:r>
              <a:rPr lang="hr-HR" dirty="0" err="1" smtClean="0"/>
              <a:t>this</a:t>
            </a:r>
            <a:r>
              <a:rPr lang="hr-HR" dirty="0" smtClean="0"/>
              <a:t> </a:t>
            </a:r>
            <a:r>
              <a:rPr lang="hr-HR" dirty="0" err="1" smtClean="0"/>
              <a:t>present</a:t>
            </a:r>
            <a:r>
              <a:rPr lang="hr-HR" dirty="0" smtClean="0"/>
              <a:t> </a:t>
            </a:r>
            <a:r>
              <a:rPr lang="hr-HR" dirty="0" err="1" smtClean="0"/>
              <a:t>Act</a:t>
            </a:r>
            <a:r>
              <a:rPr lang="hr-HR" dirty="0" smtClean="0"/>
              <a:t> </a:t>
            </a:r>
            <a:r>
              <a:rPr lang="hr-HR" dirty="0" err="1" smtClean="0"/>
              <a:t>and</a:t>
            </a:r>
            <a:r>
              <a:rPr lang="hr-HR" dirty="0" smtClean="0"/>
              <a:t> </a:t>
            </a:r>
            <a:r>
              <a:rPr lang="hr-HR" dirty="0" err="1" smtClean="0"/>
              <a:t>is</a:t>
            </a:r>
            <a:r>
              <a:rPr lang="hr-HR" dirty="0" smtClean="0"/>
              <a:t> are </a:t>
            </a:r>
            <a:r>
              <a:rPr lang="hr-HR" dirty="0" err="1" smtClean="0"/>
              <a:t>or</a:t>
            </a:r>
            <a:r>
              <a:rPr lang="hr-HR" dirty="0" smtClean="0"/>
              <a:t> </a:t>
            </a:r>
            <a:r>
              <a:rPr lang="hr-HR" dirty="0" err="1" smtClean="0"/>
              <a:t>shall</a:t>
            </a:r>
            <a:r>
              <a:rPr lang="hr-HR" dirty="0" smtClean="0"/>
              <a:t> </a:t>
            </a:r>
            <a:r>
              <a:rPr lang="hr-HR" dirty="0" err="1" smtClean="0"/>
              <a:t>be</a:t>
            </a:r>
            <a:r>
              <a:rPr lang="hr-HR" dirty="0" smtClean="0"/>
              <a:t> </a:t>
            </a:r>
            <a:r>
              <a:rPr lang="hr-HR" dirty="0" err="1" smtClean="0"/>
              <a:t>reconciled</a:t>
            </a:r>
            <a:r>
              <a:rPr lang="hr-HR" dirty="0" smtClean="0"/>
              <a:t> to </a:t>
            </a:r>
            <a:r>
              <a:rPr lang="hr-HR" dirty="0" err="1" smtClean="0"/>
              <a:t>or</a:t>
            </a:r>
            <a:r>
              <a:rPr lang="hr-HR" dirty="0" smtClean="0"/>
              <a:t> </a:t>
            </a:r>
            <a:r>
              <a:rPr lang="hr-HR" dirty="0" err="1" smtClean="0"/>
              <a:t>shall</a:t>
            </a:r>
            <a:r>
              <a:rPr lang="hr-HR" dirty="0" smtClean="0"/>
              <a:t> </a:t>
            </a:r>
            <a:r>
              <a:rPr lang="hr-HR" dirty="0" err="1" smtClean="0"/>
              <a:t>hold</a:t>
            </a:r>
            <a:r>
              <a:rPr lang="hr-HR" dirty="0" smtClean="0"/>
              <a:t> </a:t>
            </a:r>
            <a:r>
              <a:rPr lang="hr-HR" dirty="0" err="1" smtClean="0"/>
              <a:t>Communion</a:t>
            </a:r>
            <a:r>
              <a:rPr lang="hr-HR" dirty="0" smtClean="0"/>
              <a:t> </a:t>
            </a:r>
            <a:r>
              <a:rPr lang="hr-HR" dirty="0" err="1" smtClean="0"/>
              <a:t>with</a:t>
            </a:r>
            <a:r>
              <a:rPr lang="hr-HR" dirty="0" smtClean="0"/>
              <a:t> </a:t>
            </a:r>
            <a:r>
              <a:rPr lang="hr-HR" dirty="0" err="1" smtClean="0"/>
              <a:t>the</a:t>
            </a:r>
            <a:r>
              <a:rPr lang="hr-HR" dirty="0" smtClean="0"/>
              <a:t> </a:t>
            </a:r>
            <a:r>
              <a:rPr lang="hr-HR" dirty="0" err="1" smtClean="0"/>
              <a:t>See</a:t>
            </a:r>
            <a:r>
              <a:rPr lang="hr-HR" dirty="0" smtClean="0"/>
              <a:t> </a:t>
            </a:r>
            <a:r>
              <a:rPr lang="hr-HR" dirty="0" err="1" smtClean="0"/>
              <a:t>or</a:t>
            </a:r>
            <a:r>
              <a:rPr lang="hr-HR" dirty="0" smtClean="0"/>
              <a:t> </a:t>
            </a:r>
            <a:r>
              <a:rPr lang="hr-HR" dirty="0" err="1" smtClean="0"/>
              <a:t>Church</a:t>
            </a:r>
            <a:r>
              <a:rPr lang="hr-HR" dirty="0" smtClean="0"/>
              <a:t> </a:t>
            </a:r>
            <a:r>
              <a:rPr lang="hr-HR" dirty="0" err="1" smtClean="0"/>
              <a:t>of</a:t>
            </a:r>
            <a:r>
              <a:rPr lang="hr-HR" dirty="0" smtClean="0"/>
              <a:t> Rome </a:t>
            </a:r>
            <a:r>
              <a:rPr lang="hr-HR" dirty="0" err="1" smtClean="0"/>
              <a:t>or</a:t>
            </a:r>
            <a:r>
              <a:rPr lang="hr-HR" dirty="0" smtClean="0"/>
              <a:t> </a:t>
            </a:r>
            <a:r>
              <a:rPr lang="hr-HR" dirty="0" err="1" smtClean="0"/>
              <a:t>shall</a:t>
            </a:r>
            <a:r>
              <a:rPr lang="hr-HR" dirty="0" smtClean="0"/>
              <a:t> </a:t>
            </a:r>
            <a:r>
              <a:rPr lang="hr-HR" dirty="0" err="1" smtClean="0"/>
              <a:t>profess</a:t>
            </a:r>
            <a:r>
              <a:rPr lang="hr-HR" dirty="0" smtClean="0"/>
              <a:t> </a:t>
            </a:r>
            <a:r>
              <a:rPr lang="hr-HR" dirty="0" err="1" smtClean="0"/>
              <a:t>the</a:t>
            </a:r>
            <a:r>
              <a:rPr lang="hr-HR" dirty="0" smtClean="0"/>
              <a:t> </a:t>
            </a:r>
            <a:r>
              <a:rPr lang="hr-HR" dirty="0" err="1" smtClean="0"/>
              <a:t>Popish</a:t>
            </a:r>
            <a:r>
              <a:rPr lang="hr-HR" dirty="0" smtClean="0"/>
              <a:t> </a:t>
            </a:r>
            <a:r>
              <a:rPr lang="hr-HR" dirty="0" err="1" smtClean="0"/>
              <a:t>Religion</a:t>
            </a:r>
            <a:r>
              <a:rPr lang="hr-HR" dirty="0" smtClean="0"/>
              <a:t>…</a:t>
            </a:r>
            <a:r>
              <a:rPr lang="hr-HR" dirty="0" err="1" smtClean="0"/>
              <a:t>shall</a:t>
            </a:r>
            <a:r>
              <a:rPr lang="hr-HR" dirty="0" smtClean="0"/>
              <a:t> </a:t>
            </a:r>
            <a:r>
              <a:rPr lang="hr-HR" dirty="0" err="1" smtClean="0"/>
              <a:t>be</a:t>
            </a:r>
            <a:r>
              <a:rPr lang="hr-HR" dirty="0" smtClean="0"/>
              <a:t> </a:t>
            </a:r>
            <a:r>
              <a:rPr lang="hr-HR" dirty="0" err="1" smtClean="0"/>
              <a:t>subject</a:t>
            </a:r>
            <a:r>
              <a:rPr lang="hr-HR" dirty="0" smtClean="0"/>
              <a:t> to </a:t>
            </a:r>
            <a:r>
              <a:rPr lang="hr-HR" dirty="0" err="1" smtClean="0"/>
              <a:t>such</a:t>
            </a:r>
            <a:r>
              <a:rPr lang="hr-HR" dirty="0" smtClean="0"/>
              <a:t> </a:t>
            </a:r>
            <a:r>
              <a:rPr lang="hr-HR" dirty="0" err="1" smtClean="0"/>
              <a:t>Incapacities</a:t>
            </a:r>
            <a:r>
              <a:rPr lang="hr-HR" dirty="0" smtClean="0"/>
              <a:t> as </a:t>
            </a:r>
            <a:r>
              <a:rPr lang="hr-HR" dirty="0" err="1" smtClean="0"/>
              <a:t>in</a:t>
            </a:r>
            <a:r>
              <a:rPr lang="hr-HR" dirty="0" smtClean="0"/>
              <a:t> </a:t>
            </a:r>
            <a:r>
              <a:rPr lang="hr-HR" dirty="0" err="1" smtClean="0"/>
              <a:t>such</a:t>
            </a:r>
            <a:r>
              <a:rPr lang="hr-HR" dirty="0" smtClean="0"/>
              <a:t> </a:t>
            </a:r>
            <a:r>
              <a:rPr lang="hr-HR" dirty="0" err="1" smtClean="0"/>
              <a:t>Case</a:t>
            </a:r>
            <a:r>
              <a:rPr lang="hr-HR" dirty="0" smtClean="0"/>
              <a:t> </a:t>
            </a:r>
            <a:r>
              <a:rPr lang="hr-HR" dirty="0" err="1" smtClean="0"/>
              <a:t>or</a:t>
            </a:r>
            <a:r>
              <a:rPr lang="hr-HR" dirty="0" smtClean="0"/>
              <a:t> </a:t>
            </a:r>
            <a:r>
              <a:rPr lang="hr-HR" dirty="0" err="1" smtClean="0"/>
              <a:t>Cases</a:t>
            </a:r>
            <a:r>
              <a:rPr lang="hr-HR" dirty="0" smtClean="0"/>
              <a:t> are </a:t>
            </a:r>
            <a:r>
              <a:rPr lang="hr-HR" dirty="0" err="1" smtClean="0"/>
              <a:t>by</a:t>
            </a:r>
            <a:r>
              <a:rPr lang="hr-HR" dirty="0" smtClean="0"/>
              <a:t> </a:t>
            </a:r>
            <a:r>
              <a:rPr lang="hr-HR" dirty="0" err="1" smtClean="0"/>
              <a:t>the</a:t>
            </a:r>
            <a:r>
              <a:rPr lang="hr-HR" dirty="0" smtClean="0"/>
              <a:t> </a:t>
            </a:r>
            <a:r>
              <a:rPr lang="hr-HR" dirty="0" err="1" smtClean="0"/>
              <a:t>said</a:t>
            </a:r>
            <a:r>
              <a:rPr lang="hr-HR" dirty="0" smtClean="0"/>
              <a:t> </a:t>
            </a:r>
            <a:r>
              <a:rPr lang="hr-HR" dirty="0" err="1" smtClean="0"/>
              <a:t>recited</a:t>
            </a:r>
            <a:r>
              <a:rPr lang="hr-HR" dirty="0" smtClean="0"/>
              <a:t> </a:t>
            </a:r>
            <a:r>
              <a:rPr lang="hr-HR" dirty="0" err="1" smtClean="0"/>
              <a:t>Act</a:t>
            </a:r>
            <a:r>
              <a:rPr lang="hr-HR" dirty="0" smtClean="0"/>
              <a:t> </a:t>
            </a:r>
            <a:r>
              <a:rPr lang="hr-HR" dirty="0" err="1" smtClean="0"/>
              <a:t>provided</a:t>
            </a:r>
            <a:r>
              <a:rPr lang="hr-HR" dirty="0" smtClean="0"/>
              <a:t> </a:t>
            </a:r>
            <a:r>
              <a:rPr lang="hr-HR" dirty="0" err="1" smtClean="0"/>
              <a:t>enacted</a:t>
            </a:r>
            <a:r>
              <a:rPr lang="hr-HR" dirty="0" smtClean="0"/>
              <a:t> </a:t>
            </a:r>
            <a:r>
              <a:rPr lang="hr-HR" dirty="0" err="1" smtClean="0"/>
              <a:t>and</a:t>
            </a:r>
            <a:r>
              <a:rPr lang="hr-HR" dirty="0" smtClean="0"/>
              <a:t> </a:t>
            </a:r>
            <a:r>
              <a:rPr lang="hr-HR" dirty="0" err="1" smtClean="0"/>
              <a:t>established</a:t>
            </a:r>
            <a:r>
              <a:rPr lang="hr-HR" dirty="0" smtClean="0"/>
              <a:t> </a:t>
            </a:r>
            <a:r>
              <a:rPr lang="hr-HR" dirty="0" err="1" smtClean="0"/>
              <a:t>And</a:t>
            </a:r>
            <a:r>
              <a:rPr lang="hr-HR" dirty="0" smtClean="0"/>
              <a:t> </a:t>
            </a:r>
            <a:r>
              <a:rPr lang="hr-HR" dirty="0" err="1" smtClean="0"/>
              <a:t>that</a:t>
            </a:r>
            <a:r>
              <a:rPr lang="hr-HR" dirty="0" smtClean="0"/>
              <a:t> </a:t>
            </a:r>
            <a:r>
              <a:rPr lang="hr-HR" dirty="0" err="1" smtClean="0"/>
              <a:t>every</a:t>
            </a:r>
            <a:r>
              <a:rPr lang="hr-HR" dirty="0" smtClean="0"/>
              <a:t> King </a:t>
            </a:r>
            <a:r>
              <a:rPr lang="hr-HR" dirty="0" err="1" smtClean="0"/>
              <a:t>and</a:t>
            </a:r>
            <a:r>
              <a:rPr lang="hr-HR" dirty="0" smtClean="0"/>
              <a:t> Queen </a:t>
            </a:r>
            <a:r>
              <a:rPr lang="hr-HR" dirty="0" err="1" smtClean="0"/>
              <a:t>of</a:t>
            </a:r>
            <a:r>
              <a:rPr lang="hr-HR" dirty="0" smtClean="0"/>
              <a:t> </a:t>
            </a:r>
            <a:r>
              <a:rPr lang="hr-HR" dirty="0" err="1" smtClean="0"/>
              <a:t>this</a:t>
            </a:r>
            <a:r>
              <a:rPr lang="hr-HR" dirty="0" smtClean="0"/>
              <a:t> </a:t>
            </a:r>
            <a:r>
              <a:rPr lang="hr-HR" dirty="0" err="1" smtClean="0"/>
              <a:t>Realm</a:t>
            </a:r>
            <a:r>
              <a:rPr lang="hr-HR" dirty="0" smtClean="0"/>
              <a:t> </a:t>
            </a:r>
            <a:r>
              <a:rPr lang="hr-HR" dirty="0" err="1" smtClean="0"/>
              <a:t>who</a:t>
            </a:r>
            <a:r>
              <a:rPr lang="hr-HR" dirty="0" smtClean="0"/>
              <a:t> </a:t>
            </a:r>
            <a:r>
              <a:rPr lang="hr-HR" dirty="0" err="1" smtClean="0"/>
              <a:t>shall</a:t>
            </a:r>
            <a:r>
              <a:rPr lang="hr-HR" dirty="0" smtClean="0"/>
              <a:t> </a:t>
            </a:r>
            <a:r>
              <a:rPr lang="hr-HR" dirty="0" err="1" smtClean="0"/>
              <a:t>come</a:t>
            </a:r>
            <a:r>
              <a:rPr lang="hr-HR" dirty="0" smtClean="0"/>
              <a:t> to </a:t>
            </a:r>
            <a:r>
              <a:rPr lang="hr-HR" dirty="0" err="1" smtClean="0"/>
              <a:t>and</a:t>
            </a:r>
            <a:r>
              <a:rPr lang="hr-HR" dirty="0" smtClean="0"/>
              <a:t> </a:t>
            </a:r>
            <a:r>
              <a:rPr lang="hr-HR" dirty="0" err="1" smtClean="0"/>
              <a:t>succeed</a:t>
            </a:r>
            <a:r>
              <a:rPr lang="hr-HR" dirty="0" smtClean="0"/>
              <a:t> </a:t>
            </a:r>
            <a:r>
              <a:rPr lang="hr-HR" dirty="0" err="1" smtClean="0"/>
              <a:t>in</a:t>
            </a:r>
            <a:r>
              <a:rPr lang="hr-HR" dirty="0" smtClean="0"/>
              <a:t> </a:t>
            </a:r>
            <a:r>
              <a:rPr lang="hr-HR" dirty="0" err="1" smtClean="0"/>
              <a:t>the</a:t>
            </a:r>
            <a:r>
              <a:rPr lang="hr-HR" dirty="0" smtClean="0"/>
              <a:t> </a:t>
            </a:r>
            <a:r>
              <a:rPr lang="hr-HR" dirty="0" err="1" smtClean="0"/>
              <a:t>Imperiall</a:t>
            </a:r>
            <a:r>
              <a:rPr lang="hr-HR" dirty="0" smtClean="0"/>
              <a:t> </a:t>
            </a:r>
            <a:r>
              <a:rPr lang="hr-HR" dirty="0" err="1" smtClean="0"/>
              <a:t>Crown</a:t>
            </a:r>
            <a:r>
              <a:rPr lang="hr-HR" dirty="0" smtClean="0"/>
              <a:t> </a:t>
            </a:r>
            <a:r>
              <a:rPr lang="hr-HR" dirty="0" err="1" smtClean="0"/>
              <a:t>of</a:t>
            </a:r>
            <a:r>
              <a:rPr lang="hr-HR" dirty="0" smtClean="0"/>
              <a:t> </a:t>
            </a:r>
            <a:r>
              <a:rPr lang="hr-HR" dirty="0" err="1" smtClean="0"/>
              <a:t>this</a:t>
            </a:r>
            <a:r>
              <a:rPr lang="hr-HR" dirty="0" smtClean="0"/>
              <a:t> Kingom </a:t>
            </a:r>
            <a:r>
              <a:rPr lang="hr-HR" dirty="0" err="1" smtClean="0"/>
              <a:t>by</a:t>
            </a:r>
            <a:r>
              <a:rPr lang="hr-HR" dirty="0" smtClean="0"/>
              <a:t> </a:t>
            </a:r>
            <a:r>
              <a:rPr lang="hr-HR" dirty="0" err="1" smtClean="0"/>
              <a:t>vertue</a:t>
            </a:r>
            <a:r>
              <a:rPr lang="hr-HR" dirty="0" smtClean="0"/>
              <a:t> </a:t>
            </a:r>
            <a:r>
              <a:rPr lang="hr-HR" dirty="0" err="1" smtClean="0"/>
              <a:t>of</a:t>
            </a:r>
            <a:r>
              <a:rPr lang="hr-HR" dirty="0" smtClean="0"/>
              <a:t> </a:t>
            </a:r>
            <a:r>
              <a:rPr lang="hr-HR" dirty="0" err="1" smtClean="0"/>
              <a:t>this</a:t>
            </a:r>
            <a:r>
              <a:rPr lang="hr-HR" dirty="0" smtClean="0"/>
              <a:t> </a:t>
            </a:r>
            <a:r>
              <a:rPr lang="hr-HR" dirty="0" err="1" smtClean="0"/>
              <a:t>Act</a:t>
            </a:r>
            <a:r>
              <a:rPr lang="hr-HR" dirty="0" smtClean="0"/>
              <a:t> </a:t>
            </a:r>
            <a:r>
              <a:rPr lang="hr-HR" dirty="0" err="1" smtClean="0"/>
              <a:t>shall</a:t>
            </a:r>
            <a:r>
              <a:rPr lang="hr-HR" dirty="0" smtClean="0"/>
              <a:t> </a:t>
            </a:r>
            <a:r>
              <a:rPr lang="hr-HR" dirty="0" err="1" smtClean="0"/>
              <a:t>have</a:t>
            </a:r>
            <a:r>
              <a:rPr lang="hr-HR" dirty="0" smtClean="0"/>
              <a:t> </a:t>
            </a:r>
            <a:r>
              <a:rPr lang="hr-HR" dirty="0" err="1" smtClean="0"/>
              <a:t>the</a:t>
            </a:r>
            <a:r>
              <a:rPr lang="hr-HR" dirty="0" smtClean="0"/>
              <a:t> </a:t>
            </a:r>
            <a:r>
              <a:rPr lang="hr-HR" dirty="0" err="1" smtClean="0"/>
              <a:t>Coronation</a:t>
            </a:r>
            <a:r>
              <a:rPr lang="hr-HR" dirty="0" smtClean="0"/>
              <a:t> </a:t>
            </a:r>
            <a:r>
              <a:rPr lang="hr-HR" dirty="0" err="1" smtClean="0"/>
              <a:t>Oath</a:t>
            </a:r>
            <a:r>
              <a:rPr lang="hr-HR" dirty="0" smtClean="0"/>
              <a:t> </a:t>
            </a:r>
            <a:r>
              <a:rPr lang="hr-HR" dirty="0" err="1" smtClean="0"/>
              <a:t>administered</a:t>
            </a:r>
            <a:r>
              <a:rPr lang="hr-HR" dirty="0" smtClean="0"/>
              <a:t> to </a:t>
            </a:r>
            <a:r>
              <a:rPr lang="hr-HR" dirty="0" err="1" smtClean="0"/>
              <a:t>him</a:t>
            </a:r>
            <a:r>
              <a:rPr lang="hr-HR" dirty="0" smtClean="0"/>
              <a:t> </a:t>
            </a:r>
            <a:r>
              <a:rPr lang="hr-HR" dirty="0" err="1" smtClean="0"/>
              <a:t>her</a:t>
            </a:r>
            <a:r>
              <a:rPr lang="hr-HR" dirty="0" smtClean="0"/>
              <a:t> </a:t>
            </a:r>
            <a:r>
              <a:rPr lang="hr-HR" dirty="0" err="1" smtClean="0"/>
              <a:t>or</a:t>
            </a:r>
            <a:r>
              <a:rPr lang="hr-HR" dirty="0" smtClean="0"/>
              <a:t> </a:t>
            </a:r>
            <a:r>
              <a:rPr lang="hr-HR" dirty="0" err="1" smtClean="0"/>
              <a:t>them</a:t>
            </a:r>
            <a:r>
              <a:rPr lang="hr-HR" dirty="0" smtClean="0"/>
              <a:t> at </a:t>
            </a:r>
            <a:r>
              <a:rPr lang="hr-HR" dirty="0" err="1" smtClean="0"/>
              <a:t>their</a:t>
            </a:r>
            <a:r>
              <a:rPr lang="hr-HR" dirty="0" smtClean="0"/>
              <a:t> </a:t>
            </a:r>
            <a:r>
              <a:rPr lang="hr-HR" dirty="0" err="1" smtClean="0"/>
              <a:t>respective</a:t>
            </a:r>
            <a:r>
              <a:rPr lang="hr-HR" dirty="0" smtClean="0"/>
              <a:t> </a:t>
            </a:r>
            <a:r>
              <a:rPr lang="hr-HR" dirty="0" err="1" smtClean="0"/>
              <a:t>Coronations</a:t>
            </a:r>
            <a:r>
              <a:rPr lang="hr-HR" dirty="0" smtClean="0"/>
              <a:t> </a:t>
            </a:r>
            <a:r>
              <a:rPr lang="hr-HR" dirty="0" err="1" smtClean="0"/>
              <a:t>according</a:t>
            </a:r>
            <a:r>
              <a:rPr lang="hr-HR" dirty="0" smtClean="0"/>
              <a:t> to </a:t>
            </a:r>
            <a:r>
              <a:rPr lang="hr-HR" dirty="0" err="1" smtClean="0"/>
              <a:t>the</a:t>
            </a:r>
            <a:r>
              <a:rPr lang="hr-HR" dirty="0" smtClean="0"/>
              <a:t> </a:t>
            </a:r>
            <a:r>
              <a:rPr lang="hr-HR" dirty="0" err="1" smtClean="0"/>
              <a:t>Act</a:t>
            </a:r>
            <a:r>
              <a:rPr lang="hr-HR" dirty="0" smtClean="0"/>
              <a:t> </a:t>
            </a:r>
            <a:r>
              <a:rPr lang="hr-HR" dirty="0" err="1" smtClean="0"/>
              <a:t>of</a:t>
            </a:r>
            <a:r>
              <a:rPr lang="hr-HR" dirty="0" smtClean="0"/>
              <a:t> </a:t>
            </a:r>
            <a:r>
              <a:rPr lang="hr-HR" dirty="0" err="1" smtClean="0"/>
              <a:t>Parliament</a:t>
            </a:r>
            <a:r>
              <a:rPr lang="hr-HR" dirty="0" smtClean="0"/>
              <a:t> </a:t>
            </a:r>
            <a:r>
              <a:rPr lang="hr-HR" dirty="0" err="1" smtClean="0"/>
              <a:t>made</a:t>
            </a:r>
            <a:r>
              <a:rPr lang="hr-HR" dirty="0" smtClean="0"/>
              <a:t> </a:t>
            </a:r>
            <a:r>
              <a:rPr lang="hr-HR" dirty="0" err="1" smtClean="0"/>
              <a:t>in</a:t>
            </a:r>
            <a:r>
              <a:rPr lang="hr-HR" dirty="0" smtClean="0"/>
              <a:t> </a:t>
            </a:r>
            <a:r>
              <a:rPr lang="hr-HR" dirty="0" err="1" smtClean="0"/>
              <a:t>the</a:t>
            </a:r>
            <a:r>
              <a:rPr lang="hr-HR" dirty="0" smtClean="0"/>
              <a:t> First </a:t>
            </a:r>
            <a:r>
              <a:rPr lang="hr-HR" dirty="0" err="1" smtClean="0"/>
              <a:t>Year</a:t>
            </a:r>
            <a:r>
              <a:rPr lang="hr-HR" dirty="0" smtClean="0"/>
              <a:t> </a:t>
            </a:r>
            <a:r>
              <a:rPr lang="hr-HR" dirty="0" err="1" smtClean="0"/>
              <a:t>of</a:t>
            </a:r>
            <a:r>
              <a:rPr lang="hr-HR" dirty="0" smtClean="0"/>
              <a:t> </a:t>
            </a:r>
            <a:r>
              <a:rPr lang="hr-HR" dirty="0" err="1" smtClean="0"/>
              <a:t>the</a:t>
            </a:r>
            <a:r>
              <a:rPr lang="hr-HR" dirty="0" smtClean="0"/>
              <a:t> </a:t>
            </a:r>
            <a:r>
              <a:rPr lang="hr-HR" dirty="0" err="1" smtClean="0"/>
              <a:t>Reign</a:t>
            </a:r>
            <a:r>
              <a:rPr lang="hr-HR" dirty="0" smtClean="0"/>
              <a:t> </a:t>
            </a:r>
            <a:r>
              <a:rPr lang="hr-HR" dirty="0" err="1" smtClean="0"/>
              <a:t>of</a:t>
            </a:r>
            <a:r>
              <a:rPr lang="hr-HR" dirty="0" smtClean="0"/>
              <a:t> </a:t>
            </a:r>
            <a:r>
              <a:rPr lang="hr-HR" dirty="0" err="1" smtClean="0"/>
              <a:t>His</a:t>
            </a:r>
            <a:r>
              <a:rPr lang="hr-HR" dirty="0" smtClean="0"/>
              <a:t> </a:t>
            </a:r>
            <a:r>
              <a:rPr lang="hr-HR" dirty="0" err="1" smtClean="0"/>
              <a:t>Majesty</a:t>
            </a:r>
            <a:r>
              <a:rPr lang="hr-HR" dirty="0" smtClean="0"/>
              <a:t> </a:t>
            </a:r>
            <a:r>
              <a:rPr lang="hr-HR" dirty="0" err="1" smtClean="0"/>
              <a:t>and</a:t>
            </a:r>
            <a:r>
              <a:rPr lang="hr-HR" dirty="0" smtClean="0"/>
              <a:t> </a:t>
            </a:r>
            <a:r>
              <a:rPr lang="hr-HR" dirty="0" err="1" smtClean="0"/>
              <a:t>the</a:t>
            </a:r>
            <a:r>
              <a:rPr lang="hr-HR" dirty="0" smtClean="0"/>
              <a:t> </a:t>
            </a:r>
            <a:r>
              <a:rPr lang="hr-HR" dirty="0" err="1" smtClean="0"/>
              <a:t>said</a:t>
            </a:r>
            <a:r>
              <a:rPr lang="hr-HR" dirty="0" smtClean="0"/>
              <a:t> late Queen </a:t>
            </a:r>
            <a:r>
              <a:rPr lang="hr-HR" dirty="0" err="1" smtClean="0"/>
              <a:t>Mary</a:t>
            </a:r>
            <a:r>
              <a:rPr lang="hr-HR" dirty="0" smtClean="0"/>
              <a:t> </a:t>
            </a:r>
            <a:r>
              <a:rPr lang="hr-HR" dirty="0" err="1" smtClean="0"/>
              <a:t>intitulated</a:t>
            </a:r>
            <a:r>
              <a:rPr lang="hr-HR" dirty="0" smtClean="0"/>
              <a:t> </a:t>
            </a:r>
            <a:r>
              <a:rPr lang="hr-HR" dirty="0" err="1" smtClean="0"/>
              <a:t>An</a:t>
            </a:r>
            <a:r>
              <a:rPr lang="hr-HR" dirty="0" smtClean="0"/>
              <a:t> </a:t>
            </a:r>
            <a:r>
              <a:rPr lang="hr-HR" dirty="0" err="1" smtClean="0"/>
              <a:t>Act</a:t>
            </a:r>
            <a:r>
              <a:rPr lang="hr-HR" dirty="0" smtClean="0"/>
              <a:t> for </a:t>
            </a:r>
            <a:r>
              <a:rPr lang="hr-HR" dirty="0" err="1" smtClean="0"/>
              <a:t>establishing</a:t>
            </a:r>
            <a:r>
              <a:rPr lang="hr-HR" dirty="0" smtClean="0"/>
              <a:t> </a:t>
            </a:r>
            <a:r>
              <a:rPr lang="hr-HR" dirty="0" err="1" smtClean="0"/>
              <a:t>the</a:t>
            </a:r>
            <a:r>
              <a:rPr lang="hr-HR" dirty="0" smtClean="0"/>
              <a:t> </a:t>
            </a:r>
            <a:r>
              <a:rPr lang="hr-HR" dirty="0" err="1" smtClean="0"/>
              <a:t>Coronation</a:t>
            </a:r>
            <a:r>
              <a:rPr lang="hr-HR" dirty="0" smtClean="0"/>
              <a:t> </a:t>
            </a:r>
            <a:r>
              <a:rPr lang="hr-HR" dirty="0" err="1" smtClean="0"/>
              <a:t>Oath</a:t>
            </a:r>
            <a:r>
              <a:rPr lang="hr-HR" dirty="0" smtClean="0"/>
              <a:t> </a:t>
            </a:r>
            <a:r>
              <a:rPr lang="hr-HR" dirty="0" err="1" smtClean="0"/>
              <a:t>and</a:t>
            </a:r>
            <a:r>
              <a:rPr lang="hr-HR" dirty="0" smtClean="0"/>
              <a:t> </a:t>
            </a:r>
            <a:r>
              <a:rPr lang="hr-HR" dirty="0" err="1" smtClean="0"/>
              <a:t>shall</a:t>
            </a:r>
            <a:r>
              <a:rPr lang="hr-HR" dirty="0" smtClean="0"/>
              <a:t> make </a:t>
            </a:r>
            <a:r>
              <a:rPr lang="hr-HR" dirty="0" err="1" smtClean="0"/>
              <a:t>subscribe</a:t>
            </a:r>
            <a:r>
              <a:rPr lang="hr-HR" dirty="0" smtClean="0"/>
              <a:t> </a:t>
            </a:r>
            <a:r>
              <a:rPr lang="hr-HR" dirty="0" err="1" smtClean="0"/>
              <a:t>and</a:t>
            </a:r>
            <a:r>
              <a:rPr lang="hr-HR" dirty="0" smtClean="0"/>
              <a:t> </a:t>
            </a:r>
            <a:r>
              <a:rPr lang="hr-HR" dirty="0" err="1" smtClean="0"/>
              <a:t>repeat</a:t>
            </a:r>
            <a:r>
              <a:rPr lang="hr-HR" dirty="0" smtClean="0"/>
              <a:t> </a:t>
            </a:r>
            <a:r>
              <a:rPr lang="hr-HR" dirty="0" err="1" smtClean="0"/>
              <a:t>the</a:t>
            </a:r>
            <a:r>
              <a:rPr lang="hr-HR" dirty="0" smtClean="0"/>
              <a:t> </a:t>
            </a:r>
            <a:r>
              <a:rPr lang="hr-HR" dirty="0" err="1" smtClean="0"/>
              <a:t>Declaration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Act</a:t>
            </a:r>
            <a:r>
              <a:rPr lang="hr-HR" dirty="0" smtClean="0"/>
              <a:t> </a:t>
            </a:r>
            <a:r>
              <a:rPr lang="hr-HR" dirty="0" err="1" smtClean="0"/>
              <a:t>first</a:t>
            </a:r>
            <a:r>
              <a:rPr lang="hr-HR" dirty="0" smtClean="0"/>
              <a:t> </a:t>
            </a:r>
            <a:r>
              <a:rPr lang="hr-HR" dirty="0" err="1" smtClean="0"/>
              <a:t>above</a:t>
            </a:r>
            <a:r>
              <a:rPr lang="hr-HR" dirty="0" smtClean="0"/>
              <a:t> </a:t>
            </a:r>
            <a:r>
              <a:rPr lang="hr-HR" dirty="0" err="1" smtClean="0"/>
              <a:t>recited</a:t>
            </a:r>
            <a:r>
              <a:rPr lang="hr-HR" dirty="0" smtClean="0"/>
              <a:t> </a:t>
            </a:r>
            <a:r>
              <a:rPr lang="hr-HR" dirty="0" err="1" smtClean="0"/>
              <a:t>mentioned</a:t>
            </a:r>
            <a:r>
              <a:rPr lang="hr-HR" dirty="0" smtClean="0"/>
              <a:t> </a:t>
            </a:r>
            <a:r>
              <a:rPr lang="hr-HR" dirty="0" err="1" smtClean="0"/>
              <a:t>or</a:t>
            </a:r>
            <a:r>
              <a:rPr lang="hr-HR" dirty="0" smtClean="0"/>
              <a:t> </a:t>
            </a:r>
            <a:r>
              <a:rPr lang="hr-HR" dirty="0" err="1" smtClean="0"/>
              <a:t>referred</a:t>
            </a:r>
            <a:r>
              <a:rPr lang="hr-HR" dirty="0" smtClean="0"/>
              <a:t> to </a:t>
            </a:r>
            <a:r>
              <a:rPr lang="hr-HR" dirty="0" err="1" smtClean="0"/>
              <a:t>in</a:t>
            </a:r>
            <a:r>
              <a:rPr lang="hr-HR" dirty="0" smtClean="0"/>
              <a:t> </a:t>
            </a:r>
            <a:r>
              <a:rPr lang="hr-HR" dirty="0" err="1" smtClean="0"/>
              <a:t>the</a:t>
            </a:r>
            <a:r>
              <a:rPr lang="hr-HR" dirty="0" smtClean="0"/>
              <a:t> </a:t>
            </a:r>
            <a:r>
              <a:rPr lang="hr-HR" dirty="0" err="1" smtClean="0"/>
              <a:t>Manner</a:t>
            </a:r>
            <a:r>
              <a:rPr lang="hr-HR" dirty="0" smtClean="0"/>
              <a:t> </a:t>
            </a:r>
            <a:r>
              <a:rPr lang="hr-HR" dirty="0" err="1" smtClean="0"/>
              <a:t>and</a:t>
            </a:r>
            <a:r>
              <a:rPr lang="hr-HR" dirty="0" smtClean="0"/>
              <a:t> </a:t>
            </a:r>
            <a:r>
              <a:rPr lang="hr-HR" dirty="0" err="1" smtClean="0"/>
              <a:t>Form</a:t>
            </a:r>
            <a:r>
              <a:rPr lang="hr-HR" dirty="0" smtClean="0"/>
              <a:t> </a:t>
            </a:r>
            <a:r>
              <a:rPr lang="hr-HR" dirty="0" err="1" smtClean="0"/>
              <a:t>thereby</a:t>
            </a:r>
            <a:r>
              <a:rPr lang="hr-HR" dirty="0" smtClean="0"/>
              <a:t> </a:t>
            </a:r>
            <a:r>
              <a:rPr lang="hr-HR" dirty="0" err="1" smtClean="0"/>
              <a:t>prescribed</a:t>
            </a:r>
            <a:r>
              <a:rPr lang="hr-HR" dirty="0" smtClean="0"/>
              <a:t>.</a:t>
            </a:r>
            <a:endParaRPr lang="en-US" dirty="0"/>
          </a:p>
        </p:txBody>
      </p:sp>
    </p:spTree>
    <p:extLst>
      <p:ext uri="{BB962C8B-B14F-4D97-AF65-F5344CB8AC3E}">
        <p14:creationId xmlns:p14="http://schemas.microsoft.com/office/powerpoint/2010/main" val="1073663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Succession</a:t>
            </a:r>
            <a:r>
              <a:rPr lang="hr-HR" dirty="0" smtClean="0"/>
              <a:t> to </a:t>
            </a:r>
            <a:r>
              <a:rPr lang="hr-HR" dirty="0" err="1" smtClean="0"/>
              <a:t>the</a:t>
            </a:r>
            <a:r>
              <a:rPr lang="hr-HR" dirty="0" smtClean="0"/>
              <a:t> </a:t>
            </a:r>
            <a:r>
              <a:rPr lang="hr-HR" dirty="0" err="1" smtClean="0"/>
              <a:t>Crown</a:t>
            </a:r>
            <a:r>
              <a:rPr lang="hr-HR" dirty="0" smtClean="0"/>
              <a:t> </a:t>
            </a:r>
            <a:r>
              <a:rPr lang="hr-HR" dirty="0" err="1" smtClean="0"/>
              <a:t>Act</a:t>
            </a:r>
            <a:r>
              <a:rPr lang="hr-HR" dirty="0" smtClean="0"/>
              <a:t> 2013</a:t>
            </a:r>
            <a:endParaRPr lang="en-US" dirty="0"/>
          </a:p>
        </p:txBody>
      </p:sp>
      <p:sp>
        <p:nvSpPr>
          <p:cNvPr id="3" name="Content Placeholder 2"/>
          <p:cNvSpPr>
            <a:spLocks noGrp="1"/>
          </p:cNvSpPr>
          <p:nvPr>
            <p:ph idx="1"/>
          </p:nvPr>
        </p:nvSpPr>
        <p:spPr/>
        <p:txBody>
          <a:bodyPr/>
          <a:lstStyle/>
          <a:p>
            <a:r>
              <a:rPr lang="en-GB" dirty="0"/>
              <a:t>An Act to make succession to the Crown not depend on gender; to make provision about Royal Marriages; and for connected purposes.</a:t>
            </a:r>
            <a:endParaRPr lang="hr-HR" dirty="0"/>
          </a:p>
          <a:p>
            <a:r>
              <a:rPr lang="en-GB" dirty="0"/>
              <a:t>[25th April 2013]</a:t>
            </a:r>
            <a:endParaRPr lang="hr-HR" dirty="0"/>
          </a:p>
          <a:p>
            <a:r>
              <a:rPr lang="en-GB" dirty="0"/>
              <a:t>Be it enacted by the Queen’s most Excellent Majesty, by and with the advice and consent of the Lords Spiritual and Temporal, and Commons, in this present Parliament assembled, and by the authority of the same, as follows:—</a:t>
            </a:r>
            <a:endParaRPr lang="hr-HR" dirty="0"/>
          </a:p>
          <a:p>
            <a:endParaRPr lang="en-US" dirty="0"/>
          </a:p>
        </p:txBody>
      </p:sp>
    </p:spTree>
    <p:extLst>
      <p:ext uri="{BB962C8B-B14F-4D97-AF65-F5344CB8AC3E}">
        <p14:creationId xmlns:p14="http://schemas.microsoft.com/office/powerpoint/2010/main" val="2758060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The</a:t>
            </a:r>
            <a:r>
              <a:rPr lang="hr-HR" dirty="0"/>
              <a:t> </a:t>
            </a:r>
            <a:r>
              <a:rPr lang="hr-HR" dirty="0" err="1"/>
              <a:t>Succession</a:t>
            </a:r>
            <a:r>
              <a:rPr lang="hr-HR" dirty="0"/>
              <a:t> to </a:t>
            </a:r>
            <a:r>
              <a:rPr lang="hr-HR" dirty="0" err="1"/>
              <a:t>the</a:t>
            </a:r>
            <a:r>
              <a:rPr lang="hr-HR" dirty="0"/>
              <a:t> </a:t>
            </a:r>
            <a:r>
              <a:rPr lang="hr-HR" dirty="0" err="1"/>
              <a:t>Crown</a:t>
            </a:r>
            <a:r>
              <a:rPr lang="hr-HR" dirty="0"/>
              <a:t> </a:t>
            </a:r>
            <a:r>
              <a:rPr lang="hr-HR" dirty="0" err="1"/>
              <a:t>Act</a:t>
            </a:r>
            <a:r>
              <a:rPr lang="hr-HR" dirty="0"/>
              <a:t> 2013</a:t>
            </a:r>
            <a:endParaRPr lang="en-US" dirty="0"/>
          </a:p>
        </p:txBody>
      </p:sp>
      <p:sp>
        <p:nvSpPr>
          <p:cNvPr id="3" name="Content Placeholder 2"/>
          <p:cNvSpPr>
            <a:spLocks noGrp="1"/>
          </p:cNvSpPr>
          <p:nvPr>
            <p:ph idx="1"/>
          </p:nvPr>
        </p:nvSpPr>
        <p:spPr/>
        <p:txBody>
          <a:bodyPr/>
          <a:lstStyle/>
          <a:p>
            <a:r>
              <a:rPr lang="en-GB" b="1" dirty="0"/>
              <a:t>1 Succession to the Crown not to depend on gender</a:t>
            </a:r>
            <a:endParaRPr lang="hr-HR" dirty="0"/>
          </a:p>
          <a:p>
            <a:r>
              <a:rPr lang="en-GB" dirty="0"/>
              <a:t>In determining the succession to the Crown, the gender of a person born after 28 October 2011 does not give that person, or that person’s descendants, precedence over any other person (whenever born).</a:t>
            </a:r>
            <a:endParaRPr lang="hr-HR" dirty="0"/>
          </a:p>
          <a:p>
            <a:r>
              <a:rPr lang="en-GB" b="1" dirty="0"/>
              <a:t>2 Removal of disqualification arising from marriage to a Roman Catholic</a:t>
            </a:r>
            <a:endParaRPr lang="hr-HR" dirty="0"/>
          </a:p>
          <a:p>
            <a:r>
              <a:rPr lang="en-GB" dirty="0"/>
              <a:t>(1)A person is not disqualified from succeeding to the Crown or from possessing it as a result of marrying a person of the Roman Catholic faith.</a:t>
            </a:r>
            <a:endParaRPr lang="hr-HR" dirty="0"/>
          </a:p>
          <a:p>
            <a:r>
              <a:rPr lang="en-GB" dirty="0"/>
              <a:t>(2)Subsection</a:t>
            </a:r>
            <a:r>
              <a:rPr lang="en-GB" u="sng" dirty="0">
                <a:hlinkClick r:id="rId2"/>
              </a:rPr>
              <a:t> (1)</a:t>
            </a:r>
            <a:r>
              <a:rPr lang="en-GB" dirty="0"/>
              <a:t> applies in relation to marriages occurring before the time of the coming into force of this section where the person concerned is alive at that time (as well as in relation to marriages occurring after that time).</a:t>
            </a:r>
            <a:endParaRPr lang="hr-HR" dirty="0"/>
          </a:p>
          <a:p>
            <a:endParaRPr lang="en-US" dirty="0"/>
          </a:p>
        </p:txBody>
      </p:sp>
    </p:spTree>
    <p:extLst>
      <p:ext uri="{BB962C8B-B14F-4D97-AF65-F5344CB8AC3E}">
        <p14:creationId xmlns:p14="http://schemas.microsoft.com/office/powerpoint/2010/main" val="372162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hr-HR" dirty="0" err="1" smtClean="0"/>
              <a:t>Find</a:t>
            </a:r>
            <a:r>
              <a:rPr lang="hr-HR" dirty="0" smtClean="0"/>
              <a:t> a </a:t>
            </a:r>
            <a:r>
              <a:rPr lang="hr-HR" dirty="0" err="1" smtClean="0"/>
              <a:t>recent</a:t>
            </a:r>
            <a:r>
              <a:rPr lang="hr-HR" dirty="0" smtClean="0"/>
              <a:t> </a:t>
            </a:r>
            <a:r>
              <a:rPr lang="hr-HR" dirty="0" err="1" smtClean="0"/>
              <a:t>judgment</a:t>
            </a:r>
            <a:r>
              <a:rPr lang="hr-HR" dirty="0" smtClean="0"/>
              <a:t> </a:t>
            </a:r>
            <a:r>
              <a:rPr lang="hr-HR" dirty="0" err="1" smtClean="0"/>
              <a:t>of</a:t>
            </a:r>
            <a:r>
              <a:rPr lang="hr-HR" dirty="0" smtClean="0"/>
              <a:t> </a:t>
            </a:r>
            <a:r>
              <a:rPr lang="hr-HR" dirty="0" err="1" smtClean="0"/>
              <a:t>the</a:t>
            </a:r>
            <a:r>
              <a:rPr lang="hr-HR" dirty="0" smtClean="0"/>
              <a:t> </a:t>
            </a:r>
            <a:r>
              <a:rPr lang="hr-HR" dirty="0" err="1" smtClean="0"/>
              <a:t>Supreme</a:t>
            </a:r>
            <a:r>
              <a:rPr lang="hr-HR" dirty="0" smtClean="0"/>
              <a:t> Court </a:t>
            </a:r>
            <a:r>
              <a:rPr lang="hr-HR" dirty="0" err="1" smtClean="0"/>
              <a:t>of</a:t>
            </a:r>
            <a:r>
              <a:rPr lang="hr-HR" dirty="0" smtClean="0"/>
              <a:t> </a:t>
            </a:r>
            <a:r>
              <a:rPr lang="hr-HR" dirty="0" err="1" smtClean="0"/>
              <a:t>the</a:t>
            </a:r>
            <a:r>
              <a:rPr lang="hr-HR" dirty="0" smtClean="0"/>
              <a:t> UK (</a:t>
            </a:r>
            <a:r>
              <a:rPr lang="hr-HR" dirty="0" smtClean="0">
                <a:hlinkClick r:id="rId2"/>
              </a:rPr>
              <a:t>www.supremecourt.uk</a:t>
            </a:r>
            <a:r>
              <a:rPr lang="hr-HR" dirty="0" smtClean="0"/>
              <a:t>) </a:t>
            </a:r>
            <a:r>
              <a:rPr lang="hr-HR" dirty="0" err="1" smtClean="0"/>
              <a:t>and</a:t>
            </a:r>
            <a:r>
              <a:rPr lang="hr-HR" dirty="0" smtClean="0"/>
              <a:t> </a:t>
            </a:r>
            <a:r>
              <a:rPr lang="hr-HR" dirty="0" err="1" smtClean="0"/>
              <a:t>compare</a:t>
            </a:r>
            <a:r>
              <a:rPr lang="hr-HR" dirty="0" smtClean="0"/>
              <a:t> </a:t>
            </a:r>
            <a:r>
              <a:rPr lang="hr-HR" dirty="0" err="1" smtClean="0"/>
              <a:t>its</a:t>
            </a:r>
            <a:r>
              <a:rPr lang="hr-HR" dirty="0" smtClean="0"/>
              <a:t> </a:t>
            </a:r>
            <a:r>
              <a:rPr lang="hr-HR" dirty="0" err="1" smtClean="0"/>
              <a:t>structure</a:t>
            </a:r>
            <a:r>
              <a:rPr lang="hr-HR" dirty="0" smtClean="0"/>
              <a:t> </a:t>
            </a:r>
            <a:r>
              <a:rPr lang="hr-HR" dirty="0" err="1" smtClean="0"/>
              <a:t>and</a:t>
            </a:r>
            <a:r>
              <a:rPr lang="hr-HR" dirty="0" smtClean="0"/>
              <a:t> </a:t>
            </a:r>
            <a:r>
              <a:rPr lang="hr-HR" dirty="0" err="1" smtClean="0"/>
              <a:t>style</a:t>
            </a:r>
            <a:r>
              <a:rPr lang="hr-HR" dirty="0" smtClean="0"/>
              <a:t> to </a:t>
            </a:r>
            <a:r>
              <a:rPr lang="hr-HR" dirty="0" err="1" smtClean="0"/>
              <a:t>that</a:t>
            </a:r>
            <a:r>
              <a:rPr lang="hr-HR" dirty="0" smtClean="0"/>
              <a:t> </a:t>
            </a:r>
            <a:r>
              <a:rPr lang="hr-HR" dirty="0" err="1" smtClean="0"/>
              <a:t>of</a:t>
            </a:r>
            <a:r>
              <a:rPr lang="hr-HR" dirty="0" smtClean="0"/>
              <a:t> a </a:t>
            </a:r>
            <a:r>
              <a:rPr lang="hr-HR" dirty="0" err="1" smtClean="0"/>
              <a:t>recent</a:t>
            </a:r>
            <a:r>
              <a:rPr lang="hr-HR" dirty="0" smtClean="0"/>
              <a:t> </a:t>
            </a:r>
            <a:r>
              <a:rPr lang="hr-HR" dirty="0" err="1" smtClean="0"/>
              <a:t>judgment</a:t>
            </a:r>
            <a:r>
              <a:rPr lang="hr-HR" dirty="0" smtClean="0"/>
              <a:t> </a:t>
            </a:r>
            <a:r>
              <a:rPr lang="hr-HR" dirty="0" err="1" smtClean="0"/>
              <a:t>of</a:t>
            </a:r>
            <a:r>
              <a:rPr lang="hr-HR" dirty="0" smtClean="0"/>
              <a:t> </a:t>
            </a:r>
            <a:r>
              <a:rPr lang="hr-HR" dirty="0" err="1" smtClean="0"/>
              <a:t>the</a:t>
            </a:r>
            <a:r>
              <a:rPr lang="hr-HR" dirty="0" smtClean="0"/>
              <a:t> </a:t>
            </a:r>
            <a:r>
              <a:rPr lang="hr-HR" dirty="0" err="1" smtClean="0"/>
              <a:t>Supreme</a:t>
            </a:r>
            <a:r>
              <a:rPr lang="hr-HR" dirty="0" smtClean="0"/>
              <a:t> Court </a:t>
            </a:r>
            <a:r>
              <a:rPr lang="hr-HR" dirty="0" err="1" smtClean="0"/>
              <a:t>of</a:t>
            </a:r>
            <a:r>
              <a:rPr lang="hr-HR" dirty="0" smtClean="0"/>
              <a:t> </a:t>
            </a:r>
            <a:r>
              <a:rPr lang="hr-HR" dirty="0" err="1" smtClean="0"/>
              <a:t>the</a:t>
            </a:r>
            <a:r>
              <a:rPr lang="hr-HR" dirty="0" smtClean="0"/>
              <a:t> Republic </a:t>
            </a:r>
            <a:r>
              <a:rPr lang="hr-HR" dirty="0" err="1" smtClean="0"/>
              <a:t>of</a:t>
            </a:r>
            <a:r>
              <a:rPr lang="hr-HR" dirty="0" smtClean="0"/>
              <a:t> Croatia (www.vsrh.hr)</a:t>
            </a:r>
            <a:endParaRPr lang="en-US" dirty="0"/>
          </a:p>
        </p:txBody>
      </p:sp>
    </p:spTree>
    <p:extLst>
      <p:ext uri="{BB962C8B-B14F-4D97-AF65-F5344CB8AC3E}">
        <p14:creationId xmlns:p14="http://schemas.microsoft.com/office/powerpoint/2010/main" val="2517693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History</a:t>
            </a:r>
            <a:r>
              <a:rPr lang="hr-HR" dirty="0" smtClean="0"/>
              <a:t> </a:t>
            </a:r>
            <a:r>
              <a:rPr lang="hr-HR" dirty="0" err="1" smtClean="0"/>
              <a:t>of</a:t>
            </a:r>
            <a:r>
              <a:rPr lang="hr-HR" dirty="0" smtClean="0"/>
              <a:t> English</a:t>
            </a:r>
            <a:endParaRPr lang="en-US" dirty="0"/>
          </a:p>
        </p:txBody>
      </p:sp>
      <p:sp>
        <p:nvSpPr>
          <p:cNvPr id="3" name="Content Placeholder 2"/>
          <p:cNvSpPr>
            <a:spLocks noGrp="1"/>
          </p:cNvSpPr>
          <p:nvPr>
            <p:ph idx="1"/>
          </p:nvPr>
        </p:nvSpPr>
        <p:spPr/>
        <p:txBody>
          <a:bodyPr/>
          <a:lstStyle/>
          <a:p>
            <a:r>
              <a:rPr lang="hr-HR" dirty="0" smtClean="0"/>
              <a:t>Who </a:t>
            </a:r>
            <a:r>
              <a:rPr lang="hr-HR" dirty="0" err="1" smtClean="0"/>
              <a:t>were</a:t>
            </a:r>
            <a:r>
              <a:rPr lang="hr-HR" dirty="0" smtClean="0"/>
              <a:t> </a:t>
            </a:r>
            <a:r>
              <a:rPr lang="hr-HR" dirty="0" err="1" smtClean="0"/>
              <a:t>the</a:t>
            </a:r>
            <a:r>
              <a:rPr lang="hr-HR" dirty="0" smtClean="0"/>
              <a:t> </a:t>
            </a:r>
            <a:r>
              <a:rPr lang="hr-HR" dirty="0" err="1" smtClean="0"/>
              <a:t>earliest</a:t>
            </a:r>
            <a:r>
              <a:rPr lang="hr-HR" dirty="0" smtClean="0"/>
              <a:t> </a:t>
            </a:r>
            <a:r>
              <a:rPr lang="hr-HR" dirty="0" err="1" smtClean="0"/>
              <a:t>inhabitants</a:t>
            </a:r>
            <a:r>
              <a:rPr lang="hr-HR" dirty="0" smtClean="0"/>
              <a:t> </a:t>
            </a:r>
            <a:r>
              <a:rPr lang="hr-HR" dirty="0" err="1" smtClean="0"/>
              <a:t>of</a:t>
            </a:r>
            <a:r>
              <a:rPr lang="hr-HR" dirty="0" smtClean="0"/>
              <a:t> </a:t>
            </a:r>
            <a:r>
              <a:rPr lang="hr-HR" dirty="0" err="1" smtClean="0"/>
              <a:t>the</a:t>
            </a:r>
            <a:r>
              <a:rPr lang="hr-HR" dirty="0" smtClean="0"/>
              <a:t> British </a:t>
            </a:r>
            <a:r>
              <a:rPr lang="hr-HR" dirty="0" err="1" smtClean="0"/>
              <a:t>Isles</a:t>
            </a:r>
            <a:r>
              <a:rPr lang="hr-HR" dirty="0" smtClean="0"/>
              <a:t>?</a:t>
            </a:r>
          </a:p>
          <a:p>
            <a:r>
              <a:rPr lang="hr-HR" dirty="0" smtClean="0"/>
              <a:t>Who </a:t>
            </a:r>
            <a:r>
              <a:rPr lang="hr-HR" dirty="0" err="1" smtClean="0"/>
              <a:t>invaded</a:t>
            </a:r>
            <a:r>
              <a:rPr lang="hr-HR" dirty="0" smtClean="0"/>
              <a:t> </a:t>
            </a:r>
            <a:r>
              <a:rPr lang="hr-HR" dirty="0" err="1" smtClean="0"/>
              <a:t>the</a:t>
            </a:r>
            <a:r>
              <a:rPr lang="hr-HR" dirty="0" smtClean="0"/>
              <a:t> </a:t>
            </a:r>
            <a:r>
              <a:rPr lang="hr-HR" dirty="0" smtClean="0"/>
              <a:t>British </a:t>
            </a:r>
            <a:r>
              <a:rPr lang="hr-HR" dirty="0" err="1" smtClean="0"/>
              <a:t>isles</a:t>
            </a:r>
            <a:r>
              <a:rPr lang="hr-HR" dirty="0" smtClean="0"/>
              <a:t> </a:t>
            </a:r>
            <a:r>
              <a:rPr lang="hr-HR" dirty="0" err="1" smtClean="0"/>
              <a:t>in</a:t>
            </a:r>
            <a:r>
              <a:rPr lang="hr-HR" dirty="0" smtClean="0"/>
              <a:t> </a:t>
            </a:r>
            <a:r>
              <a:rPr lang="hr-HR" dirty="0" err="1" smtClean="0"/>
              <a:t>different</a:t>
            </a:r>
            <a:r>
              <a:rPr lang="hr-HR" dirty="0" smtClean="0"/>
              <a:t> </a:t>
            </a:r>
            <a:r>
              <a:rPr lang="hr-HR" dirty="0" err="1" smtClean="0"/>
              <a:t>periods</a:t>
            </a:r>
            <a:r>
              <a:rPr lang="hr-HR" dirty="0" smtClean="0"/>
              <a:t>?</a:t>
            </a:r>
          </a:p>
          <a:p>
            <a:r>
              <a:rPr lang="hr-HR" dirty="0" err="1" smtClean="0"/>
              <a:t>What</a:t>
            </a:r>
            <a:r>
              <a:rPr lang="hr-HR" dirty="0" smtClean="0"/>
              <a:t> </a:t>
            </a:r>
            <a:r>
              <a:rPr lang="hr-HR" dirty="0" err="1" smtClean="0"/>
              <a:t>languages</a:t>
            </a:r>
            <a:r>
              <a:rPr lang="hr-HR" dirty="0" smtClean="0"/>
              <a:t> </a:t>
            </a:r>
            <a:r>
              <a:rPr lang="hr-HR" dirty="0" err="1" smtClean="0"/>
              <a:t>were</a:t>
            </a:r>
            <a:r>
              <a:rPr lang="hr-HR" dirty="0" smtClean="0"/>
              <a:t> </a:t>
            </a:r>
            <a:r>
              <a:rPr lang="hr-HR" dirty="0" err="1" smtClean="0"/>
              <a:t>spoken</a:t>
            </a:r>
            <a:r>
              <a:rPr lang="hr-HR" dirty="0" smtClean="0"/>
              <a:t> </a:t>
            </a:r>
            <a:r>
              <a:rPr lang="hr-HR" dirty="0" err="1" smtClean="0"/>
              <a:t>by</a:t>
            </a:r>
            <a:r>
              <a:rPr lang="hr-HR" dirty="0" smtClean="0"/>
              <a:t> </a:t>
            </a:r>
            <a:r>
              <a:rPr lang="hr-HR" dirty="0" err="1" smtClean="0"/>
              <a:t>the</a:t>
            </a:r>
            <a:r>
              <a:rPr lang="hr-HR" dirty="0" smtClean="0"/>
              <a:t> </a:t>
            </a:r>
            <a:r>
              <a:rPr lang="hr-HR" dirty="0" err="1" smtClean="0"/>
              <a:t>invadors</a:t>
            </a:r>
            <a:r>
              <a:rPr lang="hr-HR" dirty="0" smtClean="0"/>
              <a:t>?</a:t>
            </a:r>
            <a:endParaRPr lang="en-US" dirty="0"/>
          </a:p>
        </p:txBody>
      </p:sp>
    </p:spTree>
    <p:extLst>
      <p:ext uri="{BB962C8B-B14F-4D97-AF65-F5344CB8AC3E}">
        <p14:creationId xmlns:p14="http://schemas.microsoft.com/office/powerpoint/2010/main" val="4191425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short </a:t>
            </a:r>
            <a:r>
              <a:rPr lang="hr-HR" dirty="0" err="1" smtClean="0"/>
              <a:t>history</a:t>
            </a:r>
            <a:r>
              <a:rPr lang="hr-HR" dirty="0" smtClean="0"/>
              <a:t> </a:t>
            </a:r>
            <a:r>
              <a:rPr lang="hr-HR" dirty="0" err="1" smtClean="0"/>
              <a:t>of</a:t>
            </a:r>
            <a:r>
              <a:rPr lang="hr-HR" dirty="0" smtClean="0"/>
              <a:t> </a:t>
            </a:r>
            <a:r>
              <a:rPr lang="hr-HR" dirty="0" err="1" smtClean="0"/>
              <a:t>the</a:t>
            </a:r>
            <a:r>
              <a:rPr lang="hr-HR" dirty="0" smtClean="0"/>
              <a:t> English </a:t>
            </a:r>
            <a:r>
              <a:rPr lang="hr-HR" dirty="0" err="1" smtClean="0"/>
              <a:t>language</a:t>
            </a:r>
            <a:endParaRPr lang="en-US" dirty="0"/>
          </a:p>
        </p:txBody>
      </p:sp>
      <p:graphicFrame>
        <p:nvGraphicFramePr>
          <p:cNvPr id="4" name="Content Placeholder 3"/>
          <p:cNvGraphicFramePr>
            <a:graphicFrameLocks noGrp="1"/>
          </p:cNvGraphicFramePr>
          <p:nvPr>
            <p:ph idx="1"/>
          </p:nvPr>
        </p:nvGraphicFramePr>
        <p:xfrm>
          <a:off x="4179887" y="3039872"/>
          <a:ext cx="5734052" cy="2357120"/>
        </p:xfrm>
        <a:graphic>
          <a:graphicData uri="http://schemas.openxmlformats.org/drawingml/2006/table">
            <a:tbl>
              <a:tblPr firstRow="1" firstCol="1" bandRow="1">
                <a:tableStyleId>{5C22544A-7EE6-4342-B048-85BDC9FD1C3A}</a:tableStyleId>
              </a:tblPr>
              <a:tblGrid>
                <a:gridCol w="1433513"/>
                <a:gridCol w="1433513"/>
                <a:gridCol w="1433513"/>
                <a:gridCol w="1433513"/>
              </a:tblGrid>
              <a:tr h="0">
                <a:tc>
                  <a:txBody>
                    <a:bodyPr/>
                    <a:lstStyle/>
                    <a:p>
                      <a:pPr>
                        <a:lnSpc>
                          <a:spcPct val="107000"/>
                        </a:lnSpc>
                        <a:spcAft>
                          <a:spcPts val="0"/>
                        </a:spcAft>
                      </a:pPr>
                      <a:r>
                        <a:rPr lang="en-GB" sz="1200">
                          <a:effectLst/>
                        </a:rPr>
                        <a:t>450-1100 AD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Old English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Angles, Saxons, Jutes</a:t>
                      </a:r>
                      <a:endParaRPr lang="hr-HR" sz="1100">
                        <a:effectLst/>
                      </a:endParaRPr>
                    </a:p>
                    <a:p>
                      <a:pPr>
                        <a:lnSpc>
                          <a:spcPct val="107000"/>
                        </a:lnSpc>
                        <a:spcAft>
                          <a:spcPts val="0"/>
                        </a:spcAft>
                      </a:pPr>
                      <a:r>
                        <a:rPr lang="en-GB" sz="1200">
                          <a:effectLst/>
                        </a:rPr>
                        <a:t>Viking invasions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Anglo-Saxon</a:t>
                      </a:r>
                      <a:endParaRPr lang="hr-HR" sz="1100">
                        <a:effectLst/>
                      </a:endParaRPr>
                    </a:p>
                    <a:p>
                      <a:pPr>
                        <a:lnSpc>
                          <a:spcPct val="107000"/>
                        </a:lnSpc>
                        <a:spcAft>
                          <a:spcPts val="0"/>
                        </a:spcAft>
                      </a:pPr>
                      <a:r>
                        <a:rPr lang="en-GB" sz="1200">
                          <a:effectLst/>
                        </a:rPr>
                        <a:t>Latin</a:t>
                      </a:r>
                      <a:endParaRPr lang="hr-HR" sz="1100">
                        <a:effectLst/>
                      </a:endParaRPr>
                    </a:p>
                    <a:p>
                      <a:pPr>
                        <a:lnSpc>
                          <a:spcPct val="107000"/>
                        </a:lnSpc>
                        <a:spcAft>
                          <a:spcPts val="0"/>
                        </a:spcAft>
                      </a:pPr>
                      <a:r>
                        <a:rPr lang="en-GB" sz="1200">
                          <a:effectLst/>
                        </a:rPr>
                        <a:t>Old Norse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nSpc>
                          <a:spcPct val="107000"/>
                        </a:lnSpc>
                        <a:spcAft>
                          <a:spcPts val="0"/>
                        </a:spcAft>
                      </a:pPr>
                      <a:r>
                        <a:rPr lang="en-GB" sz="1200">
                          <a:effectLst/>
                        </a:rPr>
                        <a:t>1100-1500 AD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Middle English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 </a:t>
                      </a:r>
                      <a:endParaRPr lang="hr-HR" sz="1100">
                        <a:effectLst/>
                      </a:endParaRPr>
                    </a:p>
                    <a:p>
                      <a:pPr>
                        <a:lnSpc>
                          <a:spcPct val="107000"/>
                        </a:lnSpc>
                        <a:spcAft>
                          <a:spcPts val="0"/>
                        </a:spcAft>
                      </a:pPr>
                      <a:r>
                        <a:rPr lang="en-GB" sz="1200">
                          <a:effectLst/>
                        </a:rPr>
                        <a:t>Norman conquest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Latin</a:t>
                      </a:r>
                      <a:endParaRPr lang="hr-HR" sz="1100">
                        <a:effectLst/>
                      </a:endParaRPr>
                    </a:p>
                    <a:p>
                      <a:pPr>
                        <a:lnSpc>
                          <a:spcPct val="107000"/>
                        </a:lnSpc>
                        <a:spcAft>
                          <a:spcPts val="0"/>
                        </a:spcAft>
                      </a:pPr>
                      <a:r>
                        <a:rPr lang="en-GB" sz="1200">
                          <a:effectLst/>
                        </a:rPr>
                        <a:t>Norman French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a:lnSpc>
                          <a:spcPct val="107000"/>
                        </a:lnSpc>
                        <a:spcAft>
                          <a:spcPts val="0"/>
                        </a:spcAft>
                      </a:pPr>
                      <a:r>
                        <a:rPr lang="en-GB" sz="1200">
                          <a:effectLst/>
                        </a:rPr>
                        <a:t>1500-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Modern English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a:effectLst/>
                        </a:rPr>
                        <a:t>Colonial expansion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a:lnSpc>
                          <a:spcPct val="107000"/>
                        </a:lnSpc>
                        <a:spcAft>
                          <a:spcPts val="0"/>
                        </a:spcAft>
                      </a:pPr>
                      <a:r>
                        <a:rPr lang="en-GB" sz="1200" dirty="0">
                          <a:effectLst/>
                        </a:rPr>
                        <a:t>The rise of English as an international language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2599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err="1" smtClean="0"/>
              <a:t>Languages</a:t>
            </a:r>
            <a:r>
              <a:rPr lang="hr-HR" dirty="0" smtClean="0"/>
              <a:t> for </a:t>
            </a:r>
            <a:r>
              <a:rPr lang="hr-HR" dirty="0" err="1" smtClean="0"/>
              <a:t>specific</a:t>
            </a:r>
            <a:r>
              <a:rPr lang="hr-HR" dirty="0" smtClean="0"/>
              <a:t> </a:t>
            </a:r>
            <a:r>
              <a:rPr lang="hr-HR" dirty="0" err="1" smtClean="0"/>
              <a:t>purposes</a:t>
            </a:r>
            <a:endParaRPr lang="hr-HR" dirty="0" smtClean="0"/>
          </a:p>
          <a:p>
            <a:r>
              <a:rPr lang="hr-HR" dirty="0" smtClean="0"/>
              <a:t>Legal </a:t>
            </a:r>
            <a:r>
              <a:rPr lang="hr-HR" dirty="0" err="1" smtClean="0"/>
              <a:t>language</a:t>
            </a:r>
            <a:endParaRPr lang="hr-HR" dirty="0" smtClean="0"/>
          </a:p>
          <a:p>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English</a:t>
            </a:r>
          </a:p>
          <a:p>
            <a:r>
              <a:rPr lang="hr-HR" dirty="0" err="1" smtClean="0"/>
              <a:t>Examples</a:t>
            </a:r>
            <a:r>
              <a:rPr lang="hr-HR" dirty="0" smtClean="0"/>
              <a:t>: </a:t>
            </a:r>
            <a:r>
              <a:rPr lang="hr-HR" dirty="0" err="1" smtClean="0"/>
              <a:t>Act</a:t>
            </a:r>
            <a:r>
              <a:rPr lang="hr-HR" dirty="0" smtClean="0"/>
              <a:t> </a:t>
            </a:r>
            <a:r>
              <a:rPr lang="hr-HR" dirty="0" err="1" smtClean="0"/>
              <a:t>of</a:t>
            </a:r>
            <a:r>
              <a:rPr lang="hr-HR" dirty="0" smtClean="0"/>
              <a:t> </a:t>
            </a:r>
            <a:r>
              <a:rPr lang="hr-HR" dirty="0" err="1" smtClean="0"/>
              <a:t>Settlement</a:t>
            </a:r>
            <a:r>
              <a:rPr lang="hr-HR" dirty="0" smtClean="0"/>
              <a:t> (1700); </a:t>
            </a:r>
            <a:r>
              <a:rPr lang="hr-HR" dirty="0" err="1" smtClean="0"/>
              <a:t>The</a:t>
            </a:r>
            <a:r>
              <a:rPr lang="hr-HR" dirty="0" smtClean="0"/>
              <a:t> </a:t>
            </a:r>
            <a:r>
              <a:rPr lang="hr-HR" dirty="0" err="1" smtClean="0"/>
              <a:t>Succession</a:t>
            </a:r>
            <a:r>
              <a:rPr lang="hr-HR" dirty="0" smtClean="0"/>
              <a:t> to </a:t>
            </a:r>
            <a:r>
              <a:rPr lang="hr-HR" dirty="0" err="1" smtClean="0"/>
              <a:t>the</a:t>
            </a:r>
            <a:r>
              <a:rPr lang="hr-HR" dirty="0" smtClean="0"/>
              <a:t> </a:t>
            </a:r>
            <a:r>
              <a:rPr lang="hr-HR" dirty="0" err="1" smtClean="0"/>
              <a:t>Crown</a:t>
            </a:r>
            <a:r>
              <a:rPr lang="hr-HR" dirty="0" smtClean="0"/>
              <a:t> </a:t>
            </a:r>
            <a:r>
              <a:rPr lang="hr-HR" dirty="0" err="1" smtClean="0"/>
              <a:t>Act</a:t>
            </a:r>
            <a:r>
              <a:rPr lang="hr-HR" dirty="0" smtClean="0"/>
              <a:t> (2013)</a:t>
            </a:r>
          </a:p>
          <a:p>
            <a:r>
              <a:rPr lang="hr-HR" dirty="0" err="1" smtClean="0"/>
              <a:t>History</a:t>
            </a:r>
            <a:r>
              <a:rPr lang="hr-HR" dirty="0" smtClean="0"/>
              <a:t> </a:t>
            </a:r>
            <a:r>
              <a:rPr lang="hr-HR" dirty="0" err="1" smtClean="0"/>
              <a:t>of</a:t>
            </a:r>
            <a:r>
              <a:rPr lang="hr-HR" dirty="0" smtClean="0"/>
              <a:t> English</a:t>
            </a:r>
          </a:p>
          <a:p>
            <a:r>
              <a:rPr lang="hr-HR" dirty="0" err="1" smtClean="0"/>
              <a:t>Sources</a:t>
            </a:r>
            <a:r>
              <a:rPr lang="hr-HR" dirty="0" smtClean="0"/>
              <a:t> </a:t>
            </a:r>
            <a:r>
              <a:rPr lang="hr-HR" dirty="0" err="1" smtClean="0"/>
              <a:t>and</a:t>
            </a:r>
            <a:r>
              <a:rPr lang="hr-HR" dirty="0" smtClean="0"/>
              <a:t> development </a:t>
            </a:r>
            <a:r>
              <a:rPr lang="hr-HR" dirty="0" err="1" smtClean="0"/>
              <a:t>of</a:t>
            </a:r>
            <a:r>
              <a:rPr lang="hr-HR" dirty="0" smtClean="0"/>
              <a:t> </a:t>
            </a:r>
            <a:r>
              <a:rPr lang="hr-HR" dirty="0" err="1" smtClean="0"/>
              <a:t>legal</a:t>
            </a:r>
            <a:r>
              <a:rPr lang="hr-HR" dirty="0" smtClean="0"/>
              <a:t> English</a:t>
            </a:r>
          </a:p>
          <a:p>
            <a:endParaRPr lang="en-US" dirty="0"/>
          </a:p>
        </p:txBody>
      </p:sp>
    </p:spTree>
    <p:extLst>
      <p:ext uri="{BB962C8B-B14F-4D97-AF65-F5344CB8AC3E}">
        <p14:creationId xmlns:p14="http://schemas.microsoft.com/office/powerpoint/2010/main" val="3826560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Assignment</a:t>
            </a:r>
            <a:endParaRPr lang="en-US" dirty="0"/>
          </a:p>
        </p:txBody>
      </p:sp>
      <p:sp>
        <p:nvSpPr>
          <p:cNvPr id="3" name="Content Placeholder 2"/>
          <p:cNvSpPr>
            <a:spLocks noGrp="1"/>
          </p:cNvSpPr>
          <p:nvPr>
            <p:ph idx="1"/>
          </p:nvPr>
        </p:nvSpPr>
        <p:spPr/>
        <p:txBody>
          <a:bodyPr/>
          <a:lstStyle/>
          <a:p>
            <a:r>
              <a:rPr lang="en-GB" b="1" i="1" dirty="0"/>
              <a:t>Write a summary of the major periods in the history of the English language explaining the influence of other languages in different periods</a:t>
            </a:r>
            <a:r>
              <a:rPr lang="en-GB" i="1" dirty="0"/>
              <a:t>.</a:t>
            </a:r>
            <a:endParaRPr lang="hr-HR" dirty="0"/>
          </a:p>
          <a:p>
            <a:pPr marL="0" indent="0">
              <a:buNone/>
            </a:pPr>
            <a:endParaRPr lang="hr-HR" dirty="0"/>
          </a:p>
          <a:p>
            <a:endParaRPr lang="en-US" dirty="0"/>
          </a:p>
        </p:txBody>
      </p:sp>
    </p:spTree>
    <p:extLst>
      <p:ext uri="{BB962C8B-B14F-4D97-AF65-F5344CB8AC3E}">
        <p14:creationId xmlns:p14="http://schemas.microsoft.com/office/powerpoint/2010/main" val="3014588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Lead-in</a:t>
            </a:r>
            <a:endParaRPr lang="en-US" dirty="0"/>
          </a:p>
        </p:txBody>
      </p:sp>
      <p:sp>
        <p:nvSpPr>
          <p:cNvPr id="3" name="Content Placeholder 2"/>
          <p:cNvSpPr>
            <a:spLocks noGrp="1"/>
          </p:cNvSpPr>
          <p:nvPr>
            <p:ph idx="1"/>
          </p:nvPr>
        </p:nvSpPr>
        <p:spPr/>
        <p:txBody>
          <a:bodyPr/>
          <a:lstStyle/>
          <a:p>
            <a:pPr marL="0" indent="0">
              <a:buNone/>
            </a:pPr>
            <a:endParaRPr lang="hr-HR" dirty="0"/>
          </a:p>
          <a:p>
            <a:pPr lvl="0"/>
            <a:r>
              <a:rPr lang="en-GB" dirty="0"/>
              <a:t> Why was French important in the history of English?</a:t>
            </a:r>
            <a:endParaRPr lang="hr-HR" dirty="0"/>
          </a:p>
          <a:p>
            <a:pPr lvl="0"/>
            <a:r>
              <a:rPr lang="en-GB" dirty="0"/>
              <a:t>When was the Statute of Pleading enacted and why was it important?</a:t>
            </a:r>
            <a:endParaRPr lang="hr-HR" dirty="0"/>
          </a:p>
          <a:p>
            <a:pPr lvl="0"/>
            <a:r>
              <a:rPr lang="en-GB" dirty="0"/>
              <a:t>Which areas of law remained relatively free of French-based terminology? Why?</a:t>
            </a:r>
            <a:endParaRPr lang="hr-HR" dirty="0"/>
          </a:p>
          <a:p>
            <a:endParaRPr lang="hr-HR" dirty="0"/>
          </a:p>
        </p:txBody>
      </p:sp>
    </p:spTree>
    <p:extLst>
      <p:ext uri="{BB962C8B-B14F-4D97-AF65-F5344CB8AC3E}">
        <p14:creationId xmlns:p14="http://schemas.microsoft.com/office/powerpoint/2010/main" val="2848945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Legal English</a:t>
            </a:r>
            <a:endParaRPr lang="en-US" dirty="0"/>
          </a:p>
        </p:txBody>
      </p:sp>
      <p:sp>
        <p:nvSpPr>
          <p:cNvPr id="3" name="Content Placeholder 2"/>
          <p:cNvSpPr>
            <a:spLocks noGrp="1"/>
          </p:cNvSpPr>
          <p:nvPr>
            <p:ph idx="1"/>
          </p:nvPr>
        </p:nvSpPr>
        <p:spPr/>
        <p:txBody>
          <a:bodyPr/>
          <a:lstStyle/>
          <a:p>
            <a:r>
              <a:rPr lang="hr-HR" dirty="0" err="1" smtClean="0"/>
              <a:t>Impact</a:t>
            </a:r>
            <a:r>
              <a:rPr lang="hr-HR" dirty="0" smtClean="0"/>
              <a:t> </a:t>
            </a:r>
            <a:r>
              <a:rPr lang="hr-HR" dirty="0" err="1" smtClean="0"/>
              <a:t>of</a:t>
            </a:r>
            <a:r>
              <a:rPr lang="hr-HR" dirty="0" smtClean="0"/>
              <a:t> Latin </a:t>
            </a:r>
            <a:r>
              <a:rPr lang="hr-HR" dirty="0" err="1" smtClean="0"/>
              <a:t>and</a:t>
            </a:r>
            <a:r>
              <a:rPr lang="hr-HR" dirty="0" smtClean="0"/>
              <a:t> </a:t>
            </a:r>
            <a:r>
              <a:rPr lang="hr-HR" dirty="0" err="1" smtClean="0"/>
              <a:t>French</a:t>
            </a:r>
            <a:endParaRPr lang="hr-HR" dirty="0" smtClean="0"/>
          </a:p>
          <a:p>
            <a:r>
              <a:rPr lang="hr-HR" dirty="0" err="1" smtClean="0"/>
              <a:t>Following</a:t>
            </a:r>
            <a:r>
              <a:rPr lang="hr-HR" dirty="0" smtClean="0"/>
              <a:t> </a:t>
            </a:r>
            <a:r>
              <a:rPr lang="hr-HR" dirty="0" err="1" smtClean="0"/>
              <a:t>the</a:t>
            </a:r>
            <a:r>
              <a:rPr lang="hr-HR" dirty="0" smtClean="0"/>
              <a:t> Norman </a:t>
            </a:r>
            <a:r>
              <a:rPr lang="hr-HR" dirty="0" err="1" smtClean="0"/>
              <a:t>conquest</a:t>
            </a:r>
            <a:r>
              <a:rPr lang="hr-HR" dirty="0" smtClean="0"/>
              <a:t> </a:t>
            </a:r>
            <a:r>
              <a:rPr lang="hr-HR" dirty="0" err="1" smtClean="0"/>
              <a:t>in</a:t>
            </a:r>
            <a:r>
              <a:rPr lang="hr-HR" dirty="0" smtClean="0"/>
              <a:t> 1066, </a:t>
            </a:r>
            <a:r>
              <a:rPr lang="hr-HR" dirty="0" err="1" smtClean="0"/>
              <a:t>French</a:t>
            </a:r>
            <a:r>
              <a:rPr lang="hr-HR" dirty="0" smtClean="0"/>
              <a:t> </a:t>
            </a:r>
            <a:r>
              <a:rPr lang="hr-HR" dirty="0" err="1" smtClean="0"/>
              <a:t>became</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ruling</a:t>
            </a:r>
            <a:r>
              <a:rPr lang="hr-HR" dirty="0" smtClean="0"/>
              <a:t> </a:t>
            </a:r>
            <a:r>
              <a:rPr lang="hr-HR" dirty="0" err="1" smtClean="0"/>
              <a:t>classes</a:t>
            </a:r>
            <a:r>
              <a:rPr lang="hr-HR" dirty="0" smtClean="0"/>
              <a:t> </a:t>
            </a:r>
            <a:r>
              <a:rPr lang="hr-HR" dirty="0" err="1" smtClean="0"/>
              <a:t>in</a:t>
            </a:r>
            <a:r>
              <a:rPr lang="hr-HR" dirty="0" smtClean="0"/>
              <a:t> </a:t>
            </a:r>
            <a:r>
              <a:rPr lang="hr-HR" dirty="0" err="1" smtClean="0"/>
              <a:t>England</a:t>
            </a:r>
            <a:endParaRPr lang="hr-HR" dirty="0" smtClean="0"/>
          </a:p>
          <a:p>
            <a:r>
              <a:rPr lang="hr-HR" dirty="0" err="1" smtClean="0"/>
              <a:t>French</a:t>
            </a:r>
            <a:r>
              <a:rPr lang="hr-HR" dirty="0" smtClean="0"/>
              <a:t> –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legal</a:t>
            </a:r>
            <a:r>
              <a:rPr lang="hr-HR" dirty="0" smtClean="0"/>
              <a:t> </a:t>
            </a:r>
            <a:r>
              <a:rPr lang="hr-HR" dirty="0" err="1" smtClean="0"/>
              <a:t>proceedings</a:t>
            </a:r>
            <a:r>
              <a:rPr lang="hr-HR" dirty="0" smtClean="0"/>
              <a:t> for </a:t>
            </a:r>
            <a:r>
              <a:rPr lang="hr-HR" dirty="0" err="1" smtClean="0"/>
              <a:t>almost</a:t>
            </a:r>
            <a:r>
              <a:rPr lang="hr-HR" dirty="0" smtClean="0"/>
              <a:t> 300 </a:t>
            </a:r>
            <a:r>
              <a:rPr lang="hr-HR" dirty="0" err="1" smtClean="0"/>
              <a:t>years</a:t>
            </a:r>
            <a:endParaRPr lang="hr-HR" dirty="0" smtClean="0"/>
          </a:p>
          <a:p>
            <a:r>
              <a:rPr lang="hr-HR" dirty="0" smtClean="0"/>
              <a:t>1356 </a:t>
            </a:r>
            <a:r>
              <a:rPr lang="hr-HR" dirty="0" err="1" smtClean="0"/>
              <a:t>the</a:t>
            </a:r>
            <a:r>
              <a:rPr lang="hr-HR" dirty="0" smtClean="0"/>
              <a:t> Statute </a:t>
            </a:r>
            <a:r>
              <a:rPr lang="hr-HR" dirty="0" err="1" smtClean="0"/>
              <a:t>of</a:t>
            </a:r>
            <a:r>
              <a:rPr lang="hr-HR" dirty="0" smtClean="0"/>
              <a:t> </a:t>
            </a:r>
            <a:r>
              <a:rPr lang="hr-HR" dirty="0" err="1" smtClean="0"/>
              <a:t>Pleading</a:t>
            </a:r>
            <a:r>
              <a:rPr lang="hr-HR" dirty="0" smtClean="0"/>
              <a:t> – </a:t>
            </a:r>
            <a:r>
              <a:rPr lang="hr-HR" dirty="0" err="1" smtClean="0"/>
              <a:t>all</a:t>
            </a:r>
            <a:r>
              <a:rPr lang="hr-HR" dirty="0" smtClean="0"/>
              <a:t> </a:t>
            </a:r>
            <a:r>
              <a:rPr lang="hr-HR" dirty="0" err="1" smtClean="0"/>
              <a:t>court</a:t>
            </a:r>
            <a:r>
              <a:rPr lang="hr-HR" dirty="0" smtClean="0"/>
              <a:t> </a:t>
            </a:r>
            <a:r>
              <a:rPr lang="hr-HR" dirty="0" err="1" smtClean="0"/>
              <a:t>proceedings</a:t>
            </a:r>
            <a:r>
              <a:rPr lang="hr-HR" dirty="0" smtClean="0"/>
              <a:t> </a:t>
            </a:r>
            <a:r>
              <a:rPr lang="hr-HR" dirty="0" err="1" smtClean="0"/>
              <a:t>should</a:t>
            </a:r>
            <a:r>
              <a:rPr lang="hr-HR" dirty="0" smtClean="0"/>
              <a:t> </a:t>
            </a:r>
            <a:r>
              <a:rPr lang="hr-HR" dirty="0" err="1" smtClean="0"/>
              <a:t>be</a:t>
            </a:r>
            <a:r>
              <a:rPr lang="hr-HR" dirty="0" smtClean="0"/>
              <a:t> </a:t>
            </a:r>
            <a:r>
              <a:rPr lang="hr-HR" dirty="0" err="1" smtClean="0"/>
              <a:t>in</a:t>
            </a:r>
            <a:r>
              <a:rPr lang="hr-HR" dirty="0" smtClean="0"/>
              <a:t> English, but </a:t>
            </a:r>
            <a:r>
              <a:rPr lang="hr-HR" dirty="0" err="1" smtClean="0"/>
              <a:t>recorded</a:t>
            </a:r>
            <a:r>
              <a:rPr lang="hr-HR" dirty="0" smtClean="0"/>
              <a:t> </a:t>
            </a:r>
            <a:r>
              <a:rPr lang="hr-HR" dirty="0" err="1" smtClean="0"/>
              <a:t>in</a:t>
            </a:r>
            <a:r>
              <a:rPr lang="hr-HR" dirty="0" smtClean="0"/>
              <a:t> Latin</a:t>
            </a:r>
          </a:p>
          <a:p>
            <a:r>
              <a:rPr lang="hr-HR" dirty="0" smtClean="0"/>
              <a:t>1400 English </a:t>
            </a:r>
            <a:r>
              <a:rPr lang="hr-HR" dirty="0" err="1" smtClean="0"/>
              <a:t>wills</a:t>
            </a:r>
            <a:endParaRPr lang="hr-HR" dirty="0" smtClean="0"/>
          </a:p>
          <a:p>
            <a:r>
              <a:rPr lang="hr-HR" dirty="0" err="1" smtClean="0"/>
              <a:t>Before</a:t>
            </a:r>
            <a:r>
              <a:rPr lang="hr-HR" dirty="0" smtClean="0"/>
              <a:t> 1300 </a:t>
            </a:r>
            <a:r>
              <a:rPr lang="hr-HR" dirty="0" err="1" smtClean="0"/>
              <a:t>statutes</a:t>
            </a:r>
            <a:r>
              <a:rPr lang="hr-HR" dirty="0" smtClean="0"/>
              <a:t> </a:t>
            </a:r>
            <a:r>
              <a:rPr lang="hr-HR" dirty="0" err="1" smtClean="0"/>
              <a:t>were</a:t>
            </a:r>
            <a:r>
              <a:rPr lang="hr-HR" dirty="0" smtClean="0"/>
              <a:t> </a:t>
            </a:r>
            <a:r>
              <a:rPr lang="hr-HR" dirty="0" err="1" smtClean="0"/>
              <a:t>written</a:t>
            </a:r>
            <a:r>
              <a:rPr lang="hr-HR" dirty="0" smtClean="0"/>
              <a:t> </a:t>
            </a:r>
            <a:r>
              <a:rPr lang="hr-HR" dirty="0" err="1" smtClean="0"/>
              <a:t>in</a:t>
            </a:r>
            <a:r>
              <a:rPr lang="hr-HR" dirty="0" smtClean="0"/>
              <a:t> Latin, </a:t>
            </a:r>
            <a:r>
              <a:rPr lang="hr-HR" dirty="0" err="1" smtClean="0"/>
              <a:t>in</a:t>
            </a:r>
            <a:r>
              <a:rPr lang="hr-HR" dirty="0" smtClean="0"/>
              <a:t> </a:t>
            </a:r>
            <a:r>
              <a:rPr lang="hr-HR" dirty="0" err="1" smtClean="0"/>
              <a:t>French</a:t>
            </a:r>
            <a:r>
              <a:rPr lang="hr-HR" dirty="0" smtClean="0"/>
              <a:t> </a:t>
            </a:r>
            <a:r>
              <a:rPr lang="hr-HR" dirty="0" err="1" smtClean="0"/>
              <a:t>until</a:t>
            </a:r>
            <a:r>
              <a:rPr lang="hr-HR" dirty="0" smtClean="0"/>
              <a:t> 1485, </a:t>
            </a:r>
            <a:r>
              <a:rPr lang="hr-HR" dirty="0" err="1" smtClean="0"/>
              <a:t>in</a:t>
            </a:r>
            <a:r>
              <a:rPr lang="hr-HR" dirty="0" smtClean="0"/>
              <a:t> English </a:t>
            </a:r>
            <a:r>
              <a:rPr lang="hr-HR" dirty="0" err="1" smtClean="0"/>
              <a:t>from</a:t>
            </a:r>
            <a:r>
              <a:rPr lang="hr-HR" dirty="0" smtClean="0"/>
              <a:t> 1489</a:t>
            </a:r>
            <a:endParaRPr lang="en-US" dirty="0"/>
          </a:p>
        </p:txBody>
      </p:sp>
    </p:spTree>
    <p:extLst>
      <p:ext uri="{BB962C8B-B14F-4D97-AF65-F5344CB8AC3E}">
        <p14:creationId xmlns:p14="http://schemas.microsoft.com/office/powerpoint/2010/main" val="1523270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origin</a:t>
            </a:r>
            <a:r>
              <a:rPr lang="hr-HR" dirty="0" smtClean="0"/>
              <a:t> </a:t>
            </a:r>
            <a:r>
              <a:rPr lang="hr-HR" dirty="0" err="1" smtClean="0"/>
              <a:t>of</a:t>
            </a:r>
            <a:r>
              <a:rPr lang="hr-HR" dirty="0" smtClean="0"/>
              <a:t> </a:t>
            </a:r>
            <a:r>
              <a:rPr lang="hr-HR" dirty="0" err="1" smtClean="0"/>
              <a:t>words</a:t>
            </a:r>
            <a:r>
              <a:rPr lang="hr-HR" dirty="0" smtClean="0"/>
              <a:t> </a:t>
            </a:r>
            <a:r>
              <a:rPr lang="hr-HR" dirty="0" err="1" smtClean="0"/>
              <a:t>in</a:t>
            </a:r>
            <a:r>
              <a:rPr lang="hr-HR" dirty="0" smtClean="0"/>
              <a:t> </a:t>
            </a:r>
            <a:r>
              <a:rPr lang="hr-HR" dirty="0" err="1" smtClean="0"/>
              <a:t>the</a:t>
            </a:r>
            <a:r>
              <a:rPr lang="hr-HR" dirty="0" smtClean="0"/>
              <a:t> </a:t>
            </a:r>
            <a:r>
              <a:rPr lang="hr-HR" dirty="0" err="1" smtClean="0"/>
              <a:t>following</a:t>
            </a:r>
            <a:r>
              <a:rPr lang="hr-HR" dirty="0" smtClean="0"/>
              <a:t> sentence (Latin/</a:t>
            </a:r>
            <a:r>
              <a:rPr lang="hr-HR" dirty="0" err="1" smtClean="0"/>
              <a:t>French</a:t>
            </a:r>
            <a:r>
              <a:rPr lang="hr-HR" dirty="0" smtClean="0"/>
              <a:t>/English)</a:t>
            </a:r>
            <a:endParaRPr lang="en-US" dirty="0"/>
          </a:p>
        </p:txBody>
      </p:sp>
      <p:sp>
        <p:nvSpPr>
          <p:cNvPr id="3" name="Content Placeholder 2"/>
          <p:cNvSpPr>
            <a:spLocks noGrp="1"/>
          </p:cNvSpPr>
          <p:nvPr>
            <p:ph idx="1"/>
          </p:nvPr>
        </p:nvSpPr>
        <p:spPr/>
        <p:txBody>
          <a:bodyPr/>
          <a:lstStyle/>
          <a:p>
            <a:r>
              <a:rPr lang="hr-HR" dirty="0" smtClean="0"/>
              <a:t>„</a:t>
            </a:r>
            <a:r>
              <a:rPr lang="hr-HR" dirty="0" err="1" smtClean="0"/>
              <a:t>Neither</a:t>
            </a:r>
            <a:r>
              <a:rPr lang="hr-HR" dirty="0" smtClean="0"/>
              <a:t> party </a:t>
            </a:r>
            <a:r>
              <a:rPr lang="hr-HR" dirty="0" err="1" smtClean="0"/>
              <a:t>shall</a:t>
            </a:r>
            <a:r>
              <a:rPr lang="hr-HR" dirty="0" smtClean="0"/>
              <a:t> </a:t>
            </a:r>
            <a:r>
              <a:rPr lang="hr-HR" dirty="0" err="1" smtClean="0"/>
              <a:t>be</a:t>
            </a:r>
            <a:r>
              <a:rPr lang="hr-HR" dirty="0" smtClean="0"/>
              <a:t> </a:t>
            </a:r>
            <a:r>
              <a:rPr lang="hr-HR" dirty="0" err="1" smtClean="0"/>
              <a:t>liable</a:t>
            </a:r>
            <a:r>
              <a:rPr lang="hr-HR" dirty="0" smtClean="0"/>
              <a:t> to </a:t>
            </a:r>
            <a:r>
              <a:rPr lang="hr-HR" dirty="0" err="1" smtClean="0"/>
              <a:t>the</a:t>
            </a:r>
            <a:r>
              <a:rPr lang="hr-HR" dirty="0" smtClean="0"/>
              <a:t> </a:t>
            </a:r>
            <a:r>
              <a:rPr lang="hr-HR" dirty="0" err="1" smtClean="0"/>
              <a:t>other</a:t>
            </a:r>
            <a:r>
              <a:rPr lang="hr-HR" dirty="0" smtClean="0"/>
              <a:t> for </a:t>
            </a:r>
            <a:r>
              <a:rPr lang="hr-HR" dirty="0" err="1" smtClean="0"/>
              <a:t>failure</a:t>
            </a:r>
            <a:r>
              <a:rPr lang="hr-HR" dirty="0" smtClean="0"/>
              <a:t> to </a:t>
            </a:r>
            <a:r>
              <a:rPr lang="hr-HR" dirty="0" err="1" smtClean="0"/>
              <a:t>perform</a:t>
            </a:r>
            <a:r>
              <a:rPr lang="hr-HR" dirty="0" smtClean="0"/>
              <a:t> </a:t>
            </a:r>
            <a:r>
              <a:rPr lang="hr-HR" dirty="0" err="1" smtClean="0"/>
              <a:t>or</a:t>
            </a:r>
            <a:r>
              <a:rPr lang="hr-HR" dirty="0" smtClean="0"/>
              <a:t> </a:t>
            </a:r>
            <a:r>
              <a:rPr lang="hr-HR" dirty="0" err="1" smtClean="0"/>
              <a:t>delay</a:t>
            </a:r>
            <a:r>
              <a:rPr lang="hr-HR" dirty="0" smtClean="0"/>
              <a:t> </a:t>
            </a:r>
            <a:r>
              <a:rPr lang="hr-HR" dirty="0" err="1" smtClean="0"/>
              <a:t>in</a:t>
            </a:r>
            <a:r>
              <a:rPr lang="hr-HR" dirty="0" smtClean="0"/>
              <a:t> </a:t>
            </a:r>
            <a:r>
              <a:rPr lang="hr-HR" dirty="0" err="1" smtClean="0"/>
              <a:t>the</a:t>
            </a:r>
            <a:r>
              <a:rPr lang="hr-HR" dirty="0" smtClean="0"/>
              <a:t> </a:t>
            </a:r>
            <a:r>
              <a:rPr lang="hr-HR" dirty="0" err="1" smtClean="0"/>
              <a:t>performance</a:t>
            </a:r>
            <a:r>
              <a:rPr lang="hr-HR" dirty="0" smtClean="0"/>
              <a:t> </a:t>
            </a:r>
            <a:r>
              <a:rPr lang="hr-HR" dirty="0" err="1" smtClean="0"/>
              <a:t>of</a:t>
            </a:r>
            <a:r>
              <a:rPr lang="hr-HR" dirty="0" smtClean="0"/>
              <a:t> </a:t>
            </a:r>
            <a:r>
              <a:rPr lang="hr-HR" dirty="0" err="1" smtClean="0"/>
              <a:t>its</a:t>
            </a:r>
            <a:r>
              <a:rPr lang="hr-HR" dirty="0" smtClean="0"/>
              <a:t> </a:t>
            </a:r>
            <a:r>
              <a:rPr lang="hr-HR" dirty="0" err="1" smtClean="0"/>
              <a:t>obligations</a:t>
            </a:r>
            <a:r>
              <a:rPr lang="hr-HR" dirty="0" smtClean="0"/>
              <a:t> </a:t>
            </a:r>
            <a:r>
              <a:rPr lang="hr-HR" dirty="0" err="1" smtClean="0"/>
              <a:t>caused</a:t>
            </a:r>
            <a:r>
              <a:rPr lang="hr-HR" dirty="0" smtClean="0"/>
              <a:t> </a:t>
            </a:r>
            <a:r>
              <a:rPr lang="hr-HR" dirty="0" err="1" smtClean="0"/>
              <a:t>by</a:t>
            </a:r>
            <a:r>
              <a:rPr lang="hr-HR" dirty="0" smtClean="0"/>
              <a:t> </a:t>
            </a:r>
            <a:r>
              <a:rPr lang="hr-HR" dirty="0" err="1" smtClean="0"/>
              <a:t>any</a:t>
            </a:r>
            <a:r>
              <a:rPr lang="hr-HR" dirty="0" smtClean="0"/>
              <a:t> </a:t>
            </a:r>
            <a:r>
              <a:rPr lang="hr-HR" dirty="0" err="1" smtClean="0"/>
              <a:t>circumstances</a:t>
            </a:r>
            <a:r>
              <a:rPr lang="hr-HR" dirty="0" smtClean="0"/>
              <a:t> </a:t>
            </a:r>
            <a:r>
              <a:rPr lang="hr-HR" dirty="0" err="1" smtClean="0"/>
              <a:t>beyond</a:t>
            </a:r>
            <a:r>
              <a:rPr lang="hr-HR" dirty="0" smtClean="0"/>
              <a:t> </a:t>
            </a:r>
            <a:r>
              <a:rPr lang="hr-HR" dirty="0" err="1" smtClean="0"/>
              <a:t>its</a:t>
            </a:r>
            <a:r>
              <a:rPr lang="hr-HR" dirty="0" smtClean="0"/>
              <a:t> </a:t>
            </a:r>
            <a:r>
              <a:rPr lang="hr-HR" dirty="0" err="1" smtClean="0"/>
              <a:t>reasonable</a:t>
            </a:r>
            <a:r>
              <a:rPr lang="hr-HR" dirty="0" smtClean="0"/>
              <a:t> </a:t>
            </a:r>
            <a:r>
              <a:rPr lang="hr-HR" dirty="0" err="1" smtClean="0"/>
              <a:t>control</a:t>
            </a:r>
            <a:r>
              <a:rPr lang="hr-HR" dirty="0" smtClean="0"/>
              <a:t>.”</a:t>
            </a:r>
            <a:endParaRPr lang="en-US" dirty="0"/>
          </a:p>
        </p:txBody>
      </p:sp>
    </p:spTree>
    <p:extLst>
      <p:ext uri="{BB962C8B-B14F-4D97-AF65-F5344CB8AC3E}">
        <p14:creationId xmlns:p14="http://schemas.microsoft.com/office/powerpoint/2010/main" val="2693921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hr-HR" dirty="0" err="1" smtClean="0"/>
              <a:t>Prepare</a:t>
            </a:r>
            <a:r>
              <a:rPr lang="hr-HR" dirty="0" smtClean="0"/>
              <a:t> a </a:t>
            </a:r>
            <a:r>
              <a:rPr lang="hr-HR" dirty="0" err="1" smtClean="0"/>
              <a:t>presentation</a:t>
            </a:r>
            <a:r>
              <a:rPr lang="hr-HR" dirty="0" smtClean="0"/>
              <a:t> on a </a:t>
            </a:r>
            <a:r>
              <a:rPr lang="hr-HR" dirty="0" err="1" smtClean="0"/>
              <a:t>chosen</a:t>
            </a:r>
            <a:r>
              <a:rPr lang="hr-HR" dirty="0" smtClean="0"/>
              <a:t> period </a:t>
            </a:r>
            <a:r>
              <a:rPr lang="hr-HR" dirty="0" err="1" smtClean="0"/>
              <a:t>in</a:t>
            </a:r>
            <a:r>
              <a:rPr lang="hr-HR" dirty="0" smtClean="0"/>
              <a:t> </a:t>
            </a:r>
            <a:r>
              <a:rPr lang="hr-HR" dirty="0" err="1" smtClean="0"/>
              <a:t>the</a:t>
            </a:r>
            <a:r>
              <a:rPr lang="hr-HR" dirty="0" smtClean="0"/>
              <a:t> </a:t>
            </a:r>
            <a:r>
              <a:rPr lang="hr-HR" dirty="0" err="1" smtClean="0"/>
              <a:t>history</a:t>
            </a:r>
            <a:r>
              <a:rPr lang="hr-HR" dirty="0" smtClean="0"/>
              <a:t> </a:t>
            </a:r>
            <a:r>
              <a:rPr lang="hr-HR" dirty="0" err="1" smtClean="0"/>
              <a:t>of</a:t>
            </a:r>
            <a:r>
              <a:rPr lang="hr-HR" dirty="0" smtClean="0"/>
              <a:t> </a:t>
            </a:r>
            <a:r>
              <a:rPr lang="hr-HR" dirty="0" err="1" smtClean="0"/>
              <a:t>legal</a:t>
            </a:r>
            <a:r>
              <a:rPr lang="hr-HR" dirty="0" smtClean="0"/>
              <a:t> English, </a:t>
            </a:r>
            <a:r>
              <a:rPr lang="hr-HR" dirty="0" err="1" smtClean="0"/>
              <a:t>focusig</a:t>
            </a:r>
            <a:r>
              <a:rPr lang="hr-HR" dirty="0" smtClean="0"/>
              <a:t> on </a:t>
            </a:r>
            <a:r>
              <a:rPr lang="hr-HR" dirty="0" err="1" smtClean="0"/>
              <a:t>the</a:t>
            </a:r>
            <a:r>
              <a:rPr lang="hr-HR" dirty="0" smtClean="0"/>
              <a:t> influence </a:t>
            </a:r>
            <a:r>
              <a:rPr lang="hr-HR" dirty="0" err="1" smtClean="0"/>
              <a:t>of</a:t>
            </a:r>
            <a:r>
              <a:rPr lang="hr-HR" dirty="0" smtClean="0"/>
              <a:t> </a:t>
            </a:r>
            <a:r>
              <a:rPr lang="hr-HR" dirty="0" err="1" smtClean="0"/>
              <a:t>other</a:t>
            </a:r>
            <a:r>
              <a:rPr lang="hr-HR" dirty="0" smtClean="0"/>
              <a:t> </a:t>
            </a:r>
            <a:r>
              <a:rPr lang="hr-HR" dirty="0" err="1" smtClean="0"/>
              <a:t>languages</a:t>
            </a:r>
            <a:endParaRPr lang="hr-HR" dirty="0"/>
          </a:p>
          <a:p>
            <a:r>
              <a:rPr lang="hr-HR" dirty="0" err="1" smtClean="0"/>
              <a:t>Prepare</a:t>
            </a:r>
            <a:r>
              <a:rPr lang="hr-HR" dirty="0" smtClean="0"/>
              <a:t> a </a:t>
            </a:r>
            <a:r>
              <a:rPr lang="hr-HR" dirty="0" err="1" smtClean="0"/>
              <a:t>presentation</a:t>
            </a:r>
            <a:r>
              <a:rPr lang="hr-HR" dirty="0" smtClean="0"/>
              <a:t> </a:t>
            </a:r>
            <a:r>
              <a:rPr lang="hr-HR" dirty="0" err="1" smtClean="0"/>
              <a:t>about</a:t>
            </a:r>
            <a:r>
              <a:rPr lang="hr-HR" dirty="0" smtClean="0"/>
              <a:t> </a:t>
            </a:r>
            <a:r>
              <a:rPr lang="hr-HR" dirty="0" err="1" smtClean="0"/>
              <a:t>the</a:t>
            </a:r>
            <a:r>
              <a:rPr lang="hr-HR" dirty="0" smtClean="0"/>
              <a:t> </a:t>
            </a:r>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English</a:t>
            </a:r>
          </a:p>
          <a:p>
            <a:r>
              <a:rPr lang="hr-HR" dirty="0" err="1" smtClean="0"/>
              <a:t>Prepare</a:t>
            </a:r>
            <a:r>
              <a:rPr lang="hr-HR" dirty="0" smtClean="0"/>
              <a:t> a </a:t>
            </a:r>
            <a:r>
              <a:rPr lang="hr-HR" dirty="0" err="1" smtClean="0"/>
              <a:t>presentation</a:t>
            </a:r>
            <a:r>
              <a:rPr lang="hr-HR" dirty="0" smtClean="0"/>
              <a:t> </a:t>
            </a:r>
            <a:r>
              <a:rPr lang="hr-HR" dirty="0" err="1" smtClean="0"/>
              <a:t>about</a:t>
            </a:r>
            <a:r>
              <a:rPr lang="hr-HR" dirty="0" smtClean="0"/>
              <a:t> </a:t>
            </a:r>
            <a:r>
              <a:rPr lang="hr-HR" dirty="0" err="1" smtClean="0"/>
              <a:t>the</a:t>
            </a:r>
            <a:r>
              <a:rPr lang="hr-HR" dirty="0" smtClean="0"/>
              <a:t> </a:t>
            </a:r>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Croatian</a:t>
            </a:r>
            <a:endParaRPr lang="en-US" dirty="0"/>
          </a:p>
        </p:txBody>
      </p:sp>
    </p:spTree>
    <p:extLst>
      <p:ext uri="{BB962C8B-B14F-4D97-AF65-F5344CB8AC3E}">
        <p14:creationId xmlns:p14="http://schemas.microsoft.com/office/powerpoint/2010/main" val="71247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Lead-in</a:t>
            </a:r>
            <a:endParaRPr lang="en-US" dirty="0"/>
          </a:p>
        </p:txBody>
      </p:sp>
      <p:sp>
        <p:nvSpPr>
          <p:cNvPr id="3" name="Content Placeholder 2"/>
          <p:cNvSpPr>
            <a:spLocks noGrp="1"/>
          </p:cNvSpPr>
          <p:nvPr>
            <p:ph idx="1"/>
          </p:nvPr>
        </p:nvSpPr>
        <p:spPr/>
        <p:txBody>
          <a:bodyPr/>
          <a:lstStyle/>
          <a:p>
            <a:r>
              <a:rPr lang="hr-HR" dirty="0" err="1" smtClean="0"/>
              <a:t>Is</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difficult</a:t>
            </a:r>
            <a:r>
              <a:rPr lang="hr-HR" dirty="0" smtClean="0"/>
              <a:t>? </a:t>
            </a:r>
            <a:r>
              <a:rPr lang="hr-HR" dirty="0" err="1" smtClean="0"/>
              <a:t>Why</a:t>
            </a:r>
            <a:r>
              <a:rPr lang="hr-HR" dirty="0" smtClean="0"/>
              <a:t>?</a:t>
            </a:r>
          </a:p>
          <a:p>
            <a:r>
              <a:rPr lang="hr-HR" dirty="0" err="1" smtClean="0"/>
              <a:t>Is</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used</a:t>
            </a:r>
            <a:r>
              <a:rPr lang="hr-HR" dirty="0" smtClean="0"/>
              <a:t> </a:t>
            </a:r>
            <a:r>
              <a:rPr lang="hr-HR" dirty="0" err="1" smtClean="0"/>
              <a:t>only</a:t>
            </a:r>
            <a:r>
              <a:rPr lang="hr-HR" dirty="0" smtClean="0"/>
              <a:t> for </a:t>
            </a:r>
            <a:r>
              <a:rPr lang="hr-HR" dirty="0" err="1" smtClean="0"/>
              <a:t>communication</a:t>
            </a:r>
            <a:r>
              <a:rPr lang="hr-HR" dirty="0" smtClean="0"/>
              <a:t> </a:t>
            </a:r>
            <a:r>
              <a:rPr lang="hr-HR" dirty="0" err="1" smtClean="0"/>
              <a:t>between</a:t>
            </a:r>
            <a:r>
              <a:rPr lang="hr-HR" dirty="0" smtClean="0"/>
              <a:t> </a:t>
            </a:r>
            <a:r>
              <a:rPr lang="hr-HR" dirty="0" err="1" smtClean="0"/>
              <a:t>legal</a:t>
            </a:r>
            <a:r>
              <a:rPr lang="hr-HR" dirty="0" smtClean="0"/>
              <a:t> </a:t>
            </a:r>
            <a:r>
              <a:rPr lang="hr-HR" dirty="0" err="1" smtClean="0"/>
              <a:t>professionals</a:t>
            </a:r>
            <a:r>
              <a:rPr lang="hr-HR" dirty="0" smtClean="0"/>
              <a:t>?</a:t>
            </a:r>
          </a:p>
          <a:p>
            <a:r>
              <a:rPr lang="hr-HR" dirty="0" err="1" smtClean="0"/>
              <a:t>Should</a:t>
            </a:r>
            <a:r>
              <a:rPr lang="hr-HR" dirty="0" smtClean="0"/>
              <a:t> </a:t>
            </a:r>
            <a:r>
              <a:rPr lang="hr-HR" dirty="0" err="1" smtClean="0"/>
              <a:t>ordinary</a:t>
            </a:r>
            <a:r>
              <a:rPr lang="hr-HR" dirty="0" smtClean="0"/>
              <a:t> </a:t>
            </a:r>
            <a:r>
              <a:rPr lang="hr-HR" dirty="0" err="1" smtClean="0"/>
              <a:t>citizens</a:t>
            </a:r>
            <a:r>
              <a:rPr lang="hr-HR" dirty="0" smtClean="0"/>
              <a:t> </a:t>
            </a:r>
            <a:r>
              <a:rPr lang="hr-HR" dirty="0" err="1" smtClean="0"/>
              <a:t>be</a:t>
            </a:r>
            <a:r>
              <a:rPr lang="hr-HR" dirty="0" smtClean="0"/>
              <a:t> </a:t>
            </a:r>
            <a:r>
              <a:rPr lang="hr-HR" dirty="0" err="1" smtClean="0"/>
              <a:t>able</a:t>
            </a:r>
            <a:r>
              <a:rPr lang="hr-HR" dirty="0" smtClean="0"/>
              <a:t> to </a:t>
            </a:r>
            <a:r>
              <a:rPr lang="hr-HR" dirty="0" err="1" smtClean="0"/>
              <a:t>understand</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Why</a:t>
            </a:r>
            <a:r>
              <a:rPr lang="hr-HR" dirty="0" smtClean="0"/>
              <a:t>?</a:t>
            </a:r>
          </a:p>
          <a:p>
            <a:r>
              <a:rPr lang="hr-HR" dirty="0" err="1" smtClean="0"/>
              <a:t>What</a:t>
            </a:r>
            <a:r>
              <a:rPr lang="hr-HR" dirty="0" smtClean="0"/>
              <a:t> are </a:t>
            </a:r>
            <a:r>
              <a:rPr lang="hr-HR" dirty="0" err="1" smtClean="0"/>
              <a:t>the</a:t>
            </a:r>
            <a:r>
              <a:rPr lang="hr-HR" dirty="0" smtClean="0"/>
              <a:t> major </a:t>
            </a:r>
            <a:r>
              <a:rPr lang="hr-HR" dirty="0" err="1" smtClean="0"/>
              <a:t>legal</a:t>
            </a:r>
            <a:r>
              <a:rPr lang="hr-HR" dirty="0" smtClean="0"/>
              <a:t> </a:t>
            </a:r>
            <a:r>
              <a:rPr lang="hr-HR" dirty="0" err="1" smtClean="0"/>
              <a:t>text</a:t>
            </a:r>
            <a:r>
              <a:rPr lang="hr-HR" dirty="0" smtClean="0"/>
              <a:t> </a:t>
            </a:r>
            <a:r>
              <a:rPr lang="hr-HR" dirty="0" err="1" smtClean="0"/>
              <a:t>types</a:t>
            </a:r>
            <a:r>
              <a:rPr lang="hr-HR" dirty="0" smtClean="0"/>
              <a:t> (</a:t>
            </a:r>
            <a:r>
              <a:rPr lang="hr-HR" dirty="0" err="1" smtClean="0"/>
              <a:t>genres</a:t>
            </a:r>
            <a:r>
              <a:rPr lang="hr-HR" dirty="0" smtClean="0"/>
              <a:t>)?</a:t>
            </a:r>
            <a:endParaRPr lang="en-US" dirty="0"/>
          </a:p>
        </p:txBody>
      </p:sp>
    </p:spTree>
    <p:extLst>
      <p:ext uri="{BB962C8B-B14F-4D97-AF65-F5344CB8AC3E}">
        <p14:creationId xmlns:p14="http://schemas.microsoft.com/office/powerpoint/2010/main" val="206859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Lead-in</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are </a:t>
            </a:r>
            <a:r>
              <a:rPr lang="hr-HR" dirty="0" err="1" smtClean="0"/>
              <a:t>langauges</a:t>
            </a:r>
            <a:r>
              <a:rPr lang="hr-HR" dirty="0" smtClean="0"/>
              <a:t> for </a:t>
            </a:r>
            <a:r>
              <a:rPr lang="hr-HR" dirty="0" err="1" smtClean="0"/>
              <a:t>specific</a:t>
            </a:r>
            <a:r>
              <a:rPr lang="hr-HR" dirty="0" smtClean="0"/>
              <a:t> </a:t>
            </a:r>
            <a:r>
              <a:rPr lang="hr-HR" dirty="0" err="1" smtClean="0"/>
              <a:t>purposes</a:t>
            </a:r>
            <a:r>
              <a:rPr lang="hr-HR" dirty="0" smtClean="0"/>
              <a:t>?</a:t>
            </a:r>
          </a:p>
          <a:p>
            <a:r>
              <a:rPr lang="hr-HR" dirty="0" err="1" smtClean="0"/>
              <a:t>When</a:t>
            </a:r>
            <a:r>
              <a:rPr lang="hr-HR" dirty="0" smtClean="0"/>
              <a:t> </a:t>
            </a:r>
            <a:r>
              <a:rPr lang="hr-HR" dirty="0" err="1" smtClean="0"/>
              <a:t>did</a:t>
            </a:r>
            <a:r>
              <a:rPr lang="hr-HR" dirty="0" smtClean="0"/>
              <a:t> </a:t>
            </a:r>
            <a:r>
              <a:rPr lang="hr-HR" dirty="0" err="1" smtClean="0"/>
              <a:t>they</a:t>
            </a:r>
            <a:r>
              <a:rPr lang="hr-HR" dirty="0" smtClean="0"/>
              <a:t> </a:t>
            </a:r>
            <a:r>
              <a:rPr lang="hr-HR" dirty="0" err="1" smtClean="0"/>
              <a:t>develop</a:t>
            </a:r>
            <a:r>
              <a:rPr lang="hr-HR" dirty="0" smtClean="0"/>
              <a:t> </a:t>
            </a:r>
            <a:r>
              <a:rPr lang="hr-HR" dirty="0" err="1" smtClean="0"/>
              <a:t>and</a:t>
            </a:r>
            <a:r>
              <a:rPr lang="hr-HR" dirty="0" smtClean="0"/>
              <a:t> </a:t>
            </a:r>
            <a:r>
              <a:rPr lang="hr-HR" dirty="0" err="1" smtClean="0"/>
              <a:t>why</a:t>
            </a:r>
            <a:r>
              <a:rPr lang="hr-HR" dirty="0" smtClean="0"/>
              <a:t>?</a:t>
            </a:r>
          </a:p>
          <a:p>
            <a:r>
              <a:rPr lang="hr-HR" dirty="0" smtClean="0"/>
              <a:t>How </a:t>
            </a:r>
            <a:r>
              <a:rPr lang="hr-HR" dirty="0" err="1" smtClean="0"/>
              <a:t>does</a:t>
            </a:r>
            <a:r>
              <a:rPr lang="hr-HR" dirty="0" smtClean="0"/>
              <a:t> </a:t>
            </a:r>
            <a:r>
              <a:rPr lang="hr-HR" dirty="0" err="1" smtClean="0"/>
              <a:t>legal</a:t>
            </a:r>
            <a:r>
              <a:rPr lang="hr-HR" dirty="0" smtClean="0"/>
              <a:t> English </a:t>
            </a:r>
            <a:r>
              <a:rPr lang="hr-HR" dirty="0" err="1" smtClean="0"/>
              <a:t>differ</a:t>
            </a:r>
            <a:r>
              <a:rPr lang="hr-HR" dirty="0" smtClean="0"/>
              <a:t> </a:t>
            </a:r>
            <a:r>
              <a:rPr lang="hr-HR" dirty="0" err="1" smtClean="0"/>
              <a:t>from</a:t>
            </a:r>
            <a:r>
              <a:rPr lang="hr-HR" dirty="0" smtClean="0"/>
              <a:t> general English?</a:t>
            </a:r>
          </a:p>
          <a:p>
            <a:r>
              <a:rPr lang="hr-HR" dirty="0" err="1" smtClean="0"/>
              <a:t>What</a:t>
            </a:r>
            <a:r>
              <a:rPr lang="hr-HR" dirty="0" smtClean="0"/>
              <a:t> are </a:t>
            </a:r>
            <a:r>
              <a:rPr lang="hr-HR" dirty="0" err="1" smtClean="0"/>
              <a:t>the</a:t>
            </a:r>
            <a:r>
              <a:rPr lang="hr-HR" dirty="0" smtClean="0"/>
              <a:t> </a:t>
            </a:r>
            <a:r>
              <a:rPr lang="hr-HR" dirty="0" err="1" smtClean="0"/>
              <a:t>special</a:t>
            </a:r>
            <a:r>
              <a:rPr lang="hr-HR" dirty="0" smtClean="0"/>
              <a:t> </a:t>
            </a:r>
            <a:r>
              <a:rPr lang="hr-HR" dirty="0" err="1" smtClean="0"/>
              <a:t>characteristics</a:t>
            </a:r>
            <a:r>
              <a:rPr lang="hr-HR" dirty="0" smtClean="0"/>
              <a:t> </a:t>
            </a:r>
            <a:r>
              <a:rPr lang="hr-HR" dirty="0" err="1" smtClean="0"/>
              <a:t>of</a:t>
            </a:r>
            <a:r>
              <a:rPr lang="hr-HR" dirty="0" smtClean="0"/>
              <a:t> </a:t>
            </a:r>
            <a:r>
              <a:rPr lang="hr-HR" dirty="0" err="1" smtClean="0"/>
              <a:t>legal</a:t>
            </a:r>
            <a:r>
              <a:rPr lang="hr-HR" dirty="0" smtClean="0"/>
              <a:t> English?</a:t>
            </a:r>
            <a:endParaRPr lang="en-US" dirty="0"/>
          </a:p>
        </p:txBody>
      </p:sp>
    </p:spTree>
    <p:extLst>
      <p:ext uri="{BB962C8B-B14F-4D97-AF65-F5344CB8AC3E}">
        <p14:creationId xmlns:p14="http://schemas.microsoft.com/office/powerpoint/2010/main" val="223062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Languages</a:t>
            </a:r>
            <a:r>
              <a:rPr lang="hr-HR" dirty="0" smtClean="0"/>
              <a:t> for </a:t>
            </a:r>
            <a:r>
              <a:rPr lang="hr-HR" dirty="0" err="1" smtClean="0"/>
              <a:t>Specific</a:t>
            </a:r>
            <a:r>
              <a:rPr lang="hr-HR" dirty="0" smtClean="0"/>
              <a:t> </a:t>
            </a:r>
            <a:r>
              <a:rPr lang="hr-HR" dirty="0" err="1" smtClean="0"/>
              <a:t>Purposes</a:t>
            </a:r>
            <a:r>
              <a:rPr lang="hr-HR" dirty="0" smtClean="0"/>
              <a:t> (LSP)</a:t>
            </a:r>
            <a:endParaRPr lang="en-US" dirty="0"/>
          </a:p>
        </p:txBody>
      </p:sp>
      <p:sp>
        <p:nvSpPr>
          <p:cNvPr id="3" name="Content Placeholder 2"/>
          <p:cNvSpPr>
            <a:spLocks noGrp="1"/>
          </p:cNvSpPr>
          <p:nvPr>
            <p:ph idx="1"/>
          </p:nvPr>
        </p:nvSpPr>
        <p:spPr/>
        <p:txBody>
          <a:bodyPr/>
          <a:lstStyle/>
          <a:p>
            <a:r>
              <a:rPr lang="hr-HR" dirty="0" err="1" smtClean="0"/>
              <a:t>Developmet</a:t>
            </a:r>
            <a:r>
              <a:rPr lang="hr-HR" dirty="0" smtClean="0"/>
              <a:t> </a:t>
            </a:r>
            <a:r>
              <a:rPr lang="hr-HR" dirty="0" err="1" smtClean="0"/>
              <a:t>of</a:t>
            </a:r>
            <a:r>
              <a:rPr lang="hr-HR" dirty="0" smtClean="0"/>
              <a:t> </a:t>
            </a:r>
            <a:r>
              <a:rPr lang="hr-HR" dirty="0" err="1" smtClean="0"/>
              <a:t>science</a:t>
            </a:r>
            <a:r>
              <a:rPr lang="hr-HR" dirty="0" smtClean="0"/>
              <a:t> </a:t>
            </a:r>
            <a:r>
              <a:rPr lang="hr-HR" dirty="0" err="1" smtClean="0"/>
              <a:t>and</a:t>
            </a:r>
            <a:r>
              <a:rPr lang="hr-HR" dirty="0" smtClean="0"/>
              <a:t> </a:t>
            </a:r>
            <a:r>
              <a:rPr lang="hr-HR" dirty="0" err="1" smtClean="0"/>
              <a:t>technology</a:t>
            </a:r>
            <a:r>
              <a:rPr lang="hr-HR" dirty="0" smtClean="0"/>
              <a:t> </a:t>
            </a:r>
            <a:r>
              <a:rPr lang="hr-HR" dirty="0" err="1" smtClean="0"/>
              <a:t>after</a:t>
            </a:r>
            <a:r>
              <a:rPr lang="hr-HR" dirty="0" smtClean="0"/>
              <a:t> World </a:t>
            </a:r>
            <a:r>
              <a:rPr lang="hr-HR" dirty="0" err="1" smtClean="0"/>
              <a:t>War</a:t>
            </a:r>
            <a:r>
              <a:rPr lang="hr-HR" dirty="0" smtClean="0"/>
              <a:t> II</a:t>
            </a:r>
          </a:p>
          <a:p>
            <a:r>
              <a:rPr lang="hr-HR" dirty="0" err="1" smtClean="0"/>
              <a:t>Approach</a:t>
            </a:r>
            <a:r>
              <a:rPr lang="hr-HR" dirty="0" smtClean="0"/>
              <a:t> to </a:t>
            </a:r>
            <a:r>
              <a:rPr lang="hr-HR" dirty="0" err="1" smtClean="0"/>
              <a:t>language</a:t>
            </a:r>
            <a:r>
              <a:rPr lang="hr-HR" dirty="0" smtClean="0"/>
              <a:t> </a:t>
            </a:r>
            <a:r>
              <a:rPr lang="hr-HR" dirty="0" err="1" smtClean="0"/>
              <a:t>teaching</a:t>
            </a:r>
            <a:r>
              <a:rPr lang="hr-HR" dirty="0" smtClean="0"/>
              <a:t> </a:t>
            </a:r>
            <a:r>
              <a:rPr lang="hr-HR" dirty="0" err="1" smtClean="0"/>
              <a:t>addressing</a:t>
            </a:r>
            <a:r>
              <a:rPr lang="hr-HR" dirty="0" smtClean="0"/>
              <a:t> </a:t>
            </a:r>
            <a:r>
              <a:rPr lang="hr-HR" dirty="0" err="1" smtClean="0"/>
              <a:t>specific</a:t>
            </a:r>
            <a:r>
              <a:rPr lang="hr-HR" dirty="0" smtClean="0"/>
              <a:t> </a:t>
            </a:r>
            <a:r>
              <a:rPr lang="hr-HR" dirty="0" err="1" smtClean="0"/>
              <a:t>needs</a:t>
            </a:r>
            <a:r>
              <a:rPr lang="hr-HR" dirty="0" smtClean="0"/>
              <a:t> </a:t>
            </a:r>
            <a:r>
              <a:rPr lang="hr-HR" dirty="0" err="1" smtClean="0"/>
              <a:t>of</a:t>
            </a:r>
            <a:r>
              <a:rPr lang="hr-HR" dirty="0" smtClean="0"/>
              <a:t> </a:t>
            </a:r>
            <a:r>
              <a:rPr lang="hr-HR" dirty="0" err="1" smtClean="0"/>
              <a:t>professional</a:t>
            </a:r>
            <a:r>
              <a:rPr lang="hr-HR" dirty="0" smtClean="0"/>
              <a:t> </a:t>
            </a:r>
            <a:r>
              <a:rPr lang="hr-HR" dirty="0" err="1" smtClean="0"/>
              <a:t>learners</a:t>
            </a:r>
            <a:endParaRPr lang="hr-HR" dirty="0" smtClean="0"/>
          </a:p>
          <a:p>
            <a:r>
              <a:rPr lang="hr-HR" dirty="0" err="1" smtClean="0"/>
              <a:t>Also</a:t>
            </a:r>
            <a:r>
              <a:rPr lang="hr-HR" dirty="0" smtClean="0"/>
              <a:t> </a:t>
            </a:r>
            <a:r>
              <a:rPr lang="hr-HR" dirty="0" err="1" smtClean="0"/>
              <a:t>studies</a:t>
            </a:r>
            <a:r>
              <a:rPr lang="hr-HR" dirty="0" smtClean="0"/>
              <a:t> a </a:t>
            </a:r>
            <a:r>
              <a:rPr lang="hr-HR" dirty="0" err="1" smtClean="0"/>
              <a:t>type</a:t>
            </a:r>
            <a:r>
              <a:rPr lang="hr-HR" dirty="0" smtClean="0"/>
              <a:t> </a:t>
            </a:r>
            <a:r>
              <a:rPr lang="hr-HR" dirty="0" err="1" smtClean="0"/>
              <a:t>of</a:t>
            </a:r>
            <a:r>
              <a:rPr lang="hr-HR" dirty="0" smtClean="0"/>
              <a:t> </a:t>
            </a:r>
            <a:r>
              <a:rPr lang="hr-HR" dirty="0" err="1" smtClean="0"/>
              <a:t>language</a:t>
            </a:r>
            <a:r>
              <a:rPr lang="hr-HR" dirty="0" smtClean="0"/>
              <a:t> </a:t>
            </a:r>
            <a:r>
              <a:rPr lang="hr-HR" dirty="0" err="1" smtClean="0"/>
              <a:t>used</a:t>
            </a:r>
            <a:r>
              <a:rPr lang="hr-HR" dirty="0" smtClean="0"/>
              <a:t> </a:t>
            </a:r>
            <a:r>
              <a:rPr lang="hr-HR" dirty="0" err="1" smtClean="0"/>
              <a:t>by</a:t>
            </a:r>
            <a:r>
              <a:rPr lang="hr-HR" dirty="0" smtClean="0"/>
              <a:t> </a:t>
            </a:r>
            <a:r>
              <a:rPr lang="hr-HR" dirty="0" err="1" smtClean="0"/>
              <a:t>members</a:t>
            </a:r>
            <a:r>
              <a:rPr lang="hr-HR" dirty="0" smtClean="0"/>
              <a:t> </a:t>
            </a:r>
            <a:r>
              <a:rPr lang="hr-HR" dirty="0" err="1" smtClean="0"/>
              <a:t>of</a:t>
            </a:r>
            <a:r>
              <a:rPr lang="hr-HR" dirty="0" smtClean="0"/>
              <a:t> a </a:t>
            </a:r>
            <a:r>
              <a:rPr lang="hr-HR" dirty="0" err="1" smtClean="0"/>
              <a:t>particular</a:t>
            </a:r>
            <a:r>
              <a:rPr lang="hr-HR" dirty="0" smtClean="0"/>
              <a:t> </a:t>
            </a:r>
            <a:r>
              <a:rPr lang="hr-HR" dirty="0" err="1" smtClean="0"/>
              <a:t>profession</a:t>
            </a:r>
            <a:r>
              <a:rPr lang="hr-HR" dirty="0" smtClean="0"/>
              <a:t>, </a:t>
            </a:r>
            <a:r>
              <a:rPr lang="hr-HR" dirty="0" err="1" smtClean="0"/>
              <a:t>concentrating</a:t>
            </a:r>
            <a:r>
              <a:rPr lang="hr-HR" dirty="0" smtClean="0"/>
              <a:t> on </a:t>
            </a:r>
            <a:r>
              <a:rPr lang="hr-HR" dirty="0" err="1" smtClean="0"/>
              <a:t>its</a:t>
            </a:r>
            <a:r>
              <a:rPr lang="hr-HR" dirty="0" smtClean="0"/>
              <a:t> </a:t>
            </a:r>
            <a:r>
              <a:rPr lang="hr-HR" dirty="0" err="1" smtClean="0"/>
              <a:t>genres</a:t>
            </a:r>
            <a:r>
              <a:rPr lang="hr-HR" dirty="0" smtClean="0"/>
              <a:t>, </a:t>
            </a:r>
            <a:r>
              <a:rPr lang="hr-HR" dirty="0" err="1" smtClean="0"/>
              <a:t>stylistic</a:t>
            </a:r>
            <a:r>
              <a:rPr lang="hr-HR" dirty="0" smtClean="0"/>
              <a:t> </a:t>
            </a:r>
            <a:r>
              <a:rPr lang="hr-HR" dirty="0" err="1" smtClean="0"/>
              <a:t>features</a:t>
            </a:r>
            <a:r>
              <a:rPr lang="hr-HR" dirty="0" smtClean="0"/>
              <a:t> </a:t>
            </a:r>
            <a:r>
              <a:rPr lang="hr-HR" dirty="0" err="1" smtClean="0"/>
              <a:t>and</a:t>
            </a:r>
            <a:r>
              <a:rPr lang="hr-HR" dirty="0" smtClean="0"/>
              <a:t> </a:t>
            </a:r>
            <a:r>
              <a:rPr lang="hr-HR" dirty="0" err="1" smtClean="0"/>
              <a:t>technical</a:t>
            </a:r>
            <a:r>
              <a:rPr lang="hr-HR" dirty="0" smtClean="0"/>
              <a:t> </a:t>
            </a:r>
            <a:r>
              <a:rPr lang="hr-HR" dirty="0" err="1" smtClean="0"/>
              <a:t>terms</a:t>
            </a:r>
            <a:endParaRPr lang="hr-HR" dirty="0" smtClean="0"/>
          </a:p>
          <a:p>
            <a:endParaRPr lang="en-US" dirty="0"/>
          </a:p>
        </p:txBody>
      </p:sp>
    </p:spTree>
    <p:extLst>
      <p:ext uri="{BB962C8B-B14F-4D97-AF65-F5344CB8AC3E}">
        <p14:creationId xmlns:p14="http://schemas.microsoft.com/office/powerpoint/2010/main" val="85316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language</a:t>
            </a:r>
            <a:endParaRPr lang="en-US" dirty="0"/>
          </a:p>
        </p:txBody>
      </p:sp>
      <p:sp>
        <p:nvSpPr>
          <p:cNvPr id="3" name="Content Placeholder 2"/>
          <p:cNvSpPr>
            <a:spLocks noGrp="1"/>
          </p:cNvSpPr>
          <p:nvPr>
            <p:ph idx="1"/>
          </p:nvPr>
        </p:nvSpPr>
        <p:spPr/>
        <p:txBody>
          <a:bodyPr/>
          <a:lstStyle/>
          <a:p>
            <a:r>
              <a:rPr lang="hr-HR" dirty="0" err="1" smtClean="0"/>
              <a:t>Based</a:t>
            </a:r>
            <a:r>
              <a:rPr lang="hr-HR" dirty="0" smtClean="0"/>
              <a:t> on </a:t>
            </a:r>
            <a:r>
              <a:rPr lang="hr-HR" dirty="0" err="1" smtClean="0"/>
              <a:t>ordinary</a:t>
            </a:r>
            <a:r>
              <a:rPr lang="hr-HR" dirty="0" smtClean="0"/>
              <a:t> </a:t>
            </a:r>
            <a:r>
              <a:rPr lang="hr-HR" dirty="0" err="1" smtClean="0"/>
              <a:t>language</a:t>
            </a:r>
            <a:r>
              <a:rPr lang="hr-HR" dirty="0" smtClean="0"/>
              <a:t>, but </a:t>
            </a:r>
            <a:r>
              <a:rPr lang="hr-HR" dirty="0" err="1" smtClean="0"/>
              <a:t>has</a:t>
            </a:r>
            <a:r>
              <a:rPr lang="hr-HR" dirty="0" smtClean="0"/>
              <a:t> a </a:t>
            </a:r>
            <a:r>
              <a:rPr lang="hr-HR" dirty="0" err="1" smtClean="0"/>
              <a:t>number</a:t>
            </a:r>
            <a:r>
              <a:rPr lang="hr-HR" dirty="0" smtClean="0"/>
              <a:t> </a:t>
            </a:r>
            <a:r>
              <a:rPr lang="hr-HR" dirty="0" err="1" smtClean="0"/>
              <a:t>of</a:t>
            </a:r>
            <a:r>
              <a:rPr lang="hr-HR" dirty="0" smtClean="0"/>
              <a:t> </a:t>
            </a:r>
            <a:r>
              <a:rPr lang="hr-HR" dirty="0" err="1" smtClean="0"/>
              <a:t>special</a:t>
            </a:r>
            <a:r>
              <a:rPr lang="hr-HR" dirty="0" smtClean="0"/>
              <a:t> </a:t>
            </a:r>
            <a:r>
              <a:rPr lang="hr-HR" dirty="0" err="1" smtClean="0"/>
              <a:t>features</a:t>
            </a:r>
            <a:endParaRPr lang="hr-HR" dirty="0" smtClean="0"/>
          </a:p>
          <a:p>
            <a:r>
              <a:rPr lang="hr-HR" dirty="0" err="1" smtClean="0"/>
              <a:t>It</a:t>
            </a:r>
            <a:r>
              <a:rPr lang="hr-HR" dirty="0" smtClean="0"/>
              <a:t> </a:t>
            </a:r>
            <a:r>
              <a:rPr lang="hr-HR" dirty="0" err="1" smtClean="0"/>
              <a:t>differs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languages</a:t>
            </a:r>
            <a:r>
              <a:rPr lang="hr-HR" dirty="0" smtClean="0"/>
              <a:t> for </a:t>
            </a:r>
            <a:r>
              <a:rPr lang="hr-HR" dirty="0" err="1" smtClean="0"/>
              <a:t>specific</a:t>
            </a:r>
            <a:r>
              <a:rPr lang="hr-HR" dirty="0" smtClean="0"/>
              <a:t> </a:t>
            </a:r>
            <a:r>
              <a:rPr lang="hr-HR" dirty="0" err="1" smtClean="0"/>
              <a:t>purposes</a:t>
            </a:r>
            <a:r>
              <a:rPr lang="hr-HR" dirty="0" smtClean="0"/>
              <a:t> </a:t>
            </a:r>
            <a:r>
              <a:rPr lang="hr-HR" dirty="0" err="1" smtClean="0"/>
              <a:t>in</a:t>
            </a:r>
            <a:r>
              <a:rPr lang="hr-HR" dirty="0" smtClean="0"/>
              <a:t> a </a:t>
            </a:r>
            <a:r>
              <a:rPr lang="hr-HR" dirty="0" err="1" smtClean="0"/>
              <a:t>number</a:t>
            </a:r>
            <a:r>
              <a:rPr lang="hr-HR" dirty="0" smtClean="0"/>
              <a:t> </a:t>
            </a:r>
            <a:r>
              <a:rPr lang="hr-HR" dirty="0" err="1" smtClean="0"/>
              <a:t>of</a:t>
            </a:r>
            <a:r>
              <a:rPr lang="hr-HR" dirty="0" smtClean="0"/>
              <a:t> </a:t>
            </a:r>
            <a:r>
              <a:rPr lang="hr-HR" dirty="0" err="1" smtClean="0"/>
              <a:t>ways</a:t>
            </a:r>
            <a:endParaRPr lang="en-US" dirty="0"/>
          </a:p>
        </p:txBody>
      </p:sp>
    </p:spTree>
    <p:extLst>
      <p:ext uri="{BB962C8B-B14F-4D97-AF65-F5344CB8AC3E}">
        <p14:creationId xmlns:p14="http://schemas.microsoft.com/office/powerpoint/2010/main" val="68433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Differences</a:t>
            </a:r>
            <a:r>
              <a:rPr lang="hr-HR" dirty="0" smtClean="0"/>
              <a:t> </a:t>
            </a:r>
            <a:r>
              <a:rPr lang="hr-HR" dirty="0" err="1" smtClean="0"/>
              <a:t>between</a:t>
            </a:r>
            <a:r>
              <a:rPr lang="hr-HR" dirty="0" smtClean="0"/>
              <a:t> </a:t>
            </a:r>
            <a:r>
              <a:rPr lang="hr-HR" dirty="0" err="1" smtClean="0"/>
              <a:t>legal</a:t>
            </a:r>
            <a:r>
              <a:rPr lang="hr-HR" dirty="0" smtClean="0"/>
              <a:t> </a:t>
            </a:r>
            <a:r>
              <a:rPr lang="hr-HR" dirty="0" err="1" smtClean="0"/>
              <a:t>language</a:t>
            </a:r>
            <a:r>
              <a:rPr lang="hr-HR" dirty="0" smtClean="0"/>
              <a:t> </a:t>
            </a:r>
            <a:r>
              <a:rPr lang="hr-HR" dirty="0" err="1" smtClean="0"/>
              <a:t>and</a:t>
            </a:r>
            <a:r>
              <a:rPr lang="hr-HR" dirty="0" smtClean="0"/>
              <a:t> </a:t>
            </a:r>
            <a:r>
              <a:rPr lang="hr-HR" dirty="0" err="1" smtClean="0"/>
              <a:t>other</a:t>
            </a:r>
            <a:r>
              <a:rPr lang="hr-HR" dirty="0" smtClean="0"/>
              <a:t> </a:t>
            </a:r>
            <a:r>
              <a:rPr lang="hr-HR" dirty="0" err="1" smtClean="0"/>
              <a:t>LSPs</a:t>
            </a:r>
            <a:endParaRPr lang="en-US" dirty="0"/>
          </a:p>
        </p:txBody>
      </p:sp>
      <p:sp>
        <p:nvSpPr>
          <p:cNvPr id="3" name="Content Placeholder 2"/>
          <p:cNvSpPr>
            <a:spLocks noGrp="1"/>
          </p:cNvSpPr>
          <p:nvPr>
            <p:ph idx="1"/>
          </p:nvPr>
        </p:nvSpPr>
        <p:spPr/>
        <p:txBody>
          <a:bodyPr/>
          <a:lstStyle/>
          <a:p>
            <a:r>
              <a:rPr lang="hr-HR" dirty="0" smtClean="0"/>
              <a:t>Legal </a:t>
            </a:r>
            <a:r>
              <a:rPr lang="hr-HR" dirty="0" err="1" smtClean="0"/>
              <a:t>language</a:t>
            </a:r>
            <a:r>
              <a:rPr lang="hr-HR" dirty="0" smtClean="0"/>
              <a:t> – </a:t>
            </a:r>
            <a:r>
              <a:rPr lang="hr-HR" dirty="0" err="1" smtClean="0"/>
              <a:t>very</a:t>
            </a:r>
            <a:r>
              <a:rPr lang="hr-HR" dirty="0" smtClean="0"/>
              <a:t> </a:t>
            </a:r>
            <a:r>
              <a:rPr lang="hr-HR" dirty="0" err="1" smtClean="0"/>
              <a:t>old</a:t>
            </a:r>
            <a:r>
              <a:rPr lang="hr-HR" dirty="0" smtClean="0"/>
              <a:t>; </a:t>
            </a:r>
            <a:r>
              <a:rPr lang="hr-HR" dirty="0" err="1" smtClean="0"/>
              <a:t>retains</a:t>
            </a:r>
            <a:r>
              <a:rPr lang="hr-HR" dirty="0" smtClean="0"/>
              <a:t> </a:t>
            </a:r>
            <a:r>
              <a:rPr lang="hr-HR" dirty="0" err="1" smtClean="0"/>
              <a:t>many</a:t>
            </a:r>
            <a:r>
              <a:rPr lang="hr-HR" dirty="0" smtClean="0"/>
              <a:t> </a:t>
            </a:r>
            <a:r>
              <a:rPr lang="hr-HR" dirty="0" err="1" smtClean="0"/>
              <a:t>features</a:t>
            </a:r>
            <a:r>
              <a:rPr lang="hr-HR" dirty="0" smtClean="0"/>
              <a:t> </a:t>
            </a:r>
            <a:r>
              <a:rPr lang="hr-HR" dirty="0" err="1" smtClean="0"/>
              <a:t>that</a:t>
            </a:r>
            <a:r>
              <a:rPr lang="hr-HR" dirty="0" smtClean="0"/>
              <a:t> </a:t>
            </a:r>
            <a:r>
              <a:rPr lang="hr-HR" dirty="0" err="1" smtClean="0"/>
              <a:t>have</a:t>
            </a:r>
            <a:r>
              <a:rPr lang="hr-HR" dirty="0" smtClean="0"/>
              <a:t> </a:t>
            </a:r>
            <a:r>
              <a:rPr lang="hr-HR" dirty="0" err="1" smtClean="0"/>
              <a:t>disappeared</a:t>
            </a:r>
            <a:r>
              <a:rPr lang="hr-HR" dirty="0" smtClean="0"/>
              <a:t> </a:t>
            </a:r>
            <a:r>
              <a:rPr lang="hr-HR" dirty="0" err="1" smtClean="0"/>
              <a:t>from</a:t>
            </a:r>
            <a:r>
              <a:rPr lang="hr-HR" dirty="0" smtClean="0"/>
              <a:t> </a:t>
            </a:r>
            <a:r>
              <a:rPr lang="hr-HR" dirty="0" err="1" smtClean="0"/>
              <a:t>ordinary</a:t>
            </a:r>
            <a:r>
              <a:rPr lang="hr-HR" dirty="0" smtClean="0"/>
              <a:t> </a:t>
            </a:r>
            <a:r>
              <a:rPr lang="hr-HR" dirty="0" err="1" smtClean="0"/>
              <a:t>language</a:t>
            </a:r>
            <a:r>
              <a:rPr lang="hr-HR" dirty="0" smtClean="0"/>
              <a:t>; influence </a:t>
            </a:r>
            <a:r>
              <a:rPr lang="hr-HR" dirty="0" err="1" smtClean="0"/>
              <a:t>of</a:t>
            </a:r>
            <a:r>
              <a:rPr lang="hr-HR" dirty="0" smtClean="0"/>
              <a:t> Latin</a:t>
            </a:r>
          </a:p>
          <a:p>
            <a:r>
              <a:rPr lang="hr-HR" dirty="0" err="1" smtClean="0"/>
              <a:t>Not</a:t>
            </a:r>
            <a:r>
              <a:rPr lang="hr-HR" dirty="0" smtClean="0"/>
              <a:t> </a:t>
            </a:r>
            <a:r>
              <a:rPr lang="hr-HR" dirty="0" err="1" smtClean="0"/>
              <a:t>only</a:t>
            </a:r>
            <a:r>
              <a:rPr lang="hr-HR" dirty="0" smtClean="0"/>
              <a:t> for </a:t>
            </a:r>
            <a:r>
              <a:rPr lang="hr-HR" dirty="0" err="1" smtClean="0"/>
              <a:t>internal</a:t>
            </a:r>
            <a:r>
              <a:rPr lang="hr-HR" dirty="0" smtClean="0"/>
              <a:t> </a:t>
            </a:r>
            <a:r>
              <a:rPr lang="hr-HR" dirty="0" err="1" smtClean="0"/>
              <a:t>professional</a:t>
            </a:r>
            <a:r>
              <a:rPr lang="hr-HR" dirty="0" smtClean="0"/>
              <a:t> </a:t>
            </a:r>
            <a:r>
              <a:rPr lang="hr-HR" dirty="0" err="1" smtClean="0"/>
              <a:t>communication</a:t>
            </a:r>
            <a:r>
              <a:rPr lang="hr-HR" dirty="0" smtClean="0"/>
              <a:t>; </a:t>
            </a:r>
            <a:r>
              <a:rPr lang="hr-HR" dirty="0" err="1" smtClean="0"/>
              <a:t>plain</a:t>
            </a:r>
            <a:r>
              <a:rPr lang="hr-HR" dirty="0" smtClean="0"/>
              <a:t> </a:t>
            </a:r>
            <a:r>
              <a:rPr lang="hr-HR" dirty="0" err="1" smtClean="0"/>
              <a:t>language</a:t>
            </a:r>
            <a:r>
              <a:rPr lang="hr-HR" dirty="0" smtClean="0"/>
              <a:t> </a:t>
            </a:r>
            <a:r>
              <a:rPr lang="hr-HR" dirty="0" err="1" smtClean="0"/>
              <a:t>movements</a:t>
            </a:r>
            <a:endParaRPr lang="hr-HR" dirty="0" smtClean="0"/>
          </a:p>
          <a:p>
            <a:r>
              <a:rPr lang="hr-HR" dirty="0" err="1" smtClean="0"/>
              <a:t>Terms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professional</a:t>
            </a:r>
            <a:r>
              <a:rPr lang="hr-HR" dirty="0" smtClean="0"/>
              <a:t> </a:t>
            </a:r>
            <a:r>
              <a:rPr lang="hr-HR" dirty="0" err="1" smtClean="0"/>
              <a:t>languages</a:t>
            </a:r>
            <a:endParaRPr lang="en-US" dirty="0"/>
          </a:p>
        </p:txBody>
      </p:sp>
    </p:spTree>
    <p:extLst>
      <p:ext uri="{BB962C8B-B14F-4D97-AF65-F5344CB8AC3E}">
        <p14:creationId xmlns:p14="http://schemas.microsoft.com/office/powerpoint/2010/main" val="337550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Characteristics</a:t>
            </a:r>
            <a:r>
              <a:rPr lang="hr-HR" dirty="0" smtClean="0"/>
              <a:t> </a:t>
            </a:r>
            <a:r>
              <a:rPr lang="hr-HR" dirty="0" err="1" smtClean="0"/>
              <a:t>of</a:t>
            </a:r>
            <a:r>
              <a:rPr lang="hr-HR" dirty="0" smtClean="0"/>
              <a:t> Legal English</a:t>
            </a:r>
            <a:endParaRPr lang="en-US" dirty="0"/>
          </a:p>
        </p:txBody>
      </p:sp>
      <p:sp>
        <p:nvSpPr>
          <p:cNvPr id="3" name="Content Placeholder 2"/>
          <p:cNvSpPr>
            <a:spLocks noGrp="1"/>
          </p:cNvSpPr>
          <p:nvPr>
            <p:ph idx="1"/>
          </p:nvPr>
        </p:nvSpPr>
        <p:spPr/>
        <p:txBody>
          <a:bodyPr/>
          <a:lstStyle/>
          <a:p>
            <a:r>
              <a:rPr lang="hr-HR" dirty="0" err="1" smtClean="0"/>
              <a:t>Special</a:t>
            </a:r>
            <a:r>
              <a:rPr lang="hr-HR" dirty="0" smtClean="0"/>
              <a:t> </a:t>
            </a:r>
            <a:r>
              <a:rPr lang="hr-HR" dirty="0" err="1" smtClean="0"/>
              <a:t>legal</a:t>
            </a:r>
            <a:r>
              <a:rPr lang="hr-HR" dirty="0" smtClean="0"/>
              <a:t>  </a:t>
            </a:r>
            <a:r>
              <a:rPr lang="hr-HR" dirty="0" err="1" smtClean="0"/>
              <a:t>terms</a:t>
            </a:r>
            <a:r>
              <a:rPr lang="hr-HR" dirty="0" smtClean="0"/>
              <a:t> (</a:t>
            </a:r>
            <a:r>
              <a:rPr lang="hr-HR" i="1" dirty="0" err="1" smtClean="0"/>
              <a:t>damages</a:t>
            </a:r>
            <a:r>
              <a:rPr lang="hr-HR" i="1" dirty="0" smtClean="0"/>
              <a:t>, </a:t>
            </a:r>
            <a:r>
              <a:rPr lang="hr-HR" i="1" dirty="0" err="1" smtClean="0"/>
              <a:t>injunction</a:t>
            </a:r>
            <a:r>
              <a:rPr lang="hr-HR" i="1" dirty="0" smtClean="0"/>
              <a:t>, </a:t>
            </a:r>
            <a:r>
              <a:rPr lang="hr-HR" i="1" dirty="0" err="1" smtClean="0"/>
              <a:t>tort</a:t>
            </a:r>
            <a:r>
              <a:rPr lang="hr-HR" dirty="0" smtClean="0"/>
              <a:t>)</a:t>
            </a:r>
          </a:p>
          <a:p>
            <a:r>
              <a:rPr lang="hr-HR" dirty="0" err="1" smtClean="0"/>
              <a:t>Archaisms</a:t>
            </a:r>
            <a:r>
              <a:rPr lang="hr-HR" dirty="0" smtClean="0"/>
              <a:t> (</a:t>
            </a:r>
            <a:r>
              <a:rPr lang="hr-HR" i="1" dirty="0" err="1" smtClean="0"/>
              <a:t>aforesaid</a:t>
            </a:r>
            <a:r>
              <a:rPr lang="hr-HR" i="1" dirty="0" smtClean="0"/>
              <a:t>, </a:t>
            </a:r>
            <a:r>
              <a:rPr lang="hr-HR" i="1" dirty="0" err="1" smtClean="0"/>
              <a:t>forthwith</a:t>
            </a:r>
            <a:r>
              <a:rPr lang="hr-HR" i="1" dirty="0" smtClean="0"/>
              <a:t>, </a:t>
            </a:r>
            <a:r>
              <a:rPr lang="hr-HR" i="1" dirty="0" err="1" smtClean="0"/>
              <a:t>hereafter</a:t>
            </a:r>
            <a:r>
              <a:rPr lang="hr-HR" i="1" dirty="0" smtClean="0"/>
              <a:t>, </a:t>
            </a:r>
            <a:r>
              <a:rPr lang="hr-HR" i="1" dirty="0" err="1" smtClean="0"/>
              <a:t>herein</a:t>
            </a:r>
            <a:r>
              <a:rPr lang="hr-HR" dirty="0" smtClean="0"/>
              <a:t>)</a:t>
            </a:r>
          </a:p>
          <a:p>
            <a:r>
              <a:rPr lang="hr-HR" dirty="0" err="1" smtClean="0"/>
              <a:t>Borrowings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languages</a:t>
            </a:r>
            <a:r>
              <a:rPr lang="hr-HR" b="1" dirty="0" smtClean="0"/>
              <a:t>: Latin </a:t>
            </a:r>
            <a:r>
              <a:rPr lang="hr-HR" dirty="0" smtClean="0"/>
              <a:t>(</a:t>
            </a:r>
            <a:r>
              <a:rPr lang="hr-HR" i="1" dirty="0" err="1" smtClean="0"/>
              <a:t>corpus</a:t>
            </a:r>
            <a:r>
              <a:rPr lang="hr-HR" i="1" dirty="0" smtClean="0"/>
              <a:t> </a:t>
            </a:r>
            <a:r>
              <a:rPr lang="hr-HR" i="1" dirty="0" err="1" smtClean="0"/>
              <a:t>delicti</a:t>
            </a:r>
            <a:r>
              <a:rPr lang="hr-HR" i="1" dirty="0" smtClean="0"/>
              <a:t>, </a:t>
            </a:r>
            <a:r>
              <a:rPr lang="hr-HR" i="1" dirty="0" err="1" smtClean="0"/>
              <a:t>actus</a:t>
            </a:r>
            <a:r>
              <a:rPr lang="hr-HR" i="1" dirty="0" smtClean="0"/>
              <a:t> </a:t>
            </a:r>
            <a:r>
              <a:rPr lang="hr-HR" i="1" dirty="0" err="1" smtClean="0"/>
              <a:t>reus</a:t>
            </a:r>
            <a:r>
              <a:rPr lang="hr-HR" i="1" dirty="0" smtClean="0"/>
              <a:t>, </a:t>
            </a:r>
            <a:r>
              <a:rPr lang="hr-HR" i="1" dirty="0" err="1" smtClean="0"/>
              <a:t>mens</a:t>
            </a:r>
            <a:r>
              <a:rPr lang="hr-HR" i="1" dirty="0" smtClean="0"/>
              <a:t> </a:t>
            </a:r>
            <a:r>
              <a:rPr lang="hr-HR" i="1" dirty="0" err="1" smtClean="0"/>
              <a:t>rea</a:t>
            </a:r>
            <a:r>
              <a:rPr lang="hr-HR" i="1" dirty="0" smtClean="0"/>
              <a:t>, </a:t>
            </a:r>
            <a:r>
              <a:rPr lang="hr-HR" i="1" dirty="0" err="1" smtClean="0"/>
              <a:t>obiter</a:t>
            </a:r>
            <a:r>
              <a:rPr lang="hr-HR" i="1" dirty="0" smtClean="0"/>
              <a:t> </a:t>
            </a:r>
            <a:r>
              <a:rPr lang="hr-HR" i="1" dirty="0" err="1" smtClean="0"/>
              <a:t>dicta</a:t>
            </a:r>
            <a:r>
              <a:rPr lang="hr-HR" i="1" dirty="0" smtClean="0"/>
              <a:t>, </a:t>
            </a:r>
            <a:r>
              <a:rPr lang="hr-HR" i="1" dirty="0" err="1" smtClean="0"/>
              <a:t>ratio</a:t>
            </a:r>
            <a:r>
              <a:rPr lang="hr-HR" i="1" dirty="0" smtClean="0"/>
              <a:t> </a:t>
            </a:r>
            <a:r>
              <a:rPr lang="hr-HR" i="1" dirty="0" err="1" smtClean="0"/>
              <a:t>decidendi</a:t>
            </a:r>
            <a:r>
              <a:rPr lang="hr-HR" i="1" dirty="0" smtClean="0"/>
              <a:t>, stare </a:t>
            </a:r>
            <a:r>
              <a:rPr lang="hr-HR" i="1" dirty="0" err="1" smtClean="0"/>
              <a:t>decisis</a:t>
            </a:r>
            <a:r>
              <a:rPr lang="hr-HR" dirty="0" smtClean="0"/>
              <a:t>); </a:t>
            </a:r>
            <a:r>
              <a:rPr lang="hr-HR" b="1" dirty="0" err="1" smtClean="0"/>
              <a:t>French</a:t>
            </a:r>
            <a:r>
              <a:rPr lang="hr-HR" dirty="0" smtClean="0"/>
              <a:t>: </a:t>
            </a:r>
            <a:r>
              <a:rPr lang="hr-HR" i="1" dirty="0" err="1" smtClean="0"/>
              <a:t>contract</a:t>
            </a:r>
            <a:r>
              <a:rPr lang="hr-HR" i="1" dirty="0" smtClean="0"/>
              <a:t>, </a:t>
            </a:r>
            <a:r>
              <a:rPr lang="hr-HR" i="1" dirty="0" err="1" smtClean="0"/>
              <a:t>court</a:t>
            </a:r>
            <a:r>
              <a:rPr lang="hr-HR" i="1" dirty="0" smtClean="0"/>
              <a:t>, </a:t>
            </a:r>
            <a:r>
              <a:rPr lang="hr-HR" i="1" dirty="0" err="1" smtClean="0"/>
              <a:t>judge</a:t>
            </a:r>
            <a:r>
              <a:rPr lang="hr-HR" i="1" dirty="0" smtClean="0"/>
              <a:t>, </a:t>
            </a:r>
            <a:r>
              <a:rPr lang="hr-HR" i="1" dirty="0" err="1" smtClean="0"/>
              <a:t>judgment</a:t>
            </a:r>
            <a:r>
              <a:rPr lang="hr-HR" i="1" dirty="0" smtClean="0"/>
              <a:t>, </a:t>
            </a:r>
            <a:r>
              <a:rPr lang="hr-HR" i="1" dirty="0" err="1" smtClean="0"/>
              <a:t>jury</a:t>
            </a:r>
            <a:r>
              <a:rPr lang="hr-HR" i="1" dirty="0" smtClean="0"/>
              <a:t>, </a:t>
            </a:r>
            <a:r>
              <a:rPr lang="hr-HR" i="1" dirty="0" err="1" smtClean="0"/>
              <a:t>marriage</a:t>
            </a:r>
            <a:r>
              <a:rPr lang="hr-HR" i="1" dirty="0" smtClean="0"/>
              <a:t>, </a:t>
            </a:r>
            <a:r>
              <a:rPr lang="hr-HR" i="1" dirty="0" err="1" smtClean="0"/>
              <a:t>money</a:t>
            </a:r>
            <a:r>
              <a:rPr lang="hr-HR" i="1" dirty="0" smtClean="0"/>
              <a:t>, </a:t>
            </a:r>
            <a:r>
              <a:rPr lang="hr-HR" i="1" dirty="0" err="1" smtClean="0"/>
              <a:t>prison</a:t>
            </a:r>
            <a:r>
              <a:rPr lang="hr-HR" i="1" dirty="0" smtClean="0"/>
              <a:t>, </a:t>
            </a:r>
            <a:r>
              <a:rPr lang="hr-HR" i="1" dirty="0" err="1" smtClean="0"/>
              <a:t>property</a:t>
            </a:r>
            <a:r>
              <a:rPr lang="hr-HR" i="1" dirty="0" smtClean="0"/>
              <a:t>, </a:t>
            </a:r>
            <a:r>
              <a:rPr lang="hr-HR" i="1" dirty="0" err="1" smtClean="0"/>
              <a:t>tort</a:t>
            </a:r>
            <a:r>
              <a:rPr lang="hr-HR" dirty="0" smtClean="0"/>
              <a:t>), </a:t>
            </a:r>
            <a:r>
              <a:rPr lang="hr-HR" dirty="0" err="1" smtClean="0"/>
              <a:t>French</a:t>
            </a:r>
            <a:r>
              <a:rPr lang="hr-HR" dirty="0" smtClean="0"/>
              <a:t> </a:t>
            </a:r>
            <a:r>
              <a:rPr lang="hr-HR" dirty="0" err="1" smtClean="0"/>
              <a:t>suffixes</a:t>
            </a:r>
            <a:r>
              <a:rPr lang="hr-HR" dirty="0" smtClean="0"/>
              <a:t>: </a:t>
            </a:r>
            <a:r>
              <a:rPr lang="hr-HR" dirty="0" err="1" smtClean="0"/>
              <a:t>employ-</a:t>
            </a:r>
            <a:r>
              <a:rPr lang="hr-HR" b="1" dirty="0" err="1" smtClean="0"/>
              <a:t>er</a:t>
            </a:r>
            <a:r>
              <a:rPr lang="hr-HR" dirty="0" smtClean="0"/>
              <a:t>, </a:t>
            </a:r>
            <a:r>
              <a:rPr lang="hr-HR" dirty="0" err="1" smtClean="0"/>
              <a:t>employ-</a:t>
            </a:r>
            <a:r>
              <a:rPr lang="hr-HR" b="1" dirty="0" err="1" smtClean="0"/>
              <a:t>ee</a:t>
            </a:r>
            <a:r>
              <a:rPr lang="hr-HR" dirty="0" smtClean="0"/>
              <a:t>)</a:t>
            </a:r>
          </a:p>
          <a:p>
            <a:r>
              <a:rPr lang="hr-HR" dirty="0" err="1" smtClean="0"/>
              <a:t>Specific</a:t>
            </a:r>
            <a:r>
              <a:rPr lang="hr-HR" dirty="0" smtClean="0"/>
              <a:t> </a:t>
            </a:r>
            <a:r>
              <a:rPr lang="hr-HR" dirty="0" err="1"/>
              <a:t>c</a:t>
            </a:r>
            <a:r>
              <a:rPr lang="hr-HR" dirty="0" err="1" smtClean="0"/>
              <a:t>ollocations</a:t>
            </a:r>
            <a:r>
              <a:rPr lang="hr-HR" dirty="0" smtClean="0"/>
              <a:t> (</a:t>
            </a:r>
            <a:r>
              <a:rPr lang="hr-HR" i="1" dirty="0" smtClean="0"/>
              <a:t>fair </a:t>
            </a:r>
            <a:r>
              <a:rPr lang="hr-HR" i="1" dirty="0" err="1" smtClean="0"/>
              <a:t>trial</a:t>
            </a:r>
            <a:r>
              <a:rPr lang="hr-HR" i="1" dirty="0" smtClean="0"/>
              <a:t>, </a:t>
            </a:r>
            <a:r>
              <a:rPr lang="hr-HR" i="1" dirty="0" err="1" smtClean="0"/>
              <a:t>reach</a:t>
            </a:r>
            <a:r>
              <a:rPr lang="hr-HR" i="1" dirty="0" smtClean="0"/>
              <a:t> a </a:t>
            </a:r>
            <a:r>
              <a:rPr lang="hr-HR" i="1" dirty="0" err="1" smtClean="0"/>
              <a:t>verdict</a:t>
            </a:r>
            <a:r>
              <a:rPr lang="hr-HR" dirty="0" smtClean="0"/>
              <a:t>); </a:t>
            </a:r>
            <a:r>
              <a:rPr lang="hr-HR" dirty="0" err="1" smtClean="0"/>
              <a:t>phrasal</a:t>
            </a:r>
            <a:r>
              <a:rPr lang="hr-HR" dirty="0" smtClean="0"/>
              <a:t> </a:t>
            </a:r>
            <a:r>
              <a:rPr lang="hr-HR" dirty="0" err="1" smtClean="0"/>
              <a:t>verbs</a:t>
            </a:r>
            <a:r>
              <a:rPr lang="hr-HR" dirty="0" smtClean="0"/>
              <a:t> (</a:t>
            </a:r>
            <a:r>
              <a:rPr lang="hr-HR" i="1" dirty="0" smtClean="0"/>
              <a:t>put </a:t>
            </a:r>
            <a:r>
              <a:rPr lang="hr-HR" i="1" dirty="0" err="1" smtClean="0"/>
              <a:t>down</a:t>
            </a:r>
            <a:r>
              <a:rPr lang="hr-HR" i="1" dirty="0" smtClean="0"/>
              <a:t> a </a:t>
            </a:r>
            <a:r>
              <a:rPr lang="hr-HR" i="1" dirty="0" err="1" smtClean="0"/>
              <a:t>deposit</a:t>
            </a:r>
            <a:r>
              <a:rPr lang="hr-HR" i="1" dirty="0" smtClean="0"/>
              <a:t>, </a:t>
            </a:r>
            <a:r>
              <a:rPr lang="hr-HR" i="1" dirty="0" err="1" smtClean="0"/>
              <a:t>write</a:t>
            </a:r>
            <a:r>
              <a:rPr lang="hr-HR" i="1" dirty="0" smtClean="0"/>
              <a:t> </a:t>
            </a:r>
            <a:r>
              <a:rPr lang="hr-HR" i="1" dirty="0" err="1" smtClean="0"/>
              <a:t>off</a:t>
            </a:r>
            <a:r>
              <a:rPr lang="hr-HR" i="1" dirty="0" smtClean="0"/>
              <a:t> a </a:t>
            </a:r>
            <a:r>
              <a:rPr lang="hr-HR" i="1" dirty="0" err="1" smtClean="0"/>
              <a:t>debt</a:t>
            </a:r>
            <a:r>
              <a:rPr lang="hr-HR" i="1" dirty="0" smtClean="0"/>
              <a:t>)</a:t>
            </a:r>
          </a:p>
          <a:p>
            <a:endParaRPr lang="en-US" dirty="0"/>
          </a:p>
        </p:txBody>
      </p:sp>
    </p:spTree>
    <p:extLst>
      <p:ext uri="{BB962C8B-B14F-4D97-AF65-F5344CB8AC3E}">
        <p14:creationId xmlns:p14="http://schemas.microsoft.com/office/powerpoint/2010/main" val="185484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Characteristics</a:t>
            </a:r>
            <a:r>
              <a:rPr lang="hr-HR" dirty="0" smtClean="0"/>
              <a:t> </a:t>
            </a:r>
            <a:r>
              <a:rPr lang="hr-HR" dirty="0" err="1" smtClean="0"/>
              <a:t>of</a:t>
            </a:r>
            <a:r>
              <a:rPr lang="hr-HR" dirty="0" smtClean="0"/>
              <a:t> Legal English</a:t>
            </a:r>
            <a:endParaRPr lang="en-US" dirty="0"/>
          </a:p>
        </p:txBody>
      </p:sp>
      <p:sp>
        <p:nvSpPr>
          <p:cNvPr id="3" name="Content Placeholder 2"/>
          <p:cNvSpPr>
            <a:spLocks noGrp="1"/>
          </p:cNvSpPr>
          <p:nvPr>
            <p:ph idx="1"/>
          </p:nvPr>
        </p:nvSpPr>
        <p:spPr/>
        <p:txBody>
          <a:bodyPr>
            <a:normAutofit/>
          </a:bodyPr>
          <a:lstStyle/>
          <a:p>
            <a:r>
              <a:rPr lang="hr-HR" dirty="0" err="1" smtClean="0"/>
              <a:t>Ordinary</a:t>
            </a:r>
            <a:r>
              <a:rPr lang="hr-HR" dirty="0" smtClean="0"/>
              <a:t> </a:t>
            </a:r>
            <a:r>
              <a:rPr lang="hr-HR" dirty="0" err="1" smtClean="0"/>
              <a:t>words</a:t>
            </a:r>
            <a:r>
              <a:rPr lang="hr-HR" dirty="0" smtClean="0"/>
              <a:t> </a:t>
            </a:r>
            <a:r>
              <a:rPr lang="hr-HR" dirty="0" err="1" smtClean="0"/>
              <a:t>with</a:t>
            </a:r>
            <a:r>
              <a:rPr lang="hr-HR" dirty="0" smtClean="0"/>
              <a:t> a </a:t>
            </a:r>
            <a:r>
              <a:rPr lang="hr-HR" dirty="0" err="1" smtClean="0"/>
              <a:t>special</a:t>
            </a:r>
            <a:r>
              <a:rPr lang="hr-HR" dirty="0" smtClean="0"/>
              <a:t> </a:t>
            </a:r>
            <a:r>
              <a:rPr lang="hr-HR" dirty="0" err="1" smtClean="0"/>
              <a:t>legal</a:t>
            </a:r>
            <a:r>
              <a:rPr lang="hr-HR" dirty="0" smtClean="0"/>
              <a:t> </a:t>
            </a:r>
            <a:r>
              <a:rPr lang="hr-HR" dirty="0" err="1" smtClean="0"/>
              <a:t>meaning</a:t>
            </a:r>
            <a:r>
              <a:rPr lang="hr-HR" dirty="0" smtClean="0"/>
              <a:t> (</a:t>
            </a:r>
            <a:r>
              <a:rPr lang="hr-HR" i="1" dirty="0" err="1" smtClean="0"/>
              <a:t>construction</a:t>
            </a:r>
            <a:r>
              <a:rPr lang="hr-HR" i="1" dirty="0" smtClean="0"/>
              <a:t>, </a:t>
            </a:r>
            <a:r>
              <a:rPr lang="hr-HR" i="1" dirty="0" err="1" smtClean="0"/>
              <a:t>satisfy</a:t>
            </a:r>
            <a:r>
              <a:rPr lang="hr-HR" i="1" dirty="0" smtClean="0"/>
              <a:t>, </a:t>
            </a:r>
            <a:r>
              <a:rPr lang="hr-HR" i="1" dirty="0" err="1" smtClean="0"/>
              <a:t>consideration</a:t>
            </a:r>
            <a:r>
              <a:rPr lang="hr-HR" i="1" dirty="0" smtClean="0"/>
              <a:t>)</a:t>
            </a:r>
          </a:p>
          <a:p>
            <a:r>
              <a:rPr lang="hr-HR" dirty="0" smtClean="0"/>
              <a:t>Legal </a:t>
            </a:r>
            <a:r>
              <a:rPr lang="hr-HR" dirty="0" err="1" smtClean="0"/>
              <a:t>doublets</a:t>
            </a:r>
            <a:r>
              <a:rPr lang="hr-HR" dirty="0" smtClean="0"/>
              <a:t> </a:t>
            </a:r>
            <a:r>
              <a:rPr lang="hr-HR" i="1" dirty="0" smtClean="0"/>
              <a:t>(</a:t>
            </a:r>
            <a:r>
              <a:rPr lang="hr-HR" i="1" dirty="0" err="1" smtClean="0"/>
              <a:t>null</a:t>
            </a:r>
            <a:r>
              <a:rPr lang="hr-HR" i="1" dirty="0" smtClean="0"/>
              <a:t> </a:t>
            </a:r>
            <a:r>
              <a:rPr lang="hr-HR" i="1" dirty="0" err="1" smtClean="0"/>
              <a:t>and</a:t>
            </a:r>
            <a:r>
              <a:rPr lang="hr-HR" i="1" dirty="0" smtClean="0"/>
              <a:t> </a:t>
            </a:r>
            <a:r>
              <a:rPr lang="hr-HR" i="1" dirty="0" err="1" smtClean="0"/>
              <a:t>void</a:t>
            </a:r>
            <a:r>
              <a:rPr lang="hr-HR" i="1" dirty="0" smtClean="0"/>
              <a:t>, </a:t>
            </a:r>
            <a:r>
              <a:rPr lang="hr-HR" i="1" dirty="0" err="1" smtClean="0"/>
              <a:t>last</a:t>
            </a:r>
            <a:r>
              <a:rPr lang="hr-HR" i="1" dirty="0" smtClean="0"/>
              <a:t> </a:t>
            </a:r>
            <a:r>
              <a:rPr lang="hr-HR" i="1" dirty="0" err="1" smtClean="0"/>
              <a:t>will</a:t>
            </a:r>
            <a:r>
              <a:rPr lang="hr-HR" i="1" dirty="0" smtClean="0"/>
              <a:t> </a:t>
            </a:r>
            <a:r>
              <a:rPr lang="hr-HR" i="1" dirty="0" err="1" smtClean="0"/>
              <a:t>and</a:t>
            </a:r>
            <a:r>
              <a:rPr lang="hr-HR" i="1" dirty="0" smtClean="0"/>
              <a:t> testament)</a:t>
            </a:r>
          </a:p>
          <a:p>
            <a:r>
              <a:rPr lang="hr-HR" dirty="0" err="1" smtClean="0"/>
              <a:t>Uncommon</a:t>
            </a:r>
            <a:r>
              <a:rPr lang="hr-HR" dirty="0" smtClean="0"/>
              <a:t> pro-</a:t>
            </a:r>
            <a:r>
              <a:rPr lang="hr-HR" dirty="0" err="1" smtClean="0"/>
              <a:t>forms</a:t>
            </a:r>
            <a:r>
              <a:rPr lang="hr-HR" dirty="0" smtClean="0"/>
              <a:t> </a:t>
            </a:r>
            <a:r>
              <a:rPr lang="hr-HR" i="1" dirty="0" smtClean="0"/>
              <a:t>(</a:t>
            </a:r>
            <a:r>
              <a:rPr lang="hr-HR" i="1" dirty="0" err="1" smtClean="0"/>
              <a:t>the</a:t>
            </a:r>
            <a:r>
              <a:rPr lang="hr-HR" i="1" dirty="0" smtClean="0"/>
              <a:t> </a:t>
            </a:r>
            <a:r>
              <a:rPr lang="hr-HR" i="1" dirty="0"/>
              <a:t>same, </a:t>
            </a:r>
            <a:r>
              <a:rPr lang="hr-HR" i="1" dirty="0" err="1"/>
              <a:t>the</a:t>
            </a:r>
            <a:r>
              <a:rPr lang="hr-HR" i="1" dirty="0"/>
              <a:t> </a:t>
            </a:r>
            <a:r>
              <a:rPr lang="hr-HR" i="1" dirty="0" err="1"/>
              <a:t>said</a:t>
            </a:r>
            <a:r>
              <a:rPr lang="hr-HR" i="1" dirty="0"/>
              <a:t>, </a:t>
            </a:r>
            <a:r>
              <a:rPr lang="hr-HR" i="1" dirty="0" err="1"/>
              <a:t>the</a:t>
            </a:r>
            <a:r>
              <a:rPr lang="hr-HR" i="1" dirty="0"/>
              <a:t> </a:t>
            </a:r>
            <a:r>
              <a:rPr lang="hr-HR" i="1" dirty="0" err="1"/>
              <a:t>aforementioned</a:t>
            </a:r>
            <a:r>
              <a:rPr lang="hr-HR" i="1" dirty="0"/>
              <a:t>)</a:t>
            </a:r>
          </a:p>
          <a:p>
            <a:r>
              <a:rPr lang="hr-HR" dirty="0" err="1"/>
              <a:t>Syntactic</a:t>
            </a:r>
            <a:r>
              <a:rPr lang="hr-HR" dirty="0"/>
              <a:t> </a:t>
            </a:r>
            <a:r>
              <a:rPr lang="hr-HR" dirty="0" err="1"/>
              <a:t>complexity</a:t>
            </a:r>
            <a:r>
              <a:rPr lang="hr-HR" dirty="0"/>
              <a:t> (</a:t>
            </a:r>
            <a:r>
              <a:rPr lang="hr-HR" dirty="0" err="1"/>
              <a:t>long</a:t>
            </a:r>
            <a:r>
              <a:rPr lang="hr-HR" dirty="0"/>
              <a:t>, complex </a:t>
            </a:r>
            <a:r>
              <a:rPr lang="hr-HR" dirty="0" err="1"/>
              <a:t>sentences</a:t>
            </a:r>
            <a:r>
              <a:rPr lang="hr-HR" dirty="0" smtClean="0"/>
              <a:t>)</a:t>
            </a:r>
            <a:endParaRPr lang="hr-HR" dirty="0"/>
          </a:p>
        </p:txBody>
      </p:sp>
    </p:spTree>
    <p:extLst>
      <p:ext uri="{BB962C8B-B14F-4D97-AF65-F5344CB8AC3E}">
        <p14:creationId xmlns:p14="http://schemas.microsoft.com/office/powerpoint/2010/main" val="150737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495</TotalTime>
  <Words>1228</Words>
  <Application>Microsoft Office PowerPoint</Application>
  <PresentationFormat>Widescreen</PresentationFormat>
  <Paragraphs>122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Times New Roman</vt:lpstr>
      <vt:lpstr>Wingdings 3</vt:lpstr>
      <vt:lpstr>Wisp</vt:lpstr>
      <vt:lpstr>LANGUAGE AND LAW</vt:lpstr>
      <vt:lpstr>Preview</vt:lpstr>
      <vt:lpstr>Lead-in</vt:lpstr>
      <vt:lpstr>Lead-in</vt:lpstr>
      <vt:lpstr>Languages for Specific Purposes (LSP)</vt:lpstr>
      <vt:lpstr>Legal language</vt:lpstr>
      <vt:lpstr>Differences between legal language and other LSPs</vt:lpstr>
      <vt:lpstr>Characteristics of Legal English</vt:lpstr>
      <vt:lpstr>Characteristics of Legal English</vt:lpstr>
      <vt:lpstr>Characteristics of Legal English</vt:lpstr>
      <vt:lpstr>Legal English: Modal Verbs</vt:lpstr>
      <vt:lpstr>Complete the following table</vt:lpstr>
      <vt:lpstr>Decide whether the following statements are true or false</vt:lpstr>
      <vt:lpstr>Act of Settlement (1700)</vt:lpstr>
      <vt:lpstr>The Succession to the Crown Act 2013</vt:lpstr>
      <vt:lpstr>The Succession to the Crown Act 2013</vt:lpstr>
      <vt:lpstr>Research</vt:lpstr>
      <vt:lpstr>History of English</vt:lpstr>
      <vt:lpstr>A short history of the English language</vt:lpstr>
      <vt:lpstr>Assignment</vt:lpstr>
      <vt:lpstr>Lead-in</vt:lpstr>
      <vt:lpstr>Sources of Legal English</vt:lpstr>
      <vt:lpstr>What is the origin of words in the following sentence (Latin/French/English)</vt:lpstr>
      <vt:lpstr>Research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LAW</dc:title>
  <dc:creator>Admin</dc:creator>
  <cp:lastModifiedBy>Lelija Socanac</cp:lastModifiedBy>
  <cp:revision>21</cp:revision>
  <dcterms:created xsi:type="dcterms:W3CDTF">2017-10-03T11:53:29Z</dcterms:created>
  <dcterms:modified xsi:type="dcterms:W3CDTF">2018-10-14T14:36:54Z</dcterms:modified>
</cp:coreProperties>
</file>