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68" r:id="rId3"/>
    <p:sldId id="267" r:id="rId4"/>
    <p:sldId id="273" r:id="rId5"/>
    <p:sldId id="274" r:id="rId6"/>
    <p:sldId id="275" r:id="rId7"/>
    <p:sldId id="264" r:id="rId8"/>
    <p:sldId id="265" r:id="rId9"/>
    <p:sldId id="269" r:id="rId10"/>
    <p:sldId id="276" r:id="rId11"/>
    <p:sldId id="262" r:id="rId12"/>
    <p:sldId id="270" r:id="rId13"/>
    <p:sldId id="278" r:id="rId14"/>
    <p:sldId id="277" r:id="rId15"/>
    <p:sldId id="271" r:id="rId16"/>
    <p:sldId id="272" r:id="rId17"/>
    <p:sldId id="279" r:id="rId18"/>
    <p:sldId id="281" r:id="rId19"/>
    <p:sldId id="282" r:id="rId20"/>
    <p:sldId id="284" r:id="rId2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FF"/>
    <a:srgbClr val="FFCC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768CC0-AD50-4C67-8579-BE91E014584D}" type="datetimeFigureOut">
              <a:rPr lang="hr-HR" smtClean="0"/>
              <a:t>4.11.2014.</a:t>
            </a:fld>
            <a:endParaRPr lang="hr-H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5A0D08-7C06-43B6-87A0-000AA133C78F}" type="slidenum">
              <a:rPr lang="hr-HR" smtClean="0"/>
              <a:t>‹#›</a:t>
            </a:fld>
            <a:endParaRPr lang="hr-HR"/>
          </a:p>
        </p:txBody>
      </p:sp>
    </p:spTree>
    <p:extLst>
      <p:ext uri="{BB962C8B-B14F-4D97-AF65-F5344CB8AC3E}">
        <p14:creationId xmlns:p14="http://schemas.microsoft.com/office/powerpoint/2010/main" val="403621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4A5A0D08-7C06-43B6-87A0-000AA133C78F}" type="slidenum">
              <a:rPr lang="hr-HR" smtClean="0"/>
              <a:t>10</a:t>
            </a:fld>
            <a:endParaRPr lang="hr-HR"/>
          </a:p>
        </p:txBody>
      </p:sp>
    </p:spTree>
    <p:extLst>
      <p:ext uri="{BB962C8B-B14F-4D97-AF65-F5344CB8AC3E}">
        <p14:creationId xmlns:p14="http://schemas.microsoft.com/office/powerpoint/2010/main" val="3324904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hr-H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B030BEA8-3B2F-4418-AA79-931104C1CEAC}" type="datetimeFigureOut">
              <a:rPr lang="sr-Latn-CS" smtClean="0"/>
              <a:pPr/>
              <a:t>4.11.2014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838574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030BEA8-3B2F-4418-AA79-931104C1CEAC}" type="datetimeFigureOut">
              <a:rPr lang="sr-Latn-CS" smtClean="0"/>
              <a:pPr/>
              <a:t>4.11.2014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2853594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030BEA8-3B2F-4418-AA79-931104C1CEAC}" type="datetimeFigureOut">
              <a:rPr lang="sr-Latn-CS" smtClean="0"/>
              <a:pPr/>
              <a:t>4.11.2014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312683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030BEA8-3B2F-4418-AA79-931104C1CEAC}" type="datetimeFigureOut">
              <a:rPr lang="sr-Latn-CS" smtClean="0"/>
              <a:pPr/>
              <a:t>4.11.2014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1223007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hr-H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30BEA8-3B2F-4418-AA79-931104C1CEAC}" type="datetimeFigureOut">
              <a:rPr lang="sr-Latn-CS" smtClean="0"/>
              <a:pPr/>
              <a:t>4.11.2014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3288888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B030BEA8-3B2F-4418-AA79-931104C1CEAC}" type="datetimeFigureOut">
              <a:rPr lang="sr-Latn-CS" smtClean="0"/>
              <a:pPr/>
              <a:t>4.11.2014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3354063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B030BEA8-3B2F-4418-AA79-931104C1CEAC}" type="datetimeFigureOut">
              <a:rPr lang="sr-Latn-CS" smtClean="0"/>
              <a:pPr/>
              <a:t>4.11.2014</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1424016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B030BEA8-3B2F-4418-AA79-931104C1CEAC}" type="datetimeFigureOut">
              <a:rPr lang="sr-Latn-CS" smtClean="0"/>
              <a:pPr/>
              <a:t>4.11.2014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195348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0BEA8-3B2F-4418-AA79-931104C1CEAC}" type="datetimeFigureOut">
              <a:rPr lang="sr-Latn-CS" smtClean="0"/>
              <a:pPr/>
              <a:t>4.11.2014</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1414908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hr-H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0BEA8-3B2F-4418-AA79-931104C1CEAC}" type="datetimeFigureOut">
              <a:rPr lang="sr-Latn-CS" smtClean="0"/>
              <a:pPr/>
              <a:t>4.11.2014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2208133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hr-H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hr-H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30BEA8-3B2F-4418-AA79-931104C1CEAC}" type="datetimeFigureOut">
              <a:rPr lang="sr-Latn-CS" smtClean="0"/>
              <a:pPr/>
              <a:t>4.11.2014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3DC1C60-A402-47B2-A02E-3CD98EE43F7F}" type="slidenum">
              <a:rPr lang="hr-HR" smtClean="0"/>
              <a:pPr/>
              <a:t>‹#›</a:t>
            </a:fld>
            <a:endParaRPr lang="hr-HR"/>
          </a:p>
        </p:txBody>
      </p:sp>
    </p:spTree>
    <p:extLst>
      <p:ext uri="{BB962C8B-B14F-4D97-AF65-F5344CB8AC3E}">
        <p14:creationId xmlns:p14="http://schemas.microsoft.com/office/powerpoint/2010/main" val="3097506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030BEA8-3B2F-4418-AA79-931104C1CEAC}" type="datetimeFigureOut">
              <a:rPr lang="sr-Latn-CS" smtClean="0"/>
              <a:pPr/>
              <a:t>4.11.2014</a:t>
            </a:fld>
            <a:endParaRPr lang="hr-H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3DC1C60-A402-47B2-A02E-3CD98EE43F7F}" type="slidenum">
              <a:rPr lang="hr-HR" smtClean="0"/>
              <a:pPr/>
              <a:t>‹#›</a:t>
            </a:fld>
            <a:endParaRPr lang="hr-HR"/>
          </a:p>
        </p:txBody>
      </p:sp>
    </p:spTree>
    <p:extLst>
      <p:ext uri="{BB962C8B-B14F-4D97-AF65-F5344CB8AC3E}">
        <p14:creationId xmlns:p14="http://schemas.microsoft.com/office/powerpoint/2010/main" val="17559579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r-Latn-R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UjTHLi_kYVs&amp;feature=related" TargetMode="External"/><Relationship Id="rId2" Type="http://schemas.openxmlformats.org/officeDocument/2006/relationships/hyperlink" Target="http://www.youtube.com/watch?v=AV4-D-eTUL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ndex.php?title=Subject_political_culture&amp;action=edit&amp;redlink=1" TargetMode="External"/><Relationship Id="rId2" Type="http://schemas.openxmlformats.org/officeDocument/2006/relationships/hyperlink" Target="http://en.wikipedia.org/wiki/Parochial_political_culture" TargetMode="External"/><Relationship Id="rId1" Type="http://schemas.openxmlformats.org/officeDocument/2006/relationships/slideLayout" Target="../slideLayouts/slideLayout2.xml"/><Relationship Id="rId5" Type="http://schemas.openxmlformats.org/officeDocument/2006/relationships/hyperlink" Target="http://en.wikipedia.org/wiki/Civic_culture" TargetMode="External"/><Relationship Id="rId4" Type="http://schemas.openxmlformats.org/officeDocument/2006/relationships/hyperlink" Target="http://en.wikipedia.org/w/index.php?title=Participant_political_culture&amp;action=edit&amp;redlink=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Law</a:t>
            </a:r>
            <a:r>
              <a:rPr lang="hr-HR" dirty="0" smtClean="0"/>
              <a:t> </a:t>
            </a:r>
            <a:r>
              <a:rPr lang="hr-HR" dirty="0" err="1" smtClean="0"/>
              <a:t>and</a:t>
            </a:r>
            <a:r>
              <a:rPr lang="hr-HR" dirty="0" smtClean="0"/>
              <a:t> </a:t>
            </a:r>
            <a:r>
              <a:rPr lang="hr-HR" dirty="0" err="1" smtClean="0"/>
              <a:t>Culture</a:t>
            </a:r>
            <a:endParaRPr lang="hr-HR" dirty="0"/>
          </a:p>
        </p:txBody>
      </p:sp>
      <p:sp>
        <p:nvSpPr>
          <p:cNvPr id="3" name="Subtitle 2"/>
          <p:cNvSpPr>
            <a:spLocks noGrp="1"/>
          </p:cNvSpPr>
          <p:nvPr>
            <p:ph type="subTitle" idx="1"/>
          </p:nvPr>
        </p:nvSpPr>
        <p:spPr/>
        <p:txBody>
          <a:bodyPr/>
          <a:lstStyle/>
          <a:p>
            <a:r>
              <a:rPr lang="hr-HR" dirty="0" smtClean="0"/>
              <a:t>Zagreb</a:t>
            </a:r>
          </a:p>
          <a:p>
            <a:r>
              <a:rPr lang="hr-HR" dirty="0" err="1" smtClean="0"/>
              <a:t>Mond</a:t>
            </a:r>
            <a:r>
              <a:rPr lang="en-US" dirty="0" smtClean="0"/>
              <a:t>ay, May </a:t>
            </a:r>
            <a:r>
              <a:rPr lang="hr-HR" dirty="0" smtClean="0"/>
              <a:t>30</a:t>
            </a:r>
            <a:r>
              <a:rPr lang="en-US" dirty="0" smtClean="0"/>
              <a:t>, 2011</a:t>
            </a:r>
            <a:endParaRPr lang="hr-H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48"/>
            <a:ext cx="8229600" cy="748160"/>
          </a:xfrm>
        </p:spPr>
        <p:txBody>
          <a:bodyPr>
            <a:normAutofit/>
          </a:bodyPr>
          <a:lstStyle/>
          <a:p>
            <a:r>
              <a:rPr lang="en-US" dirty="0" err="1" smtClean="0"/>
              <a:t>Mesaurable</a:t>
            </a:r>
            <a:r>
              <a:rPr lang="hr-HR" dirty="0" smtClean="0"/>
              <a:t>  </a:t>
            </a:r>
            <a:r>
              <a:rPr lang="hr-HR" dirty="0" err="1" smtClean="0"/>
              <a:t>Dimensions</a:t>
            </a:r>
            <a:endParaRPr lang="en-US" dirty="0"/>
          </a:p>
        </p:txBody>
      </p:sp>
      <p:sp>
        <p:nvSpPr>
          <p:cNvPr id="5" name="Text Placeholder 4"/>
          <p:cNvSpPr>
            <a:spLocks noGrp="1"/>
          </p:cNvSpPr>
          <p:nvPr>
            <p:ph type="body" idx="1"/>
          </p:nvPr>
        </p:nvSpPr>
        <p:spPr/>
        <p:txBody>
          <a:bodyPr>
            <a:normAutofit fontScale="92500" lnSpcReduction="20000"/>
          </a:bodyPr>
          <a:lstStyle/>
          <a:p>
            <a:r>
              <a:rPr lang="hr-HR" dirty="0" smtClean="0"/>
              <a:t>James Gibson</a:t>
            </a:r>
          </a:p>
          <a:p>
            <a:r>
              <a:rPr lang="hr-HR" dirty="0" err="1" smtClean="0"/>
              <a:t>Gregory</a:t>
            </a:r>
            <a:r>
              <a:rPr lang="hr-HR" dirty="0" smtClean="0"/>
              <a:t> </a:t>
            </a:r>
            <a:r>
              <a:rPr lang="hr-HR" dirty="0" err="1" smtClean="0"/>
              <a:t>Caldeira</a:t>
            </a:r>
            <a:endParaRPr lang="hr-HR" dirty="0" smtClean="0"/>
          </a:p>
          <a:p>
            <a:r>
              <a:rPr lang="en-US" sz="1600" dirty="0" smtClean="0">
                <a:solidFill>
                  <a:schemeClr val="accent6"/>
                </a:solidFill>
              </a:rPr>
              <a:t>http://www.jstor.org/pss/3054034</a:t>
            </a:r>
            <a:endParaRPr lang="en-US" sz="1600" dirty="0">
              <a:solidFill>
                <a:schemeClr val="accent6"/>
              </a:solidFill>
            </a:endParaRPr>
          </a:p>
        </p:txBody>
      </p:sp>
      <p:sp>
        <p:nvSpPr>
          <p:cNvPr id="3" name="Content Placeholder 2"/>
          <p:cNvSpPr>
            <a:spLocks noGrp="1"/>
          </p:cNvSpPr>
          <p:nvPr>
            <p:ph sz="half" idx="2"/>
          </p:nvPr>
        </p:nvSpPr>
        <p:spPr/>
        <p:txBody>
          <a:bodyPr>
            <a:noAutofit/>
          </a:bodyPr>
          <a:lstStyle/>
          <a:p>
            <a:pPr marL="514350" indent="-514350" algn="r">
              <a:lnSpc>
                <a:spcPct val="200000"/>
              </a:lnSpc>
              <a:buFont typeface="+mj-lt"/>
              <a:buAutoNum type="arabicPeriod"/>
            </a:pPr>
            <a:r>
              <a:rPr lang="hr-HR" sz="2000" b="1" dirty="0" err="1" smtClean="0"/>
              <a:t>Support</a:t>
            </a:r>
            <a:r>
              <a:rPr lang="hr-HR" sz="2000" b="1" dirty="0" smtClean="0"/>
              <a:t> for </a:t>
            </a:r>
            <a:r>
              <a:rPr lang="hr-HR" sz="2000" b="1" dirty="0" err="1" smtClean="0"/>
              <a:t>Rule</a:t>
            </a:r>
            <a:r>
              <a:rPr lang="hr-HR" sz="2000" b="1" dirty="0" smtClean="0"/>
              <a:t> </a:t>
            </a:r>
            <a:r>
              <a:rPr lang="hr-HR" sz="2000" b="1" dirty="0" err="1" smtClean="0"/>
              <a:t>of</a:t>
            </a:r>
            <a:r>
              <a:rPr lang="hr-HR" sz="2000" b="1" dirty="0" smtClean="0"/>
              <a:t> </a:t>
            </a:r>
            <a:r>
              <a:rPr lang="hr-HR" sz="2000" b="1" dirty="0" err="1" smtClean="0"/>
              <a:t>Law</a:t>
            </a:r>
            <a:endParaRPr lang="hr-HR" sz="2000" b="1" dirty="0" smtClean="0"/>
          </a:p>
          <a:p>
            <a:pPr marL="514350" indent="-514350" algn="r">
              <a:lnSpc>
                <a:spcPct val="200000"/>
              </a:lnSpc>
              <a:buFont typeface="+mj-lt"/>
              <a:buAutoNum type="arabicPeriod"/>
            </a:pPr>
            <a:r>
              <a:rPr lang="en-US" sz="2000" b="1" dirty="0" smtClean="0"/>
              <a:t>Perceptions of the Neutrality of Law</a:t>
            </a:r>
            <a:endParaRPr lang="hr-HR" sz="2000" b="1" dirty="0" smtClean="0"/>
          </a:p>
          <a:p>
            <a:pPr marL="514350" indent="-514350" algn="r">
              <a:lnSpc>
                <a:spcPct val="200000"/>
              </a:lnSpc>
              <a:buFont typeface="+mj-lt"/>
              <a:buAutoNum type="arabicPeriod"/>
            </a:pPr>
            <a:r>
              <a:rPr lang="en-US" sz="2000" b="1" dirty="0" smtClean="0"/>
              <a:t>Valuation of Individual Liberty</a:t>
            </a:r>
            <a:endParaRPr lang="en-US" sz="2000" b="1" dirty="0"/>
          </a:p>
        </p:txBody>
      </p:sp>
      <p:sp>
        <p:nvSpPr>
          <p:cNvPr id="6" name="Text Placeholder 5"/>
          <p:cNvSpPr>
            <a:spLocks noGrp="1"/>
          </p:cNvSpPr>
          <p:nvPr>
            <p:ph type="body" sz="quarter" idx="3"/>
          </p:nvPr>
        </p:nvSpPr>
        <p:spPr/>
        <p:txBody>
          <a:bodyPr/>
          <a:lstStyle/>
          <a:p>
            <a:r>
              <a:rPr lang="hr-HR" dirty="0" smtClean="0"/>
              <a:t>Legal </a:t>
            </a:r>
            <a:r>
              <a:rPr lang="hr-HR" dirty="0" err="1" smtClean="0"/>
              <a:t>cultures</a:t>
            </a:r>
            <a:r>
              <a:rPr lang="hr-HR" dirty="0" smtClean="0"/>
              <a:t> </a:t>
            </a:r>
            <a:r>
              <a:rPr lang="hr-HR" dirty="0" err="1" smtClean="0"/>
              <a:t>in</a:t>
            </a:r>
            <a:r>
              <a:rPr lang="hr-HR" dirty="0" smtClean="0"/>
              <a:t> Europe  </a:t>
            </a:r>
            <a:r>
              <a:rPr lang="hr-HR" dirty="0" err="1" smtClean="0"/>
              <a:t>L</a:t>
            </a:r>
            <a:r>
              <a:rPr lang="hr-HR" cap="none" dirty="0" err="1" smtClean="0"/>
              <a:t>aw</a:t>
            </a:r>
            <a:r>
              <a:rPr lang="hr-HR" cap="none" dirty="0" smtClean="0"/>
              <a:t>&amp;</a:t>
            </a:r>
            <a:r>
              <a:rPr lang="hr-HR" cap="none" dirty="0" err="1" smtClean="0"/>
              <a:t>Society</a:t>
            </a:r>
            <a:r>
              <a:rPr lang="hr-HR" cap="none" dirty="0" smtClean="0"/>
              <a:t> </a:t>
            </a:r>
            <a:r>
              <a:rPr lang="hr-HR" cap="none" dirty="0" err="1" smtClean="0"/>
              <a:t>Rewiew</a:t>
            </a:r>
            <a:r>
              <a:rPr lang="hr-HR" cap="none" dirty="0" smtClean="0"/>
              <a:t> 30, 1, 1966</a:t>
            </a:r>
          </a:p>
        </p:txBody>
      </p:sp>
      <p:pic>
        <p:nvPicPr>
          <p:cNvPr id="8" name="Content Placeholder 7" descr="legal culture.gif"/>
          <p:cNvPicPr>
            <a:picLocks noGrp="1" noChangeAspect="1"/>
          </p:cNvPicPr>
          <p:nvPr>
            <p:ph sz="quarter" idx="4"/>
          </p:nvPr>
        </p:nvPicPr>
        <p:blipFill>
          <a:blip r:embed="rId3"/>
          <a:stretch>
            <a:fillRect/>
          </a:stretch>
        </p:blipFill>
        <p:spPr>
          <a:xfrm>
            <a:off x="4500562" y="2240948"/>
            <a:ext cx="3500462" cy="4259886"/>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legal culture?</a:t>
            </a:r>
            <a:r>
              <a:rPr lang="hr-HR" b="1" dirty="0" smtClean="0"/>
              <a:t> </a:t>
            </a:r>
            <a:r>
              <a:rPr lang="en-US" dirty="0" smtClean="0"/>
              <a:t>Dimensions of Legal Values</a:t>
            </a:r>
            <a:endParaRPr lang="en-US" dirty="0"/>
          </a:p>
        </p:txBody>
      </p:sp>
      <p:sp>
        <p:nvSpPr>
          <p:cNvPr id="3" name="Content Placeholder 2"/>
          <p:cNvSpPr>
            <a:spLocks noGrp="1"/>
          </p:cNvSpPr>
          <p:nvPr>
            <p:ph idx="1"/>
          </p:nvPr>
        </p:nvSpPr>
        <p:spPr/>
        <p:txBody>
          <a:bodyPr>
            <a:normAutofit/>
          </a:bodyPr>
          <a:lstStyle/>
          <a:p>
            <a:pPr>
              <a:buNone/>
            </a:pPr>
            <a:r>
              <a:rPr lang="en-US" b="1" dirty="0" smtClean="0"/>
              <a:t>(1) </a:t>
            </a:r>
            <a:r>
              <a:rPr lang="en-US" b="1" i="1" dirty="0" smtClean="0"/>
              <a:t>legal consciousness, </a:t>
            </a:r>
            <a:r>
              <a:rPr lang="en-US" dirty="0" smtClean="0"/>
              <a:t>which refers to specific attitudes toward legal issues and institutions; </a:t>
            </a:r>
            <a:endParaRPr lang="hr-HR" dirty="0" smtClean="0"/>
          </a:p>
          <a:p>
            <a:pPr>
              <a:buNone/>
            </a:pPr>
            <a:r>
              <a:rPr lang="en-US" b="1" dirty="0" smtClean="0"/>
              <a:t>(2) </a:t>
            </a:r>
            <a:r>
              <a:rPr lang="en-US" b="1" i="1" dirty="0" smtClean="0"/>
              <a:t>legal cultural values</a:t>
            </a:r>
            <a:r>
              <a:rPr lang="en-US" i="1" dirty="0" smtClean="0"/>
              <a:t>, </a:t>
            </a:r>
            <a:r>
              <a:rPr lang="en-US" dirty="0" smtClean="0"/>
              <a:t>by which we mean more general values relevant to the legal system but not necessar­ily closely connected to it; and </a:t>
            </a:r>
            <a:endParaRPr lang="hr-HR" dirty="0" smtClean="0"/>
          </a:p>
          <a:p>
            <a:pPr>
              <a:buNone/>
            </a:pPr>
            <a:r>
              <a:rPr lang="en-US" dirty="0" smtClean="0"/>
              <a:t>(3) more </a:t>
            </a:r>
            <a:r>
              <a:rPr lang="en-US" b="1" i="1" dirty="0" smtClean="0"/>
              <a:t>general cultural values, </a:t>
            </a:r>
            <a:r>
              <a:rPr lang="en-US" dirty="0" smtClean="0"/>
              <a:t>such as a preference for individualism over collectivism, trust in people,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886700" cy="1325563"/>
          </a:xfrm>
        </p:spPr>
        <p:txBody>
          <a:bodyPr>
            <a:noAutofit/>
          </a:bodyPr>
          <a:lstStyle/>
          <a:p>
            <a:r>
              <a:rPr lang="hr-HR" sz="3600" dirty="0" err="1" smtClean="0"/>
              <a:t>Support</a:t>
            </a:r>
            <a:r>
              <a:rPr lang="hr-HR" sz="3600" dirty="0" smtClean="0"/>
              <a:t> for </a:t>
            </a:r>
            <a:r>
              <a:rPr lang="hr-HR" sz="3600" dirty="0" err="1" smtClean="0"/>
              <a:t>Rule</a:t>
            </a:r>
            <a:r>
              <a:rPr lang="hr-HR" sz="3600" dirty="0" smtClean="0"/>
              <a:t> </a:t>
            </a:r>
            <a:r>
              <a:rPr lang="hr-HR" sz="3600" dirty="0" err="1" smtClean="0"/>
              <a:t>of</a:t>
            </a:r>
            <a:r>
              <a:rPr lang="hr-HR" sz="3600" dirty="0" smtClean="0"/>
              <a:t> </a:t>
            </a:r>
            <a:r>
              <a:rPr lang="hr-HR" sz="3600" dirty="0" err="1" smtClean="0"/>
              <a:t>Law</a:t>
            </a:r>
            <a:endParaRPr lang="en-US" sz="3600" dirty="0"/>
          </a:p>
        </p:txBody>
      </p:sp>
      <p:sp>
        <p:nvSpPr>
          <p:cNvPr id="3" name="Content Placeholder 2"/>
          <p:cNvSpPr>
            <a:spLocks noGrp="1"/>
          </p:cNvSpPr>
          <p:nvPr>
            <p:ph idx="1"/>
          </p:nvPr>
        </p:nvSpPr>
        <p:spPr/>
        <p:txBody>
          <a:bodyPr>
            <a:normAutofit/>
          </a:bodyPr>
          <a:lstStyle/>
          <a:p>
            <a:pPr>
              <a:buNone/>
            </a:pPr>
            <a:r>
              <a:rPr lang="en-US" dirty="0" smtClean="0"/>
              <a:t>Willingness to tolerate exceptions to the law is an attitude of some importance in the operation of a legal system. At the ex</a:t>
            </a:r>
            <a:r>
              <a:rPr lang="hr-HR" dirty="0" smtClean="0"/>
              <a:t>t</a:t>
            </a:r>
            <a:r>
              <a:rPr lang="en-US" dirty="0" err="1" smtClean="0"/>
              <a:t>reme</a:t>
            </a:r>
            <a:r>
              <a:rPr lang="en-US" dirty="0" smtClean="0"/>
              <a:t>, of course, nearly everyone agrees that there are some circumstances under which law must be put aside in favor of justice or self-interest or the need to craft immediate solutions to press­ing political and legal problems. At the opposite end of the continuum, nearly everyone also believes that, in general, laws ought to be followed, that citizens and rulers have a normative obliga­tion to abide by the rule of law, and that under most circum­stances the universal and equal application of the law should pre­vail. But between these two extremes, there is a great deal of latitude, and it is this variability that is of most interest to us. The extent to which citizens believe that they ought to adhere rigidly to law is one aspect of legal values, and it is quite likely that nations differ significantly on this dimension.</a:t>
            </a:r>
            <a:endParaRPr lang="hr-HR"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Rule</a:t>
            </a:r>
            <a:r>
              <a:rPr lang="hr-HR" dirty="0" smtClean="0"/>
              <a:t> </a:t>
            </a:r>
            <a:r>
              <a:rPr lang="hr-HR" dirty="0" err="1" smtClean="0"/>
              <a:t>of</a:t>
            </a:r>
            <a:r>
              <a:rPr lang="hr-HR" dirty="0" smtClean="0"/>
              <a:t> </a:t>
            </a:r>
            <a:r>
              <a:rPr lang="hr-HR" dirty="0" err="1" smtClean="0"/>
              <a:t>Law</a:t>
            </a:r>
            <a:r>
              <a:rPr lang="hr-HR" dirty="0" smtClean="0"/>
              <a:t> </a:t>
            </a:r>
            <a:endParaRPr lang="en-US" dirty="0"/>
          </a:p>
        </p:txBody>
      </p:sp>
      <p:sp>
        <p:nvSpPr>
          <p:cNvPr id="3" name="Content Placeholder 2"/>
          <p:cNvSpPr>
            <a:spLocks noGrp="1"/>
          </p:cNvSpPr>
          <p:nvPr>
            <p:ph idx="1"/>
          </p:nvPr>
        </p:nvSpPr>
        <p:spPr/>
        <p:txBody>
          <a:bodyPr>
            <a:normAutofit/>
          </a:bodyPr>
          <a:lstStyle/>
          <a:p>
            <a:pPr>
              <a:buNone/>
            </a:pPr>
            <a:r>
              <a:rPr lang="en-US" dirty="0" smtClean="0"/>
              <a:t>The best indicator of attitudes toward the rule of law is the third item: "If you don't particularly agree with law, it is all right to break it if you are careful not to get caught." This is a cynical statement that in essence cedes no moral authority to law. According to this item, the most law-abiding people are clearly the British—nearly 93% of the respondents disagree or disagree strongly with the statement. Similarly, in Italy, The Netherlands, Ireland, Denmark, West Germany, Spain, and East Germany, we find widespread disapproval of the idea that it is legitimate to break laws Conversely, respect for law is lowest in France, Luxembourg, and Belgium, where roughly one-quarter of the respondents agree or agree strongly with the statement (Portugal follows closely be­hind). There is certainly considerable cross-national variation within the EU in attitudes toward the rule of law</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Neutrality</a:t>
            </a:r>
            <a:r>
              <a:rPr lang="hr-HR" dirty="0" smtClean="0"/>
              <a:t> </a:t>
            </a:r>
            <a:r>
              <a:rPr lang="hr-HR" dirty="0" err="1" smtClean="0"/>
              <a:t>of</a:t>
            </a:r>
            <a:r>
              <a:rPr lang="hr-HR" dirty="0" smtClean="0"/>
              <a:t> </a:t>
            </a:r>
            <a:r>
              <a:rPr lang="hr-HR" dirty="0" err="1" smtClean="0"/>
              <a:t>Law</a:t>
            </a:r>
            <a:endParaRPr lang="en-US" dirty="0"/>
          </a:p>
        </p:txBody>
      </p:sp>
      <p:sp>
        <p:nvSpPr>
          <p:cNvPr id="3" name="Content Placeholder 2"/>
          <p:cNvSpPr>
            <a:spLocks noGrp="1"/>
          </p:cNvSpPr>
          <p:nvPr>
            <p:ph idx="1"/>
          </p:nvPr>
        </p:nvSpPr>
        <p:spPr/>
        <p:txBody>
          <a:bodyPr>
            <a:normAutofit/>
          </a:bodyPr>
          <a:lstStyle/>
          <a:p>
            <a:pPr>
              <a:buNone/>
            </a:pPr>
            <a:r>
              <a:rPr lang="en-US" dirty="0" smtClean="0"/>
              <a:t>There are comparable differences in perceptions of the neutrality of law. In West Germany and The Netherlands, more than 60% of the respondents reject the proposition that "My interests are rarely represented in the law; usually law reflects the views of those who want to control me." In Denmark, a majority of the respondents also rejects the statement; near majorities disagree with it in Great Britain, Ireland, and France. On the other hand, a majority of the respondents in Greece (and a near majority in Belgium) view law as a repressive force. In all our countries, sizable minorities, at least, assert that law reflects the interests of those who would control them. Thus, these perhaps surprising results suggest that belief in </a:t>
            </a:r>
            <a:r>
              <a:rPr lang="en-US" i="1" dirty="0" smtClean="0"/>
              <a:t>the </a:t>
            </a:r>
            <a:r>
              <a:rPr lang="en-US" dirty="0" smtClean="0"/>
              <a:t>neutrality of law is not necessarily widespread in Europe and illustrate significant cross-national variability.</a:t>
            </a:r>
            <a:endParaRPr lang="hr-HR"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Perceptions of the Neutrality of Law</a:t>
            </a:r>
            <a:endParaRPr lang="en-US" sz="3600" dirty="0"/>
          </a:p>
        </p:txBody>
      </p:sp>
      <p:sp>
        <p:nvSpPr>
          <p:cNvPr id="3" name="Content Placeholder 2"/>
          <p:cNvSpPr>
            <a:spLocks noGrp="1"/>
          </p:cNvSpPr>
          <p:nvPr>
            <p:ph idx="1"/>
          </p:nvPr>
        </p:nvSpPr>
        <p:spPr/>
        <p:txBody>
          <a:bodyPr>
            <a:normAutofit/>
          </a:bodyPr>
          <a:lstStyle/>
          <a:p>
            <a:pPr>
              <a:buNone/>
            </a:pPr>
            <a:r>
              <a:rPr lang="en-US" dirty="0" smtClean="0"/>
              <a:t>Various people may well perceive the role of law in society in quite different lights. This view of law as consensual and neutral is common within a variety of types of legal scholarship </a:t>
            </a:r>
            <a:r>
              <a:rPr lang="hr-HR" dirty="0" smtClean="0"/>
              <a:t>. </a:t>
            </a:r>
            <a:r>
              <a:rPr lang="en-US" dirty="0" smtClean="0"/>
              <a:t>Others, however, may perceive law as an external, </a:t>
            </a:r>
            <a:r>
              <a:rPr lang="hr-HR" dirty="0" smtClean="0"/>
              <a:t> </a:t>
            </a:r>
            <a:r>
              <a:rPr lang="en-US" dirty="0" smtClean="0"/>
              <a:t>repressive,</a:t>
            </a:r>
            <a:r>
              <a:rPr lang="hr-HR" dirty="0" smtClean="0"/>
              <a:t> </a:t>
            </a:r>
            <a:r>
              <a:rPr lang="en-US" dirty="0" smtClean="0"/>
              <a:t> and coercive force. </a:t>
            </a:r>
            <a:r>
              <a:rPr lang="hr-HR" dirty="0" smtClean="0"/>
              <a:t> </a:t>
            </a:r>
            <a:r>
              <a:rPr lang="en-US" dirty="0" smtClean="0"/>
              <a:t>Instead of embodying a broad social consensus to which nearly all citizens subscribe, law may be seen as an instrument of social control, as a means by which others advance their contrary political interests. This view of law as an instrument of political struggle, of political conflict, stands in sharp contrast to the perception that law represents the consensual interests of society. In the</a:t>
            </a:r>
            <a:r>
              <a:rPr lang="hr-HR" dirty="0" smtClean="0"/>
              <a:t> </a:t>
            </a:r>
            <a:r>
              <a:rPr lang="en-US" dirty="0" smtClean="0"/>
              <a:t>view that law in general represents the interests of the entire society and that few will express a fundamental alienation toward law and legal institutions.</a:t>
            </a:r>
            <a:endParaRPr lang="hr-H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Valuation of Individual Liberty</a:t>
            </a:r>
            <a:endParaRPr lang="en-US" dirty="0"/>
          </a:p>
        </p:txBody>
      </p:sp>
      <p:sp>
        <p:nvSpPr>
          <p:cNvPr id="3" name="Content Placeholder 2"/>
          <p:cNvSpPr>
            <a:spLocks noGrp="1"/>
          </p:cNvSpPr>
          <p:nvPr>
            <p:ph idx="1"/>
          </p:nvPr>
        </p:nvSpPr>
        <p:spPr/>
        <p:txBody>
          <a:bodyPr>
            <a:normAutofit/>
          </a:bodyPr>
          <a:lstStyle/>
          <a:p>
            <a:pPr>
              <a:buNone/>
            </a:pPr>
            <a:r>
              <a:rPr lang="en-US" dirty="0" smtClean="0"/>
              <a:t>Earlier research has argued that a basic distinction among people is in their willingness to tolerate disorder for the benefit of individual liberty. This seems to be a basic social attitude, one stable over time and closely associated with a variety of other political beliefs. Moreover, struggles over the extent of individual liberty constitute the very heart of most legal systems. Those who value liberty are more likely to favor the universalistic application of the rule of law and are less likely to view law as an instrument of repression and social control.</a:t>
            </a:r>
            <a:endParaRPr lang="hr-HR"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Individual</a:t>
            </a:r>
            <a:r>
              <a:rPr lang="hr-HR" dirty="0" smtClean="0"/>
              <a:t> </a:t>
            </a:r>
            <a:r>
              <a:rPr lang="hr-HR" dirty="0" err="1" smtClean="0"/>
              <a:t>Liberty</a:t>
            </a:r>
            <a:endParaRPr lang="en-US" dirty="0"/>
          </a:p>
        </p:txBody>
      </p:sp>
      <p:sp>
        <p:nvSpPr>
          <p:cNvPr id="3" name="Content Placeholder 2"/>
          <p:cNvSpPr>
            <a:spLocks noGrp="1"/>
          </p:cNvSpPr>
          <p:nvPr>
            <p:ph idx="1"/>
          </p:nvPr>
        </p:nvSpPr>
        <p:spPr/>
        <p:txBody>
          <a:bodyPr>
            <a:normAutofit/>
          </a:bodyPr>
          <a:lstStyle/>
          <a:p>
            <a:pPr>
              <a:buNone/>
            </a:pPr>
            <a:r>
              <a:rPr lang="en-US" dirty="0" err="1" smtClean="0"/>
              <a:t>th</a:t>
            </a:r>
            <a:r>
              <a:rPr lang="hr-HR" dirty="0" smtClean="0"/>
              <a:t>e</a:t>
            </a:r>
            <a:r>
              <a:rPr lang="en-US" dirty="0" smtClean="0"/>
              <a:t> </a:t>
            </a:r>
            <a:r>
              <a:rPr lang="en-US" dirty="0" err="1" smtClean="0"/>
              <a:t>subdimension</a:t>
            </a:r>
            <a:r>
              <a:rPr lang="en-US" dirty="0" smtClean="0"/>
              <a:t> of legal values, we find much more consensus. The best indicator of these attitudes—responses to the statement "It is better to live in an orderly society than to allow people so much freedom that they can become disruptive"—does </a:t>
            </a:r>
            <a:r>
              <a:rPr lang="en-US" i="1" dirty="0" smtClean="0"/>
              <a:t>not </a:t>
            </a:r>
            <a:r>
              <a:rPr lang="en-US" dirty="0" smtClean="0"/>
              <a:t>so clearly divide the countries of Europe as do the other items. In fact, the citizens of most of the countries endorse social order over potentially disruptive liberty. More than three-quarters of the respondents favor order in Portugal, Great Britain, and Ireland (and perhaps Luxembourg and East Germany as well). Only in The Netherlands, Italy, and Spain do we find at least 20% of the respondents expressing support for liberty on this item.</a:t>
            </a:r>
            <a:endParaRPr lang="hr-H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err="1" smtClean="0"/>
              <a:t>Conclusion</a:t>
            </a:r>
            <a:endParaRPr lang="en-US" dirty="0"/>
          </a:p>
        </p:txBody>
      </p:sp>
      <p:sp>
        <p:nvSpPr>
          <p:cNvPr id="5" name="Content Placeholder 4"/>
          <p:cNvSpPr>
            <a:spLocks noGrp="1"/>
          </p:cNvSpPr>
          <p:nvPr>
            <p:ph idx="1"/>
          </p:nvPr>
        </p:nvSpPr>
        <p:spPr/>
        <p:txBody>
          <a:bodyPr>
            <a:normAutofit fontScale="92500" lnSpcReduction="20000"/>
          </a:bodyPr>
          <a:lstStyle/>
          <a:p>
            <a:pPr>
              <a:buNone/>
            </a:pPr>
            <a:r>
              <a:rPr lang="en-US" dirty="0" smtClean="0"/>
              <a:t>The summary indicator of legal values suggests three major clusters of countries within the EU. At one extreme we find Greece, Belgium, Luxembourg, Portugal, and East Germany. </a:t>
            </a:r>
            <a:r>
              <a:rPr lang="hr-HR" dirty="0" smtClean="0"/>
              <a:t> T</a:t>
            </a:r>
            <a:r>
              <a:rPr lang="en-US" dirty="0" err="1" smtClean="0"/>
              <a:t>hese</a:t>
            </a:r>
            <a:r>
              <a:rPr lang="en-US" dirty="0" smtClean="0"/>
              <a:t> countries, regard for the rule of law is not strong, support for individual liberty is weak, and alienation from law is fairly common. Then, at the opposite end of the continuum lie Denmark, The Netherlands, West Germany, and Great Britain. The peoples of these countries tend to value individual liberty, to support the rule of law, and to reject the proposition that law is an external, repressive force. In the center, the cluster of Spain, Italy, France, and Ireland, somewhat mixed views prevail. Although there are important differences within these three clus­ters, we have some confidence that beliefs about law differ across these three major groupings of countries*</a:t>
            </a:r>
            <a:endParaRPr lang="hr-HR" dirty="0" smtClean="0"/>
          </a:p>
          <a:p>
            <a:pPr>
              <a:buNone/>
            </a:pPr>
            <a:r>
              <a:rPr lang="en-US" dirty="0" smtClean="0"/>
              <a:t>The differences between the halves of the united Germany deserve special attention. West Germans seem to look favorably on law, and are at least somewhat positively oriented toward indi­vidual liberty. The East Germans, contrariwise, tend not to view law as neutral, value liberty less, and are not strong supporters of </a:t>
            </a:r>
            <a:r>
              <a:rPr lang="en-US" b="1" dirty="0" smtClean="0"/>
              <a:t>the rule </a:t>
            </a:r>
            <a:r>
              <a:rPr lang="en-US" dirty="0" smtClean="0"/>
              <a:t>of law. Like virtually all elements of the "unified" German system, there are substantial differences between East and West.</a:t>
            </a:r>
            <a:endParaRPr lang="hr-HR"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Implications</a:t>
            </a:r>
            <a:endParaRPr lang="en-US" dirty="0"/>
          </a:p>
        </p:txBody>
      </p:sp>
      <p:sp>
        <p:nvSpPr>
          <p:cNvPr id="3" name="Content Placeholder 2"/>
          <p:cNvSpPr>
            <a:spLocks noGrp="1"/>
          </p:cNvSpPr>
          <p:nvPr>
            <p:ph idx="1"/>
          </p:nvPr>
        </p:nvSpPr>
        <p:spPr/>
        <p:txBody>
          <a:bodyPr>
            <a:normAutofit/>
          </a:bodyPr>
          <a:lstStyle/>
          <a:p>
            <a:pPr>
              <a:buNone/>
            </a:pPr>
            <a:r>
              <a:rPr lang="en-US" dirty="0" smtClean="0"/>
              <a:t>One of the biggest issues in any legal system is compliance. Do citizens, organizations, and officials obey the law? Do they obey in </a:t>
            </a:r>
            <a:r>
              <a:rPr lang="en-US" dirty="0" err="1" smtClean="0"/>
              <a:t>conflictual</a:t>
            </a:r>
            <a:r>
              <a:rPr lang="en-US" dirty="0" smtClean="0"/>
              <a:t> situations? We do not have measures of the compliance or noncompliance of individuals. But we do have data on the compliance of European governments </a:t>
            </a:r>
            <a:r>
              <a:rPr lang="en-US" b="1" dirty="0" smtClean="0"/>
              <a:t>with </a:t>
            </a:r>
            <a:r>
              <a:rPr lang="en-US" dirty="0" smtClean="0"/>
              <a:t>the treaties of the European Union. The transnational character of the EU makes compliance an especially salient issue; and, accord</a:t>
            </a:r>
            <a:r>
              <a:rPr lang="hr-HR" dirty="0" smtClean="0"/>
              <a:t>i</a:t>
            </a:r>
            <a:r>
              <a:rPr lang="en-US" dirty="0" err="1" smtClean="0"/>
              <a:t>ngly</a:t>
            </a:r>
            <a:r>
              <a:rPr lang="en-US" dirty="0" smtClean="0"/>
              <a:t>, the EU relies </a:t>
            </a:r>
            <a:r>
              <a:rPr lang="en-US" i="1" dirty="0" smtClean="0"/>
              <a:t>on </a:t>
            </a:r>
            <a:r>
              <a:rPr lang="en-US" dirty="0" smtClean="0"/>
              <a:t>a number of procedures to bring about obedience to European law. Together with the Court of Justice, the European Commission serves as a bulwark of the integrity of the treaties, working to ensure compliance with the various forms of European law.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Culture</a:t>
            </a:r>
            <a:endParaRPr lang="en-US" dirty="0"/>
          </a:p>
        </p:txBody>
      </p:sp>
      <p:sp>
        <p:nvSpPr>
          <p:cNvPr id="3" name="Content Placeholder 2"/>
          <p:cNvSpPr>
            <a:spLocks noGrp="1"/>
          </p:cNvSpPr>
          <p:nvPr>
            <p:ph idx="1"/>
          </p:nvPr>
        </p:nvSpPr>
        <p:spPr>
          <a:xfrm>
            <a:off x="500034" y="1571612"/>
            <a:ext cx="8229600" cy="4526280"/>
          </a:xfrm>
        </p:spPr>
        <p:txBody>
          <a:bodyPr>
            <a:normAutofit fontScale="92500" lnSpcReduction="10000"/>
          </a:bodyPr>
          <a:lstStyle/>
          <a:p>
            <a:pPr>
              <a:buNone/>
            </a:pPr>
            <a:r>
              <a:rPr lang="en-US" dirty="0" smtClean="0"/>
              <a:t>Edward B Taylor</a:t>
            </a:r>
            <a:endParaRPr lang="hr-HR" dirty="0" smtClean="0"/>
          </a:p>
          <a:p>
            <a:pPr>
              <a:buNone/>
            </a:pPr>
            <a:endParaRPr lang="hr-HR" dirty="0" smtClean="0"/>
          </a:p>
          <a:p>
            <a:pPr>
              <a:buNone/>
            </a:pPr>
            <a:r>
              <a:rPr lang="en-US" dirty="0" smtClean="0"/>
              <a:t>"That complex </a:t>
            </a:r>
            <a:r>
              <a:rPr lang="en-US" sz="3400" dirty="0" smtClean="0"/>
              <a:t>whole </a:t>
            </a:r>
            <a:r>
              <a:rPr lang="en-US" dirty="0" smtClean="0"/>
              <a:t>which includes knowledge,</a:t>
            </a:r>
            <a:r>
              <a:rPr lang="hr-HR" dirty="0" smtClean="0"/>
              <a:t> </a:t>
            </a:r>
            <a:r>
              <a:rPr lang="en-US" dirty="0" smtClean="0"/>
              <a:t>belief,</a:t>
            </a:r>
            <a:r>
              <a:rPr lang="hr-HR" dirty="0" smtClean="0"/>
              <a:t>  </a:t>
            </a:r>
            <a:r>
              <a:rPr lang="en-US" dirty="0" smtClean="0"/>
              <a:t>a</a:t>
            </a:r>
            <a:r>
              <a:rPr lang="hr-HR" dirty="0" smtClean="0"/>
              <a:t>r</a:t>
            </a:r>
            <a:r>
              <a:rPr lang="en-US" dirty="0" smtClean="0"/>
              <a:t>t,</a:t>
            </a:r>
            <a:r>
              <a:rPr lang="hr-HR" dirty="0" smtClean="0"/>
              <a:t> </a:t>
            </a:r>
            <a:r>
              <a:rPr lang="en-US" dirty="0" smtClean="0"/>
              <a:t>morals,</a:t>
            </a:r>
            <a:r>
              <a:rPr lang="hr-HR" dirty="0" smtClean="0"/>
              <a:t>  </a:t>
            </a:r>
            <a:r>
              <a:rPr lang="en-US" dirty="0" smtClean="0"/>
              <a:t>law,</a:t>
            </a:r>
            <a:r>
              <a:rPr lang="hr-HR" dirty="0" smtClean="0"/>
              <a:t> </a:t>
            </a:r>
            <a:r>
              <a:rPr lang="en-US" dirty="0" smtClean="0"/>
              <a:t>custom and any other capabilities and habits acquired by man as a member of society.</a:t>
            </a:r>
            <a:r>
              <a:rPr lang="hr-HR" dirty="0" smtClean="0"/>
              <a:t> </a:t>
            </a:r>
            <a:r>
              <a:rPr lang="en-US" dirty="0" smtClean="0"/>
              <a:t>According to Kroeber the consensus of most social scientists is that culture consists of patterns,</a:t>
            </a:r>
            <a:r>
              <a:rPr lang="hr-HR" dirty="0" smtClean="0"/>
              <a:t> </a:t>
            </a:r>
            <a:r>
              <a:rPr lang="en-US" dirty="0" smtClean="0"/>
              <a:t>explicit and implicit of and for behavior acquired and transmitted by symbols constituting the distinctive achievements of human groups including their embodiments in artifacts ; </a:t>
            </a:r>
            <a:r>
              <a:rPr lang="en-US" sz="3400" b="1" dirty="0" smtClean="0"/>
              <a:t>the essential core of culture consists of traditional ideas and especially</a:t>
            </a:r>
            <a:r>
              <a:rPr lang="hr-HR" sz="3400" b="1" dirty="0" smtClean="0"/>
              <a:t> </a:t>
            </a:r>
            <a:r>
              <a:rPr lang="en-US" sz="3400" b="1" dirty="0" smtClean="0"/>
              <a:t> their attached values</a:t>
            </a:r>
            <a:r>
              <a:rPr lang="en-US" dirty="0" smtClean="0"/>
              <a:t>.</a:t>
            </a:r>
            <a:r>
              <a:rPr lang="hr-HR" dirty="0" smtClean="0"/>
              <a:t>  </a:t>
            </a:r>
            <a:r>
              <a:rPr lang="en-US" dirty="0" smtClean="0"/>
              <a:t>Some sociologists exclude material objects from their definition of culture.</a:t>
            </a:r>
            <a:r>
              <a:rPr lang="hr-HR" dirty="0" smtClean="0"/>
              <a:t> </a:t>
            </a:r>
            <a:r>
              <a:rPr lang="en-US" dirty="0" smtClean="0"/>
              <a:t>They include technical knowledge about the artifacts.</a:t>
            </a:r>
          </a:p>
          <a:p>
            <a:pPr>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7886700" cy="1325563"/>
          </a:xfrm>
        </p:spPr>
        <p:txBody>
          <a:bodyPr/>
          <a:lstStyle/>
          <a:p>
            <a:r>
              <a:rPr lang="hr-HR" dirty="0" err="1" smtClean="0"/>
              <a:t>Links</a:t>
            </a:r>
            <a:endParaRPr lang="en-US" dirty="0"/>
          </a:p>
        </p:txBody>
      </p:sp>
      <p:sp>
        <p:nvSpPr>
          <p:cNvPr id="3" name="Content Placeholder 2"/>
          <p:cNvSpPr>
            <a:spLocks noGrp="1"/>
          </p:cNvSpPr>
          <p:nvPr>
            <p:ph idx="1"/>
          </p:nvPr>
        </p:nvSpPr>
        <p:spPr/>
        <p:txBody>
          <a:bodyPr/>
          <a:lstStyle/>
          <a:p>
            <a:r>
              <a:rPr lang="en-US" sz="3600" dirty="0" smtClean="0">
                <a:hlinkClick r:id="rId2"/>
              </a:rPr>
              <a:t>http://www.youtube.com/watch?v=AV4-D-eTULY</a:t>
            </a:r>
            <a:endParaRPr lang="hr-HR" sz="3600" dirty="0" smtClean="0"/>
          </a:p>
          <a:p>
            <a:r>
              <a:rPr lang="en-US" sz="3600" dirty="0" smtClean="0">
                <a:hlinkClick r:id="rId3"/>
              </a:rPr>
              <a:t>http://www.youtube.com/watch?v=UjTHLi_kYVs&amp;feature=related</a:t>
            </a:r>
            <a:endParaRPr lang="hr-HR" sz="3600" dirty="0" smtClean="0"/>
          </a:p>
          <a:p>
            <a:endParaRPr lang="hr-HR"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Europe as </a:t>
            </a:r>
            <a:r>
              <a:rPr lang="hr-HR" dirty="0" err="1" smtClean="0"/>
              <a:t>an</a:t>
            </a:r>
            <a:r>
              <a:rPr lang="hr-HR" dirty="0" smtClean="0"/>
              <a:t> </a:t>
            </a:r>
            <a:r>
              <a:rPr lang="hr-HR" dirty="0" err="1" smtClean="0"/>
              <a:t>product</a:t>
            </a:r>
            <a:r>
              <a:rPr lang="hr-HR" dirty="0" smtClean="0"/>
              <a:t> </a:t>
            </a:r>
            <a:r>
              <a:rPr lang="hr-HR" dirty="0" err="1" smtClean="0"/>
              <a:t>of</a:t>
            </a:r>
            <a:r>
              <a:rPr lang="hr-HR" dirty="0" smtClean="0"/>
              <a:t>  </a:t>
            </a:r>
            <a:r>
              <a:rPr lang="hr-HR" dirty="0" err="1" smtClean="0"/>
              <a:t>will</a:t>
            </a:r>
            <a:endParaRPr lang="en-US" dirty="0"/>
          </a:p>
        </p:txBody>
      </p:sp>
      <p:sp>
        <p:nvSpPr>
          <p:cNvPr id="4" name="Text Placeholder 3"/>
          <p:cNvSpPr>
            <a:spLocks noGrp="1"/>
          </p:cNvSpPr>
          <p:nvPr>
            <p:ph type="body" idx="1"/>
          </p:nvPr>
        </p:nvSpPr>
        <p:spPr/>
        <p:txBody>
          <a:bodyPr/>
          <a:lstStyle/>
          <a:p>
            <a:r>
              <a:rPr lang="en-US" sz="2000" dirty="0" smtClean="0"/>
              <a:t>Paul </a:t>
            </a:r>
            <a:r>
              <a:rPr lang="en-US" sz="2000" dirty="0" err="1" smtClean="0"/>
              <a:t>Valéry,</a:t>
            </a:r>
            <a:r>
              <a:rPr lang="en-US" sz="2000" b="1" dirty="0" err="1" smtClean="0"/>
              <a:t>‘L’Européen</a:t>
            </a:r>
            <a:r>
              <a:rPr lang="en-US" sz="2000" b="1" dirty="0" smtClean="0"/>
              <a:t>’],</a:t>
            </a:r>
            <a:endParaRPr lang="en-US" dirty="0"/>
          </a:p>
        </p:txBody>
      </p:sp>
      <p:sp>
        <p:nvSpPr>
          <p:cNvPr id="3" name="Content Placeholder 2"/>
          <p:cNvSpPr>
            <a:spLocks noGrp="1"/>
          </p:cNvSpPr>
          <p:nvPr>
            <p:ph sz="half" idx="2"/>
          </p:nvPr>
        </p:nvSpPr>
        <p:spPr/>
        <p:txBody>
          <a:bodyPr>
            <a:noAutofit/>
          </a:bodyPr>
          <a:lstStyle/>
          <a:p>
            <a:r>
              <a:rPr lang="en-US" sz="1100" dirty="0" smtClean="0"/>
              <a:t>“</a:t>
            </a:r>
            <a:r>
              <a:rPr lang="en-US" sz="1800" dirty="0" smtClean="0"/>
              <a:t>Partout </a:t>
            </a:r>
            <a:r>
              <a:rPr lang="en-US" sz="1800" dirty="0" err="1" smtClean="0"/>
              <a:t>où</a:t>
            </a:r>
            <a:r>
              <a:rPr lang="en-US" sz="1800" dirty="0" smtClean="0"/>
              <a:t> les </a:t>
            </a:r>
            <a:r>
              <a:rPr lang="en-US" sz="1800" dirty="0" err="1" smtClean="0"/>
              <a:t>noms</a:t>
            </a:r>
            <a:r>
              <a:rPr lang="en-US" sz="1800" dirty="0" smtClean="0"/>
              <a:t> de César, de Gaius, de Trajan et de </a:t>
            </a:r>
            <a:r>
              <a:rPr lang="en-US" sz="1800" dirty="0" err="1" smtClean="0"/>
              <a:t>Virgile</a:t>
            </a:r>
            <a:r>
              <a:rPr lang="en-US" sz="1800" dirty="0" smtClean="0"/>
              <a:t>, partout </a:t>
            </a:r>
            <a:r>
              <a:rPr lang="en-US" sz="1800" dirty="0" err="1" smtClean="0"/>
              <a:t>où</a:t>
            </a:r>
            <a:r>
              <a:rPr lang="en-US" sz="1800" dirty="0" smtClean="0"/>
              <a:t> les </a:t>
            </a:r>
            <a:r>
              <a:rPr lang="en-US" sz="1800" dirty="0" err="1" smtClean="0"/>
              <a:t>noms</a:t>
            </a:r>
            <a:r>
              <a:rPr lang="en-US" sz="1800" dirty="0" smtClean="0"/>
              <a:t> de </a:t>
            </a:r>
            <a:r>
              <a:rPr lang="en-US" sz="1800" dirty="0" err="1" smtClean="0"/>
              <a:t>Moïse</a:t>
            </a:r>
            <a:r>
              <a:rPr lang="en-US" sz="1800" dirty="0" smtClean="0"/>
              <a:t> et de St Paul, partout </a:t>
            </a:r>
            <a:r>
              <a:rPr lang="en-US" sz="1800" dirty="0" err="1" smtClean="0"/>
              <a:t>où</a:t>
            </a:r>
            <a:r>
              <a:rPr lang="en-US" sz="1800" dirty="0" smtClean="0"/>
              <a:t> les </a:t>
            </a:r>
            <a:r>
              <a:rPr lang="en-US" sz="1800" dirty="0" err="1" smtClean="0"/>
              <a:t>noms</a:t>
            </a:r>
            <a:r>
              <a:rPr lang="en-US" sz="1800" dirty="0" smtClean="0"/>
              <a:t> </a:t>
            </a:r>
            <a:r>
              <a:rPr lang="en-US" sz="1800" dirty="0" err="1" smtClean="0"/>
              <a:t>d’Aristote</a:t>
            </a:r>
            <a:r>
              <a:rPr lang="en-US" sz="1800" dirty="0" smtClean="0"/>
              <a:t>, de </a:t>
            </a:r>
            <a:r>
              <a:rPr lang="en-US" sz="1800" dirty="0" err="1" smtClean="0"/>
              <a:t>Platon</a:t>
            </a:r>
            <a:r>
              <a:rPr lang="en-US" sz="1800" dirty="0" smtClean="0"/>
              <a:t> et </a:t>
            </a:r>
            <a:r>
              <a:rPr lang="en-US" sz="1800" dirty="0" err="1" smtClean="0"/>
              <a:t>d’Euclide</a:t>
            </a:r>
            <a:r>
              <a:rPr lang="en-US" sz="1800" dirty="0" smtClean="0"/>
              <a:t> </a:t>
            </a:r>
            <a:r>
              <a:rPr lang="en-US" sz="1800" dirty="0" err="1" smtClean="0"/>
              <a:t>ont</a:t>
            </a:r>
            <a:r>
              <a:rPr lang="en-US" sz="1800" dirty="0" smtClean="0"/>
              <a:t> </a:t>
            </a:r>
            <a:r>
              <a:rPr lang="en-US" sz="1800" dirty="0" err="1" smtClean="0"/>
              <a:t>eu</a:t>
            </a:r>
            <a:r>
              <a:rPr lang="en-US" sz="1800" dirty="0" smtClean="0"/>
              <a:t> </a:t>
            </a:r>
            <a:r>
              <a:rPr lang="en-US" sz="1800" dirty="0" err="1" smtClean="0"/>
              <a:t>une</a:t>
            </a:r>
            <a:r>
              <a:rPr lang="en-US" sz="1800" dirty="0" smtClean="0"/>
              <a:t> signification et </a:t>
            </a:r>
            <a:r>
              <a:rPr lang="en-US" sz="1800" dirty="0" err="1" smtClean="0"/>
              <a:t>une</a:t>
            </a:r>
            <a:r>
              <a:rPr lang="en-US" sz="1800" dirty="0" smtClean="0"/>
              <a:t> </a:t>
            </a:r>
            <a:r>
              <a:rPr lang="en-US" sz="1800" dirty="0" err="1" smtClean="0"/>
              <a:t>autorité</a:t>
            </a:r>
            <a:r>
              <a:rPr lang="en-US" sz="1800" dirty="0" smtClean="0"/>
              <a:t> </a:t>
            </a:r>
            <a:r>
              <a:rPr lang="en-US" sz="1800" dirty="0" err="1" smtClean="0"/>
              <a:t>simultanées</a:t>
            </a:r>
            <a:r>
              <a:rPr lang="en-US" sz="1800" dirty="0" smtClean="0"/>
              <a:t>, </a:t>
            </a:r>
            <a:r>
              <a:rPr lang="en-US" sz="1800" dirty="0" err="1" smtClean="0"/>
              <a:t>Là</a:t>
            </a:r>
            <a:r>
              <a:rPr lang="en-US" sz="1800" dirty="0" smtClean="0"/>
              <a:t> </a:t>
            </a:r>
            <a:r>
              <a:rPr lang="en-US" sz="1800" dirty="0" err="1" smtClean="0"/>
              <a:t>est</a:t>
            </a:r>
            <a:r>
              <a:rPr lang="en-US" sz="1800" dirty="0" smtClean="0"/>
              <a:t> </a:t>
            </a:r>
            <a:r>
              <a:rPr lang="en-US" sz="1800" dirty="0" err="1" smtClean="0"/>
              <a:t>l’Europe</a:t>
            </a:r>
            <a:r>
              <a:rPr lang="en-US" sz="1800" dirty="0" smtClean="0"/>
              <a:t>.” .” : “Il </a:t>
            </a:r>
            <a:r>
              <a:rPr lang="en-US" sz="1800" dirty="0" err="1" smtClean="0"/>
              <a:t>est</a:t>
            </a:r>
            <a:r>
              <a:rPr lang="en-US" sz="1800" dirty="0" smtClean="0"/>
              <a:t> </a:t>
            </a:r>
            <a:r>
              <a:rPr lang="en-US" sz="1800" dirty="0" err="1" smtClean="0"/>
              <a:t>remarquable</a:t>
            </a:r>
            <a:r>
              <a:rPr lang="en-US" sz="1800" dirty="0" smtClean="0"/>
              <a:t> </a:t>
            </a:r>
            <a:r>
              <a:rPr lang="en-US" sz="1800" dirty="0" err="1" smtClean="0"/>
              <a:t>que</a:t>
            </a:r>
            <a:r>
              <a:rPr lang="en-US" sz="1800" dirty="0" smtClean="0"/>
              <a:t> </a:t>
            </a:r>
            <a:r>
              <a:rPr lang="en-US" sz="1800" dirty="0" err="1" smtClean="0"/>
              <a:t>l’homme</a:t>
            </a:r>
            <a:r>
              <a:rPr lang="en-US" sz="1800" dirty="0" smtClean="0"/>
              <a:t> </a:t>
            </a:r>
            <a:r>
              <a:rPr lang="en-US" sz="1800" dirty="0" err="1" smtClean="0"/>
              <a:t>d’Europe</a:t>
            </a:r>
            <a:r>
              <a:rPr lang="en-US" sz="1800" dirty="0" smtClean="0"/>
              <a:t> </a:t>
            </a:r>
            <a:r>
              <a:rPr lang="en-US" sz="1800" dirty="0" err="1" smtClean="0"/>
              <a:t>n’est</a:t>
            </a:r>
            <a:r>
              <a:rPr lang="en-US" sz="1800" dirty="0" smtClean="0"/>
              <a:t> pas </a:t>
            </a:r>
            <a:r>
              <a:rPr lang="en-US" sz="1800" dirty="0" err="1" smtClean="0"/>
              <a:t>défini</a:t>
            </a:r>
            <a:r>
              <a:rPr lang="en-US" sz="1800" dirty="0" smtClean="0"/>
              <a:t> par la race, </a:t>
            </a:r>
            <a:r>
              <a:rPr lang="en-US" sz="1800" dirty="0" err="1" smtClean="0"/>
              <a:t>ni</a:t>
            </a:r>
            <a:r>
              <a:rPr lang="en-US" sz="1800" dirty="0" smtClean="0"/>
              <a:t> par la langue, </a:t>
            </a:r>
            <a:r>
              <a:rPr lang="en-US" sz="1800" dirty="0" err="1" smtClean="0"/>
              <a:t>ni</a:t>
            </a:r>
            <a:r>
              <a:rPr lang="en-US" sz="1800" dirty="0" smtClean="0"/>
              <a:t> par les </a:t>
            </a:r>
            <a:r>
              <a:rPr lang="en-US" sz="1800" dirty="0" err="1" smtClean="0"/>
              <a:t>coutumes</a:t>
            </a:r>
            <a:r>
              <a:rPr lang="en-US" sz="1800" dirty="0" smtClean="0"/>
              <a:t> </a:t>
            </a:r>
            <a:r>
              <a:rPr lang="en-US" sz="1800" dirty="0" err="1" smtClean="0"/>
              <a:t>mais</a:t>
            </a:r>
            <a:r>
              <a:rPr lang="en-US" sz="1800" dirty="0" smtClean="0"/>
              <a:t> par les </a:t>
            </a:r>
            <a:r>
              <a:rPr lang="en-US" sz="1800" dirty="0" err="1" smtClean="0"/>
              <a:t>désirs</a:t>
            </a:r>
            <a:r>
              <a:rPr lang="en-US" sz="1800" dirty="0" smtClean="0"/>
              <a:t> et par </a:t>
            </a:r>
            <a:r>
              <a:rPr lang="en-US" sz="1800" dirty="0" err="1" smtClean="0"/>
              <a:t>l’amplitude</a:t>
            </a:r>
            <a:r>
              <a:rPr lang="en-US" sz="1800" dirty="0" smtClean="0"/>
              <a:t> de la </a:t>
            </a:r>
            <a:r>
              <a:rPr lang="en-US" sz="2400" b="1" dirty="0" err="1" smtClean="0"/>
              <a:t>volonté</a:t>
            </a:r>
            <a:r>
              <a:rPr lang="en-US" sz="1800" dirty="0" smtClean="0"/>
              <a:t> (…).</a:t>
            </a:r>
            <a:endParaRPr lang="en-US" sz="900" dirty="0"/>
          </a:p>
        </p:txBody>
      </p:sp>
      <p:sp>
        <p:nvSpPr>
          <p:cNvPr id="5" name="Text Placeholder 4"/>
          <p:cNvSpPr>
            <a:spLocks noGrp="1"/>
          </p:cNvSpPr>
          <p:nvPr>
            <p:ph type="body" sz="quarter" idx="3"/>
          </p:nvPr>
        </p:nvSpPr>
        <p:spPr>
          <a:xfrm>
            <a:off x="4357687" y="1535113"/>
            <a:ext cx="4329114" cy="639762"/>
          </a:xfrm>
        </p:spPr>
        <p:txBody>
          <a:bodyPr/>
          <a:lstStyle/>
          <a:p>
            <a:r>
              <a:rPr lang="en-US" sz="2000" dirty="0" smtClean="0"/>
              <a:t>Paul </a:t>
            </a:r>
            <a:r>
              <a:rPr lang="en-US" sz="2000" dirty="0" err="1" smtClean="0"/>
              <a:t>Valéry</a:t>
            </a:r>
            <a:r>
              <a:rPr lang="en-US" sz="2000" dirty="0" smtClean="0"/>
              <a:t>, </a:t>
            </a:r>
            <a:r>
              <a:rPr lang="en-US" sz="2000" b="1" dirty="0" smtClean="0"/>
              <a:t> ‘The European’ </a:t>
            </a:r>
            <a:endParaRPr lang="en-US" dirty="0"/>
          </a:p>
        </p:txBody>
      </p:sp>
      <p:sp>
        <p:nvSpPr>
          <p:cNvPr id="6" name="Content Placeholder 5"/>
          <p:cNvSpPr>
            <a:spLocks noGrp="1"/>
          </p:cNvSpPr>
          <p:nvPr>
            <p:ph sz="quarter" idx="4"/>
          </p:nvPr>
        </p:nvSpPr>
        <p:spPr/>
        <p:txBody>
          <a:bodyPr>
            <a:normAutofit fontScale="92500" lnSpcReduction="20000"/>
          </a:bodyPr>
          <a:lstStyle/>
          <a:p>
            <a:pPr>
              <a:buNone/>
            </a:pPr>
            <a:r>
              <a:rPr lang="en-US" sz="2400" dirty="0" smtClean="0"/>
              <a:t>“Wherever the names Caesar, Gaius, Trajan and Virgil, wherever the names Moses and St. Paul, wherever the names Aristotle, Plato and Euclid have a</a:t>
            </a:r>
            <a:r>
              <a:rPr lang="hr-HR" sz="2400" dirty="0" smtClean="0"/>
              <a:t> </a:t>
            </a:r>
            <a:r>
              <a:rPr lang="en-US" sz="2400" dirty="0" err="1" smtClean="0"/>
              <a:t>sgnificance</a:t>
            </a:r>
            <a:r>
              <a:rPr lang="en-US" sz="2400" dirty="0" smtClean="0"/>
              <a:t> and carry weight, that is where Europe is</a:t>
            </a:r>
            <a:endParaRPr lang="hr-HR" sz="2400" dirty="0" smtClean="0"/>
          </a:p>
          <a:p>
            <a:pPr>
              <a:buNone/>
            </a:pPr>
            <a:r>
              <a:rPr lang="en-US" sz="2400" dirty="0" smtClean="0"/>
              <a:t>“It is remarkable that the people of Europe are not defined by race, nor by language or customs, but by desires and breadth of </a:t>
            </a:r>
            <a:r>
              <a:rPr lang="en-US" sz="3000" b="1" dirty="0" smtClean="0">
                <a:solidFill>
                  <a:schemeClr val="accent6"/>
                </a:solidFill>
              </a:rPr>
              <a:t>will</a:t>
            </a:r>
            <a:r>
              <a:rPr lang="en-US" sz="2400"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Choice</a:t>
            </a:r>
            <a:r>
              <a:rPr lang="hr-HR" dirty="0" smtClean="0"/>
              <a:t>: </a:t>
            </a:r>
            <a:r>
              <a:rPr lang="hr-HR" dirty="0" err="1" smtClean="0"/>
              <a:t>Barbarism</a:t>
            </a:r>
            <a:r>
              <a:rPr lang="hr-HR" dirty="0" smtClean="0"/>
              <a:t> or Europe</a:t>
            </a:r>
            <a:endParaRPr lang="en-US" dirty="0"/>
          </a:p>
        </p:txBody>
      </p:sp>
      <p:sp>
        <p:nvSpPr>
          <p:cNvPr id="3" name="Text Placeholder 2"/>
          <p:cNvSpPr>
            <a:spLocks noGrp="1"/>
          </p:cNvSpPr>
          <p:nvPr>
            <p:ph type="body" idx="1"/>
          </p:nvPr>
        </p:nvSpPr>
        <p:spPr>
          <a:xfrm>
            <a:off x="457200" y="1643050"/>
            <a:ext cx="257148" cy="285752"/>
          </a:xfrm>
        </p:spPr>
        <p:txBody>
          <a:bodyPr>
            <a:normAutofit fontScale="92500" lnSpcReduction="20000"/>
          </a:bodyPr>
          <a:lstStyle/>
          <a:p>
            <a:r>
              <a:rPr lang="hr-HR" dirty="0" smtClean="0"/>
              <a:t>a</a:t>
            </a:r>
            <a:endParaRPr lang="en-US" dirty="0"/>
          </a:p>
        </p:txBody>
      </p:sp>
      <p:sp>
        <p:nvSpPr>
          <p:cNvPr id="5" name="Content Placeholder 4"/>
          <p:cNvSpPr>
            <a:spLocks noGrp="1"/>
          </p:cNvSpPr>
          <p:nvPr>
            <p:ph sz="half" idx="2"/>
          </p:nvPr>
        </p:nvSpPr>
        <p:spPr>
          <a:xfrm>
            <a:off x="571472" y="2500306"/>
            <a:ext cx="4040188" cy="5210204"/>
          </a:xfrm>
        </p:spPr>
        <p:txBody>
          <a:bodyPr>
            <a:noAutofit/>
          </a:bodyPr>
          <a:lstStyle/>
          <a:p>
            <a:r>
              <a:rPr lang="en-US" sz="1600" dirty="0" smtClean="0"/>
              <a:t>“Es </a:t>
            </a:r>
            <a:r>
              <a:rPr lang="en-US" sz="1600" dirty="0" err="1" smtClean="0"/>
              <a:t>ist</a:t>
            </a:r>
            <a:r>
              <a:rPr lang="en-US" sz="1600" dirty="0" smtClean="0"/>
              <a:t> nun </a:t>
            </a:r>
            <a:r>
              <a:rPr lang="en-US" sz="1600" dirty="0" err="1" smtClean="0"/>
              <a:t>auch</a:t>
            </a:r>
            <a:r>
              <a:rPr lang="en-US" sz="1600" dirty="0" smtClean="0"/>
              <a:t> </a:t>
            </a:r>
            <a:r>
              <a:rPr lang="en-US" sz="1600" dirty="0" err="1" smtClean="0"/>
              <a:t>ersichtlich</a:t>
            </a:r>
            <a:r>
              <a:rPr lang="en-US" sz="1600" dirty="0" smtClean="0"/>
              <a:t>, </a:t>
            </a:r>
            <a:r>
              <a:rPr lang="en-US" sz="1600" dirty="0" err="1" smtClean="0"/>
              <a:t>dass</a:t>
            </a:r>
            <a:r>
              <a:rPr lang="en-US" sz="1600" dirty="0" smtClean="0"/>
              <a:t> von </a:t>
            </a:r>
            <a:r>
              <a:rPr lang="en-US" sz="1600" dirty="0" err="1" smtClean="0"/>
              <a:t>hier</a:t>
            </a:r>
            <a:r>
              <a:rPr lang="en-US" sz="1600" dirty="0" smtClean="0"/>
              <a:t> </a:t>
            </a:r>
            <a:r>
              <a:rPr lang="en-US" sz="1600" dirty="0" err="1" smtClean="0"/>
              <a:t>aus</a:t>
            </a:r>
            <a:r>
              <a:rPr lang="en-US" sz="1600" dirty="0" smtClean="0"/>
              <a:t> </a:t>
            </a:r>
            <a:r>
              <a:rPr lang="en-US" sz="1600" dirty="0" err="1" smtClean="0"/>
              <a:t>eine</a:t>
            </a:r>
            <a:r>
              <a:rPr lang="en-US" sz="1600" dirty="0" smtClean="0"/>
              <a:t> </a:t>
            </a:r>
            <a:r>
              <a:rPr lang="en-US" sz="1600" dirty="0" err="1" smtClean="0"/>
              <a:t>Übernationalität</a:t>
            </a:r>
            <a:r>
              <a:rPr lang="en-US" sz="1600" dirty="0" smtClean="0"/>
              <a:t> </a:t>
            </a:r>
            <a:r>
              <a:rPr lang="en-US" sz="1600" dirty="0" err="1" smtClean="0"/>
              <a:t>völlig</a:t>
            </a:r>
            <a:r>
              <a:rPr lang="en-US" sz="1600" dirty="0" smtClean="0"/>
              <a:t> </a:t>
            </a:r>
            <a:r>
              <a:rPr lang="en-US" sz="1600" dirty="0" err="1" smtClean="0"/>
              <a:t>neuer</a:t>
            </a:r>
            <a:r>
              <a:rPr lang="en-US" sz="1600" dirty="0" smtClean="0"/>
              <a:t> Art </a:t>
            </a:r>
            <a:r>
              <a:rPr lang="en-US" sz="1600" dirty="0" err="1" smtClean="0"/>
              <a:t>entspringen</a:t>
            </a:r>
            <a:r>
              <a:rPr lang="en-US" sz="1600" dirty="0" smtClean="0"/>
              <a:t> </a:t>
            </a:r>
            <a:r>
              <a:rPr lang="en-US" sz="1600" dirty="0" err="1" smtClean="0"/>
              <a:t>konnte</a:t>
            </a:r>
            <a:r>
              <a:rPr lang="en-US" sz="1600" dirty="0" smtClean="0"/>
              <a:t>. </a:t>
            </a:r>
            <a:r>
              <a:rPr lang="en-US" sz="1600" dirty="0" err="1" smtClean="0"/>
              <a:t>Ich</a:t>
            </a:r>
            <a:r>
              <a:rPr lang="en-US" sz="1600" dirty="0" smtClean="0"/>
              <a:t> </a:t>
            </a:r>
            <a:r>
              <a:rPr lang="en-US" sz="1600" dirty="0" err="1" smtClean="0"/>
              <a:t>meine</a:t>
            </a:r>
            <a:r>
              <a:rPr lang="en-US" sz="1600" dirty="0" smtClean="0"/>
              <a:t> </a:t>
            </a:r>
            <a:r>
              <a:rPr lang="en-US" sz="1600" dirty="0" err="1" smtClean="0"/>
              <a:t>natürlich</a:t>
            </a:r>
            <a:r>
              <a:rPr lang="en-US" sz="1600" dirty="0" smtClean="0"/>
              <a:t> die </a:t>
            </a:r>
            <a:r>
              <a:rPr lang="en-US" sz="1600" dirty="0" err="1" smtClean="0"/>
              <a:t>geistige</a:t>
            </a:r>
            <a:r>
              <a:rPr lang="en-US" sz="1600" dirty="0" smtClean="0"/>
              <a:t> Gestalt </a:t>
            </a:r>
            <a:r>
              <a:rPr lang="en-US" sz="1600" dirty="0" err="1" smtClean="0"/>
              <a:t>Europas</a:t>
            </a:r>
            <a:r>
              <a:rPr lang="en-US" sz="1600" dirty="0" smtClean="0"/>
              <a:t>. Es </a:t>
            </a:r>
            <a:r>
              <a:rPr lang="en-US" sz="1600" dirty="0" err="1" smtClean="0"/>
              <a:t>ist</a:t>
            </a:r>
            <a:r>
              <a:rPr lang="en-US" sz="1600" dirty="0" smtClean="0"/>
              <a:t> </a:t>
            </a:r>
            <a:r>
              <a:rPr lang="en-US" sz="1600" dirty="0" err="1" smtClean="0"/>
              <a:t>nicht</a:t>
            </a:r>
            <a:r>
              <a:rPr lang="en-US" sz="1600" dirty="0" smtClean="0"/>
              <a:t> </a:t>
            </a:r>
            <a:r>
              <a:rPr lang="en-US" sz="1600" dirty="0" err="1" smtClean="0"/>
              <a:t>mehr</a:t>
            </a:r>
            <a:r>
              <a:rPr lang="en-US" sz="1600" dirty="0" smtClean="0"/>
              <a:t> </a:t>
            </a:r>
            <a:r>
              <a:rPr lang="en-US" sz="1600" dirty="0" err="1" smtClean="0"/>
              <a:t>ein</a:t>
            </a:r>
            <a:r>
              <a:rPr lang="en-US" sz="1600" dirty="0" smtClean="0"/>
              <a:t> </a:t>
            </a:r>
            <a:r>
              <a:rPr lang="en-US" sz="1600" dirty="0" err="1" smtClean="0"/>
              <a:t>Nebeneinander</a:t>
            </a:r>
            <a:r>
              <a:rPr lang="en-US" sz="1600" dirty="0" smtClean="0"/>
              <a:t> </a:t>
            </a:r>
            <a:r>
              <a:rPr lang="en-US" sz="1600" dirty="0" err="1" smtClean="0"/>
              <a:t>verschiedener</a:t>
            </a:r>
            <a:r>
              <a:rPr lang="en-US" sz="1600" dirty="0" smtClean="0"/>
              <a:t> </a:t>
            </a:r>
            <a:r>
              <a:rPr lang="en-US" sz="1600" dirty="0" err="1" smtClean="0"/>
              <a:t>Nationen</a:t>
            </a:r>
            <a:r>
              <a:rPr lang="en-US" sz="1600" dirty="0" smtClean="0"/>
              <a:t>, die </a:t>
            </a:r>
            <a:r>
              <a:rPr lang="en-US" sz="1600" dirty="0" err="1" smtClean="0"/>
              <a:t>sich</a:t>
            </a:r>
            <a:r>
              <a:rPr lang="en-US" sz="1600" dirty="0" smtClean="0"/>
              <a:t> </a:t>
            </a:r>
            <a:r>
              <a:rPr lang="en-US" sz="1600" dirty="0" err="1" smtClean="0"/>
              <a:t>nur</a:t>
            </a:r>
            <a:r>
              <a:rPr lang="en-US" sz="1600" dirty="0" smtClean="0"/>
              <a:t> </a:t>
            </a:r>
            <a:r>
              <a:rPr lang="en-US" sz="1600" dirty="0" err="1" smtClean="0"/>
              <a:t>durch</a:t>
            </a:r>
            <a:r>
              <a:rPr lang="en-US" sz="1600" dirty="0" smtClean="0"/>
              <a:t> Handel- und </a:t>
            </a:r>
            <a:r>
              <a:rPr lang="en-US" sz="1600" dirty="0" err="1" smtClean="0"/>
              <a:t>Machtkämpfe</a:t>
            </a:r>
            <a:r>
              <a:rPr lang="en-US" sz="1600" dirty="0" smtClean="0"/>
              <a:t> </a:t>
            </a:r>
            <a:r>
              <a:rPr lang="en-US" sz="1600" dirty="0" err="1" smtClean="0"/>
              <a:t>beeinflussen</a:t>
            </a:r>
            <a:r>
              <a:rPr lang="en-US" sz="1600" dirty="0" smtClean="0"/>
              <a:t>, </a:t>
            </a:r>
            <a:r>
              <a:rPr lang="en-US" sz="1600" dirty="0" err="1" smtClean="0"/>
              <a:t>sondern</a:t>
            </a:r>
            <a:r>
              <a:rPr lang="en-US" sz="1600" dirty="0" smtClean="0"/>
              <a:t>: Es </a:t>
            </a:r>
            <a:r>
              <a:rPr lang="en-US" sz="1600" dirty="0" err="1" smtClean="0"/>
              <a:t>ist</a:t>
            </a:r>
            <a:r>
              <a:rPr lang="en-US" sz="1600" dirty="0" smtClean="0"/>
              <a:t> </a:t>
            </a:r>
            <a:r>
              <a:rPr lang="en-US" sz="1600" dirty="0" err="1" smtClean="0"/>
              <a:t>ein</a:t>
            </a:r>
            <a:r>
              <a:rPr lang="en-US" sz="1600" dirty="0" smtClean="0"/>
              <a:t> </a:t>
            </a:r>
            <a:r>
              <a:rPr lang="en-US" sz="1600" dirty="0" err="1" smtClean="0"/>
              <a:t>neuer</a:t>
            </a:r>
            <a:r>
              <a:rPr lang="en-US" sz="1600" dirty="0" smtClean="0"/>
              <a:t> </a:t>
            </a:r>
            <a:r>
              <a:rPr lang="en-US" sz="1600" dirty="0" err="1" smtClean="0"/>
              <a:t>Geist</a:t>
            </a:r>
            <a:r>
              <a:rPr lang="en-US" sz="1600" dirty="0" smtClean="0"/>
              <a:t>, von </a:t>
            </a:r>
            <a:r>
              <a:rPr lang="en-US" sz="1600" dirty="0" err="1" smtClean="0"/>
              <a:t>Philosophie</a:t>
            </a:r>
            <a:r>
              <a:rPr lang="en-US" sz="1600" dirty="0" smtClean="0"/>
              <a:t> und </a:t>
            </a:r>
            <a:r>
              <a:rPr lang="en-US" sz="1600" dirty="0" err="1" smtClean="0"/>
              <a:t>ihren</a:t>
            </a:r>
            <a:r>
              <a:rPr lang="en-US" sz="1600" dirty="0" smtClean="0"/>
              <a:t> </a:t>
            </a:r>
            <a:r>
              <a:rPr lang="en-US" sz="1600" dirty="0" err="1" smtClean="0"/>
              <a:t>Sonderwissenschaften</a:t>
            </a:r>
            <a:r>
              <a:rPr lang="en-US" sz="1600" dirty="0" smtClean="0"/>
              <a:t> </a:t>
            </a:r>
            <a:r>
              <a:rPr lang="en-US" sz="1600" dirty="0" err="1" smtClean="0"/>
              <a:t>herstammend</a:t>
            </a:r>
            <a:r>
              <a:rPr lang="en-US" sz="1600" dirty="0" smtClean="0"/>
              <a:t>; </a:t>
            </a:r>
            <a:r>
              <a:rPr lang="en-US" sz="1600" dirty="0" err="1" smtClean="0"/>
              <a:t>ein</a:t>
            </a:r>
            <a:r>
              <a:rPr lang="en-US" sz="1600" dirty="0" smtClean="0"/>
              <a:t> </a:t>
            </a:r>
            <a:r>
              <a:rPr lang="en-US" sz="1600" dirty="0" err="1" smtClean="0"/>
              <a:t>Geist</a:t>
            </a:r>
            <a:r>
              <a:rPr lang="en-US" sz="1600" dirty="0" smtClean="0"/>
              <a:t>, </a:t>
            </a:r>
            <a:r>
              <a:rPr lang="en-US" sz="1600" dirty="0" err="1" smtClean="0"/>
              <a:t>freier</a:t>
            </a:r>
            <a:r>
              <a:rPr lang="en-US" sz="1600" dirty="0" smtClean="0"/>
              <a:t> </a:t>
            </a:r>
            <a:r>
              <a:rPr lang="en-US" sz="1600" dirty="0" err="1" smtClean="0"/>
              <a:t>Kritik</a:t>
            </a:r>
            <a:r>
              <a:rPr lang="en-US" sz="1600" dirty="0" smtClean="0"/>
              <a:t> und </a:t>
            </a:r>
            <a:r>
              <a:rPr lang="en-US" sz="1600" dirty="0" err="1" smtClean="0"/>
              <a:t>Normierung</a:t>
            </a:r>
            <a:r>
              <a:rPr lang="en-US" sz="1600" dirty="0" smtClean="0"/>
              <a:t> auf </a:t>
            </a:r>
            <a:r>
              <a:rPr lang="en-US" sz="1600" dirty="0" err="1" smtClean="0"/>
              <a:t>unendliche</a:t>
            </a:r>
            <a:r>
              <a:rPr lang="en-US" sz="1600" dirty="0" smtClean="0"/>
              <a:t> </a:t>
            </a:r>
            <a:r>
              <a:rPr lang="en-US" sz="1600" dirty="0" err="1" smtClean="0"/>
              <a:t>Aufgaben</a:t>
            </a:r>
            <a:r>
              <a:rPr lang="en-US" sz="1600" dirty="0" smtClean="0"/>
              <a:t> </a:t>
            </a:r>
            <a:r>
              <a:rPr lang="en-US" sz="1600" dirty="0" err="1" smtClean="0"/>
              <a:t>hin</a:t>
            </a:r>
            <a:r>
              <a:rPr lang="en-US" sz="1600" dirty="0" smtClean="0"/>
              <a:t>, </a:t>
            </a:r>
            <a:r>
              <a:rPr lang="en-US" sz="1600" dirty="0" err="1" smtClean="0"/>
              <a:t>er</a:t>
            </a:r>
            <a:r>
              <a:rPr lang="en-US" sz="1600" dirty="0" smtClean="0"/>
              <a:t> </a:t>
            </a:r>
            <a:r>
              <a:rPr lang="en-US" sz="1600" dirty="0" err="1" smtClean="0"/>
              <a:t>durchherrscht</a:t>
            </a:r>
            <a:r>
              <a:rPr lang="en-US" sz="1600" dirty="0" smtClean="0"/>
              <a:t> das </a:t>
            </a:r>
            <a:r>
              <a:rPr lang="en-US" sz="1600" dirty="0" err="1" smtClean="0"/>
              <a:t>Menschentum</a:t>
            </a:r>
            <a:r>
              <a:rPr lang="en-US" sz="1600" dirty="0" smtClean="0"/>
              <a:t>, </a:t>
            </a:r>
            <a:r>
              <a:rPr lang="en-US" sz="1600" dirty="0" err="1" smtClean="0"/>
              <a:t>schafft</a:t>
            </a:r>
            <a:r>
              <a:rPr lang="en-US" sz="1600" dirty="0" smtClean="0"/>
              <a:t> </a:t>
            </a:r>
            <a:r>
              <a:rPr lang="en-US" sz="1600" dirty="0" err="1" smtClean="0"/>
              <a:t>neue</a:t>
            </a:r>
            <a:r>
              <a:rPr lang="en-US" sz="1600" dirty="0" smtClean="0"/>
              <a:t>, </a:t>
            </a:r>
            <a:r>
              <a:rPr lang="en-US" sz="1600" dirty="0" err="1" smtClean="0"/>
              <a:t>unendliche</a:t>
            </a:r>
            <a:r>
              <a:rPr lang="en-US" sz="1600" dirty="0" smtClean="0"/>
              <a:t> </a:t>
            </a:r>
            <a:r>
              <a:rPr lang="en-US" sz="1600" dirty="0" err="1" smtClean="0"/>
              <a:t>Ideale</a:t>
            </a:r>
            <a:r>
              <a:rPr lang="en-US" sz="1600" dirty="0" smtClean="0"/>
              <a:t>!” </a:t>
            </a:r>
          </a:p>
          <a:p>
            <a:endParaRPr lang="en-US" sz="1400" dirty="0"/>
          </a:p>
        </p:txBody>
      </p:sp>
      <p:sp>
        <p:nvSpPr>
          <p:cNvPr id="4" name="Text Placeholder 3"/>
          <p:cNvSpPr>
            <a:spLocks noGrp="1"/>
          </p:cNvSpPr>
          <p:nvPr>
            <p:ph type="body" sz="quarter" idx="3"/>
          </p:nvPr>
        </p:nvSpPr>
        <p:spPr>
          <a:xfrm>
            <a:off x="1571605" y="1535113"/>
            <a:ext cx="7115196" cy="639762"/>
          </a:xfrm>
        </p:spPr>
        <p:txBody>
          <a:bodyPr/>
          <a:lstStyle/>
          <a:p>
            <a:r>
              <a:rPr lang="en-US" sz="1400" dirty="0" smtClean="0"/>
              <a:t>Husserl lecture of May </a:t>
            </a:r>
            <a:r>
              <a:rPr lang="en-US" sz="1400" dirty="0" smtClean="0">
                <a:solidFill>
                  <a:schemeClr val="accent6"/>
                </a:solidFill>
              </a:rPr>
              <a:t>1935 </a:t>
            </a:r>
            <a:r>
              <a:rPr lang="en-US" sz="1400" dirty="0" smtClean="0"/>
              <a:t> ‘Philosophy and the Crisis of European Humanity</a:t>
            </a:r>
            <a:endParaRPr lang="en-US" sz="1400" dirty="0"/>
          </a:p>
        </p:txBody>
      </p:sp>
      <p:sp>
        <p:nvSpPr>
          <p:cNvPr id="6" name="Content Placeholder 5"/>
          <p:cNvSpPr>
            <a:spLocks noGrp="1"/>
          </p:cNvSpPr>
          <p:nvPr>
            <p:ph sz="quarter" idx="4"/>
          </p:nvPr>
        </p:nvSpPr>
        <p:spPr/>
        <p:txBody>
          <a:bodyPr>
            <a:normAutofit fontScale="77500" lnSpcReduction="20000"/>
          </a:bodyPr>
          <a:lstStyle/>
          <a:p>
            <a:pPr>
              <a:buNone/>
            </a:pPr>
            <a:r>
              <a:rPr lang="en-US" sz="2400" dirty="0" smtClean="0"/>
              <a:t>One can also see that it’s the starting point of a new kind of community, one which extends beyond nations. I am referring, of course, to Europe in a spiritual form. It is now no longer a number of different nations living alongside each other and only influencing each other through commercial competition or power struggles, but it is: a new spirit – stemming from philosophy and the sciences based on it – a spirit of free criticism, providing norms for infinite tasks, and it dominates mankind, creating new, infinite ideals.”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Barbarism</a:t>
            </a:r>
            <a:r>
              <a:rPr lang="hr-HR" dirty="0" smtClean="0"/>
              <a:t> or Europe</a:t>
            </a:r>
            <a:endParaRPr lang="en-US" dirty="0"/>
          </a:p>
        </p:txBody>
      </p:sp>
      <p:sp>
        <p:nvSpPr>
          <p:cNvPr id="3" name="Content Placeholder 2"/>
          <p:cNvSpPr>
            <a:spLocks noGrp="1"/>
          </p:cNvSpPr>
          <p:nvPr>
            <p:ph idx="1"/>
          </p:nvPr>
        </p:nvSpPr>
        <p:spPr>
          <a:xfrm>
            <a:off x="457200" y="1646236"/>
            <a:ext cx="8229600" cy="4854597"/>
          </a:xfrm>
        </p:spPr>
        <p:txBody>
          <a:bodyPr>
            <a:normAutofit fontScale="40000" lnSpcReduction="20000"/>
          </a:bodyPr>
          <a:lstStyle/>
          <a:p>
            <a:pPr>
              <a:buNone/>
            </a:pPr>
            <a:r>
              <a:rPr lang="en-US" dirty="0" smtClean="0"/>
              <a:t>: “</a:t>
            </a:r>
            <a:r>
              <a:rPr lang="en-US" sz="4000" dirty="0" smtClean="0"/>
              <a:t>Europe’s existential crisis can end in only one of two ways: in its demise, alienated from its own rational sense of life, and lapsing into a hatred of the spirit and into barbarism; or in its rebirth from the spirit of philosophy, through a heroism of reason (…)”.</a:t>
            </a:r>
            <a:r>
              <a:rPr lang="en-US" sz="6000" b="1" dirty="0" smtClean="0"/>
              <a:t> national cultures themselves and of the close and complex relationships between these highly diverse cultures which ensure the cultural unity of Europe. </a:t>
            </a:r>
            <a:endParaRPr lang="en-US" sz="4000" b="1" dirty="0" smtClean="0"/>
          </a:p>
          <a:p>
            <a:pPr>
              <a:buNone/>
            </a:pPr>
            <a:endParaRPr lang="hr-HR" sz="4000" dirty="0" smtClean="0"/>
          </a:p>
          <a:p>
            <a:pPr>
              <a:buNone/>
            </a:pPr>
            <a:r>
              <a:rPr lang="en-US" sz="4000" dirty="0" smtClean="0"/>
              <a:t>Cultural identity and unity amid the diversity of national cultures does not amount to the simple indefinite expansion of an original cultural core. </a:t>
            </a:r>
            <a:r>
              <a:rPr lang="en-US" sz="4500" b="1" dirty="0" smtClean="0"/>
              <a:t>I see Europe’s cultural identity as a tightly woven fabric. This fabric consists on the one hand of a warp thread carefully stretched, which corresponds to the many strong national cultures, which themselves have their own identity and find their origins in a distant past; on the other hand, there is the weft thread, which represents the interwoven transnational bedazzlement and admiration, the reciprocal influences crossing the frontiers between cultures and between languages.</a:t>
            </a:r>
            <a:r>
              <a:rPr lang="en-US" sz="4000" dirty="0" smtClean="0"/>
              <a:t> I imagine this literary, artistic, linguistic, European cultural fabric as drawing its beauty, its unity and its solidity from the sheer number and diversity of its thread</a:t>
            </a:r>
            <a:r>
              <a:rPr lang="en-US" dirty="0" smtClean="0"/>
              <a: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60648"/>
            <a:ext cx="7886700" cy="1325563"/>
          </a:xfrm>
        </p:spPr>
        <p:txBody>
          <a:bodyPr/>
          <a:lstStyle/>
          <a:p>
            <a:r>
              <a:rPr lang="hr-HR" dirty="0" err="1" smtClean="0"/>
              <a:t>Insitutions</a:t>
            </a:r>
            <a:r>
              <a:rPr lang="hr-HR" dirty="0" smtClean="0"/>
              <a:t> </a:t>
            </a:r>
            <a:r>
              <a:rPr lang="hr-HR" dirty="0" err="1" smtClean="0"/>
              <a:t>and</a:t>
            </a:r>
            <a:r>
              <a:rPr lang="hr-HR" dirty="0" smtClean="0"/>
              <a:t> </a:t>
            </a:r>
            <a:r>
              <a:rPr lang="hr-HR" dirty="0" err="1" smtClean="0"/>
              <a:t>Society</a:t>
            </a:r>
            <a:endParaRPr lang="en-US" dirty="0"/>
          </a:p>
        </p:txBody>
      </p:sp>
      <p:sp>
        <p:nvSpPr>
          <p:cNvPr id="5" name="Content Placeholder 4"/>
          <p:cNvSpPr>
            <a:spLocks noGrp="1"/>
          </p:cNvSpPr>
          <p:nvPr>
            <p:ph idx="1"/>
          </p:nvPr>
        </p:nvSpPr>
        <p:spPr/>
        <p:txBody>
          <a:bodyPr>
            <a:normAutofit/>
          </a:bodyPr>
          <a:lstStyle/>
          <a:p>
            <a:pPr>
              <a:buNone/>
            </a:pPr>
            <a:r>
              <a:rPr lang="en-US" b="1" dirty="0" smtClean="0"/>
              <a:t>Law and legal systems are cultural products like language, music, and marriage arrangements. </a:t>
            </a:r>
            <a:r>
              <a:rPr lang="en-US" dirty="0" smtClean="0"/>
              <a:t>They form a structure of meaning that guides and organizes individuals and groups in everyday interactions and conflict situations. This structure is passed on through socially transmitted norms of conduct and rules of decisions that influence the construction of intentional systems, including cognitive processes and individual dispositions. The latter manifest themselves as attitudes, values, beliefs, and expectations.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Political</a:t>
            </a:r>
            <a:r>
              <a:rPr lang="hr-HR" dirty="0" smtClean="0"/>
              <a:t> </a:t>
            </a:r>
            <a:r>
              <a:rPr lang="hr-HR" dirty="0" err="1" smtClean="0"/>
              <a:t>Culture</a:t>
            </a:r>
            <a:endParaRPr lang="en-US" dirty="0"/>
          </a:p>
        </p:txBody>
      </p:sp>
      <p:sp>
        <p:nvSpPr>
          <p:cNvPr id="3" name="Content Placeholder 2"/>
          <p:cNvSpPr>
            <a:spLocks noGrp="1"/>
          </p:cNvSpPr>
          <p:nvPr>
            <p:ph idx="1"/>
          </p:nvPr>
        </p:nvSpPr>
        <p:spPr>
          <a:xfrm>
            <a:off x="428596" y="1643050"/>
            <a:ext cx="8229600" cy="4526280"/>
          </a:xfrm>
        </p:spPr>
        <p:txBody>
          <a:bodyPr>
            <a:noAutofit/>
          </a:bodyPr>
          <a:lstStyle/>
          <a:p>
            <a:pPr>
              <a:buNone/>
            </a:pPr>
            <a:r>
              <a:rPr lang="en-US" sz="1200" dirty="0" smtClean="0"/>
              <a:t>According to their level and type of</a:t>
            </a:r>
            <a:r>
              <a:rPr lang="hr-HR" sz="1200" dirty="0" smtClean="0"/>
              <a:t>  </a:t>
            </a:r>
            <a:r>
              <a:rPr lang="hr-HR" sz="1200" dirty="0" err="1" smtClean="0"/>
              <a:t>political</a:t>
            </a:r>
            <a:r>
              <a:rPr lang="hr-HR" sz="1200" dirty="0" smtClean="0"/>
              <a:t> </a:t>
            </a:r>
            <a:r>
              <a:rPr lang="hr-HR" sz="1200" dirty="0" err="1" smtClean="0"/>
              <a:t>participation</a:t>
            </a:r>
            <a:r>
              <a:rPr lang="en-US" sz="1200" dirty="0" smtClean="0"/>
              <a:t> and the nature of people's attitudes toward politics</a:t>
            </a:r>
            <a:r>
              <a:rPr lang="en-US" sz="1600" dirty="0" smtClean="0"/>
              <a:t>, </a:t>
            </a:r>
            <a:r>
              <a:rPr lang="hr-HR" sz="1600" dirty="0" smtClean="0"/>
              <a:t>Gabriel </a:t>
            </a:r>
            <a:r>
              <a:rPr lang="hr-HR" sz="1600" dirty="0" err="1" smtClean="0"/>
              <a:t>Almond</a:t>
            </a:r>
            <a:r>
              <a:rPr lang="en-US" sz="1600" dirty="0" smtClean="0"/>
              <a:t> and </a:t>
            </a:r>
            <a:r>
              <a:rPr lang="hr-HR" sz="1600" dirty="0" err="1" smtClean="0"/>
              <a:t>Sidny</a:t>
            </a:r>
            <a:r>
              <a:rPr lang="hr-HR" sz="1600" dirty="0" smtClean="0"/>
              <a:t> </a:t>
            </a:r>
            <a:r>
              <a:rPr lang="hr-HR" sz="1600" dirty="0" err="1" smtClean="0"/>
              <a:t>Verba</a:t>
            </a:r>
            <a:r>
              <a:rPr lang="en-US" sz="1600" dirty="0" smtClean="0"/>
              <a:t> outlined three pure types of political culture:</a:t>
            </a:r>
          </a:p>
          <a:p>
            <a:pPr>
              <a:buNone/>
            </a:pPr>
            <a:r>
              <a:rPr lang="en-US" sz="2800" dirty="0" smtClean="0">
                <a:hlinkClick r:id="rId2" tooltip="Parochial political culture"/>
              </a:rPr>
              <a:t>Parochial</a:t>
            </a:r>
            <a:r>
              <a:rPr lang="en-US" sz="1600" dirty="0" smtClean="0"/>
              <a:t> - Where citizens are only remotely aware of the presence of central government, and live their lives near enough regardless of the decisions taken by the state. Distant and unaware of political phenomena. He has neither knowledge or interest in politics. In general congruent with a traditional political structure.</a:t>
            </a:r>
          </a:p>
          <a:p>
            <a:pPr>
              <a:buNone/>
            </a:pPr>
            <a:r>
              <a:rPr lang="en-US" sz="2400" dirty="0" smtClean="0">
                <a:hlinkClick r:id="rId3" tooltip="Subject political culture (page does not exist)"/>
              </a:rPr>
              <a:t>Subject</a:t>
            </a:r>
            <a:r>
              <a:rPr lang="en-US" sz="1600" dirty="0" smtClean="0"/>
              <a:t> - Where citizens are aware of central government, and are heavily subjected to its decisions with little scope for dissent. The individual is aware of politics, its actors and institutions. It is affectively oriented towards politics, yet he is on the "downward flow" side of the politics. In general congruent with a centralized authoritarian structure.</a:t>
            </a:r>
          </a:p>
          <a:p>
            <a:pPr>
              <a:buNone/>
            </a:pPr>
            <a:r>
              <a:rPr lang="en-US" sz="2000" dirty="0" smtClean="0">
                <a:hlinkClick r:id="rId4" tooltip="Participant political culture (page does not exist)"/>
              </a:rPr>
              <a:t>Participant</a:t>
            </a:r>
            <a:r>
              <a:rPr lang="en-US" sz="1600" dirty="0" smtClean="0"/>
              <a:t> - Citizens are able to influence the government in various ways and they are affected by it. The individual is oriented toward the system as a whole, to both the political and administrative structures and processes (to both the input and output aspects). In general congruent with a democratic political structure.</a:t>
            </a:r>
          </a:p>
          <a:p>
            <a:pPr>
              <a:buNone/>
            </a:pPr>
            <a:r>
              <a:rPr lang="en-US" sz="1600" dirty="0" smtClean="0">
                <a:solidFill>
                  <a:srgbClr val="FFFF00"/>
                </a:solidFill>
              </a:rPr>
              <a:t>These three 'pure' types of political culture can combine to create the </a:t>
            </a:r>
            <a:r>
              <a:rPr lang="en-US" sz="1600" dirty="0" smtClean="0">
                <a:solidFill>
                  <a:srgbClr val="FFFF00"/>
                </a:solidFill>
                <a:hlinkClick r:id="rId5" tooltip="Civic culture"/>
              </a:rPr>
              <a:t>‘</a:t>
            </a:r>
            <a:r>
              <a:rPr lang="hr-HR" sz="1600" dirty="0" err="1" smtClean="0">
                <a:solidFill>
                  <a:srgbClr val="FFFF00"/>
                </a:solidFill>
              </a:rPr>
              <a:t>civic</a:t>
            </a:r>
            <a:r>
              <a:rPr lang="hr-HR" sz="1600" dirty="0" smtClean="0">
                <a:solidFill>
                  <a:srgbClr val="FFFF00"/>
                </a:solidFill>
              </a:rPr>
              <a:t> </a:t>
            </a:r>
            <a:r>
              <a:rPr lang="hr-HR" sz="1600" dirty="0" err="1" smtClean="0">
                <a:solidFill>
                  <a:srgbClr val="FFFF00"/>
                </a:solidFill>
              </a:rPr>
              <a:t>culture</a:t>
            </a:r>
            <a:r>
              <a:rPr lang="en-US" sz="1600" dirty="0" smtClean="0">
                <a:solidFill>
                  <a:srgbClr val="FFFF00"/>
                </a:solidFill>
              </a:rPr>
              <a:t>', which mixes the best elements of each</a:t>
            </a:r>
          </a:p>
          <a:p>
            <a:pPr>
              <a:buNone/>
            </a:pPr>
            <a:r>
              <a:rPr lang="en-US" sz="1400" dirty="0" smtClean="0"/>
              <a:t>Almond, Gabriel A., </a:t>
            </a:r>
            <a:r>
              <a:rPr lang="en-US" sz="1400" dirty="0" err="1" smtClean="0"/>
              <a:t>Verba</a:t>
            </a:r>
            <a:r>
              <a:rPr lang="en-US" sz="1400" dirty="0" smtClean="0"/>
              <a:t>, Sidney </a:t>
            </a:r>
            <a:r>
              <a:rPr lang="en-US" sz="1400" i="1" dirty="0" smtClean="0"/>
              <a:t>The Civic Culture</a:t>
            </a:r>
            <a:r>
              <a:rPr lang="en-US" sz="1400" dirty="0" smtClean="0"/>
              <a:t>. Boston, MA: Little, Brown and Company, 1965.</a:t>
            </a:r>
          </a:p>
          <a:p>
            <a:pPr>
              <a:buNone/>
            </a:pP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dirty="0" smtClean="0"/>
              <a:t>Legal </a:t>
            </a:r>
            <a:r>
              <a:rPr lang="hr-HR" dirty="0" err="1" smtClean="0"/>
              <a:t>Culture</a:t>
            </a:r>
            <a:endParaRPr lang="en-US" dirty="0"/>
          </a:p>
        </p:txBody>
      </p:sp>
      <p:sp>
        <p:nvSpPr>
          <p:cNvPr id="5" name="Content Placeholder 4"/>
          <p:cNvSpPr>
            <a:spLocks noGrp="1"/>
          </p:cNvSpPr>
          <p:nvPr>
            <p:ph idx="1"/>
          </p:nvPr>
        </p:nvSpPr>
        <p:spPr/>
        <p:txBody>
          <a:bodyPr>
            <a:normAutofit/>
          </a:bodyPr>
          <a:lstStyle/>
          <a:p>
            <a:pPr>
              <a:buNone/>
            </a:pPr>
            <a:r>
              <a:rPr lang="hr-HR" dirty="0" smtClean="0"/>
              <a:t>T</a:t>
            </a:r>
            <a:r>
              <a:rPr lang="en-US" dirty="0" smtClean="0"/>
              <a:t>he concept "legal culture" figures often and prominently in the scholarship of the diverse disciplines of socio</a:t>
            </a:r>
            <a:r>
              <a:rPr lang="hr-HR" dirty="0" smtClean="0"/>
              <a:t>/</a:t>
            </a:r>
            <a:r>
              <a:rPr lang="en-US" dirty="0" smtClean="0"/>
              <a:t>legal studies. Political scientists, for example, use the concept to account for variation in the permissible legal delay in trials and in the behavior of judges and lawyers, as well as to explain differences in rates of litigation. </a:t>
            </a:r>
            <a:endParaRPr lang="hr-HR" dirty="0" smtClean="0"/>
          </a:p>
          <a:p>
            <a:pPr>
              <a:buNone/>
            </a:pPr>
            <a:r>
              <a:rPr lang="en-US" dirty="0" smtClean="0"/>
              <a:t>Sociologists have found the concept useful for analyses of the ethics and practices of legal organizations. And anthropologists, using a more holistic approach, have characterized the legal cultures of entire societies. Indeed, this notion "legal culture" is one of the most general and ubiquitous concepts in the study of law and society.</a:t>
            </a:r>
            <a:endParaRPr lang="hr-HR" dirty="0" smtClean="0"/>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Legal </a:t>
            </a:r>
            <a:r>
              <a:rPr lang="hr-HR" dirty="0" err="1" smtClean="0"/>
              <a:t>Culture</a:t>
            </a:r>
            <a:r>
              <a:rPr lang="hr-HR" dirty="0" smtClean="0"/>
              <a:t>: </a:t>
            </a:r>
            <a:r>
              <a:rPr lang="hr-HR" dirty="0" err="1" smtClean="0"/>
              <a:t>Practical</a:t>
            </a:r>
            <a:r>
              <a:rPr lang="hr-HR" dirty="0" smtClean="0"/>
              <a:t> </a:t>
            </a:r>
            <a:r>
              <a:rPr lang="hr-HR" dirty="0" err="1" smtClean="0"/>
              <a:t>Importance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And as more and more nations from Central and Eastern Europe (and perhaps even to the east­ern outskirts of Europe (e.g., Poland, Turkey) seek to join the European Union</a:t>
            </a:r>
            <a:r>
              <a:rPr lang="en-US" sz="4000" b="1" dirty="0" smtClean="0"/>
              <a:t>, the question of the diversity of legal values be­comes all the more important for transnational legal policy. Fur­thermore, the structures of formal European legal systems vary; f</a:t>
            </a:r>
            <a:r>
              <a:rPr lang="en-US" dirty="0" smtClean="0"/>
              <a:t>or example, the system is common law in Britain and Ireland, civil law in France and most of the Continent, with important (even if subtle) differences among those systems stemming from civil law traditions. Thus, it seems quite likely that the cultural values underpinning these systems differ as well. Although ours is only an initial foray into the structure of legal values in Europe, the importance of the issue may well justify the tentative nature of our efforts.</a:t>
            </a:r>
            <a:endParaRPr lang="hr-HR" dirty="0" smtClean="0"/>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511</TotalTime>
  <Words>2552</Words>
  <Application>Microsoft Office PowerPoint</Application>
  <PresentationFormat>On-screen Show (4:3)</PresentationFormat>
  <Paragraphs>70</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Law and Culture</vt:lpstr>
      <vt:lpstr>Culture</vt:lpstr>
      <vt:lpstr>Europe as an product of  will</vt:lpstr>
      <vt:lpstr>Choice: Barbarism or Europe</vt:lpstr>
      <vt:lpstr>Barbarism or Europe</vt:lpstr>
      <vt:lpstr>Insitutions and Society</vt:lpstr>
      <vt:lpstr>Political Culture</vt:lpstr>
      <vt:lpstr>Legal Culture</vt:lpstr>
      <vt:lpstr>Legal Culture: Practical Importance</vt:lpstr>
      <vt:lpstr>Mesaurable  Dimensions</vt:lpstr>
      <vt:lpstr>What is legal culture? Dimensions of Legal Values</vt:lpstr>
      <vt:lpstr>Support for Rule of Law</vt:lpstr>
      <vt:lpstr>Rule of Law </vt:lpstr>
      <vt:lpstr>Neutrality of Law</vt:lpstr>
      <vt:lpstr>Perceptions of the Neutrality of Law</vt:lpstr>
      <vt:lpstr>Valuation of Individual Liberty</vt:lpstr>
      <vt:lpstr>Individual Liberty</vt:lpstr>
      <vt:lpstr>Conclusion</vt:lpstr>
      <vt:lpstr>Implications</vt:lpstr>
      <vt:lpstr>Links</vt:lpstr>
    </vt:vector>
  </TitlesOfParts>
  <Company>PFZ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and Culture</dc:title>
  <dc:creator>admin</dc:creator>
  <cp:lastModifiedBy>Josip Kregar</cp:lastModifiedBy>
  <cp:revision>48</cp:revision>
  <dcterms:created xsi:type="dcterms:W3CDTF">2011-05-29T06:15:20Z</dcterms:created>
  <dcterms:modified xsi:type="dcterms:W3CDTF">2014-11-04T16:23:11Z</dcterms:modified>
</cp:coreProperties>
</file>