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796017-517C-49AA-86CB-6660685B66E2}" type="datetimeFigureOut">
              <a:rPr lang="sr-Latn-CS" smtClean="0"/>
              <a:t>18.1.2015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99F2E-A68E-4805-9C6A-FA9792A4CA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96017-517C-49AA-86CB-6660685B66E2}" type="datetimeFigureOut">
              <a:rPr lang="sr-Latn-CS" smtClean="0"/>
              <a:t>18.1.2015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99F2E-A68E-4805-9C6A-FA9792A4CA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96017-517C-49AA-86CB-6660685B66E2}" type="datetimeFigureOut">
              <a:rPr lang="sr-Latn-CS" smtClean="0"/>
              <a:t>18.1.2015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99F2E-A68E-4805-9C6A-FA9792A4CA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96017-517C-49AA-86CB-6660685B66E2}" type="datetimeFigureOut">
              <a:rPr lang="sr-Latn-CS" smtClean="0"/>
              <a:t>18.1.2015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99F2E-A68E-4805-9C6A-FA9792A4CA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96017-517C-49AA-86CB-6660685B66E2}" type="datetimeFigureOut">
              <a:rPr lang="sr-Latn-CS" smtClean="0"/>
              <a:t>18.1.2015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99F2E-A68E-4805-9C6A-FA9792A4CA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796017-517C-49AA-86CB-6660685B66E2}" type="datetimeFigureOut">
              <a:rPr lang="sr-Latn-CS" smtClean="0"/>
              <a:t>18.1.2015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99F2E-A68E-4805-9C6A-FA9792A4CA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796017-517C-49AA-86CB-6660685B66E2}" type="datetimeFigureOut">
              <a:rPr lang="sr-Latn-CS" smtClean="0"/>
              <a:t>18.1.2015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699F2E-A68E-4805-9C6A-FA9792A4CA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96017-517C-49AA-86CB-6660685B66E2}" type="datetimeFigureOut">
              <a:rPr lang="sr-Latn-CS" smtClean="0"/>
              <a:t>18.1.2015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699F2E-A68E-4805-9C6A-FA9792A4CA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96017-517C-49AA-86CB-6660685B66E2}" type="datetimeFigureOut">
              <a:rPr lang="sr-Latn-CS" smtClean="0"/>
              <a:t>18.1.2015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699F2E-A68E-4805-9C6A-FA9792A4CA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96017-517C-49AA-86CB-6660685B66E2}" type="datetimeFigureOut">
              <a:rPr lang="sr-Latn-CS" smtClean="0"/>
              <a:t>18.1.2015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99F2E-A68E-4805-9C6A-FA9792A4CA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96017-517C-49AA-86CB-6660685B66E2}" type="datetimeFigureOut">
              <a:rPr lang="sr-Latn-CS" smtClean="0"/>
              <a:t>18.1.2015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99F2E-A68E-4805-9C6A-FA9792A4CA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6017-517C-49AA-86CB-6660685B66E2}" type="datetimeFigureOut">
              <a:rPr lang="sr-Latn-CS" smtClean="0"/>
              <a:t>18.1.2015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99F2E-A68E-4805-9C6A-FA9792A4CA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n.wikipedia.org/wiki/Modernist_project"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sz="4800" dirty="0" err="1" smtClean="0"/>
              <a:t>Law</a:t>
            </a:r>
            <a:r>
              <a:rPr lang="hr-HR" sz="4800" dirty="0" smtClean="0"/>
              <a:t> </a:t>
            </a:r>
            <a:r>
              <a:rPr lang="hr-HR" sz="4800" dirty="0" err="1" smtClean="0"/>
              <a:t>in</a:t>
            </a:r>
            <a:r>
              <a:rPr lang="hr-HR" sz="4800" dirty="0" smtClean="0"/>
              <a:t> </a:t>
            </a:r>
            <a:r>
              <a:rPr lang="hr-HR" sz="4800" dirty="0" err="1" smtClean="0"/>
              <a:t>Modern</a:t>
            </a:r>
            <a:r>
              <a:rPr lang="hr-HR" sz="4800" dirty="0" smtClean="0"/>
              <a:t> </a:t>
            </a:r>
            <a:r>
              <a:rPr lang="hr-HR" sz="4800" dirty="0" err="1" smtClean="0"/>
              <a:t>Society</a:t>
            </a:r>
            <a:r>
              <a:rPr lang="hr-HR" dirty="0" smtClean="0"/>
              <a:t/>
            </a:r>
            <a:br>
              <a:rPr lang="hr-HR" dirty="0" smtClean="0"/>
            </a:br>
            <a:r>
              <a:rPr lang="hr-HR" sz="3600" dirty="0" smtClean="0"/>
              <a:t>Roberto </a:t>
            </a:r>
            <a:r>
              <a:rPr lang="hr-HR" sz="3600" dirty="0" err="1" smtClean="0"/>
              <a:t>Mangabeira</a:t>
            </a:r>
            <a:r>
              <a:rPr lang="hr-HR" sz="3600" dirty="0" smtClean="0"/>
              <a:t> </a:t>
            </a:r>
            <a:r>
              <a:rPr lang="hr-HR" sz="3600" dirty="0" err="1" smtClean="0"/>
              <a:t>Unger</a:t>
            </a:r>
            <a:endParaRPr lang="en-US" dirty="0"/>
          </a:p>
        </p:txBody>
      </p:sp>
      <p:sp>
        <p:nvSpPr>
          <p:cNvPr id="3" name="Subtitle 2"/>
          <p:cNvSpPr>
            <a:spLocks noGrp="1"/>
          </p:cNvSpPr>
          <p:nvPr>
            <p:ph type="subTitle" idx="1"/>
          </p:nvPr>
        </p:nvSpPr>
        <p:spPr/>
        <p:txBody>
          <a:bodyPr/>
          <a:lstStyle/>
          <a:p>
            <a:r>
              <a:rPr lang="hr-HR" dirty="0" smtClean="0"/>
              <a:t>Josip Kregar</a:t>
            </a:r>
          </a:p>
          <a:p>
            <a:r>
              <a:rPr lang="en-US" dirty="0" smtClean="0"/>
              <a:t>Tuesday, December 10, </a:t>
            </a:r>
            <a:r>
              <a:rPr lang="en-US" dirty="0" smtClean="0"/>
              <a:t>201</a:t>
            </a:r>
            <a:r>
              <a:rPr lang="hr-HR" smtClean="0"/>
              <a:t>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t>Legal </a:t>
            </a:r>
            <a:r>
              <a:rPr lang="hr-HR" b="1" dirty="0" err="1" smtClean="0"/>
              <a:t>order</a:t>
            </a:r>
            <a:r>
              <a:rPr lang="hr-HR" b="1" dirty="0" smtClean="0"/>
              <a:t> or legal </a:t>
            </a:r>
            <a:r>
              <a:rPr lang="hr-HR" b="1" dirty="0" err="1" smtClean="0"/>
              <a:t>system</a:t>
            </a:r>
            <a:endParaRPr lang="en-US" dirty="0"/>
          </a:p>
        </p:txBody>
      </p:sp>
      <p:sp>
        <p:nvSpPr>
          <p:cNvPr id="3" name="Content Placeholder 2"/>
          <p:cNvSpPr>
            <a:spLocks noGrp="1"/>
          </p:cNvSpPr>
          <p:nvPr>
            <p:ph idx="1"/>
          </p:nvPr>
        </p:nvSpPr>
        <p:spPr/>
        <p:txBody>
          <a:bodyPr/>
          <a:lstStyle/>
          <a:p>
            <a:pPr>
              <a:buNone/>
            </a:pPr>
            <a:r>
              <a:rPr lang="hr-HR" b="1" dirty="0" err="1" smtClean="0">
                <a:solidFill>
                  <a:srgbClr val="FF0000"/>
                </a:solidFill>
              </a:rPr>
              <a:t>Authonomy</a:t>
            </a:r>
            <a:r>
              <a:rPr lang="hr-HR" b="1" dirty="0" smtClean="0">
                <a:solidFill>
                  <a:srgbClr val="FF0000"/>
                </a:solidFill>
              </a:rPr>
              <a:t> </a:t>
            </a:r>
            <a:r>
              <a:rPr lang="hr-HR" b="1" dirty="0" err="1" smtClean="0">
                <a:solidFill>
                  <a:srgbClr val="FF0000"/>
                </a:solidFill>
              </a:rPr>
              <a:t>has</a:t>
            </a:r>
            <a:r>
              <a:rPr lang="hr-HR" b="1" dirty="0" smtClean="0">
                <a:solidFill>
                  <a:srgbClr val="FF0000"/>
                </a:solidFill>
              </a:rPr>
              <a:t> </a:t>
            </a:r>
            <a:r>
              <a:rPr lang="hr-HR" b="1" dirty="0" err="1" smtClean="0">
                <a:solidFill>
                  <a:srgbClr val="FF0000"/>
                </a:solidFill>
              </a:rPr>
              <a:t>substantive</a:t>
            </a:r>
            <a:r>
              <a:rPr lang="hr-HR" b="1" dirty="0" smtClean="0">
                <a:solidFill>
                  <a:srgbClr val="FF0000"/>
                </a:solidFill>
              </a:rPr>
              <a:t>, </a:t>
            </a:r>
            <a:r>
              <a:rPr lang="hr-HR" b="1" dirty="0" err="1" smtClean="0">
                <a:solidFill>
                  <a:srgbClr val="FF0000"/>
                </a:solidFill>
              </a:rPr>
              <a:t>an</a:t>
            </a:r>
            <a:r>
              <a:rPr lang="hr-HR" b="1" dirty="0" smtClean="0">
                <a:solidFill>
                  <a:srgbClr val="FF0000"/>
                </a:solidFill>
              </a:rPr>
              <a:t> </a:t>
            </a:r>
            <a:r>
              <a:rPr lang="hr-HR" b="1" dirty="0" err="1" smtClean="0">
                <a:solidFill>
                  <a:srgbClr val="FF0000"/>
                </a:solidFill>
              </a:rPr>
              <a:t>institutional</a:t>
            </a:r>
            <a:r>
              <a:rPr lang="hr-HR" b="1" dirty="0" smtClean="0">
                <a:solidFill>
                  <a:srgbClr val="FF0000"/>
                </a:solidFill>
              </a:rPr>
              <a:t>, </a:t>
            </a:r>
            <a:r>
              <a:rPr lang="hr-HR" b="1" dirty="0" err="1" smtClean="0">
                <a:solidFill>
                  <a:srgbClr val="FF0000"/>
                </a:solidFill>
              </a:rPr>
              <a:t>methodological</a:t>
            </a:r>
            <a:r>
              <a:rPr lang="hr-HR" b="1" dirty="0" smtClean="0">
                <a:solidFill>
                  <a:srgbClr val="FF0000"/>
                </a:solidFill>
              </a:rPr>
              <a:t> </a:t>
            </a:r>
            <a:r>
              <a:rPr lang="hr-HR" b="1" dirty="0" err="1" smtClean="0">
                <a:solidFill>
                  <a:srgbClr val="FF0000"/>
                </a:solidFill>
              </a:rPr>
              <a:t>and</a:t>
            </a:r>
            <a:r>
              <a:rPr lang="hr-HR" b="1" dirty="0" smtClean="0">
                <a:solidFill>
                  <a:srgbClr val="FF0000"/>
                </a:solidFill>
              </a:rPr>
              <a:t> </a:t>
            </a:r>
            <a:r>
              <a:rPr lang="hr-HR" b="1" dirty="0" err="1" smtClean="0">
                <a:solidFill>
                  <a:srgbClr val="FF0000"/>
                </a:solidFill>
              </a:rPr>
              <a:t>occupational</a:t>
            </a:r>
            <a:r>
              <a:rPr lang="hr-HR" b="1" dirty="0" smtClean="0">
                <a:solidFill>
                  <a:srgbClr val="FF0000"/>
                </a:solidFill>
              </a:rPr>
              <a:t> </a:t>
            </a:r>
            <a:r>
              <a:rPr lang="hr-HR" b="1" dirty="0" err="1" smtClean="0">
                <a:solidFill>
                  <a:srgbClr val="FF0000"/>
                </a:solidFill>
              </a:rPr>
              <a:t>aspect</a:t>
            </a:r>
            <a:r>
              <a:rPr lang="hr-HR" b="1" dirty="0" smtClean="0">
                <a:solidFill>
                  <a:srgbClr val="FF0000"/>
                </a:solidFill>
              </a:rPr>
              <a:t>.</a:t>
            </a:r>
          </a:p>
          <a:p>
            <a:pPr>
              <a:buNone/>
            </a:pPr>
            <a:r>
              <a:rPr lang="hr-HR" dirty="0" err="1" smtClean="0"/>
              <a:t>Substantive</a:t>
            </a:r>
            <a:r>
              <a:rPr lang="hr-HR" dirty="0" smtClean="0"/>
              <a:t> – </a:t>
            </a:r>
            <a:r>
              <a:rPr lang="hr-HR" dirty="0" err="1" smtClean="0"/>
              <a:t>law</a:t>
            </a:r>
            <a:r>
              <a:rPr lang="hr-HR" dirty="0" smtClean="0"/>
              <a:t> </a:t>
            </a:r>
            <a:r>
              <a:rPr lang="hr-HR" dirty="0" err="1" smtClean="0"/>
              <a:t>can</a:t>
            </a:r>
            <a:r>
              <a:rPr lang="hr-HR" dirty="0" smtClean="0"/>
              <a:t> </a:t>
            </a:r>
            <a:r>
              <a:rPr lang="hr-HR" dirty="0" err="1" smtClean="0"/>
              <a:t>not</a:t>
            </a:r>
            <a:r>
              <a:rPr lang="hr-HR" dirty="0" smtClean="0"/>
              <a:t> </a:t>
            </a:r>
            <a:r>
              <a:rPr lang="hr-HR" dirty="0" err="1" smtClean="0"/>
              <a:t>impose</a:t>
            </a:r>
            <a:r>
              <a:rPr lang="hr-HR" dirty="0" smtClean="0"/>
              <a:t> </a:t>
            </a:r>
            <a:r>
              <a:rPr lang="hr-HR" dirty="0" err="1" smtClean="0"/>
              <a:t>values</a:t>
            </a:r>
            <a:r>
              <a:rPr lang="hr-HR" dirty="0" smtClean="0"/>
              <a:t> or </a:t>
            </a:r>
            <a:r>
              <a:rPr lang="hr-HR" dirty="0" err="1" smtClean="0"/>
              <a:t>ideology</a:t>
            </a:r>
            <a:endParaRPr lang="hr-HR" dirty="0" smtClean="0"/>
          </a:p>
          <a:p>
            <a:pPr>
              <a:buNone/>
            </a:pPr>
            <a:r>
              <a:rPr lang="hr-HR" dirty="0" err="1" smtClean="0"/>
              <a:t>Institutional</a:t>
            </a:r>
            <a:r>
              <a:rPr lang="hr-HR" dirty="0" smtClean="0"/>
              <a:t> – </a:t>
            </a:r>
            <a:r>
              <a:rPr lang="hr-HR" dirty="0" err="1" smtClean="0"/>
              <a:t>specialised</a:t>
            </a:r>
            <a:r>
              <a:rPr lang="hr-HR" dirty="0" smtClean="0"/>
              <a:t> </a:t>
            </a:r>
            <a:r>
              <a:rPr lang="hr-HR" dirty="0" err="1" smtClean="0"/>
              <a:t>institutions</a:t>
            </a:r>
            <a:endParaRPr lang="hr-HR" dirty="0" smtClean="0"/>
          </a:p>
          <a:p>
            <a:pPr>
              <a:buNone/>
            </a:pPr>
            <a:r>
              <a:rPr lang="hr-HR" dirty="0" err="1" smtClean="0"/>
              <a:t>Methodology</a:t>
            </a:r>
            <a:r>
              <a:rPr lang="hr-HR" dirty="0" smtClean="0"/>
              <a:t> – a </a:t>
            </a:r>
            <a:r>
              <a:rPr lang="hr-HR" dirty="0" err="1" smtClean="0"/>
              <a:t>way</a:t>
            </a:r>
            <a:r>
              <a:rPr lang="hr-HR" dirty="0" smtClean="0"/>
              <a:t> </a:t>
            </a:r>
            <a:r>
              <a:rPr lang="hr-HR" dirty="0" err="1" smtClean="0"/>
              <a:t>of</a:t>
            </a:r>
            <a:r>
              <a:rPr lang="hr-HR" dirty="0" smtClean="0"/>
              <a:t> </a:t>
            </a:r>
            <a:r>
              <a:rPr lang="hr-HR" dirty="0" err="1" smtClean="0"/>
              <a:t>legitimization</a:t>
            </a:r>
            <a:r>
              <a:rPr lang="hr-HR" dirty="0" smtClean="0"/>
              <a:t> </a:t>
            </a:r>
            <a:r>
              <a:rPr lang="hr-HR" dirty="0" err="1" smtClean="0"/>
              <a:t>specific</a:t>
            </a:r>
            <a:r>
              <a:rPr lang="hr-HR" dirty="0" smtClean="0"/>
              <a:t> to </a:t>
            </a:r>
            <a:r>
              <a:rPr lang="hr-HR" dirty="0" err="1" smtClean="0"/>
              <a:t>institutions</a:t>
            </a:r>
            <a:endParaRPr lang="hr-HR" dirty="0" smtClean="0"/>
          </a:p>
          <a:p>
            <a:pPr>
              <a:buNone/>
            </a:pPr>
            <a:r>
              <a:rPr lang="hr-HR" dirty="0" err="1" smtClean="0"/>
              <a:t>Occupation</a:t>
            </a:r>
            <a:r>
              <a:rPr lang="hr-HR" dirty="0" smtClean="0"/>
              <a:t> –legal </a:t>
            </a:r>
            <a:r>
              <a:rPr lang="hr-HR" dirty="0" err="1" smtClean="0"/>
              <a:t>profession</a:t>
            </a:r>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t>Legal </a:t>
            </a:r>
            <a:r>
              <a:rPr lang="hr-HR" b="1" dirty="0" err="1" smtClean="0"/>
              <a:t>order</a:t>
            </a:r>
            <a:r>
              <a:rPr lang="hr-HR" b="1" dirty="0" smtClean="0"/>
              <a:t> or legal </a:t>
            </a:r>
            <a:r>
              <a:rPr lang="hr-HR" b="1" dirty="0" err="1" smtClean="0"/>
              <a:t>system</a:t>
            </a:r>
            <a:endParaRPr lang="en-US" dirty="0"/>
          </a:p>
        </p:txBody>
      </p:sp>
      <p:sp>
        <p:nvSpPr>
          <p:cNvPr id="3" name="Content Placeholder 2"/>
          <p:cNvSpPr>
            <a:spLocks noGrp="1"/>
          </p:cNvSpPr>
          <p:nvPr>
            <p:ph idx="1"/>
          </p:nvPr>
        </p:nvSpPr>
        <p:spPr>
          <a:xfrm>
            <a:off x="571472" y="1571612"/>
            <a:ext cx="8229600" cy="4525963"/>
          </a:xfrm>
        </p:spPr>
        <p:txBody>
          <a:bodyPr/>
          <a:lstStyle/>
          <a:p>
            <a:pPr>
              <a:buNone/>
            </a:pPr>
            <a:r>
              <a:rPr lang="hr-HR" dirty="0" smtClean="0"/>
              <a:t>Liberal </a:t>
            </a:r>
            <a:r>
              <a:rPr lang="hr-HR" dirty="0" err="1" smtClean="0"/>
              <a:t>society</a:t>
            </a:r>
            <a:r>
              <a:rPr lang="hr-HR" dirty="0" smtClean="0"/>
              <a:t>  </a:t>
            </a:r>
            <a:r>
              <a:rPr lang="hr-HR" dirty="0" err="1" smtClean="0"/>
              <a:t>cannot</a:t>
            </a:r>
            <a:r>
              <a:rPr lang="hr-HR" dirty="0" smtClean="0"/>
              <a:t> </a:t>
            </a:r>
            <a:r>
              <a:rPr lang="hr-HR" dirty="0" err="1" smtClean="0"/>
              <a:t>resolve</a:t>
            </a:r>
            <a:r>
              <a:rPr lang="hr-HR" dirty="0" smtClean="0"/>
              <a:t> </a:t>
            </a:r>
            <a:r>
              <a:rPr lang="hr-HR" dirty="0" err="1" smtClean="0"/>
              <a:t>social</a:t>
            </a:r>
            <a:r>
              <a:rPr lang="hr-HR" dirty="0" smtClean="0"/>
              <a:t> </a:t>
            </a:r>
            <a:r>
              <a:rPr lang="hr-HR" dirty="0" err="1" smtClean="0"/>
              <a:t>order</a:t>
            </a:r>
            <a:r>
              <a:rPr lang="hr-HR" dirty="0" smtClean="0"/>
              <a:t> </a:t>
            </a:r>
            <a:r>
              <a:rPr lang="hr-HR" dirty="0" err="1" smtClean="0"/>
              <a:t>by</a:t>
            </a:r>
            <a:r>
              <a:rPr lang="hr-HR" dirty="0" smtClean="0"/>
              <a:t> </a:t>
            </a:r>
            <a:r>
              <a:rPr lang="hr-HR" dirty="0" err="1" smtClean="0"/>
              <a:t>mere</a:t>
            </a:r>
            <a:r>
              <a:rPr lang="hr-HR" dirty="0" smtClean="0"/>
              <a:t> </a:t>
            </a:r>
            <a:r>
              <a:rPr lang="hr-HR" dirty="0" err="1" smtClean="0"/>
              <a:t>imoisition</a:t>
            </a:r>
            <a:r>
              <a:rPr lang="hr-HR" dirty="0" smtClean="0"/>
              <a:t> </a:t>
            </a:r>
            <a:r>
              <a:rPr lang="hr-HR" dirty="0" err="1" smtClean="0"/>
              <a:t>of</a:t>
            </a:r>
            <a:r>
              <a:rPr lang="hr-HR" dirty="0" smtClean="0"/>
              <a:t> </a:t>
            </a:r>
            <a:r>
              <a:rPr lang="hr-HR" dirty="0" err="1" smtClean="0"/>
              <a:t>law</a:t>
            </a:r>
            <a:r>
              <a:rPr lang="hr-HR" dirty="0" smtClean="0"/>
              <a:t> (human </a:t>
            </a:r>
            <a:r>
              <a:rPr lang="hr-HR" dirty="0" err="1" smtClean="0"/>
              <a:t>rights</a:t>
            </a:r>
            <a:r>
              <a:rPr lang="hr-HR" dirty="0" smtClean="0"/>
              <a:t>?)</a:t>
            </a:r>
          </a:p>
          <a:p>
            <a:pPr>
              <a:buNone/>
            </a:pPr>
            <a:endParaRPr lang="hr-HR" dirty="0" smtClean="0"/>
          </a:p>
          <a:p>
            <a:pPr>
              <a:buNone/>
            </a:pPr>
            <a:r>
              <a:rPr lang="hr-HR" dirty="0" smtClean="0"/>
              <a:t>No </a:t>
            </a:r>
            <a:r>
              <a:rPr lang="hr-HR" dirty="0" err="1" smtClean="0"/>
              <a:t>higher</a:t>
            </a:r>
            <a:r>
              <a:rPr lang="hr-HR" dirty="0" smtClean="0"/>
              <a:t> divine </a:t>
            </a:r>
            <a:r>
              <a:rPr lang="hr-HR" dirty="0" err="1" smtClean="0"/>
              <a:t>law</a:t>
            </a:r>
            <a:r>
              <a:rPr lang="hr-HR" dirty="0" smtClean="0"/>
              <a:t>+Group </a:t>
            </a:r>
            <a:r>
              <a:rPr lang="hr-HR" dirty="0" err="1" smtClean="0"/>
              <a:t>pluralism</a:t>
            </a:r>
            <a:r>
              <a:rPr lang="hr-HR" dirty="0" smtClean="0"/>
              <a:t>=</a:t>
            </a:r>
            <a:r>
              <a:rPr lang="hr-HR" dirty="0" err="1" smtClean="0"/>
              <a:t>rights</a:t>
            </a:r>
            <a:r>
              <a:rPr lang="hr-HR" dirty="0" smtClean="0"/>
              <a:t> </a:t>
            </a:r>
            <a:r>
              <a:rPr lang="hr-HR" dirty="0" err="1" smtClean="0"/>
              <a:t>and</a:t>
            </a:r>
            <a:r>
              <a:rPr lang="hr-HR" dirty="0" smtClean="0"/>
              <a:t> </a:t>
            </a:r>
            <a:r>
              <a:rPr lang="hr-HR" dirty="0" err="1" smtClean="0"/>
              <a:t>laws</a:t>
            </a:r>
            <a:endParaRPr lang="hr-H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Law</a:t>
            </a:r>
            <a:r>
              <a:rPr lang="hr-HR" dirty="0" smtClean="0"/>
              <a:t> is </a:t>
            </a:r>
            <a:r>
              <a:rPr lang="hr-HR" dirty="0" err="1" smtClean="0"/>
              <a:t>response</a:t>
            </a:r>
            <a:r>
              <a:rPr lang="hr-HR" dirty="0" smtClean="0"/>
              <a:t> to </a:t>
            </a:r>
            <a:r>
              <a:rPr lang="hr-HR" dirty="0" err="1" smtClean="0"/>
              <a:t>decline</a:t>
            </a:r>
            <a:r>
              <a:rPr lang="hr-HR" dirty="0" smtClean="0"/>
              <a:t> </a:t>
            </a:r>
            <a:r>
              <a:rPr lang="hr-HR" dirty="0" err="1" smtClean="0"/>
              <a:t>of</a:t>
            </a:r>
            <a:r>
              <a:rPr lang="hr-HR" dirty="0" smtClean="0"/>
              <a:t> </a:t>
            </a:r>
            <a:r>
              <a:rPr lang="hr-HR" dirty="0" err="1" smtClean="0"/>
              <a:t>order</a:t>
            </a:r>
            <a:endParaRPr lang="en-US" dirty="0"/>
          </a:p>
        </p:txBody>
      </p:sp>
      <p:sp>
        <p:nvSpPr>
          <p:cNvPr id="3" name="Content Placeholder 2"/>
          <p:cNvSpPr>
            <a:spLocks noGrp="1"/>
          </p:cNvSpPr>
          <p:nvPr>
            <p:ph idx="1"/>
          </p:nvPr>
        </p:nvSpPr>
        <p:spPr/>
        <p:txBody>
          <a:bodyPr>
            <a:normAutofit/>
          </a:bodyPr>
          <a:lstStyle/>
          <a:p>
            <a:pPr marL="514350" indent="-514350">
              <a:lnSpc>
                <a:spcPct val="150000"/>
              </a:lnSpc>
              <a:buFont typeface="+mj-lt"/>
              <a:buAutoNum type="arabicPeriod"/>
            </a:pPr>
            <a:r>
              <a:rPr lang="hr-HR" sz="3600" b="1" dirty="0" err="1" smtClean="0"/>
              <a:t>Closely</a:t>
            </a:r>
            <a:r>
              <a:rPr lang="hr-HR" sz="3600" b="1" dirty="0" smtClean="0"/>
              <a:t> </a:t>
            </a:r>
            <a:r>
              <a:rPr lang="hr-HR" sz="3600" b="1" dirty="0" err="1" smtClean="0"/>
              <a:t>integrated</a:t>
            </a:r>
            <a:r>
              <a:rPr lang="hr-HR" sz="3600" b="1" dirty="0" smtClean="0"/>
              <a:t> </a:t>
            </a:r>
            <a:r>
              <a:rPr lang="hr-HR" sz="3600" b="1" dirty="0" err="1" smtClean="0"/>
              <a:t>community</a:t>
            </a:r>
            <a:r>
              <a:rPr lang="hr-HR" sz="3600" b="1" dirty="0" smtClean="0"/>
              <a:t> – </a:t>
            </a:r>
            <a:r>
              <a:rPr lang="hr-HR" sz="3600" b="1" dirty="0" err="1" smtClean="0"/>
              <a:t>custom</a:t>
            </a:r>
            <a:r>
              <a:rPr lang="hr-HR" sz="3600" b="1" dirty="0" smtClean="0"/>
              <a:t> </a:t>
            </a:r>
            <a:r>
              <a:rPr lang="hr-HR" sz="3600" b="1" dirty="0" err="1" smtClean="0"/>
              <a:t>law</a:t>
            </a:r>
            <a:endParaRPr lang="hr-HR" sz="3600" b="1" dirty="0" smtClean="0"/>
          </a:p>
          <a:p>
            <a:pPr marL="514350" indent="-514350">
              <a:lnSpc>
                <a:spcPct val="150000"/>
              </a:lnSpc>
              <a:buFont typeface="+mj-lt"/>
              <a:buAutoNum type="arabicPeriod"/>
            </a:pPr>
            <a:r>
              <a:rPr lang="hr-HR" sz="3600" b="1" dirty="0" err="1" smtClean="0"/>
              <a:t>Rulers</a:t>
            </a:r>
            <a:r>
              <a:rPr lang="hr-HR" sz="3600" b="1" dirty="0" smtClean="0"/>
              <a:t> </a:t>
            </a:r>
            <a:r>
              <a:rPr lang="hr-HR" sz="3600" b="1" dirty="0" err="1" smtClean="0"/>
              <a:t>and</a:t>
            </a:r>
            <a:r>
              <a:rPr lang="hr-HR" sz="3600" b="1" dirty="0" smtClean="0"/>
              <a:t> state – </a:t>
            </a:r>
            <a:r>
              <a:rPr lang="hr-HR" sz="3600" b="1" dirty="0" err="1" smtClean="0"/>
              <a:t>bureaucratic</a:t>
            </a:r>
            <a:r>
              <a:rPr lang="hr-HR" sz="3600" b="1" dirty="0" smtClean="0"/>
              <a:t> </a:t>
            </a:r>
            <a:r>
              <a:rPr lang="hr-HR" sz="3600" b="1" dirty="0" err="1" smtClean="0"/>
              <a:t>law</a:t>
            </a:r>
            <a:endParaRPr lang="hr-HR" sz="3600" b="1" dirty="0" smtClean="0"/>
          </a:p>
          <a:p>
            <a:pPr marL="514350" indent="-514350">
              <a:lnSpc>
                <a:spcPct val="150000"/>
              </a:lnSpc>
              <a:buFont typeface="+mj-lt"/>
              <a:buAutoNum type="arabicPeriod"/>
            </a:pPr>
            <a:r>
              <a:rPr lang="hr-HR" sz="3600" b="1" dirty="0" err="1" smtClean="0"/>
              <a:t>Modern</a:t>
            </a:r>
            <a:r>
              <a:rPr lang="hr-HR" sz="3600" b="1" dirty="0" smtClean="0"/>
              <a:t> </a:t>
            </a:r>
            <a:r>
              <a:rPr lang="hr-HR" sz="3600" b="1" dirty="0" err="1" smtClean="0"/>
              <a:t>society</a:t>
            </a:r>
            <a:r>
              <a:rPr lang="hr-HR" sz="3600" b="1" dirty="0" smtClean="0"/>
              <a:t> </a:t>
            </a:r>
            <a:r>
              <a:rPr lang="hr-HR" sz="3600" b="1" dirty="0" err="1" smtClean="0"/>
              <a:t>and</a:t>
            </a:r>
            <a:r>
              <a:rPr lang="hr-HR" sz="3600" b="1" dirty="0" smtClean="0"/>
              <a:t> liberal </a:t>
            </a:r>
            <a:r>
              <a:rPr lang="hr-HR" sz="3600" b="1" dirty="0" err="1" smtClean="0"/>
              <a:t>democracy</a:t>
            </a:r>
            <a:r>
              <a:rPr lang="hr-HR" sz="3600" b="1" dirty="0" smtClean="0"/>
              <a:t> – legal </a:t>
            </a:r>
            <a:r>
              <a:rPr lang="hr-HR" sz="3600" b="1" dirty="0" err="1" smtClean="0"/>
              <a:t>order</a:t>
            </a:r>
            <a:endParaRPr lang="en-US"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Unger</a:t>
            </a:r>
            <a:endParaRPr lang="en-US" dirty="0"/>
          </a:p>
        </p:txBody>
      </p:sp>
      <p:sp>
        <p:nvSpPr>
          <p:cNvPr id="3" name="Content Placeholder 2"/>
          <p:cNvSpPr>
            <a:spLocks noGrp="1"/>
          </p:cNvSpPr>
          <p:nvPr>
            <p:ph sz="half" idx="1"/>
          </p:nvPr>
        </p:nvSpPr>
        <p:spPr/>
        <p:txBody>
          <a:bodyPr>
            <a:normAutofit fontScale="77500" lnSpcReduction="20000"/>
          </a:bodyPr>
          <a:lstStyle/>
          <a:p>
            <a:pPr>
              <a:buNone/>
            </a:pPr>
            <a:r>
              <a:rPr lang="en-US" b="1" dirty="0" smtClean="0"/>
              <a:t>Roberto </a:t>
            </a:r>
            <a:r>
              <a:rPr lang="en-US" b="1" dirty="0" err="1" smtClean="0"/>
              <a:t>Mangabeira</a:t>
            </a:r>
            <a:r>
              <a:rPr lang="en-US" b="1" dirty="0" smtClean="0"/>
              <a:t> Unger</a:t>
            </a:r>
            <a:r>
              <a:rPr lang="en-US" dirty="0" smtClean="0"/>
              <a:t> (born March 24, 1947) is a philosopher, social theorist, and politician. His writings offer a comprehensive view of our humanity, and present a path by which humankind and each individual can hope to rise to a greater life. He has developed his views across many fields including social, political, legal, and economic theory in what he says is an effort to realize the </a:t>
            </a:r>
            <a:r>
              <a:rPr lang="en-US" dirty="0" smtClean="0">
                <a:hlinkClick r:id="rId2" tooltip="Modernist project"/>
              </a:rPr>
              <a:t>modernist project</a:t>
            </a:r>
            <a:r>
              <a:rPr lang="en-US" dirty="0" smtClean="0"/>
              <a:t> of the world made and imagined</a:t>
            </a:r>
            <a:endParaRPr lang="en-US" dirty="0"/>
          </a:p>
        </p:txBody>
      </p:sp>
      <p:pic>
        <p:nvPicPr>
          <p:cNvPr id="5" name="Content Placeholder 4" descr="unger.bmp"/>
          <p:cNvPicPr>
            <a:picLocks noGrp="1" noChangeAspect="1"/>
          </p:cNvPicPr>
          <p:nvPr>
            <p:ph sz="half" idx="2"/>
          </p:nvPr>
        </p:nvPicPr>
        <p:blipFill>
          <a:blip r:embed="rId3"/>
          <a:stretch>
            <a:fillRect/>
          </a:stretch>
        </p:blipFill>
        <p:spPr>
          <a:xfrm>
            <a:off x="5619750" y="2396331"/>
            <a:ext cx="2095500" cy="29337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Law</a:t>
            </a:r>
            <a:endParaRPr lang="en-US" dirty="0"/>
          </a:p>
        </p:txBody>
      </p:sp>
      <p:sp>
        <p:nvSpPr>
          <p:cNvPr id="5" name="Content Placeholder 4"/>
          <p:cNvSpPr>
            <a:spLocks noGrp="1"/>
          </p:cNvSpPr>
          <p:nvPr>
            <p:ph idx="1"/>
          </p:nvPr>
        </p:nvSpPr>
        <p:spPr/>
        <p:txBody>
          <a:bodyPr>
            <a:normAutofit fontScale="85000" lnSpcReduction="20000"/>
          </a:bodyPr>
          <a:lstStyle/>
          <a:p>
            <a:pPr>
              <a:buNone/>
            </a:pPr>
            <a:r>
              <a:rPr lang="en-US" dirty="0" smtClean="0"/>
              <a:t>At the root of Unger’s thought is the conviction that the world is made and imagined. His work begins from the premise that no natural social, political, or economic arrangements underlie individual or social behavior. Property rights, liberal democracy, wage labor—for Unger, these are all historical artifacts that have no necessary relation to the goals of free and prosperous human activity.</a:t>
            </a:r>
            <a:r>
              <a:rPr lang="hr-HR" dirty="0" smtClean="0"/>
              <a:t> </a:t>
            </a:r>
            <a:r>
              <a:rPr lang="en-US" dirty="0" smtClean="0"/>
              <a:t>For Unger, the market, the state, and human social organization should not be set in predetermined institutional arrangements, but need to be left open to experimentation and revision according to what works for the project of the empowerment of humanity.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err="1" smtClean="0"/>
              <a:t>What</a:t>
            </a:r>
            <a:r>
              <a:rPr lang="hr-HR" dirty="0" smtClean="0"/>
              <a:t> is </a:t>
            </a:r>
            <a:r>
              <a:rPr lang="hr-HR" dirty="0" err="1" smtClean="0"/>
              <a:t>modern</a:t>
            </a:r>
            <a:r>
              <a:rPr lang="hr-HR" dirty="0" smtClean="0"/>
              <a:t> </a:t>
            </a:r>
            <a:r>
              <a:rPr lang="hr-HR" dirty="0" err="1" smtClean="0"/>
              <a:t>society</a:t>
            </a:r>
            <a:r>
              <a:rPr lang="hr-HR" dirty="0" smtClean="0"/>
              <a:t>?</a:t>
            </a:r>
            <a:endParaRPr lang="en-US" dirty="0"/>
          </a:p>
        </p:txBody>
      </p:sp>
      <p:sp>
        <p:nvSpPr>
          <p:cNvPr id="6" name="Content Placeholder 5"/>
          <p:cNvSpPr>
            <a:spLocks noGrp="1"/>
          </p:cNvSpPr>
          <p:nvPr>
            <p:ph sz="half" idx="1"/>
          </p:nvPr>
        </p:nvSpPr>
        <p:spPr/>
        <p:txBody>
          <a:bodyPr/>
          <a:lstStyle/>
          <a:p>
            <a:pPr marL="514350" indent="-514350"/>
            <a:r>
              <a:rPr lang="hr-HR" dirty="0" err="1" smtClean="0"/>
              <a:t>Postindustrial</a:t>
            </a:r>
            <a:endParaRPr lang="hr-HR" dirty="0" smtClean="0"/>
          </a:p>
          <a:p>
            <a:pPr marL="514350" indent="-514350"/>
            <a:r>
              <a:rPr lang="hr-HR" dirty="0" err="1" smtClean="0"/>
              <a:t>Individualism</a:t>
            </a:r>
            <a:endParaRPr lang="hr-HR" dirty="0" smtClean="0"/>
          </a:p>
          <a:p>
            <a:pPr marL="514350" indent="-514350"/>
            <a:r>
              <a:rPr lang="hr-HR" dirty="0" err="1" smtClean="0"/>
              <a:t>Secular</a:t>
            </a:r>
            <a:endParaRPr lang="hr-HR" dirty="0" smtClean="0"/>
          </a:p>
          <a:p>
            <a:pPr marL="514350" indent="-514350"/>
            <a:r>
              <a:rPr lang="hr-HR" dirty="0" err="1" smtClean="0"/>
              <a:t>Democratic</a:t>
            </a:r>
            <a:r>
              <a:rPr lang="hr-HR" dirty="0" smtClean="0"/>
              <a:t> </a:t>
            </a:r>
            <a:r>
              <a:rPr lang="hr-HR" dirty="0" err="1" smtClean="0"/>
              <a:t>and</a:t>
            </a:r>
            <a:r>
              <a:rPr lang="hr-HR" dirty="0" smtClean="0"/>
              <a:t> liberal</a:t>
            </a:r>
          </a:p>
          <a:p>
            <a:pPr marL="514350" indent="-514350"/>
            <a:r>
              <a:rPr lang="hr-HR" dirty="0" err="1" smtClean="0"/>
              <a:t>Network</a:t>
            </a:r>
            <a:r>
              <a:rPr lang="hr-HR" dirty="0" smtClean="0"/>
              <a:t> </a:t>
            </a:r>
            <a:r>
              <a:rPr lang="hr-HR" dirty="0" err="1" smtClean="0"/>
              <a:t>society</a:t>
            </a:r>
            <a:endParaRPr lang="hr-HR" dirty="0" smtClean="0"/>
          </a:p>
          <a:p>
            <a:pPr marL="514350" indent="-514350"/>
            <a:r>
              <a:rPr lang="hr-HR" dirty="0" smtClean="0"/>
              <a:t>Global</a:t>
            </a:r>
          </a:p>
          <a:p>
            <a:pPr marL="514350" indent="-514350"/>
            <a:r>
              <a:rPr lang="hr-HR" dirty="0" err="1" smtClean="0"/>
              <a:t>Education</a:t>
            </a:r>
            <a:endParaRPr lang="hr-HR" dirty="0" smtClean="0"/>
          </a:p>
          <a:p>
            <a:pPr marL="514350" indent="-514350">
              <a:buNone/>
            </a:pPr>
            <a:r>
              <a:rPr lang="hr-HR" dirty="0" smtClean="0"/>
              <a:t>?	</a:t>
            </a:r>
            <a:r>
              <a:rPr lang="hr-HR" dirty="0" err="1" smtClean="0"/>
              <a:t>Modern</a:t>
            </a:r>
            <a:r>
              <a:rPr lang="hr-HR" dirty="0" smtClean="0"/>
              <a:t> </a:t>
            </a:r>
            <a:r>
              <a:rPr lang="hr-HR" dirty="0" err="1" smtClean="0"/>
              <a:t>Law</a:t>
            </a:r>
            <a:endParaRPr lang="en-US" dirty="0"/>
          </a:p>
        </p:txBody>
      </p:sp>
      <p:sp>
        <p:nvSpPr>
          <p:cNvPr id="7" name="Content Placeholder 6"/>
          <p:cNvSpPr>
            <a:spLocks noGrp="1"/>
          </p:cNvSpPr>
          <p:nvPr>
            <p:ph sz="half" idx="2"/>
          </p:nvPr>
        </p:nvSpPr>
        <p:spPr/>
        <p:txBody>
          <a:bodyPr/>
          <a:lstStyle/>
          <a:p>
            <a:r>
              <a:rPr lang="hr-HR" dirty="0" err="1" smtClean="0"/>
              <a:t>Uncertainity</a:t>
            </a:r>
            <a:endParaRPr lang="hr-HR" dirty="0" smtClean="0"/>
          </a:p>
          <a:p>
            <a:r>
              <a:rPr lang="hr-HR" dirty="0" err="1" smtClean="0"/>
              <a:t>Superficial</a:t>
            </a:r>
            <a:endParaRPr lang="hr-HR" dirty="0" smtClean="0"/>
          </a:p>
          <a:p>
            <a:r>
              <a:rPr lang="hr-HR" dirty="0" err="1" smtClean="0"/>
              <a:t>Different</a:t>
            </a:r>
            <a:endParaRPr lang="hr-HR" dirty="0" smtClean="0"/>
          </a:p>
          <a:p>
            <a:r>
              <a:rPr lang="hr-HR" dirty="0" err="1" smtClean="0"/>
              <a:t>Inequal</a:t>
            </a:r>
            <a:endParaRPr lang="hr-HR" dirty="0" smtClean="0"/>
          </a:p>
          <a:p>
            <a:pPr>
              <a:buNone/>
            </a:pPr>
            <a:r>
              <a:rPr lang="hr-HR" dirty="0" err="1" smtClean="0"/>
              <a:t>What</a:t>
            </a:r>
            <a:r>
              <a:rPr lang="hr-HR" dirty="0" smtClean="0"/>
              <a:t>  is a </a:t>
            </a:r>
            <a:r>
              <a:rPr lang="hr-HR" dirty="0" err="1" smtClean="0"/>
              <a:t>modern</a:t>
            </a:r>
            <a:r>
              <a:rPr lang="hr-HR" dirty="0" smtClean="0"/>
              <a:t> </a:t>
            </a:r>
            <a:r>
              <a:rPr lang="hr-HR" dirty="0" err="1" smtClean="0"/>
              <a:t>Law</a:t>
            </a:r>
            <a:r>
              <a:rPr lang="hr-HR"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Modern</a:t>
            </a:r>
            <a:r>
              <a:rPr lang="hr-HR" dirty="0" smtClean="0"/>
              <a:t> </a:t>
            </a:r>
            <a:r>
              <a:rPr lang="hr-HR" dirty="0" err="1" smtClean="0"/>
              <a:t>Law</a:t>
            </a:r>
            <a:r>
              <a:rPr lang="hr-HR" dirty="0" smtClean="0"/>
              <a:t>: </a:t>
            </a:r>
            <a:r>
              <a:rPr lang="hr-HR" dirty="0" err="1" smtClean="0"/>
              <a:t>Historical</a:t>
            </a:r>
            <a:r>
              <a:rPr lang="hr-HR" dirty="0" smtClean="0"/>
              <a:t> </a:t>
            </a:r>
            <a:r>
              <a:rPr lang="hr-HR" dirty="0" err="1" smtClean="0"/>
              <a:t>Development</a:t>
            </a:r>
            <a:endParaRPr lang="en-US" dirty="0"/>
          </a:p>
        </p:txBody>
      </p:sp>
      <p:sp>
        <p:nvSpPr>
          <p:cNvPr id="3" name="Content Placeholder 2"/>
          <p:cNvSpPr>
            <a:spLocks noGrp="1"/>
          </p:cNvSpPr>
          <p:nvPr>
            <p:ph idx="1"/>
          </p:nvPr>
        </p:nvSpPr>
        <p:spPr/>
        <p:txBody>
          <a:bodyPr>
            <a:normAutofit/>
          </a:bodyPr>
          <a:lstStyle/>
          <a:p>
            <a:pPr marL="514350" indent="-514350">
              <a:lnSpc>
                <a:spcPct val="150000"/>
              </a:lnSpc>
              <a:buFont typeface="+mj-lt"/>
              <a:buAutoNum type="arabicPeriod"/>
            </a:pPr>
            <a:r>
              <a:rPr lang="hr-HR" sz="3600" b="1" dirty="0" err="1" smtClean="0"/>
              <a:t>Customary</a:t>
            </a:r>
            <a:r>
              <a:rPr lang="hr-HR" sz="3600" b="1" dirty="0" smtClean="0"/>
              <a:t> or </a:t>
            </a:r>
            <a:r>
              <a:rPr lang="hr-HR" sz="3600" b="1" dirty="0" err="1" smtClean="0"/>
              <a:t>Interactional</a:t>
            </a:r>
            <a:r>
              <a:rPr lang="hr-HR" sz="3600" b="1" dirty="0" smtClean="0"/>
              <a:t> </a:t>
            </a:r>
            <a:r>
              <a:rPr lang="hr-HR" sz="3600" b="1" dirty="0" err="1" smtClean="0"/>
              <a:t>law</a:t>
            </a:r>
            <a:endParaRPr lang="hr-HR" sz="3600" b="1" dirty="0" smtClean="0"/>
          </a:p>
          <a:p>
            <a:pPr marL="514350" indent="-514350">
              <a:lnSpc>
                <a:spcPct val="150000"/>
              </a:lnSpc>
              <a:buFont typeface="+mj-lt"/>
              <a:buAutoNum type="arabicPeriod"/>
            </a:pPr>
            <a:r>
              <a:rPr lang="hr-HR" sz="3600" b="1" dirty="0" err="1" smtClean="0"/>
              <a:t>Bureaucratic</a:t>
            </a:r>
            <a:r>
              <a:rPr lang="hr-HR" sz="3600" b="1" dirty="0" smtClean="0"/>
              <a:t> or  </a:t>
            </a:r>
            <a:r>
              <a:rPr lang="hr-HR" sz="3600" b="1" dirty="0" err="1" smtClean="0"/>
              <a:t>regulatory</a:t>
            </a:r>
            <a:r>
              <a:rPr lang="hr-HR" sz="3600" b="1" dirty="0" smtClean="0"/>
              <a:t> </a:t>
            </a:r>
            <a:r>
              <a:rPr lang="hr-HR" sz="3600" b="1" dirty="0" err="1" smtClean="0"/>
              <a:t>law</a:t>
            </a:r>
            <a:endParaRPr lang="hr-HR" sz="3600" b="1" dirty="0" smtClean="0"/>
          </a:p>
          <a:p>
            <a:pPr marL="514350" indent="-514350">
              <a:lnSpc>
                <a:spcPct val="150000"/>
              </a:lnSpc>
              <a:buFont typeface="+mj-lt"/>
              <a:buAutoNum type="arabicPeriod"/>
            </a:pPr>
            <a:r>
              <a:rPr lang="hr-HR" sz="3600" b="1" dirty="0" smtClean="0"/>
              <a:t>Legal </a:t>
            </a:r>
            <a:r>
              <a:rPr lang="hr-HR" sz="3600" b="1" dirty="0" err="1" smtClean="0"/>
              <a:t>order</a:t>
            </a:r>
            <a:r>
              <a:rPr lang="hr-HR" sz="3600" b="1" dirty="0" smtClean="0"/>
              <a:t> or legal </a:t>
            </a:r>
            <a:r>
              <a:rPr lang="hr-HR" sz="3600" b="1" dirty="0" err="1" smtClean="0"/>
              <a:t>system</a:t>
            </a:r>
            <a:endParaRPr lang="hr-HR" sz="3600" b="1" dirty="0" smtClean="0"/>
          </a:p>
          <a:p>
            <a:pPr marL="514350" indent="-514350">
              <a:lnSpc>
                <a:spcPct val="150000"/>
              </a:lnSpc>
              <a:buNone/>
            </a:pPr>
            <a:r>
              <a:rPr lang="hr-HR" sz="3600" b="1" dirty="0" err="1" smtClean="0"/>
              <a:t>They</a:t>
            </a:r>
            <a:r>
              <a:rPr lang="hr-HR" sz="3600" b="1" dirty="0" smtClean="0"/>
              <a:t> </a:t>
            </a:r>
            <a:r>
              <a:rPr lang="hr-HR" sz="3600" b="1" dirty="0" err="1" smtClean="0"/>
              <a:t>exist</a:t>
            </a:r>
            <a:r>
              <a:rPr lang="hr-HR" sz="3600" b="1" dirty="0" smtClean="0"/>
              <a:t> </a:t>
            </a:r>
            <a:r>
              <a:rPr lang="hr-HR" sz="3600" b="1" dirty="0" err="1" smtClean="0"/>
              <a:t>simultanously</a:t>
            </a:r>
            <a:endParaRPr lang="en-US"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err="1" smtClean="0"/>
              <a:t>Customary</a:t>
            </a:r>
            <a:r>
              <a:rPr lang="hr-HR" b="1" dirty="0" smtClean="0"/>
              <a:t> or </a:t>
            </a:r>
            <a:r>
              <a:rPr lang="hr-HR" b="1" dirty="0" err="1" smtClean="0"/>
              <a:t>Interactional</a:t>
            </a:r>
            <a:r>
              <a:rPr lang="hr-HR" b="1" dirty="0" smtClean="0"/>
              <a:t> </a:t>
            </a:r>
            <a:r>
              <a:rPr lang="hr-HR" b="1" dirty="0" err="1" smtClean="0"/>
              <a:t>law</a:t>
            </a:r>
            <a:endParaRPr lang="en-US" dirty="0"/>
          </a:p>
        </p:txBody>
      </p:sp>
      <p:sp>
        <p:nvSpPr>
          <p:cNvPr id="3" name="Content Placeholder 2"/>
          <p:cNvSpPr>
            <a:spLocks noGrp="1"/>
          </p:cNvSpPr>
          <p:nvPr>
            <p:ph idx="1"/>
          </p:nvPr>
        </p:nvSpPr>
        <p:spPr/>
        <p:txBody>
          <a:bodyPr/>
          <a:lstStyle/>
          <a:p>
            <a:pPr>
              <a:buNone/>
            </a:pPr>
            <a:r>
              <a:rPr lang="hr-HR" dirty="0" err="1" smtClean="0"/>
              <a:t>Law</a:t>
            </a:r>
            <a:r>
              <a:rPr lang="hr-HR" dirty="0" smtClean="0"/>
              <a:t> as </a:t>
            </a:r>
            <a:r>
              <a:rPr lang="hr-HR" dirty="0" err="1" smtClean="0"/>
              <a:t>universal</a:t>
            </a:r>
            <a:r>
              <a:rPr lang="hr-HR" dirty="0" smtClean="0"/>
              <a:t> </a:t>
            </a:r>
            <a:r>
              <a:rPr lang="hr-HR" dirty="0" err="1" smtClean="0"/>
              <a:t>phenomenon</a:t>
            </a:r>
            <a:r>
              <a:rPr lang="hr-HR" dirty="0" smtClean="0"/>
              <a:t> </a:t>
            </a:r>
            <a:r>
              <a:rPr lang="hr-HR" dirty="0" err="1" smtClean="0"/>
              <a:t>common</a:t>
            </a:r>
            <a:r>
              <a:rPr lang="hr-HR" dirty="0" smtClean="0"/>
              <a:t> to all </a:t>
            </a:r>
            <a:r>
              <a:rPr lang="hr-HR" dirty="0" err="1" smtClean="0"/>
              <a:t>societies</a:t>
            </a:r>
            <a:endParaRPr lang="hr-HR" dirty="0" smtClean="0"/>
          </a:p>
          <a:p>
            <a:pPr>
              <a:buNone/>
            </a:pPr>
            <a:r>
              <a:rPr lang="hr-HR" dirty="0" err="1" smtClean="0"/>
              <a:t>Simple</a:t>
            </a:r>
            <a:r>
              <a:rPr lang="hr-HR" dirty="0" smtClean="0"/>
              <a:t> </a:t>
            </a:r>
            <a:r>
              <a:rPr lang="hr-HR" dirty="0" err="1" smtClean="0"/>
              <a:t>habitualization</a:t>
            </a:r>
            <a:r>
              <a:rPr lang="hr-HR" dirty="0" smtClean="0"/>
              <a:t> </a:t>
            </a:r>
          </a:p>
          <a:p>
            <a:pPr>
              <a:buNone/>
            </a:pPr>
            <a:r>
              <a:rPr lang="hr-HR" dirty="0" err="1" smtClean="0"/>
              <a:t>Recurring</a:t>
            </a:r>
            <a:r>
              <a:rPr lang="hr-HR" dirty="0" smtClean="0"/>
              <a:t> mode </a:t>
            </a:r>
            <a:r>
              <a:rPr lang="hr-HR" dirty="0" err="1" smtClean="0"/>
              <a:t>of</a:t>
            </a:r>
            <a:r>
              <a:rPr lang="hr-HR" dirty="0" smtClean="0"/>
              <a:t> </a:t>
            </a:r>
            <a:r>
              <a:rPr lang="hr-HR" dirty="0" err="1" smtClean="0"/>
              <a:t>interaction</a:t>
            </a:r>
            <a:endParaRPr lang="hr-HR" dirty="0" smtClean="0"/>
          </a:p>
          <a:p>
            <a:pPr>
              <a:buNone/>
            </a:pPr>
            <a:r>
              <a:rPr lang="hr-HR" dirty="0" smtClean="0"/>
              <a:t>No </a:t>
            </a:r>
            <a:r>
              <a:rPr lang="hr-HR" dirty="0" err="1" smtClean="0"/>
              <a:t>separation</a:t>
            </a:r>
            <a:r>
              <a:rPr lang="hr-HR" dirty="0" smtClean="0"/>
              <a:t> </a:t>
            </a:r>
            <a:r>
              <a:rPr lang="hr-HR" dirty="0" err="1" smtClean="0"/>
              <a:t>society</a:t>
            </a:r>
            <a:r>
              <a:rPr lang="hr-HR" dirty="0" smtClean="0"/>
              <a:t>/</a:t>
            </a:r>
            <a:r>
              <a:rPr lang="hr-HR" dirty="0" err="1" smtClean="0"/>
              <a:t>law</a:t>
            </a:r>
            <a:endParaRPr lang="hr-HR" dirty="0" smtClean="0"/>
          </a:p>
          <a:p>
            <a:pPr>
              <a:buNone/>
            </a:pPr>
            <a:r>
              <a:rPr lang="hr-HR" dirty="0" err="1" smtClean="0"/>
              <a:t>Interpretation</a:t>
            </a:r>
            <a:r>
              <a:rPr lang="hr-HR" dirty="0" smtClean="0"/>
              <a:t> </a:t>
            </a:r>
            <a:r>
              <a:rPr lang="hr-HR" dirty="0" err="1" smtClean="0"/>
              <a:t>by</a:t>
            </a:r>
            <a:r>
              <a:rPr lang="hr-HR" dirty="0" smtClean="0"/>
              <a:t> “</a:t>
            </a:r>
            <a:r>
              <a:rPr lang="hr-HR" dirty="0" err="1" smtClean="0"/>
              <a:t>prophets</a:t>
            </a:r>
            <a:r>
              <a:rPr lang="hr-HR" dirty="0" smtClean="0"/>
              <a:t>” (</a:t>
            </a:r>
            <a:r>
              <a:rPr lang="hr-HR" dirty="0" err="1" smtClean="0"/>
              <a:t>khady</a:t>
            </a:r>
            <a:r>
              <a:rPr lang="hr-HR" dirty="0" smtClean="0"/>
              <a:t> </a:t>
            </a:r>
            <a:r>
              <a:rPr lang="hr-HR" dirty="0" err="1" smtClean="0"/>
              <a:t>justice</a:t>
            </a:r>
            <a:r>
              <a:rPr lang="hr-HR" dirty="0" smtClean="0"/>
              <a:t>)</a:t>
            </a:r>
          </a:p>
          <a:p>
            <a:pPr>
              <a:buNone/>
            </a:pPr>
            <a:r>
              <a:rPr lang="hr-HR" dirty="0" err="1" smtClean="0"/>
              <a:t>Neither</a:t>
            </a:r>
            <a:r>
              <a:rPr lang="hr-HR" dirty="0" smtClean="0"/>
              <a:t> </a:t>
            </a:r>
            <a:r>
              <a:rPr lang="hr-HR" dirty="0" err="1" smtClean="0"/>
              <a:t>public</a:t>
            </a:r>
            <a:r>
              <a:rPr lang="hr-HR" dirty="0" smtClean="0"/>
              <a:t> nor </a:t>
            </a:r>
            <a:r>
              <a:rPr lang="hr-HR" dirty="0" err="1" smtClean="0"/>
              <a:t>positive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err="1" smtClean="0"/>
              <a:t>Bureaucratic</a:t>
            </a:r>
            <a:r>
              <a:rPr lang="hr-HR" b="1" dirty="0" smtClean="0"/>
              <a:t> or  </a:t>
            </a:r>
            <a:r>
              <a:rPr lang="hr-HR" b="1" dirty="0" err="1" smtClean="0"/>
              <a:t>regulatory</a:t>
            </a:r>
            <a:r>
              <a:rPr lang="hr-HR" b="1" dirty="0" smtClean="0"/>
              <a:t> </a:t>
            </a:r>
            <a:r>
              <a:rPr lang="hr-HR" b="1" dirty="0" err="1" smtClean="0"/>
              <a:t>law</a:t>
            </a:r>
            <a:endParaRPr lang="en-US" dirty="0"/>
          </a:p>
        </p:txBody>
      </p:sp>
      <p:sp>
        <p:nvSpPr>
          <p:cNvPr id="3" name="Content Placeholder 2"/>
          <p:cNvSpPr>
            <a:spLocks noGrp="1"/>
          </p:cNvSpPr>
          <p:nvPr>
            <p:ph idx="1"/>
          </p:nvPr>
        </p:nvSpPr>
        <p:spPr/>
        <p:txBody>
          <a:bodyPr/>
          <a:lstStyle/>
          <a:p>
            <a:r>
              <a:rPr lang="hr-HR" dirty="0" err="1" smtClean="0"/>
              <a:t>Not</a:t>
            </a:r>
            <a:r>
              <a:rPr lang="hr-HR" dirty="0" smtClean="0"/>
              <a:t> </a:t>
            </a:r>
            <a:r>
              <a:rPr lang="hr-HR" dirty="0" err="1" smtClean="0"/>
              <a:t>universal</a:t>
            </a:r>
            <a:endParaRPr lang="hr-HR" dirty="0" smtClean="0"/>
          </a:p>
          <a:p>
            <a:r>
              <a:rPr lang="hr-HR" dirty="0" err="1" smtClean="0"/>
              <a:t>Public</a:t>
            </a:r>
            <a:endParaRPr lang="hr-HR" dirty="0" smtClean="0"/>
          </a:p>
          <a:p>
            <a:r>
              <a:rPr lang="hr-HR" dirty="0" err="1" smtClean="0"/>
              <a:t>Positive</a:t>
            </a:r>
            <a:endParaRPr lang="hr-HR" dirty="0" smtClean="0"/>
          </a:p>
          <a:p>
            <a:r>
              <a:rPr lang="hr-HR" dirty="0" err="1" smtClean="0"/>
              <a:t>Regulatory</a:t>
            </a:r>
            <a:r>
              <a:rPr lang="hr-HR" dirty="0" smtClean="0"/>
              <a:t> tool (</a:t>
            </a:r>
            <a:r>
              <a:rPr lang="hr-HR" dirty="0" err="1" smtClean="0"/>
              <a:t>intention</a:t>
            </a:r>
            <a:r>
              <a:rPr lang="hr-HR" dirty="0" smtClean="0"/>
              <a:t> </a:t>
            </a:r>
            <a:r>
              <a:rPr lang="hr-HR" dirty="0" err="1" smtClean="0">
                <a:latin typeface="Symbol" pitchFamily="18" charset="2"/>
              </a:rPr>
              <a:t>teleos</a:t>
            </a:r>
            <a:r>
              <a:rPr lang="hr-HR" dirty="0" smtClean="0"/>
              <a:t>)</a:t>
            </a:r>
          </a:p>
          <a:p>
            <a:r>
              <a:rPr lang="hr-HR" dirty="0" err="1" smtClean="0"/>
              <a:t>Limited</a:t>
            </a:r>
            <a:r>
              <a:rPr lang="hr-HR" dirty="0" smtClean="0"/>
              <a:t>  (</a:t>
            </a:r>
            <a:r>
              <a:rPr lang="hr-HR" dirty="0" err="1" smtClean="0"/>
              <a:t>custom</a:t>
            </a:r>
            <a:r>
              <a:rPr lang="hr-HR" dirty="0" smtClean="0"/>
              <a:t>, </a:t>
            </a:r>
            <a:r>
              <a:rPr lang="hr-HR" dirty="0" err="1" smtClean="0"/>
              <a:t>sacred</a:t>
            </a:r>
            <a:r>
              <a:rPr lang="hr-HR" dirty="0" smtClean="0"/>
              <a:t> </a:t>
            </a:r>
            <a:r>
              <a:rPr lang="hr-HR" dirty="0" err="1" smtClean="0"/>
              <a:t>law</a:t>
            </a:r>
            <a:r>
              <a:rPr lang="hr-HR"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err="1" smtClean="0"/>
              <a:t>Bureaucratic</a:t>
            </a:r>
            <a:r>
              <a:rPr lang="hr-HR" b="1" dirty="0" smtClean="0"/>
              <a:t> or  </a:t>
            </a:r>
            <a:r>
              <a:rPr lang="hr-HR" b="1" dirty="0" err="1" smtClean="0"/>
              <a:t>regulatory</a:t>
            </a:r>
            <a:r>
              <a:rPr lang="hr-HR" b="1" dirty="0" smtClean="0"/>
              <a:t> </a:t>
            </a:r>
            <a:r>
              <a:rPr lang="hr-HR" b="1" dirty="0" err="1" smtClean="0"/>
              <a:t>law</a:t>
            </a:r>
            <a:endParaRPr lang="en-US" dirty="0"/>
          </a:p>
        </p:txBody>
      </p:sp>
      <p:sp>
        <p:nvSpPr>
          <p:cNvPr id="3" name="Content Placeholder 2"/>
          <p:cNvSpPr>
            <a:spLocks noGrp="1"/>
          </p:cNvSpPr>
          <p:nvPr>
            <p:ph idx="1"/>
          </p:nvPr>
        </p:nvSpPr>
        <p:spPr/>
        <p:txBody>
          <a:bodyPr/>
          <a:lstStyle/>
          <a:p>
            <a:pPr>
              <a:buNone/>
            </a:pPr>
            <a:r>
              <a:rPr lang="hr-HR" dirty="0" err="1" smtClean="0"/>
              <a:t>Separation</a:t>
            </a:r>
            <a:r>
              <a:rPr lang="hr-HR" dirty="0" smtClean="0"/>
              <a:t> </a:t>
            </a:r>
            <a:r>
              <a:rPr lang="hr-HR" dirty="0" err="1" smtClean="0"/>
              <a:t>between</a:t>
            </a:r>
            <a:r>
              <a:rPr lang="hr-HR" dirty="0" smtClean="0"/>
              <a:t> </a:t>
            </a:r>
            <a:r>
              <a:rPr lang="hr-HR" dirty="0" err="1" smtClean="0"/>
              <a:t>society</a:t>
            </a:r>
            <a:r>
              <a:rPr lang="hr-HR" dirty="0" smtClean="0"/>
              <a:t> </a:t>
            </a:r>
            <a:r>
              <a:rPr lang="hr-HR" dirty="0" err="1" smtClean="0"/>
              <a:t>and</a:t>
            </a:r>
            <a:r>
              <a:rPr lang="hr-HR" dirty="0" smtClean="0"/>
              <a:t> </a:t>
            </a:r>
            <a:r>
              <a:rPr lang="hr-HR" dirty="0" err="1" smtClean="0"/>
              <a:t>law</a:t>
            </a:r>
            <a:r>
              <a:rPr lang="hr-HR" dirty="0" smtClean="0"/>
              <a:t> (state): </a:t>
            </a:r>
            <a:r>
              <a:rPr lang="hr-HR" dirty="0" err="1" smtClean="0"/>
              <a:t>law</a:t>
            </a:r>
            <a:r>
              <a:rPr lang="hr-HR" dirty="0" smtClean="0"/>
              <a:t> is </a:t>
            </a:r>
            <a:r>
              <a:rPr lang="hr-HR" dirty="0" err="1" smtClean="0"/>
              <a:t>an</a:t>
            </a:r>
            <a:r>
              <a:rPr lang="hr-HR" dirty="0" smtClean="0"/>
              <a:t> </a:t>
            </a:r>
            <a:r>
              <a:rPr lang="hr-HR" dirty="0" err="1" smtClean="0"/>
              <a:t>object</a:t>
            </a:r>
            <a:r>
              <a:rPr lang="hr-HR" dirty="0" smtClean="0"/>
              <a:t> </a:t>
            </a:r>
            <a:r>
              <a:rPr lang="hr-HR" dirty="0" err="1" smtClean="0"/>
              <a:t>of</a:t>
            </a:r>
            <a:r>
              <a:rPr lang="hr-HR" dirty="0" smtClean="0"/>
              <a:t> </a:t>
            </a:r>
            <a:r>
              <a:rPr lang="hr-HR" dirty="0" err="1" smtClean="0"/>
              <a:t>will</a:t>
            </a:r>
            <a:endParaRPr lang="hr-HR" dirty="0" smtClean="0"/>
          </a:p>
          <a:p>
            <a:pPr>
              <a:buNone/>
            </a:pPr>
            <a:r>
              <a:rPr lang="hr-HR" dirty="0" err="1" smtClean="0"/>
              <a:t>Disintegration</a:t>
            </a:r>
            <a:r>
              <a:rPr lang="hr-HR" dirty="0" smtClean="0"/>
              <a:t> </a:t>
            </a:r>
            <a:r>
              <a:rPr lang="hr-HR" dirty="0" err="1" smtClean="0"/>
              <a:t>of</a:t>
            </a:r>
            <a:r>
              <a:rPr lang="hr-HR" dirty="0" smtClean="0"/>
              <a:t> </a:t>
            </a:r>
            <a:r>
              <a:rPr lang="hr-HR" dirty="0" err="1" smtClean="0"/>
              <a:t>community</a:t>
            </a:r>
            <a:r>
              <a:rPr lang="hr-HR" dirty="0" smtClean="0"/>
              <a:t> – no prior </a:t>
            </a:r>
            <a:r>
              <a:rPr lang="hr-HR" dirty="0" err="1" smtClean="0"/>
              <a:t>condition</a:t>
            </a:r>
            <a:r>
              <a:rPr lang="hr-HR" dirty="0" smtClean="0"/>
              <a:t> to </a:t>
            </a:r>
            <a:r>
              <a:rPr lang="hr-HR" dirty="0" err="1" smtClean="0"/>
              <a:t>individual</a:t>
            </a:r>
            <a:r>
              <a:rPr lang="hr-HR" dirty="0" smtClean="0"/>
              <a:t> </a:t>
            </a:r>
            <a:r>
              <a:rPr lang="hr-HR" dirty="0" err="1" smtClean="0"/>
              <a:t>rights</a:t>
            </a:r>
            <a:endParaRPr lang="hr-HR" dirty="0" smtClean="0"/>
          </a:p>
          <a:p>
            <a:pPr>
              <a:buNone/>
            </a:pPr>
            <a:r>
              <a:rPr lang="hr-HR" dirty="0" err="1" smtClean="0"/>
              <a:t>Division</a:t>
            </a:r>
            <a:r>
              <a:rPr lang="hr-HR" dirty="0" smtClean="0"/>
              <a:t> </a:t>
            </a:r>
            <a:r>
              <a:rPr lang="hr-HR" dirty="0" err="1" smtClean="0"/>
              <a:t>of</a:t>
            </a:r>
            <a:r>
              <a:rPr lang="hr-HR" dirty="0" smtClean="0"/>
              <a:t> </a:t>
            </a:r>
            <a:r>
              <a:rPr lang="hr-HR" dirty="0" err="1" smtClean="0"/>
              <a:t>labour</a:t>
            </a:r>
            <a:r>
              <a:rPr lang="hr-HR" dirty="0" smtClean="0"/>
              <a:t> – </a:t>
            </a:r>
            <a:r>
              <a:rPr lang="hr-HR" dirty="0" err="1" smtClean="0"/>
              <a:t>the</a:t>
            </a:r>
            <a:r>
              <a:rPr lang="hr-HR" dirty="0" smtClean="0"/>
              <a:t> </a:t>
            </a:r>
            <a:r>
              <a:rPr lang="hr-HR" dirty="0" err="1" smtClean="0"/>
              <a:t>authonomy</a:t>
            </a:r>
            <a:r>
              <a:rPr lang="hr-HR" dirty="0" smtClean="0"/>
              <a:t> </a:t>
            </a:r>
            <a:r>
              <a:rPr lang="hr-HR" dirty="0" err="1" smtClean="0"/>
              <a:t>of</a:t>
            </a:r>
            <a:r>
              <a:rPr lang="hr-HR" dirty="0" smtClean="0"/>
              <a:t> group </a:t>
            </a:r>
            <a:r>
              <a:rPr lang="hr-HR" dirty="0" err="1" smtClean="0"/>
              <a:t>rules</a:t>
            </a:r>
            <a:endParaRPr lang="hr-HR" dirty="0" smtClean="0"/>
          </a:p>
          <a:p>
            <a:pPr>
              <a:buNone/>
            </a:pPr>
            <a:r>
              <a:rPr lang="hr-HR" dirty="0" err="1" smtClean="0"/>
              <a:t>Tensions</a:t>
            </a:r>
            <a:r>
              <a:rPr lang="hr-HR" dirty="0" smtClean="0"/>
              <a:t> –</a:t>
            </a:r>
            <a:r>
              <a:rPr lang="hr-HR" dirty="0" err="1" smtClean="0"/>
              <a:t>law</a:t>
            </a:r>
            <a:r>
              <a:rPr lang="hr-HR" dirty="0" smtClean="0"/>
              <a:t> is </a:t>
            </a:r>
            <a:r>
              <a:rPr lang="hr-HR" dirty="0" err="1" smtClean="0"/>
              <a:t>an</a:t>
            </a:r>
            <a:r>
              <a:rPr lang="hr-HR" dirty="0" smtClean="0"/>
              <a:t> instrument  </a:t>
            </a:r>
            <a:r>
              <a:rPr lang="hr-HR" dirty="0" err="1" smtClean="0"/>
              <a:t>of</a:t>
            </a:r>
            <a:r>
              <a:rPr lang="hr-HR" dirty="0" smtClean="0"/>
              <a:t> </a:t>
            </a:r>
            <a:r>
              <a:rPr lang="hr-HR" dirty="0" err="1" smtClean="0"/>
              <a:t>the</a:t>
            </a:r>
            <a:r>
              <a:rPr lang="hr-HR" dirty="0" smtClean="0"/>
              <a:t> power </a:t>
            </a:r>
            <a:r>
              <a:rPr lang="hr-HR" dirty="0" err="1" smtClean="0"/>
              <a:t>interests</a:t>
            </a:r>
            <a:r>
              <a:rPr lang="hr-HR" dirty="0" smtClean="0"/>
              <a:t> groups </a:t>
            </a:r>
            <a:r>
              <a:rPr lang="hr-HR" dirty="0" err="1" smtClean="0"/>
              <a:t>that</a:t>
            </a:r>
            <a:r>
              <a:rPr lang="hr-HR" dirty="0" smtClean="0"/>
              <a:t> </a:t>
            </a:r>
            <a:r>
              <a:rPr lang="hr-HR" dirty="0" err="1" smtClean="0"/>
              <a:t>control</a:t>
            </a:r>
            <a:r>
              <a:rPr lang="hr-HR" dirty="0" smtClean="0"/>
              <a:t> </a:t>
            </a:r>
            <a:r>
              <a:rPr lang="hr-HR" dirty="0" err="1" smtClean="0"/>
              <a:t>the</a:t>
            </a:r>
            <a:r>
              <a:rPr lang="hr-HR" dirty="0" smtClean="0"/>
              <a:t> state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t>Legal </a:t>
            </a:r>
            <a:r>
              <a:rPr lang="hr-HR" b="1" dirty="0" err="1" smtClean="0"/>
              <a:t>order</a:t>
            </a:r>
            <a:r>
              <a:rPr lang="hr-HR" b="1" dirty="0" smtClean="0"/>
              <a:t> or legal </a:t>
            </a:r>
            <a:r>
              <a:rPr lang="hr-HR" b="1" dirty="0" err="1" smtClean="0"/>
              <a:t>system</a:t>
            </a:r>
            <a:endParaRPr lang="en-US" dirty="0"/>
          </a:p>
        </p:txBody>
      </p:sp>
      <p:sp>
        <p:nvSpPr>
          <p:cNvPr id="3" name="Content Placeholder 2"/>
          <p:cNvSpPr>
            <a:spLocks noGrp="1"/>
          </p:cNvSpPr>
          <p:nvPr>
            <p:ph idx="1"/>
          </p:nvPr>
        </p:nvSpPr>
        <p:spPr/>
        <p:txBody>
          <a:bodyPr/>
          <a:lstStyle/>
          <a:p>
            <a:pPr>
              <a:buNone/>
            </a:pPr>
            <a:r>
              <a:rPr lang="hr-HR" dirty="0" err="1" smtClean="0"/>
              <a:t>Law</a:t>
            </a:r>
            <a:r>
              <a:rPr lang="hr-HR" dirty="0" smtClean="0"/>
              <a:t> as legal </a:t>
            </a:r>
            <a:r>
              <a:rPr lang="hr-HR" dirty="0" err="1" smtClean="0"/>
              <a:t>order</a:t>
            </a:r>
            <a:r>
              <a:rPr lang="hr-HR" dirty="0" smtClean="0"/>
              <a:t> is </a:t>
            </a:r>
            <a:r>
              <a:rPr lang="hr-HR" dirty="0" err="1" smtClean="0"/>
              <a:t>committed</a:t>
            </a:r>
            <a:r>
              <a:rPr lang="hr-HR" dirty="0" smtClean="0"/>
              <a:t> o </a:t>
            </a:r>
            <a:r>
              <a:rPr lang="hr-HR" dirty="0" err="1" smtClean="0"/>
              <a:t>being</a:t>
            </a:r>
            <a:r>
              <a:rPr lang="hr-HR" dirty="0" smtClean="0"/>
              <a:t> general </a:t>
            </a:r>
            <a:r>
              <a:rPr lang="hr-HR" dirty="0" err="1" smtClean="0"/>
              <a:t>and</a:t>
            </a:r>
            <a:r>
              <a:rPr lang="hr-HR" dirty="0" smtClean="0"/>
              <a:t> </a:t>
            </a:r>
            <a:r>
              <a:rPr lang="hr-HR" dirty="0" err="1" smtClean="0"/>
              <a:t>autonomous</a:t>
            </a:r>
            <a:r>
              <a:rPr lang="hr-HR" dirty="0" smtClean="0"/>
              <a:t> as </a:t>
            </a:r>
            <a:r>
              <a:rPr lang="hr-HR" dirty="0" err="1" smtClean="0"/>
              <a:t>well</a:t>
            </a:r>
            <a:r>
              <a:rPr lang="hr-HR" dirty="0" smtClean="0"/>
              <a:t> </a:t>
            </a:r>
            <a:r>
              <a:rPr lang="hr-HR" dirty="0" err="1" smtClean="0"/>
              <a:t>as</a:t>
            </a:r>
            <a:r>
              <a:rPr lang="hr-HR" dirty="0" smtClean="0"/>
              <a:t> </a:t>
            </a:r>
            <a:r>
              <a:rPr lang="hr-HR" dirty="0" err="1" smtClean="0"/>
              <a:t>public</a:t>
            </a:r>
            <a:r>
              <a:rPr lang="hr-HR" dirty="0" smtClean="0"/>
              <a:t> </a:t>
            </a:r>
            <a:r>
              <a:rPr lang="hr-HR" dirty="0" err="1" smtClean="0"/>
              <a:t>and</a:t>
            </a:r>
            <a:r>
              <a:rPr lang="hr-HR" dirty="0" smtClean="0"/>
              <a:t> </a:t>
            </a:r>
            <a:r>
              <a:rPr lang="hr-HR" dirty="0" err="1" smtClean="0"/>
              <a:t>positive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487</Words>
  <Application>Microsoft Office PowerPoint</Application>
  <PresentationFormat>On-screen Show (4:3)</PresentationFormat>
  <Paragraphs>60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Office Theme</vt:lpstr>
      <vt:lpstr>Law in Modern Society Roberto Mangabeira Unger</vt:lpstr>
      <vt:lpstr>Unger</vt:lpstr>
      <vt:lpstr>Law</vt:lpstr>
      <vt:lpstr>What is modern society?</vt:lpstr>
      <vt:lpstr>Modern Law: Historical Development</vt:lpstr>
      <vt:lpstr>Customary or Interactional law</vt:lpstr>
      <vt:lpstr>Bureaucratic or  regulatory law</vt:lpstr>
      <vt:lpstr>Bureaucratic or  regulatory law</vt:lpstr>
      <vt:lpstr>Legal order or legal system</vt:lpstr>
      <vt:lpstr>Legal order or legal system</vt:lpstr>
      <vt:lpstr>Legal order or legal system</vt:lpstr>
      <vt:lpstr>Law is response to decline of order</vt:lpstr>
    </vt:vector>
  </TitlesOfParts>
  <Company>PFZ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kreg</cp:lastModifiedBy>
  <cp:revision>13</cp:revision>
  <dcterms:created xsi:type="dcterms:W3CDTF">2013-12-10T06:17:01Z</dcterms:created>
  <dcterms:modified xsi:type="dcterms:W3CDTF">2015-01-18T16:30:54Z</dcterms:modified>
</cp:coreProperties>
</file>