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335" r:id="rId3"/>
    <p:sldId id="336" r:id="rId4"/>
    <p:sldId id="337" r:id="rId5"/>
    <p:sldId id="304" r:id="rId6"/>
    <p:sldId id="257" r:id="rId7"/>
    <p:sldId id="305" r:id="rId8"/>
    <p:sldId id="306" r:id="rId9"/>
    <p:sldId id="307" r:id="rId10"/>
    <p:sldId id="258" r:id="rId11"/>
    <p:sldId id="259" r:id="rId12"/>
    <p:sldId id="260" r:id="rId13"/>
    <p:sldId id="261" r:id="rId14"/>
    <p:sldId id="262" r:id="rId15"/>
    <p:sldId id="263" r:id="rId16"/>
    <p:sldId id="264" r:id="rId17"/>
    <p:sldId id="265" r:id="rId18"/>
    <p:sldId id="268" r:id="rId19"/>
    <p:sldId id="270" r:id="rId20"/>
    <p:sldId id="269" r:id="rId21"/>
    <p:sldId id="328" r:id="rId22"/>
    <p:sldId id="329" r:id="rId23"/>
    <p:sldId id="271" r:id="rId24"/>
    <p:sldId id="272" r:id="rId25"/>
    <p:sldId id="273" r:id="rId26"/>
    <p:sldId id="266" r:id="rId27"/>
    <p:sldId id="267" r:id="rId28"/>
    <p:sldId id="274" r:id="rId29"/>
    <p:sldId id="275" r:id="rId30"/>
    <p:sldId id="276" r:id="rId31"/>
    <p:sldId id="277" r:id="rId32"/>
    <p:sldId id="278" r:id="rId33"/>
    <p:sldId id="279" r:id="rId34"/>
    <p:sldId id="280" r:id="rId35"/>
    <p:sldId id="330" r:id="rId36"/>
    <p:sldId id="331" r:id="rId37"/>
    <p:sldId id="281" r:id="rId38"/>
    <p:sldId id="282" r:id="rId39"/>
    <p:sldId id="283" r:id="rId40"/>
    <p:sldId id="284" r:id="rId41"/>
    <p:sldId id="286" r:id="rId42"/>
    <p:sldId id="287" r:id="rId43"/>
    <p:sldId id="288" r:id="rId44"/>
    <p:sldId id="289" r:id="rId45"/>
    <p:sldId id="290" r:id="rId46"/>
    <p:sldId id="291" r:id="rId47"/>
    <p:sldId id="292" r:id="rId48"/>
    <p:sldId id="294" r:id="rId49"/>
    <p:sldId id="295" r:id="rId50"/>
    <p:sldId id="296" r:id="rId51"/>
    <p:sldId id="297" r:id="rId52"/>
    <p:sldId id="298" r:id="rId53"/>
    <p:sldId id="299" r:id="rId54"/>
    <p:sldId id="300" r:id="rId55"/>
    <p:sldId id="301" r:id="rId56"/>
    <p:sldId id="302" r:id="rId57"/>
    <p:sldId id="303" r:id="rId58"/>
    <p:sldId id="326" r:id="rId59"/>
    <p:sldId id="332" r:id="rId60"/>
    <p:sldId id="334" r:id="rId61"/>
    <p:sldId id="338" r:id="rId62"/>
    <p:sldId id="341" r:id="rId63"/>
    <p:sldId id="349" r:id="rId64"/>
    <p:sldId id="324" r:id="rId65"/>
    <p:sldId id="313" r:id="rId66"/>
    <p:sldId id="339" r:id="rId67"/>
    <p:sldId id="340" r:id="rId68"/>
    <p:sldId id="314" r:id="rId69"/>
    <p:sldId id="308" r:id="rId70"/>
    <p:sldId id="325" r:id="rId71"/>
    <p:sldId id="342" r:id="rId72"/>
    <p:sldId id="343" r:id="rId73"/>
    <p:sldId id="344" r:id="rId74"/>
    <p:sldId id="345" r:id="rId75"/>
    <p:sldId id="348" r:id="rId76"/>
    <p:sldId id="347" r:id="rId77"/>
    <p:sldId id="346" r:id="rId78"/>
    <p:sldId id="327" r:id="rId79"/>
    <p:sldId id="309" r:id="rId80"/>
    <p:sldId id="310" r:id="rId81"/>
    <p:sldId id="311" r:id="rId82"/>
    <p:sldId id="312" r:id="rId83"/>
    <p:sldId id="315" r:id="rId84"/>
    <p:sldId id="350" r:id="rId85"/>
    <p:sldId id="351" r:id="rId86"/>
    <p:sldId id="352" r:id="rId87"/>
    <p:sldId id="353" r:id="rId88"/>
    <p:sldId id="333" r:id="rId8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342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270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0774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87318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0149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5/14/2019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0292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5/14/2019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71148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84949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4306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2333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6113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08346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5441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5/14/2019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3613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5/14/2019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7064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5/14/2019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1687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1305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5/14/2019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21674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verything2.com/title/1960" TargetMode="External"/><Relationship Id="rId2" Type="http://schemas.openxmlformats.org/officeDocument/2006/relationships/hyperlink" Target="http://everything2.com/title/United+States+District+Court+for+the+Southern+District+of+New+Yor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Legal </a:t>
            </a:r>
            <a:r>
              <a:rPr lang="hr-HR" dirty="0" err="1" smtClean="0"/>
              <a:t>translation</a:t>
            </a:r>
            <a:r>
              <a:rPr lang="hr-HR" dirty="0" smtClean="0"/>
              <a:t> </a:t>
            </a:r>
            <a:r>
              <a:rPr lang="hr-HR" dirty="0" err="1" smtClean="0"/>
              <a:t>and</a:t>
            </a:r>
            <a:r>
              <a:rPr lang="hr-HR" dirty="0" smtClean="0"/>
              <a:t> </a:t>
            </a:r>
            <a:r>
              <a:rPr lang="hr-HR" dirty="0" err="1" smtClean="0"/>
              <a:t>terminology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81018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International </a:t>
            </a:r>
            <a:r>
              <a:rPr lang="hr-HR" dirty="0" err="1" smtClean="0"/>
              <a:t>Organization</a:t>
            </a:r>
            <a:r>
              <a:rPr lang="hr-HR" dirty="0" smtClean="0"/>
              <a:t> for </a:t>
            </a:r>
            <a:r>
              <a:rPr lang="hr-HR" dirty="0" err="1" smtClean="0"/>
              <a:t>Standardization</a:t>
            </a:r>
            <a:r>
              <a:rPr lang="hr-HR" dirty="0" smtClean="0"/>
              <a:t> (ISO)</a:t>
            </a:r>
            <a:endParaRPr lang="hr-HR" dirty="0"/>
          </a:p>
        </p:txBody>
      </p:sp>
      <p:sp>
        <p:nvSpPr>
          <p:cNvPr id="3" name="Content Placeholder 2"/>
          <p:cNvSpPr>
            <a:spLocks noGrp="1"/>
          </p:cNvSpPr>
          <p:nvPr>
            <p:ph idx="1"/>
          </p:nvPr>
        </p:nvSpPr>
        <p:spPr/>
        <p:txBody>
          <a:bodyPr/>
          <a:lstStyle/>
          <a:p>
            <a:r>
              <a:rPr lang="hr-HR" dirty="0" err="1" smtClean="0"/>
              <a:t>Terms</a:t>
            </a:r>
            <a:r>
              <a:rPr lang="hr-HR" dirty="0" smtClean="0"/>
              <a:t> </a:t>
            </a:r>
            <a:r>
              <a:rPr lang="hr-HR" dirty="0" err="1" smtClean="0"/>
              <a:t>should</a:t>
            </a:r>
            <a:r>
              <a:rPr lang="hr-HR" dirty="0" smtClean="0"/>
              <a:t> </a:t>
            </a:r>
            <a:r>
              <a:rPr lang="hr-HR" dirty="0" err="1" smtClean="0"/>
              <a:t>be</a:t>
            </a:r>
            <a:r>
              <a:rPr lang="hr-HR" dirty="0" smtClean="0"/>
              <a:t> :</a:t>
            </a:r>
          </a:p>
          <a:p>
            <a:r>
              <a:rPr lang="hr-HR" dirty="0" err="1" smtClean="0"/>
              <a:t>Accurate</a:t>
            </a:r>
            <a:endParaRPr lang="hr-HR" dirty="0" smtClean="0"/>
          </a:p>
          <a:p>
            <a:r>
              <a:rPr lang="hr-HR" dirty="0" err="1" smtClean="0"/>
              <a:t>Concise</a:t>
            </a:r>
            <a:endParaRPr lang="hr-HR" dirty="0" smtClean="0"/>
          </a:p>
          <a:p>
            <a:r>
              <a:rPr lang="hr-HR" dirty="0" err="1" smtClean="0"/>
              <a:t>Easy</a:t>
            </a:r>
            <a:r>
              <a:rPr lang="hr-HR" dirty="0" smtClean="0"/>
              <a:t> to </a:t>
            </a:r>
            <a:r>
              <a:rPr lang="hr-HR" dirty="0" err="1" smtClean="0"/>
              <a:t>spell</a:t>
            </a:r>
            <a:r>
              <a:rPr lang="hr-HR" dirty="0" smtClean="0"/>
              <a:t> </a:t>
            </a:r>
            <a:r>
              <a:rPr lang="hr-HR" dirty="0" err="1" smtClean="0"/>
              <a:t>and</a:t>
            </a:r>
            <a:r>
              <a:rPr lang="hr-HR" dirty="0" smtClean="0"/>
              <a:t> </a:t>
            </a:r>
            <a:r>
              <a:rPr lang="hr-HR" dirty="0" err="1" smtClean="0"/>
              <a:t>pronounce</a:t>
            </a:r>
            <a:endParaRPr lang="hr-HR" dirty="0" smtClean="0"/>
          </a:p>
          <a:p>
            <a:r>
              <a:rPr lang="hr-HR" dirty="0" err="1" smtClean="0"/>
              <a:t>Allow</a:t>
            </a:r>
            <a:r>
              <a:rPr lang="hr-HR" dirty="0" smtClean="0"/>
              <a:t> </a:t>
            </a:r>
            <a:r>
              <a:rPr lang="hr-HR" dirty="0" err="1" smtClean="0"/>
              <a:t>the</a:t>
            </a:r>
            <a:r>
              <a:rPr lang="hr-HR" dirty="0" smtClean="0"/>
              <a:t> </a:t>
            </a:r>
            <a:r>
              <a:rPr lang="hr-HR" dirty="0" err="1" smtClean="0"/>
              <a:t>formation</a:t>
            </a:r>
            <a:r>
              <a:rPr lang="hr-HR" dirty="0" smtClean="0"/>
              <a:t> </a:t>
            </a:r>
            <a:r>
              <a:rPr lang="hr-HR" dirty="0" err="1" smtClean="0"/>
              <a:t>of</a:t>
            </a:r>
            <a:r>
              <a:rPr lang="hr-HR" dirty="0" smtClean="0"/>
              <a:t> </a:t>
            </a:r>
            <a:r>
              <a:rPr lang="hr-HR" dirty="0" err="1" smtClean="0"/>
              <a:t>derivatives</a:t>
            </a:r>
            <a:endParaRPr lang="hr-HR" dirty="0" smtClean="0"/>
          </a:p>
          <a:p>
            <a:r>
              <a:rPr lang="hr-HR" dirty="0" smtClean="0"/>
              <a:t>Linguistically correct</a:t>
            </a:r>
          </a:p>
          <a:p>
            <a:r>
              <a:rPr lang="hr-HR" dirty="0" smtClean="0"/>
              <a:t>Monosemous </a:t>
            </a:r>
            <a:r>
              <a:rPr lang="hr-HR" dirty="0"/>
              <a:t>(having 1 meaning) ,</a:t>
            </a:r>
            <a:r>
              <a:rPr lang="hr-HR" dirty="0" smtClean="0"/>
              <a:t>mononymous </a:t>
            </a:r>
            <a:r>
              <a:rPr lang="hr-HR" dirty="0"/>
              <a:t>(consisting of one word), and a member of a term system</a:t>
            </a:r>
          </a:p>
          <a:p>
            <a:endParaRPr lang="hr-HR" dirty="0"/>
          </a:p>
        </p:txBody>
      </p:sp>
    </p:spTree>
    <p:extLst>
      <p:ext uri="{BB962C8B-B14F-4D97-AF65-F5344CB8AC3E}">
        <p14:creationId xmlns:p14="http://schemas.microsoft.com/office/powerpoint/2010/main" val="31777082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terminology</a:t>
            </a:r>
            <a:endParaRPr lang="hr-HR" dirty="0"/>
          </a:p>
        </p:txBody>
      </p:sp>
      <p:sp>
        <p:nvSpPr>
          <p:cNvPr id="3" name="Content Placeholder 2"/>
          <p:cNvSpPr>
            <a:spLocks noGrp="1"/>
          </p:cNvSpPr>
          <p:nvPr>
            <p:ph idx="1"/>
          </p:nvPr>
        </p:nvSpPr>
        <p:spPr/>
        <p:txBody>
          <a:bodyPr/>
          <a:lstStyle/>
          <a:p>
            <a:r>
              <a:rPr lang="hr-HR" dirty="0" smtClean="0"/>
              <a:t>A) “pure” </a:t>
            </a:r>
            <a:r>
              <a:rPr lang="hr-HR" dirty="0" err="1" smtClean="0"/>
              <a:t>law</a:t>
            </a:r>
            <a:r>
              <a:rPr lang="hr-HR" dirty="0" smtClean="0"/>
              <a:t> </a:t>
            </a:r>
            <a:r>
              <a:rPr lang="hr-HR" dirty="0" err="1" smtClean="0"/>
              <a:t>terminology</a:t>
            </a:r>
            <a:r>
              <a:rPr lang="hr-HR" dirty="0" smtClean="0"/>
              <a:t> (</a:t>
            </a:r>
            <a:r>
              <a:rPr lang="hr-HR" i="1" dirty="0" err="1" smtClean="0"/>
              <a:t>estoppel</a:t>
            </a:r>
            <a:r>
              <a:rPr lang="hr-HR" dirty="0" smtClean="0"/>
              <a:t>)</a:t>
            </a:r>
          </a:p>
          <a:p>
            <a:r>
              <a:rPr lang="hr-HR" dirty="0" smtClean="0"/>
              <a:t>B) </a:t>
            </a:r>
            <a:r>
              <a:rPr lang="hr-HR" dirty="0" err="1" smtClean="0"/>
              <a:t>law</a:t>
            </a:r>
            <a:r>
              <a:rPr lang="hr-HR" dirty="0" smtClean="0"/>
              <a:t> </a:t>
            </a:r>
            <a:r>
              <a:rPr lang="hr-HR" dirty="0" err="1" smtClean="0"/>
              <a:t>terminology</a:t>
            </a:r>
            <a:r>
              <a:rPr lang="hr-HR" dirty="0" smtClean="0"/>
              <a:t> </a:t>
            </a:r>
            <a:r>
              <a:rPr lang="hr-HR" dirty="0" err="1" smtClean="0"/>
              <a:t>found</a:t>
            </a:r>
            <a:r>
              <a:rPr lang="hr-HR" dirty="0" smtClean="0"/>
              <a:t> </a:t>
            </a:r>
            <a:r>
              <a:rPr lang="hr-HR" dirty="0" err="1" smtClean="0"/>
              <a:t>in</a:t>
            </a:r>
            <a:r>
              <a:rPr lang="hr-HR" dirty="0" smtClean="0"/>
              <a:t> </a:t>
            </a:r>
            <a:r>
              <a:rPr lang="hr-HR" dirty="0" err="1" smtClean="0"/>
              <a:t>everyday</a:t>
            </a:r>
            <a:r>
              <a:rPr lang="hr-HR" dirty="0" smtClean="0"/>
              <a:t> </a:t>
            </a:r>
            <a:r>
              <a:rPr lang="hr-HR" dirty="0" err="1" smtClean="0"/>
              <a:t>speech</a:t>
            </a:r>
            <a:r>
              <a:rPr lang="hr-HR" dirty="0" smtClean="0"/>
              <a:t> (</a:t>
            </a:r>
            <a:r>
              <a:rPr lang="hr-HR" i="1" dirty="0" smtClean="0"/>
              <a:t>title</a:t>
            </a:r>
            <a:r>
              <a:rPr lang="hr-HR" dirty="0" smtClean="0"/>
              <a:t> ‘</a:t>
            </a:r>
            <a:r>
              <a:rPr lang="hr-HR" dirty="0" err="1" smtClean="0"/>
              <a:t>right</a:t>
            </a:r>
            <a:r>
              <a:rPr lang="hr-HR" dirty="0" smtClean="0"/>
              <a:t>’)</a:t>
            </a:r>
          </a:p>
          <a:p>
            <a:r>
              <a:rPr lang="hr-HR" dirty="0" smtClean="0"/>
              <a:t>C) everyday words assigned a special meaning in a given legal context (e.g. </a:t>
            </a:r>
            <a:r>
              <a:rPr lang="en-US" i="1" dirty="0" err="1"/>
              <a:t>Frigaliment</a:t>
            </a:r>
            <a:r>
              <a:rPr lang="en-US" i="1" dirty="0"/>
              <a:t> Importing Co., Ltd. v. BNS International Sales Corp.</a:t>
            </a:r>
            <a:r>
              <a:rPr lang="en-US" dirty="0"/>
              <a:t>, 190 F. Supp. 116 (</a:t>
            </a:r>
            <a:r>
              <a:rPr lang="en-US" dirty="0">
                <a:hlinkClick r:id="rId2" tooltip="United States District Court for the Southern District of New York"/>
              </a:rPr>
              <a:t>S.D.N.Y.</a:t>
            </a:r>
            <a:r>
              <a:rPr lang="en-US" dirty="0"/>
              <a:t> </a:t>
            </a:r>
            <a:r>
              <a:rPr lang="en-US" dirty="0">
                <a:hlinkClick r:id="rId3" tooltip="1960"/>
              </a:rPr>
              <a:t>1960</a:t>
            </a:r>
            <a:r>
              <a:rPr lang="en-US" dirty="0"/>
              <a:t>), https://www.youtube.com/watch?v=GANTX_Irim4</a:t>
            </a:r>
            <a:endParaRPr lang="hr-HR" dirty="0" smtClean="0"/>
          </a:p>
          <a:p>
            <a:r>
              <a:rPr lang="hr-HR" dirty="0" smtClean="0"/>
              <a:t>D) terms from other disciplines</a:t>
            </a:r>
            <a:endParaRPr lang="hr-HR" dirty="0"/>
          </a:p>
        </p:txBody>
      </p:sp>
    </p:spTree>
    <p:extLst>
      <p:ext uri="{BB962C8B-B14F-4D97-AF65-F5344CB8AC3E}">
        <p14:creationId xmlns:p14="http://schemas.microsoft.com/office/powerpoint/2010/main" val="3546980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err="1"/>
              <a:t>Frigaliment</a:t>
            </a:r>
            <a:r>
              <a:rPr lang="en-US" sz="3200" i="1" dirty="0"/>
              <a:t> Importing Co., Ltd. v. BNS International Sales Corp.</a:t>
            </a:r>
            <a:r>
              <a:rPr lang="en-US" sz="3200" dirty="0"/>
              <a:t>, 190 F. Supp. 116</a:t>
            </a:r>
          </a:p>
        </p:txBody>
      </p:sp>
      <p:sp>
        <p:nvSpPr>
          <p:cNvPr id="3" name="Content Placeholder 2"/>
          <p:cNvSpPr>
            <a:spLocks noGrp="1"/>
          </p:cNvSpPr>
          <p:nvPr>
            <p:ph idx="1"/>
          </p:nvPr>
        </p:nvSpPr>
        <p:spPr/>
        <p:txBody>
          <a:bodyPr>
            <a:normAutofit fontScale="92500" lnSpcReduction="10000"/>
          </a:bodyPr>
          <a:lstStyle/>
          <a:p>
            <a:r>
              <a:rPr lang="en-US" dirty="0" err="1"/>
              <a:t>FACTS:Defendant</a:t>
            </a:r>
            <a:r>
              <a:rPr lang="en-US" dirty="0"/>
              <a:t> state sales corporation had two contracts with plaintiff foreign corporation for the sale of "chicken". After plaintiff received one shipment of stewing chicken and another was stopped, plaintiff brought a breach of warranty action, alleging that the goods sold should have corresponded to the description because the chicken was not suitable for broiling and frying. Plaintiff says 'chicken' means a young chicken, suitable for broiling and frying.</a:t>
            </a:r>
          </a:p>
          <a:p>
            <a:r>
              <a:rPr lang="en-US" dirty="0" err="1"/>
              <a:t>ISSUE:Does</a:t>
            </a:r>
            <a:r>
              <a:rPr lang="en-US" dirty="0"/>
              <a:t> chicken mean only "young chicken" under the contract?</a:t>
            </a:r>
          </a:p>
          <a:p>
            <a:r>
              <a:rPr lang="en-US" dirty="0" err="1"/>
              <a:t>ANSWER:No</a:t>
            </a:r>
            <a:r>
              <a:rPr lang="en-US" dirty="0"/>
              <a:t>. </a:t>
            </a:r>
          </a:p>
          <a:p>
            <a:r>
              <a:rPr lang="en-US" dirty="0" smtClean="0"/>
              <a:t>Defendant's </a:t>
            </a:r>
            <a:r>
              <a:rPr lang="en-US" dirty="0"/>
              <a:t>subjective intent that it could comply with the contracts by delivering stewing chicken coincided with objective meaning of "chicken," which had at least some usage in the trade; and plaintiff did not sustain its burden that "chicken" was used in the narrower rather than in the broader sense.</a:t>
            </a:r>
          </a:p>
        </p:txBody>
      </p:sp>
    </p:spTree>
    <p:extLst>
      <p:ext uri="{BB962C8B-B14F-4D97-AF65-F5344CB8AC3E}">
        <p14:creationId xmlns:p14="http://schemas.microsoft.com/office/powerpoint/2010/main" val="17487598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dirty="0" err="1"/>
              <a:t>Everyday</a:t>
            </a:r>
            <a:r>
              <a:rPr lang="hr-HR" sz="3200" dirty="0"/>
              <a:t> </a:t>
            </a:r>
            <a:r>
              <a:rPr lang="hr-HR" sz="3200" dirty="0" err="1"/>
              <a:t>words</a:t>
            </a:r>
            <a:r>
              <a:rPr lang="hr-HR" sz="3200" dirty="0"/>
              <a:t> </a:t>
            </a:r>
            <a:r>
              <a:rPr lang="hr-HR" sz="3200" dirty="0" err="1"/>
              <a:t>assigned</a:t>
            </a:r>
            <a:r>
              <a:rPr lang="hr-HR" sz="3200" dirty="0"/>
              <a:t> a </a:t>
            </a:r>
            <a:r>
              <a:rPr lang="hr-HR" sz="3200" dirty="0" err="1"/>
              <a:t>special</a:t>
            </a:r>
            <a:r>
              <a:rPr lang="hr-HR" sz="3200" dirty="0"/>
              <a:t> </a:t>
            </a:r>
            <a:r>
              <a:rPr lang="hr-HR" sz="3200" dirty="0" err="1"/>
              <a:t>meaning</a:t>
            </a:r>
            <a:r>
              <a:rPr lang="hr-HR" sz="3200" dirty="0"/>
              <a:t> </a:t>
            </a:r>
            <a:r>
              <a:rPr lang="hr-HR" sz="3200" dirty="0" err="1"/>
              <a:t>in</a:t>
            </a:r>
            <a:r>
              <a:rPr lang="hr-HR" sz="3200" dirty="0"/>
              <a:t> </a:t>
            </a:r>
            <a:r>
              <a:rPr lang="hr-HR" sz="3200" dirty="0" err="1"/>
              <a:t>a</a:t>
            </a:r>
            <a:r>
              <a:rPr lang="hr-HR" sz="3200" dirty="0"/>
              <a:t> </a:t>
            </a:r>
            <a:r>
              <a:rPr lang="hr-HR" sz="3200" dirty="0" err="1"/>
              <a:t>given</a:t>
            </a:r>
            <a:r>
              <a:rPr lang="hr-HR" sz="3200" dirty="0"/>
              <a:t> legal </a:t>
            </a:r>
            <a:r>
              <a:rPr lang="hr-HR" sz="3200" dirty="0" err="1"/>
              <a:t>context</a:t>
            </a:r>
            <a:r>
              <a:rPr lang="hr-HR" sz="3200" dirty="0"/>
              <a:t>: </a:t>
            </a:r>
            <a:r>
              <a:rPr lang="hr-HR" sz="3200" dirty="0" err="1"/>
              <a:t>example</a:t>
            </a:r>
            <a:endParaRPr lang="hr-HR" sz="3200" dirty="0"/>
          </a:p>
        </p:txBody>
      </p:sp>
      <p:sp>
        <p:nvSpPr>
          <p:cNvPr id="3" name="Content Placeholder 2"/>
          <p:cNvSpPr>
            <a:spLocks noGrp="1"/>
          </p:cNvSpPr>
          <p:nvPr>
            <p:ph idx="1"/>
          </p:nvPr>
        </p:nvSpPr>
        <p:spPr/>
        <p:txBody>
          <a:bodyPr/>
          <a:lstStyle/>
          <a:p>
            <a:r>
              <a:rPr lang="hr-HR" dirty="0" err="1" smtClean="0"/>
              <a:t>Welfare</a:t>
            </a:r>
            <a:r>
              <a:rPr lang="hr-HR" dirty="0" smtClean="0"/>
              <a:t> </a:t>
            </a:r>
            <a:r>
              <a:rPr lang="hr-HR" dirty="0" err="1" smtClean="0"/>
              <a:t>of</a:t>
            </a:r>
            <a:r>
              <a:rPr lang="hr-HR" dirty="0" smtClean="0"/>
              <a:t> </a:t>
            </a:r>
            <a:r>
              <a:rPr lang="hr-HR" dirty="0" err="1" smtClean="0"/>
              <a:t>Pigs</a:t>
            </a:r>
            <a:r>
              <a:rPr lang="hr-HR" dirty="0" smtClean="0"/>
              <a:t> </a:t>
            </a:r>
            <a:r>
              <a:rPr lang="hr-HR" dirty="0" err="1" smtClean="0"/>
              <a:t>Act</a:t>
            </a:r>
            <a:r>
              <a:rPr lang="hr-HR" dirty="0" smtClean="0"/>
              <a:t> 1998 – </a:t>
            </a:r>
            <a:r>
              <a:rPr lang="hr-HR" dirty="0" err="1" smtClean="0"/>
              <a:t>definition</a:t>
            </a:r>
            <a:r>
              <a:rPr lang="hr-HR" dirty="0" smtClean="0"/>
              <a:t> </a:t>
            </a:r>
            <a:r>
              <a:rPr lang="hr-HR" dirty="0" err="1" smtClean="0"/>
              <a:t>of</a:t>
            </a:r>
            <a:r>
              <a:rPr lang="hr-HR" dirty="0" smtClean="0"/>
              <a:t> a </a:t>
            </a:r>
            <a:r>
              <a:rPr lang="hr-HR" dirty="0" err="1" smtClean="0"/>
              <a:t>pig</a:t>
            </a:r>
            <a:r>
              <a:rPr lang="hr-HR" dirty="0" smtClean="0"/>
              <a:t> for </a:t>
            </a:r>
            <a:r>
              <a:rPr lang="hr-HR" dirty="0" err="1" smtClean="0"/>
              <a:t>the</a:t>
            </a:r>
            <a:r>
              <a:rPr lang="hr-HR" dirty="0" smtClean="0"/>
              <a:t> </a:t>
            </a:r>
            <a:r>
              <a:rPr lang="hr-HR" dirty="0" err="1" smtClean="0"/>
              <a:t>purposes</a:t>
            </a:r>
            <a:r>
              <a:rPr lang="hr-HR" dirty="0" smtClean="0"/>
              <a:t> </a:t>
            </a:r>
            <a:r>
              <a:rPr lang="hr-HR" dirty="0" err="1" smtClean="0"/>
              <a:t>of</a:t>
            </a:r>
            <a:r>
              <a:rPr lang="hr-HR" dirty="0" smtClean="0"/>
              <a:t> </a:t>
            </a:r>
            <a:r>
              <a:rPr lang="hr-HR" dirty="0" err="1" smtClean="0"/>
              <a:t>that</a:t>
            </a:r>
            <a:r>
              <a:rPr lang="hr-HR" dirty="0" smtClean="0"/>
              <a:t> </a:t>
            </a:r>
            <a:r>
              <a:rPr lang="hr-HR" dirty="0" err="1" smtClean="0"/>
              <a:t>law</a:t>
            </a:r>
            <a:r>
              <a:rPr lang="hr-HR" dirty="0" smtClean="0"/>
              <a:t>: “</a:t>
            </a:r>
            <a:r>
              <a:rPr lang="hr-HR" dirty="0" err="1" smtClean="0"/>
              <a:t>pig</a:t>
            </a:r>
            <a:r>
              <a:rPr lang="hr-HR" dirty="0" smtClean="0"/>
              <a:t> </a:t>
            </a:r>
            <a:r>
              <a:rPr lang="hr-HR" dirty="0" err="1" smtClean="0"/>
              <a:t>means</a:t>
            </a:r>
            <a:r>
              <a:rPr lang="hr-HR" dirty="0" smtClean="0"/>
              <a:t> </a:t>
            </a:r>
            <a:r>
              <a:rPr lang="hr-HR" dirty="0" err="1" smtClean="0"/>
              <a:t>an</a:t>
            </a:r>
            <a:r>
              <a:rPr lang="hr-HR" dirty="0" smtClean="0"/>
              <a:t> </a:t>
            </a:r>
            <a:r>
              <a:rPr lang="hr-HR" dirty="0" err="1" smtClean="0"/>
              <a:t>animal</a:t>
            </a:r>
            <a:r>
              <a:rPr lang="hr-HR" dirty="0" smtClean="0"/>
              <a:t> </a:t>
            </a:r>
            <a:r>
              <a:rPr lang="hr-HR" dirty="0" err="1" smtClean="0"/>
              <a:t>of</a:t>
            </a:r>
            <a:r>
              <a:rPr lang="hr-HR" dirty="0" smtClean="0"/>
              <a:t> </a:t>
            </a:r>
            <a:r>
              <a:rPr lang="hr-HR" dirty="0" err="1" smtClean="0"/>
              <a:t>the</a:t>
            </a:r>
            <a:r>
              <a:rPr lang="hr-HR" dirty="0" smtClean="0"/>
              <a:t> </a:t>
            </a:r>
            <a:r>
              <a:rPr lang="hr-HR" dirty="0" err="1" smtClean="0"/>
              <a:t>porcine</a:t>
            </a:r>
            <a:r>
              <a:rPr lang="hr-HR" dirty="0" smtClean="0"/>
              <a:t> </a:t>
            </a:r>
            <a:r>
              <a:rPr lang="hr-HR" dirty="0" err="1" smtClean="0"/>
              <a:t>species</a:t>
            </a:r>
            <a:r>
              <a:rPr lang="hr-HR" dirty="0" smtClean="0"/>
              <a:t> </a:t>
            </a:r>
            <a:r>
              <a:rPr lang="hr-HR" dirty="0" err="1" smtClean="0"/>
              <a:t>of</a:t>
            </a:r>
            <a:r>
              <a:rPr lang="hr-HR" dirty="0" smtClean="0"/>
              <a:t> </a:t>
            </a:r>
            <a:r>
              <a:rPr lang="hr-HR" dirty="0" err="1" smtClean="0"/>
              <a:t>any</a:t>
            </a:r>
            <a:r>
              <a:rPr lang="hr-HR" dirty="0" smtClean="0"/>
              <a:t> age, </a:t>
            </a:r>
            <a:r>
              <a:rPr lang="hr-HR" dirty="0" err="1" smtClean="0"/>
              <a:t>kept</a:t>
            </a:r>
            <a:r>
              <a:rPr lang="hr-HR" dirty="0" smtClean="0"/>
              <a:t> for </a:t>
            </a:r>
            <a:r>
              <a:rPr lang="hr-HR" dirty="0" err="1" smtClean="0"/>
              <a:t>breeding</a:t>
            </a:r>
            <a:r>
              <a:rPr lang="hr-HR" dirty="0" smtClean="0"/>
              <a:t> or </a:t>
            </a:r>
            <a:r>
              <a:rPr lang="hr-HR" dirty="0" err="1" smtClean="0"/>
              <a:t>fattening</a:t>
            </a:r>
            <a:r>
              <a:rPr lang="hr-HR" dirty="0" smtClean="0"/>
              <a:t>”</a:t>
            </a:r>
          </a:p>
          <a:p>
            <a:r>
              <a:rPr lang="hr-HR" dirty="0" err="1" smtClean="0"/>
              <a:t>If</a:t>
            </a:r>
            <a:r>
              <a:rPr lang="hr-HR" dirty="0" smtClean="0"/>
              <a:t> a </a:t>
            </a:r>
            <a:r>
              <a:rPr lang="hr-HR" dirty="0" err="1" smtClean="0"/>
              <a:t>pig</a:t>
            </a:r>
            <a:r>
              <a:rPr lang="hr-HR" dirty="0" smtClean="0"/>
              <a:t> </a:t>
            </a:r>
            <a:r>
              <a:rPr lang="hr-HR" dirty="0" err="1" smtClean="0"/>
              <a:t>fails</a:t>
            </a:r>
            <a:r>
              <a:rPr lang="hr-HR" dirty="0" smtClean="0"/>
              <a:t> to </a:t>
            </a:r>
            <a:r>
              <a:rPr lang="hr-HR" dirty="0" err="1" smtClean="0"/>
              <a:t>fulfil</a:t>
            </a:r>
            <a:r>
              <a:rPr lang="hr-HR" dirty="0" smtClean="0"/>
              <a:t> </a:t>
            </a:r>
            <a:r>
              <a:rPr lang="hr-HR" dirty="0" err="1" smtClean="0"/>
              <a:t>either</a:t>
            </a:r>
            <a:r>
              <a:rPr lang="hr-HR" dirty="0" smtClean="0"/>
              <a:t> </a:t>
            </a:r>
            <a:r>
              <a:rPr lang="hr-HR" dirty="0" err="1" smtClean="0"/>
              <a:t>of</a:t>
            </a:r>
            <a:r>
              <a:rPr lang="hr-HR" dirty="0" smtClean="0"/>
              <a:t> </a:t>
            </a:r>
            <a:r>
              <a:rPr lang="hr-HR" dirty="0" err="1" smtClean="0"/>
              <a:t>the</a:t>
            </a:r>
            <a:r>
              <a:rPr lang="hr-HR" dirty="0" smtClean="0"/>
              <a:t> </a:t>
            </a:r>
            <a:r>
              <a:rPr lang="hr-HR" dirty="0" err="1" smtClean="0"/>
              <a:t>two</a:t>
            </a:r>
            <a:r>
              <a:rPr lang="hr-HR" dirty="0" smtClean="0"/>
              <a:t> </a:t>
            </a:r>
            <a:r>
              <a:rPr lang="hr-HR" dirty="0" err="1" smtClean="0"/>
              <a:t>qualifying</a:t>
            </a:r>
            <a:r>
              <a:rPr lang="hr-HR" dirty="0" smtClean="0"/>
              <a:t> </a:t>
            </a:r>
            <a:r>
              <a:rPr lang="hr-HR" dirty="0" err="1" smtClean="0"/>
              <a:t>conditions</a:t>
            </a:r>
            <a:r>
              <a:rPr lang="hr-HR" dirty="0" smtClean="0"/>
              <a:t>, </a:t>
            </a:r>
            <a:r>
              <a:rPr lang="hr-HR" dirty="0" err="1" smtClean="0"/>
              <a:t>its</a:t>
            </a:r>
            <a:r>
              <a:rPr lang="hr-HR" dirty="0" smtClean="0"/>
              <a:t> </a:t>
            </a:r>
            <a:r>
              <a:rPr lang="hr-HR" dirty="0" err="1" smtClean="0"/>
              <a:t>owner</a:t>
            </a:r>
            <a:r>
              <a:rPr lang="hr-HR" dirty="0" smtClean="0"/>
              <a:t> </a:t>
            </a:r>
            <a:r>
              <a:rPr lang="hr-HR" dirty="0" err="1" smtClean="0"/>
              <a:t>stays</a:t>
            </a:r>
            <a:r>
              <a:rPr lang="hr-HR" dirty="0" smtClean="0"/>
              <a:t> </a:t>
            </a:r>
            <a:r>
              <a:rPr lang="hr-HR" dirty="0" err="1" smtClean="0"/>
              <a:t>outside</a:t>
            </a:r>
            <a:r>
              <a:rPr lang="hr-HR" dirty="0" smtClean="0"/>
              <a:t> </a:t>
            </a:r>
            <a:r>
              <a:rPr lang="hr-HR" dirty="0" err="1" smtClean="0"/>
              <a:t>the</a:t>
            </a:r>
            <a:r>
              <a:rPr lang="hr-HR" dirty="0" smtClean="0"/>
              <a:t> </a:t>
            </a:r>
            <a:r>
              <a:rPr lang="hr-HR" dirty="0" err="1" smtClean="0"/>
              <a:t>scope</a:t>
            </a:r>
            <a:r>
              <a:rPr lang="hr-HR" dirty="0" smtClean="0"/>
              <a:t> </a:t>
            </a:r>
            <a:r>
              <a:rPr lang="hr-HR" dirty="0" err="1" smtClean="0"/>
              <a:t>of</a:t>
            </a:r>
            <a:r>
              <a:rPr lang="hr-HR" dirty="0" smtClean="0"/>
              <a:t> </a:t>
            </a:r>
            <a:r>
              <a:rPr lang="hr-HR" dirty="0" err="1" smtClean="0"/>
              <a:t>that</a:t>
            </a:r>
            <a:r>
              <a:rPr lang="hr-HR" dirty="0" smtClean="0"/>
              <a:t> </a:t>
            </a:r>
            <a:r>
              <a:rPr lang="hr-HR" dirty="0" err="1" smtClean="0"/>
              <a:t>law</a:t>
            </a:r>
            <a:endParaRPr lang="hr-HR" dirty="0"/>
          </a:p>
        </p:txBody>
      </p:sp>
    </p:spTree>
    <p:extLst>
      <p:ext uri="{BB962C8B-B14F-4D97-AF65-F5344CB8AC3E}">
        <p14:creationId xmlns:p14="http://schemas.microsoft.com/office/powerpoint/2010/main" val="3507007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English</a:t>
            </a:r>
            <a:r>
              <a:rPr lang="hr-HR" dirty="0" smtClean="0"/>
              <a:t> legal </a:t>
            </a:r>
            <a:r>
              <a:rPr lang="hr-HR" dirty="0" err="1" smtClean="0"/>
              <a:t>terms</a:t>
            </a:r>
            <a:endParaRPr lang="hr-HR" dirty="0"/>
          </a:p>
        </p:txBody>
      </p:sp>
      <p:sp>
        <p:nvSpPr>
          <p:cNvPr id="3" name="Content Placeholder 2"/>
          <p:cNvSpPr>
            <a:spLocks noGrp="1"/>
          </p:cNvSpPr>
          <p:nvPr>
            <p:ph idx="1"/>
          </p:nvPr>
        </p:nvSpPr>
        <p:spPr/>
        <p:txBody>
          <a:bodyPr/>
          <a:lstStyle/>
          <a:p>
            <a:endParaRPr lang="hr-HR" dirty="0" smtClean="0"/>
          </a:p>
          <a:p>
            <a:r>
              <a:rPr lang="hr-HR" dirty="0" err="1" smtClean="0"/>
              <a:t>Remember</a:t>
            </a:r>
            <a:r>
              <a:rPr lang="hr-HR" dirty="0" smtClean="0"/>
              <a:t> </a:t>
            </a:r>
            <a:r>
              <a:rPr lang="hr-HR" dirty="0" err="1" smtClean="0"/>
              <a:t>the</a:t>
            </a:r>
            <a:r>
              <a:rPr lang="hr-HR" dirty="0" smtClean="0"/>
              <a:t> </a:t>
            </a:r>
            <a:r>
              <a:rPr lang="hr-HR" dirty="0" err="1" smtClean="0"/>
              <a:t>rule</a:t>
            </a:r>
            <a:r>
              <a:rPr lang="hr-HR" dirty="0" smtClean="0"/>
              <a:t>: Legal </a:t>
            </a:r>
            <a:r>
              <a:rPr lang="hr-HR" dirty="0" err="1" smtClean="0"/>
              <a:t>terms</a:t>
            </a:r>
            <a:r>
              <a:rPr lang="hr-HR" dirty="0" smtClean="0"/>
              <a:t> must </a:t>
            </a:r>
            <a:r>
              <a:rPr lang="hr-HR" dirty="0" err="1" smtClean="0"/>
              <a:t>be</a:t>
            </a:r>
            <a:r>
              <a:rPr lang="hr-HR" dirty="0" smtClean="0"/>
              <a:t>: </a:t>
            </a:r>
            <a:r>
              <a:rPr lang="hr-HR" dirty="0" err="1"/>
              <a:t>Monosemous</a:t>
            </a:r>
            <a:r>
              <a:rPr lang="hr-HR" dirty="0"/>
              <a:t> (</a:t>
            </a:r>
            <a:r>
              <a:rPr lang="hr-HR" dirty="0" err="1"/>
              <a:t>having</a:t>
            </a:r>
            <a:r>
              <a:rPr lang="hr-HR" dirty="0"/>
              <a:t> 1 </a:t>
            </a:r>
            <a:r>
              <a:rPr lang="hr-HR" dirty="0" err="1"/>
              <a:t>meaning</a:t>
            </a:r>
            <a:r>
              <a:rPr lang="hr-HR" dirty="0"/>
              <a:t>) ,</a:t>
            </a:r>
            <a:r>
              <a:rPr lang="hr-HR" dirty="0" err="1"/>
              <a:t>mononymous</a:t>
            </a:r>
            <a:r>
              <a:rPr lang="hr-HR" dirty="0"/>
              <a:t> (</a:t>
            </a:r>
            <a:r>
              <a:rPr lang="hr-HR" dirty="0" err="1"/>
              <a:t>consisting</a:t>
            </a:r>
            <a:r>
              <a:rPr lang="hr-HR" dirty="0"/>
              <a:t> </a:t>
            </a:r>
            <a:r>
              <a:rPr lang="hr-HR" dirty="0" err="1"/>
              <a:t>of</a:t>
            </a:r>
            <a:r>
              <a:rPr lang="hr-HR" dirty="0"/>
              <a:t> one word), </a:t>
            </a:r>
            <a:r>
              <a:rPr lang="hr-HR" dirty="0" err="1"/>
              <a:t>and</a:t>
            </a:r>
            <a:r>
              <a:rPr lang="hr-HR" dirty="0"/>
              <a:t> a </a:t>
            </a:r>
            <a:r>
              <a:rPr lang="hr-HR" dirty="0" err="1"/>
              <a:t>member</a:t>
            </a:r>
            <a:r>
              <a:rPr lang="hr-HR" dirty="0"/>
              <a:t> </a:t>
            </a:r>
            <a:r>
              <a:rPr lang="hr-HR" dirty="0" err="1"/>
              <a:t>of</a:t>
            </a:r>
            <a:r>
              <a:rPr lang="hr-HR" dirty="0"/>
              <a:t> a </a:t>
            </a:r>
            <a:r>
              <a:rPr lang="hr-HR" dirty="0" err="1"/>
              <a:t>term</a:t>
            </a:r>
            <a:r>
              <a:rPr lang="hr-HR" dirty="0"/>
              <a:t> system</a:t>
            </a:r>
          </a:p>
          <a:p>
            <a:r>
              <a:rPr lang="hr-HR" dirty="0" smtClean="0"/>
              <a:t>How </a:t>
            </a:r>
            <a:r>
              <a:rPr lang="hr-HR" dirty="0" err="1" smtClean="0"/>
              <a:t>about</a:t>
            </a:r>
            <a:r>
              <a:rPr lang="hr-HR" dirty="0" smtClean="0"/>
              <a:t> English </a:t>
            </a:r>
            <a:r>
              <a:rPr lang="hr-HR" dirty="0" err="1" smtClean="0"/>
              <a:t>legal</a:t>
            </a:r>
            <a:r>
              <a:rPr lang="hr-HR" dirty="0" smtClean="0"/>
              <a:t> </a:t>
            </a:r>
            <a:r>
              <a:rPr lang="hr-HR" dirty="0" err="1" smtClean="0"/>
              <a:t>terms</a:t>
            </a:r>
            <a:r>
              <a:rPr lang="hr-HR" dirty="0" smtClean="0"/>
              <a:t>?</a:t>
            </a:r>
            <a:endParaRPr lang="hr-HR" dirty="0"/>
          </a:p>
          <a:p>
            <a:endParaRPr lang="hr-HR" dirty="0" smtClean="0"/>
          </a:p>
          <a:p>
            <a:endParaRPr lang="hr-HR" dirty="0"/>
          </a:p>
        </p:txBody>
      </p:sp>
    </p:spTree>
    <p:extLst>
      <p:ext uri="{BB962C8B-B14F-4D97-AF65-F5344CB8AC3E}">
        <p14:creationId xmlns:p14="http://schemas.microsoft.com/office/powerpoint/2010/main" val="1500422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English </a:t>
            </a:r>
            <a:r>
              <a:rPr lang="hr-HR" dirty="0" err="1" smtClean="0"/>
              <a:t>legal</a:t>
            </a:r>
            <a:r>
              <a:rPr lang="hr-HR" dirty="0" smtClean="0"/>
              <a:t> </a:t>
            </a:r>
            <a:r>
              <a:rPr lang="hr-HR" dirty="0" err="1" smtClean="0"/>
              <a:t>terms</a:t>
            </a:r>
            <a:endParaRPr lang="en-US" dirty="0"/>
          </a:p>
        </p:txBody>
      </p:sp>
      <p:sp>
        <p:nvSpPr>
          <p:cNvPr id="3" name="Content Placeholder 2"/>
          <p:cNvSpPr>
            <a:spLocks noGrp="1"/>
          </p:cNvSpPr>
          <p:nvPr>
            <p:ph idx="1"/>
          </p:nvPr>
        </p:nvSpPr>
        <p:spPr/>
        <p:txBody>
          <a:bodyPr/>
          <a:lstStyle/>
          <a:p>
            <a:r>
              <a:rPr lang="hr-HR" dirty="0" err="1"/>
              <a:t>Multi</a:t>
            </a:r>
            <a:r>
              <a:rPr lang="hr-HR" dirty="0"/>
              <a:t>-word </a:t>
            </a:r>
            <a:r>
              <a:rPr lang="hr-HR" dirty="0" err="1"/>
              <a:t>expressions</a:t>
            </a:r>
            <a:r>
              <a:rPr lang="hr-HR" dirty="0"/>
              <a:t> </a:t>
            </a:r>
            <a:r>
              <a:rPr lang="hr-HR" dirty="0" err="1"/>
              <a:t>and</a:t>
            </a:r>
            <a:r>
              <a:rPr lang="hr-HR" dirty="0"/>
              <a:t> </a:t>
            </a:r>
            <a:r>
              <a:rPr lang="hr-HR" dirty="0" err="1"/>
              <a:t>phrases</a:t>
            </a:r>
            <a:endParaRPr lang="hr-HR" dirty="0"/>
          </a:p>
          <a:p>
            <a:r>
              <a:rPr lang="hr-HR" dirty="0" err="1"/>
              <a:t>Polysemy</a:t>
            </a:r>
            <a:endParaRPr lang="hr-HR" dirty="0"/>
          </a:p>
          <a:p>
            <a:r>
              <a:rPr lang="hr-HR" dirty="0" err="1" smtClean="0"/>
              <a:t>Synonymy</a:t>
            </a:r>
            <a:endParaRPr lang="hr-HR" dirty="0"/>
          </a:p>
        </p:txBody>
      </p:sp>
    </p:spTree>
    <p:extLst>
      <p:ext uri="{BB962C8B-B14F-4D97-AF65-F5344CB8AC3E}">
        <p14:creationId xmlns:p14="http://schemas.microsoft.com/office/powerpoint/2010/main" val="948469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a:t>
            </a:r>
            <a:r>
              <a:rPr lang="hr-HR" dirty="0" smtClean="0"/>
              <a:t>olysemy</a:t>
            </a:r>
            <a:endParaRPr lang="hr-HR" dirty="0"/>
          </a:p>
        </p:txBody>
      </p:sp>
      <p:sp>
        <p:nvSpPr>
          <p:cNvPr id="3" name="Content Placeholder 2"/>
          <p:cNvSpPr>
            <a:spLocks noGrp="1"/>
          </p:cNvSpPr>
          <p:nvPr>
            <p:ph idx="1"/>
          </p:nvPr>
        </p:nvSpPr>
        <p:spPr/>
        <p:txBody>
          <a:bodyPr>
            <a:normAutofit/>
          </a:bodyPr>
          <a:lstStyle/>
          <a:p>
            <a:r>
              <a:rPr lang="hr-HR" sz="3200" dirty="0" err="1" smtClean="0"/>
              <a:t>When</a:t>
            </a:r>
            <a:r>
              <a:rPr lang="hr-HR" sz="3200" dirty="0" smtClean="0"/>
              <a:t> p. </a:t>
            </a:r>
            <a:r>
              <a:rPr lang="hr-HR" sz="3200" dirty="0" err="1" smtClean="0"/>
              <a:t>occurs</a:t>
            </a:r>
            <a:r>
              <a:rPr lang="hr-HR" sz="3200" dirty="0" smtClean="0"/>
              <a:t>, </a:t>
            </a:r>
            <a:r>
              <a:rPr lang="hr-HR" sz="3200" dirty="0" err="1" smtClean="0"/>
              <a:t>interpreters</a:t>
            </a:r>
            <a:r>
              <a:rPr lang="hr-HR" sz="3200" dirty="0" smtClean="0"/>
              <a:t> </a:t>
            </a:r>
            <a:r>
              <a:rPr lang="hr-HR" sz="3200" dirty="0" err="1" smtClean="0"/>
              <a:t>of</a:t>
            </a:r>
            <a:r>
              <a:rPr lang="hr-HR" sz="3200" dirty="0" smtClean="0"/>
              <a:t> </a:t>
            </a:r>
            <a:r>
              <a:rPr lang="hr-HR" sz="3200" dirty="0" err="1" smtClean="0"/>
              <a:t>the</a:t>
            </a:r>
            <a:r>
              <a:rPr lang="hr-HR" sz="3200" dirty="0" smtClean="0"/>
              <a:t> </a:t>
            </a:r>
            <a:r>
              <a:rPr lang="hr-HR" sz="3200" dirty="0" err="1" smtClean="0"/>
              <a:t>text</a:t>
            </a:r>
            <a:r>
              <a:rPr lang="hr-HR" sz="3200" dirty="0" smtClean="0"/>
              <a:t> </a:t>
            </a:r>
            <a:r>
              <a:rPr lang="hr-HR" sz="3200" dirty="0" err="1" smtClean="0"/>
              <a:t>should</a:t>
            </a:r>
            <a:r>
              <a:rPr lang="hr-HR" sz="3200" dirty="0" smtClean="0"/>
              <a:t> </a:t>
            </a:r>
            <a:r>
              <a:rPr lang="hr-HR" sz="3200" dirty="0" err="1" smtClean="0"/>
              <a:t>be</a:t>
            </a:r>
            <a:r>
              <a:rPr lang="hr-HR" sz="3200" dirty="0" smtClean="0"/>
              <a:t> </a:t>
            </a:r>
            <a:r>
              <a:rPr lang="hr-HR" sz="3200" dirty="0" err="1" smtClean="0"/>
              <a:t>able</a:t>
            </a:r>
            <a:r>
              <a:rPr lang="hr-HR" sz="3200" dirty="0" smtClean="0"/>
              <a:t> to </a:t>
            </a:r>
            <a:r>
              <a:rPr lang="hr-HR" sz="3200" dirty="0" err="1" smtClean="0"/>
              <a:t>assign</a:t>
            </a:r>
            <a:r>
              <a:rPr lang="hr-HR" sz="3200" dirty="0" smtClean="0"/>
              <a:t> </a:t>
            </a:r>
            <a:r>
              <a:rPr lang="hr-HR" sz="3200" dirty="0" err="1" smtClean="0"/>
              <a:t>to</a:t>
            </a:r>
            <a:r>
              <a:rPr lang="hr-HR" sz="3200" dirty="0" smtClean="0"/>
              <a:t> a </a:t>
            </a:r>
            <a:r>
              <a:rPr lang="hr-HR" sz="3200" dirty="0" err="1" smtClean="0"/>
              <a:t>term</a:t>
            </a:r>
            <a:r>
              <a:rPr lang="hr-HR" sz="3200" dirty="0" smtClean="0"/>
              <a:t> </a:t>
            </a:r>
            <a:r>
              <a:rPr lang="hr-HR" sz="3200" dirty="0" err="1" smtClean="0"/>
              <a:t>the</a:t>
            </a:r>
            <a:r>
              <a:rPr lang="hr-HR" sz="3200" dirty="0" smtClean="0"/>
              <a:t> </a:t>
            </a:r>
            <a:r>
              <a:rPr lang="hr-HR" sz="3200" dirty="0" err="1" smtClean="0"/>
              <a:t>meaning</a:t>
            </a:r>
            <a:r>
              <a:rPr lang="hr-HR" sz="3200" dirty="0" smtClean="0"/>
              <a:t> </a:t>
            </a:r>
            <a:r>
              <a:rPr lang="hr-HR" sz="3200" dirty="0" err="1" smtClean="0"/>
              <a:t>appropriate</a:t>
            </a:r>
            <a:r>
              <a:rPr lang="hr-HR" sz="3200" dirty="0" smtClean="0"/>
              <a:t> to </a:t>
            </a:r>
            <a:r>
              <a:rPr lang="hr-HR" sz="3200" dirty="0" err="1" smtClean="0"/>
              <a:t>the</a:t>
            </a:r>
            <a:r>
              <a:rPr lang="hr-HR" sz="3200" dirty="0" smtClean="0"/>
              <a:t> </a:t>
            </a:r>
            <a:r>
              <a:rPr lang="hr-HR" sz="3200" dirty="0" err="1" smtClean="0"/>
              <a:t>context</a:t>
            </a:r>
            <a:endParaRPr lang="hr-HR" sz="3200" dirty="0" smtClean="0"/>
          </a:p>
          <a:p>
            <a:r>
              <a:rPr lang="hr-HR" sz="3200" dirty="0" err="1" smtClean="0"/>
              <a:t>Often</a:t>
            </a:r>
            <a:r>
              <a:rPr lang="hr-HR" sz="3200" dirty="0" smtClean="0"/>
              <a:t> – </a:t>
            </a:r>
            <a:r>
              <a:rPr lang="hr-HR" sz="3200" dirty="0" err="1" smtClean="0"/>
              <a:t>easy</a:t>
            </a:r>
            <a:r>
              <a:rPr lang="hr-HR" sz="3200" dirty="0" smtClean="0"/>
              <a:t> to </a:t>
            </a:r>
            <a:r>
              <a:rPr lang="hr-HR" sz="3200" dirty="0" err="1" smtClean="0"/>
              <a:t>distinguish</a:t>
            </a:r>
            <a:r>
              <a:rPr lang="hr-HR" sz="3200" dirty="0" smtClean="0"/>
              <a:t> </a:t>
            </a:r>
            <a:r>
              <a:rPr lang="hr-HR" sz="3200" dirty="0" err="1" smtClean="0"/>
              <a:t>between</a:t>
            </a:r>
            <a:r>
              <a:rPr lang="hr-HR" sz="3200" dirty="0" smtClean="0"/>
              <a:t> </a:t>
            </a:r>
            <a:r>
              <a:rPr lang="hr-HR" sz="3200" dirty="0" err="1" smtClean="0"/>
              <a:t>different</a:t>
            </a:r>
            <a:r>
              <a:rPr lang="hr-HR" sz="3200" dirty="0" smtClean="0"/>
              <a:t> </a:t>
            </a:r>
            <a:r>
              <a:rPr lang="hr-HR" sz="3200" dirty="0" err="1" smtClean="0"/>
              <a:t>meanings</a:t>
            </a:r>
            <a:r>
              <a:rPr lang="hr-HR" sz="3200" dirty="0" smtClean="0"/>
              <a:t>; </a:t>
            </a:r>
            <a:r>
              <a:rPr lang="hr-HR" sz="3200" dirty="0" err="1" smtClean="0"/>
              <a:t>sometimes</a:t>
            </a:r>
            <a:r>
              <a:rPr lang="hr-HR" sz="3200" dirty="0" smtClean="0"/>
              <a:t> – </a:t>
            </a:r>
            <a:r>
              <a:rPr lang="hr-HR" sz="3200" dirty="0" err="1" smtClean="0"/>
              <a:t>impossible</a:t>
            </a:r>
            <a:r>
              <a:rPr lang="hr-HR" sz="3200" dirty="0" smtClean="0"/>
              <a:t> </a:t>
            </a:r>
            <a:r>
              <a:rPr lang="hr-HR" sz="3200" dirty="0" err="1" smtClean="0"/>
              <a:t>to</a:t>
            </a:r>
            <a:r>
              <a:rPr lang="hr-HR" sz="3200" dirty="0" smtClean="0"/>
              <a:t> </a:t>
            </a:r>
            <a:r>
              <a:rPr lang="hr-HR" sz="3200" dirty="0" err="1" smtClean="0"/>
              <a:t>tell</a:t>
            </a:r>
            <a:r>
              <a:rPr lang="hr-HR" sz="3200" dirty="0" smtClean="0"/>
              <a:t> </a:t>
            </a:r>
            <a:r>
              <a:rPr lang="hr-HR" sz="3200" dirty="0" err="1" smtClean="0"/>
              <a:t>what</a:t>
            </a:r>
            <a:r>
              <a:rPr lang="hr-HR" sz="3200" dirty="0" smtClean="0"/>
              <a:t> is </a:t>
            </a:r>
            <a:r>
              <a:rPr lang="hr-HR" sz="3200" dirty="0" err="1" smtClean="0"/>
              <a:t>the</a:t>
            </a:r>
            <a:r>
              <a:rPr lang="hr-HR" sz="3200" dirty="0" smtClean="0"/>
              <a:t> </a:t>
            </a:r>
            <a:r>
              <a:rPr lang="hr-HR" sz="3200" dirty="0" err="1" smtClean="0"/>
              <a:t>correct</a:t>
            </a:r>
            <a:r>
              <a:rPr lang="hr-HR" sz="3200" dirty="0" smtClean="0"/>
              <a:t> </a:t>
            </a:r>
            <a:r>
              <a:rPr lang="hr-HR" sz="3200" dirty="0" err="1" smtClean="0"/>
              <a:t>interpretation</a:t>
            </a:r>
            <a:r>
              <a:rPr lang="hr-HR" sz="3200" dirty="0" smtClean="0"/>
              <a:t> </a:t>
            </a:r>
            <a:r>
              <a:rPr lang="hr-HR" sz="3200" dirty="0" err="1" smtClean="0"/>
              <a:t>of</a:t>
            </a:r>
            <a:r>
              <a:rPr lang="hr-HR" sz="3200" dirty="0" smtClean="0"/>
              <a:t> </a:t>
            </a:r>
            <a:r>
              <a:rPr lang="hr-HR" sz="3200" dirty="0" err="1" smtClean="0"/>
              <a:t>the</a:t>
            </a:r>
            <a:r>
              <a:rPr lang="hr-HR" sz="3200" dirty="0" smtClean="0"/>
              <a:t> </a:t>
            </a:r>
            <a:r>
              <a:rPr lang="hr-HR" sz="3200" dirty="0" err="1" smtClean="0"/>
              <a:t>text</a:t>
            </a:r>
            <a:r>
              <a:rPr lang="hr-HR" sz="3200" dirty="0" smtClean="0"/>
              <a:t>: </a:t>
            </a:r>
            <a:r>
              <a:rPr lang="hr-HR" sz="3200" dirty="0" err="1" smtClean="0"/>
              <a:t>ambiguity</a:t>
            </a:r>
            <a:endParaRPr lang="hr-HR" sz="3200" dirty="0"/>
          </a:p>
        </p:txBody>
      </p:sp>
    </p:spTree>
    <p:extLst>
      <p:ext uri="{BB962C8B-B14F-4D97-AF65-F5344CB8AC3E}">
        <p14:creationId xmlns:p14="http://schemas.microsoft.com/office/powerpoint/2010/main" val="29525239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Synonymy</a:t>
            </a:r>
            <a:endParaRPr lang="hr-HR" dirty="0"/>
          </a:p>
        </p:txBody>
      </p:sp>
      <p:sp>
        <p:nvSpPr>
          <p:cNvPr id="3" name="Content Placeholder 2"/>
          <p:cNvSpPr>
            <a:spLocks noGrp="1"/>
          </p:cNvSpPr>
          <p:nvPr>
            <p:ph idx="1"/>
          </p:nvPr>
        </p:nvSpPr>
        <p:spPr/>
        <p:txBody>
          <a:bodyPr>
            <a:normAutofit/>
          </a:bodyPr>
          <a:lstStyle/>
          <a:p>
            <a:r>
              <a:rPr lang="hr-HR" sz="2400" dirty="0" err="1" smtClean="0"/>
              <a:t>Opposite</a:t>
            </a:r>
            <a:r>
              <a:rPr lang="hr-HR" sz="2400" dirty="0" smtClean="0"/>
              <a:t> to </a:t>
            </a:r>
            <a:r>
              <a:rPr lang="hr-HR" sz="2400" dirty="0" err="1" smtClean="0"/>
              <a:t>polysemy</a:t>
            </a:r>
            <a:r>
              <a:rPr lang="hr-HR" sz="2400" dirty="0" smtClean="0"/>
              <a:t>: </a:t>
            </a:r>
            <a:r>
              <a:rPr lang="hr-HR" sz="2400" dirty="0" err="1" smtClean="0"/>
              <a:t>two</a:t>
            </a:r>
            <a:r>
              <a:rPr lang="hr-HR" sz="2400" dirty="0" smtClean="0"/>
              <a:t> or </a:t>
            </a:r>
            <a:r>
              <a:rPr lang="hr-HR" sz="2400" dirty="0" err="1" smtClean="0"/>
              <a:t>several</a:t>
            </a:r>
            <a:r>
              <a:rPr lang="hr-HR" sz="2400" dirty="0" smtClean="0"/>
              <a:t> </a:t>
            </a:r>
            <a:r>
              <a:rPr lang="hr-HR" sz="2400" dirty="0" err="1" smtClean="0"/>
              <a:t>terms</a:t>
            </a:r>
            <a:r>
              <a:rPr lang="hr-HR" sz="2400" dirty="0" smtClean="0"/>
              <a:t> express </a:t>
            </a:r>
            <a:r>
              <a:rPr lang="hr-HR" sz="2400" dirty="0" err="1" smtClean="0"/>
              <a:t>the</a:t>
            </a:r>
            <a:r>
              <a:rPr lang="hr-HR" sz="2400" dirty="0" smtClean="0"/>
              <a:t> same </a:t>
            </a:r>
            <a:r>
              <a:rPr lang="hr-HR" sz="2400" dirty="0" err="1" smtClean="0"/>
              <a:t>concept</a:t>
            </a:r>
            <a:endParaRPr lang="hr-HR" sz="2400" dirty="0" smtClean="0"/>
          </a:p>
          <a:p>
            <a:r>
              <a:rPr lang="hr-HR" sz="2400" dirty="0" smtClean="0"/>
              <a:t>Synonymy – a common feature of legal terms</a:t>
            </a:r>
          </a:p>
          <a:p>
            <a:r>
              <a:rPr lang="hr-HR" sz="2400" dirty="0"/>
              <a:t>In legal languages with several layers of language, such as English, this is especially frequent</a:t>
            </a:r>
          </a:p>
          <a:p>
            <a:r>
              <a:rPr lang="hr-HR" sz="2400" dirty="0"/>
              <a:t>Legal English often expresses the same concept by an Anglo-Saxon term, a French term, and a Latin term</a:t>
            </a:r>
          </a:p>
          <a:p>
            <a:endParaRPr lang="hr-HR" sz="2400" dirty="0"/>
          </a:p>
        </p:txBody>
      </p:sp>
    </p:spTree>
    <p:extLst>
      <p:ext uri="{BB962C8B-B14F-4D97-AF65-F5344CB8AC3E}">
        <p14:creationId xmlns:p14="http://schemas.microsoft.com/office/powerpoint/2010/main" val="38751944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Scientific</a:t>
            </a:r>
            <a:r>
              <a:rPr lang="hr-HR" dirty="0" smtClean="0"/>
              <a:t> </a:t>
            </a:r>
            <a:r>
              <a:rPr lang="hr-HR" dirty="0" err="1" smtClean="0"/>
              <a:t>terms</a:t>
            </a:r>
            <a:r>
              <a:rPr lang="hr-HR" dirty="0" smtClean="0"/>
              <a:t> </a:t>
            </a:r>
            <a:r>
              <a:rPr lang="hr-HR" dirty="0" err="1" smtClean="0"/>
              <a:t>introduced</a:t>
            </a:r>
            <a:r>
              <a:rPr lang="hr-HR" dirty="0" smtClean="0"/>
              <a:t> </a:t>
            </a:r>
            <a:r>
              <a:rPr lang="hr-HR" dirty="0" err="1" smtClean="0"/>
              <a:t>into</a:t>
            </a:r>
            <a:r>
              <a:rPr lang="hr-HR" dirty="0" smtClean="0"/>
              <a:t> </a:t>
            </a:r>
            <a:r>
              <a:rPr lang="hr-HR" dirty="0" err="1" smtClean="0"/>
              <a:t>law</a:t>
            </a:r>
            <a:endParaRPr lang="hr-HR" dirty="0"/>
          </a:p>
        </p:txBody>
      </p:sp>
      <p:sp>
        <p:nvSpPr>
          <p:cNvPr id="3" name="Content Placeholder 2"/>
          <p:cNvSpPr>
            <a:spLocks noGrp="1"/>
          </p:cNvSpPr>
          <p:nvPr>
            <p:ph idx="1"/>
          </p:nvPr>
        </p:nvSpPr>
        <p:spPr/>
        <p:txBody>
          <a:bodyPr>
            <a:normAutofit/>
          </a:bodyPr>
          <a:lstStyle/>
          <a:p>
            <a:r>
              <a:rPr lang="hr-HR" dirty="0" err="1" smtClean="0"/>
              <a:t>Terms</a:t>
            </a:r>
            <a:r>
              <a:rPr lang="hr-HR" dirty="0" smtClean="0"/>
              <a:t> </a:t>
            </a:r>
            <a:r>
              <a:rPr lang="hr-HR" dirty="0" err="1" smtClean="0"/>
              <a:t>from</a:t>
            </a:r>
            <a:r>
              <a:rPr lang="hr-HR" dirty="0" smtClean="0"/>
              <a:t> </a:t>
            </a:r>
            <a:r>
              <a:rPr lang="hr-HR" dirty="0" err="1" smtClean="0"/>
              <a:t>other</a:t>
            </a:r>
            <a:r>
              <a:rPr lang="hr-HR" dirty="0" smtClean="0"/>
              <a:t> </a:t>
            </a:r>
            <a:r>
              <a:rPr lang="hr-HR" dirty="0" err="1" smtClean="0"/>
              <a:t>sciences</a:t>
            </a:r>
            <a:r>
              <a:rPr lang="hr-HR" dirty="0" smtClean="0"/>
              <a:t> </a:t>
            </a:r>
            <a:r>
              <a:rPr lang="hr-HR" dirty="0" err="1" smtClean="0"/>
              <a:t>introduced</a:t>
            </a:r>
            <a:r>
              <a:rPr lang="hr-HR" dirty="0" smtClean="0"/>
              <a:t> </a:t>
            </a:r>
            <a:r>
              <a:rPr lang="hr-HR" dirty="0" err="1" smtClean="0"/>
              <a:t>into</a:t>
            </a:r>
            <a:r>
              <a:rPr lang="hr-HR" dirty="0" smtClean="0"/>
              <a:t> </a:t>
            </a:r>
            <a:r>
              <a:rPr lang="hr-HR" dirty="0" err="1" smtClean="0"/>
              <a:t>statutes</a:t>
            </a:r>
            <a:endParaRPr lang="hr-HR" dirty="0" smtClean="0"/>
          </a:p>
          <a:p>
            <a:r>
              <a:rPr lang="hr-HR" dirty="0" smtClean="0"/>
              <a:t>The materials may introduce a specific meaning, broader or narrower than the scientific one</a:t>
            </a:r>
          </a:p>
          <a:p>
            <a:r>
              <a:rPr lang="hr-HR" dirty="0"/>
              <a:t>Medical terms e.g. </a:t>
            </a:r>
            <a:r>
              <a:rPr lang="hr-HR" i="1" dirty="0"/>
              <a:t>alchoholic</a:t>
            </a:r>
            <a:r>
              <a:rPr lang="hr-HR" dirty="0"/>
              <a:t> or </a:t>
            </a:r>
            <a:r>
              <a:rPr lang="hr-HR" i="1" dirty="0"/>
              <a:t>drug addict </a:t>
            </a:r>
            <a:r>
              <a:rPr lang="hr-HR" dirty="0"/>
              <a:t>may be understood in law differently</a:t>
            </a:r>
          </a:p>
          <a:p>
            <a:r>
              <a:rPr lang="hr-HR" dirty="0"/>
              <a:t>The scientific term becoming a legal term may acquire a different meaning </a:t>
            </a:r>
          </a:p>
          <a:p>
            <a:endParaRPr lang="hr-HR" dirty="0" smtClean="0"/>
          </a:p>
          <a:p>
            <a:endParaRPr lang="hr-HR" dirty="0"/>
          </a:p>
        </p:txBody>
      </p:sp>
    </p:spTree>
    <p:extLst>
      <p:ext uri="{BB962C8B-B14F-4D97-AF65-F5344CB8AC3E}">
        <p14:creationId xmlns:p14="http://schemas.microsoft.com/office/powerpoint/2010/main" val="33312152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Problems</a:t>
            </a:r>
            <a:endParaRPr lang="hr-HR" dirty="0"/>
          </a:p>
        </p:txBody>
      </p:sp>
      <p:sp>
        <p:nvSpPr>
          <p:cNvPr id="3" name="Content Placeholder 2"/>
          <p:cNvSpPr>
            <a:spLocks noGrp="1"/>
          </p:cNvSpPr>
          <p:nvPr>
            <p:ph idx="1"/>
          </p:nvPr>
        </p:nvSpPr>
        <p:spPr/>
        <p:txBody>
          <a:bodyPr>
            <a:normAutofit/>
          </a:bodyPr>
          <a:lstStyle/>
          <a:p>
            <a:r>
              <a:rPr lang="hr-HR" dirty="0" smtClean="0"/>
              <a:t>Some </a:t>
            </a:r>
            <a:r>
              <a:rPr lang="hr-HR" dirty="0" err="1" smtClean="0"/>
              <a:t>efforts</a:t>
            </a:r>
            <a:r>
              <a:rPr lang="hr-HR" dirty="0" smtClean="0"/>
              <a:t> </a:t>
            </a:r>
            <a:r>
              <a:rPr lang="hr-HR" dirty="0" err="1" smtClean="0"/>
              <a:t>directed</a:t>
            </a:r>
            <a:r>
              <a:rPr lang="hr-HR" dirty="0" smtClean="0"/>
              <a:t> </a:t>
            </a:r>
            <a:r>
              <a:rPr lang="hr-HR" dirty="0" err="1" smtClean="0"/>
              <a:t>towards</a:t>
            </a:r>
            <a:r>
              <a:rPr lang="hr-HR" dirty="0" smtClean="0"/>
              <a:t> </a:t>
            </a:r>
            <a:r>
              <a:rPr lang="hr-HR" dirty="0" err="1" smtClean="0"/>
              <a:t>the</a:t>
            </a:r>
            <a:r>
              <a:rPr lang="hr-HR" dirty="0" smtClean="0"/>
              <a:t> </a:t>
            </a:r>
            <a:r>
              <a:rPr lang="hr-HR" dirty="0" err="1" smtClean="0"/>
              <a:t>modernization</a:t>
            </a:r>
            <a:r>
              <a:rPr lang="hr-HR" dirty="0" smtClean="0"/>
              <a:t> </a:t>
            </a:r>
            <a:r>
              <a:rPr lang="hr-HR" dirty="0" err="1" smtClean="0"/>
              <a:t>of</a:t>
            </a:r>
            <a:r>
              <a:rPr lang="hr-HR" dirty="0" smtClean="0"/>
              <a:t> legal </a:t>
            </a:r>
            <a:r>
              <a:rPr lang="hr-HR" dirty="0" err="1" smtClean="0"/>
              <a:t>terms</a:t>
            </a:r>
            <a:r>
              <a:rPr lang="hr-HR" dirty="0" smtClean="0"/>
              <a:t> </a:t>
            </a:r>
            <a:r>
              <a:rPr lang="hr-HR" dirty="0" err="1" smtClean="0"/>
              <a:t>may</a:t>
            </a:r>
            <a:r>
              <a:rPr lang="hr-HR" dirty="0" smtClean="0"/>
              <a:t> </a:t>
            </a:r>
            <a:r>
              <a:rPr lang="hr-HR" dirty="0" err="1" smtClean="0"/>
              <a:t>not</a:t>
            </a:r>
            <a:r>
              <a:rPr lang="hr-HR" dirty="0" smtClean="0"/>
              <a:t> </a:t>
            </a:r>
            <a:r>
              <a:rPr lang="hr-HR" dirty="0" err="1" smtClean="0"/>
              <a:t>lead</a:t>
            </a:r>
            <a:r>
              <a:rPr lang="hr-HR" dirty="0" smtClean="0"/>
              <a:t> to </a:t>
            </a:r>
            <a:r>
              <a:rPr lang="hr-HR" dirty="0" err="1" smtClean="0"/>
              <a:t>an</a:t>
            </a:r>
            <a:r>
              <a:rPr lang="hr-HR" dirty="0" smtClean="0"/>
              <a:t> </a:t>
            </a:r>
            <a:r>
              <a:rPr lang="hr-HR" dirty="0" err="1" smtClean="0"/>
              <a:t>increase</a:t>
            </a:r>
            <a:r>
              <a:rPr lang="hr-HR" dirty="0" smtClean="0"/>
              <a:t> </a:t>
            </a:r>
            <a:r>
              <a:rPr lang="hr-HR" dirty="0" err="1" smtClean="0"/>
              <a:t>in</a:t>
            </a:r>
            <a:r>
              <a:rPr lang="hr-HR" dirty="0" smtClean="0"/>
              <a:t> </a:t>
            </a:r>
            <a:r>
              <a:rPr lang="hr-HR" dirty="0" err="1" smtClean="0"/>
              <a:t>their</a:t>
            </a:r>
            <a:r>
              <a:rPr lang="hr-HR" dirty="0" smtClean="0"/>
              <a:t> </a:t>
            </a:r>
            <a:r>
              <a:rPr lang="hr-HR" dirty="0" err="1" smtClean="0"/>
              <a:t>understandability</a:t>
            </a:r>
            <a:endParaRPr lang="hr-HR" dirty="0" smtClean="0"/>
          </a:p>
          <a:p>
            <a:r>
              <a:rPr lang="hr-HR" dirty="0" smtClean="0"/>
              <a:t>Legal </a:t>
            </a:r>
            <a:r>
              <a:rPr lang="hr-HR" dirty="0" err="1" smtClean="0"/>
              <a:t>vocabulary</a:t>
            </a:r>
            <a:r>
              <a:rPr lang="hr-HR" dirty="0" smtClean="0"/>
              <a:t> – </a:t>
            </a:r>
            <a:r>
              <a:rPr lang="hr-HR" dirty="0" err="1" smtClean="0"/>
              <a:t>rarely</a:t>
            </a:r>
            <a:r>
              <a:rPr lang="hr-HR" dirty="0" smtClean="0"/>
              <a:t> </a:t>
            </a:r>
            <a:r>
              <a:rPr lang="hr-HR" dirty="0" err="1" smtClean="0"/>
              <a:t>used</a:t>
            </a:r>
            <a:r>
              <a:rPr lang="hr-HR" dirty="0" smtClean="0"/>
              <a:t> </a:t>
            </a:r>
            <a:r>
              <a:rPr lang="hr-HR" dirty="0" err="1" smtClean="0"/>
              <a:t>and</a:t>
            </a:r>
            <a:r>
              <a:rPr lang="hr-HR" dirty="0" smtClean="0"/>
              <a:t> </a:t>
            </a:r>
            <a:r>
              <a:rPr lang="hr-HR" dirty="0" err="1" smtClean="0"/>
              <a:t>understood</a:t>
            </a:r>
            <a:r>
              <a:rPr lang="hr-HR" dirty="0" smtClean="0"/>
              <a:t> </a:t>
            </a:r>
            <a:r>
              <a:rPr lang="hr-HR" dirty="0" err="1" smtClean="0"/>
              <a:t>in</a:t>
            </a:r>
            <a:r>
              <a:rPr lang="hr-HR" dirty="0" smtClean="0"/>
              <a:t> </a:t>
            </a:r>
            <a:r>
              <a:rPr lang="hr-HR" dirty="0" err="1" smtClean="0"/>
              <a:t>an</a:t>
            </a:r>
            <a:r>
              <a:rPr lang="hr-HR" dirty="0" smtClean="0"/>
              <a:t> </a:t>
            </a:r>
            <a:r>
              <a:rPr lang="hr-HR" dirty="0" err="1" smtClean="0"/>
              <a:t>isolated</a:t>
            </a:r>
            <a:r>
              <a:rPr lang="hr-HR" dirty="0" smtClean="0"/>
              <a:t> </a:t>
            </a:r>
            <a:r>
              <a:rPr lang="hr-HR" dirty="0" err="1" smtClean="0"/>
              <a:t>form</a:t>
            </a:r>
            <a:endParaRPr lang="hr-HR" dirty="0" smtClean="0"/>
          </a:p>
          <a:p>
            <a:r>
              <a:rPr lang="hr-HR" dirty="0" err="1" smtClean="0"/>
              <a:t>Attempts</a:t>
            </a:r>
            <a:r>
              <a:rPr lang="hr-HR" dirty="0" smtClean="0"/>
              <a:t> to </a:t>
            </a:r>
            <a:r>
              <a:rPr lang="hr-HR" dirty="0" err="1" smtClean="0"/>
              <a:t>increase</a:t>
            </a:r>
            <a:r>
              <a:rPr lang="hr-HR" dirty="0" smtClean="0"/>
              <a:t> </a:t>
            </a:r>
            <a:r>
              <a:rPr lang="hr-HR" dirty="0" err="1" smtClean="0"/>
              <a:t>understandability</a:t>
            </a:r>
            <a:r>
              <a:rPr lang="hr-HR" dirty="0" smtClean="0"/>
              <a:t> </a:t>
            </a:r>
            <a:r>
              <a:rPr lang="hr-HR" dirty="0" err="1" smtClean="0"/>
              <a:t>should</a:t>
            </a:r>
            <a:r>
              <a:rPr lang="hr-HR" dirty="0" smtClean="0"/>
              <a:t> </a:t>
            </a:r>
            <a:r>
              <a:rPr lang="hr-HR" dirty="0" err="1" smtClean="0"/>
              <a:t>focus</a:t>
            </a:r>
            <a:r>
              <a:rPr lang="hr-HR" dirty="0" smtClean="0"/>
              <a:t> on </a:t>
            </a:r>
            <a:r>
              <a:rPr lang="hr-HR" dirty="0" err="1" smtClean="0"/>
              <a:t>the</a:t>
            </a:r>
            <a:r>
              <a:rPr lang="hr-HR" dirty="0" smtClean="0"/>
              <a:t> </a:t>
            </a:r>
            <a:r>
              <a:rPr lang="hr-HR" dirty="0" err="1" smtClean="0"/>
              <a:t>structure</a:t>
            </a:r>
            <a:r>
              <a:rPr lang="hr-HR" dirty="0" smtClean="0"/>
              <a:t> </a:t>
            </a:r>
            <a:r>
              <a:rPr lang="hr-HR" dirty="0" err="1" smtClean="0"/>
              <a:t>of</a:t>
            </a:r>
            <a:r>
              <a:rPr lang="hr-HR" dirty="0" smtClean="0"/>
              <a:t> legal </a:t>
            </a:r>
            <a:r>
              <a:rPr lang="hr-HR" dirty="0" err="1" smtClean="0"/>
              <a:t>texts</a:t>
            </a:r>
            <a:r>
              <a:rPr lang="hr-HR" dirty="0" smtClean="0"/>
              <a:t> </a:t>
            </a:r>
          </a:p>
          <a:p>
            <a:r>
              <a:rPr lang="hr-HR" dirty="0" err="1" smtClean="0"/>
              <a:t>The</a:t>
            </a:r>
            <a:r>
              <a:rPr lang="hr-HR" dirty="0" smtClean="0"/>
              <a:t> </a:t>
            </a:r>
            <a:r>
              <a:rPr lang="hr-HR" dirty="0" err="1" smtClean="0"/>
              <a:t>impact</a:t>
            </a:r>
            <a:r>
              <a:rPr lang="hr-HR" dirty="0" smtClean="0"/>
              <a:t> </a:t>
            </a:r>
            <a:r>
              <a:rPr lang="hr-HR" dirty="0" err="1" smtClean="0"/>
              <a:t>of</a:t>
            </a:r>
            <a:r>
              <a:rPr lang="hr-HR" dirty="0" smtClean="0"/>
              <a:t> </a:t>
            </a:r>
            <a:r>
              <a:rPr lang="hr-HR" dirty="0" err="1" smtClean="0"/>
              <a:t>modernization</a:t>
            </a:r>
            <a:r>
              <a:rPr lang="hr-HR" dirty="0" smtClean="0"/>
              <a:t> </a:t>
            </a:r>
            <a:r>
              <a:rPr lang="hr-HR" dirty="0" err="1" smtClean="0"/>
              <a:t>of</a:t>
            </a:r>
            <a:r>
              <a:rPr lang="hr-HR" dirty="0" smtClean="0"/>
              <a:t> legal </a:t>
            </a:r>
            <a:r>
              <a:rPr lang="hr-HR" dirty="0" err="1" smtClean="0"/>
              <a:t>vocabulary</a:t>
            </a:r>
            <a:r>
              <a:rPr lang="hr-HR" dirty="0" smtClean="0"/>
              <a:t> </a:t>
            </a:r>
            <a:r>
              <a:rPr lang="hr-HR" dirty="0" err="1" smtClean="0"/>
              <a:t>should</a:t>
            </a:r>
            <a:r>
              <a:rPr lang="hr-HR" dirty="0" smtClean="0"/>
              <a:t> </a:t>
            </a:r>
            <a:r>
              <a:rPr lang="hr-HR" dirty="0" err="1" smtClean="0"/>
              <a:t>not</a:t>
            </a:r>
            <a:r>
              <a:rPr lang="hr-HR" dirty="0" smtClean="0"/>
              <a:t> </a:t>
            </a:r>
            <a:r>
              <a:rPr lang="hr-HR" dirty="0" err="1" smtClean="0"/>
              <a:t>be</a:t>
            </a:r>
            <a:r>
              <a:rPr lang="hr-HR" dirty="0" smtClean="0"/>
              <a:t> </a:t>
            </a:r>
            <a:r>
              <a:rPr lang="hr-HR" dirty="0" err="1" smtClean="0"/>
              <a:t>overestimated</a:t>
            </a:r>
            <a:endParaRPr lang="hr-HR" dirty="0"/>
          </a:p>
        </p:txBody>
      </p:sp>
    </p:spTree>
    <p:extLst>
      <p:ext uri="{BB962C8B-B14F-4D97-AF65-F5344CB8AC3E}">
        <p14:creationId xmlns:p14="http://schemas.microsoft.com/office/powerpoint/2010/main" val="53917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Assignment</a:t>
            </a:r>
            <a:endParaRPr lang="en-US" dirty="0"/>
          </a:p>
        </p:txBody>
      </p:sp>
      <p:sp>
        <p:nvSpPr>
          <p:cNvPr id="3" name="Content Placeholder 2"/>
          <p:cNvSpPr>
            <a:spLocks noGrp="1"/>
          </p:cNvSpPr>
          <p:nvPr>
            <p:ph idx="1"/>
          </p:nvPr>
        </p:nvSpPr>
        <p:spPr/>
        <p:txBody>
          <a:bodyPr/>
          <a:lstStyle/>
          <a:p>
            <a:r>
              <a:rPr lang="en-US" dirty="0"/>
              <a:t>THEFT ACT 1968</a:t>
            </a:r>
          </a:p>
          <a:p>
            <a:r>
              <a:rPr lang="en-US" b="1" dirty="0"/>
              <a:t>1968 CHAPTER 60</a:t>
            </a:r>
            <a:endParaRPr lang="en-US" dirty="0"/>
          </a:p>
          <a:p>
            <a:r>
              <a:rPr lang="en-US" dirty="0"/>
              <a:t>8. – (1) A person is guilty of robbery if he steals, and immediately before or at the time of doing so, and in order to do so, he uses force on any person or puts or seeks to put any person in fear of being then and there subjected to force.</a:t>
            </a:r>
          </a:p>
          <a:p>
            <a:r>
              <a:rPr lang="en-US" dirty="0"/>
              <a:t>(2) A person guilty of robbery, or of an assault with intent to rob, shall on conviction on indictment be liable to imprisonment for life.</a:t>
            </a:r>
          </a:p>
          <a:p>
            <a:endParaRPr lang="en-US" dirty="0"/>
          </a:p>
        </p:txBody>
      </p:sp>
    </p:spTree>
    <p:extLst>
      <p:ext uri="{BB962C8B-B14F-4D97-AF65-F5344CB8AC3E}">
        <p14:creationId xmlns:p14="http://schemas.microsoft.com/office/powerpoint/2010/main" val="4223109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future?</a:t>
            </a:r>
            <a:endParaRPr lang="hr-HR" dirty="0"/>
          </a:p>
        </p:txBody>
      </p:sp>
      <p:sp>
        <p:nvSpPr>
          <p:cNvPr id="3" name="Content Placeholder 2"/>
          <p:cNvSpPr>
            <a:spLocks noGrp="1"/>
          </p:cNvSpPr>
          <p:nvPr>
            <p:ph idx="1"/>
          </p:nvPr>
        </p:nvSpPr>
        <p:spPr/>
        <p:txBody>
          <a:bodyPr>
            <a:normAutofit/>
          </a:bodyPr>
          <a:lstStyle/>
          <a:p>
            <a:r>
              <a:rPr lang="hr-HR" sz="2800" dirty="0" smtClean="0"/>
              <a:t>Future legal </a:t>
            </a:r>
            <a:r>
              <a:rPr lang="hr-HR" sz="2800" dirty="0" err="1" smtClean="0"/>
              <a:t>language</a:t>
            </a:r>
            <a:r>
              <a:rPr lang="hr-HR" sz="2800" dirty="0" smtClean="0"/>
              <a:t> – </a:t>
            </a:r>
            <a:r>
              <a:rPr lang="hr-HR" sz="2800" dirty="0" err="1" smtClean="0"/>
              <a:t>closer</a:t>
            </a:r>
            <a:r>
              <a:rPr lang="hr-HR" sz="2800" dirty="0" smtClean="0"/>
              <a:t> to </a:t>
            </a:r>
            <a:r>
              <a:rPr lang="hr-HR" sz="2800" dirty="0" err="1" smtClean="0"/>
              <a:t>ordinary</a:t>
            </a:r>
            <a:r>
              <a:rPr lang="hr-HR" sz="2800" dirty="0" smtClean="0"/>
              <a:t> </a:t>
            </a:r>
            <a:r>
              <a:rPr lang="hr-HR" sz="2800" dirty="0" err="1" smtClean="0"/>
              <a:t>language</a:t>
            </a:r>
            <a:endParaRPr lang="hr-HR" sz="2800" dirty="0" smtClean="0"/>
          </a:p>
          <a:p>
            <a:r>
              <a:rPr lang="hr-HR" sz="2800" dirty="0" smtClean="0"/>
              <a:t>More </a:t>
            </a:r>
            <a:r>
              <a:rPr lang="hr-HR" sz="2800" dirty="0" err="1" smtClean="0"/>
              <a:t>guidelines</a:t>
            </a:r>
            <a:r>
              <a:rPr lang="hr-HR" sz="2800" dirty="0" smtClean="0"/>
              <a:t> </a:t>
            </a:r>
            <a:r>
              <a:rPr lang="hr-HR" sz="2800" dirty="0" err="1" smtClean="0"/>
              <a:t>with</a:t>
            </a:r>
            <a:r>
              <a:rPr lang="hr-HR" sz="2800" dirty="0" smtClean="0"/>
              <a:t> reference to </a:t>
            </a:r>
            <a:r>
              <a:rPr lang="hr-HR" sz="2800" dirty="0" err="1" smtClean="0"/>
              <a:t>the</a:t>
            </a:r>
            <a:r>
              <a:rPr lang="hr-HR" sz="2800" dirty="0" smtClean="0"/>
              <a:t> </a:t>
            </a:r>
            <a:r>
              <a:rPr lang="hr-HR" sz="2800" dirty="0" err="1" smtClean="0"/>
              <a:t>linguistic</a:t>
            </a:r>
            <a:r>
              <a:rPr lang="hr-HR" sz="2800" dirty="0" smtClean="0"/>
              <a:t> </a:t>
            </a:r>
            <a:r>
              <a:rPr lang="hr-HR" sz="2800" dirty="0" err="1" smtClean="0"/>
              <a:t>aspects</a:t>
            </a:r>
            <a:r>
              <a:rPr lang="hr-HR" sz="2800" dirty="0" smtClean="0"/>
              <a:t> </a:t>
            </a:r>
            <a:r>
              <a:rPr lang="hr-HR" sz="2800" dirty="0" err="1" smtClean="0"/>
              <a:t>of</a:t>
            </a:r>
            <a:r>
              <a:rPr lang="hr-HR" sz="2800" dirty="0" smtClean="0"/>
              <a:t> </a:t>
            </a:r>
            <a:r>
              <a:rPr lang="hr-HR" sz="2800" dirty="0" err="1" smtClean="0"/>
              <a:t>creation</a:t>
            </a:r>
            <a:r>
              <a:rPr lang="hr-HR" sz="2800" dirty="0" smtClean="0"/>
              <a:t> </a:t>
            </a:r>
            <a:r>
              <a:rPr lang="hr-HR" sz="2800" dirty="0" err="1" smtClean="0"/>
              <a:t>and</a:t>
            </a:r>
            <a:r>
              <a:rPr lang="hr-HR" sz="2800" dirty="0" smtClean="0"/>
              <a:t> </a:t>
            </a:r>
            <a:r>
              <a:rPr lang="hr-HR" sz="2800" dirty="0" err="1" smtClean="0"/>
              <a:t>application</a:t>
            </a:r>
            <a:r>
              <a:rPr lang="hr-HR" sz="2800" dirty="0" smtClean="0"/>
              <a:t> </a:t>
            </a:r>
            <a:r>
              <a:rPr lang="hr-HR" sz="2800" dirty="0" err="1" smtClean="0"/>
              <a:t>of</a:t>
            </a:r>
            <a:r>
              <a:rPr lang="hr-HR" sz="2800" dirty="0" smtClean="0"/>
              <a:t> </a:t>
            </a:r>
            <a:r>
              <a:rPr lang="hr-HR" sz="2800" dirty="0" err="1" smtClean="0"/>
              <a:t>law</a:t>
            </a:r>
            <a:endParaRPr lang="hr-HR" sz="2800" dirty="0"/>
          </a:p>
        </p:txBody>
      </p:sp>
    </p:spTree>
    <p:extLst>
      <p:ext uri="{BB962C8B-B14F-4D97-AF65-F5344CB8AC3E}">
        <p14:creationId xmlns:p14="http://schemas.microsoft.com/office/powerpoint/2010/main" val="28610317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Legal </a:t>
            </a:r>
            <a:r>
              <a:rPr lang="hr-HR" dirty="0" err="1" smtClean="0"/>
              <a:t>Translation</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76128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Preview</a:t>
            </a:r>
            <a:endParaRPr lang="en-US" dirty="0"/>
          </a:p>
        </p:txBody>
      </p:sp>
      <p:sp>
        <p:nvSpPr>
          <p:cNvPr id="3" name="Content Placeholder 2"/>
          <p:cNvSpPr>
            <a:spLocks noGrp="1"/>
          </p:cNvSpPr>
          <p:nvPr>
            <p:ph idx="1"/>
          </p:nvPr>
        </p:nvSpPr>
        <p:spPr/>
        <p:txBody>
          <a:bodyPr>
            <a:normAutofit fontScale="85000" lnSpcReduction="20000"/>
          </a:bodyPr>
          <a:lstStyle/>
          <a:p>
            <a:r>
              <a:rPr lang="hr-HR" dirty="0" smtClean="0"/>
              <a:t>Legal </a:t>
            </a:r>
            <a:r>
              <a:rPr lang="hr-HR" dirty="0" err="1" smtClean="0"/>
              <a:t>translators</a:t>
            </a:r>
            <a:r>
              <a:rPr lang="hr-HR" dirty="0" smtClean="0"/>
              <a:t> </a:t>
            </a:r>
            <a:r>
              <a:rPr lang="hr-HR" dirty="0" err="1" smtClean="0"/>
              <a:t>today</a:t>
            </a:r>
            <a:endParaRPr lang="hr-HR" dirty="0" smtClean="0"/>
          </a:p>
          <a:p>
            <a:r>
              <a:rPr lang="hr-HR" dirty="0"/>
              <a:t>Legal </a:t>
            </a:r>
            <a:r>
              <a:rPr lang="hr-HR" dirty="0" err="1" smtClean="0"/>
              <a:t>systems</a:t>
            </a:r>
            <a:r>
              <a:rPr lang="hr-HR" dirty="0" smtClean="0"/>
              <a:t> – </a:t>
            </a:r>
            <a:r>
              <a:rPr lang="hr-HR" dirty="0" err="1" smtClean="0"/>
              <a:t>legal</a:t>
            </a:r>
            <a:r>
              <a:rPr lang="hr-HR" dirty="0" smtClean="0"/>
              <a:t> </a:t>
            </a:r>
            <a:r>
              <a:rPr lang="hr-HR" dirty="0" err="1" smtClean="0"/>
              <a:t>concepts</a:t>
            </a:r>
            <a:endParaRPr lang="hr-HR" dirty="0" smtClean="0"/>
          </a:p>
          <a:p>
            <a:r>
              <a:rPr lang="hr-HR" dirty="0" smtClean="0"/>
              <a:t>Legal </a:t>
            </a:r>
            <a:r>
              <a:rPr lang="hr-HR" dirty="0" err="1" smtClean="0"/>
              <a:t>translation</a:t>
            </a:r>
            <a:r>
              <a:rPr lang="hr-HR" dirty="0" smtClean="0"/>
              <a:t>: </a:t>
            </a:r>
            <a:r>
              <a:rPr lang="hr-HR" dirty="0" err="1" smtClean="0"/>
              <a:t>definition</a:t>
            </a:r>
            <a:endParaRPr lang="hr-HR" dirty="0" smtClean="0"/>
          </a:p>
          <a:p>
            <a:r>
              <a:rPr lang="hr-HR" dirty="0" smtClean="0"/>
              <a:t>Legal </a:t>
            </a:r>
            <a:r>
              <a:rPr lang="hr-HR" dirty="0" err="1" smtClean="0"/>
              <a:t>translation</a:t>
            </a:r>
            <a:r>
              <a:rPr lang="hr-HR" dirty="0" smtClean="0"/>
              <a:t>: </a:t>
            </a:r>
            <a:r>
              <a:rPr lang="hr-HR" dirty="0" err="1" smtClean="0"/>
              <a:t>equivalence</a:t>
            </a:r>
            <a:r>
              <a:rPr lang="hr-HR" dirty="0" smtClean="0"/>
              <a:t> </a:t>
            </a:r>
            <a:r>
              <a:rPr lang="hr-HR" dirty="0" err="1" smtClean="0"/>
              <a:t>or</a:t>
            </a:r>
            <a:r>
              <a:rPr lang="hr-HR" dirty="0" smtClean="0"/>
              <a:t> </a:t>
            </a:r>
            <a:r>
              <a:rPr lang="hr-HR" dirty="0" err="1" smtClean="0"/>
              <a:t>approximation</a:t>
            </a:r>
            <a:r>
              <a:rPr lang="hr-HR" dirty="0" smtClean="0"/>
              <a:t>?</a:t>
            </a:r>
          </a:p>
          <a:p>
            <a:r>
              <a:rPr lang="hr-HR" dirty="0" smtClean="0"/>
              <a:t>Legal </a:t>
            </a:r>
            <a:r>
              <a:rPr lang="hr-HR" dirty="0" err="1" smtClean="0"/>
              <a:t>and</a:t>
            </a:r>
            <a:r>
              <a:rPr lang="hr-HR" dirty="0" smtClean="0"/>
              <a:t> </a:t>
            </a:r>
            <a:r>
              <a:rPr lang="hr-HR" dirty="0" err="1" smtClean="0"/>
              <a:t>interlingual</a:t>
            </a:r>
            <a:r>
              <a:rPr lang="hr-HR" dirty="0" smtClean="0"/>
              <a:t> transfer</a:t>
            </a:r>
          </a:p>
          <a:p>
            <a:r>
              <a:rPr lang="hr-HR" dirty="0" err="1" smtClean="0"/>
              <a:t>Types</a:t>
            </a:r>
            <a:r>
              <a:rPr lang="hr-HR" dirty="0" smtClean="0"/>
              <a:t> </a:t>
            </a:r>
            <a:r>
              <a:rPr lang="hr-HR" dirty="0" err="1" smtClean="0"/>
              <a:t>of</a:t>
            </a:r>
            <a:r>
              <a:rPr lang="hr-HR" dirty="0" smtClean="0"/>
              <a:t> </a:t>
            </a:r>
            <a:r>
              <a:rPr lang="hr-HR" dirty="0" err="1" smtClean="0"/>
              <a:t>legal</a:t>
            </a:r>
            <a:r>
              <a:rPr lang="hr-HR" dirty="0" smtClean="0"/>
              <a:t> </a:t>
            </a:r>
            <a:r>
              <a:rPr lang="hr-HR" dirty="0" err="1" smtClean="0"/>
              <a:t>texts</a:t>
            </a:r>
            <a:endParaRPr lang="hr-HR" dirty="0" smtClean="0"/>
          </a:p>
          <a:p>
            <a:r>
              <a:rPr lang="hr-HR" dirty="0" err="1"/>
              <a:t>S</a:t>
            </a:r>
            <a:r>
              <a:rPr lang="hr-HR" dirty="0" err="1" smtClean="0"/>
              <a:t>kopos</a:t>
            </a:r>
            <a:r>
              <a:rPr lang="hr-HR" dirty="0" smtClean="0"/>
              <a:t> </a:t>
            </a:r>
            <a:r>
              <a:rPr lang="hr-HR" dirty="0" err="1" smtClean="0"/>
              <a:t>theory</a:t>
            </a:r>
            <a:endParaRPr lang="hr-HR" dirty="0" smtClean="0"/>
          </a:p>
          <a:p>
            <a:r>
              <a:rPr lang="hr-HR" dirty="0" smtClean="0"/>
              <a:t>Status </a:t>
            </a:r>
            <a:r>
              <a:rPr lang="hr-HR" dirty="0" err="1" smtClean="0"/>
              <a:t>of</a:t>
            </a:r>
            <a:r>
              <a:rPr lang="hr-HR" dirty="0" smtClean="0"/>
              <a:t> </a:t>
            </a:r>
            <a:r>
              <a:rPr lang="hr-HR" dirty="0" err="1" smtClean="0"/>
              <a:t>legal</a:t>
            </a:r>
            <a:r>
              <a:rPr lang="hr-HR" dirty="0" smtClean="0"/>
              <a:t> </a:t>
            </a:r>
            <a:r>
              <a:rPr lang="hr-HR" dirty="0" err="1" smtClean="0"/>
              <a:t>translations</a:t>
            </a:r>
            <a:r>
              <a:rPr lang="hr-HR" dirty="0" smtClean="0"/>
              <a:t>: </a:t>
            </a:r>
            <a:r>
              <a:rPr lang="hr-HR" dirty="0" err="1" smtClean="0"/>
              <a:t>authentic</a:t>
            </a:r>
            <a:r>
              <a:rPr lang="hr-HR" dirty="0" smtClean="0"/>
              <a:t>, </a:t>
            </a:r>
            <a:r>
              <a:rPr lang="hr-HR" dirty="0" err="1" smtClean="0"/>
              <a:t>non-authentic</a:t>
            </a:r>
            <a:endParaRPr lang="hr-HR" dirty="0" smtClean="0"/>
          </a:p>
          <a:p>
            <a:r>
              <a:rPr lang="hr-HR" dirty="0" smtClean="0"/>
              <a:t>Target </a:t>
            </a:r>
            <a:r>
              <a:rPr lang="hr-HR" dirty="0" err="1" smtClean="0"/>
              <a:t>receivers</a:t>
            </a:r>
            <a:r>
              <a:rPr lang="hr-HR" dirty="0" smtClean="0"/>
              <a:t> </a:t>
            </a:r>
            <a:r>
              <a:rPr lang="hr-HR" dirty="0" err="1" smtClean="0"/>
              <a:t>of</a:t>
            </a:r>
            <a:r>
              <a:rPr lang="hr-HR" dirty="0" smtClean="0"/>
              <a:t> </a:t>
            </a:r>
            <a:r>
              <a:rPr lang="hr-HR" dirty="0" err="1" smtClean="0"/>
              <a:t>legal</a:t>
            </a:r>
            <a:r>
              <a:rPr lang="hr-HR" dirty="0" smtClean="0"/>
              <a:t> </a:t>
            </a:r>
            <a:r>
              <a:rPr lang="hr-HR" dirty="0" err="1" smtClean="0"/>
              <a:t>translation</a:t>
            </a:r>
            <a:r>
              <a:rPr lang="hr-HR" dirty="0" smtClean="0"/>
              <a:t>: </a:t>
            </a:r>
            <a:r>
              <a:rPr lang="hr-HR" dirty="0" err="1" smtClean="0"/>
              <a:t>direct</a:t>
            </a:r>
            <a:r>
              <a:rPr lang="hr-HR" dirty="0" smtClean="0"/>
              <a:t>, </a:t>
            </a:r>
            <a:r>
              <a:rPr lang="hr-HR" dirty="0" err="1" smtClean="0"/>
              <a:t>indirect</a:t>
            </a:r>
            <a:endParaRPr lang="hr-HR" dirty="0" smtClean="0"/>
          </a:p>
          <a:p>
            <a:r>
              <a:rPr lang="hr-HR" dirty="0" err="1" smtClean="0"/>
              <a:t>Consistency</a:t>
            </a:r>
            <a:r>
              <a:rPr lang="hr-HR" dirty="0" smtClean="0"/>
              <a:t> </a:t>
            </a:r>
            <a:r>
              <a:rPr lang="hr-HR" dirty="0" err="1" smtClean="0"/>
              <a:t>requirements</a:t>
            </a:r>
            <a:endParaRPr lang="hr-HR" dirty="0" smtClean="0"/>
          </a:p>
          <a:p>
            <a:r>
              <a:rPr lang="hr-HR" dirty="0" err="1" smtClean="0"/>
              <a:t>Drafting</a:t>
            </a:r>
            <a:r>
              <a:rPr lang="hr-HR" dirty="0" smtClean="0"/>
              <a:t> </a:t>
            </a:r>
            <a:r>
              <a:rPr lang="hr-HR" dirty="0" err="1" smtClean="0"/>
              <a:t>rules</a:t>
            </a:r>
            <a:endParaRPr lang="hr-HR" dirty="0" smtClean="0"/>
          </a:p>
          <a:p>
            <a:r>
              <a:rPr lang="hr-HR" dirty="0" err="1" smtClean="0"/>
              <a:t>Modality</a:t>
            </a:r>
            <a:endParaRPr lang="en-US" dirty="0"/>
          </a:p>
        </p:txBody>
      </p:sp>
    </p:spTree>
    <p:extLst>
      <p:ext uri="{BB962C8B-B14F-4D97-AF65-F5344CB8AC3E}">
        <p14:creationId xmlns:p14="http://schemas.microsoft.com/office/powerpoint/2010/main" val="1169925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Legal </a:t>
            </a:r>
            <a:r>
              <a:rPr lang="hr-HR" dirty="0" err="1" smtClean="0"/>
              <a:t>translators</a:t>
            </a:r>
            <a:r>
              <a:rPr lang="hr-HR" dirty="0" smtClean="0"/>
              <a:t/>
            </a:r>
            <a:br>
              <a:rPr lang="hr-HR" dirty="0" smtClean="0"/>
            </a:br>
            <a:endParaRPr lang="hr-HR" dirty="0"/>
          </a:p>
        </p:txBody>
      </p:sp>
      <p:sp>
        <p:nvSpPr>
          <p:cNvPr id="3" name="Content Placeholder 2"/>
          <p:cNvSpPr>
            <a:spLocks noGrp="1"/>
          </p:cNvSpPr>
          <p:nvPr>
            <p:ph idx="1"/>
          </p:nvPr>
        </p:nvSpPr>
        <p:spPr/>
        <p:txBody>
          <a:bodyPr/>
          <a:lstStyle/>
          <a:p>
            <a:r>
              <a:rPr lang="hr-HR" dirty="0" smtClean="0"/>
              <a:t>Legal </a:t>
            </a:r>
            <a:r>
              <a:rPr lang="hr-HR" dirty="0" err="1" smtClean="0"/>
              <a:t>translators</a:t>
            </a:r>
            <a:r>
              <a:rPr lang="hr-HR" dirty="0" smtClean="0"/>
              <a:t> – </a:t>
            </a:r>
            <a:r>
              <a:rPr lang="hr-HR" dirty="0" err="1" smtClean="0"/>
              <a:t>in</a:t>
            </a:r>
            <a:r>
              <a:rPr lang="hr-HR" dirty="0" smtClean="0"/>
              <a:t> </a:t>
            </a:r>
            <a:r>
              <a:rPr lang="hr-HR" dirty="0" err="1" smtClean="0"/>
              <a:t>high</a:t>
            </a:r>
            <a:r>
              <a:rPr lang="hr-HR" dirty="0" smtClean="0"/>
              <a:t> </a:t>
            </a:r>
            <a:r>
              <a:rPr lang="hr-HR" dirty="0" err="1" smtClean="0"/>
              <a:t>demand</a:t>
            </a:r>
            <a:r>
              <a:rPr lang="hr-HR" dirty="0" smtClean="0"/>
              <a:t> </a:t>
            </a:r>
            <a:r>
              <a:rPr lang="hr-HR" dirty="0" err="1" smtClean="0"/>
              <a:t>today</a:t>
            </a:r>
            <a:r>
              <a:rPr lang="hr-HR" dirty="0" smtClean="0"/>
              <a:t> </a:t>
            </a:r>
            <a:r>
              <a:rPr lang="hr-HR" dirty="0" err="1" smtClean="0"/>
              <a:t>due</a:t>
            </a:r>
            <a:r>
              <a:rPr lang="hr-HR" dirty="0" smtClean="0"/>
              <a:t> to </a:t>
            </a:r>
            <a:r>
              <a:rPr lang="hr-HR" dirty="0" err="1" smtClean="0"/>
              <a:t>globalization</a:t>
            </a:r>
            <a:r>
              <a:rPr lang="hr-HR" dirty="0" smtClean="0"/>
              <a:t>, </a:t>
            </a:r>
            <a:r>
              <a:rPr lang="hr-HR" dirty="0" err="1" smtClean="0"/>
              <a:t>regionalism</a:t>
            </a:r>
            <a:r>
              <a:rPr lang="hr-HR" dirty="0" smtClean="0"/>
              <a:t> </a:t>
            </a:r>
            <a:r>
              <a:rPr lang="hr-HR" dirty="0" err="1" smtClean="0"/>
              <a:t>and</a:t>
            </a:r>
            <a:r>
              <a:rPr lang="hr-HR" dirty="0" smtClean="0"/>
              <a:t> </a:t>
            </a:r>
            <a:r>
              <a:rPr lang="hr-HR" dirty="0" err="1" smtClean="0"/>
              <a:t>increased</a:t>
            </a:r>
            <a:r>
              <a:rPr lang="hr-HR" dirty="0" smtClean="0"/>
              <a:t> </a:t>
            </a:r>
            <a:r>
              <a:rPr lang="hr-HR" dirty="0" err="1" smtClean="0"/>
              <a:t>translation</a:t>
            </a:r>
            <a:r>
              <a:rPr lang="hr-HR" dirty="0" smtClean="0"/>
              <a:t> at national </a:t>
            </a:r>
            <a:r>
              <a:rPr lang="hr-HR" dirty="0" err="1" smtClean="0"/>
              <a:t>level</a:t>
            </a:r>
            <a:endParaRPr lang="hr-HR" dirty="0"/>
          </a:p>
        </p:txBody>
      </p:sp>
    </p:spTree>
    <p:extLst>
      <p:ext uri="{BB962C8B-B14F-4D97-AF65-F5344CB8AC3E}">
        <p14:creationId xmlns:p14="http://schemas.microsoft.com/office/powerpoint/2010/main" val="33410088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High</a:t>
            </a:r>
            <a:r>
              <a:rPr lang="hr-HR" dirty="0" smtClean="0"/>
              <a:t> </a:t>
            </a:r>
            <a:r>
              <a:rPr lang="hr-HR" dirty="0" err="1" smtClean="0"/>
              <a:t>demand</a:t>
            </a:r>
            <a:r>
              <a:rPr lang="hr-HR" dirty="0" smtClean="0"/>
              <a:t> for legal </a:t>
            </a:r>
            <a:r>
              <a:rPr lang="hr-HR" dirty="0" err="1" smtClean="0"/>
              <a:t>translators</a:t>
            </a:r>
            <a:endParaRPr lang="hr-HR" dirty="0"/>
          </a:p>
        </p:txBody>
      </p:sp>
      <p:sp>
        <p:nvSpPr>
          <p:cNvPr id="3" name="Content Placeholder 2"/>
          <p:cNvSpPr>
            <a:spLocks noGrp="1"/>
          </p:cNvSpPr>
          <p:nvPr>
            <p:ph idx="1"/>
          </p:nvPr>
        </p:nvSpPr>
        <p:spPr/>
        <p:txBody>
          <a:bodyPr/>
          <a:lstStyle/>
          <a:p>
            <a:r>
              <a:rPr lang="hr-HR" dirty="0" err="1" smtClean="0"/>
              <a:t>Globalization</a:t>
            </a:r>
            <a:r>
              <a:rPr lang="hr-HR" dirty="0" smtClean="0"/>
              <a:t> – </a:t>
            </a:r>
            <a:r>
              <a:rPr lang="hr-HR" dirty="0" err="1" smtClean="0"/>
              <a:t>increased</a:t>
            </a:r>
            <a:r>
              <a:rPr lang="hr-HR" dirty="0" smtClean="0"/>
              <a:t> </a:t>
            </a:r>
            <a:r>
              <a:rPr lang="hr-HR" dirty="0" err="1" smtClean="0"/>
              <a:t>mobility</a:t>
            </a:r>
            <a:r>
              <a:rPr lang="hr-HR" dirty="0" smtClean="0"/>
              <a:t> </a:t>
            </a:r>
            <a:r>
              <a:rPr lang="hr-HR" dirty="0" err="1" smtClean="0"/>
              <a:t>of</a:t>
            </a:r>
            <a:r>
              <a:rPr lang="hr-HR" dirty="0" smtClean="0"/>
              <a:t> </a:t>
            </a:r>
            <a:r>
              <a:rPr lang="hr-HR" dirty="0" err="1" smtClean="0"/>
              <a:t>people</a:t>
            </a:r>
            <a:r>
              <a:rPr lang="hr-HR" dirty="0" smtClean="0"/>
              <a:t>, </a:t>
            </a:r>
            <a:r>
              <a:rPr lang="hr-HR" dirty="0" err="1" smtClean="0"/>
              <a:t>goods</a:t>
            </a:r>
            <a:r>
              <a:rPr lang="hr-HR" dirty="0" smtClean="0"/>
              <a:t>, </a:t>
            </a:r>
            <a:r>
              <a:rPr lang="hr-HR" dirty="0" err="1" smtClean="0"/>
              <a:t>services</a:t>
            </a:r>
            <a:r>
              <a:rPr lang="hr-HR" dirty="0" smtClean="0"/>
              <a:t> </a:t>
            </a:r>
            <a:r>
              <a:rPr lang="hr-HR" dirty="0" err="1" smtClean="0"/>
              <a:t>and</a:t>
            </a:r>
            <a:r>
              <a:rPr lang="hr-HR" dirty="0" smtClean="0"/>
              <a:t> capital</a:t>
            </a:r>
          </a:p>
          <a:p>
            <a:r>
              <a:rPr lang="hr-HR" dirty="0" err="1" smtClean="0"/>
              <a:t>International</a:t>
            </a:r>
            <a:r>
              <a:rPr lang="hr-HR" dirty="0" smtClean="0"/>
              <a:t> </a:t>
            </a:r>
            <a:r>
              <a:rPr lang="hr-HR" dirty="0" err="1" smtClean="0"/>
              <a:t>law</a:t>
            </a:r>
            <a:r>
              <a:rPr lang="hr-HR" dirty="0" smtClean="0"/>
              <a:t> </a:t>
            </a:r>
            <a:r>
              <a:rPr lang="hr-HR" dirty="0" err="1" smtClean="0"/>
              <a:t>and</a:t>
            </a:r>
            <a:r>
              <a:rPr lang="hr-HR" dirty="0" smtClean="0"/>
              <a:t> </a:t>
            </a:r>
            <a:r>
              <a:rPr lang="hr-HR" dirty="0" err="1" smtClean="0"/>
              <a:t>international</a:t>
            </a:r>
            <a:r>
              <a:rPr lang="hr-HR" dirty="0" smtClean="0"/>
              <a:t> </a:t>
            </a:r>
            <a:r>
              <a:rPr lang="hr-HR" dirty="0" err="1" smtClean="0"/>
              <a:t>organizations</a:t>
            </a:r>
            <a:endParaRPr lang="hr-HR" dirty="0" smtClean="0"/>
          </a:p>
          <a:p>
            <a:r>
              <a:rPr lang="hr-HR" dirty="0" err="1" smtClean="0"/>
              <a:t>International</a:t>
            </a:r>
            <a:r>
              <a:rPr lang="hr-HR" dirty="0" smtClean="0"/>
              <a:t> </a:t>
            </a:r>
            <a:r>
              <a:rPr lang="hr-HR" dirty="0" err="1" smtClean="0"/>
              <a:t>trade</a:t>
            </a:r>
            <a:r>
              <a:rPr lang="hr-HR" dirty="0" smtClean="0"/>
              <a:t> </a:t>
            </a:r>
            <a:r>
              <a:rPr lang="hr-HR" dirty="0" err="1" smtClean="0"/>
              <a:t>law</a:t>
            </a:r>
            <a:endParaRPr lang="hr-HR" dirty="0" smtClean="0"/>
          </a:p>
          <a:p>
            <a:r>
              <a:rPr lang="hr-HR" dirty="0" err="1" smtClean="0"/>
              <a:t>International</a:t>
            </a:r>
            <a:r>
              <a:rPr lang="hr-HR" dirty="0" smtClean="0"/>
              <a:t> </a:t>
            </a:r>
            <a:r>
              <a:rPr lang="hr-HR" dirty="0" err="1" smtClean="0"/>
              <a:t>dispute</a:t>
            </a:r>
            <a:r>
              <a:rPr lang="hr-HR" dirty="0" smtClean="0"/>
              <a:t> </a:t>
            </a:r>
            <a:r>
              <a:rPr lang="hr-HR" dirty="0" err="1" smtClean="0"/>
              <a:t>resolution</a:t>
            </a:r>
            <a:endParaRPr lang="hr-HR" dirty="0"/>
          </a:p>
        </p:txBody>
      </p:sp>
    </p:spTree>
    <p:extLst>
      <p:ext uri="{BB962C8B-B14F-4D97-AF65-F5344CB8AC3E}">
        <p14:creationId xmlns:p14="http://schemas.microsoft.com/office/powerpoint/2010/main" val="21553752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High</a:t>
            </a:r>
            <a:r>
              <a:rPr lang="hr-HR" dirty="0" smtClean="0"/>
              <a:t> </a:t>
            </a:r>
            <a:r>
              <a:rPr lang="hr-HR" dirty="0" err="1" smtClean="0"/>
              <a:t>demand</a:t>
            </a:r>
            <a:r>
              <a:rPr lang="hr-HR" dirty="0" smtClean="0"/>
              <a:t> for legal </a:t>
            </a:r>
            <a:r>
              <a:rPr lang="hr-HR" dirty="0" err="1" smtClean="0"/>
              <a:t>translators</a:t>
            </a:r>
            <a:endParaRPr lang="hr-HR" dirty="0"/>
          </a:p>
        </p:txBody>
      </p:sp>
      <p:sp>
        <p:nvSpPr>
          <p:cNvPr id="3" name="Content Placeholder 2"/>
          <p:cNvSpPr>
            <a:spLocks noGrp="1"/>
          </p:cNvSpPr>
          <p:nvPr>
            <p:ph idx="1"/>
          </p:nvPr>
        </p:nvSpPr>
        <p:spPr/>
        <p:txBody>
          <a:bodyPr/>
          <a:lstStyle/>
          <a:p>
            <a:r>
              <a:rPr lang="hr-HR" dirty="0" err="1" smtClean="0"/>
              <a:t>Regionalism</a:t>
            </a:r>
            <a:r>
              <a:rPr lang="hr-HR" dirty="0" smtClean="0"/>
              <a:t> – </a:t>
            </a:r>
            <a:r>
              <a:rPr lang="hr-HR" dirty="0" err="1" smtClean="0"/>
              <a:t>development</a:t>
            </a:r>
            <a:r>
              <a:rPr lang="hr-HR" dirty="0" smtClean="0"/>
              <a:t> </a:t>
            </a:r>
            <a:r>
              <a:rPr lang="hr-HR" dirty="0" err="1" smtClean="0"/>
              <a:t>of</a:t>
            </a:r>
            <a:r>
              <a:rPr lang="hr-HR" dirty="0" smtClean="0"/>
              <a:t> </a:t>
            </a:r>
            <a:r>
              <a:rPr lang="hr-HR" dirty="0" err="1" smtClean="0"/>
              <a:t>regional</a:t>
            </a:r>
            <a:r>
              <a:rPr lang="hr-HR" dirty="0" smtClean="0"/>
              <a:t> </a:t>
            </a:r>
            <a:r>
              <a:rPr lang="hr-HR" dirty="0" err="1" smtClean="0"/>
              <a:t>markets</a:t>
            </a:r>
            <a:r>
              <a:rPr lang="hr-HR" dirty="0" smtClean="0"/>
              <a:t> </a:t>
            </a:r>
            <a:r>
              <a:rPr lang="hr-HR" dirty="0" err="1" smtClean="0"/>
              <a:t>and</a:t>
            </a:r>
            <a:r>
              <a:rPr lang="hr-HR" dirty="0" smtClean="0"/>
              <a:t> </a:t>
            </a:r>
            <a:r>
              <a:rPr lang="hr-HR" dirty="0" err="1" smtClean="0"/>
              <a:t>harmonization</a:t>
            </a:r>
            <a:r>
              <a:rPr lang="hr-HR" dirty="0" smtClean="0"/>
              <a:t> </a:t>
            </a:r>
            <a:r>
              <a:rPr lang="hr-HR" dirty="0" err="1" smtClean="0"/>
              <a:t>of</a:t>
            </a:r>
            <a:r>
              <a:rPr lang="hr-HR" dirty="0" smtClean="0"/>
              <a:t> national </a:t>
            </a:r>
            <a:r>
              <a:rPr lang="hr-HR" dirty="0" err="1" smtClean="0"/>
              <a:t>laws</a:t>
            </a:r>
            <a:endParaRPr lang="hr-HR" dirty="0" smtClean="0"/>
          </a:p>
          <a:p>
            <a:r>
              <a:rPr lang="hr-HR" dirty="0" smtClean="0"/>
              <a:t>EU </a:t>
            </a:r>
            <a:r>
              <a:rPr lang="hr-HR" dirty="0" err="1" smtClean="0"/>
              <a:t>law</a:t>
            </a:r>
            <a:endParaRPr lang="hr-HR" dirty="0" smtClean="0"/>
          </a:p>
          <a:p>
            <a:r>
              <a:rPr lang="hr-HR" dirty="0" smtClean="0"/>
              <a:t>National </a:t>
            </a:r>
            <a:r>
              <a:rPr lang="hr-HR" dirty="0" err="1" smtClean="0"/>
              <a:t>level</a:t>
            </a:r>
            <a:r>
              <a:rPr lang="hr-HR" dirty="0" smtClean="0"/>
              <a:t> - </a:t>
            </a:r>
            <a:r>
              <a:rPr lang="hr-HR" dirty="0" err="1" smtClean="0"/>
              <a:t>translation</a:t>
            </a:r>
            <a:r>
              <a:rPr lang="hr-HR" dirty="0" smtClean="0"/>
              <a:t> </a:t>
            </a:r>
            <a:r>
              <a:rPr lang="hr-HR" dirty="0" err="1" smtClean="0"/>
              <a:t>in</a:t>
            </a:r>
            <a:r>
              <a:rPr lang="hr-HR" dirty="0" smtClean="0"/>
              <a:t> </a:t>
            </a:r>
            <a:r>
              <a:rPr lang="hr-HR" dirty="0" err="1" smtClean="0"/>
              <a:t>bilingual</a:t>
            </a:r>
            <a:r>
              <a:rPr lang="hr-HR" dirty="0" smtClean="0"/>
              <a:t> </a:t>
            </a:r>
            <a:r>
              <a:rPr lang="hr-HR" dirty="0" err="1" smtClean="0"/>
              <a:t>and</a:t>
            </a:r>
            <a:r>
              <a:rPr lang="hr-HR" dirty="0" smtClean="0"/>
              <a:t> </a:t>
            </a:r>
            <a:r>
              <a:rPr lang="hr-HR" dirty="0" err="1" smtClean="0"/>
              <a:t>multilingual</a:t>
            </a:r>
            <a:r>
              <a:rPr lang="hr-HR" dirty="0" smtClean="0"/>
              <a:t> </a:t>
            </a:r>
            <a:r>
              <a:rPr lang="hr-HR" dirty="0" err="1" smtClean="0"/>
              <a:t>states</a:t>
            </a:r>
            <a:endParaRPr lang="hr-HR" dirty="0" smtClean="0"/>
          </a:p>
          <a:p>
            <a:r>
              <a:rPr lang="hr-HR" dirty="0" err="1" smtClean="0"/>
              <a:t>Right</a:t>
            </a:r>
            <a:r>
              <a:rPr lang="hr-HR" dirty="0" smtClean="0"/>
              <a:t> to use one’s </a:t>
            </a:r>
            <a:r>
              <a:rPr lang="hr-HR" dirty="0" err="1" smtClean="0"/>
              <a:t>langage</a:t>
            </a:r>
            <a:r>
              <a:rPr lang="hr-HR" dirty="0" smtClean="0"/>
              <a:t> </a:t>
            </a:r>
            <a:r>
              <a:rPr lang="hr-HR" dirty="0" err="1" smtClean="0"/>
              <a:t>before</a:t>
            </a:r>
            <a:r>
              <a:rPr lang="hr-HR" dirty="0" smtClean="0"/>
              <a:t> </a:t>
            </a:r>
            <a:r>
              <a:rPr lang="hr-HR" dirty="0" err="1" smtClean="0"/>
              <a:t>the</a:t>
            </a:r>
            <a:r>
              <a:rPr lang="hr-HR" dirty="0" smtClean="0"/>
              <a:t> </a:t>
            </a:r>
            <a:r>
              <a:rPr lang="hr-HR" dirty="0" err="1" smtClean="0"/>
              <a:t>courts</a:t>
            </a:r>
            <a:endParaRPr lang="hr-HR" dirty="0"/>
          </a:p>
        </p:txBody>
      </p:sp>
    </p:spTree>
    <p:extLst>
      <p:ext uri="{BB962C8B-B14F-4D97-AF65-F5344CB8AC3E}">
        <p14:creationId xmlns:p14="http://schemas.microsoft.com/office/powerpoint/2010/main" val="249913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systems</a:t>
            </a:r>
            <a:r>
              <a:rPr lang="hr-HR" dirty="0" smtClean="0"/>
              <a:t> </a:t>
            </a:r>
            <a:r>
              <a:rPr lang="hr-HR" dirty="0" err="1" smtClean="0"/>
              <a:t>and</a:t>
            </a:r>
            <a:r>
              <a:rPr lang="hr-HR" dirty="0" smtClean="0"/>
              <a:t> </a:t>
            </a:r>
            <a:r>
              <a:rPr lang="hr-HR" dirty="0" err="1" smtClean="0"/>
              <a:t>concepts</a:t>
            </a:r>
            <a:endParaRPr lang="hr-HR" dirty="0"/>
          </a:p>
        </p:txBody>
      </p:sp>
      <p:sp>
        <p:nvSpPr>
          <p:cNvPr id="3" name="Content Placeholder 2"/>
          <p:cNvSpPr>
            <a:spLocks noGrp="1"/>
          </p:cNvSpPr>
          <p:nvPr>
            <p:ph idx="1"/>
          </p:nvPr>
        </p:nvSpPr>
        <p:spPr/>
        <p:txBody>
          <a:bodyPr/>
          <a:lstStyle/>
          <a:p>
            <a:r>
              <a:rPr lang="hr-HR" dirty="0" err="1" smtClean="0"/>
              <a:t>Law</a:t>
            </a:r>
            <a:r>
              <a:rPr lang="hr-HR" dirty="0" smtClean="0"/>
              <a:t> – a </a:t>
            </a:r>
            <a:r>
              <a:rPr lang="hr-HR" dirty="0" err="1" smtClean="0"/>
              <a:t>social</a:t>
            </a:r>
            <a:r>
              <a:rPr lang="hr-HR" dirty="0" smtClean="0"/>
              <a:t> </a:t>
            </a:r>
            <a:r>
              <a:rPr lang="hr-HR" dirty="0" err="1" smtClean="0"/>
              <a:t>phenomenon</a:t>
            </a:r>
            <a:endParaRPr lang="hr-HR" dirty="0" smtClean="0"/>
          </a:p>
          <a:p>
            <a:r>
              <a:rPr lang="hr-HR" dirty="0" smtClean="0"/>
              <a:t>Legal </a:t>
            </a:r>
            <a:r>
              <a:rPr lang="hr-HR" dirty="0" err="1" smtClean="0"/>
              <a:t>rules</a:t>
            </a:r>
            <a:r>
              <a:rPr lang="hr-HR" dirty="0" smtClean="0"/>
              <a:t> </a:t>
            </a:r>
            <a:r>
              <a:rPr lang="hr-HR" dirty="0" err="1" smtClean="0"/>
              <a:t>differ</a:t>
            </a:r>
            <a:r>
              <a:rPr lang="hr-HR" dirty="0" smtClean="0"/>
              <a:t> </a:t>
            </a:r>
            <a:r>
              <a:rPr lang="hr-HR" dirty="0" err="1" smtClean="0"/>
              <a:t>in</a:t>
            </a:r>
            <a:r>
              <a:rPr lang="hr-HR" dirty="0" smtClean="0"/>
              <a:t> </a:t>
            </a:r>
            <a:r>
              <a:rPr lang="hr-HR" dirty="0" err="1" smtClean="0"/>
              <a:t>different</a:t>
            </a:r>
            <a:r>
              <a:rPr lang="hr-HR" dirty="0" smtClean="0"/>
              <a:t> </a:t>
            </a:r>
            <a:r>
              <a:rPr lang="hr-HR" dirty="0" err="1" smtClean="0"/>
              <a:t>legal</a:t>
            </a:r>
            <a:r>
              <a:rPr lang="hr-HR" dirty="0" smtClean="0"/>
              <a:t> </a:t>
            </a:r>
            <a:r>
              <a:rPr lang="hr-HR" dirty="0" err="1" smtClean="0"/>
              <a:t>orders</a:t>
            </a:r>
            <a:endParaRPr lang="hr-HR" dirty="0" smtClean="0"/>
          </a:p>
          <a:p>
            <a:r>
              <a:rPr lang="hr-HR" dirty="0" smtClean="0"/>
              <a:t>Legal </a:t>
            </a:r>
            <a:r>
              <a:rPr lang="hr-HR" dirty="0" err="1" smtClean="0"/>
              <a:t>concepts</a:t>
            </a:r>
            <a:r>
              <a:rPr lang="hr-HR" dirty="0" smtClean="0"/>
              <a:t> </a:t>
            </a:r>
            <a:r>
              <a:rPr lang="hr-HR" dirty="0" err="1" smtClean="0"/>
              <a:t>also</a:t>
            </a:r>
            <a:r>
              <a:rPr lang="hr-HR" dirty="0" smtClean="0"/>
              <a:t> </a:t>
            </a:r>
            <a:r>
              <a:rPr lang="hr-HR" dirty="0" err="1" smtClean="0"/>
              <a:t>differ</a:t>
            </a:r>
            <a:endParaRPr lang="hr-HR" dirty="0"/>
          </a:p>
        </p:txBody>
      </p:sp>
    </p:spTree>
    <p:extLst>
      <p:ext uri="{BB962C8B-B14F-4D97-AF65-F5344CB8AC3E}">
        <p14:creationId xmlns:p14="http://schemas.microsoft.com/office/powerpoint/2010/main" val="32653502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concepts</a:t>
            </a:r>
            <a:endParaRPr lang="hr-HR" dirty="0"/>
          </a:p>
        </p:txBody>
      </p:sp>
      <p:sp>
        <p:nvSpPr>
          <p:cNvPr id="3" name="Content Placeholder 2"/>
          <p:cNvSpPr>
            <a:spLocks noGrp="1"/>
          </p:cNvSpPr>
          <p:nvPr>
            <p:ph idx="1"/>
          </p:nvPr>
        </p:nvSpPr>
        <p:spPr/>
        <p:txBody>
          <a:bodyPr>
            <a:normAutofit/>
          </a:bodyPr>
          <a:lstStyle/>
          <a:p>
            <a:r>
              <a:rPr lang="hr-HR" dirty="0" err="1" smtClean="0"/>
              <a:t>Where</a:t>
            </a:r>
            <a:r>
              <a:rPr lang="hr-HR" dirty="0" smtClean="0"/>
              <a:t> </a:t>
            </a:r>
            <a:r>
              <a:rPr lang="hr-HR" dirty="0" err="1" smtClean="0"/>
              <a:t>the</a:t>
            </a:r>
            <a:r>
              <a:rPr lang="hr-HR" dirty="0" smtClean="0"/>
              <a:t> </a:t>
            </a:r>
            <a:r>
              <a:rPr lang="hr-HR" dirty="0" err="1" smtClean="0"/>
              <a:t>concepts</a:t>
            </a:r>
            <a:r>
              <a:rPr lang="hr-HR" dirty="0" smtClean="0"/>
              <a:t> </a:t>
            </a:r>
            <a:r>
              <a:rPr lang="hr-HR" dirty="0" err="1" smtClean="0"/>
              <a:t>of</a:t>
            </a:r>
            <a:r>
              <a:rPr lang="hr-HR" dirty="0" smtClean="0"/>
              <a:t> </a:t>
            </a:r>
            <a:r>
              <a:rPr lang="hr-HR" dirty="0" err="1" smtClean="0"/>
              <a:t>two</a:t>
            </a:r>
            <a:r>
              <a:rPr lang="hr-HR" dirty="0" smtClean="0"/>
              <a:t> legal systems </a:t>
            </a:r>
            <a:r>
              <a:rPr lang="hr-HR" dirty="0" err="1" smtClean="0"/>
              <a:t>differ</a:t>
            </a:r>
            <a:r>
              <a:rPr lang="hr-HR" dirty="0" smtClean="0"/>
              <a:t>, </a:t>
            </a:r>
            <a:r>
              <a:rPr lang="hr-HR" dirty="0" err="1" smtClean="0"/>
              <a:t>the</a:t>
            </a:r>
            <a:r>
              <a:rPr lang="hr-HR" dirty="0" smtClean="0"/>
              <a:t> </a:t>
            </a:r>
            <a:r>
              <a:rPr lang="hr-HR" dirty="0" err="1" smtClean="0"/>
              <a:t>semantic</a:t>
            </a:r>
            <a:r>
              <a:rPr lang="hr-HR" dirty="0" smtClean="0"/>
              <a:t> </a:t>
            </a:r>
            <a:r>
              <a:rPr lang="hr-HR" dirty="0" err="1" smtClean="0"/>
              <a:t>domains</a:t>
            </a:r>
            <a:r>
              <a:rPr lang="hr-HR" dirty="0" smtClean="0"/>
              <a:t> </a:t>
            </a:r>
            <a:r>
              <a:rPr lang="hr-HR" dirty="0" err="1" smtClean="0"/>
              <a:t>of</a:t>
            </a:r>
            <a:r>
              <a:rPr lang="hr-HR" dirty="0" smtClean="0"/>
              <a:t> legal </a:t>
            </a:r>
            <a:r>
              <a:rPr lang="hr-HR" dirty="0" err="1" smtClean="0"/>
              <a:t>terms</a:t>
            </a:r>
            <a:r>
              <a:rPr lang="hr-HR" dirty="0" smtClean="0"/>
              <a:t> do </a:t>
            </a:r>
            <a:r>
              <a:rPr lang="hr-HR" dirty="0" err="1" smtClean="0"/>
              <a:t>not</a:t>
            </a:r>
            <a:r>
              <a:rPr lang="hr-HR" dirty="0" smtClean="0"/>
              <a:t> </a:t>
            </a:r>
            <a:r>
              <a:rPr lang="hr-HR" dirty="0" err="1" smtClean="0"/>
              <a:t>correspond</a:t>
            </a:r>
            <a:r>
              <a:rPr lang="hr-HR" dirty="0" smtClean="0"/>
              <a:t> </a:t>
            </a:r>
            <a:r>
              <a:rPr lang="hr-HR" dirty="0" err="1" smtClean="0"/>
              <a:t>with</a:t>
            </a:r>
            <a:r>
              <a:rPr lang="hr-HR" dirty="0" smtClean="0"/>
              <a:t> one </a:t>
            </a:r>
            <a:r>
              <a:rPr lang="hr-HR" dirty="0" err="1" smtClean="0"/>
              <a:t>another</a:t>
            </a:r>
            <a:r>
              <a:rPr lang="hr-HR" dirty="0" smtClean="0"/>
              <a:t>: </a:t>
            </a:r>
          </a:p>
          <a:p>
            <a:r>
              <a:rPr lang="hr-HR" dirty="0" err="1" smtClean="0"/>
              <a:t>Degrees</a:t>
            </a:r>
            <a:r>
              <a:rPr lang="hr-HR" dirty="0" smtClean="0"/>
              <a:t> </a:t>
            </a:r>
            <a:r>
              <a:rPr lang="hr-HR" dirty="0" err="1" smtClean="0"/>
              <a:t>of</a:t>
            </a:r>
            <a:r>
              <a:rPr lang="hr-HR" dirty="0" smtClean="0"/>
              <a:t> </a:t>
            </a:r>
            <a:r>
              <a:rPr lang="hr-HR" dirty="0" err="1" smtClean="0"/>
              <a:t>equivalence</a:t>
            </a:r>
            <a:r>
              <a:rPr lang="hr-HR" dirty="0" smtClean="0"/>
              <a:t>: no </a:t>
            </a:r>
            <a:r>
              <a:rPr lang="hr-HR" dirty="0" err="1" smtClean="0"/>
              <a:t>equivalence</a:t>
            </a:r>
            <a:r>
              <a:rPr lang="hr-HR" dirty="0" smtClean="0"/>
              <a:t>; </a:t>
            </a:r>
            <a:r>
              <a:rPr lang="hr-HR" dirty="0" err="1" smtClean="0"/>
              <a:t>partial</a:t>
            </a:r>
            <a:r>
              <a:rPr lang="hr-HR" dirty="0" smtClean="0"/>
              <a:t> </a:t>
            </a:r>
            <a:r>
              <a:rPr lang="hr-HR" dirty="0" err="1" smtClean="0"/>
              <a:t>equivalence</a:t>
            </a:r>
            <a:r>
              <a:rPr lang="hr-HR" dirty="0" smtClean="0"/>
              <a:t>; </a:t>
            </a:r>
            <a:r>
              <a:rPr lang="hr-HR" dirty="0" err="1" smtClean="0"/>
              <a:t>full</a:t>
            </a:r>
            <a:r>
              <a:rPr lang="hr-HR" dirty="0" smtClean="0"/>
              <a:t> </a:t>
            </a:r>
            <a:r>
              <a:rPr lang="hr-HR" dirty="0" err="1" smtClean="0"/>
              <a:t>equivalence</a:t>
            </a:r>
            <a:endParaRPr lang="hr-HR" dirty="0" smtClean="0"/>
          </a:p>
          <a:p>
            <a:r>
              <a:rPr lang="hr-HR" dirty="0" err="1" smtClean="0"/>
              <a:t>Historical</a:t>
            </a:r>
            <a:r>
              <a:rPr lang="hr-HR" dirty="0" smtClean="0"/>
              <a:t> </a:t>
            </a:r>
            <a:r>
              <a:rPr lang="hr-HR" dirty="0" err="1" smtClean="0"/>
              <a:t>interaction</a:t>
            </a:r>
            <a:r>
              <a:rPr lang="hr-HR" dirty="0" smtClean="0"/>
              <a:t> </a:t>
            </a:r>
            <a:r>
              <a:rPr lang="hr-HR" dirty="0" err="1" smtClean="0"/>
              <a:t>between</a:t>
            </a:r>
            <a:r>
              <a:rPr lang="hr-HR" dirty="0" smtClean="0"/>
              <a:t> </a:t>
            </a:r>
            <a:r>
              <a:rPr lang="hr-HR" dirty="0" err="1" smtClean="0"/>
              <a:t>societies</a:t>
            </a:r>
            <a:r>
              <a:rPr lang="hr-HR" dirty="0" smtClean="0"/>
              <a:t>: </a:t>
            </a:r>
          </a:p>
          <a:p>
            <a:r>
              <a:rPr lang="hr-HR" dirty="0" err="1" smtClean="0"/>
              <a:t>legal</a:t>
            </a:r>
            <a:r>
              <a:rPr lang="hr-HR" dirty="0" smtClean="0"/>
              <a:t> </a:t>
            </a:r>
            <a:r>
              <a:rPr lang="hr-HR" dirty="0" err="1" smtClean="0"/>
              <a:t>concepts</a:t>
            </a:r>
            <a:r>
              <a:rPr lang="hr-HR" dirty="0" smtClean="0"/>
              <a:t> </a:t>
            </a:r>
            <a:r>
              <a:rPr lang="hr-HR" dirty="0" err="1" smtClean="0"/>
              <a:t>of</a:t>
            </a:r>
            <a:r>
              <a:rPr lang="hr-HR" dirty="0" smtClean="0"/>
              <a:t> </a:t>
            </a:r>
            <a:r>
              <a:rPr lang="hr-HR" dirty="0" err="1" smtClean="0"/>
              <a:t>Sweden</a:t>
            </a:r>
            <a:r>
              <a:rPr lang="hr-HR" dirty="0" smtClean="0"/>
              <a:t> </a:t>
            </a:r>
            <a:r>
              <a:rPr lang="hr-HR" dirty="0" err="1" smtClean="0"/>
              <a:t>and</a:t>
            </a:r>
            <a:r>
              <a:rPr lang="hr-HR" dirty="0" smtClean="0"/>
              <a:t> </a:t>
            </a:r>
            <a:r>
              <a:rPr lang="hr-HR" dirty="0" err="1" smtClean="0"/>
              <a:t>Finland</a:t>
            </a:r>
            <a:r>
              <a:rPr lang="hr-HR" dirty="0" smtClean="0"/>
              <a:t> _ </a:t>
            </a:r>
            <a:r>
              <a:rPr lang="hr-HR" dirty="0" err="1" smtClean="0"/>
              <a:t>very</a:t>
            </a:r>
            <a:r>
              <a:rPr lang="hr-HR" dirty="0" smtClean="0"/>
              <a:t> close, </a:t>
            </a:r>
            <a:r>
              <a:rPr lang="hr-HR" dirty="0" err="1" smtClean="0"/>
              <a:t>since</a:t>
            </a:r>
            <a:r>
              <a:rPr lang="hr-HR" dirty="0" smtClean="0"/>
              <a:t> </a:t>
            </a:r>
            <a:r>
              <a:rPr lang="hr-HR" dirty="0" err="1" smtClean="0"/>
              <a:t>Finland</a:t>
            </a:r>
            <a:r>
              <a:rPr lang="hr-HR" dirty="0" smtClean="0"/>
              <a:t> </a:t>
            </a:r>
            <a:r>
              <a:rPr lang="hr-HR" dirty="0" err="1" smtClean="0"/>
              <a:t>formed</a:t>
            </a:r>
            <a:r>
              <a:rPr lang="hr-HR" dirty="0" smtClean="0"/>
              <a:t> </a:t>
            </a:r>
            <a:r>
              <a:rPr lang="hr-HR" dirty="0" err="1" smtClean="0"/>
              <a:t>part</a:t>
            </a:r>
            <a:r>
              <a:rPr lang="hr-HR" dirty="0" smtClean="0"/>
              <a:t> </a:t>
            </a:r>
            <a:r>
              <a:rPr lang="hr-HR" dirty="0" err="1" smtClean="0"/>
              <a:t>of</a:t>
            </a:r>
            <a:r>
              <a:rPr lang="hr-HR" dirty="0" smtClean="0"/>
              <a:t> </a:t>
            </a:r>
            <a:r>
              <a:rPr lang="hr-HR" dirty="0" err="1" smtClean="0"/>
              <a:t>the</a:t>
            </a:r>
            <a:r>
              <a:rPr lang="hr-HR" dirty="0" smtClean="0"/>
              <a:t> </a:t>
            </a:r>
            <a:r>
              <a:rPr lang="hr-HR" dirty="0" err="1" smtClean="0"/>
              <a:t>Kingdom</a:t>
            </a:r>
            <a:r>
              <a:rPr lang="hr-HR" dirty="0" smtClean="0"/>
              <a:t> </a:t>
            </a:r>
            <a:r>
              <a:rPr lang="hr-HR" dirty="0" err="1" smtClean="0"/>
              <a:t>of</a:t>
            </a:r>
            <a:r>
              <a:rPr lang="hr-HR" dirty="0" smtClean="0"/>
              <a:t> </a:t>
            </a:r>
            <a:r>
              <a:rPr lang="hr-HR" dirty="0" err="1" smtClean="0"/>
              <a:t>Sweden</a:t>
            </a:r>
            <a:r>
              <a:rPr lang="hr-HR" dirty="0" smtClean="0"/>
              <a:t> for </a:t>
            </a:r>
            <a:r>
              <a:rPr lang="hr-HR" dirty="0" err="1" smtClean="0"/>
              <a:t>over</a:t>
            </a:r>
            <a:r>
              <a:rPr lang="hr-HR" dirty="0" smtClean="0"/>
              <a:t> 6 </a:t>
            </a:r>
            <a:r>
              <a:rPr lang="hr-HR" dirty="0" err="1" smtClean="0"/>
              <a:t>centuries</a:t>
            </a:r>
            <a:r>
              <a:rPr lang="hr-HR" dirty="0" smtClean="0"/>
              <a:t>; </a:t>
            </a:r>
          </a:p>
          <a:p>
            <a:r>
              <a:rPr lang="hr-HR" dirty="0" err="1" smtClean="0"/>
              <a:t>England</a:t>
            </a:r>
            <a:r>
              <a:rPr lang="hr-HR" dirty="0" smtClean="0"/>
              <a:t> </a:t>
            </a:r>
            <a:r>
              <a:rPr lang="hr-HR" dirty="0" err="1" smtClean="0"/>
              <a:t>and</a:t>
            </a:r>
            <a:r>
              <a:rPr lang="hr-HR" dirty="0" smtClean="0"/>
              <a:t> </a:t>
            </a:r>
            <a:r>
              <a:rPr lang="hr-HR" dirty="0" err="1" smtClean="0"/>
              <a:t>the</a:t>
            </a:r>
            <a:r>
              <a:rPr lang="hr-HR" dirty="0" smtClean="0"/>
              <a:t> US: English </a:t>
            </a:r>
            <a:r>
              <a:rPr lang="hr-HR" dirty="0" err="1" smtClean="0"/>
              <a:t>law</a:t>
            </a:r>
            <a:r>
              <a:rPr lang="hr-HR" dirty="0" smtClean="0"/>
              <a:t> </a:t>
            </a:r>
            <a:r>
              <a:rPr lang="hr-HR" dirty="0" err="1" smtClean="0"/>
              <a:t>was</a:t>
            </a:r>
            <a:r>
              <a:rPr lang="hr-HR" dirty="0" smtClean="0"/>
              <a:t> applied </a:t>
            </a:r>
            <a:r>
              <a:rPr lang="hr-HR" dirty="0" err="1" smtClean="0"/>
              <a:t>in</a:t>
            </a:r>
            <a:r>
              <a:rPr lang="hr-HR" dirty="0" smtClean="0"/>
              <a:t> </a:t>
            </a:r>
            <a:r>
              <a:rPr lang="hr-HR" dirty="0" err="1" smtClean="0"/>
              <a:t>the</a:t>
            </a:r>
            <a:r>
              <a:rPr lang="hr-HR" dirty="0" smtClean="0"/>
              <a:t> </a:t>
            </a:r>
            <a:r>
              <a:rPr lang="hr-HR" dirty="0" err="1" smtClean="0"/>
              <a:t>former</a:t>
            </a:r>
            <a:r>
              <a:rPr lang="hr-HR" dirty="0" smtClean="0"/>
              <a:t> </a:t>
            </a:r>
            <a:r>
              <a:rPr lang="hr-HR" dirty="0" err="1" smtClean="0"/>
              <a:t>colonies</a:t>
            </a:r>
            <a:endParaRPr lang="hr-HR" dirty="0"/>
          </a:p>
        </p:txBody>
      </p:sp>
    </p:spTree>
    <p:extLst>
      <p:ext uri="{BB962C8B-B14F-4D97-AF65-F5344CB8AC3E}">
        <p14:creationId xmlns:p14="http://schemas.microsoft.com/office/powerpoint/2010/main" val="26064259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Specialized</a:t>
            </a:r>
            <a:r>
              <a:rPr lang="hr-HR" dirty="0" smtClean="0"/>
              <a:t> </a:t>
            </a:r>
            <a:r>
              <a:rPr lang="hr-HR" dirty="0" err="1" smtClean="0"/>
              <a:t>translation</a:t>
            </a:r>
            <a:endParaRPr lang="hr-HR" dirty="0"/>
          </a:p>
        </p:txBody>
      </p:sp>
      <p:sp>
        <p:nvSpPr>
          <p:cNvPr id="3" name="Content Placeholder 2"/>
          <p:cNvSpPr>
            <a:spLocks noGrp="1"/>
          </p:cNvSpPr>
          <p:nvPr>
            <p:ph idx="1"/>
          </p:nvPr>
        </p:nvSpPr>
        <p:spPr/>
        <p:txBody>
          <a:bodyPr/>
          <a:lstStyle/>
          <a:p>
            <a:r>
              <a:rPr lang="hr-HR" dirty="0" smtClean="0"/>
              <a:t>Transfer </a:t>
            </a:r>
            <a:r>
              <a:rPr lang="hr-HR" dirty="0" err="1" smtClean="0"/>
              <a:t>of</a:t>
            </a:r>
            <a:r>
              <a:rPr lang="hr-HR" dirty="0" smtClean="0"/>
              <a:t> </a:t>
            </a:r>
            <a:r>
              <a:rPr lang="hr-HR" dirty="0" err="1" smtClean="0"/>
              <a:t>specialist</a:t>
            </a:r>
            <a:r>
              <a:rPr lang="hr-HR" dirty="0" smtClean="0"/>
              <a:t> </a:t>
            </a:r>
            <a:r>
              <a:rPr lang="hr-HR" dirty="0" err="1" smtClean="0"/>
              <a:t>knowledge</a:t>
            </a:r>
            <a:r>
              <a:rPr lang="hr-HR" dirty="0" smtClean="0"/>
              <a:t> </a:t>
            </a:r>
            <a:r>
              <a:rPr lang="hr-HR" dirty="0" err="1" smtClean="0"/>
              <a:t>from</a:t>
            </a:r>
            <a:r>
              <a:rPr lang="hr-HR" dirty="0" smtClean="0"/>
              <a:t> a </a:t>
            </a:r>
            <a:r>
              <a:rPr lang="hr-HR" b="1" dirty="0" err="1" smtClean="0"/>
              <a:t>source</a:t>
            </a:r>
            <a:r>
              <a:rPr lang="hr-HR" b="1" dirty="0" smtClean="0"/>
              <a:t> </a:t>
            </a:r>
            <a:r>
              <a:rPr lang="hr-HR" b="1" dirty="0" err="1" smtClean="0"/>
              <a:t>text</a:t>
            </a:r>
            <a:r>
              <a:rPr lang="hr-HR" b="1" dirty="0" smtClean="0"/>
              <a:t> </a:t>
            </a:r>
            <a:r>
              <a:rPr lang="hr-HR" dirty="0" err="1" smtClean="0"/>
              <a:t>into</a:t>
            </a:r>
            <a:r>
              <a:rPr lang="hr-HR" dirty="0" smtClean="0"/>
              <a:t> </a:t>
            </a:r>
            <a:r>
              <a:rPr lang="hr-HR" dirty="0" err="1" smtClean="0"/>
              <a:t>a</a:t>
            </a:r>
            <a:r>
              <a:rPr lang="hr-HR" dirty="0" smtClean="0"/>
              <a:t> </a:t>
            </a:r>
            <a:r>
              <a:rPr lang="hr-HR" b="1" dirty="0" smtClean="0"/>
              <a:t>target </a:t>
            </a:r>
            <a:r>
              <a:rPr lang="hr-HR" b="1" dirty="0" err="1" smtClean="0"/>
              <a:t>text</a:t>
            </a:r>
            <a:r>
              <a:rPr lang="hr-HR" b="1" dirty="0" smtClean="0"/>
              <a:t> </a:t>
            </a:r>
            <a:r>
              <a:rPr lang="hr-HR" dirty="0" err="1" smtClean="0"/>
              <a:t>by</a:t>
            </a:r>
            <a:r>
              <a:rPr lang="hr-HR" dirty="0" smtClean="0"/>
              <a:t> a translator who </a:t>
            </a:r>
            <a:r>
              <a:rPr lang="hr-HR" dirty="0" err="1" smtClean="0"/>
              <a:t>ideally</a:t>
            </a:r>
            <a:r>
              <a:rPr lang="hr-HR" dirty="0" smtClean="0"/>
              <a:t> </a:t>
            </a:r>
            <a:r>
              <a:rPr lang="hr-HR" dirty="0" err="1" smtClean="0"/>
              <a:t>has</a:t>
            </a:r>
            <a:r>
              <a:rPr lang="hr-HR" dirty="0" smtClean="0"/>
              <a:t> “</a:t>
            </a:r>
            <a:r>
              <a:rPr lang="hr-HR" dirty="0" err="1" smtClean="0"/>
              <a:t>the</a:t>
            </a:r>
            <a:r>
              <a:rPr lang="hr-HR" dirty="0" smtClean="0"/>
              <a:t> </a:t>
            </a:r>
            <a:r>
              <a:rPr lang="hr-HR" dirty="0" err="1" smtClean="0"/>
              <a:t>knowledge</a:t>
            </a:r>
            <a:r>
              <a:rPr lang="hr-HR" dirty="0" smtClean="0"/>
              <a:t>, </a:t>
            </a:r>
            <a:r>
              <a:rPr lang="hr-HR" dirty="0" err="1" smtClean="0"/>
              <a:t>the</a:t>
            </a:r>
            <a:r>
              <a:rPr lang="hr-HR" dirty="0" smtClean="0"/>
              <a:t> </a:t>
            </a:r>
            <a:r>
              <a:rPr lang="hr-HR" dirty="0" err="1" smtClean="0"/>
              <a:t>competence</a:t>
            </a:r>
            <a:r>
              <a:rPr lang="hr-HR" dirty="0" smtClean="0"/>
              <a:t> </a:t>
            </a:r>
            <a:r>
              <a:rPr lang="hr-HR" dirty="0" err="1" smtClean="0"/>
              <a:t>and</a:t>
            </a:r>
            <a:r>
              <a:rPr lang="hr-HR" dirty="0" smtClean="0"/>
              <a:t> </a:t>
            </a:r>
            <a:r>
              <a:rPr lang="hr-HR" dirty="0" err="1" smtClean="0"/>
              <a:t>the</a:t>
            </a:r>
            <a:r>
              <a:rPr lang="hr-HR" dirty="0" smtClean="0"/>
              <a:t> </a:t>
            </a:r>
            <a:r>
              <a:rPr lang="hr-HR" dirty="0" err="1" smtClean="0"/>
              <a:t>recognized</a:t>
            </a:r>
            <a:r>
              <a:rPr lang="hr-HR" dirty="0" smtClean="0"/>
              <a:t> status </a:t>
            </a:r>
            <a:r>
              <a:rPr lang="hr-HR" dirty="0" err="1" smtClean="0"/>
              <a:t>of</a:t>
            </a:r>
            <a:r>
              <a:rPr lang="hr-HR" dirty="0" smtClean="0"/>
              <a:t> </a:t>
            </a:r>
            <a:r>
              <a:rPr lang="hr-HR" dirty="0" err="1" smtClean="0"/>
              <a:t>an</a:t>
            </a:r>
            <a:r>
              <a:rPr lang="hr-HR" dirty="0" smtClean="0"/>
              <a:t> </a:t>
            </a:r>
            <a:r>
              <a:rPr lang="hr-HR" dirty="0" err="1" smtClean="0"/>
              <a:t>expert</a:t>
            </a:r>
            <a:r>
              <a:rPr lang="hr-HR" dirty="0" smtClean="0"/>
              <a:t>”</a:t>
            </a:r>
            <a:endParaRPr lang="hr-HR" dirty="0"/>
          </a:p>
        </p:txBody>
      </p:sp>
    </p:spTree>
    <p:extLst>
      <p:ext uri="{BB962C8B-B14F-4D97-AF65-F5344CB8AC3E}">
        <p14:creationId xmlns:p14="http://schemas.microsoft.com/office/powerpoint/2010/main" val="14749416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translation</a:t>
            </a:r>
            <a:endParaRPr lang="hr-HR" dirty="0"/>
          </a:p>
        </p:txBody>
      </p:sp>
      <p:sp>
        <p:nvSpPr>
          <p:cNvPr id="3" name="Content Placeholder 2"/>
          <p:cNvSpPr>
            <a:spLocks noGrp="1"/>
          </p:cNvSpPr>
          <p:nvPr>
            <p:ph idx="1"/>
          </p:nvPr>
        </p:nvSpPr>
        <p:spPr/>
        <p:txBody>
          <a:bodyPr>
            <a:normAutofit/>
          </a:bodyPr>
          <a:lstStyle/>
          <a:p>
            <a:r>
              <a:rPr lang="hr-HR" dirty="0" smtClean="0"/>
              <a:t>More </a:t>
            </a:r>
            <a:r>
              <a:rPr lang="hr-HR" dirty="0" err="1" smtClean="0"/>
              <a:t>than</a:t>
            </a:r>
            <a:r>
              <a:rPr lang="hr-HR" dirty="0" smtClean="0"/>
              <a:t> </a:t>
            </a:r>
            <a:r>
              <a:rPr lang="hr-HR" dirty="0" err="1" smtClean="0"/>
              <a:t>the</a:t>
            </a:r>
            <a:r>
              <a:rPr lang="hr-HR" dirty="0" smtClean="0"/>
              <a:t> “transfer </a:t>
            </a:r>
            <a:r>
              <a:rPr lang="hr-HR" dirty="0" err="1" smtClean="0"/>
              <a:t>of</a:t>
            </a:r>
            <a:r>
              <a:rPr lang="hr-HR" dirty="0" smtClean="0"/>
              <a:t> </a:t>
            </a:r>
            <a:r>
              <a:rPr lang="hr-HR" dirty="0" err="1" smtClean="0"/>
              <a:t>specialist</a:t>
            </a:r>
            <a:r>
              <a:rPr lang="hr-HR" dirty="0" smtClean="0"/>
              <a:t> </a:t>
            </a:r>
            <a:r>
              <a:rPr lang="hr-HR" dirty="0" err="1" smtClean="0"/>
              <a:t>knowledge</a:t>
            </a:r>
            <a:r>
              <a:rPr lang="hr-HR" dirty="0" smtClean="0"/>
              <a:t>”</a:t>
            </a:r>
          </a:p>
          <a:p>
            <a:r>
              <a:rPr lang="hr-HR" dirty="0" smtClean="0"/>
              <a:t>Most legal </a:t>
            </a:r>
            <a:r>
              <a:rPr lang="hr-HR" dirty="0" err="1" smtClean="0"/>
              <a:t>texts</a:t>
            </a:r>
            <a:r>
              <a:rPr lang="hr-HR" dirty="0" smtClean="0"/>
              <a:t> </a:t>
            </a:r>
            <a:r>
              <a:rPr lang="hr-HR" dirty="0" err="1" smtClean="0"/>
              <a:t>produce</a:t>
            </a:r>
            <a:r>
              <a:rPr lang="hr-HR" dirty="0" smtClean="0"/>
              <a:t> </a:t>
            </a:r>
            <a:r>
              <a:rPr lang="hr-HR" dirty="0" err="1" smtClean="0"/>
              <a:t>legal</a:t>
            </a:r>
            <a:r>
              <a:rPr lang="hr-HR" dirty="0" smtClean="0"/>
              <a:t> </a:t>
            </a:r>
            <a:r>
              <a:rPr lang="hr-HR" dirty="0" err="1" smtClean="0"/>
              <a:t>effects</a:t>
            </a:r>
            <a:endParaRPr lang="hr-HR" dirty="0" smtClean="0"/>
          </a:p>
          <a:p>
            <a:r>
              <a:rPr lang="hr-HR" dirty="0" err="1" smtClean="0"/>
              <a:t>The</a:t>
            </a:r>
            <a:r>
              <a:rPr lang="hr-HR" dirty="0" smtClean="0"/>
              <a:t> </a:t>
            </a:r>
            <a:r>
              <a:rPr lang="hr-HR" dirty="0" err="1" smtClean="0"/>
              <a:t>success</a:t>
            </a:r>
            <a:r>
              <a:rPr lang="hr-HR" dirty="0" smtClean="0"/>
              <a:t> </a:t>
            </a:r>
            <a:r>
              <a:rPr lang="hr-HR" dirty="0" err="1" smtClean="0"/>
              <a:t>of</a:t>
            </a:r>
            <a:r>
              <a:rPr lang="hr-HR" dirty="0" smtClean="0"/>
              <a:t> legal </a:t>
            </a:r>
            <a:r>
              <a:rPr lang="hr-HR" dirty="0" err="1" smtClean="0"/>
              <a:t>translations</a:t>
            </a:r>
            <a:r>
              <a:rPr lang="hr-HR" dirty="0" smtClean="0"/>
              <a:t> – </a:t>
            </a:r>
            <a:r>
              <a:rPr lang="hr-HR" dirty="0" err="1" smtClean="0"/>
              <a:t>measured</a:t>
            </a:r>
            <a:r>
              <a:rPr lang="hr-HR" dirty="0" smtClean="0"/>
              <a:t> </a:t>
            </a:r>
            <a:r>
              <a:rPr lang="hr-HR" dirty="0" err="1" smtClean="0"/>
              <a:t>by</a:t>
            </a:r>
            <a:r>
              <a:rPr lang="hr-HR" dirty="0" smtClean="0"/>
              <a:t> </a:t>
            </a:r>
            <a:r>
              <a:rPr lang="hr-HR" dirty="0" err="1" smtClean="0"/>
              <a:t>their</a:t>
            </a:r>
            <a:r>
              <a:rPr lang="hr-HR" dirty="0" smtClean="0"/>
              <a:t> </a:t>
            </a:r>
            <a:r>
              <a:rPr lang="hr-HR" dirty="0" err="1" smtClean="0"/>
              <a:t>interpretation</a:t>
            </a:r>
            <a:r>
              <a:rPr lang="hr-HR" dirty="0" smtClean="0"/>
              <a:t> </a:t>
            </a:r>
            <a:r>
              <a:rPr lang="hr-HR" dirty="0" err="1" smtClean="0"/>
              <a:t>and</a:t>
            </a:r>
            <a:r>
              <a:rPr lang="hr-HR" dirty="0" smtClean="0"/>
              <a:t> </a:t>
            </a:r>
            <a:r>
              <a:rPr lang="hr-HR" dirty="0" err="1" smtClean="0"/>
              <a:t>application</a:t>
            </a:r>
            <a:r>
              <a:rPr lang="hr-HR" dirty="0" smtClean="0"/>
              <a:t> </a:t>
            </a:r>
            <a:r>
              <a:rPr lang="hr-HR" dirty="0" err="1" smtClean="0"/>
              <a:t>in</a:t>
            </a:r>
            <a:r>
              <a:rPr lang="hr-HR" dirty="0" smtClean="0"/>
              <a:t> </a:t>
            </a:r>
            <a:r>
              <a:rPr lang="hr-HR" dirty="0" err="1" smtClean="0"/>
              <a:t>practice</a:t>
            </a:r>
            <a:r>
              <a:rPr lang="hr-HR" dirty="0" smtClean="0"/>
              <a:t>, esp. </a:t>
            </a:r>
            <a:r>
              <a:rPr lang="hr-HR" dirty="0" err="1" smtClean="0"/>
              <a:t>by</a:t>
            </a:r>
            <a:r>
              <a:rPr lang="hr-HR" dirty="0" smtClean="0"/>
              <a:t> </a:t>
            </a:r>
            <a:r>
              <a:rPr lang="hr-HR" dirty="0" err="1" smtClean="0"/>
              <a:t>the</a:t>
            </a:r>
            <a:r>
              <a:rPr lang="hr-HR" dirty="0" smtClean="0"/>
              <a:t> </a:t>
            </a:r>
            <a:r>
              <a:rPr lang="hr-HR" dirty="0" err="1" smtClean="0"/>
              <a:t>courts</a:t>
            </a:r>
            <a:endParaRPr lang="hr-HR" dirty="0" smtClean="0"/>
          </a:p>
          <a:p>
            <a:r>
              <a:rPr lang="hr-HR" dirty="0" smtClean="0"/>
              <a:t>A </a:t>
            </a:r>
            <a:r>
              <a:rPr lang="hr-HR" dirty="0" err="1" smtClean="0"/>
              <a:t>translation</a:t>
            </a:r>
            <a:r>
              <a:rPr lang="hr-HR" dirty="0" smtClean="0"/>
              <a:t> – </a:t>
            </a:r>
            <a:r>
              <a:rPr lang="hr-HR" dirty="0" err="1" smtClean="0"/>
              <a:t>successful</a:t>
            </a:r>
            <a:r>
              <a:rPr lang="hr-HR" dirty="0" smtClean="0"/>
              <a:t> </a:t>
            </a:r>
            <a:r>
              <a:rPr lang="hr-HR" dirty="0" err="1" smtClean="0"/>
              <a:t>only</a:t>
            </a:r>
            <a:r>
              <a:rPr lang="hr-HR" dirty="0" smtClean="0"/>
              <a:t> </a:t>
            </a:r>
            <a:r>
              <a:rPr lang="hr-HR" dirty="0" err="1" smtClean="0"/>
              <a:t>if</a:t>
            </a:r>
            <a:r>
              <a:rPr lang="hr-HR" dirty="0" smtClean="0"/>
              <a:t> it </a:t>
            </a:r>
            <a:r>
              <a:rPr lang="hr-HR" dirty="0" err="1" smtClean="0"/>
              <a:t>accurately</a:t>
            </a:r>
            <a:r>
              <a:rPr lang="hr-HR" dirty="0" smtClean="0"/>
              <a:t> </a:t>
            </a:r>
            <a:r>
              <a:rPr lang="hr-HR" dirty="0" err="1" smtClean="0"/>
              <a:t>conveys</a:t>
            </a:r>
            <a:r>
              <a:rPr lang="hr-HR" dirty="0" smtClean="0"/>
              <a:t> </a:t>
            </a:r>
            <a:r>
              <a:rPr lang="hr-HR" dirty="0" err="1" smtClean="0"/>
              <a:t>the</a:t>
            </a:r>
            <a:r>
              <a:rPr lang="hr-HR" dirty="0" smtClean="0"/>
              <a:t> </a:t>
            </a:r>
            <a:r>
              <a:rPr lang="hr-HR" dirty="0" err="1" smtClean="0"/>
              <a:t>specialist</a:t>
            </a:r>
            <a:r>
              <a:rPr lang="hr-HR" dirty="0" smtClean="0"/>
              <a:t> </a:t>
            </a:r>
            <a:r>
              <a:rPr lang="hr-HR" dirty="0" err="1" smtClean="0"/>
              <a:t>knowledge</a:t>
            </a:r>
            <a:r>
              <a:rPr lang="hr-HR" dirty="0" smtClean="0"/>
              <a:t> </a:t>
            </a:r>
            <a:r>
              <a:rPr lang="hr-HR" dirty="0" err="1" smtClean="0"/>
              <a:t>in</a:t>
            </a:r>
            <a:r>
              <a:rPr lang="hr-HR" dirty="0" smtClean="0"/>
              <a:t> </a:t>
            </a:r>
            <a:r>
              <a:rPr lang="hr-HR" dirty="0" err="1" smtClean="0"/>
              <a:t>the</a:t>
            </a:r>
            <a:r>
              <a:rPr lang="hr-HR" dirty="0" smtClean="0"/>
              <a:t> </a:t>
            </a:r>
            <a:r>
              <a:rPr lang="hr-HR" dirty="0" err="1" smtClean="0"/>
              <a:t>source</a:t>
            </a:r>
            <a:r>
              <a:rPr lang="hr-HR" dirty="0" smtClean="0"/>
              <a:t> </a:t>
            </a:r>
            <a:r>
              <a:rPr lang="hr-HR" dirty="0" err="1" smtClean="0"/>
              <a:t>text</a:t>
            </a:r>
            <a:r>
              <a:rPr lang="hr-HR" dirty="0" smtClean="0"/>
              <a:t> </a:t>
            </a:r>
            <a:r>
              <a:rPr lang="hr-HR" dirty="0" err="1" smtClean="0"/>
              <a:t>and</a:t>
            </a:r>
            <a:r>
              <a:rPr lang="hr-HR" dirty="0" smtClean="0"/>
              <a:t> </a:t>
            </a:r>
            <a:r>
              <a:rPr lang="hr-HR" dirty="0" err="1" smtClean="0"/>
              <a:t>produces</a:t>
            </a:r>
            <a:r>
              <a:rPr lang="hr-HR" dirty="0" smtClean="0"/>
              <a:t> </a:t>
            </a:r>
            <a:r>
              <a:rPr lang="hr-HR" dirty="0" err="1" smtClean="0"/>
              <a:t>the</a:t>
            </a:r>
            <a:r>
              <a:rPr lang="hr-HR" dirty="0" smtClean="0"/>
              <a:t> </a:t>
            </a:r>
            <a:r>
              <a:rPr lang="hr-HR" dirty="0" err="1" smtClean="0"/>
              <a:t>intended</a:t>
            </a:r>
            <a:r>
              <a:rPr lang="hr-HR" dirty="0" smtClean="0"/>
              <a:t> legal </a:t>
            </a:r>
            <a:r>
              <a:rPr lang="hr-HR" dirty="0" err="1" smtClean="0"/>
              <a:t>effects</a:t>
            </a:r>
            <a:r>
              <a:rPr lang="hr-HR" dirty="0" smtClean="0"/>
              <a:t> </a:t>
            </a:r>
            <a:r>
              <a:rPr lang="hr-HR" dirty="0" err="1" smtClean="0"/>
              <a:t>in</a:t>
            </a:r>
            <a:r>
              <a:rPr lang="hr-HR" dirty="0" smtClean="0"/>
              <a:t> </a:t>
            </a:r>
            <a:r>
              <a:rPr lang="hr-HR" dirty="0" err="1" smtClean="0"/>
              <a:t>practice</a:t>
            </a:r>
            <a:endParaRPr lang="hr-HR" dirty="0"/>
          </a:p>
        </p:txBody>
      </p:sp>
    </p:spTree>
    <p:extLst>
      <p:ext uri="{BB962C8B-B14F-4D97-AF65-F5344CB8AC3E}">
        <p14:creationId xmlns:p14="http://schemas.microsoft.com/office/powerpoint/2010/main" val="4109742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Assignment</a:t>
            </a:r>
            <a:endParaRPr lang="en-US" dirty="0"/>
          </a:p>
        </p:txBody>
      </p:sp>
      <p:sp>
        <p:nvSpPr>
          <p:cNvPr id="3" name="Content Placeholder 2"/>
          <p:cNvSpPr>
            <a:spLocks noGrp="1"/>
          </p:cNvSpPr>
          <p:nvPr>
            <p:ph idx="1"/>
          </p:nvPr>
        </p:nvSpPr>
        <p:spPr/>
        <p:txBody>
          <a:bodyPr>
            <a:normAutofit lnSpcReduction="10000"/>
          </a:bodyPr>
          <a:lstStyle/>
          <a:p>
            <a:r>
              <a:rPr lang="en-US" dirty="0"/>
              <a:t>CONTRACTS (RIGHTS OF THIRD PARTIES) ACT 1999</a:t>
            </a:r>
          </a:p>
          <a:p>
            <a:r>
              <a:rPr lang="en-US" b="1" dirty="0"/>
              <a:t>1999 CHAPTER 31</a:t>
            </a:r>
            <a:endParaRPr lang="en-US" dirty="0"/>
          </a:p>
          <a:p>
            <a:pPr lvl="0"/>
            <a:r>
              <a:rPr lang="en-US" b="1" dirty="0"/>
              <a:t>Right of third party to enforce contractual term</a:t>
            </a:r>
            <a:endParaRPr lang="en-US" dirty="0"/>
          </a:p>
          <a:p>
            <a:r>
              <a:rPr lang="en-US" dirty="0"/>
              <a:t>(4) This section does not confer a right on a third party to enforce a term of a contract otherwise than subject to and in accordance with any other relevant terms of the contract.</a:t>
            </a:r>
          </a:p>
          <a:p>
            <a:r>
              <a:rPr lang="en-US" dirty="0"/>
              <a:t>(5) For the purpose of exercising his right to enforce a term of the contract, there shall be available to the third party any remedy that would have been available to him in an action for breach of contract if he had been a party to the contract (and the rules relating to damages, injunctions, specific performance and other relief shall apply accordingly).</a:t>
            </a:r>
          </a:p>
          <a:p>
            <a:endParaRPr lang="en-US" dirty="0"/>
          </a:p>
        </p:txBody>
      </p:sp>
    </p:spTree>
    <p:extLst>
      <p:ext uri="{BB962C8B-B14F-4D97-AF65-F5344CB8AC3E}">
        <p14:creationId xmlns:p14="http://schemas.microsoft.com/office/powerpoint/2010/main" val="9770905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translation</a:t>
            </a:r>
            <a:endParaRPr lang="hr-HR" dirty="0"/>
          </a:p>
        </p:txBody>
      </p:sp>
      <p:sp>
        <p:nvSpPr>
          <p:cNvPr id="3" name="Content Placeholder 2"/>
          <p:cNvSpPr>
            <a:spLocks noGrp="1"/>
          </p:cNvSpPr>
          <p:nvPr>
            <p:ph idx="1"/>
          </p:nvPr>
        </p:nvSpPr>
        <p:spPr/>
        <p:txBody>
          <a:bodyPr>
            <a:normAutofit/>
          </a:bodyPr>
          <a:lstStyle/>
          <a:p>
            <a:r>
              <a:rPr lang="hr-HR" dirty="0" err="1" smtClean="0"/>
              <a:t>Unlike</a:t>
            </a:r>
            <a:r>
              <a:rPr lang="hr-HR" dirty="0" smtClean="0"/>
              <a:t> </a:t>
            </a:r>
            <a:r>
              <a:rPr lang="hr-HR" dirty="0" err="1" smtClean="0"/>
              <a:t>texts</a:t>
            </a:r>
            <a:r>
              <a:rPr lang="hr-HR" dirty="0" smtClean="0"/>
              <a:t> </a:t>
            </a:r>
            <a:r>
              <a:rPr lang="hr-HR" dirty="0" err="1" smtClean="0"/>
              <a:t>of</a:t>
            </a:r>
            <a:r>
              <a:rPr lang="hr-HR" dirty="0" smtClean="0"/>
              <a:t> natural </a:t>
            </a:r>
            <a:r>
              <a:rPr lang="hr-HR" dirty="0" err="1" smtClean="0"/>
              <a:t>sciences</a:t>
            </a:r>
            <a:r>
              <a:rPr lang="hr-HR" dirty="0" smtClean="0"/>
              <a:t>, legal </a:t>
            </a:r>
            <a:r>
              <a:rPr lang="hr-HR" dirty="0" err="1" smtClean="0"/>
              <a:t>texts</a:t>
            </a:r>
            <a:r>
              <a:rPr lang="hr-HR" dirty="0" smtClean="0"/>
              <a:t> are </a:t>
            </a:r>
            <a:r>
              <a:rPr lang="hr-HR" dirty="0" err="1" smtClean="0"/>
              <a:t>not</a:t>
            </a:r>
            <a:r>
              <a:rPr lang="hr-HR" dirty="0" smtClean="0"/>
              <a:t> </a:t>
            </a:r>
            <a:r>
              <a:rPr lang="hr-HR" dirty="0" err="1" smtClean="0"/>
              <a:t>based</a:t>
            </a:r>
            <a:r>
              <a:rPr lang="hr-HR" dirty="0" smtClean="0"/>
              <a:t> on a </a:t>
            </a:r>
            <a:r>
              <a:rPr lang="hr-HR" dirty="0" err="1" smtClean="0"/>
              <a:t>universal</a:t>
            </a:r>
            <a:r>
              <a:rPr lang="hr-HR" dirty="0" smtClean="0"/>
              <a:t> </a:t>
            </a:r>
            <a:r>
              <a:rPr lang="hr-HR" dirty="0" err="1" smtClean="0"/>
              <a:t>system</a:t>
            </a:r>
            <a:r>
              <a:rPr lang="hr-HR" dirty="0" smtClean="0"/>
              <a:t> </a:t>
            </a:r>
            <a:r>
              <a:rPr lang="hr-HR" dirty="0" err="1" smtClean="0"/>
              <a:t>of</a:t>
            </a:r>
            <a:r>
              <a:rPr lang="hr-HR" dirty="0" smtClean="0"/>
              <a:t> </a:t>
            </a:r>
            <a:r>
              <a:rPr lang="hr-HR" dirty="0" err="1" smtClean="0"/>
              <a:t>knowledge</a:t>
            </a:r>
            <a:r>
              <a:rPr lang="hr-HR" dirty="0" smtClean="0"/>
              <a:t> but </a:t>
            </a:r>
            <a:r>
              <a:rPr lang="hr-HR" dirty="0" err="1" smtClean="0"/>
              <a:t>derive</a:t>
            </a:r>
            <a:r>
              <a:rPr lang="hr-HR" dirty="0" smtClean="0"/>
              <a:t> </a:t>
            </a:r>
            <a:r>
              <a:rPr lang="hr-HR" dirty="0" err="1" smtClean="0"/>
              <a:t>their</a:t>
            </a:r>
            <a:r>
              <a:rPr lang="hr-HR" dirty="0" smtClean="0"/>
              <a:t> </a:t>
            </a:r>
            <a:r>
              <a:rPr lang="hr-HR" dirty="0" err="1" smtClean="0"/>
              <a:t>meaning</a:t>
            </a:r>
            <a:r>
              <a:rPr lang="hr-HR" dirty="0" smtClean="0"/>
              <a:t> </a:t>
            </a:r>
            <a:r>
              <a:rPr lang="hr-HR" dirty="0" err="1" smtClean="0"/>
              <a:t>from</a:t>
            </a:r>
            <a:r>
              <a:rPr lang="hr-HR" dirty="0" smtClean="0"/>
              <a:t> a </a:t>
            </a:r>
            <a:r>
              <a:rPr lang="hr-HR" dirty="0" err="1" smtClean="0"/>
              <a:t>particular</a:t>
            </a:r>
            <a:r>
              <a:rPr lang="hr-HR" dirty="0" smtClean="0"/>
              <a:t> national legal </a:t>
            </a:r>
            <a:r>
              <a:rPr lang="hr-HR" dirty="0" err="1" smtClean="0"/>
              <a:t>system</a:t>
            </a:r>
            <a:r>
              <a:rPr lang="hr-HR" dirty="0" smtClean="0"/>
              <a:t> – </a:t>
            </a:r>
            <a:r>
              <a:rPr lang="hr-HR" dirty="0" err="1" smtClean="0"/>
              <a:t>the</a:t>
            </a:r>
            <a:r>
              <a:rPr lang="hr-HR" dirty="0" smtClean="0"/>
              <a:t> </a:t>
            </a:r>
            <a:r>
              <a:rPr lang="hr-HR" dirty="0" err="1" smtClean="0"/>
              <a:t>source</a:t>
            </a:r>
            <a:r>
              <a:rPr lang="hr-HR" dirty="0" smtClean="0"/>
              <a:t> </a:t>
            </a:r>
            <a:r>
              <a:rPr lang="hr-HR" dirty="0" err="1" smtClean="0"/>
              <a:t>legal</a:t>
            </a:r>
            <a:r>
              <a:rPr lang="hr-HR" dirty="0" smtClean="0"/>
              <a:t> </a:t>
            </a:r>
            <a:r>
              <a:rPr lang="hr-HR" dirty="0" err="1" smtClean="0"/>
              <a:t>system</a:t>
            </a:r>
            <a:endParaRPr lang="hr-HR" dirty="0" smtClean="0"/>
          </a:p>
          <a:p>
            <a:r>
              <a:rPr lang="hr-HR" dirty="0" err="1" smtClean="0"/>
              <a:t>The</a:t>
            </a:r>
            <a:r>
              <a:rPr lang="hr-HR" dirty="0" smtClean="0"/>
              <a:t> </a:t>
            </a:r>
            <a:r>
              <a:rPr lang="hr-HR" dirty="0" err="1" smtClean="0"/>
              <a:t>product</a:t>
            </a:r>
            <a:r>
              <a:rPr lang="hr-HR" dirty="0" smtClean="0"/>
              <a:t> </a:t>
            </a:r>
            <a:r>
              <a:rPr lang="hr-HR" dirty="0" err="1" smtClean="0"/>
              <a:t>of</a:t>
            </a:r>
            <a:r>
              <a:rPr lang="hr-HR" dirty="0" smtClean="0"/>
              <a:t> a </a:t>
            </a:r>
            <a:r>
              <a:rPr lang="hr-HR" dirty="0" err="1" smtClean="0"/>
              <a:t>different</a:t>
            </a:r>
            <a:r>
              <a:rPr lang="hr-HR" dirty="0" smtClean="0"/>
              <a:t> </a:t>
            </a:r>
            <a:r>
              <a:rPr lang="hr-HR" dirty="0" err="1" smtClean="0"/>
              <a:t>history</a:t>
            </a:r>
            <a:r>
              <a:rPr lang="hr-HR" dirty="0" smtClean="0"/>
              <a:t>, </a:t>
            </a:r>
            <a:r>
              <a:rPr lang="hr-HR" dirty="0" err="1" smtClean="0"/>
              <a:t>cultural</a:t>
            </a:r>
            <a:r>
              <a:rPr lang="hr-HR" dirty="0" smtClean="0"/>
              <a:t> </a:t>
            </a:r>
            <a:r>
              <a:rPr lang="hr-HR" dirty="0" err="1" smtClean="0"/>
              <a:t>and</a:t>
            </a:r>
            <a:r>
              <a:rPr lang="hr-HR" dirty="0" smtClean="0"/>
              <a:t> </a:t>
            </a:r>
            <a:r>
              <a:rPr lang="hr-HR" dirty="0" err="1" smtClean="0"/>
              <a:t>legal</a:t>
            </a:r>
            <a:r>
              <a:rPr lang="hr-HR" dirty="0" smtClean="0"/>
              <a:t> </a:t>
            </a:r>
            <a:r>
              <a:rPr lang="hr-HR" dirty="0" err="1" smtClean="0"/>
              <a:t>tradition</a:t>
            </a:r>
            <a:r>
              <a:rPr lang="hr-HR" dirty="0" smtClean="0"/>
              <a:t>, </a:t>
            </a:r>
            <a:r>
              <a:rPr lang="hr-HR" dirty="0" err="1" smtClean="0"/>
              <a:t>every</a:t>
            </a:r>
            <a:r>
              <a:rPr lang="hr-HR" dirty="0" smtClean="0"/>
              <a:t> legal system </a:t>
            </a:r>
            <a:r>
              <a:rPr lang="hr-HR" dirty="0" err="1" smtClean="0"/>
              <a:t>has</a:t>
            </a:r>
            <a:r>
              <a:rPr lang="hr-HR" dirty="0" smtClean="0"/>
              <a:t> </a:t>
            </a:r>
            <a:r>
              <a:rPr lang="hr-HR" dirty="0" err="1" smtClean="0"/>
              <a:t>its</a:t>
            </a:r>
            <a:r>
              <a:rPr lang="hr-HR" dirty="0" smtClean="0"/>
              <a:t> own </a:t>
            </a:r>
            <a:r>
              <a:rPr lang="hr-HR" dirty="0" err="1" smtClean="0"/>
              <a:t>sources</a:t>
            </a:r>
            <a:r>
              <a:rPr lang="hr-HR" dirty="0" smtClean="0"/>
              <a:t> </a:t>
            </a:r>
            <a:r>
              <a:rPr lang="hr-HR" dirty="0" err="1" smtClean="0"/>
              <a:t>of</a:t>
            </a:r>
            <a:r>
              <a:rPr lang="hr-HR" dirty="0" smtClean="0"/>
              <a:t> </a:t>
            </a:r>
            <a:r>
              <a:rPr lang="hr-HR" dirty="0" err="1" smtClean="0"/>
              <a:t>law</a:t>
            </a:r>
            <a:r>
              <a:rPr lang="hr-HR" dirty="0" smtClean="0"/>
              <a:t>, </a:t>
            </a:r>
            <a:r>
              <a:rPr lang="hr-HR" dirty="0" err="1" smtClean="0"/>
              <a:t>classification</a:t>
            </a:r>
            <a:r>
              <a:rPr lang="hr-HR" dirty="0" smtClean="0"/>
              <a:t>, </a:t>
            </a:r>
            <a:r>
              <a:rPr lang="hr-HR" dirty="0" err="1" smtClean="0"/>
              <a:t>institutions</a:t>
            </a:r>
            <a:r>
              <a:rPr lang="hr-HR" dirty="0" smtClean="0"/>
              <a:t> </a:t>
            </a:r>
            <a:r>
              <a:rPr lang="hr-HR" dirty="0" err="1" smtClean="0"/>
              <a:t>and</a:t>
            </a:r>
            <a:r>
              <a:rPr lang="hr-HR" dirty="0" smtClean="0"/>
              <a:t> </a:t>
            </a:r>
            <a:r>
              <a:rPr lang="hr-HR" dirty="0" err="1" smtClean="0"/>
              <a:t>conceptual</a:t>
            </a:r>
            <a:r>
              <a:rPr lang="hr-HR" dirty="0" smtClean="0"/>
              <a:t> system </a:t>
            </a:r>
            <a:r>
              <a:rPr lang="hr-HR" dirty="0" err="1" smtClean="0"/>
              <a:t>and</a:t>
            </a:r>
            <a:r>
              <a:rPr lang="hr-HR" dirty="0" smtClean="0"/>
              <a:t> </a:t>
            </a:r>
            <a:r>
              <a:rPr lang="hr-HR" dirty="0" err="1" smtClean="0"/>
              <a:t>thus</a:t>
            </a:r>
            <a:r>
              <a:rPr lang="hr-HR" dirty="0" smtClean="0"/>
              <a:t> </a:t>
            </a:r>
            <a:r>
              <a:rPr lang="hr-HR" dirty="0" err="1" smtClean="0"/>
              <a:t>its</a:t>
            </a:r>
            <a:r>
              <a:rPr lang="hr-HR" dirty="0" smtClean="0"/>
              <a:t> </a:t>
            </a:r>
            <a:r>
              <a:rPr lang="hr-HR" dirty="0" err="1" smtClean="0"/>
              <a:t>own</a:t>
            </a:r>
            <a:r>
              <a:rPr lang="hr-HR" dirty="0" smtClean="0"/>
              <a:t> </a:t>
            </a:r>
            <a:r>
              <a:rPr lang="hr-HR" dirty="0" err="1" smtClean="0"/>
              <a:t>language</a:t>
            </a:r>
            <a:r>
              <a:rPr lang="hr-HR" dirty="0" smtClean="0"/>
              <a:t> </a:t>
            </a:r>
            <a:r>
              <a:rPr lang="hr-HR" dirty="0" err="1" smtClean="0"/>
              <a:t>and</a:t>
            </a:r>
            <a:r>
              <a:rPr lang="hr-HR" dirty="0" smtClean="0"/>
              <a:t> </a:t>
            </a:r>
            <a:r>
              <a:rPr lang="hr-HR" dirty="0" err="1" smtClean="0"/>
              <a:t>knowledge</a:t>
            </a:r>
            <a:r>
              <a:rPr lang="hr-HR" dirty="0" smtClean="0"/>
              <a:t> </a:t>
            </a:r>
            <a:r>
              <a:rPr lang="hr-HR" dirty="0" err="1" smtClean="0"/>
              <a:t>structure</a:t>
            </a:r>
            <a:endParaRPr lang="hr-HR" dirty="0" smtClean="0"/>
          </a:p>
          <a:p>
            <a:r>
              <a:rPr lang="hr-HR" dirty="0" err="1" smtClean="0"/>
              <a:t>Due</a:t>
            </a:r>
            <a:r>
              <a:rPr lang="hr-HR" dirty="0" smtClean="0"/>
              <a:t> to </a:t>
            </a:r>
            <a:r>
              <a:rPr lang="hr-HR" dirty="0" err="1" smtClean="0"/>
              <a:t>incongruity</a:t>
            </a:r>
            <a:r>
              <a:rPr lang="hr-HR" dirty="0" smtClean="0"/>
              <a:t> </a:t>
            </a:r>
            <a:r>
              <a:rPr lang="hr-HR" dirty="0" err="1" smtClean="0"/>
              <a:t>of</a:t>
            </a:r>
            <a:r>
              <a:rPr lang="hr-HR" dirty="0" smtClean="0"/>
              <a:t> legal systems, legal </a:t>
            </a:r>
            <a:r>
              <a:rPr lang="hr-HR" dirty="0" err="1" smtClean="0"/>
              <a:t>translation</a:t>
            </a:r>
            <a:r>
              <a:rPr lang="hr-HR" dirty="0" smtClean="0"/>
              <a:t> is </a:t>
            </a:r>
            <a:r>
              <a:rPr lang="hr-HR" dirty="0" err="1" smtClean="0"/>
              <a:t>often</a:t>
            </a:r>
            <a:r>
              <a:rPr lang="hr-HR" dirty="0" smtClean="0"/>
              <a:t> </a:t>
            </a:r>
            <a:r>
              <a:rPr lang="hr-HR" dirty="0" err="1" smtClean="0"/>
              <a:t>said</a:t>
            </a:r>
            <a:r>
              <a:rPr lang="hr-HR" dirty="0" smtClean="0"/>
              <a:t> to </a:t>
            </a:r>
            <a:r>
              <a:rPr lang="hr-HR" dirty="0" err="1" smtClean="0"/>
              <a:t>be</a:t>
            </a:r>
            <a:r>
              <a:rPr lang="hr-HR" dirty="0" smtClean="0"/>
              <a:t> “</a:t>
            </a:r>
            <a:r>
              <a:rPr lang="hr-HR" dirty="0" err="1" smtClean="0"/>
              <a:t>approximation</a:t>
            </a:r>
            <a:r>
              <a:rPr lang="hr-HR" dirty="0" smtClean="0"/>
              <a:t>”</a:t>
            </a:r>
            <a:endParaRPr lang="hr-HR" dirty="0"/>
          </a:p>
        </p:txBody>
      </p:sp>
    </p:spTree>
    <p:extLst>
      <p:ext uri="{BB962C8B-B14F-4D97-AF65-F5344CB8AC3E}">
        <p14:creationId xmlns:p14="http://schemas.microsoft.com/office/powerpoint/2010/main" val="32692017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Legal </a:t>
            </a:r>
            <a:r>
              <a:rPr lang="hr-HR" dirty="0" err="1" smtClean="0"/>
              <a:t>translation</a:t>
            </a:r>
            <a:r>
              <a:rPr lang="hr-HR" dirty="0" smtClean="0"/>
              <a:t> </a:t>
            </a:r>
            <a:r>
              <a:rPr lang="hr-HR" dirty="0" err="1" smtClean="0"/>
              <a:t>and</a:t>
            </a:r>
            <a:r>
              <a:rPr lang="hr-HR" dirty="0" smtClean="0"/>
              <a:t> </a:t>
            </a:r>
            <a:r>
              <a:rPr lang="hr-HR" dirty="0" err="1" smtClean="0"/>
              <a:t>comparative</a:t>
            </a:r>
            <a:r>
              <a:rPr lang="hr-HR" dirty="0" smtClean="0"/>
              <a:t> </a:t>
            </a:r>
            <a:r>
              <a:rPr lang="hr-HR" dirty="0" err="1" smtClean="0"/>
              <a:t>law</a:t>
            </a:r>
            <a:endParaRPr lang="hr-HR" dirty="0"/>
          </a:p>
        </p:txBody>
      </p:sp>
      <p:sp>
        <p:nvSpPr>
          <p:cNvPr id="3" name="Content Placeholder 2"/>
          <p:cNvSpPr>
            <a:spLocks noGrp="1"/>
          </p:cNvSpPr>
          <p:nvPr>
            <p:ph idx="1"/>
          </p:nvPr>
        </p:nvSpPr>
        <p:spPr/>
        <p:txBody>
          <a:bodyPr>
            <a:normAutofit/>
          </a:bodyPr>
          <a:lstStyle/>
          <a:p>
            <a:r>
              <a:rPr lang="hr-HR" dirty="0" smtClean="0"/>
              <a:t>Legal </a:t>
            </a:r>
            <a:r>
              <a:rPr lang="hr-HR" dirty="0" err="1" smtClean="0"/>
              <a:t>translation</a:t>
            </a:r>
            <a:r>
              <a:rPr lang="hr-HR" dirty="0" smtClean="0"/>
              <a:t> </a:t>
            </a:r>
            <a:r>
              <a:rPr lang="hr-HR" dirty="0" err="1" smtClean="0"/>
              <a:t>consists</a:t>
            </a:r>
            <a:r>
              <a:rPr lang="hr-HR" dirty="0" smtClean="0"/>
              <a:t> </a:t>
            </a:r>
            <a:r>
              <a:rPr lang="hr-HR" dirty="0" err="1" smtClean="0"/>
              <a:t>of</a:t>
            </a:r>
            <a:r>
              <a:rPr lang="hr-HR" dirty="0" smtClean="0"/>
              <a:t> </a:t>
            </a:r>
            <a:r>
              <a:rPr lang="hr-HR" dirty="0" err="1" smtClean="0"/>
              <a:t>both</a:t>
            </a:r>
            <a:r>
              <a:rPr lang="hr-HR" dirty="0" smtClean="0"/>
              <a:t> </a:t>
            </a:r>
            <a:r>
              <a:rPr lang="hr-HR" dirty="0" err="1" smtClean="0"/>
              <a:t>legal</a:t>
            </a:r>
            <a:r>
              <a:rPr lang="hr-HR" dirty="0" smtClean="0"/>
              <a:t> </a:t>
            </a:r>
            <a:r>
              <a:rPr lang="hr-HR" dirty="0" err="1" smtClean="0"/>
              <a:t>and</a:t>
            </a:r>
            <a:r>
              <a:rPr lang="hr-HR" dirty="0" smtClean="0"/>
              <a:t> </a:t>
            </a:r>
            <a:r>
              <a:rPr lang="hr-HR" dirty="0" err="1" smtClean="0"/>
              <a:t>interlingual</a:t>
            </a:r>
            <a:r>
              <a:rPr lang="hr-HR" dirty="0" smtClean="0"/>
              <a:t> transfer</a:t>
            </a:r>
          </a:p>
          <a:p>
            <a:r>
              <a:rPr lang="hr-HR" dirty="0" smtClean="0"/>
              <a:t>Translator – </a:t>
            </a:r>
            <a:r>
              <a:rPr lang="hr-HR" dirty="0" err="1" smtClean="0"/>
              <a:t>concerned</a:t>
            </a:r>
            <a:r>
              <a:rPr lang="hr-HR" dirty="0" smtClean="0"/>
              <a:t> </a:t>
            </a:r>
            <a:r>
              <a:rPr lang="hr-HR" dirty="0" err="1" smtClean="0"/>
              <a:t>not</a:t>
            </a:r>
            <a:r>
              <a:rPr lang="hr-HR" dirty="0" smtClean="0"/>
              <a:t> </a:t>
            </a:r>
            <a:r>
              <a:rPr lang="hr-HR" dirty="0" err="1" smtClean="0"/>
              <a:t>only</a:t>
            </a:r>
            <a:r>
              <a:rPr lang="hr-HR" dirty="0" smtClean="0"/>
              <a:t> </a:t>
            </a:r>
            <a:r>
              <a:rPr lang="hr-HR" dirty="0" err="1" smtClean="0"/>
              <a:t>with</a:t>
            </a:r>
            <a:r>
              <a:rPr lang="hr-HR" dirty="0" smtClean="0"/>
              <a:t> </a:t>
            </a:r>
            <a:r>
              <a:rPr lang="hr-HR" dirty="0" err="1" smtClean="0"/>
              <a:t>interlingual</a:t>
            </a:r>
            <a:r>
              <a:rPr lang="hr-HR" dirty="0" smtClean="0"/>
              <a:t> transfer </a:t>
            </a:r>
            <a:r>
              <a:rPr lang="hr-HR" dirty="0" err="1" smtClean="0"/>
              <a:t>from</a:t>
            </a:r>
            <a:r>
              <a:rPr lang="hr-HR" dirty="0" smtClean="0"/>
              <a:t> a </a:t>
            </a:r>
            <a:r>
              <a:rPr lang="hr-HR" dirty="0" err="1" smtClean="0"/>
              <a:t>source</a:t>
            </a:r>
            <a:r>
              <a:rPr lang="hr-HR" dirty="0" smtClean="0"/>
              <a:t> </a:t>
            </a:r>
            <a:r>
              <a:rPr lang="hr-HR" dirty="0" err="1" smtClean="0"/>
              <a:t>language</a:t>
            </a:r>
            <a:r>
              <a:rPr lang="hr-HR" dirty="0" smtClean="0"/>
              <a:t> </a:t>
            </a:r>
            <a:r>
              <a:rPr lang="hr-HR" dirty="0" err="1" smtClean="0"/>
              <a:t>into</a:t>
            </a:r>
            <a:r>
              <a:rPr lang="hr-HR" dirty="0" smtClean="0"/>
              <a:t> </a:t>
            </a:r>
            <a:r>
              <a:rPr lang="hr-HR" dirty="0" err="1" smtClean="0"/>
              <a:t>a</a:t>
            </a:r>
            <a:r>
              <a:rPr lang="hr-HR" dirty="0" smtClean="0"/>
              <a:t> target </a:t>
            </a:r>
            <a:r>
              <a:rPr lang="hr-HR" dirty="0" err="1" smtClean="0"/>
              <a:t>language</a:t>
            </a:r>
            <a:r>
              <a:rPr lang="hr-HR" dirty="0" smtClean="0"/>
              <a:t> but </a:t>
            </a:r>
            <a:r>
              <a:rPr lang="hr-HR" dirty="0" err="1" smtClean="0"/>
              <a:t>also</a:t>
            </a:r>
            <a:r>
              <a:rPr lang="hr-HR" dirty="0" smtClean="0"/>
              <a:t> </a:t>
            </a:r>
            <a:r>
              <a:rPr lang="hr-HR" dirty="0" err="1" smtClean="0"/>
              <a:t>with</a:t>
            </a:r>
            <a:r>
              <a:rPr lang="hr-HR" dirty="0" smtClean="0"/>
              <a:t> legal transfer </a:t>
            </a:r>
            <a:r>
              <a:rPr lang="hr-HR" dirty="0" err="1" smtClean="0"/>
              <a:t>between</a:t>
            </a:r>
            <a:r>
              <a:rPr lang="hr-HR" dirty="0" smtClean="0"/>
              <a:t> legal systems</a:t>
            </a:r>
          </a:p>
          <a:p>
            <a:r>
              <a:rPr lang="hr-HR" dirty="0" err="1" smtClean="0"/>
              <a:t>The</a:t>
            </a:r>
            <a:r>
              <a:rPr lang="hr-HR" dirty="0" smtClean="0"/>
              <a:t> target legal </a:t>
            </a:r>
            <a:r>
              <a:rPr lang="hr-HR" dirty="0" err="1" smtClean="0"/>
              <a:t>system</a:t>
            </a:r>
            <a:r>
              <a:rPr lang="hr-HR" dirty="0" smtClean="0"/>
              <a:t> – </a:t>
            </a:r>
            <a:r>
              <a:rPr lang="hr-HR" dirty="0" err="1" smtClean="0"/>
              <a:t>the</a:t>
            </a:r>
            <a:r>
              <a:rPr lang="hr-HR" dirty="0" smtClean="0"/>
              <a:t> </a:t>
            </a:r>
            <a:r>
              <a:rPr lang="hr-HR" dirty="0" err="1" smtClean="0"/>
              <a:t>system</a:t>
            </a:r>
            <a:r>
              <a:rPr lang="hr-HR" dirty="0" smtClean="0"/>
              <a:t> to </a:t>
            </a:r>
            <a:r>
              <a:rPr lang="hr-HR" dirty="0" err="1" smtClean="0"/>
              <a:t>which</a:t>
            </a:r>
            <a:r>
              <a:rPr lang="hr-HR" dirty="0" smtClean="0"/>
              <a:t> </a:t>
            </a:r>
            <a:r>
              <a:rPr lang="hr-HR" dirty="0" err="1" smtClean="0"/>
              <a:t>the</a:t>
            </a:r>
            <a:r>
              <a:rPr lang="hr-HR" dirty="0" smtClean="0"/>
              <a:t> target </a:t>
            </a:r>
            <a:r>
              <a:rPr lang="hr-HR" dirty="0" err="1" smtClean="0"/>
              <a:t>receivers</a:t>
            </a:r>
            <a:r>
              <a:rPr lang="hr-HR" dirty="0" smtClean="0"/>
              <a:t> </a:t>
            </a:r>
            <a:r>
              <a:rPr lang="hr-HR" dirty="0" err="1" smtClean="0"/>
              <a:t>belong</a:t>
            </a:r>
            <a:r>
              <a:rPr lang="hr-HR" dirty="0" smtClean="0"/>
              <a:t> </a:t>
            </a:r>
            <a:r>
              <a:rPr lang="hr-HR" dirty="0" err="1" smtClean="0"/>
              <a:t>and</a:t>
            </a:r>
            <a:r>
              <a:rPr lang="hr-HR" dirty="0" smtClean="0"/>
              <a:t> is </a:t>
            </a:r>
            <a:r>
              <a:rPr lang="hr-HR" dirty="0" err="1" smtClean="0"/>
              <a:t>determined</a:t>
            </a:r>
            <a:r>
              <a:rPr lang="hr-HR" dirty="0" smtClean="0"/>
              <a:t> </a:t>
            </a:r>
            <a:r>
              <a:rPr lang="hr-HR" dirty="0" err="1" smtClean="0"/>
              <a:t>by</a:t>
            </a:r>
            <a:r>
              <a:rPr lang="hr-HR" dirty="0" smtClean="0"/>
              <a:t> </a:t>
            </a:r>
            <a:r>
              <a:rPr lang="hr-HR" dirty="0" err="1" smtClean="0"/>
              <a:t>the</a:t>
            </a:r>
            <a:r>
              <a:rPr lang="hr-HR" dirty="0" smtClean="0"/>
              <a:t> </a:t>
            </a:r>
            <a:r>
              <a:rPr lang="hr-HR" dirty="0" err="1" smtClean="0"/>
              <a:t>language</a:t>
            </a:r>
            <a:r>
              <a:rPr lang="hr-HR" dirty="0" smtClean="0"/>
              <a:t> </a:t>
            </a:r>
            <a:r>
              <a:rPr lang="hr-HR" dirty="0" err="1" smtClean="0"/>
              <a:t>of</a:t>
            </a:r>
            <a:r>
              <a:rPr lang="hr-HR" dirty="0" smtClean="0"/>
              <a:t> </a:t>
            </a:r>
            <a:r>
              <a:rPr lang="hr-HR" dirty="0" err="1" smtClean="0"/>
              <a:t>the</a:t>
            </a:r>
            <a:r>
              <a:rPr lang="hr-HR" dirty="0" smtClean="0"/>
              <a:t> target </a:t>
            </a:r>
            <a:r>
              <a:rPr lang="hr-HR" dirty="0" err="1" smtClean="0"/>
              <a:t>text</a:t>
            </a:r>
            <a:endParaRPr lang="hr-HR" dirty="0"/>
          </a:p>
        </p:txBody>
      </p:sp>
    </p:spTree>
    <p:extLst>
      <p:ext uri="{BB962C8B-B14F-4D97-AF65-F5344CB8AC3E}">
        <p14:creationId xmlns:p14="http://schemas.microsoft.com/office/powerpoint/2010/main" val="23443891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role </a:t>
            </a:r>
            <a:r>
              <a:rPr lang="hr-HR" dirty="0" err="1" smtClean="0"/>
              <a:t>of</a:t>
            </a:r>
            <a:r>
              <a:rPr lang="hr-HR" dirty="0" smtClean="0"/>
              <a:t> </a:t>
            </a:r>
            <a:r>
              <a:rPr lang="hr-HR" dirty="0" err="1" smtClean="0"/>
              <a:t>comparative</a:t>
            </a:r>
            <a:r>
              <a:rPr lang="hr-HR" dirty="0" smtClean="0"/>
              <a:t> </a:t>
            </a:r>
            <a:r>
              <a:rPr lang="hr-HR" dirty="0" err="1" smtClean="0"/>
              <a:t>law</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success</a:t>
            </a:r>
            <a:r>
              <a:rPr lang="hr-HR" dirty="0" smtClean="0"/>
              <a:t> </a:t>
            </a:r>
            <a:r>
              <a:rPr lang="hr-HR" dirty="0" err="1" smtClean="0"/>
              <a:t>of</a:t>
            </a:r>
            <a:r>
              <a:rPr lang="hr-HR" dirty="0" smtClean="0"/>
              <a:t> a legal </a:t>
            </a:r>
            <a:r>
              <a:rPr lang="hr-HR" dirty="0" err="1" smtClean="0"/>
              <a:t>translation</a:t>
            </a:r>
            <a:r>
              <a:rPr lang="hr-HR" dirty="0" smtClean="0"/>
              <a:t> </a:t>
            </a:r>
            <a:r>
              <a:rPr lang="hr-HR" dirty="0" err="1" smtClean="0"/>
              <a:t>depends</a:t>
            </a:r>
            <a:r>
              <a:rPr lang="hr-HR" dirty="0" smtClean="0"/>
              <a:t> on </a:t>
            </a:r>
            <a:r>
              <a:rPr lang="hr-HR" dirty="0" err="1" smtClean="0"/>
              <a:t>the</a:t>
            </a:r>
            <a:r>
              <a:rPr lang="hr-HR" dirty="0" smtClean="0"/>
              <a:t> </a:t>
            </a:r>
            <a:r>
              <a:rPr lang="hr-HR" dirty="0" err="1" smtClean="0"/>
              <a:t>degree</a:t>
            </a:r>
            <a:r>
              <a:rPr lang="hr-HR" dirty="0" smtClean="0"/>
              <a:t> </a:t>
            </a:r>
            <a:r>
              <a:rPr lang="hr-HR" dirty="0" err="1" smtClean="0"/>
              <a:t>of</a:t>
            </a:r>
            <a:r>
              <a:rPr lang="hr-HR" dirty="0" smtClean="0"/>
              <a:t> </a:t>
            </a:r>
            <a:r>
              <a:rPr lang="hr-HR" dirty="0" err="1" smtClean="0"/>
              <a:t>similarity</a:t>
            </a:r>
            <a:r>
              <a:rPr lang="hr-HR" dirty="0" smtClean="0"/>
              <a:t> </a:t>
            </a:r>
            <a:r>
              <a:rPr lang="hr-HR" dirty="0" err="1" smtClean="0"/>
              <a:t>of</a:t>
            </a:r>
            <a:r>
              <a:rPr lang="hr-HR" dirty="0" smtClean="0"/>
              <a:t> </a:t>
            </a:r>
            <a:r>
              <a:rPr lang="hr-HR" dirty="0" err="1" smtClean="0"/>
              <a:t>the</a:t>
            </a:r>
            <a:r>
              <a:rPr lang="hr-HR" dirty="0" smtClean="0"/>
              <a:t> </a:t>
            </a:r>
            <a:r>
              <a:rPr lang="hr-HR" dirty="0" err="1" smtClean="0"/>
              <a:t>source</a:t>
            </a:r>
            <a:r>
              <a:rPr lang="hr-HR" dirty="0" smtClean="0"/>
              <a:t> </a:t>
            </a:r>
            <a:r>
              <a:rPr lang="hr-HR" dirty="0" err="1" smtClean="0"/>
              <a:t>and</a:t>
            </a:r>
            <a:r>
              <a:rPr lang="hr-HR" dirty="0" smtClean="0"/>
              <a:t> target legal systems, </a:t>
            </a:r>
            <a:r>
              <a:rPr lang="hr-HR" dirty="0" err="1" smtClean="0"/>
              <a:t>and</a:t>
            </a:r>
            <a:endParaRPr lang="hr-HR" dirty="0" smtClean="0"/>
          </a:p>
          <a:p>
            <a:r>
              <a:rPr lang="hr-HR" dirty="0" smtClean="0"/>
              <a:t>On </a:t>
            </a:r>
            <a:r>
              <a:rPr lang="hr-HR" dirty="0" err="1" smtClean="0"/>
              <a:t>the</a:t>
            </a:r>
            <a:r>
              <a:rPr lang="hr-HR" dirty="0" smtClean="0"/>
              <a:t> </a:t>
            </a:r>
            <a:r>
              <a:rPr lang="hr-HR" dirty="0" err="1" smtClean="0"/>
              <a:t>affinity</a:t>
            </a:r>
            <a:r>
              <a:rPr lang="hr-HR" dirty="0" smtClean="0"/>
              <a:t> </a:t>
            </a:r>
            <a:r>
              <a:rPr lang="hr-HR" dirty="0" err="1" smtClean="0"/>
              <a:t>of</a:t>
            </a:r>
            <a:r>
              <a:rPr lang="hr-HR" dirty="0" smtClean="0"/>
              <a:t> </a:t>
            </a:r>
            <a:r>
              <a:rPr lang="hr-HR" dirty="0" err="1" smtClean="0"/>
              <a:t>the</a:t>
            </a:r>
            <a:r>
              <a:rPr lang="hr-HR" dirty="0" smtClean="0"/>
              <a:t> </a:t>
            </a:r>
            <a:r>
              <a:rPr lang="hr-HR" dirty="0" err="1" smtClean="0"/>
              <a:t>source</a:t>
            </a:r>
            <a:r>
              <a:rPr lang="hr-HR" dirty="0" smtClean="0"/>
              <a:t> </a:t>
            </a:r>
            <a:r>
              <a:rPr lang="hr-HR" dirty="0" err="1" smtClean="0"/>
              <a:t>and</a:t>
            </a:r>
            <a:r>
              <a:rPr lang="hr-HR" dirty="0" smtClean="0"/>
              <a:t> target </a:t>
            </a:r>
            <a:r>
              <a:rPr lang="hr-HR" dirty="0" err="1" smtClean="0"/>
              <a:t>languages</a:t>
            </a:r>
            <a:endParaRPr lang="hr-HR" dirty="0"/>
          </a:p>
        </p:txBody>
      </p:sp>
    </p:spTree>
    <p:extLst>
      <p:ext uri="{BB962C8B-B14F-4D97-AF65-F5344CB8AC3E}">
        <p14:creationId xmlns:p14="http://schemas.microsoft.com/office/powerpoint/2010/main" val="12324704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Types</a:t>
            </a:r>
            <a:r>
              <a:rPr lang="hr-HR" dirty="0" smtClean="0"/>
              <a:t> </a:t>
            </a:r>
            <a:r>
              <a:rPr lang="hr-HR" dirty="0" err="1" smtClean="0"/>
              <a:t>of</a:t>
            </a:r>
            <a:r>
              <a:rPr lang="hr-HR" dirty="0" smtClean="0"/>
              <a:t> legal </a:t>
            </a:r>
            <a:r>
              <a:rPr lang="hr-HR" dirty="0" err="1" smtClean="0"/>
              <a:t>texts</a:t>
            </a:r>
            <a:endParaRPr lang="hr-HR" dirty="0"/>
          </a:p>
        </p:txBody>
      </p:sp>
      <p:graphicFrame>
        <p:nvGraphicFramePr>
          <p:cNvPr id="4" name="Content Placeholder 3"/>
          <p:cNvGraphicFramePr>
            <a:graphicFrameLocks noGrp="1"/>
          </p:cNvGraphicFramePr>
          <p:nvPr>
            <p:ph idx="1"/>
          </p:nvPr>
        </p:nvGraphicFramePr>
        <p:xfrm>
          <a:off x="2438400" y="1447800"/>
          <a:ext cx="7772400" cy="237744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70840">
                <a:tc>
                  <a:txBody>
                    <a:bodyPr/>
                    <a:lstStyle/>
                    <a:p>
                      <a:r>
                        <a:rPr lang="hr-HR" dirty="0" err="1" smtClean="0"/>
                        <a:t>Prescriptive</a:t>
                      </a:r>
                      <a:endParaRPr lang="hr-HR" dirty="0"/>
                    </a:p>
                  </a:txBody>
                  <a:tcPr marL="86360" marR="86360"/>
                </a:tc>
                <a:tc>
                  <a:txBody>
                    <a:bodyPr/>
                    <a:lstStyle/>
                    <a:p>
                      <a:r>
                        <a:rPr lang="hr-HR" dirty="0" err="1" smtClean="0"/>
                        <a:t>Descriptive</a:t>
                      </a:r>
                      <a:r>
                        <a:rPr lang="hr-HR" dirty="0" smtClean="0"/>
                        <a:t>/</a:t>
                      </a:r>
                      <a:r>
                        <a:rPr lang="hr-HR" dirty="0" err="1" smtClean="0"/>
                        <a:t>prescriptive</a:t>
                      </a:r>
                      <a:endParaRPr lang="hr-HR" dirty="0"/>
                    </a:p>
                  </a:txBody>
                  <a:tcPr marL="86360" marR="86360"/>
                </a:tc>
                <a:tc>
                  <a:txBody>
                    <a:bodyPr/>
                    <a:lstStyle/>
                    <a:p>
                      <a:r>
                        <a:rPr lang="hr-HR" dirty="0" err="1" smtClean="0"/>
                        <a:t>descriptive</a:t>
                      </a:r>
                      <a:endParaRPr lang="hr-HR" dirty="0"/>
                    </a:p>
                  </a:txBody>
                  <a:tcPr marL="86360" marR="86360"/>
                </a:tc>
                <a:extLst>
                  <a:ext uri="{0D108BD9-81ED-4DB2-BD59-A6C34878D82A}">
                    <a16:rowId xmlns:a16="http://schemas.microsoft.com/office/drawing/2014/main" val="10000"/>
                  </a:ext>
                </a:extLst>
              </a:tr>
              <a:tr h="370840">
                <a:tc>
                  <a:txBody>
                    <a:bodyPr/>
                    <a:lstStyle/>
                    <a:p>
                      <a:r>
                        <a:rPr lang="hr-HR" dirty="0" err="1" smtClean="0"/>
                        <a:t>Legislation</a:t>
                      </a:r>
                      <a:r>
                        <a:rPr lang="hr-HR" dirty="0" smtClean="0"/>
                        <a:t>, </a:t>
                      </a:r>
                      <a:r>
                        <a:rPr lang="hr-HR" dirty="0" err="1" smtClean="0"/>
                        <a:t>delegated</a:t>
                      </a:r>
                      <a:r>
                        <a:rPr lang="hr-HR" dirty="0" smtClean="0"/>
                        <a:t> </a:t>
                      </a:r>
                      <a:r>
                        <a:rPr lang="hr-HR" dirty="0" err="1" smtClean="0"/>
                        <a:t>legislation</a:t>
                      </a:r>
                      <a:endParaRPr lang="hr-HR" dirty="0" smtClean="0"/>
                    </a:p>
                    <a:p>
                      <a:r>
                        <a:rPr lang="hr-HR" dirty="0" err="1" smtClean="0"/>
                        <a:t>Codifications</a:t>
                      </a:r>
                      <a:endParaRPr lang="hr-HR" dirty="0" smtClean="0"/>
                    </a:p>
                    <a:p>
                      <a:r>
                        <a:rPr lang="hr-HR" dirty="0" err="1" smtClean="0"/>
                        <a:t>Treaties</a:t>
                      </a:r>
                      <a:r>
                        <a:rPr lang="hr-HR" dirty="0" smtClean="0"/>
                        <a:t> </a:t>
                      </a:r>
                      <a:r>
                        <a:rPr lang="hr-HR" dirty="0" err="1" smtClean="0"/>
                        <a:t>and</a:t>
                      </a:r>
                      <a:r>
                        <a:rPr lang="hr-HR" dirty="0" smtClean="0"/>
                        <a:t> </a:t>
                      </a:r>
                      <a:r>
                        <a:rPr lang="hr-HR" dirty="0" err="1" smtClean="0"/>
                        <a:t>conventions</a:t>
                      </a:r>
                      <a:endParaRPr lang="hr-HR" dirty="0" smtClean="0"/>
                    </a:p>
                    <a:p>
                      <a:r>
                        <a:rPr lang="hr-HR" dirty="0" err="1" smtClean="0"/>
                        <a:t>Co</a:t>
                      </a:r>
                      <a:r>
                        <a:rPr lang="hr-HR" baseline="0" dirty="0" err="1" smtClean="0"/>
                        <a:t>ntracts</a:t>
                      </a:r>
                      <a:endParaRPr lang="hr-HR" dirty="0"/>
                    </a:p>
                  </a:txBody>
                  <a:tcPr marL="86360" marR="86360"/>
                </a:tc>
                <a:tc>
                  <a:txBody>
                    <a:bodyPr/>
                    <a:lstStyle/>
                    <a:p>
                      <a:r>
                        <a:rPr lang="hr-HR" dirty="0" err="1" smtClean="0"/>
                        <a:t>Judgments</a:t>
                      </a:r>
                      <a:endParaRPr lang="hr-HR" dirty="0" smtClean="0"/>
                    </a:p>
                    <a:p>
                      <a:r>
                        <a:rPr lang="hr-HR" dirty="0" err="1" smtClean="0"/>
                        <a:t>Wills</a:t>
                      </a:r>
                      <a:endParaRPr lang="hr-HR" dirty="0" smtClean="0"/>
                    </a:p>
                    <a:p>
                      <a:r>
                        <a:rPr lang="hr-HR" dirty="0" err="1" smtClean="0"/>
                        <a:t>Documents</a:t>
                      </a:r>
                      <a:r>
                        <a:rPr lang="hr-HR" dirty="0" smtClean="0"/>
                        <a:t> </a:t>
                      </a:r>
                      <a:r>
                        <a:rPr lang="hr-HR" dirty="0" err="1" smtClean="0"/>
                        <a:t>used</a:t>
                      </a:r>
                      <a:r>
                        <a:rPr lang="hr-HR" dirty="0" smtClean="0"/>
                        <a:t> for </a:t>
                      </a:r>
                      <a:r>
                        <a:rPr lang="hr-HR" dirty="0" err="1" smtClean="0"/>
                        <a:t>judicial</a:t>
                      </a:r>
                      <a:r>
                        <a:rPr lang="hr-HR" dirty="0" smtClean="0"/>
                        <a:t> </a:t>
                      </a:r>
                      <a:r>
                        <a:rPr lang="hr-HR" dirty="0" err="1" smtClean="0"/>
                        <a:t>proceedings</a:t>
                      </a:r>
                      <a:r>
                        <a:rPr lang="hr-HR" dirty="0" smtClean="0"/>
                        <a:t> (</a:t>
                      </a:r>
                      <a:r>
                        <a:rPr lang="hr-HR" dirty="0" err="1" smtClean="0"/>
                        <a:t>appeals</a:t>
                      </a:r>
                      <a:r>
                        <a:rPr lang="hr-HR" dirty="0" smtClean="0"/>
                        <a:t>, </a:t>
                      </a:r>
                      <a:r>
                        <a:rPr lang="hr-HR" dirty="0" err="1" smtClean="0"/>
                        <a:t>requests</a:t>
                      </a:r>
                      <a:r>
                        <a:rPr lang="hr-HR" dirty="0" smtClean="0"/>
                        <a:t>)</a:t>
                      </a:r>
                      <a:endParaRPr lang="hr-HR" dirty="0"/>
                    </a:p>
                  </a:txBody>
                  <a:tcPr marL="86360" marR="86360"/>
                </a:tc>
                <a:tc>
                  <a:txBody>
                    <a:bodyPr/>
                    <a:lstStyle/>
                    <a:p>
                      <a:r>
                        <a:rPr lang="hr-HR" dirty="0" err="1" smtClean="0"/>
                        <a:t>Academic</a:t>
                      </a:r>
                      <a:r>
                        <a:rPr lang="hr-HR" dirty="0" smtClean="0"/>
                        <a:t> </a:t>
                      </a:r>
                      <a:r>
                        <a:rPr lang="hr-HR" dirty="0" err="1" smtClean="0"/>
                        <a:t>textbooks</a:t>
                      </a:r>
                      <a:endParaRPr lang="hr-HR" dirty="0" smtClean="0"/>
                    </a:p>
                    <a:p>
                      <a:r>
                        <a:rPr lang="hr-HR" dirty="0" err="1" smtClean="0"/>
                        <a:t>Commentaries</a:t>
                      </a:r>
                      <a:endParaRPr lang="hr-HR" dirty="0" smtClean="0"/>
                    </a:p>
                    <a:p>
                      <a:r>
                        <a:rPr lang="hr-HR" dirty="0" err="1" smtClean="0"/>
                        <a:t>Scholarly</a:t>
                      </a:r>
                      <a:r>
                        <a:rPr lang="hr-HR" baseline="0" dirty="0" smtClean="0"/>
                        <a:t> </a:t>
                      </a:r>
                      <a:r>
                        <a:rPr lang="hr-HR" baseline="0" dirty="0" err="1" smtClean="0"/>
                        <a:t>articles</a:t>
                      </a:r>
                      <a:endParaRPr lang="hr-HR" baseline="0" dirty="0" smtClean="0"/>
                    </a:p>
                    <a:p>
                      <a:r>
                        <a:rPr lang="hr-HR" baseline="0" dirty="0" smtClean="0"/>
                        <a:t>Legal </a:t>
                      </a:r>
                      <a:r>
                        <a:rPr lang="hr-HR" baseline="0" dirty="0" err="1" smtClean="0"/>
                        <a:t>opinions</a:t>
                      </a:r>
                      <a:endParaRPr lang="hr-HR" dirty="0"/>
                    </a:p>
                  </a:txBody>
                  <a:tcPr marL="86360" marR="8636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386426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Legal </a:t>
            </a:r>
            <a:r>
              <a:rPr lang="hr-HR" dirty="0" err="1" smtClean="0"/>
              <a:t>translation</a:t>
            </a:r>
            <a:r>
              <a:rPr lang="hr-HR" dirty="0" smtClean="0"/>
              <a:t> as </a:t>
            </a:r>
            <a:r>
              <a:rPr lang="hr-HR" dirty="0" err="1" smtClean="0"/>
              <a:t>communication</a:t>
            </a:r>
            <a:endParaRPr lang="hr-HR" dirty="0"/>
          </a:p>
        </p:txBody>
      </p:sp>
      <p:sp>
        <p:nvSpPr>
          <p:cNvPr id="3" name="Content Placeholder 2"/>
          <p:cNvSpPr>
            <a:spLocks noGrp="1"/>
          </p:cNvSpPr>
          <p:nvPr>
            <p:ph idx="1"/>
          </p:nvPr>
        </p:nvSpPr>
        <p:spPr/>
        <p:txBody>
          <a:bodyPr/>
          <a:lstStyle/>
          <a:p>
            <a:r>
              <a:rPr lang="hr-HR" dirty="0" err="1" smtClean="0"/>
              <a:t>Factors</a:t>
            </a:r>
            <a:r>
              <a:rPr lang="hr-HR" dirty="0" smtClean="0"/>
              <a:t> </a:t>
            </a:r>
            <a:r>
              <a:rPr lang="hr-HR" dirty="0" err="1" smtClean="0"/>
              <a:t>that</a:t>
            </a:r>
            <a:r>
              <a:rPr lang="hr-HR" dirty="0" smtClean="0"/>
              <a:t> </a:t>
            </a:r>
            <a:r>
              <a:rPr lang="hr-HR" dirty="0" err="1" smtClean="0"/>
              <a:t>have</a:t>
            </a:r>
            <a:r>
              <a:rPr lang="hr-HR" dirty="0" smtClean="0"/>
              <a:t> </a:t>
            </a:r>
            <a:r>
              <a:rPr lang="hr-HR" dirty="0" err="1" smtClean="0"/>
              <a:t>an</a:t>
            </a:r>
            <a:r>
              <a:rPr lang="hr-HR" dirty="0" smtClean="0"/>
              <a:t> </a:t>
            </a:r>
            <a:r>
              <a:rPr lang="hr-HR" dirty="0" err="1" smtClean="0"/>
              <a:t>impact</a:t>
            </a:r>
            <a:r>
              <a:rPr lang="hr-HR" dirty="0" smtClean="0"/>
              <a:t> on </a:t>
            </a:r>
            <a:r>
              <a:rPr lang="hr-HR" dirty="0" err="1" smtClean="0"/>
              <a:t>translation</a:t>
            </a:r>
            <a:r>
              <a:rPr lang="hr-HR" dirty="0" smtClean="0"/>
              <a:t> </a:t>
            </a:r>
            <a:r>
              <a:rPr lang="hr-HR" dirty="0" err="1" smtClean="0"/>
              <a:t>strategy</a:t>
            </a:r>
            <a:r>
              <a:rPr lang="hr-HR" dirty="0" smtClean="0"/>
              <a:t>:</a:t>
            </a:r>
          </a:p>
          <a:p>
            <a:r>
              <a:rPr lang="hr-HR" dirty="0" err="1" smtClean="0"/>
              <a:t>Type</a:t>
            </a:r>
            <a:r>
              <a:rPr lang="hr-HR" dirty="0" smtClean="0"/>
              <a:t> </a:t>
            </a:r>
            <a:r>
              <a:rPr lang="hr-HR" dirty="0" err="1" smtClean="0"/>
              <a:t>of</a:t>
            </a:r>
            <a:r>
              <a:rPr lang="hr-HR" dirty="0" smtClean="0"/>
              <a:t> </a:t>
            </a:r>
            <a:r>
              <a:rPr lang="hr-HR" dirty="0" err="1" smtClean="0"/>
              <a:t>text</a:t>
            </a:r>
            <a:endParaRPr lang="hr-HR" dirty="0" smtClean="0"/>
          </a:p>
          <a:p>
            <a:r>
              <a:rPr lang="hr-HR" dirty="0" err="1" smtClean="0"/>
              <a:t>Communicative</a:t>
            </a:r>
            <a:r>
              <a:rPr lang="hr-HR" dirty="0" smtClean="0"/>
              <a:t> </a:t>
            </a:r>
            <a:r>
              <a:rPr lang="hr-HR" dirty="0" err="1" smtClean="0"/>
              <a:t>function</a:t>
            </a:r>
            <a:r>
              <a:rPr lang="hr-HR" dirty="0" smtClean="0"/>
              <a:t> or </a:t>
            </a:r>
            <a:r>
              <a:rPr lang="hr-HR" dirty="0" err="1" smtClean="0"/>
              <a:t>purpose</a:t>
            </a:r>
            <a:r>
              <a:rPr lang="hr-HR" dirty="0" smtClean="0"/>
              <a:t> (</a:t>
            </a:r>
            <a:r>
              <a:rPr lang="hr-HR" dirty="0" err="1" smtClean="0"/>
              <a:t>skopos</a:t>
            </a:r>
            <a:r>
              <a:rPr lang="hr-HR" dirty="0" smtClean="0"/>
              <a:t>)</a:t>
            </a:r>
          </a:p>
          <a:p>
            <a:r>
              <a:rPr lang="hr-HR" dirty="0" smtClean="0"/>
              <a:t>Legal </a:t>
            </a:r>
            <a:r>
              <a:rPr lang="hr-HR" dirty="0" err="1" smtClean="0"/>
              <a:t>factors</a:t>
            </a:r>
            <a:r>
              <a:rPr lang="hr-HR" dirty="0" smtClean="0"/>
              <a:t>: </a:t>
            </a:r>
            <a:r>
              <a:rPr lang="hr-HR" dirty="0" err="1" smtClean="0"/>
              <a:t>source</a:t>
            </a:r>
            <a:r>
              <a:rPr lang="hr-HR" dirty="0" smtClean="0"/>
              <a:t> legal </a:t>
            </a:r>
            <a:r>
              <a:rPr lang="hr-HR" dirty="0" err="1" smtClean="0"/>
              <a:t>system</a:t>
            </a:r>
            <a:r>
              <a:rPr lang="hr-HR" dirty="0" smtClean="0"/>
              <a:t>, </a:t>
            </a:r>
            <a:r>
              <a:rPr lang="hr-HR" dirty="0" err="1" smtClean="0"/>
              <a:t>legal</a:t>
            </a:r>
            <a:r>
              <a:rPr lang="hr-HR" dirty="0" smtClean="0"/>
              <a:t> </a:t>
            </a:r>
            <a:r>
              <a:rPr lang="hr-HR" dirty="0" err="1" smtClean="0"/>
              <a:t>receivers</a:t>
            </a:r>
            <a:r>
              <a:rPr lang="hr-HR" dirty="0" smtClean="0"/>
              <a:t> </a:t>
            </a:r>
            <a:r>
              <a:rPr lang="hr-HR" dirty="0" err="1" smtClean="0"/>
              <a:t>and</a:t>
            </a:r>
            <a:r>
              <a:rPr lang="hr-HR" dirty="0" smtClean="0"/>
              <a:t> target legal systems, how </a:t>
            </a:r>
            <a:r>
              <a:rPr lang="hr-HR" dirty="0" err="1" smtClean="0"/>
              <a:t>many</a:t>
            </a:r>
            <a:r>
              <a:rPr lang="hr-HR" dirty="0" smtClean="0"/>
              <a:t> legal systems are </a:t>
            </a:r>
            <a:r>
              <a:rPr lang="hr-HR" dirty="0" err="1" smtClean="0"/>
              <a:t>involved</a:t>
            </a:r>
            <a:r>
              <a:rPr lang="hr-HR" dirty="0" smtClean="0"/>
              <a:t>, </a:t>
            </a:r>
            <a:r>
              <a:rPr lang="hr-HR" dirty="0" err="1" smtClean="0"/>
              <a:t>drafting</a:t>
            </a:r>
            <a:r>
              <a:rPr lang="hr-HR" dirty="0" smtClean="0"/>
              <a:t> </a:t>
            </a:r>
            <a:r>
              <a:rPr lang="hr-HR" dirty="0" err="1" smtClean="0"/>
              <a:t>techniques</a:t>
            </a:r>
            <a:r>
              <a:rPr lang="hr-HR" dirty="0" smtClean="0"/>
              <a:t>, </a:t>
            </a:r>
            <a:r>
              <a:rPr lang="hr-HR" dirty="0" err="1" smtClean="0"/>
              <a:t>rules</a:t>
            </a:r>
            <a:r>
              <a:rPr lang="hr-HR" dirty="0" smtClean="0"/>
              <a:t> </a:t>
            </a:r>
            <a:r>
              <a:rPr lang="hr-HR" dirty="0" err="1" smtClean="0"/>
              <a:t>of</a:t>
            </a:r>
            <a:r>
              <a:rPr lang="hr-HR" dirty="0" smtClean="0"/>
              <a:t> </a:t>
            </a:r>
            <a:r>
              <a:rPr lang="hr-HR" dirty="0" err="1" smtClean="0"/>
              <a:t>interpretation</a:t>
            </a:r>
            <a:endParaRPr lang="hr-HR" dirty="0"/>
          </a:p>
        </p:txBody>
      </p:sp>
    </p:spTree>
    <p:extLst>
      <p:ext uri="{BB962C8B-B14F-4D97-AF65-F5344CB8AC3E}">
        <p14:creationId xmlns:p14="http://schemas.microsoft.com/office/powerpoint/2010/main" val="39764602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Skopos</a:t>
            </a:r>
            <a:r>
              <a:rPr lang="hr-HR" dirty="0" smtClean="0"/>
              <a:t> </a:t>
            </a:r>
            <a:r>
              <a:rPr lang="hr-HR" dirty="0" err="1" smtClean="0"/>
              <a:t>theory</a:t>
            </a:r>
            <a:endParaRPr lang="en-US" dirty="0"/>
          </a:p>
        </p:txBody>
      </p:sp>
      <p:sp>
        <p:nvSpPr>
          <p:cNvPr id="3" name="Content Placeholder 2"/>
          <p:cNvSpPr>
            <a:spLocks noGrp="1"/>
          </p:cNvSpPr>
          <p:nvPr>
            <p:ph idx="1"/>
          </p:nvPr>
        </p:nvSpPr>
        <p:spPr/>
        <p:txBody>
          <a:bodyPr/>
          <a:lstStyle/>
          <a:p>
            <a:r>
              <a:rPr lang="hr-HR" dirty="0" err="1" smtClean="0"/>
              <a:t>Translation</a:t>
            </a:r>
            <a:r>
              <a:rPr lang="hr-HR" dirty="0" smtClean="0"/>
              <a:t> as </a:t>
            </a:r>
            <a:r>
              <a:rPr lang="hr-HR" dirty="0" err="1" smtClean="0"/>
              <a:t>action</a:t>
            </a:r>
            <a:endParaRPr lang="hr-HR" dirty="0" smtClean="0"/>
          </a:p>
          <a:p>
            <a:r>
              <a:rPr lang="en-US" dirty="0" err="1" smtClean="0"/>
              <a:t>Skopos</a:t>
            </a:r>
            <a:r>
              <a:rPr lang="en-US" dirty="0" smtClean="0"/>
              <a:t> </a:t>
            </a:r>
            <a:r>
              <a:rPr lang="en-US" dirty="0"/>
              <a:t>Theory does not carry any inherent orientation towards free or faithful </a:t>
            </a:r>
            <a:r>
              <a:rPr lang="en-US" dirty="0" smtClean="0"/>
              <a:t>translation </a:t>
            </a:r>
            <a:endParaRPr lang="hr-HR" dirty="0" smtClean="0"/>
          </a:p>
          <a:p>
            <a:r>
              <a:rPr lang="en-US" dirty="0" smtClean="0"/>
              <a:t>its </a:t>
            </a:r>
            <a:r>
              <a:rPr lang="en-US" dirty="0"/>
              <a:t>main focus and </a:t>
            </a:r>
            <a:r>
              <a:rPr lang="en-US" dirty="0" smtClean="0"/>
              <a:t>priority</a:t>
            </a:r>
            <a:r>
              <a:rPr lang="hr-HR" dirty="0" smtClean="0"/>
              <a:t> - </a:t>
            </a:r>
            <a:r>
              <a:rPr lang="en-US" dirty="0" smtClean="0"/>
              <a:t>to </a:t>
            </a:r>
            <a:r>
              <a:rPr lang="en-US" dirty="0"/>
              <a:t>fulfill the intended purpose of a source text </a:t>
            </a:r>
            <a:endParaRPr lang="hr-HR" dirty="0" smtClean="0"/>
          </a:p>
          <a:p>
            <a:r>
              <a:rPr lang="en-US" dirty="0" err="1" smtClean="0"/>
              <a:t>Skopos</a:t>
            </a:r>
            <a:r>
              <a:rPr lang="en-US" dirty="0" smtClean="0"/>
              <a:t> </a:t>
            </a:r>
            <a:r>
              <a:rPr lang="en-US" dirty="0"/>
              <a:t>Theory suggests that translations should focus on the target culture and </a:t>
            </a:r>
            <a:r>
              <a:rPr lang="en-US" dirty="0" smtClean="0"/>
              <a:t>language, </a:t>
            </a:r>
            <a:r>
              <a:rPr lang="en-US" dirty="0"/>
              <a:t>their effects on the reader, and the original author’s purpose as decisive factors, rather than the effects and purposes of the source language</a:t>
            </a:r>
            <a:r>
              <a:rPr lang="en-US" dirty="0" smtClean="0"/>
              <a:t>.</a:t>
            </a:r>
            <a:endParaRPr lang="en-US" dirty="0"/>
          </a:p>
        </p:txBody>
      </p:sp>
    </p:spTree>
    <p:extLst>
      <p:ext uri="{BB962C8B-B14F-4D97-AF65-F5344CB8AC3E}">
        <p14:creationId xmlns:p14="http://schemas.microsoft.com/office/powerpoint/2010/main" val="6339225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Skopos</a:t>
            </a:r>
            <a:r>
              <a:rPr lang="hr-HR" dirty="0" smtClean="0"/>
              <a:t> </a:t>
            </a:r>
            <a:r>
              <a:rPr lang="hr-HR" dirty="0" err="1" smtClean="0"/>
              <a:t>theory</a:t>
            </a:r>
            <a:endParaRPr lang="en-US" dirty="0"/>
          </a:p>
        </p:txBody>
      </p:sp>
      <p:sp>
        <p:nvSpPr>
          <p:cNvPr id="3" name="Content Placeholder 2"/>
          <p:cNvSpPr>
            <a:spLocks noGrp="1"/>
          </p:cNvSpPr>
          <p:nvPr>
            <p:ph idx="1"/>
          </p:nvPr>
        </p:nvSpPr>
        <p:spPr/>
        <p:txBody>
          <a:bodyPr/>
          <a:lstStyle/>
          <a:p>
            <a:r>
              <a:rPr lang="en-US" dirty="0"/>
              <a:t>Treating cultures and languages as systems and lower level items as elements, when one element is transferred from one system to another, its value will change because it is now related to the elements belonging to the new system. </a:t>
            </a:r>
            <a:endParaRPr lang="hr-HR" dirty="0" smtClean="0"/>
          </a:p>
          <a:p>
            <a:r>
              <a:rPr lang="en-US" dirty="0" smtClean="0"/>
              <a:t>This </a:t>
            </a:r>
            <a:r>
              <a:rPr lang="en-US" dirty="0"/>
              <a:t>means that modifications when transferring from source text to target text are appropriate in certain contexts so long the transferred element possesses the same amount of conventionality in the target culture as the original did in the source culture</a:t>
            </a:r>
          </a:p>
        </p:txBody>
      </p:sp>
    </p:spTree>
    <p:extLst>
      <p:ext uri="{BB962C8B-B14F-4D97-AF65-F5344CB8AC3E}">
        <p14:creationId xmlns:p14="http://schemas.microsoft.com/office/powerpoint/2010/main" val="15555246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Status </a:t>
            </a:r>
            <a:r>
              <a:rPr lang="hr-HR" dirty="0" err="1" smtClean="0"/>
              <a:t>of</a:t>
            </a:r>
            <a:r>
              <a:rPr lang="hr-HR" dirty="0" smtClean="0"/>
              <a:t> legal </a:t>
            </a:r>
            <a:r>
              <a:rPr lang="hr-HR" dirty="0" err="1" smtClean="0"/>
              <a:t>translations</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communicative</a:t>
            </a:r>
            <a:r>
              <a:rPr lang="hr-HR" dirty="0" smtClean="0"/>
              <a:t> </a:t>
            </a:r>
            <a:r>
              <a:rPr lang="hr-HR" dirty="0" err="1" smtClean="0"/>
              <a:t>purpose</a:t>
            </a:r>
            <a:r>
              <a:rPr lang="hr-HR" dirty="0" smtClean="0"/>
              <a:t> – </a:t>
            </a:r>
            <a:r>
              <a:rPr lang="hr-HR" dirty="0" err="1" smtClean="0"/>
              <a:t>determined</a:t>
            </a:r>
            <a:r>
              <a:rPr lang="hr-HR" dirty="0" smtClean="0"/>
              <a:t> </a:t>
            </a:r>
            <a:r>
              <a:rPr lang="hr-HR" dirty="0" err="1" smtClean="0"/>
              <a:t>by</a:t>
            </a:r>
            <a:r>
              <a:rPr lang="hr-HR" dirty="0" smtClean="0"/>
              <a:t> </a:t>
            </a:r>
            <a:r>
              <a:rPr lang="hr-HR" dirty="0" err="1" smtClean="0"/>
              <a:t>its</a:t>
            </a:r>
            <a:r>
              <a:rPr lang="hr-HR" dirty="0" smtClean="0"/>
              <a:t> status, </a:t>
            </a:r>
            <a:r>
              <a:rPr lang="hr-HR" dirty="0" err="1" smtClean="0"/>
              <a:t>i.e</a:t>
            </a:r>
            <a:r>
              <a:rPr lang="hr-HR" dirty="0" smtClean="0"/>
              <a:t>. </a:t>
            </a:r>
            <a:r>
              <a:rPr lang="hr-HR" dirty="0" err="1" smtClean="0"/>
              <a:t>whether</a:t>
            </a:r>
            <a:r>
              <a:rPr lang="hr-HR" dirty="0" smtClean="0"/>
              <a:t> it is </a:t>
            </a:r>
            <a:r>
              <a:rPr lang="hr-HR" dirty="0" err="1" smtClean="0"/>
              <a:t>authentic</a:t>
            </a:r>
            <a:r>
              <a:rPr lang="hr-HR" dirty="0" smtClean="0"/>
              <a:t> or </a:t>
            </a:r>
            <a:r>
              <a:rPr lang="hr-HR" dirty="0" err="1" smtClean="0"/>
              <a:t>non</a:t>
            </a:r>
            <a:r>
              <a:rPr lang="hr-HR" dirty="0" smtClean="0"/>
              <a:t>-</a:t>
            </a:r>
            <a:r>
              <a:rPr lang="hr-HR" dirty="0" err="1" smtClean="0"/>
              <a:t>authentic</a:t>
            </a:r>
            <a:endParaRPr lang="hr-HR" dirty="0" smtClean="0"/>
          </a:p>
          <a:p>
            <a:r>
              <a:rPr lang="hr-HR" dirty="0" err="1" smtClean="0"/>
              <a:t>Authenticated</a:t>
            </a:r>
            <a:r>
              <a:rPr lang="hr-HR" dirty="0" smtClean="0"/>
              <a:t> </a:t>
            </a:r>
            <a:r>
              <a:rPr lang="hr-HR" dirty="0" err="1" smtClean="0"/>
              <a:t>translations</a:t>
            </a:r>
            <a:r>
              <a:rPr lang="hr-HR" dirty="0" smtClean="0"/>
              <a:t> – </a:t>
            </a:r>
            <a:r>
              <a:rPr lang="hr-HR" dirty="0" err="1" smtClean="0"/>
              <a:t>legally</a:t>
            </a:r>
            <a:r>
              <a:rPr lang="hr-HR" dirty="0" smtClean="0"/>
              <a:t> </a:t>
            </a:r>
            <a:r>
              <a:rPr lang="hr-HR" dirty="0" err="1" smtClean="0"/>
              <a:t>binding</a:t>
            </a:r>
            <a:endParaRPr lang="hr-HR" dirty="0" smtClean="0"/>
          </a:p>
          <a:p>
            <a:r>
              <a:rPr lang="hr-HR" dirty="0" smtClean="0"/>
              <a:t>(</a:t>
            </a:r>
            <a:r>
              <a:rPr lang="hr-HR" dirty="0" err="1" smtClean="0"/>
              <a:t>e.g</a:t>
            </a:r>
            <a:r>
              <a:rPr lang="hr-HR" dirty="0" smtClean="0"/>
              <a:t>. EU </a:t>
            </a:r>
            <a:r>
              <a:rPr lang="hr-HR" dirty="0" err="1" smtClean="0"/>
              <a:t>legislation</a:t>
            </a:r>
            <a:r>
              <a:rPr lang="hr-HR" dirty="0" smtClean="0"/>
              <a:t>, UN </a:t>
            </a:r>
            <a:r>
              <a:rPr lang="hr-HR" dirty="0" err="1" smtClean="0"/>
              <a:t>conventions</a:t>
            </a:r>
            <a:r>
              <a:rPr lang="hr-HR" dirty="0" smtClean="0"/>
              <a:t>)</a:t>
            </a:r>
          </a:p>
          <a:p>
            <a:r>
              <a:rPr lang="hr-HR" dirty="0" err="1" smtClean="0"/>
              <a:t>Non</a:t>
            </a:r>
            <a:r>
              <a:rPr lang="hr-HR" dirty="0" smtClean="0"/>
              <a:t>-</a:t>
            </a:r>
            <a:r>
              <a:rPr lang="hr-HR" dirty="0" err="1" smtClean="0"/>
              <a:t>authentic</a:t>
            </a:r>
            <a:r>
              <a:rPr lang="hr-HR" dirty="0" smtClean="0"/>
              <a:t> </a:t>
            </a:r>
            <a:r>
              <a:rPr lang="hr-HR" dirty="0" err="1" smtClean="0"/>
              <a:t>translations</a:t>
            </a:r>
            <a:r>
              <a:rPr lang="hr-HR" dirty="0" smtClean="0"/>
              <a:t> – for </a:t>
            </a:r>
            <a:r>
              <a:rPr lang="hr-HR" dirty="0" err="1" smtClean="0"/>
              <a:t>information</a:t>
            </a:r>
            <a:r>
              <a:rPr lang="hr-HR" dirty="0" smtClean="0"/>
              <a:t> </a:t>
            </a:r>
            <a:r>
              <a:rPr lang="hr-HR" dirty="0" err="1" smtClean="0"/>
              <a:t>purposes</a:t>
            </a:r>
            <a:endParaRPr lang="hr-HR" dirty="0"/>
          </a:p>
        </p:txBody>
      </p:sp>
    </p:spTree>
    <p:extLst>
      <p:ext uri="{BB962C8B-B14F-4D97-AF65-F5344CB8AC3E}">
        <p14:creationId xmlns:p14="http://schemas.microsoft.com/office/powerpoint/2010/main" val="18294010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Target </a:t>
            </a:r>
            <a:r>
              <a:rPr lang="hr-HR" dirty="0" err="1" smtClean="0"/>
              <a:t>receivers</a:t>
            </a:r>
            <a:r>
              <a:rPr lang="hr-HR" dirty="0" smtClean="0"/>
              <a:t> </a:t>
            </a:r>
            <a:r>
              <a:rPr lang="hr-HR" dirty="0" err="1" smtClean="0"/>
              <a:t>in</a:t>
            </a:r>
            <a:r>
              <a:rPr lang="hr-HR" dirty="0" smtClean="0"/>
              <a:t> legal </a:t>
            </a:r>
            <a:r>
              <a:rPr lang="hr-HR" dirty="0" err="1" smtClean="0"/>
              <a:t>translation</a:t>
            </a:r>
            <a:endParaRPr lang="hr-HR" dirty="0"/>
          </a:p>
        </p:txBody>
      </p:sp>
      <p:sp>
        <p:nvSpPr>
          <p:cNvPr id="3" name="Content Placeholder 2"/>
          <p:cNvSpPr>
            <a:spLocks noGrp="1"/>
          </p:cNvSpPr>
          <p:nvPr>
            <p:ph idx="1"/>
          </p:nvPr>
        </p:nvSpPr>
        <p:spPr/>
        <p:txBody>
          <a:bodyPr/>
          <a:lstStyle/>
          <a:p>
            <a:r>
              <a:rPr lang="hr-HR" dirty="0" err="1" smtClean="0"/>
              <a:t>Indirect</a:t>
            </a:r>
            <a:r>
              <a:rPr lang="hr-HR" dirty="0" smtClean="0"/>
              <a:t> </a:t>
            </a:r>
            <a:r>
              <a:rPr lang="hr-HR" dirty="0" err="1" smtClean="0"/>
              <a:t>receivers</a:t>
            </a:r>
            <a:r>
              <a:rPr lang="hr-HR" dirty="0" smtClean="0"/>
              <a:t> – all </a:t>
            </a:r>
            <a:r>
              <a:rPr lang="hr-HR" dirty="0" err="1" smtClean="0"/>
              <a:t>persons</a:t>
            </a:r>
            <a:r>
              <a:rPr lang="hr-HR" dirty="0" smtClean="0"/>
              <a:t> </a:t>
            </a:r>
            <a:r>
              <a:rPr lang="hr-HR" dirty="0" err="1" smtClean="0"/>
              <a:t>affected</a:t>
            </a:r>
            <a:r>
              <a:rPr lang="hr-HR" dirty="0" smtClean="0"/>
              <a:t> </a:t>
            </a:r>
            <a:r>
              <a:rPr lang="hr-HR" dirty="0" err="1" smtClean="0"/>
              <a:t>by</a:t>
            </a:r>
            <a:r>
              <a:rPr lang="hr-HR" dirty="0" smtClean="0"/>
              <a:t> </a:t>
            </a:r>
            <a:r>
              <a:rPr lang="hr-HR" dirty="0" err="1" smtClean="0"/>
              <a:t>the</a:t>
            </a:r>
            <a:r>
              <a:rPr lang="hr-HR" dirty="0" smtClean="0"/>
              <a:t> </a:t>
            </a:r>
            <a:r>
              <a:rPr lang="hr-HR" dirty="0" err="1" smtClean="0"/>
              <a:t>particular</a:t>
            </a:r>
            <a:r>
              <a:rPr lang="hr-HR" dirty="0" smtClean="0"/>
              <a:t> instrument, </a:t>
            </a:r>
            <a:r>
              <a:rPr lang="hr-HR" dirty="0" err="1" smtClean="0"/>
              <a:t>including</a:t>
            </a:r>
            <a:r>
              <a:rPr lang="hr-HR" dirty="0" smtClean="0"/>
              <a:t> </a:t>
            </a:r>
            <a:r>
              <a:rPr lang="hr-HR" dirty="0" err="1" smtClean="0"/>
              <a:t>the</a:t>
            </a:r>
            <a:r>
              <a:rPr lang="hr-HR" dirty="0" smtClean="0"/>
              <a:t> general </a:t>
            </a:r>
            <a:r>
              <a:rPr lang="hr-HR" dirty="0" err="1" smtClean="0"/>
              <a:t>public</a:t>
            </a:r>
            <a:endParaRPr lang="hr-HR" dirty="0" smtClean="0"/>
          </a:p>
          <a:p>
            <a:r>
              <a:rPr lang="hr-HR" dirty="0" err="1" smtClean="0"/>
              <a:t>Direct</a:t>
            </a:r>
            <a:r>
              <a:rPr lang="hr-HR" dirty="0" smtClean="0"/>
              <a:t> </a:t>
            </a:r>
            <a:r>
              <a:rPr lang="hr-HR" dirty="0" err="1" smtClean="0"/>
              <a:t>receivers</a:t>
            </a:r>
            <a:r>
              <a:rPr lang="hr-HR" dirty="0" smtClean="0"/>
              <a:t> – </a:t>
            </a:r>
            <a:r>
              <a:rPr lang="hr-HR" dirty="0" err="1" smtClean="0"/>
              <a:t>specialists</a:t>
            </a:r>
            <a:r>
              <a:rPr lang="hr-HR" dirty="0" smtClean="0"/>
              <a:t> </a:t>
            </a:r>
            <a:r>
              <a:rPr lang="hr-HR" dirty="0" err="1" smtClean="0"/>
              <a:t>empowered</a:t>
            </a:r>
            <a:r>
              <a:rPr lang="hr-HR" dirty="0" smtClean="0"/>
              <a:t> to interpret </a:t>
            </a:r>
            <a:r>
              <a:rPr lang="hr-HR" dirty="0" err="1" smtClean="0"/>
              <a:t>and</a:t>
            </a:r>
            <a:r>
              <a:rPr lang="hr-HR" dirty="0" smtClean="0"/>
              <a:t> </a:t>
            </a:r>
            <a:r>
              <a:rPr lang="hr-HR" dirty="0" err="1" smtClean="0"/>
              <a:t>apply</a:t>
            </a:r>
            <a:r>
              <a:rPr lang="hr-HR" dirty="0" smtClean="0"/>
              <a:t> </a:t>
            </a:r>
            <a:r>
              <a:rPr lang="hr-HR" dirty="0" err="1" smtClean="0"/>
              <a:t>the</a:t>
            </a:r>
            <a:r>
              <a:rPr lang="hr-HR" dirty="0" smtClean="0"/>
              <a:t> </a:t>
            </a:r>
            <a:r>
              <a:rPr lang="hr-HR" dirty="0" err="1" smtClean="0"/>
              <a:t>insturment</a:t>
            </a:r>
            <a:r>
              <a:rPr lang="hr-HR" dirty="0" smtClean="0"/>
              <a:t>: </a:t>
            </a:r>
            <a:r>
              <a:rPr lang="hr-HR" dirty="0" err="1" smtClean="0"/>
              <a:t>public</a:t>
            </a:r>
            <a:r>
              <a:rPr lang="hr-HR" dirty="0" smtClean="0"/>
              <a:t> </a:t>
            </a:r>
            <a:r>
              <a:rPr lang="hr-HR" dirty="0" err="1" smtClean="0"/>
              <a:t>officers</a:t>
            </a:r>
            <a:r>
              <a:rPr lang="hr-HR" dirty="0" smtClean="0"/>
              <a:t> </a:t>
            </a:r>
            <a:r>
              <a:rPr lang="hr-HR" dirty="0" err="1" smtClean="0"/>
              <a:t>in</a:t>
            </a:r>
            <a:r>
              <a:rPr lang="hr-HR" dirty="0" smtClean="0"/>
              <a:t> </a:t>
            </a:r>
            <a:r>
              <a:rPr lang="hr-HR" dirty="0" err="1" smtClean="0"/>
              <a:t>government</a:t>
            </a:r>
            <a:r>
              <a:rPr lang="hr-HR" dirty="0" smtClean="0"/>
              <a:t> </a:t>
            </a:r>
            <a:r>
              <a:rPr lang="hr-HR" dirty="0" err="1" smtClean="0"/>
              <a:t>and</a:t>
            </a:r>
            <a:r>
              <a:rPr lang="hr-HR" dirty="0" smtClean="0"/>
              <a:t> </a:t>
            </a:r>
            <a:r>
              <a:rPr lang="hr-HR" dirty="0" err="1" smtClean="0"/>
              <a:t>administrative</a:t>
            </a:r>
            <a:r>
              <a:rPr lang="hr-HR" dirty="0" smtClean="0"/>
              <a:t> </a:t>
            </a:r>
            <a:r>
              <a:rPr lang="hr-HR" dirty="0" err="1" smtClean="0"/>
              <a:t>agencies</a:t>
            </a:r>
            <a:r>
              <a:rPr lang="hr-HR" dirty="0" smtClean="0"/>
              <a:t>, </a:t>
            </a:r>
            <a:r>
              <a:rPr lang="hr-HR" dirty="0" err="1" smtClean="0"/>
              <a:t>the</a:t>
            </a:r>
            <a:r>
              <a:rPr lang="hr-HR" dirty="0" smtClean="0"/>
              <a:t> </a:t>
            </a:r>
            <a:r>
              <a:rPr lang="hr-HR" dirty="0" err="1" smtClean="0"/>
              <a:t>judiciary</a:t>
            </a:r>
            <a:endParaRPr lang="hr-HR" dirty="0"/>
          </a:p>
        </p:txBody>
      </p:sp>
    </p:spTree>
    <p:extLst>
      <p:ext uri="{BB962C8B-B14F-4D97-AF65-F5344CB8AC3E}">
        <p14:creationId xmlns:p14="http://schemas.microsoft.com/office/powerpoint/2010/main" val="13372893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goal</a:t>
            </a:r>
            <a:r>
              <a:rPr lang="hr-HR" dirty="0" smtClean="0"/>
              <a:t> </a:t>
            </a:r>
            <a:r>
              <a:rPr lang="hr-HR" dirty="0" err="1" smtClean="0"/>
              <a:t>of</a:t>
            </a:r>
            <a:r>
              <a:rPr lang="hr-HR" dirty="0" smtClean="0"/>
              <a:t> legal </a:t>
            </a:r>
            <a:r>
              <a:rPr lang="hr-HR" dirty="0" err="1" smtClean="0"/>
              <a:t>translation</a:t>
            </a:r>
            <a:endParaRPr lang="hr-HR" dirty="0"/>
          </a:p>
        </p:txBody>
      </p:sp>
      <p:sp>
        <p:nvSpPr>
          <p:cNvPr id="3" name="Content Placeholder 2"/>
          <p:cNvSpPr>
            <a:spLocks noGrp="1"/>
          </p:cNvSpPr>
          <p:nvPr>
            <p:ph idx="1"/>
          </p:nvPr>
        </p:nvSpPr>
        <p:spPr/>
        <p:txBody>
          <a:bodyPr>
            <a:normAutofit/>
          </a:bodyPr>
          <a:lstStyle/>
          <a:p>
            <a:r>
              <a:rPr lang="hr-HR" dirty="0" smtClean="0"/>
              <a:t>To </a:t>
            </a:r>
            <a:r>
              <a:rPr lang="hr-HR" dirty="0" err="1" smtClean="0"/>
              <a:t>produce</a:t>
            </a:r>
            <a:r>
              <a:rPr lang="hr-HR" dirty="0" smtClean="0"/>
              <a:t> a target </a:t>
            </a:r>
            <a:r>
              <a:rPr lang="hr-HR" dirty="0" err="1" smtClean="0"/>
              <a:t>text</a:t>
            </a:r>
            <a:r>
              <a:rPr lang="hr-HR" dirty="0" smtClean="0"/>
              <a:t> </a:t>
            </a:r>
            <a:r>
              <a:rPr lang="hr-HR" dirty="0" err="1" smtClean="0"/>
              <a:t>which</a:t>
            </a:r>
            <a:r>
              <a:rPr lang="hr-HR" dirty="0" smtClean="0"/>
              <a:t> </a:t>
            </a:r>
            <a:r>
              <a:rPr lang="hr-HR" dirty="0" err="1" smtClean="0"/>
              <a:t>conveys</a:t>
            </a:r>
            <a:r>
              <a:rPr lang="hr-HR" dirty="0" smtClean="0"/>
              <a:t> </a:t>
            </a:r>
            <a:r>
              <a:rPr lang="hr-HR" dirty="0" err="1" smtClean="0"/>
              <a:t>the</a:t>
            </a:r>
            <a:r>
              <a:rPr lang="hr-HR" dirty="0" smtClean="0"/>
              <a:t> </a:t>
            </a:r>
            <a:r>
              <a:rPr lang="hr-HR" dirty="0" err="1" smtClean="0"/>
              <a:t>content</a:t>
            </a:r>
            <a:r>
              <a:rPr lang="hr-HR" dirty="0" smtClean="0"/>
              <a:t> </a:t>
            </a:r>
            <a:r>
              <a:rPr lang="hr-HR" dirty="0" err="1" smtClean="0"/>
              <a:t>of</a:t>
            </a:r>
            <a:r>
              <a:rPr lang="hr-HR" dirty="0" smtClean="0"/>
              <a:t> </a:t>
            </a:r>
            <a:r>
              <a:rPr lang="hr-HR" dirty="0" err="1" smtClean="0"/>
              <a:t>the</a:t>
            </a:r>
            <a:r>
              <a:rPr lang="hr-HR" dirty="0" smtClean="0"/>
              <a:t> </a:t>
            </a:r>
            <a:r>
              <a:rPr lang="hr-HR" dirty="0" err="1" smtClean="0"/>
              <a:t>source</a:t>
            </a:r>
            <a:r>
              <a:rPr lang="hr-HR" dirty="0" smtClean="0"/>
              <a:t> </a:t>
            </a:r>
            <a:r>
              <a:rPr lang="hr-HR" dirty="0" err="1" smtClean="0"/>
              <a:t>text</a:t>
            </a:r>
            <a:r>
              <a:rPr lang="hr-HR" dirty="0" smtClean="0"/>
              <a:t> as </a:t>
            </a:r>
            <a:r>
              <a:rPr lang="hr-HR" dirty="0" err="1" smtClean="0"/>
              <a:t>accurately</a:t>
            </a:r>
            <a:r>
              <a:rPr lang="hr-HR" dirty="0" smtClean="0"/>
              <a:t> </a:t>
            </a:r>
            <a:r>
              <a:rPr lang="hr-HR" dirty="0" err="1" smtClean="0"/>
              <a:t>as</a:t>
            </a:r>
            <a:r>
              <a:rPr lang="hr-HR" dirty="0" smtClean="0"/>
              <a:t> </a:t>
            </a:r>
            <a:r>
              <a:rPr lang="hr-HR" dirty="0" err="1" smtClean="0"/>
              <a:t>possible</a:t>
            </a:r>
            <a:r>
              <a:rPr lang="hr-HR" dirty="0" smtClean="0"/>
              <a:t> </a:t>
            </a:r>
            <a:r>
              <a:rPr lang="hr-HR" dirty="0" err="1" smtClean="0"/>
              <a:t>and</a:t>
            </a:r>
            <a:r>
              <a:rPr lang="hr-HR" dirty="0" smtClean="0"/>
              <a:t> </a:t>
            </a:r>
            <a:r>
              <a:rPr lang="hr-HR" dirty="0" err="1" smtClean="0"/>
              <a:t>leads</a:t>
            </a:r>
            <a:r>
              <a:rPr lang="hr-HR" dirty="0" smtClean="0"/>
              <a:t> to </a:t>
            </a:r>
            <a:r>
              <a:rPr lang="hr-HR" dirty="0" err="1" smtClean="0"/>
              <a:t>the</a:t>
            </a:r>
            <a:r>
              <a:rPr lang="hr-HR" dirty="0" smtClean="0"/>
              <a:t> same legal </a:t>
            </a:r>
            <a:r>
              <a:rPr lang="hr-HR" dirty="0" err="1" smtClean="0"/>
              <a:t>effects</a:t>
            </a:r>
            <a:r>
              <a:rPr lang="hr-HR" dirty="0" smtClean="0"/>
              <a:t> (</a:t>
            </a:r>
            <a:r>
              <a:rPr lang="hr-HR" b="1" dirty="0" smtClean="0"/>
              <a:t>legal </a:t>
            </a:r>
            <a:r>
              <a:rPr lang="hr-HR" b="1" dirty="0" err="1" smtClean="0"/>
              <a:t>equivalence</a:t>
            </a:r>
            <a:r>
              <a:rPr lang="hr-HR" dirty="0" smtClean="0"/>
              <a:t>)</a:t>
            </a:r>
          </a:p>
          <a:p>
            <a:r>
              <a:rPr lang="hr-HR" dirty="0" err="1" smtClean="0"/>
              <a:t>The</a:t>
            </a:r>
            <a:r>
              <a:rPr lang="hr-HR" dirty="0" smtClean="0"/>
              <a:t> </a:t>
            </a:r>
            <a:r>
              <a:rPr lang="hr-HR" dirty="0" err="1" smtClean="0"/>
              <a:t>success</a:t>
            </a:r>
            <a:r>
              <a:rPr lang="hr-HR" dirty="0" smtClean="0"/>
              <a:t> </a:t>
            </a:r>
            <a:r>
              <a:rPr lang="hr-HR" dirty="0" err="1" smtClean="0"/>
              <a:t>of</a:t>
            </a:r>
            <a:r>
              <a:rPr lang="hr-HR" dirty="0" smtClean="0"/>
              <a:t> </a:t>
            </a:r>
            <a:r>
              <a:rPr lang="hr-HR" dirty="0" err="1" smtClean="0"/>
              <a:t>authenticated</a:t>
            </a:r>
            <a:r>
              <a:rPr lang="hr-HR" dirty="0" smtClean="0"/>
              <a:t> </a:t>
            </a:r>
            <a:r>
              <a:rPr lang="hr-HR" dirty="0" err="1" smtClean="0"/>
              <a:t>translations</a:t>
            </a:r>
            <a:r>
              <a:rPr lang="hr-HR" dirty="0" smtClean="0"/>
              <a:t> – </a:t>
            </a:r>
            <a:r>
              <a:rPr lang="hr-HR" dirty="0" err="1" smtClean="0"/>
              <a:t>measured</a:t>
            </a:r>
            <a:r>
              <a:rPr lang="hr-HR" dirty="0" smtClean="0"/>
              <a:t> </a:t>
            </a:r>
            <a:r>
              <a:rPr lang="hr-HR" dirty="0" err="1" smtClean="0"/>
              <a:t>by</a:t>
            </a:r>
            <a:r>
              <a:rPr lang="hr-HR" dirty="0" smtClean="0"/>
              <a:t> </a:t>
            </a:r>
            <a:r>
              <a:rPr lang="hr-HR" dirty="0" err="1" smtClean="0"/>
              <a:t>their</a:t>
            </a:r>
            <a:r>
              <a:rPr lang="hr-HR" dirty="0" smtClean="0"/>
              <a:t> </a:t>
            </a:r>
            <a:r>
              <a:rPr lang="hr-HR" dirty="0" err="1" smtClean="0"/>
              <a:t>interpretation</a:t>
            </a:r>
            <a:r>
              <a:rPr lang="hr-HR" dirty="0" smtClean="0"/>
              <a:t> </a:t>
            </a:r>
            <a:r>
              <a:rPr lang="hr-HR" dirty="0" err="1" smtClean="0"/>
              <a:t>and</a:t>
            </a:r>
            <a:r>
              <a:rPr lang="hr-HR" dirty="0" smtClean="0"/>
              <a:t> </a:t>
            </a:r>
            <a:r>
              <a:rPr lang="hr-HR" dirty="0" err="1" smtClean="0"/>
              <a:t>application</a:t>
            </a:r>
            <a:r>
              <a:rPr lang="hr-HR" dirty="0" smtClean="0"/>
              <a:t> </a:t>
            </a:r>
            <a:r>
              <a:rPr lang="hr-HR" dirty="0" err="1" smtClean="0"/>
              <a:t>in</a:t>
            </a:r>
            <a:r>
              <a:rPr lang="hr-HR" dirty="0" smtClean="0"/>
              <a:t> </a:t>
            </a:r>
            <a:r>
              <a:rPr lang="hr-HR" dirty="0" err="1" smtClean="0"/>
              <a:t>practice</a:t>
            </a:r>
            <a:endParaRPr lang="hr-HR" dirty="0" smtClean="0"/>
          </a:p>
          <a:p>
            <a:r>
              <a:rPr lang="hr-HR" dirty="0" err="1" smtClean="0"/>
              <a:t>The</a:t>
            </a:r>
            <a:r>
              <a:rPr lang="hr-HR" dirty="0" smtClean="0"/>
              <a:t> </a:t>
            </a:r>
            <a:r>
              <a:rPr lang="hr-HR" dirty="0" err="1" smtClean="0"/>
              <a:t>goal</a:t>
            </a:r>
            <a:r>
              <a:rPr lang="hr-HR" dirty="0" smtClean="0"/>
              <a:t> </a:t>
            </a:r>
            <a:r>
              <a:rPr lang="hr-HR" dirty="0" err="1" smtClean="0"/>
              <a:t>of</a:t>
            </a:r>
            <a:r>
              <a:rPr lang="hr-HR" dirty="0" smtClean="0"/>
              <a:t> </a:t>
            </a:r>
            <a:r>
              <a:rPr lang="hr-HR" dirty="0" err="1" smtClean="0"/>
              <a:t>multilingual</a:t>
            </a:r>
            <a:r>
              <a:rPr lang="hr-HR" dirty="0" smtClean="0"/>
              <a:t> legal </a:t>
            </a:r>
            <a:r>
              <a:rPr lang="hr-HR" dirty="0" err="1" smtClean="0"/>
              <a:t>communication</a:t>
            </a:r>
            <a:r>
              <a:rPr lang="hr-HR" dirty="0" smtClean="0"/>
              <a:t> – to </a:t>
            </a:r>
            <a:r>
              <a:rPr lang="hr-HR" dirty="0" err="1" smtClean="0"/>
              <a:t>achieve</a:t>
            </a:r>
            <a:r>
              <a:rPr lang="hr-HR" dirty="0" smtClean="0"/>
              <a:t> </a:t>
            </a:r>
            <a:r>
              <a:rPr lang="hr-HR" dirty="0" err="1" smtClean="0"/>
              <a:t>equality</a:t>
            </a:r>
            <a:r>
              <a:rPr lang="hr-HR" dirty="0" smtClean="0"/>
              <a:t> </a:t>
            </a:r>
            <a:r>
              <a:rPr lang="hr-HR" dirty="0" err="1" smtClean="0"/>
              <a:t>before</a:t>
            </a:r>
            <a:r>
              <a:rPr lang="hr-HR" dirty="0" smtClean="0"/>
              <a:t> </a:t>
            </a:r>
            <a:r>
              <a:rPr lang="hr-HR" dirty="0" err="1" smtClean="0"/>
              <a:t>the</a:t>
            </a:r>
            <a:r>
              <a:rPr lang="hr-HR" dirty="0" smtClean="0"/>
              <a:t> </a:t>
            </a:r>
            <a:r>
              <a:rPr lang="hr-HR" dirty="0" err="1" smtClean="0"/>
              <a:t>law</a:t>
            </a:r>
            <a:r>
              <a:rPr lang="hr-HR" dirty="0" smtClean="0"/>
              <a:t> </a:t>
            </a:r>
            <a:r>
              <a:rPr lang="hr-HR" dirty="0" err="1" smtClean="0"/>
              <a:t>in</a:t>
            </a:r>
            <a:r>
              <a:rPr lang="hr-HR" dirty="0" smtClean="0"/>
              <a:t> all </a:t>
            </a:r>
            <a:r>
              <a:rPr lang="hr-HR" dirty="0" err="1" smtClean="0"/>
              <a:t>language</a:t>
            </a:r>
            <a:r>
              <a:rPr lang="hr-HR" dirty="0" smtClean="0"/>
              <a:t> </a:t>
            </a:r>
            <a:r>
              <a:rPr lang="hr-HR" dirty="0" err="1" smtClean="0"/>
              <a:t>versions</a:t>
            </a:r>
            <a:r>
              <a:rPr lang="hr-HR" dirty="0" smtClean="0"/>
              <a:t>; to </a:t>
            </a:r>
            <a:r>
              <a:rPr lang="hr-HR" dirty="0" err="1" smtClean="0"/>
              <a:t>produce</a:t>
            </a:r>
            <a:r>
              <a:rPr lang="hr-HR" dirty="0" smtClean="0"/>
              <a:t> a target </a:t>
            </a:r>
            <a:r>
              <a:rPr lang="hr-HR" dirty="0" err="1" smtClean="0"/>
              <a:t>text</a:t>
            </a:r>
            <a:r>
              <a:rPr lang="hr-HR" dirty="0" smtClean="0"/>
              <a:t> </a:t>
            </a:r>
            <a:r>
              <a:rPr lang="hr-HR" dirty="0" err="1" smtClean="0"/>
              <a:t>that</a:t>
            </a:r>
            <a:r>
              <a:rPr lang="hr-HR" dirty="0" smtClean="0"/>
              <a:t> </a:t>
            </a:r>
            <a:r>
              <a:rPr lang="hr-HR" dirty="0" err="1" smtClean="0"/>
              <a:t>will</a:t>
            </a:r>
            <a:r>
              <a:rPr lang="hr-HR" dirty="0" smtClean="0"/>
              <a:t> </a:t>
            </a:r>
            <a:r>
              <a:rPr lang="hr-HR" dirty="0" err="1" smtClean="0"/>
              <a:t>be</a:t>
            </a:r>
            <a:r>
              <a:rPr lang="hr-HR" dirty="0" smtClean="0"/>
              <a:t> </a:t>
            </a:r>
            <a:r>
              <a:rPr lang="hr-HR" dirty="0" err="1" smtClean="0"/>
              <a:t>interpreted</a:t>
            </a:r>
            <a:r>
              <a:rPr lang="hr-HR" dirty="0" smtClean="0"/>
              <a:t> </a:t>
            </a:r>
            <a:r>
              <a:rPr lang="hr-HR" dirty="0" err="1" smtClean="0"/>
              <a:t>and</a:t>
            </a:r>
            <a:r>
              <a:rPr lang="hr-HR" dirty="0" smtClean="0"/>
              <a:t> applied </a:t>
            </a:r>
            <a:r>
              <a:rPr lang="hr-HR" dirty="0" err="1" smtClean="0"/>
              <a:t>by</a:t>
            </a:r>
            <a:r>
              <a:rPr lang="hr-HR" dirty="0" smtClean="0"/>
              <a:t> </a:t>
            </a:r>
            <a:r>
              <a:rPr lang="hr-HR" dirty="0" err="1" smtClean="0"/>
              <a:t>the</a:t>
            </a:r>
            <a:r>
              <a:rPr lang="hr-HR" dirty="0" smtClean="0"/>
              <a:t> </a:t>
            </a:r>
            <a:r>
              <a:rPr lang="hr-HR" dirty="0" err="1" smtClean="0"/>
              <a:t>courts</a:t>
            </a:r>
            <a:r>
              <a:rPr lang="hr-HR" dirty="0" smtClean="0"/>
              <a:t> </a:t>
            </a:r>
            <a:r>
              <a:rPr lang="hr-HR" dirty="0" err="1" smtClean="0"/>
              <a:t>in</a:t>
            </a:r>
            <a:r>
              <a:rPr lang="hr-HR" dirty="0" smtClean="0"/>
              <a:t> </a:t>
            </a:r>
            <a:r>
              <a:rPr lang="hr-HR" dirty="0" err="1" smtClean="0"/>
              <a:t>the</a:t>
            </a:r>
            <a:r>
              <a:rPr lang="hr-HR" dirty="0" smtClean="0"/>
              <a:t> same </a:t>
            </a:r>
            <a:r>
              <a:rPr lang="hr-HR" dirty="0" err="1" smtClean="0"/>
              <a:t>way</a:t>
            </a:r>
            <a:r>
              <a:rPr lang="hr-HR" dirty="0" smtClean="0"/>
              <a:t>  (</a:t>
            </a:r>
            <a:r>
              <a:rPr lang="hr-HR" dirty="0" err="1" smtClean="0"/>
              <a:t>uniform</a:t>
            </a:r>
            <a:r>
              <a:rPr lang="hr-HR" dirty="0" smtClean="0"/>
              <a:t> </a:t>
            </a:r>
            <a:r>
              <a:rPr lang="hr-HR" dirty="0" err="1" smtClean="0"/>
              <a:t>interpretation</a:t>
            </a:r>
            <a:r>
              <a:rPr lang="hr-HR" dirty="0" smtClean="0"/>
              <a:t> </a:t>
            </a:r>
            <a:r>
              <a:rPr lang="hr-HR" dirty="0" err="1" smtClean="0"/>
              <a:t>and</a:t>
            </a:r>
            <a:r>
              <a:rPr lang="hr-HR" dirty="0" smtClean="0"/>
              <a:t> </a:t>
            </a:r>
            <a:r>
              <a:rPr lang="hr-HR" dirty="0" err="1" smtClean="0"/>
              <a:t>application</a:t>
            </a:r>
            <a:r>
              <a:rPr lang="hr-HR" dirty="0" smtClean="0"/>
              <a:t> </a:t>
            </a:r>
            <a:r>
              <a:rPr lang="hr-HR" dirty="0" err="1" smtClean="0"/>
              <a:t>of</a:t>
            </a:r>
            <a:r>
              <a:rPr lang="hr-HR" dirty="0" smtClean="0"/>
              <a:t> all </a:t>
            </a:r>
            <a:r>
              <a:rPr lang="hr-HR" dirty="0" err="1" smtClean="0"/>
              <a:t>texts</a:t>
            </a:r>
            <a:r>
              <a:rPr lang="hr-HR" dirty="0" smtClean="0"/>
              <a:t>)</a:t>
            </a:r>
            <a:endParaRPr lang="hr-HR" dirty="0"/>
          </a:p>
        </p:txBody>
      </p:sp>
    </p:spTree>
    <p:extLst>
      <p:ext uri="{BB962C8B-B14F-4D97-AF65-F5344CB8AC3E}">
        <p14:creationId xmlns:p14="http://schemas.microsoft.com/office/powerpoint/2010/main" val="51635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Reading</a:t>
            </a:r>
            <a:r>
              <a:rPr lang="hr-HR" dirty="0" smtClean="0"/>
              <a:t> a statute</a:t>
            </a:r>
            <a:endParaRPr lang="en-US" dirty="0"/>
          </a:p>
        </p:txBody>
      </p:sp>
      <p:sp>
        <p:nvSpPr>
          <p:cNvPr id="3" name="Content Placeholder 2"/>
          <p:cNvSpPr>
            <a:spLocks noGrp="1"/>
          </p:cNvSpPr>
          <p:nvPr>
            <p:ph idx="1"/>
          </p:nvPr>
        </p:nvSpPr>
        <p:spPr/>
        <p:txBody>
          <a:bodyPr/>
          <a:lstStyle/>
          <a:p>
            <a:r>
              <a:rPr lang="en-US" altLang="en-US" dirty="0"/>
              <a:t>https://www.youtube.com/watch?v=Qx6Bk9OTnbI</a:t>
            </a:r>
          </a:p>
          <a:p>
            <a:endParaRPr lang="en-US" dirty="0"/>
          </a:p>
        </p:txBody>
      </p:sp>
    </p:spTree>
    <p:extLst>
      <p:ext uri="{BB962C8B-B14F-4D97-AF65-F5344CB8AC3E}">
        <p14:creationId xmlns:p14="http://schemas.microsoft.com/office/powerpoint/2010/main" val="40988065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translator</a:t>
            </a:r>
            <a:endParaRPr lang="hr-HR" dirty="0"/>
          </a:p>
        </p:txBody>
      </p:sp>
      <p:sp>
        <p:nvSpPr>
          <p:cNvPr id="3" name="Content Placeholder 2"/>
          <p:cNvSpPr>
            <a:spLocks noGrp="1"/>
          </p:cNvSpPr>
          <p:nvPr>
            <p:ph idx="1"/>
          </p:nvPr>
        </p:nvSpPr>
        <p:spPr/>
        <p:txBody>
          <a:bodyPr/>
          <a:lstStyle/>
          <a:p>
            <a:r>
              <a:rPr lang="hr-HR" dirty="0" smtClean="0"/>
              <a:t>Must </a:t>
            </a:r>
            <a:r>
              <a:rPr lang="hr-HR" dirty="0" err="1" smtClean="0"/>
              <a:t>be</a:t>
            </a:r>
            <a:r>
              <a:rPr lang="hr-HR" dirty="0" smtClean="0"/>
              <a:t> </a:t>
            </a:r>
            <a:r>
              <a:rPr lang="hr-HR" dirty="0" err="1" smtClean="0"/>
              <a:t>able</a:t>
            </a:r>
            <a:r>
              <a:rPr lang="hr-HR" dirty="0" smtClean="0"/>
              <a:t> “to </a:t>
            </a:r>
            <a:r>
              <a:rPr lang="hr-HR" dirty="0" err="1" smtClean="0"/>
              <a:t>understand</a:t>
            </a:r>
            <a:r>
              <a:rPr lang="hr-HR" dirty="0" smtClean="0"/>
              <a:t> </a:t>
            </a:r>
            <a:r>
              <a:rPr lang="hr-HR" dirty="0" err="1" smtClean="0"/>
              <a:t>not</a:t>
            </a:r>
            <a:r>
              <a:rPr lang="hr-HR" dirty="0" smtClean="0"/>
              <a:t> </a:t>
            </a:r>
            <a:r>
              <a:rPr lang="hr-HR" dirty="0" err="1" smtClean="0"/>
              <a:t>only</a:t>
            </a:r>
            <a:r>
              <a:rPr lang="hr-HR" dirty="0" smtClean="0"/>
              <a:t> </a:t>
            </a:r>
            <a:r>
              <a:rPr lang="hr-HR" dirty="0" err="1" smtClean="0"/>
              <a:t>what</a:t>
            </a:r>
            <a:r>
              <a:rPr lang="hr-HR" dirty="0" smtClean="0"/>
              <a:t> </a:t>
            </a:r>
            <a:r>
              <a:rPr lang="hr-HR" dirty="0" err="1" smtClean="0"/>
              <a:t>the</a:t>
            </a:r>
            <a:r>
              <a:rPr lang="hr-HR" dirty="0" smtClean="0"/>
              <a:t> </a:t>
            </a:r>
            <a:r>
              <a:rPr lang="hr-HR" dirty="0" err="1" smtClean="0"/>
              <a:t>words</a:t>
            </a:r>
            <a:r>
              <a:rPr lang="hr-HR" dirty="0" smtClean="0"/>
              <a:t> </a:t>
            </a:r>
            <a:r>
              <a:rPr lang="hr-HR" dirty="0" err="1" smtClean="0"/>
              <a:t>mean</a:t>
            </a:r>
            <a:r>
              <a:rPr lang="hr-HR" dirty="0" smtClean="0"/>
              <a:t> </a:t>
            </a:r>
            <a:r>
              <a:rPr lang="hr-HR" dirty="0" err="1" smtClean="0"/>
              <a:t>and</a:t>
            </a:r>
            <a:r>
              <a:rPr lang="hr-HR" dirty="0" smtClean="0"/>
              <a:t> </a:t>
            </a:r>
            <a:r>
              <a:rPr lang="hr-HR" dirty="0" err="1" smtClean="0"/>
              <a:t>what</a:t>
            </a:r>
            <a:r>
              <a:rPr lang="hr-HR" dirty="0" smtClean="0"/>
              <a:t> a sentence </a:t>
            </a:r>
            <a:r>
              <a:rPr lang="hr-HR" dirty="0" err="1" smtClean="0"/>
              <a:t>means</a:t>
            </a:r>
            <a:r>
              <a:rPr lang="hr-HR" dirty="0" smtClean="0"/>
              <a:t>, but </a:t>
            </a:r>
            <a:r>
              <a:rPr lang="hr-HR" dirty="0" err="1" smtClean="0"/>
              <a:t>also</a:t>
            </a:r>
            <a:r>
              <a:rPr lang="hr-HR" dirty="0" smtClean="0"/>
              <a:t> </a:t>
            </a:r>
            <a:r>
              <a:rPr lang="hr-HR" dirty="0" err="1" smtClean="0"/>
              <a:t>what</a:t>
            </a:r>
            <a:r>
              <a:rPr lang="hr-HR" dirty="0" smtClean="0"/>
              <a:t> legal </a:t>
            </a:r>
            <a:r>
              <a:rPr lang="hr-HR" dirty="0" err="1" smtClean="0"/>
              <a:t>effect</a:t>
            </a:r>
            <a:r>
              <a:rPr lang="hr-HR" dirty="0" smtClean="0"/>
              <a:t> it is </a:t>
            </a:r>
            <a:r>
              <a:rPr lang="hr-HR" dirty="0" err="1" smtClean="0"/>
              <a:t>supposed</a:t>
            </a:r>
            <a:r>
              <a:rPr lang="hr-HR" dirty="0" smtClean="0"/>
              <a:t> to </a:t>
            </a:r>
            <a:r>
              <a:rPr lang="hr-HR" dirty="0" err="1" smtClean="0"/>
              <a:t>have</a:t>
            </a:r>
            <a:r>
              <a:rPr lang="hr-HR" dirty="0" smtClean="0"/>
              <a:t>” </a:t>
            </a:r>
            <a:r>
              <a:rPr lang="hr-HR" dirty="0" err="1" smtClean="0"/>
              <a:t>and</a:t>
            </a:r>
            <a:r>
              <a:rPr lang="hr-HR" dirty="0" smtClean="0"/>
              <a:t> </a:t>
            </a:r>
            <a:r>
              <a:rPr lang="hr-HR" dirty="0" err="1" smtClean="0"/>
              <a:t>possess</a:t>
            </a:r>
            <a:r>
              <a:rPr lang="hr-HR" dirty="0" smtClean="0"/>
              <a:t> </a:t>
            </a:r>
            <a:r>
              <a:rPr lang="hr-HR" dirty="0" err="1" smtClean="0"/>
              <a:t>the</a:t>
            </a:r>
            <a:r>
              <a:rPr lang="hr-HR" dirty="0" smtClean="0"/>
              <a:t> </a:t>
            </a:r>
            <a:r>
              <a:rPr lang="hr-HR" dirty="0" err="1" smtClean="0"/>
              <a:t>drafting</a:t>
            </a:r>
            <a:r>
              <a:rPr lang="hr-HR" dirty="0" smtClean="0"/>
              <a:t> </a:t>
            </a:r>
            <a:r>
              <a:rPr lang="hr-HR" dirty="0" err="1" smtClean="0"/>
              <a:t>skills</a:t>
            </a:r>
            <a:r>
              <a:rPr lang="hr-HR" dirty="0" smtClean="0"/>
              <a:t> “to </a:t>
            </a:r>
            <a:r>
              <a:rPr lang="hr-HR" dirty="0" err="1" smtClean="0"/>
              <a:t>achieve</a:t>
            </a:r>
            <a:r>
              <a:rPr lang="hr-HR" dirty="0" smtClean="0"/>
              <a:t> </a:t>
            </a:r>
            <a:r>
              <a:rPr lang="hr-HR" dirty="0" err="1" smtClean="0"/>
              <a:t>that</a:t>
            </a:r>
            <a:r>
              <a:rPr lang="hr-HR" dirty="0" smtClean="0"/>
              <a:t> legal </a:t>
            </a:r>
            <a:r>
              <a:rPr lang="hr-HR" dirty="0" err="1" smtClean="0"/>
              <a:t>effect</a:t>
            </a:r>
            <a:r>
              <a:rPr lang="hr-HR" dirty="0" smtClean="0"/>
              <a:t> </a:t>
            </a:r>
            <a:r>
              <a:rPr lang="hr-HR" dirty="0" err="1" smtClean="0"/>
              <a:t>in</a:t>
            </a:r>
            <a:r>
              <a:rPr lang="hr-HR" dirty="0" smtClean="0"/>
              <a:t> </a:t>
            </a:r>
            <a:r>
              <a:rPr lang="hr-HR" dirty="0" err="1" smtClean="0"/>
              <a:t>the</a:t>
            </a:r>
            <a:r>
              <a:rPr lang="hr-HR" dirty="0" smtClean="0"/>
              <a:t> </a:t>
            </a:r>
            <a:r>
              <a:rPr lang="hr-HR" dirty="0" err="1" smtClean="0"/>
              <a:t>other</a:t>
            </a:r>
            <a:r>
              <a:rPr lang="hr-HR" dirty="0" smtClean="0"/>
              <a:t> </a:t>
            </a:r>
            <a:r>
              <a:rPr lang="hr-HR" dirty="0" err="1" smtClean="0"/>
              <a:t>language</a:t>
            </a:r>
            <a:r>
              <a:rPr lang="hr-HR" dirty="0" smtClean="0"/>
              <a:t>”</a:t>
            </a:r>
          </a:p>
          <a:p>
            <a:r>
              <a:rPr lang="hr-HR" dirty="0" smtClean="0"/>
              <a:t>Must </a:t>
            </a:r>
            <a:r>
              <a:rPr lang="hr-HR" dirty="0" err="1"/>
              <a:t>produce</a:t>
            </a:r>
            <a:r>
              <a:rPr lang="hr-HR" dirty="0"/>
              <a:t> a </a:t>
            </a:r>
            <a:r>
              <a:rPr lang="hr-HR" dirty="0" err="1"/>
              <a:t>target</a:t>
            </a:r>
            <a:r>
              <a:rPr lang="hr-HR" dirty="0"/>
              <a:t> </a:t>
            </a:r>
            <a:r>
              <a:rPr lang="hr-HR" dirty="0" err="1"/>
              <a:t>text</a:t>
            </a:r>
            <a:r>
              <a:rPr lang="hr-HR" dirty="0"/>
              <a:t> </a:t>
            </a:r>
            <a:r>
              <a:rPr lang="hr-HR" dirty="0" err="1"/>
              <a:t>that</a:t>
            </a:r>
            <a:r>
              <a:rPr lang="hr-HR" dirty="0"/>
              <a:t> </a:t>
            </a:r>
            <a:r>
              <a:rPr lang="hr-HR" dirty="0" err="1"/>
              <a:t>is</a:t>
            </a:r>
            <a:r>
              <a:rPr lang="hr-HR" dirty="0"/>
              <a:t> </a:t>
            </a:r>
            <a:r>
              <a:rPr lang="hr-HR" dirty="0" err="1"/>
              <a:t>legally</a:t>
            </a:r>
            <a:r>
              <a:rPr lang="hr-HR" dirty="0"/>
              <a:t> </a:t>
            </a:r>
            <a:r>
              <a:rPr lang="hr-HR" dirty="0" err="1"/>
              <a:t>reliable</a:t>
            </a:r>
            <a:r>
              <a:rPr lang="hr-HR" dirty="0"/>
              <a:t> </a:t>
            </a:r>
            <a:r>
              <a:rPr lang="hr-HR" dirty="0" err="1"/>
              <a:t>and</a:t>
            </a:r>
            <a:r>
              <a:rPr lang="hr-HR" dirty="0"/>
              <a:t> </a:t>
            </a:r>
            <a:r>
              <a:rPr lang="hr-HR" dirty="0" err="1"/>
              <a:t>of</a:t>
            </a:r>
            <a:r>
              <a:rPr lang="hr-HR" dirty="0"/>
              <a:t> </a:t>
            </a:r>
            <a:r>
              <a:rPr lang="hr-HR" dirty="0" err="1"/>
              <a:t>high</a:t>
            </a:r>
            <a:r>
              <a:rPr lang="hr-HR" dirty="0"/>
              <a:t> </a:t>
            </a:r>
            <a:r>
              <a:rPr lang="hr-HR" dirty="0" err="1"/>
              <a:t>language</a:t>
            </a:r>
            <a:r>
              <a:rPr lang="hr-HR" dirty="0"/>
              <a:t> </a:t>
            </a:r>
            <a:r>
              <a:rPr lang="hr-HR" dirty="0" err="1"/>
              <a:t>quality</a:t>
            </a:r>
            <a:endParaRPr lang="hr-HR" dirty="0"/>
          </a:p>
          <a:p>
            <a:r>
              <a:rPr lang="hr-HR" dirty="0" err="1"/>
              <a:t>Considerable</a:t>
            </a:r>
            <a:r>
              <a:rPr lang="hr-HR" dirty="0"/>
              <a:t> </a:t>
            </a:r>
            <a:r>
              <a:rPr lang="hr-HR" dirty="0" err="1"/>
              <a:t>language</a:t>
            </a:r>
            <a:r>
              <a:rPr lang="hr-HR" dirty="0"/>
              <a:t> </a:t>
            </a:r>
            <a:r>
              <a:rPr lang="hr-HR" dirty="0" err="1"/>
              <a:t>and</a:t>
            </a:r>
            <a:r>
              <a:rPr lang="hr-HR" dirty="0"/>
              <a:t> </a:t>
            </a:r>
            <a:r>
              <a:rPr lang="hr-HR" dirty="0" err="1"/>
              <a:t>legal</a:t>
            </a:r>
            <a:r>
              <a:rPr lang="hr-HR" dirty="0"/>
              <a:t> </a:t>
            </a:r>
            <a:r>
              <a:rPr lang="hr-HR" dirty="0" err="1"/>
              <a:t>competence</a:t>
            </a:r>
            <a:endParaRPr lang="hr-HR" dirty="0"/>
          </a:p>
          <a:p>
            <a:endParaRPr lang="hr-HR" dirty="0"/>
          </a:p>
        </p:txBody>
      </p:sp>
    </p:spTree>
    <p:extLst>
      <p:ext uri="{BB962C8B-B14F-4D97-AF65-F5344CB8AC3E}">
        <p14:creationId xmlns:p14="http://schemas.microsoft.com/office/powerpoint/2010/main" val="15710213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Consistency</a:t>
            </a:r>
            <a:r>
              <a:rPr lang="hr-HR" dirty="0" smtClean="0"/>
              <a:t> </a:t>
            </a:r>
            <a:r>
              <a:rPr lang="hr-HR" dirty="0" err="1" smtClean="0"/>
              <a:t>requirements</a:t>
            </a:r>
            <a:endParaRPr lang="hr-HR" dirty="0"/>
          </a:p>
        </p:txBody>
      </p:sp>
      <p:sp>
        <p:nvSpPr>
          <p:cNvPr id="3" name="Content Placeholder 2"/>
          <p:cNvSpPr>
            <a:spLocks noGrp="1"/>
          </p:cNvSpPr>
          <p:nvPr>
            <p:ph idx="1"/>
          </p:nvPr>
        </p:nvSpPr>
        <p:spPr/>
        <p:txBody>
          <a:bodyPr/>
          <a:lstStyle/>
          <a:p>
            <a:r>
              <a:rPr lang="hr-HR" dirty="0" err="1" smtClean="0"/>
              <a:t>Use</a:t>
            </a:r>
            <a:r>
              <a:rPr lang="hr-HR" dirty="0" smtClean="0"/>
              <a:t> </a:t>
            </a:r>
            <a:r>
              <a:rPr lang="hr-HR" dirty="0" err="1" smtClean="0"/>
              <a:t>of</a:t>
            </a:r>
            <a:r>
              <a:rPr lang="hr-HR" dirty="0" smtClean="0"/>
              <a:t> </a:t>
            </a:r>
            <a:r>
              <a:rPr lang="hr-HR" dirty="0" err="1" smtClean="0"/>
              <a:t>official</a:t>
            </a:r>
            <a:r>
              <a:rPr lang="hr-HR" dirty="0" smtClean="0"/>
              <a:t> </a:t>
            </a:r>
            <a:r>
              <a:rPr lang="hr-HR" dirty="0" err="1" smtClean="0"/>
              <a:t>titles</a:t>
            </a:r>
            <a:endParaRPr lang="hr-HR" dirty="0" smtClean="0"/>
          </a:p>
          <a:p>
            <a:r>
              <a:rPr lang="hr-HR" dirty="0" err="1" smtClean="0"/>
              <a:t>Citations</a:t>
            </a:r>
            <a:r>
              <a:rPr lang="hr-HR" dirty="0" smtClean="0"/>
              <a:t> </a:t>
            </a:r>
            <a:r>
              <a:rPr lang="hr-HR" dirty="0" err="1" smtClean="0"/>
              <a:t>from</a:t>
            </a:r>
            <a:r>
              <a:rPr lang="hr-HR" dirty="0" smtClean="0"/>
              <a:t> prior </a:t>
            </a:r>
            <a:r>
              <a:rPr lang="hr-HR" dirty="0" err="1" smtClean="0"/>
              <a:t>translations</a:t>
            </a:r>
            <a:endParaRPr lang="hr-HR" dirty="0" smtClean="0"/>
          </a:p>
          <a:p>
            <a:r>
              <a:rPr lang="hr-HR" dirty="0" err="1" smtClean="0"/>
              <a:t>Consistency</a:t>
            </a:r>
            <a:r>
              <a:rPr lang="hr-HR" dirty="0" smtClean="0"/>
              <a:t> </a:t>
            </a:r>
            <a:r>
              <a:rPr lang="hr-HR" dirty="0" err="1" smtClean="0"/>
              <a:t>of</a:t>
            </a:r>
            <a:r>
              <a:rPr lang="hr-HR" dirty="0" smtClean="0"/>
              <a:t> </a:t>
            </a:r>
            <a:r>
              <a:rPr lang="hr-HR" dirty="0" err="1" smtClean="0"/>
              <a:t>terminology</a:t>
            </a:r>
            <a:endParaRPr lang="hr-HR" dirty="0" smtClean="0"/>
          </a:p>
          <a:p>
            <a:r>
              <a:rPr lang="hr-HR" dirty="0" err="1" smtClean="0"/>
              <a:t>Use</a:t>
            </a:r>
            <a:r>
              <a:rPr lang="hr-HR" dirty="0" smtClean="0"/>
              <a:t> </a:t>
            </a:r>
            <a:r>
              <a:rPr lang="hr-HR" dirty="0" err="1" smtClean="0"/>
              <a:t>of</a:t>
            </a:r>
            <a:r>
              <a:rPr lang="hr-HR" dirty="0" smtClean="0"/>
              <a:t> </a:t>
            </a:r>
            <a:r>
              <a:rPr lang="hr-HR" dirty="0" err="1" smtClean="0"/>
              <a:t>official</a:t>
            </a:r>
            <a:r>
              <a:rPr lang="hr-HR" dirty="0" smtClean="0"/>
              <a:t> </a:t>
            </a:r>
            <a:r>
              <a:rPr lang="hr-HR" dirty="0" err="1" smtClean="0"/>
              <a:t>translation</a:t>
            </a:r>
            <a:r>
              <a:rPr lang="hr-HR" dirty="0" smtClean="0"/>
              <a:t> </a:t>
            </a:r>
            <a:r>
              <a:rPr lang="hr-HR" dirty="0" err="1" smtClean="0"/>
              <a:t>equivalents</a:t>
            </a:r>
            <a:endParaRPr lang="hr-HR" dirty="0"/>
          </a:p>
        </p:txBody>
      </p:sp>
    </p:spTree>
    <p:extLst>
      <p:ext uri="{BB962C8B-B14F-4D97-AF65-F5344CB8AC3E}">
        <p14:creationId xmlns:p14="http://schemas.microsoft.com/office/powerpoint/2010/main" val="17117487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Standard </a:t>
            </a:r>
            <a:r>
              <a:rPr lang="hr-HR" dirty="0" err="1" smtClean="0"/>
              <a:t>forms</a:t>
            </a:r>
            <a:endParaRPr lang="hr-HR" dirty="0"/>
          </a:p>
        </p:txBody>
      </p:sp>
      <p:sp>
        <p:nvSpPr>
          <p:cNvPr id="3" name="Content Placeholder 2"/>
          <p:cNvSpPr>
            <a:spLocks noGrp="1"/>
          </p:cNvSpPr>
          <p:nvPr>
            <p:ph idx="1"/>
          </p:nvPr>
        </p:nvSpPr>
        <p:spPr/>
        <p:txBody>
          <a:bodyPr/>
          <a:lstStyle/>
          <a:p>
            <a:r>
              <a:rPr lang="hr-HR" dirty="0" err="1" smtClean="0"/>
              <a:t>Clauses</a:t>
            </a:r>
            <a:r>
              <a:rPr lang="hr-HR" dirty="0" smtClean="0"/>
              <a:t> </a:t>
            </a:r>
            <a:r>
              <a:rPr lang="hr-HR" dirty="0" err="1" smtClean="0"/>
              <a:t>and</a:t>
            </a:r>
            <a:r>
              <a:rPr lang="hr-HR" dirty="0" smtClean="0"/>
              <a:t> </a:t>
            </a:r>
            <a:r>
              <a:rPr lang="hr-HR" dirty="0" err="1" smtClean="0"/>
              <a:t>entire</a:t>
            </a:r>
            <a:r>
              <a:rPr lang="hr-HR" dirty="0" smtClean="0"/>
              <a:t> </a:t>
            </a:r>
            <a:r>
              <a:rPr lang="hr-HR" dirty="0" err="1" smtClean="0"/>
              <a:t>provisions</a:t>
            </a:r>
            <a:r>
              <a:rPr lang="hr-HR" dirty="0" smtClean="0"/>
              <a:t> </a:t>
            </a:r>
            <a:r>
              <a:rPr lang="hr-HR" dirty="0" err="1" smtClean="0"/>
              <a:t>expressing</a:t>
            </a:r>
            <a:r>
              <a:rPr lang="hr-HR" dirty="0" smtClean="0"/>
              <a:t> </a:t>
            </a:r>
            <a:r>
              <a:rPr lang="hr-HR" dirty="0" err="1" smtClean="0"/>
              <a:t>repetitive</a:t>
            </a:r>
            <a:r>
              <a:rPr lang="hr-HR" dirty="0" smtClean="0"/>
              <a:t> </a:t>
            </a:r>
            <a:r>
              <a:rPr lang="hr-HR" dirty="0" err="1" smtClean="0"/>
              <a:t>actions</a:t>
            </a:r>
            <a:r>
              <a:rPr lang="hr-HR" dirty="0" smtClean="0"/>
              <a:t> – </a:t>
            </a:r>
            <a:r>
              <a:rPr lang="hr-HR" dirty="0" err="1" smtClean="0"/>
              <a:t>standardized</a:t>
            </a:r>
            <a:r>
              <a:rPr lang="hr-HR" dirty="0" smtClean="0"/>
              <a:t> for use </a:t>
            </a:r>
            <a:r>
              <a:rPr lang="hr-HR" dirty="0" err="1" smtClean="0"/>
              <a:t>in</a:t>
            </a:r>
            <a:r>
              <a:rPr lang="hr-HR" dirty="0" smtClean="0"/>
              <a:t> </a:t>
            </a:r>
            <a:r>
              <a:rPr lang="hr-HR" dirty="0" err="1" smtClean="0"/>
              <a:t>translations</a:t>
            </a:r>
            <a:r>
              <a:rPr lang="hr-HR" dirty="0" smtClean="0"/>
              <a:t> </a:t>
            </a:r>
            <a:r>
              <a:rPr lang="hr-HR" dirty="0" err="1" smtClean="0"/>
              <a:t>and</a:t>
            </a:r>
            <a:r>
              <a:rPr lang="hr-HR" dirty="0" smtClean="0"/>
              <a:t> </a:t>
            </a:r>
            <a:r>
              <a:rPr lang="hr-HR" dirty="0" err="1" smtClean="0"/>
              <a:t>published</a:t>
            </a:r>
            <a:r>
              <a:rPr lang="hr-HR" dirty="0" smtClean="0"/>
              <a:t> </a:t>
            </a:r>
            <a:r>
              <a:rPr lang="hr-HR" dirty="0" err="1" smtClean="0"/>
              <a:t>in</a:t>
            </a:r>
            <a:r>
              <a:rPr lang="hr-HR" dirty="0" smtClean="0"/>
              <a:t> </a:t>
            </a:r>
            <a:r>
              <a:rPr lang="hr-HR" dirty="0" err="1" smtClean="0"/>
              <a:t>drafting</a:t>
            </a:r>
            <a:r>
              <a:rPr lang="hr-HR" dirty="0" smtClean="0"/>
              <a:t> </a:t>
            </a:r>
            <a:r>
              <a:rPr lang="hr-HR" dirty="0" err="1" smtClean="0"/>
              <a:t>manuals</a:t>
            </a:r>
            <a:endParaRPr lang="hr-HR" dirty="0"/>
          </a:p>
        </p:txBody>
      </p:sp>
    </p:spTree>
    <p:extLst>
      <p:ext uri="{BB962C8B-B14F-4D97-AF65-F5344CB8AC3E}">
        <p14:creationId xmlns:p14="http://schemas.microsoft.com/office/powerpoint/2010/main" val="36127382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err="1" smtClean="0"/>
              <a:t>Commercial</a:t>
            </a:r>
            <a:r>
              <a:rPr lang="hr-HR" dirty="0" smtClean="0"/>
              <a:t> </a:t>
            </a:r>
            <a:r>
              <a:rPr lang="hr-HR" dirty="0" err="1" smtClean="0"/>
              <a:t>contracts</a:t>
            </a:r>
            <a:r>
              <a:rPr lang="hr-HR" dirty="0" smtClean="0"/>
              <a:t>: </a:t>
            </a:r>
            <a:r>
              <a:rPr lang="hr-HR" dirty="0" err="1" smtClean="0"/>
              <a:t>common</a:t>
            </a:r>
            <a:r>
              <a:rPr lang="hr-HR" dirty="0" smtClean="0"/>
              <a:t> </a:t>
            </a:r>
            <a:r>
              <a:rPr lang="hr-HR" dirty="0" err="1" smtClean="0"/>
              <a:t>clauses</a:t>
            </a:r>
            <a:endParaRPr lang="hr-HR" dirty="0"/>
          </a:p>
        </p:txBody>
      </p:sp>
      <p:sp>
        <p:nvSpPr>
          <p:cNvPr id="3" name="Content Placeholder 2"/>
          <p:cNvSpPr>
            <a:spLocks noGrp="1"/>
          </p:cNvSpPr>
          <p:nvPr>
            <p:ph idx="1"/>
          </p:nvPr>
        </p:nvSpPr>
        <p:spPr/>
        <p:txBody>
          <a:bodyPr>
            <a:normAutofit/>
          </a:bodyPr>
          <a:lstStyle/>
          <a:p>
            <a:r>
              <a:rPr lang="hr-HR" dirty="0" err="1" smtClean="0"/>
              <a:t>Names</a:t>
            </a:r>
            <a:r>
              <a:rPr lang="hr-HR" dirty="0" smtClean="0"/>
              <a:t> </a:t>
            </a:r>
            <a:r>
              <a:rPr lang="hr-HR" dirty="0" err="1" smtClean="0"/>
              <a:t>and</a:t>
            </a:r>
            <a:r>
              <a:rPr lang="hr-HR" dirty="0" smtClean="0"/>
              <a:t> </a:t>
            </a:r>
            <a:r>
              <a:rPr lang="hr-HR" dirty="0" err="1" smtClean="0"/>
              <a:t>addresses</a:t>
            </a:r>
            <a:r>
              <a:rPr lang="hr-HR" dirty="0" smtClean="0"/>
              <a:t> </a:t>
            </a:r>
            <a:r>
              <a:rPr lang="hr-HR" dirty="0" err="1" smtClean="0"/>
              <a:t>of</a:t>
            </a:r>
            <a:r>
              <a:rPr lang="hr-HR" dirty="0" smtClean="0"/>
              <a:t> </a:t>
            </a:r>
            <a:r>
              <a:rPr lang="hr-HR" dirty="0" err="1" smtClean="0"/>
              <a:t>the</a:t>
            </a:r>
            <a:r>
              <a:rPr lang="hr-HR" dirty="0" smtClean="0"/>
              <a:t> </a:t>
            </a:r>
            <a:r>
              <a:rPr lang="hr-HR" dirty="0" err="1" smtClean="0"/>
              <a:t>parties</a:t>
            </a:r>
            <a:endParaRPr lang="hr-HR" dirty="0" smtClean="0"/>
          </a:p>
          <a:p>
            <a:r>
              <a:rPr lang="hr-HR" dirty="0" err="1" smtClean="0"/>
              <a:t>Rights</a:t>
            </a:r>
            <a:r>
              <a:rPr lang="hr-HR" dirty="0" smtClean="0"/>
              <a:t>, </a:t>
            </a:r>
            <a:r>
              <a:rPr lang="hr-HR" dirty="0" err="1" smtClean="0"/>
              <a:t>obligations</a:t>
            </a:r>
            <a:r>
              <a:rPr lang="hr-HR" dirty="0" smtClean="0"/>
              <a:t> </a:t>
            </a:r>
            <a:r>
              <a:rPr lang="hr-HR" dirty="0" err="1" smtClean="0"/>
              <a:t>and</a:t>
            </a:r>
            <a:r>
              <a:rPr lang="hr-HR" dirty="0" smtClean="0"/>
              <a:t> </a:t>
            </a:r>
            <a:r>
              <a:rPr lang="hr-HR" dirty="0" err="1" smtClean="0"/>
              <a:t>liabilities</a:t>
            </a:r>
            <a:r>
              <a:rPr lang="hr-HR" dirty="0" smtClean="0"/>
              <a:t> </a:t>
            </a:r>
            <a:r>
              <a:rPr lang="hr-HR" dirty="0" err="1" smtClean="0"/>
              <a:t>of</a:t>
            </a:r>
            <a:r>
              <a:rPr lang="hr-HR" dirty="0" smtClean="0"/>
              <a:t> </a:t>
            </a:r>
            <a:r>
              <a:rPr lang="hr-HR" dirty="0" err="1" smtClean="0"/>
              <a:t>the</a:t>
            </a:r>
            <a:r>
              <a:rPr lang="hr-HR" dirty="0" smtClean="0"/>
              <a:t> </a:t>
            </a:r>
            <a:r>
              <a:rPr lang="hr-HR" dirty="0" err="1" smtClean="0"/>
              <a:t>parties</a:t>
            </a:r>
            <a:endParaRPr lang="hr-HR" dirty="0" smtClean="0"/>
          </a:p>
          <a:p>
            <a:r>
              <a:rPr lang="hr-HR" dirty="0" err="1" smtClean="0"/>
              <a:t>Force</a:t>
            </a:r>
            <a:r>
              <a:rPr lang="hr-HR" dirty="0" smtClean="0"/>
              <a:t> </a:t>
            </a:r>
            <a:r>
              <a:rPr lang="hr-HR" dirty="0" err="1" smtClean="0"/>
              <a:t>majeure</a:t>
            </a:r>
            <a:r>
              <a:rPr lang="hr-HR" dirty="0" smtClean="0"/>
              <a:t> </a:t>
            </a:r>
            <a:r>
              <a:rPr lang="hr-HR" dirty="0" err="1" smtClean="0"/>
              <a:t>clause</a:t>
            </a:r>
            <a:endParaRPr lang="hr-HR" dirty="0" smtClean="0"/>
          </a:p>
          <a:p>
            <a:r>
              <a:rPr lang="hr-HR" dirty="0" err="1" smtClean="0"/>
              <a:t>Termination</a:t>
            </a:r>
            <a:endParaRPr lang="hr-HR" dirty="0" smtClean="0"/>
          </a:p>
          <a:p>
            <a:r>
              <a:rPr lang="hr-HR" dirty="0" err="1" smtClean="0"/>
              <a:t>Dispute</a:t>
            </a:r>
            <a:r>
              <a:rPr lang="hr-HR" dirty="0" smtClean="0"/>
              <a:t> </a:t>
            </a:r>
            <a:r>
              <a:rPr lang="hr-HR" dirty="0" err="1" smtClean="0"/>
              <a:t>resolution</a:t>
            </a:r>
            <a:endParaRPr lang="hr-HR" dirty="0" smtClean="0"/>
          </a:p>
          <a:p>
            <a:r>
              <a:rPr lang="hr-HR" dirty="0" err="1" smtClean="0"/>
              <a:t>Warranty</a:t>
            </a:r>
            <a:r>
              <a:rPr lang="hr-HR" dirty="0" smtClean="0"/>
              <a:t> </a:t>
            </a:r>
            <a:r>
              <a:rPr lang="hr-HR" dirty="0" err="1" smtClean="0"/>
              <a:t>and</a:t>
            </a:r>
            <a:r>
              <a:rPr lang="hr-HR" dirty="0" smtClean="0"/>
              <a:t> </a:t>
            </a:r>
            <a:r>
              <a:rPr lang="hr-HR" dirty="0" err="1" smtClean="0"/>
              <a:t>exclusion</a:t>
            </a:r>
            <a:endParaRPr lang="hr-HR" dirty="0" smtClean="0"/>
          </a:p>
          <a:p>
            <a:r>
              <a:rPr lang="hr-HR" dirty="0" err="1" smtClean="0"/>
              <a:t>Entire</a:t>
            </a:r>
            <a:r>
              <a:rPr lang="hr-HR" dirty="0" smtClean="0"/>
              <a:t> </a:t>
            </a:r>
            <a:r>
              <a:rPr lang="hr-HR" dirty="0" err="1" smtClean="0"/>
              <a:t>agreement</a:t>
            </a:r>
            <a:r>
              <a:rPr lang="hr-HR" dirty="0" smtClean="0"/>
              <a:t> </a:t>
            </a:r>
            <a:r>
              <a:rPr lang="hr-HR" dirty="0" err="1" smtClean="0"/>
              <a:t>clause</a:t>
            </a:r>
            <a:endParaRPr lang="hr-HR" dirty="0" smtClean="0"/>
          </a:p>
          <a:p>
            <a:r>
              <a:rPr lang="hr-HR" dirty="0" err="1" smtClean="0"/>
              <a:t>Governing</a:t>
            </a:r>
            <a:r>
              <a:rPr lang="hr-HR" dirty="0" smtClean="0"/>
              <a:t> </a:t>
            </a:r>
            <a:r>
              <a:rPr lang="hr-HR" dirty="0" err="1" smtClean="0"/>
              <a:t>law</a:t>
            </a:r>
            <a:endParaRPr lang="hr-HR" dirty="0" smtClean="0"/>
          </a:p>
          <a:p>
            <a:r>
              <a:rPr lang="hr-HR" dirty="0" smtClean="0"/>
              <a:t>Signature, date </a:t>
            </a:r>
            <a:r>
              <a:rPr lang="hr-HR" dirty="0" err="1" smtClean="0"/>
              <a:t>and</a:t>
            </a:r>
            <a:r>
              <a:rPr lang="hr-HR" dirty="0" smtClean="0"/>
              <a:t> </a:t>
            </a:r>
            <a:r>
              <a:rPr lang="hr-HR" dirty="0" err="1" smtClean="0"/>
              <a:t>execution</a:t>
            </a:r>
            <a:endParaRPr lang="hr-HR" dirty="0"/>
          </a:p>
        </p:txBody>
      </p:sp>
    </p:spTree>
    <p:extLst>
      <p:ext uri="{BB962C8B-B14F-4D97-AF65-F5344CB8AC3E}">
        <p14:creationId xmlns:p14="http://schemas.microsoft.com/office/powerpoint/2010/main" val="19927907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Commercial</a:t>
            </a:r>
            <a:r>
              <a:rPr lang="hr-HR" dirty="0" smtClean="0"/>
              <a:t> </a:t>
            </a:r>
            <a:r>
              <a:rPr lang="hr-HR" dirty="0" err="1" smtClean="0"/>
              <a:t>contracts</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source</a:t>
            </a:r>
            <a:r>
              <a:rPr lang="hr-HR" dirty="0" smtClean="0"/>
              <a:t> legal </a:t>
            </a:r>
            <a:r>
              <a:rPr lang="hr-HR" dirty="0" err="1" smtClean="0"/>
              <a:t>system</a:t>
            </a:r>
            <a:r>
              <a:rPr lang="hr-HR" dirty="0" smtClean="0"/>
              <a:t> is </a:t>
            </a:r>
            <a:r>
              <a:rPr lang="hr-HR" dirty="0" err="1" smtClean="0"/>
              <a:t>the</a:t>
            </a:r>
            <a:r>
              <a:rPr lang="hr-HR" dirty="0" smtClean="0"/>
              <a:t> </a:t>
            </a:r>
            <a:r>
              <a:rPr lang="hr-HR" dirty="0" err="1" smtClean="0"/>
              <a:t>law</a:t>
            </a:r>
            <a:r>
              <a:rPr lang="hr-HR" dirty="0" smtClean="0"/>
              <a:t> </a:t>
            </a:r>
            <a:r>
              <a:rPr lang="hr-HR" dirty="0" err="1" smtClean="0"/>
              <a:t>governing</a:t>
            </a:r>
            <a:r>
              <a:rPr lang="hr-HR" dirty="0" smtClean="0"/>
              <a:t> </a:t>
            </a:r>
            <a:r>
              <a:rPr lang="hr-HR" dirty="0" err="1" smtClean="0"/>
              <a:t>the</a:t>
            </a:r>
            <a:r>
              <a:rPr lang="hr-HR" dirty="0" smtClean="0"/>
              <a:t> </a:t>
            </a:r>
            <a:r>
              <a:rPr lang="hr-HR" dirty="0" err="1" smtClean="0"/>
              <a:t>contract</a:t>
            </a:r>
            <a:r>
              <a:rPr lang="hr-HR" dirty="0" smtClean="0"/>
              <a:t> </a:t>
            </a:r>
            <a:r>
              <a:rPr lang="hr-HR" dirty="0" err="1" smtClean="0"/>
              <a:t>regardless</a:t>
            </a:r>
            <a:r>
              <a:rPr lang="hr-HR" dirty="0" smtClean="0"/>
              <a:t> </a:t>
            </a:r>
            <a:r>
              <a:rPr lang="hr-HR" dirty="0" err="1" smtClean="0"/>
              <a:t>of</a:t>
            </a:r>
            <a:r>
              <a:rPr lang="hr-HR" dirty="0" smtClean="0"/>
              <a:t> </a:t>
            </a:r>
            <a:r>
              <a:rPr lang="hr-HR" dirty="0" err="1" smtClean="0"/>
              <a:t>the</a:t>
            </a:r>
            <a:r>
              <a:rPr lang="hr-HR" dirty="0" smtClean="0"/>
              <a:t> </a:t>
            </a:r>
            <a:r>
              <a:rPr lang="hr-HR" dirty="0" err="1" smtClean="0"/>
              <a:t>language</a:t>
            </a:r>
            <a:r>
              <a:rPr lang="hr-HR" dirty="0" smtClean="0"/>
              <a:t> </a:t>
            </a:r>
            <a:r>
              <a:rPr lang="hr-HR" dirty="0" err="1" smtClean="0"/>
              <a:t>of</a:t>
            </a:r>
            <a:r>
              <a:rPr lang="hr-HR" dirty="0" smtClean="0"/>
              <a:t> </a:t>
            </a:r>
            <a:r>
              <a:rPr lang="hr-HR" dirty="0" err="1" smtClean="0"/>
              <a:t>the</a:t>
            </a:r>
            <a:r>
              <a:rPr lang="hr-HR" dirty="0" smtClean="0"/>
              <a:t> </a:t>
            </a:r>
            <a:r>
              <a:rPr lang="hr-HR" dirty="0" err="1" smtClean="0"/>
              <a:t>contract</a:t>
            </a:r>
            <a:r>
              <a:rPr lang="hr-HR" dirty="0" smtClean="0"/>
              <a:t>; </a:t>
            </a:r>
            <a:r>
              <a:rPr lang="hr-HR" dirty="0" err="1" smtClean="0"/>
              <a:t>many</a:t>
            </a:r>
            <a:r>
              <a:rPr lang="hr-HR" dirty="0" smtClean="0"/>
              <a:t> </a:t>
            </a:r>
            <a:r>
              <a:rPr lang="hr-HR" dirty="0" err="1" smtClean="0"/>
              <a:t>contracts</a:t>
            </a:r>
            <a:r>
              <a:rPr lang="hr-HR" dirty="0" smtClean="0"/>
              <a:t> – </a:t>
            </a:r>
            <a:r>
              <a:rPr lang="hr-HR" dirty="0" err="1" smtClean="0"/>
              <a:t>drafted</a:t>
            </a:r>
            <a:r>
              <a:rPr lang="hr-HR" dirty="0" smtClean="0"/>
              <a:t> </a:t>
            </a:r>
            <a:r>
              <a:rPr lang="hr-HR" dirty="0" err="1" smtClean="0"/>
              <a:t>in</a:t>
            </a:r>
            <a:r>
              <a:rPr lang="hr-HR" dirty="0" smtClean="0"/>
              <a:t> </a:t>
            </a:r>
            <a:r>
              <a:rPr lang="hr-HR" dirty="0" err="1" smtClean="0"/>
              <a:t>English</a:t>
            </a:r>
            <a:r>
              <a:rPr lang="hr-HR" dirty="0" smtClean="0"/>
              <a:t> but </a:t>
            </a:r>
            <a:r>
              <a:rPr lang="hr-HR" dirty="0" err="1" smtClean="0"/>
              <a:t>governed</a:t>
            </a:r>
            <a:r>
              <a:rPr lang="hr-HR" dirty="0" smtClean="0"/>
              <a:t> </a:t>
            </a:r>
            <a:r>
              <a:rPr lang="hr-HR" dirty="0" err="1" smtClean="0"/>
              <a:t>by</a:t>
            </a:r>
            <a:r>
              <a:rPr lang="hr-HR" dirty="0" smtClean="0"/>
              <a:t> a </a:t>
            </a:r>
            <a:r>
              <a:rPr lang="hr-HR" dirty="0" err="1" smtClean="0"/>
              <a:t>different</a:t>
            </a:r>
            <a:r>
              <a:rPr lang="hr-HR" dirty="0" smtClean="0"/>
              <a:t> </a:t>
            </a:r>
            <a:r>
              <a:rPr lang="hr-HR" dirty="0" err="1" smtClean="0"/>
              <a:t>law</a:t>
            </a:r>
            <a:endParaRPr lang="hr-HR" dirty="0" smtClean="0"/>
          </a:p>
          <a:p>
            <a:r>
              <a:rPr lang="hr-HR" dirty="0" smtClean="0"/>
              <a:t>Target </a:t>
            </a:r>
            <a:r>
              <a:rPr lang="hr-HR" dirty="0" err="1" smtClean="0"/>
              <a:t>receivers</a:t>
            </a:r>
            <a:r>
              <a:rPr lang="hr-HR" dirty="0" smtClean="0"/>
              <a:t> – </a:t>
            </a:r>
            <a:r>
              <a:rPr lang="hr-HR" dirty="0" err="1" smtClean="0"/>
              <a:t>contracting</a:t>
            </a:r>
            <a:r>
              <a:rPr lang="hr-HR" dirty="0" smtClean="0"/>
              <a:t> </a:t>
            </a:r>
            <a:r>
              <a:rPr lang="hr-HR" dirty="0" err="1" smtClean="0"/>
              <a:t>parties</a:t>
            </a:r>
            <a:r>
              <a:rPr lang="hr-HR" dirty="0" smtClean="0"/>
              <a:t> </a:t>
            </a:r>
            <a:r>
              <a:rPr lang="hr-HR" dirty="0" err="1" smtClean="0"/>
              <a:t>identified</a:t>
            </a:r>
            <a:r>
              <a:rPr lang="hr-HR" dirty="0" smtClean="0"/>
              <a:t> </a:t>
            </a:r>
            <a:r>
              <a:rPr lang="hr-HR" dirty="0" err="1" smtClean="0"/>
              <a:t>in</a:t>
            </a:r>
            <a:r>
              <a:rPr lang="hr-HR" dirty="0" smtClean="0"/>
              <a:t> </a:t>
            </a:r>
            <a:r>
              <a:rPr lang="hr-HR" dirty="0" err="1" smtClean="0"/>
              <a:t>the</a:t>
            </a:r>
            <a:r>
              <a:rPr lang="hr-HR" dirty="0" smtClean="0"/>
              <a:t> first </a:t>
            </a:r>
            <a:r>
              <a:rPr lang="hr-HR" dirty="0" err="1" smtClean="0"/>
              <a:t>clause</a:t>
            </a:r>
            <a:r>
              <a:rPr lang="hr-HR" dirty="0" smtClean="0"/>
              <a:t> </a:t>
            </a:r>
            <a:r>
              <a:rPr lang="hr-HR" dirty="0" err="1" smtClean="0"/>
              <a:t>and</a:t>
            </a:r>
            <a:r>
              <a:rPr lang="hr-HR" dirty="0" smtClean="0"/>
              <a:t> </a:t>
            </a:r>
            <a:r>
              <a:rPr lang="hr-HR" dirty="0" err="1" smtClean="0"/>
              <a:t>ultimately</a:t>
            </a:r>
            <a:r>
              <a:rPr lang="hr-HR" dirty="0" smtClean="0"/>
              <a:t> </a:t>
            </a:r>
            <a:r>
              <a:rPr lang="hr-HR" dirty="0" err="1" smtClean="0"/>
              <a:t>the</a:t>
            </a:r>
            <a:r>
              <a:rPr lang="hr-HR" dirty="0" smtClean="0"/>
              <a:t> </a:t>
            </a:r>
            <a:r>
              <a:rPr lang="hr-HR" dirty="0" err="1" smtClean="0"/>
              <a:t>courts</a:t>
            </a:r>
            <a:r>
              <a:rPr lang="hr-HR" dirty="0" smtClean="0"/>
              <a:t> </a:t>
            </a:r>
            <a:r>
              <a:rPr lang="hr-HR" dirty="0" err="1" smtClean="0"/>
              <a:t>specified</a:t>
            </a:r>
            <a:r>
              <a:rPr lang="hr-HR" dirty="0" smtClean="0"/>
              <a:t> </a:t>
            </a:r>
            <a:r>
              <a:rPr lang="hr-HR" dirty="0" err="1" smtClean="0"/>
              <a:t>in</a:t>
            </a:r>
            <a:r>
              <a:rPr lang="hr-HR" dirty="0" smtClean="0"/>
              <a:t> </a:t>
            </a:r>
            <a:r>
              <a:rPr lang="hr-HR" dirty="0" err="1" smtClean="0"/>
              <a:t>the</a:t>
            </a:r>
            <a:r>
              <a:rPr lang="hr-HR" dirty="0" smtClean="0"/>
              <a:t> forum </a:t>
            </a:r>
            <a:r>
              <a:rPr lang="hr-HR" dirty="0" err="1" smtClean="0"/>
              <a:t>clause</a:t>
            </a:r>
            <a:r>
              <a:rPr lang="hr-HR" dirty="0" smtClean="0"/>
              <a:t> </a:t>
            </a:r>
            <a:r>
              <a:rPr lang="hr-HR" dirty="0" err="1" smtClean="0"/>
              <a:t>in</a:t>
            </a:r>
            <a:r>
              <a:rPr lang="hr-HR" dirty="0" smtClean="0"/>
              <a:t> </a:t>
            </a:r>
            <a:r>
              <a:rPr lang="hr-HR" dirty="0" err="1" smtClean="0"/>
              <a:t>the</a:t>
            </a:r>
            <a:r>
              <a:rPr lang="hr-HR" dirty="0" smtClean="0"/>
              <a:t> </a:t>
            </a:r>
            <a:r>
              <a:rPr lang="hr-HR" dirty="0" err="1" smtClean="0"/>
              <a:t>part</a:t>
            </a:r>
            <a:r>
              <a:rPr lang="hr-HR" dirty="0" smtClean="0"/>
              <a:t> on </a:t>
            </a:r>
            <a:r>
              <a:rPr lang="hr-HR" dirty="0" err="1" smtClean="0"/>
              <a:t>dispute</a:t>
            </a:r>
            <a:r>
              <a:rPr lang="hr-HR" dirty="0" smtClean="0"/>
              <a:t> </a:t>
            </a:r>
            <a:r>
              <a:rPr lang="hr-HR" dirty="0" err="1" smtClean="0"/>
              <a:t>resolution</a:t>
            </a:r>
            <a:endParaRPr lang="hr-HR" dirty="0"/>
          </a:p>
        </p:txBody>
      </p:sp>
    </p:spTree>
    <p:extLst>
      <p:ext uri="{BB962C8B-B14F-4D97-AF65-F5344CB8AC3E}">
        <p14:creationId xmlns:p14="http://schemas.microsoft.com/office/powerpoint/2010/main" val="4921194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Commercial</a:t>
            </a:r>
            <a:r>
              <a:rPr lang="hr-HR" dirty="0" smtClean="0"/>
              <a:t> </a:t>
            </a:r>
            <a:r>
              <a:rPr lang="hr-HR" dirty="0" err="1" smtClean="0"/>
              <a:t>contracts</a:t>
            </a:r>
            <a:endParaRPr lang="hr-HR" dirty="0"/>
          </a:p>
        </p:txBody>
      </p:sp>
      <p:sp>
        <p:nvSpPr>
          <p:cNvPr id="3" name="Content Placeholder 2"/>
          <p:cNvSpPr>
            <a:spLocks noGrp="1"/>
          </p:cNvSpPr>
          <p:nvPr>
            <p:ph idx="1"/>
          </p:nvPr>
        </p:nvSpPr>
        <p:spPr/>
        <p:txBody>
          <a:bodyPr>
            <a:normAutofit/>
          </a:bodyPr>
          <a:lstStyle/>
          <a:p>
            <a:r>
              <a:rPr lang="hr-HR" dirty="0" smtClean="0"/>
              <a:t>Civil </a:t>
            </a:r>
            <a:r>
              <a:rPr lang="hr-HR" dirty="0" err="1" smtClean="0"/>
              <a:t>law</a:t>
            </a:r>
            <a:r>
              <a:rPr lang="hr-HR" dirty="0" smtClean="0"/>
              <a:t> </a:t>
            </a:r>
            <a:r>
              <a:rPr lang="hr-HR" dirty="0" err="1" smtClean="0"/>
              <a:t>lawyers</a:t>
            </a:r>
            <a:r>
              <a:rPr lang="hr-HR" dirty="0" smtClean="0"/>
              <a:t> </a:t>
            </a:r>
            <a:r>
              <a:rPr lang="hr-HR" dirty="0" err="1" smtClean="0"/>
              <a:t>should</a:t>
            </a:r>
            <a:r>
              <a:rPr lang="hr-HR" dirty="0" smtClean="0"/>
              <a:t> </a:t>
            </a:r>
            <a:r>
              <a:rPr lang="hr-HR" dirty="0" err="1" smtClean="0"/>
              <a:t>not</a:t>
            </a:r>
            <a:r>
              <a:rPr lang="hr-HR" dirty="0" smtClean="0"/>
              <a:t> use model </a:t>
            </a:r>
            <a:r>
              <a:rPr lang="hr-HR" dirty="0" err="1" smtClean="0"/>
              <a:t>forms</a:t>
            </a:r>
            <a:r>
              <a:rPr lang="hr-HR" dirty="0" smtClean="0"/>
              <a:t> </a:t>
            </a:r>
            <a:r>
              <a:rPr lang="hr-HR" dirty="0" err="1" smtClean="0"/>
              <a:t>of</a:t>
            </a:r>
            <a:r>
              <a:rPr lang="hr-HR" dirty="0" smtClean="0"/>
              <a:t> </a:t>
            </a:r>
            <a:r>
              <a:rPr lang="hr-HR" dirty="0" err="1" smtClean="0"/>
              <a:t>commom</a:t>
            </a:r>
            <a:r>
              <a:rPr lang="hr-HR" dirty="0" smtClean="0"/>
              <a:t> </a:t>
            </a:r>
            <a:r>
              <a:rPr lang="hr-HR" dirty="0" err="1" smtClean="0"/>
              <a:t>law</a:t>
            </a:r>
            <a:r>
              <a:rPr lang="hr-HR" dirty="0" smtClean="0"/>
              <a:t> </a:t>
            </a:r>
            <a:r>
              <a:rPr lang="hr-HR" dirty="0" err="1" smtClean="0"/>
              <a:t>contracts</a:t>
            </a:r>
            <a:r>
              <a:rPr lang="hr-HR" dirty="0" smtClean="0"/>
              <a:t> </a:t>
            </a:r>
            <a:r>
              <a:rPr lang="hr-HR" dirty="0" err="1" smtClean="0"/>
              <a:t>because</a:t>
            </a:r>
            <a:r>
              <a:rPr lang="hr-HR" dirty="0" smtClean="0"/>
              <a:t> </a:t>
            </a:r>
            <a:r>
              <a:rPr lang="hr-HR" dirty="0" err="1" smtClean="0"/>
              <a:t>they</a:t>
            </a:r>
            <a:r>
              <a:rPr lang="hr-HR" dirty="0" smtClean="0"/>
              <a:t> </a:t>
            </a:r>
            <a:r>
              <a:rPr lang="hr-HR" dirty="0" err="1" smtClean="0"/>
              <a:t>contain</a:t>
            </a:r>
            <a:r>
              <a:rPr lang="hr-HR" dirty="0" smtClean="0"/>
              <a:t> </a:t>
            </a:r>
            <a:r>
              <a:rPr lang="hr-HR" dirty="0" err="1" smtClean="0"/>
              <a:t>technical</a:t>
            </a:r>
            <a:r>
              <a:rPr lang="hr-HR" dirty="0" smtClean="0"/>
              <a:t> </a:t>
            </a:r>
            <a:r>
              <a:rPr lang="hr-HR" dirty="0" err="1" smtClean="0"/>
              <a:t>common</a:t>
            </a:r>
            <a:r>
              <a:rPr lang="hr-HR" dirty="0" smtClean="0"/>
              <a:t> </a:t>
            </a:r>
            <a:r>
              <a:rPr lang="hr-HR" dirty="0" err="1" smtClean="0"/>
              <a:t>law</a:t>
            </a:r>
            <a:r>
              <a:rPr lang="hr-HR" dirty="0" smtClean="0"/>
              <a:t> </a:t>
            </a:r>
            <a:r>
              <a:rPr lang="hr-HR" dirty="0" err="1" smtClean="0"/>
              <a:t>terms</a:t>
            </a:r>
            <a:r>
              <a:rPr lang="hr-HR" dirty="0" smtClean="0"/>
              <a:t> </a:t>
            </a:r>
            <a:r>
              <a:rPr lang="hr-HR" dirty="0" err="1" smtClean="0"/>
              <a:t>which</a:t>
            </a:r>
            <a:r>
              <a:rPr lang="hr-HR" dirty="0" smtClean="0"/>
              <a:t> </a:t>
            </a:r>
            <a:r>
              <a:rPr lang="hr-HR" dirty="0" err="1" smtClean="0"/>
              <a:t>appear</a:t>
            </a:r>
            <a:r>
              <a:rPr lang="hr-HR" dirty="0" smtClean="0"/>
              <a:t> to </a:t>
            </a:r>
            <a:r>
              <a:rPr lang="hr-HR" dirty="0" err="1" smtClean="0"/>
              <a:t>be</a:t>
            </a:r>
            <a:r>
              <a:rPr lang="hr-HR" dirty="0" smtClean="0"/>
              <a:t> </a:t>
            </a:r>
            <a:r>
              <a:rPr lang="hr-HR" dirty="0" err="1" smtClean="0"/>
              <a:t>easily</a:t>
            </a:r>
            <a:r>
              <a:rPr lang="hr-HR" dirty="0" smtClean="0"/>
              <a:t> </a:t>
            </a:r>
            <a:r>
              <a:rPr lang="hr-HR" dirty="0" err="1" smtClean="0"/>
              <a:t>translatable</a:t>
            </a:r>
            <a:r>
              <a:rPr lang="hr-HR" dirty="0" smtClean="0"/>
              <a:t> but </a:t>
            </a:r>
            <a:r>
              <a:rPr lang="hr-HR" dirty="0" err="1" smtClean="0"/>
              <a:t>the</a:t>
            </a:r>
            <a:r>
              <a:rPr lang="hr-HR" dirty="0" smtClean="0"/>
              <a:t> </a:t>
            </a:r>
            <a:r>
              <a:rPr lang="hr-HR" dirty="0" err="1" smtClean="0"/>
              <a:t>literal</a:t>
            </a:r>
            <a:r>
              <a:rPr lang="hr-HR" dirty="0" smtClean="0"/>
              <a:t> </a:t>
            </a:r>
            <a:r>
              <a:rPr lang="hr-HR" dirty="0" err="1" smtClean="0"/>
              <a:t>translations</a:t>
            </a:r>
            <a:r>
              <a:rPr lang="hr-HR" dirty="0" smtClean="0"/>
              <a:t> </a:t>
            </a:r>
            <a:r>
              <a:rPr lang="hr-HR" dirty="0" err="1" smtClean="0"/>
              <a:t>often</a:t>
            </a:r>
            <a:r>
              <a:rPr lang="hr-HR" dirty="0" smtClean="0"/>
              <a:t> </a:t>
            </a:r>
            <a:r>
              <a:rPr lang="hr-HR" dirty="0" err="1" smtClean="0"/>
              <a:t>mean</a:t>
            </a:r>
            <a:r>
              <a:rPr lang="hr-HR" dirty="0" smtClean="0"/>
              <a:t> </a:t>
            </a:r>
            <a:r>
              <a:rPr lang="hr-HR" dirty="0" err="1" smtClean="0"/>
              <a:t>sth</a:t>
            </a:r>
            <a:r>
              <a:rPr lang="hr-HR" dirty="0" smtClean="0"/>
              <a:t> </a:t>
            </a:r>
            <a:r>
              <a:rPr lang="hr-HR" dirty="0" err="1" smtClean="0"/>
              <a:t>very</a:t>
            </a:r>
            <a:r>
              <a:rPr lang="hr-HR" dirty="0" smtClean="0"/>
              <a:t> </a:t>
            </a:r>
            <a:r>
              <a:rPr lang="hr-HR" dirty="0" err="1" smtClean="0"/>
              <a:t>different</a:t>
            </a:r>
            <a:r>
              <a:rPr lang="hr-HR" dirty="0" smtClean="0"/>
              <a:t> to civil </a:t>
            </a:r>
            <a:r>
              <a:rPr lang="hr-HR" dirty="0" err="1" smtClean="0"/>
              <a:t>law</a:t>
            </a:r>
            <a:r>
              <a:rPr lang="hr-HR" dirty="0" smtClean="0"/>
              <a:t> </a:t>
            </a:r>
            <a:r>
              <a:rPr lang="hr-HR" dirty="0" err="1" smtClean="0"/>
              <a:t>lawyers</a:t>
            </a:r>
            <a:endParaRPr lang="hr-HR" dirty="0" smtClean="0"/>
          </a:p>
          <a:p>
            <a:r>
              <a:rPr lang="hr-HR" dirty="0" err="1" smtClean="0"/>
              <a:t>International</a:t>
            </a:r>
            <a:r>
              <a:rPr lang="hr-HR" dirty="0" smtClean="0"/>
              <a:t> </a:t>
            </a:r>
            <a:r>
              <a:rPr lang="hr-HR" dirty="0" err="1" smtClean="0"/>
              <a:t>commercial</a:t>
            </a:r>
            <a:r>
              <a:rPr lang="hr-HR" dirty="0" smtClean="0"/>
              <a:t> </a:t>
            </a:r>
            <a:r>
              <a:rPr lang="hr-HR" dirty="0" err="1" smtClean="0"/>
              <a:t>contracts</a:t>
            </a:r>
            <a:r>
              <a:rPr lang="hr-HR" dirty="0" smtClean="0"/>
              <a:t> </a:t>
            </a:r>
            <a:r>
              <a:rPr lang="hr-HR" dirty="0" err="1" smtClean="0"/>
              <a:t>should</a:t>
            </a:r>
            <a:r>
              <a:rPr lang="hr-HR" dirty="0" smtClean="0"/>
              <a:t> </a:t>
            </a:r>
            <a:r>
              <a:rPr lang="hr-HR" dirty="0" err="1" smtClean="0"/>
              <a:t>be</a:t>
            </a:r>
            <a:r>
              <a:rPr lang="hr-HR" dirty="0" smtClean="0"/>
              <a:t> </a:t>
            </a:r>
            <a:r>
              <a:rPr lang="hr-HR" dirty="0" err="1" smtClean="0"/>
              <a:t>drafted</a:t>
            </a:r>
            <a:r>
              <a:rPr lang="hr-HR" dirty="0" smtClean="0"/>
              <a:t> </a:t>
            </a:r>
            <a:r>
              <a:rPr lang="hr-HR" dirty="0" err="1" smtClean="0"/>
              <a:t>in</a:t>
            </a:r>
            <a:r>
              <a:rPr lang="hr-HR" dirty="0" smtClean="0"/>
              <a:t> </a:t>
            </a:r>
            <a:r>
              <a:rPr lang="hr-HR" dirty="0" err="1" smtClean="0"/>
              <a:t>neutral</a:t>
            </a:r>
            <a:r>
              <a:rPr lang="hr-HR" dirty="0" smtClean="0"/>
              <a:t> </a:t>
            </a:r>
            <a:r>
              <a:rPr lang="hr-HR" dirty="0" err="1" smtClean="0"/>
              <a:t>terms</a:t>
            </a:r>
            <a:r>
              <a:rPr lang="hr-HR" dirty="0" smtClean="0"/>
              <a:t> </a:t>
            </a:r>
            <a:r>
              <a:rPr lang="hr-HR" dirty="0" err="1" smtClean="0"/>
              <a:t>that</a:t>
            </a:r>
            <a:r>
              <a:rPr lang="hr-HR" dirty="0" smtClean="0"/>
              <a:t> are </a:t>
            </a:r>
            <a:r>
              <a:rPr lang="hr-HR" dirty="0" err="1" smtClean="0"/>
              <a:t>easily</a:t>
            </a:r>
            <a:r>
              <a:rPr lang="hr-HR" dirty="0" smtClean="0"/>
              <a:t> </a:t>
            </a:r>
            <a:r>
              <a:rPr lang="hr-HR" dirty="0" err="1" smtClean="0"/>
              <a:t>translatable</a:t>
            </a:r>
            <a:r>
              <a:rPr lang="hr-HR" dirty="0" smtClean="0"/>
              <a:t> </a:t>
            </a:r>
            <a:r>
              <a:rPr lang="hr-HR" dirty="0" err="1" smtClean="0"/>
              <a:t>and</a:t>
            </a:r>
            <a:r>
              <a:rPr lang="hr-HR" dirty="0" smtClean="0"/>
              <a:t> </a:t>
            </a:r>
            <a:r>
              <a:rPr lang="hr-HR" dirty="0" err="1" smtClean="0"/>
              <a:t>will</a:t>
            </a:r>
            <a:r>
              <a:rPr lang="hr-HR" dirty="0" smtClean="0"/>
              <a:t> </a:t>
            </a:r>
            <a:r>
              <a:rPr lang="hr-HR" dirty="0" err="1" smtClean="0"/>
              <a:t>be</a:t>
            </a:r>
            <a:r>
              <a:rPr lang="hr-HR" dirty="0" smtClean="0"/>
              <a:t> </a:t>
            </a:r>
            <a:r>
              <a:rPr lang="hr-HR" dirty="0" err="1" smtClean="0"/>
              <a:t>understood</a:t>
            </a:r>
            <a:r>
              <a:rPr lang="hr-HR" dirty="0" smtClean="0"/>
              <a:t> </a:t>
            </a:r>
            <a:r>
              <a:rPr lang="hr-HR" dirty="0" err="1" smtClean="0"/>
              <a:t>by</a:t>
            </a:r>
            <a:r>
              <a:rPr lang="hr-HR" dirty="0" smtClean="0"/>
              <a:t> </a:t>
            </a:r>
            <a:r>
              <a:rPr lang="hr-HR" dirty="0" err="1" smtClean="0"/>
              <a:t>both</a:t>
            </a:r>
            <a:r>
              <a:rPr lang="hr-HR" dirty="0" smtClean="0"/>
              <a:t> </a:t>
            </a:r>
            <a:r>
              <a:rPr lang="hr-HR" dirty="0" err="1" smtClean="0"/>
              <a:t>parties</a:t>
            </a:r>
            <a:r>
              <a:rPr lang="hr-HR" dirty="0" smtClean="0"/>
              <a:t> </a:t>
            </a:r>
            <a:r>
              <a:rPr lang="hr-HR" dirty="0" err="1" smtClean="0"/>
              <a:t>and</a:t>
            </a:r>
            <a:r>
              <a:rPr lang="hr-HR" dirty="0" smtClean="0"/>
              <a:t> </a:t>
            </a:r>
            <a:r>
              <a:rPr lang="hr-HR" dirty="0" err="1" smtClean="0"/>
              <a:t>the</a:t>
            </a:r>
            <a:r>
              <a:rPr lang="hr-HR" dirty="0" smtClean="0"/>
              <a:t> </a:t>
            </a:r>
            <a:r>
              <a:rPr lang="hr-HR" dirty="0" err="1" smtClean="0"/>
              <a:t>competent</a:t>
            </a:r>
            <a:r>
              <a:rPr lang="hr-HR" dirty="0" smtClean="0"/>
              <a:t> </a:t>
            </a:r>
            <a:r>
              <a:rPr lang="hr-HR" dirty="0" err="1" smtClean="0"/>
              <a:t>courts</a:t>
            </a:r>
            <a:endParaRPr lang="hr-HR" dirty="0"/>
          </a:p>
        </p:txBody>
      </p:sp>
    </p:spTree>
    <p:extLst>
      <p:ext uri="{BB962C8B-B14F-4D97-AF65-F5344CB8AC3E}">
        <p14:creationId xmlns:p14="http://schemas.microsoft.com/office/powerpoint/2010/main" val="41771452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err="1" smtClean="0"/>
              <a:t>Drafting</a:t>
            </a:r>
            <a:r>
              <a:rPr lang="hr-HR" dirty="0" smtClean="0"/>
              <a:t> legal </a:t>
            </a:r>
            <a:r>
              <a:rPr lang="hr-HR" dirty="0" err="1" smtClean="0"/>
              <a:t>rules</a:t>
            </a:r>
            <a:r>
              <a:rPr lang="hr-HR" dirty="0" smtClean="0"/>
              <a:t> </a:t>
            </a:r>
            <a:r>
              <a:rPr lang="hr-HR" dirty="0" err="1" smtClean="0"/>
              <a:t>in</a:t>
            </a:r>
            <a:r>
              <a:rPr lang="hr-HR" dirty="0" smtClean="0"/>
              <a:t> legislative </a:t>
            </a:r>
            <a:r>
              <a:rPr lang="hr-HR" dirty="0" err="1" smtClean="0"/>
              <a:t>texts</a:t>
            </a:r>
            <a:endParaRPr lang="hr-HR" dirty="0"/>
          </a:p>
        </p:txBody>
      </p:sp>
      <p:sp>
        <p:nvSpPr>
          <p:cNvPr id="3" name="Content Placeholder 2"/>
          <p:cNvSpPr>
            <a:spLocks noGrp="1"/>
          </p:cNvSpPr>
          <p:nvPr>
            <p:ph idx="1"/>
          </p:nvPr>
        </p:nvSpPr>
        <p:spPr/>
        <p:txBody>
          <a:bodyPr>
            <a:normAutofit/>
          </a:bodyPr>
          <a:lstStyle/>
          <a:p>
            <a:r>
              <a:rPr lang="hr-HR" dirty="0" smtClean="0"/>
              <a:t>Legal </a:t>
            </a:r>
            <a:r>
              <a:rPr lang="hr-HR" dirty="0" err="1" smtClean="0"/>
              <a:t>rules</a:t>
            </a:r>
            <a:r>
              <a:rPr lang="hr-HR" dirty="0" smtClean="0"/>
              <a:t> </a:t>
            </a:r>
            <a:r>
              <a:rPr lang="hr-HR" dirty="0" err="1" smtClean="0"/>
              <a:t>specify</a:t>
            </a:r>
            <a:r>
              <a:rPr lang="hr-HR" dirty="0" smtClean="0"/>
              <a:t> </a:t>
            </a:r>
            <a:r>
              <a:rPr lang="hr-HR" dirty="0" err="1" smtClean="0"/>
              <a:t>the</a:t>
            </a:r>
            <a:r>
              <a:rPr lang="hr-HR" dirty="0" smtClean="0"/>
              <a:t> </a:t>
            </a:r>
            <a:r>
              <a:rPr lang="hr-HR" dirty="0" err="1" smtClean="0"/>
              <a:t>subject</a:t>
            </a:r>
            <a:r>
              <a:rPr lang="hr-HR" dirty="0" smtClean="0"/>
              <a:t> </a:t>
            </a:r>
            <a:r>
              <a:rPr lang="hr-HR" dirty="0" err="1" smtClean="0"/>
              <a:t>matter</a:t>
            </a:r>
            <a:r>
              <a:rPr lang="hr-HR" dirty="0" smtClean="0"/>
              <a:t> </a:t>
            </a:r>
            <a:r>
              <a:rPr lang="hr-HR" dirty="0" err="1" smtClean="0"/>
              <a:t>and</a:t>
            </a:r>
            <a:r>
              <a:rPr lang="hr-HR" dirty="0" smtClean="0"/>
              <a:t> </a:t>
            </a:r>
            <a:r>
              <a:rPr lang="hr-HR" dirty="0" err="1" smtClean="0"/>
              <a:t>scope</a:t>
            </a:r>
            <a:r>
              <a:rPr lang="hr-HR" dirty="0" smtClean="0"/>
              <a:t> </a:t>
            </a:r>
            <a:r>
              <a:rPr lang="hr-HR" dirty="0" err="1" smtClean="0"/>
              <a:t>of</a:t>
            </a:r>
            <a:r>
              <a:rPr lang="hr-HR" dirty="0" smtClean="0"/>
              <a:t> </a:t>
            </a:r>
            <a:r>
              <a:rPr lang="hr-HR" dirty="0" err="1" smtClean="0"/>
              <a:t>application</a:t>
            </a:r>
            <a:r>
              <a:rPr lang="hr-HR" dirty="0" smtClean="0"/>
              <a:t>, set </a:t>
            </a:r>
            <a:r>
              <a:rPr lang="hr-HR" dirty="0" err="1" smtClean="0"/>
              <a:t>forth</a:t>
            </a:r>
            <a:r>
              <a:rPr lang="hr-HR" dirty="0" smtClean="0"/>
              <a:t> </a:t>
            </a:r>
            <a:r>
              <a:rPr lang="hr-HR" dirty="0" err="1" smtClean="0"/>
              <a:t>definitions</a:t>
            </a:r>
            <a:r>
              <a:rPr lang="hr-HR" dirty="0" smtClean="0"/>
              <a:t> </a:t>
            </a:r>
            <a:r>
              <a:rPr lang="hr-HR" dirty="0" err="1" smtClean="0"/>
              <a:t>and</a:t>
            </a:r>
            <a:r>
              <a:rPr lang="hr-HR" dirty="0" smtClean="0"/>
              <a:t> </a:t>
            </a:r>
            <a:r>
              <a:rPr lang="hr-HR" dirty="0" err="1" smtClean="0"/>
              <a:t>prescribe</a:t>
            </a:r>
            <a:r>
              <a:rPr lang="hr-HR" dirty="0" smtClean="0"/>
              <a:t> </a:t>
            </a:r>
            <a:r>
              <a:rPr lang="hr-HR" dirty="0" err="1" smtClean="0"/>
              <a:t>the</a:t>
            </a:r>
            <a:r>
              <a:rPr lang="hr-HR" dirty="0" smtClean="0"/>
              <a:t> </a:t>
            </a:r>
            <a:r>
              <a:rPr lang="hr-HR" dirty="0" err="1" smtClean="0"/>
              <a:t>rights</a:t>
            </a:r>
            <a:r>
              <a:rPr lang="hr-HR" dirty="0" smtClean="0"/>
              <a:t>, </a:t>
            </a:r>
            <a:r>
              <a:rPr lang="hr-HR" dirty="0" err="1" smtClean="0"/>
              <a:t>obligations</a:t>
            </a:r>
            <a:r>
              <a:rPr lang="hr-HR" dirty="0" smtClean="0"/>
              <a:t> </a:t>
            </a:r>
            <a:r>
              <a:rPr lang="hr-HR" dirty="0" err="1" smtClean="0"/>
              <a:t>and</a:t>
            </a:r>
            <a:r>
              <a:rPr lang="hr-HR" dirty="0" smtClean="0"/>
              <a:t> </a:t>
            </a:r>
            <a:r>
              <a:rPr lang="hr-HR" dirty="0" err="1" smtClean="0"/>
              <a:t>liabilities</a:t>
            </a:r>
            <a:endParaRPr lang="hr-HR" dirty="0" smtClean="0"/>
          </a:p>
          <a:p>
            <a:r>
              <a:rPr lang="hr-HR" dirty="0" err="1" smtClean="0"/>
              <a:t>Translation</a:t>
            </a:r>
            <a:r>
              <a:rPr lang="hr-HR" dirty="0" smtClean="0"/>
              <a:t> </a:t>
            </a:r>
            <a:r>
              <a:rPr lang="hr-HR" dirty="0" err="1" smtClean="0"/>
              <a:t>competence</a:t>
            </a:r>
            <a:r>
              <a:rPr lang="hr-HR" dirty="0" smtClean="0"/>
              <a:t> </a:t>
            </a:r>
            <a:r>
              <a:rPr lang="hr-HR" dirty="0" err="1" smtClean="0"/>
              <a:t>presupposes</a:t>
            </a:r>
            <a:r>
              <a:rPr lang="hr-HR" dirty="0" smtClean="0"/>
              <a:t> </a:t>
            </a:r>
            <a:r>
              <a:rPr lang="hr-HR" dirty="0" err="1" smtClean="0"/>
              <a:t>that</a:t>
            </a:r>
            <a:r>
              <a:rPr lang="hr-HR" dirty="0" smtClean="0"/>
              <a:t> </a:t>
            </a:r>
            <a:r>
              <a:rPr lang="hr-HR" dirty="0" err="1" smtClean="0"/>
              <a:t>translators</a:t>
            </a:r>
            <a:r>
              <a:rPr lang="hr-HR" dirty="0" smtClean="0"/>
              <a:t> are </a:t>
            </a:r>
            <a:r>
              <a:rPr lang="hr-HR" dirty="0" err="1" smtClean="0"/>
              <a:t>able</a:t>
            </a:r>
            <a:r>
              <a:rPr lang="hr-HR" dirty="0" smtClean="0"/>
              <a:t> to </a:t>
            </a:r>
            <a:r>
              <a:rPr lang="hr-HR" dirty="0" err="1" smtClean="0"/>
              <a:t>understand</a:t>
            </a:r>
            <a:r>
              <a:rPr lang="hr-HR" dirty="0" smtClean="0"/>
              <a:t> legal </a:t>
            </a:r>
            <a:r>
              <a:rPr lang="hr-HR" dirty="0" err="1" smtClean="0"/>
              <a:t>rules</a:t>
            </a:r>
            <a:r>
              <a:rPr lang="hr-HR" dirty="0" smtClean="0"/>
              <a:t> </a:t>
            </a:r>
            <a:r>
              <a:rPr lang="hr-HR" dirty="0" err="1" smtClean="0"/>
              <a:t>in</a:t>
            </a:r>
            <a:r>
              <a:rPr lang="hr-HR" dirty="0" smtClean="0"/>
              <a:t> </a:t>
            </a:r>
            <a:r>
              <a:rPr lang="hr-HR" dirty="0" err="1" smtClean="0"/>
              <a:t>the</a:t>
            </a:r>
            <a:r>
              <a:rPr lang="hr-HR" dirty="0" smtClean="0"/>
              <a:t> </a:t>
            </a:r>
            <a:r>
              <a:rPr lang="hr-HR" dirty="0" err="1" smtClean="0"/>
              <a:t>source</a:t>
            </a:r>
            <a:r>
              <a:rPr lang="hr-HR" dirty="0" smtClean="0"/>
              <a:t> </a:t>
            </a:r>
            <a:r>
              <a:rPr lang="hr-HR" dirty="0" err="1" smtClean="0"/>
              <a:t>text</a:t>
            </a:r>
            <a:r>
              <a:rPr lang="hr-HR" dirty="0" smtClean="0"/>
              <a:t> </a:t>
            </a:r>
            <a:r>
              <a:rPr lang="hr-HR" dirty="0" err="1" smtClean="0"/>
              <a:t>and</a:t>
            </a:r>
            <a:r>
              <a:rPr lang="hr-HR" dirty="0" smtClean="0"/>
              <a:t> “</a:t>
            </a:r>
            <a:r>
              <a:rPr lang="hr-HR" dirty="0" err="1" smtClean="0"/>
              <a:t>draft</a:t>
            </a:r>
            <a:r>
              <a:rPr lang="hr-HR" dirty="0" smtClean="0"/>
              <a:t>” </a:t>
            </a:r>
            <a:r>
              <a:rPr lang="hr-HR" dirty="0" err="1" smtClean="0"/>
              <a:t>them</a:t>
            </a:r>
            <a:r>
              <a:rPr lang="hr-HR" dirty="0" smtClean="0"/>
              <a:t> </a:t>
            </a:r>
            <a:r>
              <a:rPr lang="hr-HR" dirty="0" err="1" smtClean="0"/>
              <a:t>correctly</a:t>
            </a:r>
            <a:r>
              <a:rPr lang="hr-HR" dirty="0" smtClean="0"/>
              <a:t> </a:t>
            </a:r>
            <a:r>
              <a:rPr lang="hr-HR" dirty="0" err="1" smtClean="0"/>
              <a:t>in</a:t>
            </a:r>
            <a:r>
              <a:rPr lang="hr-HR" dirty="0" smtClean="0"/>
              <a:t> </a:t>
            </a:r>
            <a:r>
              <a:rPr lang="hr-HR" dirty="0" err="1" smtClean="0"/>
              <a:t>the</a:t>
            </a:r>
            <a:r>
              <a:rPr lang="hr-HR" dirty="0" smtClean="0"/>
              <a:t> target </a:t>
            </a:r>
            <a:r>
              <a:rPr lang="hr-HR" dirty="0" err="1" smtClean="0"/>
              <a:t>language</a:t>
            </a:r>
            <a:r>
              <a:rPr lang="hr-HR" dirty="0" smtClean="0"/>
              <a:t>. </a:t>
            </a:r>
            <a:r>
              <a:rPr lang="hr-HR" dirty="0" err="1" smtClean="0"/>
              <a:t>They</a:t>
            </a:r>
            <a:r>
              <a:rPr lang="hr-HR" dirty="0" smtClean="0"/>
              <a:t> </a:t>
            </a:r>
            <a:r>
              <a:rPr lang="hr-HR" dirty="0" err="1" smtClean="0"/>
              <a:t>should</a:t>
            </a:r>
            <a:r>
              <a:rPr lang="hr-HR" dirty="0" smtClean="0"/>
              <a:t> </a:t>
            </a:r>
            <a:r>
              <a:rPr lang="hr-HR" dirty="0" err="1" smtClean="0"/>
              <a:t>not</a:t>
            </a:r>
            <a:r>
              <a:rPr lang="hr-HR" dirty="0" smtClean="0"/>
              <a:t> </a:t>
            </a:r>
            <a:r>
              <a:rPr lang="hr-HR" dirty="0" err="1" smtClean="0"/>
              <a:t>be</a:t>
            </a:r>
            <a:r>
              <a:rPr lang="hr-HR" dirty="0" smtClean="0"/>
              <a:t> </a:t>
            </a:r>
            <a:r>
              <a:rPr lang="hr-HR" dirty="0" err="1" smtClean="0"/>
              <a:t>translated</a:t>
            </a:r>
            <a:r>
              <a:rPr lang="hr-HR" dirty="0" smtClean="0"/>
              <a:t> </a:t>
            </a:r>
            <a:r>
              <a:rPr lang="hr-HR" dirty="0" err="1" smtClean="0"/>
              <a:t>literally</a:t>
            </a:r>
            <a:r>
              <a:rPr lang="hr-HR" dirty="0" smtClean="0"/>
              <a:t> </a:t>
            </a:r>
            <a:r>
              <a:rPr lang="hr-HR" dirty="0" err="1" smtClean="0"/>
              <a:t>because</a:t>
            </a:r>
            <a:r>
              <a:rPr lang="hr-HR" dirty="0" smtClean="0"/>
              <a:t> </a:t>
            </a:r>
            <a:r>
              <a:rPr lang="hr-HR" dirty="0" err="1" smtClean="0"/>
              <a:t>drafting</a:t>
            </a:r>
            <a:r>
              <a:rPr lang="hr-HR" dirty="0" smtClean="0"/>
              <a:t> </a:t>
            </a:r>
            <a:r>
              <a:rPr lang="hr-HR" dirty="0" err="1" smtClean="0"/>
              <a:t>techniques</a:t>
            </a:r>
            <a:r>
              <a:rPr lang="hr-HR" dirty="0" smtClean="0"/>
              <a:t> </a:t>
            </a:r>
            <a:r>
              <a:rPr lang="hr-HR" dirty="0" err="1" smtClean="0"/>
              <a:t>differ</a:t>
            </a:r>
            <a:r>
              <a:rPr lang="hr-HR" dirty="0" smtClean="0"/>
              <a:t> </a:t>
            </a:r>
            <a:r>
              <a:rPr lang="hr-HR" dirty="0" err="1" smtClean="0"/>
              <a:t>from</a:t>
            </a:r>
            <a:r>
              <a:rPr lang="hr-HR" dirty="0" smtClean="0"/>
              <a:t> </a:t>
            </a:r>
            <a:r>
              <a:rPr lang="hr-HR" dirty="0" err="1" smtClean="0"/>
              <a:t>jurisdiction</a:t>
            </a:r>
            <a:r>
              <a:rPr lang="hr-HR" dirty="0" smtClean="0"/>
              <a:t> to </a:t>
            </a:r>
            <a:r>
              <a:rPr lang="hr-HR" dirty="0" err="1" smtClean="0"/>
              <a:t>jurisdiction</a:t>
            </a:r>
            <a:endParaRPr lang="hr-HR" dirty="0"/>
          </a:p>
        </p:txBody>
      </p:sp>
    </p:spTree>
    <p:extLst>
      <p:ext uri="{BB962C8B-B14F-4D97-AF65-F5344CB8AC3E}">
        <p14:creationId xmlns:p14="http://schemas.microsoft.com/office/powerpoint/2010/main" val="10999390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Main</a:t>
            </a:r>
            <a:r>
              <a:rPr lang="hr-HR" dirty="0" smtClean="0"/>
              <a:t> </a:t>
            </a:r>
            <a:r>
              <a:rPr lang="hr-HR" dirty="0" err="1" smtClean="0"/>
              <a:t>elements</a:t>
            </a:r>
            <a:r>
              <a:rPr lang="hr-HR" dirty="0" smtClean="0"/>
              <a:t> </a:t>
            </a:r>
            <a:r>
              <a:rPr lang="hr-HR" dirty="0" err="1" smtClean="0"/>
              <a:t>of</a:t>
            </a:r>
            <a:r>
              <a:rPr lang="hr-HR" dirty="0" smtClean="0"/>
              <a:t> legal </a:t>
            </a:r>
            <a:r>
              <a:rPr lang="hr-HR" dirty="0" err="1" smtClean="0"/>
              <a:t>rules</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fact</a:t>
            </a:r>
            <a:r>
              <a:rPr lang="hr-HR" dirty="0" smtClean="0"/>
              <a:t>-</a:t>
            </a:r>
            <a:r>
              <a:rPr lang="hr-HR" dirty="0" err="1" smtClean="0"/>
              <a:t>situation</a:t>
            </a:r>
            <a:r>
              <a:rPr lang="hr-HR" dirty="0" smtClean="0"/>
              <a:t> </a:t>
            </a:r>
            <a:r>
              <a:rPr lang="hr-HR" dirty="0" err="1" smtClean="0"/>
              <a:t>expressing</a:t>
            </a:r>
            <a:r>
              <a:rPr lang="hr-HR" dirty="0" smtClean="0"/>
              <a:t> </a:t>
            </a:r>
            <a:r>
              <a:rPr lang="hr-HR" dirty="0" err="1" smtClean="0"/>
              <a:t>the</a:t>
            </a:r>
            <a:r>
              <a:rPr lang="hr-HR" dirty="0" smtClean="0"/>
              <a:t> </a:t>
            </a:r>
            <a:r>
              <a:rPr lang="hr-HR" dirty="0" err="1" smtClean="0"/>
              <a:t>conditions</a:t>
            </a:r>
            <a:r>
              <a:rPr lang="hr-HR" dirty="0" smtClean="0"/>
              <a:t> </a:t>
            </a:r>
            <a:r>
              <a:rPr lang="hr-HR" dirty="0" err="1" smtClean="0"/>
              <a:t>that</a:t>
            </a:r>
            <a:r>
              <a:rPr lang="hr-HR" dirty="0" smtClean="0"/>
              <a:t> must </a:t>
            </a:r>
            <a:r>
              <a:rPr lang="hr-HR" dirty="0" err="1" smtClean="0"/>
              <a:t>be</a:t>
            </a:r>
            <a:r>
              <a:rPr lang="hr-HR" dirty="0" smtClean="0"/>
              <a:t> </a:t>
            </a:r>
            <a:r>
              <a:rPr lang="hr-HR" dirty="0" err="1" smtClean="0"/>
              <a:t>fulfilled</a:t>
            </a:r>
            <a:r>
              <a:rPr lang="hr-HR" dirty="0" smtClean="0"/>
              <a:t> </a:t>
            </a:r>
            <a:r>
              <a:rPr lang="hr-HR" dirty="0" err="1" smtClean="0"/>
              <a:t>in</a:t>
            </a:r>
            <a:r>
              <a:rPr lang="hr-HR" dirty="0" smtClean="0"/>
              <a:t> </a:t>
            </a:r>
            <a:r>
              <a:rPr lang="hr-HR" dirty="0" err="1" smtClean="0"/>
              <a:t>order</a:t>
            </a:r>
            <a:r>
              <a:rPr lang="hr-HR" dirty="0" smtClean="0"/>
              <a:t> for </a:t>
            </a:r>
            <a:r>
              <a:rPr lang="hr-HR" dirty="0" err="1" smtClean="0"/>
              <a:t>the</a:t>
            </a:r>
            <a:r>
              <a:rPr lang="hr-HR" dirty="0" smtClean="0"/>
              <a:t> </a:t>
            </a:r>
            <a:r>
              <a:rPr lang="hr-HR" dirty="0" err="1" smtClean="0"/>
              <a:t>rule</a:t>
            </a:r>
            <a:r>
              <a:rPr lang="hr-HR" dirty="0" smtClean="0"/>
              <a:t> to </a:t>
            </a:r>
            <a:r>
              <a:rPr lang="hr-HR" dirty="0" err="1" smtClean="0"/>
              <a:t>operate</a:t>
            </a:r>
            <a:endParaRPr lang="hr-HR" dirty="0" smtClean="0"/>
          </a:p>
          <a:p>
            <a:r>
              <a:rPr lang="hr-HR" dirty="0" err="1" smtClean="0"/>
              <a:t>The</a:t>
            </a:r>
            <a:r>
              <a:rPr lang="hr-HR" dirty="0" smtClean="0"/>
              <a:t> </a:t>
            </a:r>
            <a:r>
              <a:rPr lang="hr-HR" dirty="0" err="1" smtClean="0"/>
              <a:t>statement</a:t>
            </a:r>
            <a:r>
              <a:rPr lang="hr-HR" dirty="0" smtClean="0"/>
              <a:t> </a:t>
            </a:r>
            <a:r>
              <a:rPr lang="hr-HR" dirty="0" err="1" smtClean="0"/>
              <a:t>of</a:t>
            </a:r>
            <a:r>
              <a:rPr lang="hr-HR" dirty="0" smtClean="0"/>
              <a:t> </a:t>
            </a:r>
            <a:r>
              <a:rPr lang="hr-HR" dirty="0" err="1" smtClean="0"/>
              <a:t>law</a:t>
            </a:r>
            <a:r>
              <a:rPr lang="hr-HR" dirty="0" smtClean="0"/>
              <a:t> </a:t>
            </a:r>
            <a:r>
              <a:rPr lang="hr-HR" dirty="0" err="1" smtClean="0"/>
              <a:t>which</a:t>
            </a:r>
            <a:r>
              <a:rPr lang="hr-HR" dirty="0" smtClean="0"/>
              <a:t> </a:t>
            </a:r>
            <a:r>
              <a:rPr lang="hr-HR" dirty="0" err="1" smtClean="0"/>
              <a:t>prescribes</a:t>
            </a:r>
            <a:r>
              <a:rPr lang="hr-HR" dirty="0" smtClean="0"/>
              <a:t> </a:t>
            </a:r>
            <a:r>
              <a:rPr lang="hr-HR" dirty="0" err="1" smtClean="0"/>
              <a:t>the</a:t>
            </a:r>
            <a:r>
              <a:rPr lang="hr-HR" dirty="0" smtClean="0"/>
              <a:t> legal </a:t>
            </a:r>
            <a:r>
              <a:rPr lang="hr-HR" dirty="0" err="1" smtClean="0"/>
              <a:t>action</a:t>
            </a:r>
            <a:r>
              <a:rPr lang="hr-HR" dirty="0" smtClean="0"/>
              <a:t> to </a:t>
            </a:r>
            <a:r>
              <a:rPr lang="hr-HR" dirty="0" err="1" smtClean="0"/>
              <a:t>be</a:t>
            </a:r>
            <a:r>
              <a:rPr lang="hr-HR" dirty="0" smtClean="0"/>
              <a:t> </a:t>
            </a:r>
            <a:r>
              <a:rPr lang="hr-HR" dirty="0" err="1" smtClean="0"/>
              <a:t>performed</a:t>
            </a:r>
            <a:r>
              <a:rPr lang="hr-HR" dirty="0" smtClean="0"/>
              <a:t> </a:t>
            </a:r>
            <a:r>
              <a:rPr lang="hr-HR" dirty="0" err="1" smtClean="0"/>
              <a:t>when</a:t>
            </a:r>
            <a:r>
              <a:rPr lang="hr-HR" dirty="0" smtClean="0"/>
              <a:t> </a:t>
            </a:r>
            <a:r>
              <a:rPr lang="hr-HR" dirty="0" err="1" smtClean="0"/>
              <a:t>the</a:t>
            </a:r>
            <a:r>
              <a:rPr lang="hr-HR" dirty="0" smtClean="0"/>
              <a:t> </a:t>
            </a:r>
            <a:r>
              <a:rPr lang="hr-HR" dirty="0" err="1" smtClean="0"/>
              <a:t>rule</a:t>
            </a:r>
            <a:r>
              <a:rPr lang="hr-HR" dirty="0" smtClean="0"/>
              <a:t> </a:t>
            </a:r>
            <a:r>
              <a:rPr lang="hr-HR" dirty="0" err="1" smtClean="0"/>
              <a:t>becomes</a:t>
            </a:r>
            <a:r>
              <a:rPr lang="hr-HR" dirty="0" smtClean="0"/>
              <a:t> operative</a:t>
            </a:r>
          </a:p>
          <a:p>
            <a:r>
              <a:rPr lang="hr-HR" dirty="0" err="1"/>
              <a:t>Translators</a:t>
            </a:r>
            <a:r>
              <a:rPr lang="hr-HR" dirty="0"/>
              <a:t> – </a:t>
            </a:r>
            <a:r>
              <a:rPr lang="hr-HR" dirty="0" err="1"/>
              <a:t>generally</a:t>
            </a:r>
            <a:r>
              <a:rPr lang="hr-HR" dirty="0"/>
              <a:t> </a:t>
            </a:r>
            <a:r>
              <a:rPr lang="hr-HR" dirty="0" err="1"/>
              <a:t>permitted</a:t>
            </a:r>
            <a:r>
              <a:rPr lang="hr-HR" dirty="0"/>
              <a:t> to </a:t>
            </a:r>
            <a:r>
              <a:rPr lang="hr-HR" dirty="0" err="1"/>
              <a:t>select</a:t>
            </a:r>
            <a:r>
              <a:rPr lang="hr-HR" dirty="0"/>
              <a:t> </a:t>
            </a:r>
            <a:r>
              <a:rPr lang="hr-HR" dirty="0" err="1"/>
              <a:t>the</a:t>
            </a:r>
            <a:r>
              <a:rPr lang="hr-HR" dirty="0"/>
              <a:t> </a:t>
            </a:r>
            <a:r>
              <a:rPr lang="hr-HR" dirty="0" err="1"/>
              <a:t>syntax</a:t>
            </a:r>
            <a:r>
              <a:rPr lang="hr-HR" dirty="0"/>
              <a:t> </a:t>
            </a:r>
            <a:r>
              <a:rPr lang="hr-HR" dirty="0" err="1"/>
              <a:t>and</a:t>
            </a:r>
            <a:r>
              <a:rPr lang="hr-HR" dirty="0"/>
              <a:t> word </a:t>
            </a:r>
            <a:r>
              <a:rPr lang="hr-HR" dirty="0" err="1"/>
              <a:t>order</a:t>
            </a:r>
            <a:r>
              <a:rPr lang="hr-HR" dirty="0"/>
              <a:t> </a:t>
            </a:r>
            <a:r>
              <a:rPr lang="hr-HR" dirty="0" err="1"/>
              <a:t>that</a:t>
            </a:r>
            <a:r>
              <a:rPr lang="hr-HR" dirty="0"/>
              <a:t> </a:t>
            </a:r>
            <a:r>
              <a:rPr lang="hr-HR" dirty="0" err="1"/>
              <a:t>expresses</a:t>
            </a:r>
            <a:r>
              <a:rPr lang="hr-HR" dirty="0"/>
              <a:t> a </a:t>
            </a:r>
            <a:r>
              <a:rPr lang="hr-HR" dirty="0" err="1"/>
              <a:t>legal</a:t>
            </a:r>
            <a:r>
              <a:rPr lang="hr-HR" dirty="0"/>
              <a:t> </a:t>
            </a:r>
            <a:r>
              <a:rPr lang="hr-HR" dirty="0" err="1"/>
              <a:t>rule</a:t>
            </a:r>
            <a:r>
              <a:rPr lang="hr-HR" dirty="0"/>
              <a:t> most </a:t>
            </a:r>
            <a:r>
              <a:rPr lang="hr-HR" dirty="0" err="1"/>
              <a:t>clearly</a:t>
            </a:r>
            <a:r>
              <a:rPr lang="hr-HR" dirty="0"/>
              <a:t> </a:t>
            </a:r>
            <a:r>
              <a:rPr lang="hr-HR" dirty="0" err="1"/>
              <a:t>in</a:t>
            </a:r>
            <a:r>
              <a:rPr lang="hr-HR" dirty="0"/>
              <a:t> </a:t>
            </a:r>
            <a:r>
              <a:rPr lang="hr-HR" dirty="0" err="1"/>
              <a:t>the</a:t>
            </a:r>
            <a:r>
              <a:rPr lang="hr-HR" dirty="0"/>
              <a:t> </a:t>
            </a:r>
            <a:r>
              <a:rPr lang="hr-HR" dirty="0" err="1"/>
              <a:t>target</a:t>
            </a:r>
            <a:r>
              <a:rPr lang="hr-HR" dirty="0"/>
              <a:t> </a:t>
            </a:r>
            <a:r>
              <a:rPr lang="hr-HR" dirty="0" err="1"/>
              <a:t>language</a:t>
            </a:r>
            <a:r>
              <a:rPr lang="hr-HR" dirty="0"/>
              <a:t>, </a:t>
            </a:r>
            <a:r>
              <a:rPr lang="hr-HR" dirty="0" err="1"/>
              <a:t>provided</a:t>
            </a:r>
            <a:r>
              <a:rPr lang="hr-HR" dirty="0"/>
              <a:t> </a:t>
            </a:r>
            <a:r>
              <a:rPr lang="hr-HR" dirty="0" err="1"/>
              <a:t>the</a:t>
            </a:r>
            <a:r>
              <a:rPr lang="hr-HR" dirty="0"/>
              <a:t> </a:t>
            </a:r>
            <a:r>
              <a:rPr lang="hr-HR" dirty="0" err="1"/>
              <a:t>content</a:t>
            </a:r>
            <a:r>
              <a:rPr lang="hr-HR" dirty="0"/>
              <a:t> </a:t>
            </a:r>
            <a:r>
              <a:rPr lang="hr-HR" dirty="0" err="1"/>
              <a:t>remains</a:t>
            </a:r>
            <a:r>
              <a:rPr lang="hr-HR" dirty="0"/>
              <a:t> </a:t>
            </a:r>
            <a:r>
              <a:rPr lang="hr-HR" dirty="0" err="1"/>
              <a:t>unchanged</a:t>
            </a:r>
            <a:endParaRPr lang="hr-HR" dirty="0"/>
          </a:p>
          <a:p>
            <a:endParaRPr lang="hr-HR" dirty="0"/>
          </a:p>
        </p:txBody>
      </p:sp>
    </p:spTree>
    <p:extLst>
      <p:ext uri="{BB962C8B-B14F-4D97-AF65-F5344CB8AC3E}">
        <p14:creationId xmlns:p14="http://schemas.microsoft.com/office/powerpoint/2010/main" val="42018937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err="1" smtClean="0"/>
              <a:t>Using</a:t>
            </a:r>
            <a:r>
              <a:rPr lang="hr-HR" dirty="0" smtClean="0"/>
              <a:t> </a:t>
            </a:r>
            <a:r>
              <a:rPr lang="hr-HR" dirty="0" err="1" smtClean="0"/>
              <a:t>language</a:t>
            </a:r>
            <a:r>
              <a:rPr lang="hr-HR" dirty="0" smtClean="0"/>
              <a:t> to </a:t>
            </a:r>
            <a:r>
              <a:rPr lang="hr-HR" dirty="0" err="1" smtClean="0"/>
              <a:t>achieve</a:t>
            </a:r>
            <a:r>
              <a:rPr lang="hr-HR" dirty="0" smtClean="0"/>
              <a:t> </a:t>
            </a:r>
            <a:r>
              <a:rPr lang="hr-HR" dirty="0" err="1" smtClean="0"/>
              <a:t>the</a:t>
            </a:r>
            <a:r>
              <a:rPr lang="hr-HR" dirty="0" smtClean="0"/>
              <a:t> </a:t>
            </a:r>
            <a:r>
              <a:rPr lang="hr-HR" dirty="0" err="1" smtClean="0"/>
              <a:t>desired</a:t>
            </a:r>
            <a:r>
              <a:rPr lang="hr-HR" dirty="0" smtClean="0"/>
              <a:t> legal </a:t>
            </a:r>
            <a:r>
              <a:rPr lang="hr-HR" dirty="0" err="1" smtClean="0"/>
              <a:t>effects</a:t>
            </a:r>
            <a:r>
              <a:rPr lang="hr-HR" dirty="0" smtClean="0"/>
              <a:t> </a:t>
            </a:r>
            <a:r>
              <a:rPr lang="hr-HR" dirty="0" err="1" smtClean="0"/>
              <a:t>in</a:t>
            </a:r>
            <a:r>
              <a:rPr lang="hr-HR" dirty="0" smtClean="0"/>
              <a:t> </a:t>
            </a:r>
            <a:r>
              <a:rPr lang="hr-HR" dirty="0" err="1" smtClean="0"/>
              <a:t>legal</a:t>
            </a:r>
            <a:r>
              <a:rPr lang="hr-HR" dirty="0" smtClean="0"/>
              <a:t> </a:t>
            </a:r>
            <a:r>
              <a:rPr lang="hr-HR" dirty="0" err="1" smtClean="0"/>
              <a:t>rules</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statement</a:t>
            </a:r>
            <a:r>
              <a:rPr lang="hr-HR" dirty="0" smtClean="0"/>
              <a:t> </a:t>
            </a:r>
            <a:r>
              <a:rPr lang="hr-HR" dirty="0" err="1" smtClean="0"/>
              <a:t>of</a:t>
            </a:r>
            <a:r>
              <a:rPr lang="hr-HR" dirty="0" smtClean="0"/>
              <a:t> </a:t>
            </a:r>
            <a:r>
              <a:rPr lang="hr-HR" dirty="0" err="1" smtClean="0"/>
              <a:t>law</a:t>
            </a:r>
            <a:r>
              <a:rPr lang="hr-HR" dirty="0" smtClean="0"/>
              <a:t> </a:t>
            </a:r>
            <a:r>
              <a:rPr lang="hr-HR" dirty="0" err="1" smtClean="0"/>
              <a:t>contains</a:t>
            </a:r>
            <a:r>
              <a:rPr lang="hr-HR" dirty="0" smtClean="0"/>
              <a:t> </a:t>
            </a:r>
            <a:r>
              <a:rPr lang="hr-HR" dirty="0" err="1" smtClean="0"/>
              <a:t>the</a:t>
            </a:r>
            <a:r>
              <a:rPr lang="hr-HR" dirty="0" smtClean="0"/>
              <a:t> normative </a:t>
            </a:r>
            <a:r>
              <a:rPr lang="hr-HR" dirty="0" err="1" smtClean="0"/>
              <a:t>content</a:t>
            </a:r>
            <a:r>
              <a:rPr lang="hr-HR" dirty="0" smtClean="0"/>
              <a:t> </a:t>
            </a:r>
            <a:r>
              <a:rPr lang="hr-HR" dirty="0" err="1" smtClean="0"/>
              <a:t>of</a:t>
            </a:r>
            <a:r>
              <a:rPr lang="hr-HR" dirty="0" smtClean="0"/>
              <a:t> legal </a:t>
            </a:r>
            <a:r>
              <a:rPr lang="hr-HR" dirty="0" err="1" smtClean="0"/>
              <a:t>rules</a:t>
            </a:r>
            <a:r>
              <a:rPr lang="hr-HR" dirty="0" smtClean="0"/>
              <a:t> </a:t>
            </a:r>
            <a:r>
              <a:rPr lang="hr-HR" dirty="0" err="1" smtClean="0"/>
              <a:t>expressing</a:t>
            </a:r>
            <a:r>
              <a:rPr lang="hr-HR" dirty="0" smtClean="0"/>
              <a:t> </a:t>
            </a:r>
            <a:r>
              <a:rPr lang="hr-HR" dirty="0" err="1" smtClean="0"/>
              <a:t>the</a:t>
            </a:r>
            <a:r>
              <a:rPr lang="hr-HR" dirty="0" smtClean="0"/>
              <a:t> </a:t>
            </a:r>
            <a:r>
              <a:rPr lang="hr-HR" dirty="0" err="1" smtClean="0"/>
              <a:t>legal</a:t>
            </a:r>
            <a:r>
              <a:rPr lang="hr-HR" dirty="0" smtClean="0"/>
              <a:t> </a:t>
            </a:r>
            <a:r>
              <a:rPr lang="hr-HR" dirty="0" err="1" smtClean="0"/>
              <a:t>action</a:t>
            </a:r>
            <a:r>
              <a:rPr lang="hr-HR" dirty="0" smtClean="0"/>
              <a:t> </a:t>
            </a:r>
            <a:r>
              <a:rPr lang="hr-HR" dirty="0" err="1" smtClean="0"/>
              <a:t>prescribing</a:t>
            </a:r>
            <a:r>
              <a:rPr lang="hr-HR" dirty="0" smtClean="0"/>
              <a:t> how </a:t>
            </a:r>
            <a:r>
              <a:rPr lang="hr-HR" dirty="0" err="1" smtClean="0"/>
              <a:t>the</a:t>
            </a:r>
            <a:r>
              <a:rPr lang="hr-HR" dirty="0" smtClean="0"/>
              <a:t> </a:t>
            </a:r>
            <a:r>
              <a:rPr lang="hr-HR" dirty="0" err="1" smtClean="0"/>
              <a:t>addressee</a:t>
            </a:r>
            <a:r>
              <a:rPr lang="hr-HR" dirty="0" smtClean="0"/>
              <a:t>:</a:t>
            </a:r>
          </a:p>
          <a:p>
            <a:r>
              <a:rPr lang="hr-HR" dirty="0" err="1" smtClean="0"/>
              <a:t>Shall</a:t>
            </a:r>
            <a:r>
              <a:rPr lang="hr-HR" dirty="0" smtClean="0"/>
              <a:t> </a:t>
            </a:r>
            <a:r>
              <a:rPr lang="hr-HR" dirty="0" err="1" smtClean="0"/>
              <a:t>act</a:t>
            </a:r>
            <a:r>
              <a:rPr lang="hr-HR" dirty="0" smtClean="0"/>
              <a:t> (</a:t>
            </a:r>
            <a:r>
              <a:rPr lang="hr-HR" dirty="0" err="1" smtClean="0"/>
              <a:t>commands</a:t>
            </a:r>
            <a:r>
              <a:rPr lang="hr-HR" dirty="0" smtClean="0"/>
              <a:t>),</a:t>
            </a:r>
          </a:p>
          <a:p>
            <a:r>
              <a:rPr lang="hr-HR" dirty="0" err="1" smtClean="0"/>
              <a:t>Refrain</a:t>
            </a:r>
            <a:r>
              <a:rPr lang="hr-HR" dirty="0" smtClean="0"/>
              <a:t> </a:t>
            </a:r>
            <a:r>
              <a:rPr lang="hr-HR" dirty="0" err="1" smtClean="0"/>
              <a:t>from</a:t>
            </a:r>
            <a:r>
              <a:rPr lang="hr-HR" dirty="0" smtClean="0"/>
              <a:t> </a:t>
            </a:r>
            <a:r>
              <a:rPr lang="hr-HR" dirty="0" err="1" smtClean="0"/>
              <a:t>acting</a:t>
            </a:r>
            <a:r>
              <a:rPr lang="hr-HR" dirty="0" smtClean="0"/>
              <a:t> (</a:t>
            </a:r>
            <a:r>
              <a:rPr lang="hr-HR" dirty="0" err="1" smtClean="0"/>
              <a:t>prohibitions</a:t>
            </a:r>
            <a:r>
              <a:rPr lang="hr-HR" dirty="0" smtClean="0"/>
              <a:t>)</a:t>
            </a:r>
          </a:p>
          <a:p>
            <a:r>
              <a:rPr lang="hr-HR" dirty="0" err="1" smtClean="0"/>
              <a:t>May</a:t>
            </a:r>
            <a:r>
              <a:rPr lang="hr-HR" dirty="0" smtClean="0"/>
              <a:t> </a:t>
            </a:r>
            <a:r>
              <a:rPr lang="hr-HR" dirty="0" err="1" smtClean="0"/>
              <a:t>act</a:t>
            </a:r>
            <a:r>
              <a:rPr lang="hr-HR" dirty="0" smtClean="0"/>
              <a:t> (</a:t>
            </a:r>
            <a:r>
              <a:rPr lang="hr-HR" dirty="0" err="1" smtClean="0"/>
              <a:t>permissions</a:t>
            </a:r>
            <a:r>
              <a:rPr lang="hr-HR" dirty="0" smtClean="0"/>
              <a:t>) or</a:t>
            </a:r>
          </a:p>
          <a:p>
            <a:r>
              <a:rPr lang="hr-HR" dirty="0" err="1" smtClean="0"/>
              <a:t>Is</a:t>
            </a:r>
            <a:r>
              <a:rPr lang="hr-HR" dirty="0" smtClean="0"/>
              <a:t> </a:t>
            </a:r>
            <a:r>
              <a:rPr lang="hr-HR" dirty="0" err="1" smtClean="0"/>
              <a:t>authorized</a:t>
            </a:r>
            <a:r>
              <a:rPr lang="hr-HR" dirty="0" smtClean="0"/>
              <a:t> to </a:t>
            </a:r>
            <a:r>
              <a:rPr lang="hr-HR" dirty="0" err="1" smtClean="0"/>
              <a:t>act</a:t>
            </a:r>
            <a:r>
              <a:rPr lang="hr-HR" dirty="0" smtClean="0"/>
              <a:t> (</a:t>
            </a:r>
            <a:r>
              <a:rPr lang="hr-HR" dirty="0" err="1" smtClean="0"/>
              <a:t>authorizations</a:t>
            </a:r>
            <a:r>
              <a:rPr lang="hr-HR" dirty="0" smtClean="0"/>
              <a:t>)</a:t>
            </a:r>
            <a:endParaRPr lang="hr-HR" dirty="0"/>
          </a:p>
        </p:txBody>
      </p:sp>
    </p:spTree>
    <p:extLst>
      <p:ext uri="{BB962C8B-B14F-4D97-AF65-F5344CB8AC3E}">
        <p14:creationId xmlns:p14="http://schemas.microsoft.com/office/powerpoint/2010/main" val="22798868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Modality</a:t>
            </a:r>
            <a:r>
              <a:rPr lang="hr-HR" dirty="0" smtClean="0"/>
              <a:t>: </a:t>
            </a:r>
            <a:r>
              <a:rPr lang="hr-HR" dirty="0" err="1" smtClean="0"/>
              <a:t>The</a:t>
            </a:r>
            <a:r>
              <a:rPr lang="hr-HR" dirty="0" smtClean="0"/>
              <a:t> legal ‘</a:t>
            </a:r>
            <a:r>
              <a:rPr lang="hr-HR" dirty="0" err="1" smtClean="0"/>
              <a:t>shall</a:t>
            </a:r>
            <a:r>
              <a:rPr lang="hr-HR" dirty="0" smtClean="0"/>
              <a:t>’</a:t>
            </a:r>
            <a:endParaRPr lang="hr-HR" dirty="0"/>
          </a:p>
        </p:txBody>
      </p:sp>
      <p:sp>
        <p:nvSpPr>
          <p:cNvPr id="3" name="Content Placeholder 2"/>
          <p:cNvSpPr>
            <a:spLocks noGrp="1"/>
          </p:cNvSpPr>
          <p:nvPr>
            <p:ph idx="1"/>
          </p:nvPr>
        </p:nvSpPr>
        <p:spPr/>
        <p:txBody>
          <a:bodyPr/>
          <a:lstStyle/>
          <a:p>
            <a:r>
              <a:rPr lang="hr-HR" i="1" dirty="0" err="1" smtClean="0"/>
              <a:t>Any</a:t>
            </a:r>
            <a:r>
              <a:rPr lang="hr-HR" i="1" dirty="0" smtClean="0"/>
              <a:t> </a:t>
            </a:r>
            <a:r>
              <a:rPr lang="hr-HR" i="1" dirty="0" err="1" smtClean="0"/>
              <a:t>person</a:t>
            </a:r>
            <a:r>
              <a:rPr lang="hr-HR" i="1" dirty="0" smtClean="0"/>
              <a:t> </a:t>
            </a:r>
            <a:r>
              <a:rPr lang="hr-HR" i="1" dirty="0" err="1" smtClean="0"/>
              <a:t>bidding</a:t>
            </a:r>
            <a:r>
              <a:rPr lang="hr-HR" i="1" dirty="0" smtClean="0"/>
              <a:t> at </a:t>
            </a:r>
            <a:r>
              <a:rPr lang="hr-HR" i="1" dirty="0" err="1" smtClean="0"/>
              <a:t>the</a:t>
            </a:r>
            <a:r>
              <a:rPr lang="hr-HR" i="1" dirty="0" smtClean="0"/>
              <a:t> </a:t>
            </a:r>
            <a:r>
              <a:rPr lang="hr-HR" i="1" dirty="0" err="1" smtClean="0"/>
              <a:t>auction</a:t>
            </a:r>
            <a:r>
              <a:rPr lang="hr-HR" i="1" dirty="0" smtClean="0"/>
              <a:t> </a:t>
            </a:r>
            <a:r>
              <a:rPr lang="hr-HR" b="1" i="1" dirty="0" err="1" smtClean="0"/>
              <a:t>shall</a:t>
            </a:r>
            <a:r>
              <a:rPr lang="hr-HR" b="1" i="1" dirty="0" smtClean="0"/>
              <a:t> </a:t>
            </a:r>
            <a:r>
              <a:rPr lang="hr-HR" i="1" dirty="0" err="1" smtClean="0"/>
              <a:t>stand</a:t>
            </a:r>
            <a:r>
              <a:rPr lang="hr-HR" i="1" dirty="0" smtClean="0"/>
              <a:t> </a:t>
            </a:r>
            <a:r>
              <a:rPr lang="hr-HR" i="1" dirty="0" err="1" smtClean="0"/>
              <a:t>surety</a:t>
            </a:r>
            <a:r>
              <a:rPr lang="hr-HR" i="1" dirty="0" smtClean="0"/>
              <a:t> for his own </a:t>
            </a:r>
            <a:r>
              <a:rPr lang="hr-HR" i="1" dirty="0" err="1" smtClean="0"/>
              <a:t>debt</a:t>
            </a:r>
            <a:r>
              <a:rPr lang="hr-HR" i="1" dirty="0" smtClean="0"/>
              <a:t> </a:t>
            </a:r>
            <a:r>
              <a:rPr lang="hr-HR" i="1" dirty="0" err="1" smtClean="0"/>
              <a:t>until</a:t>
            </a:r>
            <a:r>
              <a:rPr lang="hr-HR" i="1" dirty="0" smtClean="0"/>
              <a:t> </a:t>
            </a:r>
            <a:r>
              <a:rPr lang="hr-HR" i="1" dirty="0" err="1" smtClean="0"/>
              <a:t>full</a:t>
            </a:r>
            <a:r>
              <a:rPr lang="hr-HR" i="1" dirty="0" smtClean="0"/>
              <a:t> </a:t>
            </a:r>
            <a:r>
              <a:rPr lang="hr-HR" i="1" dirty="0" err="1" smtClean="0"/>
              <a:t>payment</a:t>
            </a:r>
            <a:r>
              <a:rPr lang="hr-HR" i="1" dirty="0" smtClean="0"/>
              <a:t> is </a:t>
            </a:r>
            <a:r>
              <a:rPr lang="hr-HR" i="1" dirty="0" err="1" smtClean="0"/>
              <a:t>made</a:t>
            </a:r>
            <a:r>
              <a:rPr lang="hr-HR" i="1" dirty="0" smtClean="0"/>
              <a:t> for </a:t>
            </a:r>
            <a:r>
              <a:rPr lang="hr-HR" i="1" dirty="0" err="1" smtClean="0"/>
              <a:t>purchased</a:t>
            </a:r>
            <a:r>
              <a:rPr lang="hr-HR" i="1" dirty="0" smtClean="0"/>
              <a:t> </a:t>
            </a:r>
            <a:r>
              <a:rPr lang="hr-HR" i="1" dirty="0" err="1" smtClean="0"/>
              <a:t>merchandise</a:t>
            </a:r>
            <a:endParaRPr lang="hr-HR" i="1" dirty="0" smtClean="0"/>
          </a:p>
          <a:p>
            <a:r>
              <a:rPr lang="hr-HR" i="1" dirty="0" err="1" smtClean="0"/>
              <a:t>Shall</a:t>
            </a:r>
            <a:r>
              <a:rPr lang="hr-HR" dirty="0" smtClean="0"/>
              <a:t> – </a:t>
            </a:r>
            <a:r>
              <a:rPr lang="hr-HR" dirty="0" err="1" smtClean="0"/>
              <a:t>the</a:t>
            </a:r>
            <a:r>
              <a:rPr lang="hr-HR" dirty="0" smtClean="0"/>
              <a:t> </a:t>
            </a:r>
            <a:r>
              <a:rPr lang="hr-HR" dirty="0" err="1" smtClean="0"/>
              <a:t>binding</a:t>
            </a:r>
            <a:r>
              <a:rPr lang="hr-HR" dirty="0" smtClean="0"/>
              <a:t> </a:t>
            </a:r>
            <a:r>
              <a:rPr lang="hr-HR" dirty="0" err="1" smtClean="0"/>
              <a:t>character</a:t>
            </a:r>
            <a:endParaRPr lang="hr-HR" dirty="0" smtClean="0"/>
          </a:p>
          <a:p>
            <a:r>
              <a:rPr lang="hr-HR" dirty="0" err="1" smtClean="0"/>
              <a:t>Institutes</a:t>
            </a:r>
            <a:r>
              <a:rPr lang="hr-HR" dirty="0" smtClean="0"/>
              <a:t> </a:t>
            </a:r>
            <a:r>
              <a:rPr lang="hr-HR" dirty="0" err="1" smtClean="0"/>
              <a:t>the</a:t>
            </a:r>
            <a:r>
              <a:rPr lang="hr-HR" dirty="0" smtClean="0"/>
              <a:t> legal </a:t>
            </a:r>
            <a:r>
              <a:rPr lang="hr-HR" dirty="0" err="1" smtClean="0"/>
              <a:t>speech</a:t>
            </a:r>
            <a:r>
              <a:rPr lang="hr-HR" dirty="0" smtClean="0"/>
              <a:t> </a:t>
            </a:r>
            <a:r>
              <a:rPr lang="hr-HR" dirty="0" err="1" smtClean="0"/>
              <a:t>act</a:t>
            </a:r>
            <a:r>
              <a:rPr lang="hr-HR" dirty="0" smtClean="0"/>
              <a:t> </a:t>
            </a:r>
            <a:r>
              <a:rPr lang="hr-HR" dirty="0" err="1" smtClean="0"/>
              <a:t>and</a:t>
            </a:r>
            <a:r>
              <a:rPr lang="hr-HR" dirty="0" smtClean="0"/>
              <a:t> </a:t>
            </a:r>
            <a:r>
              <a:rPr lang="hr-HR" dirty="0" err="1" smtClean="0"/>
              <a:t>introduces</a:t>
            </a:r>
            <a:r>
              <a:rPr lang="hr-HR" dirty="0" smtClean="0"/>
              <a:t> </a:t>
            </a:r>
            <a:r>
              <a:rPr lang="hr-HR" dirty="0" err="1" smtClean="0"/>
              <a:t>the</a:t>
            </a:r>
            <a:r>
              <a:rPr lang="hr-HR" dirty="0" smtClean="0"/>
              <a:t> </a:t>
            </a:r>
            <a:r>
              <a:rPr lang="hr-HR" dirty="0" err="1" smtClean="0"/>
              <a:t>binding</a:t>
            </a:r>
            <a:r>
              <a:rPr lang="hr-HR" dirty="0" smtClean="0"/>
              <a:t> </a:t>
            </a:r>
            <a:r>
              <a:rPr lang="hr-HR" dirty="0" err="1" smtClean="0"/>
              <a:t>force</a:t>
            </a:r>
            <a:r>
              <a:rPr lang="hr-HR" dirty="0" smtClean="0"/>
              <a:t> </a:t>
            </a:r>
            <a:r>
              <a:rPr lang="hr-HR" dirty="0" err="1" smtClean="0"/>
              <a:t>of</a:t>
            </a:r>
            <a:r>
              <a:rPr lang="hr-HR" dirty="0" smtClean="0"/>
              <a:t> </a:t>
            </a:r>
            <a:r>
              <a:rPr lang="hr-HR" dirty="0" err="1" smtClean="0"/>
              <a:t>the</a:t>
            </a:r>
            <a:r>
              <a:rPr lang="hr-HR" dirty="0" smtClean="0"/>
              <a:t> </a:t>
            </a:r>
            <a:r>
              <a:rPr lang="hr-HR" dirty="0" err="1" smtClean="0"/>
              <a:t>utterance</a:t>
            </a:r>
            <a:r>
              <a:rPr lang="hr-HR" dirty="0" smtClean="0"/>
              <a:t>, </a:t>
            </a:r>
            <a:r>
              <a:rPr lang="hr-HR" dirty="0" err="1" smtClean="0"/>
              <a:t>i.e</a:t>
            </a:r>
            <a:r>
              <a:rPr lang="hr-HR" dirty="0" smtClean="0"/>
              <a:t>. it </a:t>
            </a:r>
            <a:r>
              <a:rPr lang="hr-HR" dirty="0" err="1" smtClean="0"/>
              <a:t>establishes</a:t>
            </a:r>
            <a:r>
              <a:rPr lang="hr-HR" dirty="0" smtClean="0"/>
              <a:t> </a:t>
            </a:r>
            <a:r>
              <a:rPr lang="hr-HR" dirty="0" err="1" smtClean="0"/>
              <a:t>its</a:t>
            </a:r>
            <a:r>
              <a:rPr lang="hr-HR" dirty="0" smtClean="0"/>
              <a:t> </a:t>
            </a:r>
            <a:r>
              <a:rPr lang="hr-HR" dirty="0" err="1" smtClean="0"/>
              <a:t>enforceability</a:t>
            </a:r>
            <a:endParaRPr lang="hr-HR" dirty="0"/>
          </a:p>
        </p:txBody>
      </p:sp>
    </p:spTree>
    <p:extLst>
      <p:ext uri="{BB962C8B-B14F-4D97-AF65-F5344CB8AC3E}">
        <p14:creationId xmlns:p14="http://schemas.microsoft.com/office/powerpoint/2010/main" val="1734100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Preview</a:t>
            </a:r>
            <a:endParaRPr lang="en-US" dirty="0"/>
          </a:p>
        </p:txBody>
      </p:sp>
      <p:sp>
        <p:nvSpPr>
          <p:cNvPr id="3" name="Content Placeholder 2"/>
          <p:cNvSpPr>
            <a:spLocks noGrp="1"/>
          </p:cNvSpPr>
          <p:nvPr>
            <p:ph idx="1"/>
          </p:nvPr>
        </p:nvSpPr>
        <p:spPr/>
        <p:txBody>
          <a:bodyPr>
            <a:normAutofit lnSpcReduction="10000"/>
          </a:bodyPr>
          <a:lstStyle/>
          <a:p>
            <a:r>
              <a:rPr lang="hr-HR" dirty="0" err="1" smtClean="0"/>
              <a:t>Terminology</a:t>
            </a:r>
            <a:r>
              <a:rPr lang="hr-HR" dirty="0" smtClean="0"/>
              <a:t> – </a:t>
            </a:r>
            <a:r>
              <a:rPr lang="hr-HR" dirty="0" err="1" smtClean="0"/>
              <a:t>definitions</a:t>
            </a:r>
            <a:endParaRPr lang="hr-HR" dirty="0" smtClean="0"/>
          </a:p>
          <a:p>
            <a:r>
              <a:rPr lang="hr-HR" dirty="0" err="1" smtClean="0"/>
              <a:t>Terminological</a:t>
            </a:r>
            <a:r>
              <a:rPr lang="hr-HR" dirty="0" smtClean="0"/>
              <a:t> </a:t>
            </a:r>
            <a:r>
              <a:rPr lang="hr-HR" dirty="0" err="1" smtClean="0"/>
              <a:t>requirements</a:t>
            </a:r>
            <a:endParaRPr lang="hr-HR" dirty="0" smtClean="0"/>
          </a:p>
          <a:p>
            <a:r>
              <a:rPr lang="hr-HR" dirty="0" smtClean="0"/>
              <a:t>Legal </a:t>
            </a:r>
            <a:r>
              <a:rPr lang="hr-HR" dirty="0" err="1" smtClean="0"/>
              <a:t>terminology</a:t>
            </a:r>
            <a:endParaRPr lang="hr-HR" dirty="0" smtClean="0"/>
          </a:p>
          <a:p>
            <a:r>
              <a:rPr lang="hr-HR" dirty="0" smtClean="0"/>
              <a:t>English </a:t>
            </a:r>
            <a:r>
              <a:rPr lang="hr-HR" dirty="0" err="1" smtClean="0"/>
              <a:t>legal</a:t>
            </a:r>
            <a:r>
              <a:rPr lang="hr-HR" dirty="0" smtClean="0"/>
              <a:t> </a:t>
            </a:r>
            <a:r>
              <a:rPr lang="hr-HR" dirty="0" err="1" smtClean="0"/>
              <a:t>terms</a:t>
            </a:r>
            <a:endParaRPr lang="hr-HR" dirty="0"/>
          </a:p>
          <a:p>
            <a:r>
              <a:rPr lang="hr-HR" dirty="0" smtClean="0"/>
              <a:t>Legal </a:t>
            </a:r>
            <a:r>
              <a:rPr lang="hr-HR" dirty="0" err="1" smtClean="0"/>
              <a:t>translation</a:t>
            </a:r>
            <a:endParaRPr lang="hr-HR" dirty="0" smtClean="0"/>
          </a:p>
          <a:p>
            <a:r>
              <a:rPr lang="hr-HR" dirty="0" err="1" smtClean="0"/>
              <a:t>Source</a:t>
            </a:r>
            <a:r>
              <a:rPr lang="hr-HR" dirty="0" smtClean="0"/>
              <a:t> </a:t>
            </a:r>
            <a:r>
              <a:rPr lang="hr-HR" dirty="0" err="1" smtClean="0"/>
              <a:t>language</a:t>
            </a:r>
            <a:r>
              <a:rPr lang="hr-HR" dirty="0" smtClean="0"/>
              <a:t>/</a:t>
            </a:r>
            <a:r>
              <a:rPr lang="hr-HR" dirty="0" err="1" smtClean="0"/>
              <a:t>law</a:t>
            </a:r>
            <a:r>
              <a:rPr lang="hr-HR" dirty="0" smtClean="0"/>
              <a:t> – Target </a:t>
            </a:r>
            <a:r>
              <a:rPr lang="hr-HR" dirty="0" err="1" smtClean="0"/>
              <a:t>language</a:t>
            </a:r>
            <a:r>
              <a:rPr lang="hr-HR" dirty="0" smtClean="0"/>
              <a:t>/</a:t>
            </a:r>
            <a:r>
              <a:rPr lang="hr-HR" dirty="0" err="1" smtClean="0"/>
              <a:t>law</a:t>
            </a:r>
            <a:endParaRPr lang="hr-HR" dirty="0" smtClean="0"/>
          </a:p>
          <a:p>
            <a:r>
              <a:rPr lang="hr-HR" dirty="0" err="1" smtClean="0"/>
              <a:t>Equivalence</a:t>
            </a:r>
            <a:r>
              <a:rPr lang="hr-HR" dirty="0" smtClean="0"/>
              <a:t> (</a:t>
            </a:r>
            <a:r>
              <a:rPr lang="hr-HR" dirty="0" err="1" smtClean="0"/>
              <a:t>skopos</a:t>
            </a:r>
            <a:r>
              <a:rPr lang="hr-HR" dirty="0" smtClean="0"/>
              <a:t>)</a:t>
            </a:r>
          </a:p>
          <a:p>
            <a:r>
              <a:rPr lang="hr-HR" dirty="0" err="1" smtClean="0"/>
              <a:t>Types</a:t>
            </a:r>
            <a:r>
              <a:rPr lang="hr-HR" dirty="0" smtClean="0"/>
              <a:t> </a:t>
            </a:r>
            <a:r>
              <a:rPr lang="hr-HR" dirty="0" err="1" smtClean="0"/>
              <a:t>of</a:t>
            </a:r>
            <a:r>
              <a:rPr lang="hr-HR" dirty="0" smtClean="0"/>
              <a:t> </a:t>
            </a:r>
            <a:r>
              <a:rPr lang="hr-HR" dirty="0" err="1" smtClean="0"/>
              <a:t>legal</a:t>
            </a:r>
            <a:r>
              <a:rPr lang="hr-HR" dirty="0" smtClean="0"/>
              <a:t> </a:t>
            </a:r>
            <a:r>
              <a:rPr lang="hr-HR" dirty="0" err="1" smtClean="0"/>
              <a:t>texts</a:t>
            </a:r>
            <a:r>
              <a:rPr lang="hr-HR" dirty="0" smtClean="0"/>
              <a:t>: </a:t>
            </a:r>
            <a:r>
              <a:rPr lang="hr-HR" dirty="0" err="1" smtClean="0"/>
              <a:t>prescriptive</a:t>
            </a:r>
            <a:r>
              <a:rPr lang="hr-HR" dirty="0" smtClean="0"/>
              <a:t>, </a:t>
            </a:r>
            <a:r>
              <a:rPr lang="hr-HR" dirty="0" err="1" smtClean="0"/>
              <a:t>prescriptive</a:t>
            </a:r>
            <a:r>
              <a:rPr lang="hr-HR" dirty="0" smtClean="0"/>
              <a:t>/</a:t>
            </a:r>
            <a:r>
              <a:rPr lang="hr-HR" dirty="0" err="1" smtClean="0"/>
              <a:t>descriptive</a:t>
            </a:r>
            <a:r>
              <a:rPr lang="hr-HR" dirty="0" smtClean="0"/>
              <a:t>, </a:t>
            </a:r>
            <a:r>
              <a:rPr lang="hr-HR" dirty="0" err="1" smtClean="0"/>
              <a:t>descriptive</a:t>
            </a:r>
            <a:endParaRPr lang="hr-HR" dirty="0" smtClean="0"/>
          </a:p>
          <a:p>
            <a:r>
              <a:rPr lang="hr-HR" dirty="0" err="1" smtClean="0"/>
              <a:t>Consistency</a:t>
            </a:r>
            <a:endParaRPr lang="hr-HR" dirty="0" smtClean="0"/>
          </a:p>
          <a:p>
            <a:r>
              <a:rPr lang="hr-HR" dirty="0" err="1" smtClean="0"/>
              <a:t>Modality</a:t>
            </a:r>
            <a:r>
              <a:rPr lang="hr-HR" dirty="0" smtClean="0"/>
              <a:t>: </a:t>
            </a:r>
            <a:r>
              <a:rPr lang="hr-HR" dirty="0" err="1" smtClean="0"/>
              <a:t>speech</a:t>
            </a:r>
            <a:r>
              <a:rPr lang="hr-HR" dirty="0" smtClean="0"/>
              <a:t> </a:t>
            </a:r>
            <a:r>
              <a:rPr lang="hr-HR" dirty="0" err="1" smtClean="0"/>
              <a:t>acts</a:t>
            </a:r>
            <a:endParaRPr lang="hr-HR" dirty="0" smtClean="0"/>
          </a:p>
          <a:p>
            <a:endParaRPr lang="en-US" dirty="0"/>
          </a:p>
        </p:txBody>
      </p:sp>
    </p:spTree>
    <p:extLst>
      <p:ext uri="{BB962C8B-B14F-4D97-AF65-F5344CB8AC3E}">
        <p14:creationId xmlns:p14="http://schemas.microsoft.com/office/powerpoint/2010/main" val="4294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Formulating</a:t>
            </a:r>
            <a:r>
              <a:rPr lang="hr-HR" dirty="0" smtClean="0"/>
              <a:t> legal </a:t>
            </a:r>
            <a:r>
              <a:rPr lang="hr-HR" dirty="0" err="1" smtClean="0"/>
              <a:t>commands</a:t>
            </a:r>
            <a:endParaRPr lang="hr-HR" dirty="0"/>
          </a:p>
        </p:txBody>
      </p:sp>
      <p:sp>
        <p:nvSpPr>
          <p:cNvPr id="3" name="Content Placeholder 2"/>
          <p:cNvSpPr>
            <a:spLocks noGrp="1"/>
          </p:cNvSpPr>
          <p:nvPr>
            <p:ph idx="1"/>
          </p:nvPr>
        </p:nvSpPr>
        <p:spPr/>
        <p:txBody>
          <a:bodyPr/>
          <a:lstStyle/>
          <a:p>
            <a:r>
              <a:rPr lang="hr-HR" dirty="0" smtClean="0"/>
              <a:t>Legal </a:t>
            </a:r>
            <a:r>
              <a:rPr lang="hr-HR" dirty="0" err="1" smtClean="0"/>
              <a:t>commands</a:t>
            </a:r>
            <a:r>
              <a:rPr lang="hr-HR" dirty="0" smtClean="0"/>
              <a:t> express </a:t>
            </a:r>
            <a:r>
              <a:rPr lang="hr-HR" dirty="0" err="1" smtClean="0"/>
              <a:t>obligations</a:t>
            </a:r>
            <a:endParaRPr lang="hr-HR" dirty="0" smtClean="0"/>
          </a:p>
          <a:p>
            <a:r>
              <a:rPr lang="hr-HR" dirty="0" err="1" smtClean="0"/>
              <a:t>Shall</a:t>
            </a:r>
            <a:r>
              <a:rPr lang="hr-HR" dirty="0" smtClean="0"/>
              <a:t> – </a:t>
            </a:r>
            <a:r>
              <a:rPr lang="hr-HR" dirty="0" err="1" smtClean="0"/>
              <a:t>in</a:t>
            </a:r>
            <a:r>
              <a:rPr lang="hr-HR" dirty="0" smtClean="0"/>
              <a:t> legal </a:t>
            </a:r>
            <a:r>
              <a:rPr lang="hr-HR" dirty="0" err="1" smtClean="0"/>
              <a:t>English</a:t>
            </a:r>
            <a:r>
              <a:rPr lang="hr-HR" dirty="0" smtClean="0"/>
              <a:t> </a:t>
            </a:r>
            <a:r>
              <a:rPr lang="hr-HR" dirty="0" err="1" smtClean="0"/>
              <a:t>used</a:t>
            </a:r>
            <a:r>
              <a:rPr lang="hr-HR" dirty="0" smtClean="0"/>
              <a:t> to express </a:t>
            </a:r>
            <a:r>
              <a:rPr lang="hr-HR" dirty="0" err="1" smtClean="0"/>
              <a:t>the</a:t>
            </a:r>
            <a:r>
              <a:rPr lang="hr-HR" dirty="0" smtClean="0"/>
              <a:t> legal imperative; it </a:t>
            </a:r>
            <a:r>
              <a:rPr lang="hr-HR" dirty="0" err="1" smtClean="0"/>
              <a:t>imposes</a:t>
            </a:r>
            <a:r>
              <a:rPr lang="hr-HR" dirty="0" smtClean="0"/>
              <a:t> </a:t>
            </a:r>
            <a:r>
              <a:rPr lang="hr-HR" dirty="0" err="1" smtClean="0"/>
              <a:t>obligations</a:t>
            </a:r>
            <a:endParaRPr lang="hr-HR" dirty="0"/>
          </a:p>
        </p:txBody>
      </p:sp>
    </p:spTree>
    <p:extLst>
      <p:ext uri="{BB962C8B-B14F-4D97-AF65-F5344CB8AC3E}">
        <p14:creationId xmlns:p14="http://schemas.microsoft.com/office/powerpoint/2010/main" val="37561019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Formulating</a:t>
            </a:r>
            <a:r>
              <a:rPr lang="hr-HR" dirty="0" smtClean="0"/>
              <a:t> </a:t>
            </a:r>
            <a:r>
              <a:rPr lang="hr-HR" dirty="0" err="1" smtClean="0"/>
              <a:t>requirements</a:t>
            </a:r>
            <a:endParaRPr lang="hr-HR" dirty="0"/>
          </a:p>
        </p:txBody>
      </p:sp>
      <p:sp>
        <p:nvSpPr>
          <p:cNvPr id="3" name="Content Placeholder 2"/>
          <p:cNvSpPr>
            <a:spLocks noGrp="1"/>
          </p:cNvSpPr>
          <p:nvPr>
            <p:ph idx="1"/>
          </p:nvPr>
        </p:nvSpPr>
        <p:spPr/>
        <p:txBody>
          <a:bodyPr/>
          <a:lstStyle/>
          <a:p>
            <a:r>
              <a:rPr lang="hr-HR" dirty="0" err="1" smtClean="0"/>
              <a:t>Requirements</a:t>
            </a:r>
            <a:r>
              <a:rPr lang="hr-HR" dirty="0" smtClean="0"/>
              <a:t> express </a:t>
            </a:r>
            <a:r>
              <a:rPr lang="hr-HR" dirty="0" err="1" smtClean="0"/>
              <a:t>the</a:t>
            </a:r>
            <a:r>
              <a:rPr lang="hr-HR" dirty="0" smtClean="0"/>
              <a:t> </a:t>
            </a:r>
            <a:r>
              <a:rPr lang="hr-HR" dirty="0" err="1" smtClean="0"/>
              <a:t>existence</a:t>
            </a:r>
            <a:r>
              <a:rPr lang="hr-HR" dirty="0" smtClean="0"/>
              <a:t> </a:t>
            </a:r>
            <a:r>
              <a:rPr lang="hr-HR" dirty="0" err="1" smtClean="0"/>
              <a:t>of</a:t>
            </a:r>
            <a:r>
              <a:rPr lang="hr-HR" dirty="0" smtClean="0"/>
              <a:t> </a:t>
            </a:r>
            <a:r>
              <a:rPr lang="hr-HR" dirty="0" err="1" smtClean="0"/>
              <a:t>an</a:t>
            </a:r>
            <a:r>
              <a:rPr lang="hr-HR" dirty="0" smtClean="0"/>
              <a:t> </a:t>
            </a:r>
            <a:r>
              <a:rPr lang="hr-HR" dirty="0" err="1" smtClean="0"/>
              <a:t>obligation</a:t>
            </a:r>
            <a:r>
              <a:rPr lang="hr-HR" dirty="0" smtClean="0"/>
              <a:t> </a:t>
            </a:r>
            <a:r>
              <a:rPr lang="hr-HR" dirty="0" err="1" smtClean="0"/>
              <a:t>that</a:t>
            </a:r>
            <a:r>
              <a:rPr lang="hr-HR" dirty="0" smtClean="0"/>
              <a:t> is </a:t>
            </a:r>
            <a:r>
              <a:rPr lang="hr-HR" dirty="0" err="1" smtClean="0"/>
              <a:t>usually</a:t>
            </a:r>
            <a:r>
              <a:rPr lang="hr-HR" dirty="0" smtClean="0"/>
              <a:t> </a:t>
            </a:r>
            <a:r>
              <a:rPr lang="hr-HR" dirty="0" err="1" smtClean="0"/>
              <a:t>procedural</a:t>
            </a:r>
            <a:r>
              <a:rPr lang="hr-HR" dirty="0" smtClean="0"/>
              <a:t>.  </a:t>
            </a:r>
            <a:r>
              <a:rPr lang="hr-HR" dirty="0" err="1" smtClean="0"/>
              <a:t>Such</a:t>
            </a:r>
            <a:r>
              <a:rPr lang="hr-HR" dirty="0" smtClean="0"/>
              <a:t> </a:t>
            </a:r>
            <a:r>
              <a:rPr lang="hr-HR" dirty="0" err="1" smtClean="0"/>
              <a:t>provisions</a:t>
            </a:r>
            <a:r>
              <a:rPr lang="hr-HR" dirty="0" smtClean="0"/>
              <a:t> </a:t>
            </a:r>
            <a:r>
              <a:rPr lang="hr-HR" dirty="0" err="1" smtClean="0"/>
              <a:t>often</a:t>
            </a:r>
            <a:r>
              <a:rPr lang="hr-HR" dirty="0" smtClean="0"/>
              <a:t> </a:t>
            </a:r>
            <a:r>
              <a:rPr lang="hr-HR" dirty="0" err="1" smtClean="0"/>
              <a:t>require</a:t>
            </a:r>
            <a:r>
              <a:rPr lang="hr-HR" dirty="0" smtClean="0"/>
              <a:t> </a:t>
            </a:r>
            <a:r>
              <a:rPr lang="hr-HR" dirty="0" err="1" smtClean="0"/>
              <a:t>that</a:t>
            </a:r>
            <a:r>
              <a:rPr lang="hr-HR" dirty="0" smtClean="0"/>
              <a:t> </a:t>
            </a:r>
            <a:r>
              <a:rPr lang="hr-HR" dirty="0" err="1" smtClean="0"/>
              <a:t>certain</a:t>
            </a:r>
            <a:r>
              <a:rPr lang="hr-HR" dirty="0" smtClean="0"/>
              <a:t> </a:t>
            </a:r>
            <a:r>
              <a:rPr lang="hr-HR" dirty="0" err="1" smtClean="0"/>
              <a:t>conditions</a:t>
            </a:r>
            <a:r>
              <a:rPr lang="hr-HR" dirty="0" smtClean="0"/>
              <a:t> </a:t>
            </a:r>
            <a:r>
              <a:rPr lang="hr-HR" dirty="0" err="1" smtClean="0"/>
              <a:t>be</a:t>
            </a:r>
            <a:r>
              <a:rPr lang="hr-HR" dirty="0" smtClean="0"/>
              <a:t> </a:t>
            </a:r>
            <a:r>
              <a:rPr lang="hr-HR" dirty="0" err="1" smtClean="0"/>
              <a:t>satisfied</a:t>
            </a:r>
            <a:r>
              <a:rPr lang="hr-HR" dirty="0" smtClean="0"/>
              <a:t> </a:t>
            </a:r>
            <a:r>
              <a:rPr lang="hr-HR" dirty="0" err="1" smtClean="0"/>
              <a:t>and</a:t>
            </a:r>
            <a:r>
              <a:rPr lang="hr-HR" dirty="0" smtClean="0"/>
              <a:t> </a:t>
            </a:r>
            <a:r>
              <a:rPr lang="hr-HR" dirty="0" err="1" smtClean="0"/>
              <a:t>the</a:t>
            </a:r>
            <a:r>
              <a:rPr lang="hr-HR" dirty="0" smtClean="0"/>
              <a:t> </a:t>
            </a:r>
            <a:r>
              <a:rPr lang="hr-HR" dirty="0" err="1" smtClean="0"/>
              <a:t>subject</a:t>
            </a:r>
            <a:r>
              <a:rPr lang="hr-HR" dirty="0" smtClean="0"/>
              <a:t> is </a:t>
            </a:r>
            <a:r>
              <a:rPr lang="hr-HR" dirty="0" err="1" smtClean="0"/>
              <a:t>not</a:t>
            </a:r>
            <a:r>
              <a:rPr lang="hr-HR" dirty="0" smtClean="0"/>
              <a:t> a human </a:t>
            </a:r>
            <a:r>
              <a:rPr lang="hr-HR" dirty="0" err="1" smtClean="0"/>
              <a:t>being</a:t>
            </a:r>
            <a:r>
              <a:rPr lang="hr-HR" dirty="0" smtClean="0"/>
              <a:t>. </a:t>
            </a:r>
            <a:r>
              <a:rPr lang="hr-HR" dirty="0" err="1" smtClean="0"/>
              <a:t>They</a:t>
            </a:r>
            <a:r>
              <a:rPr lang="hr-HR" dirty="0" smtClean="0"/>
              <a:t> are </a:t>
            </a:r>
            <a:r>
              <a:rPr lang="hr-HR" dirty="0" err="1" smtClean="0"/>
              <a:t>formulated</a:t>
            </a:r>
            <a:r>
              <a:rPr lang="hr-HR" dirty="0" smtClean="0"/>
              <a:t> </a:t>
            </a:r>
            <a:r>
              <a:rPr lang="hr-HR" dirty="0" err="1" smtClean="0"/>
              <a:t>in</a:t>
            </a:r>
            <a:r>
              <a:rPr lang="hr-HR" dirty="0" smtClean="0"/>
              <a:t> </a:t>
            </a:r>
            <a:r>
              <a:rPr lang="hr-HR" dirty="0" err="1" smtClean="0"/>
              <a:t>English</a:t>
            </a:r>
            <a:r>
              <a:rPr lang="hr-HR" dirty="0" smtClean="0"/>
              <a:t> </a:t>
            </a:r>
            <a:r>
              <a:rPr lang="hr-HR" dirty="0" err="1" smtClean="0"/>
              <a:t>with</a:t>
            </a:r>
            <a:r>
              <a:rPr lang="hr-HR" dirty="0" smtClean="0"/>
              <a:t> </a:t>
            </a:r>
            <a:r>
              <a:rPr lang="hr-HR" i="1" dirty="0" smtClean="0"/>
              <a:t>must</a:t>
            </a:r>
          </a:p>
          <a:p>
            <a:r>
              <a:rPr lang="hr-HR" i="1" dirty="0" err="1" smtClean="0"/>
              <a:t>Securities</a:t>
            </a:r>
            <a:r>
              <a:rPr lang="hr-HR" i="1" dirty="0" smtClean="0"/>
              <a:t> must </a:t>
            </a:r>
            <a:r>
              <a:rPr lang="hr-HR" i="1" dirty="0" err="1" smtClean="0"/>
              <a:t>fulfill</a:t>
            </a:r>
            <a:r>
              <a:rPr lang="hr-HR" i="1" dirty="0" smtClean="0"/>
              <a:t> </a:t>
            </a:r>
            <a:r>
              <a:rPr lang="hr-HR" i="1" dirty="0" err="1" smtClean="0"/>
              <a:t>the</a:t>
            </a:r>
            <a:r>
              <a:rPr lang="hr-HR" i="1" dirty="0" smtClean="0"/>
              <a:t> </a:t>
            </a:r>
            <a:r>
              <a:rPr lang="hr-HR" i="1" dirty="0" err="1" smtClean="0"/>
              <a:t>following</a:t>
            </a:r>
            <a:r>
              <a:rPr lang="hr-HR" i="1" dirty="0" smtClean="0"/>
              <a:t> </a:t>
            </a:r>
            <a:r>
              <a:rPr lang="hr-HR" i="1" dirty="0" err="1" smtClean="0"/>
              <a:t>essential</a:t>
            </a:r>
            <a:r>
              <a:rPr lang="hr-HR" i="1" dirty="0" smtClean="0"/>
              <a:t> </a:t>
            </a:r>
            <a:r>
              <a:rPr lang="hr-HR" i="1" dirty="0" err="1" smtClean="0"/>
              <a:t>requirements</a:t>
            </a:r>
            <a:endParaRPr lang="hr-HR" i="1" dirty="0"/>
          </a:p>
        </p:txBody>
      </p:sp>
    </p:spTree>
    <p:extLst>
      <p:ext uri="{BB962C8B-B14F-4D97-AF65-F5344CB8AC3E}">
        <p14:creationId xmlns:p14="http://schemas.microsoft.com/office/powerpoint/2010/main" val="31310619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use </a:t>
            </a:r>
            <a:r>
              <a:rPr lang="hr-HR" dirty="0" err="1" smtClean="0"/>
              <a:t>of</a:t>
            </a:r>
            <a:r>
              <a:rPr lang="hr-HR" dirty="0" smtClean="0"/>
              <a:t> “</a:t>
            </a:r>
            <a:r>
              <a:rPr lang="hr-HR" dirty="0" err="1" smtClean="0"/>
              <a:t>should</a:t>
            </a:r>
            <a:r>
              <a:rPr lang="hr-HR" dirty="0" smtClean="0"/>
              <a:t>” </a:t>
            </a:r>
            <a:r>
              <a:rPr lang="hr-HR" dirty="0" err="1" smtClean="0"/>
              <a:t>in</a:t>
            </a:r>
            <a:r>
              <a:rPr lang="hr-HR" dirty="0" smtClean="0"/>
              <a:t> legal </a:t>
            </a:r>
            <a:r>
              <a:rPr lang="hr-HR" dirty="0" err="1" smtClean="0"/>
              <a:t>English</a:t>
            </a:r>
            <a:endParaRPr lang="hr-HR" dirty="0"/>
          </a:p>
        </p:txBody>
      </p:sp>
      <p:sp>
        <p:nvSpPr>
          <p:cNvPr id="3" name="Content Placeholder 2"/>
          <p:cNvSpPr>
            <a:spLocks noGrp="1"/>
          </p:cNvSpPr>
          <p:nvPr>
            <p:ph idx="1"/>
          </p:nvPr>
        </p:nvSpPr>
        <p:spPr/>
        <p:txBody>
          <a:bodyPr/>
          <a:lstStyle/>
          <a:p>
            <a:r>
              <a:rPr lang="hr-HR" i="1" dirty="0" err="1" smtClean="0"/>
              <a:t>Should</a:t>
            </a:r>
            <a:r>
              <a:rPr lang="hr-HR" dirty="0" smtClean="0"/>
              <a:t> </a:t>
            </a:r>
            <a:r>
              <a:rPr lang="hr-HR" dirty="0" err="1" smtClean="0"/>
              <a:t>does</a:t>
            </a:r>
            <a:r>
              <a:rPr lang="hr-HR" dirty="0" smtClean="0"/>
              <a:t> </a:t>
            </a:r>
            <a:r>
              <a:rPr lang="hr-HR" dirty="0" err="1" smtClean="0"/>
              <a:t>not</a:t>
            </a:r>
            <a:r>
              <a:rPr lang="hr-HR" dirty="0" smtClean="0"/>
              <a:t> express a </a:t>
            </a:r>
            <a:r>
              <a:rPr lang="hr-HR" dirty="0" err="1" smtClean="0"/>
              <a:t>binding</a:t>
            </a:r>
            <a:r>
              <a:rPr lang="hr-HR" dirty="0" smtClean="0"/>
              <a:t> </a:t>
            </a:r>
            <a:r>
              <a:rPr lang="hr-HR" dirty="0" err="1" smtClean="0"/>
              <a:t>obligation</a:t>
            </a:r>
            <a:r>
              <a:rPr lang="hr-HR" dirty="0" smtClean="0"/>
              <a:t> </a:t>
            </a:r>
            <a:r>
              <a:rPr lang="hr-HR" dirty="0" err="1" smtClean="0"/>
              <a:t>and</a:t>
            </a:r>
            <a:r>
              <a:rPr lang="hr-HR" dirty="0" smtClean="0"/>
              <a:t> is </a:t>
            </a:r>
            <a:r>
              <a:rPr lang="hr-HR" dirty="0" err="1" smtClean="0"/>
              <a:t>therefore</a:t>
            </a:r>
            <a:r>
              <a:rPr lang="hr-HR" dirty="0" smtClean="0"/>
              <a:t> </a:t>
            </a:r>
            <a:r>
              <a:rPr lang="hr-HR" dirty="0" err="1" smtClean="0"/>
              <a:t>not</a:t>
            </a:r>
            <a:r>
              <a:rPr lang="hr-HR" dirty="0" smtClean="0"/>
              <a:t> </a:t>
            </a:r>
            <a:r>
              <a:rPr lang="hr-HR" dirty="0" err="1" smtClean="0"/>
              <a:t>used</a:t>
            </a:r>
            <a:r>
              <a:rPr lang="hr-HR" dirty="0" smtClean="0"/>
              <a:t> </a:t>
            </a:r>
            <a:r>
              <a:rPr lang="hr-HR" dirty="0" err="1" smtClean="0"/>
              <a:t>in</a:t>
            </a:r>
            <a:r>
              <a:rPr lang="hr-HR" dirty="0" smtClean="0"/>
              <a:t> </a:t>
            </a:r>
            <a:r>
              <a:rPr lang="hr-HR" dirty="0" err="1" smtClean="0"/>
              <a:t>the</a:t>
            </a:r>
            <a:r>
              <a:rPr lang="hr-HR" dirty="0" smtClean="0"/>
              <a:t> </a:t>
            </a:r>
            <a:r>
              <a:rPr lang="hr-HR" dirty="0" err="1" smtClean="0"/>
              <a:t>substantive</a:t>
            </a:r>
            <a:r>
              <a:rPr lang="hr-HR" dirty="0" smtClean="0"/>
              <a:t> </a:t>
            </a:r>
            <a:r>
              <a:rPr lang="hr-HR" dirty="0" err="1" smtClean="0"/>
              <a:t>provisions</a:t>
            </a:r>
            <a:r>
              <a:rPr lang="hr-HR" dirty="0" smtClean="0"/>
              <a:t> </a:t>
            </a:r>
            <a:r>
              <a:rPr lang="hr-HR" dirty="0" err="1" smtClean="0"/>
              <a:t>of</a:t>
            </a:r>
            <a:r>
              <a:rPr lang="hr-HR" dirty="0" smtClean="0"/>
              <a:t> </a:t>
            </a:r>
            <a:r>
              <a:rPr lang="hr-HR" dirty="0" err="1" smtClean="0"/>
              <a:t>legislation</a:t>
            </a:r>
            <a:r>
              <a:rPr lang="hr-HR" dirty="0" smtClean="0"/>
              <a:t> </a:t>
            </a:r>
            <a:r>
              <a:rPr lang="hr-HR" dirty="0" err="1" smtClean="0"/>
              <a:t>and</a:t>
            </a:r>
            <a:r>
              <a:rPr lang="hr-HR" dirty="0" smtClean="0"/>
              <a:t> </a:t>
            </a:r>
            <a:r>
              <a:rPr lang="hr-HR" dirty="0" err="1" smtClean="0"/>
              <a:t>treaties</a:t>
            </a:r>
            <a:r>
              <a:rPr lang="hr-HR" dirty="0" smtClean="0"/>
              <a:t>, </a:t>
            </a:r>
            <a:r>
              <a:rPr lang="hr-HR" dirty="0" err="1" smtClean="0"/>
              <a:t>including</a:t>
            </a:r>
            <a:r>
              <a:rPr lang="hr-HR" dirty="0" smtClean="0"/>
              <a:t> </a:t>
            </a:r>
            <a:r>
              <a:rPr lang="hr-HR" dirty="0" err="1" smtClean="0"/>
              <a:t>the</a:t>
            </a:r>
            <a:r>
              <a:rPr lang="hr-HR" dirty="0" smtClean="0"/>
              <a:t> </a:t>
            </a:r>
            <a:r>
              <a:rPr lang="hr-HR" dirty="0" err="1" smtClean="0"/>
              <a:t>enacting</a:t>
            </a:r>
            <a:r>
              <a:rPr lang="hr-HR" dirty="0" smtClean="0"/>
              <a:t> </a:t>
            </a:r>
            <a:r>
              <a:rPr lang="hr-HR" dirty="0" err="1" smtClean="0"/>
              <a:t>terms</a:t>
            </a:r>
            <a:r>
              <a:rPr lang="hr-HR" dirty="0" smtClean="0"/>
              <a:t> </a:t>
            </a:r>
            <a:r>
              <a:rPr lang="hr-HR" dirty="0" err="1" smtClean="0"/>
              <a:t>of</a:t>
            </a:r>
            <a:r>
              <a:rPr lang="hr-HR" dirty="0" smtClean="0"/>
              <a:t> EU </a:t>
            </a:r>
            <a:r>
              <a:rPr lang="hr-HR" dirty="0" err="1" smtClean="0"/>
              <a:t>regulations</a:t>
            </a:r>
            <a:r>
              <a:rPr lang="hr-HR" dirty="0" smtClean="0"/>
              <a:t>, </a:t>
            </a:r>
            <a:r>
              <a:rPr lang="hr-HR" dirty="0" err="1" smtClean="0"/>
              <a:t>directives</a:t>
            </a:r>
            <a:r>
              <a:rPr lang="hr-HR" dirty="0" smtClean="0"/>
              <a:t> </a:t>
            </a:r>
            <a:r>
              <a:rPr lang="hr-HR" dirty="0" err="1" smtClean="0"/>
              <a:t>and</a:t>
            </a:r>
            <a:r>
              <a:rPr lang="hr-HR" dirty="0" smtClean="0"/>
              <a:t> </a:t>
            </a:r>
            <a:r>
              <a:rPr lang="hr-HR" dirty="0" err="1" smtClean="0"/>
              <a:t>decisions</a:t>
            </a:r>
            <a:r>
              <a:rPr lang="hr-HR" dirty="0" smtClean="0"/>
              <a:t> (</a:t>
            </a:r>
            <a:r>
              <a:rPr lang="hr-HR" dirty="0" err="1" smtClean="0"/>
              <a:t>binding</a:t>
            </a:r>
            <a:r>
              <a:rPr lang="hr-HR" dirty="0" smtClean="0"/>
              <a:t>)</a:t>
            </a:r>
          </a:p>
          <a:p>
            <a:r>
              <a:rPr lang="hr-HR" i="1" dirty="0" err="1" smtClean="0"/>
              <a:t>Should</a:t>
            </a:r>
            <a:r>
              <a:rPr lang="hr-HR" dirty="0" smtClean="0"/>
              <a:t> </a:t>
            </a:r>
            <a:r>
              <a:rPr lang="hr-HR" dirty="0" err="1" smtClean="0"/>
              <a:t>means</a:t>
            </a:r>
            <a:r>
              <a:rPr lang="hr-HR" dirty="0" smtClean="0"/>
              <a:t> “it is </a:t>
            </a:r>
            <a:r>
              <a:rPr lang="hr-HR" dirty="0" err="1" smtClean="0"/>
              <a:t>recommended</a:t>
            </a:r>
            <a:r>
              <a:rPr lang="hr-HR" dirty="0" smtClean="0"/>
              <a:t>” it is </a:t>
            </a:r>
            <a:r>
              <a:rPr lang="hr-HR" dirty="0" err="1" smtClean="0"/>
              <a:t>used</a:t>
            </a:r>
            <a:r>
              <a:rPr lang="hr-HR" dirty="0" smtClean="0"/>
              <a:t> </a:t>
            </a:r>
            <a:r>
              <a:rPr lang="hr-HR" dirty="0" err="1" smtClean="0"/>
              <a:t>in</a:t>
            </a:r>
            <a:r>
              <a:rPr lang="hr-HR" dirty="0" smtClean="0"/>
              <a:t> </a:t>
            </a:r>
            <a:r>
              <a:rPr lang="hr-HR" dirty="0" err="1" smtClean="0"/>
              <a:t>the</a:t>
            </a:r>
            <a:r>
              <a:rPr lang="hr-HR" dirty="0" smtClean="0"/>
              <a:t> </a:t>
            </a:r>
            <a:r>
              <a:rPr lang="hr-HR" dirty="0" err="1" smtClean="0"/>
              <a:t>preamble</a:t>
            </a:r>
            <a:r>
              <a:rPr lang="hr-HR" dirty="0" smtClean="0"/>
              <a:t> </a:t>
            </a:r>
            <a:r>
              <a:rPr lang="hr-HR" dirty="0" err="1" smtClean="0"/>
              <a:t>of</a:t>
            </a:r>
            <a:r>
              <a:rPr lang="hr-HR" dirty="0" smtClean="0"/>
              <a:t> </a:t>
            </a:r>
            <a:r>
              <a:rPr lang="hr-HR" dirty="0" err="1" smtClean="0"/>
              <a:t>treaties</a:t>
            </a:r>
            <a:r>
              <a:rPr lang="hr-HR" dirty="0" smtClean="0"/>
              <a:t> </a:t>
            </a:r>
            <a:r>
              <a:rPr lang="hr-HR" dirty="0" err="1" smtClean="0"/>
              <a:t>and</a:t>
            </a:r>
            <a:r>
              <a:rPr lang="hr-HR" dirty="0" smtClean="0"/>
              <a:t> </a:t>
            </a:r>
            <a:r>
              <a:rPr lang="hr-HR" dirty="0" err="1" smtClean="0"/>
              <a:t>legislation</a:t>
            </a:r>
            <a:r>
              <a:rPr lang="hr-HR" dirty="0" smtClean="0"/>
              <a:t>, </a:t>
            </a:r>
            <a:r>
              <a:rPr lang="hr-HR" dirty="0" err="1" smtClean="0"/>
              <a:t>in</a:t>
            </a:r>
            <a:r>
              <a:rPr lang="hr-HR" dirty="0" smtClean="0"/>
              <a:t> </a:t>
            </a:r>
            <a:r>
              <a:rPr lang="hr-HR" dirty="0" err="1" smtClean="0"/>
              <a:t>the</a:t>
            </a:r>
            <a:r>
              <a:rPr lang="hr-HR" dirty="0" smtClean="0"/>
              <a:t> </a:t>
            </a:r>
            <a:r>
              <a:rPr lang="hr-HR" dirty="0" err="1" smtClean="0"/>
              <a:t>recitals</a:t>
            </a:r>
            <a:r>
              <a:rPr lang="hr-HR" dirty="0" smtClean="0"/>
              <a:t> </a:t>
            </a:r>
            <a:r>
              <a:rPr lang="hr-HR" dirty="0" err="1" smtClean="0"/>
              <a:t>of</a:t>
            </a:r>
            <a:r>
              <a:rPr lang="hr-HR" dirty="0" smtClean="0"/>
              <a:t> </a:t>
            </a:r>
            <a:r>
              <a:rPr lang="hr-HR" dirty="0" err="1" smtClean="0"/>
              <a:t>binding</a:t>
            </a:r>
            <a:r>
              <a:rPr lang="hr-HR" dirty="0" smtClean="0"/>
              <a:t> EU </a:t>
            </a:r>
            <a:r>
              <a:rPr lang="hr-HR" dirty="0" err="1" smtClean="0"/>
              <a:t>legislation</a:t>
            </a:r>
            <a:r>
              <a:rPr lang="hr-HR" dirty="0" smtClean="0"/>
              <a:t> </a:t>
            </a:r>
            <a:r>
              <a:rPr lang="hr-HR" dirty="0" err="1" smtClean="0"/>
              <a:t>and</a:t>
            </a:r>
            <a:r>
              <a:rPr lang="hr-HR" dirty="0" smtClean="0"/>
              <a:t> </a:t>
            </a:r>
            <a:r>
              <a:rPr lang="hr-HR" dirty="0" err="1" smtClean="0"/>
              <a:t>in</a:t>
            </a:r>
            <a:r>
              <a:rPr lang="hr-HR" dirty="0" smtClean="0"/>
              <a:t> </a:t>
            </a:r>
            <a:r>
              <a:rPr lang="hr-HR" dirty="0" err="1" smtClean="0"/>
              <a:t>EU</a:t>
            </a:r>
            <a:r>
              <a:rPr lang="hr-HR" dirty="0" smtClean="0"/>
              <a:t> </a:t>
            </a:r>
            <a:r>
              <a:rPr lang="hr-HR" dirty="0" err="1" smtClean="0"/>
              <a:t>recommendations</a:t>
            </a:r>
            <a:r>
              <a:rPr lang="hr-HR" dirty="0" smtClean="0"/>
              <a:t> </a:t>
            </a:r>
            <a:r>
              <a:rPr lang="hr-HR" dirty="0" err="1" smtClean="0"/>
              <a:t>and</a:t>
            </a:r>
            <a:r>
              <a:rPr lang="hr-HR" dirty="0" smtClean="0"/>
              <a:t> </a:t>
            </a:r>
            <a:r>
              <a:rPr lang="hr-HR" dirty="0" err="1" smtClean="0"/>
              <a:t>opinions</a:t>
            </a:r>
            <a:r>
              <a:rPr lang="hr-HR" dirty="0" smtClean="0"/>
              <a:t> (</a:t>
            </a:r>
            <a:r>
              <a:rPr lang="hr-HR" dirty="0" err="1" smtClean="0"/>
              <a:t>non</a:t>
            </a:r>
            <a:r>
              <a:rPr lang="hr-HR" dirty="0" smtClean="0"/>
              <a:t>-</a:t>
            </a:r>
            <a:r>
              <a:rPr lang="hr-HR" dirty="0" err="1" smtClean="0"/>
              <a:t>binding</a:t>
            </a:r>
            <a:r>
              <a:rPr lang="hr-HR" dirty="0" smtClean="0"/>
              <a:t>)</a:t>
            </a:r>
            <a:endParaRPr lang="hr-HR" dirty="0"/>
          </a:p>
        </p:txBody>
      </p:sp>
    </p:spTree>
    <p:extLst>
      <p:ext uri="{BB962C8B-B14F-4D97-AF65-F5344CB8AC3E}">
        <p14:creationId xmlns:p14="http://schemas.microsoft.com/office/powerpoint/2010/main" val="1744220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Modality</a:t>
            </a:r>
            <a:r>
              <a:rPr lang="hr-HR" dirty="0" smtClean="0"/>
              <a:t>: </a:t>
            </a:r>
            <a:r>
              <a:rPr lang="hr-HR" dirty="0" err="1"/>
              <a:t>t</a:t>
            </a:r>
            <a:r>
              <a:rPr lang="hr-HR" dirty="0" err="1" smtClean="0"/>
              <a:t>he</a:t>
            </a:r>
            <a:r>
              <a:rPr lang="hr-HR" dirty="0" smtClean="0"/>
              <a:t> legal ‘</a:t>
            </a:r>
            <a:r>
              <a:rPr lang="hr-HR" dirty="0" err="1" smtClean="0"/>
              <a:t>may</a:t>
            </a:r>
            <a:r>
              <a:rPr lang="hr-HR" dirty="0" smtClean="0"/>
              <a:t>’</a:t>
            </a:r>
            <a:endParaRPr lang="hr-HR" dirty="0"/>
          </a:p>
        </p:txBody>
      </p:sp>
      <p:sp>
        <p:nvSpPr>
          <p:cNvPr id="3" name="Content Placeholder 2"/>
          <p:cNvSpPr>
            <a:spLocks noGrp="1"/>
          </p:cNvSpPr>
          <p:nvPr>
            <p:ph idx="1"/>
          </p:nvPr>
        </p:nvSpPr>
        <p:spPr/>
        <p:txBody>
          <a:bodyPr/>
          <a:lstStyle/>
          <a:p>
            <a:r>
              <a:rPr lang="hr-HR" i="1" dirty="0" err="1" smtClean="0"/>
              <a:t>In</a:t>
            </a:r>
            <a:r>
              <a:rPr lang="hr-HR" i="1" dirty="0" smtClean="0"/>
              <a:t> </a:t>
            </a:r>
            <a:r>
              <a:rPr lang="hr-HR" i="1" dirty="0" err="1" smtClean="0"/>
              <a:t>certain</a:t>
            </a:r>
            <a:r>
              <a:rPr lang="hr-HR" i="1" dirty="0" smtClean="0"/>
              <a:t> </a:t>
            </a:r>
            <a:r>
              <a:rPr lang="hr-HR" i="1" dirty="0" err="1" smtClean="0"/>
              <a:t>circumstances</a:t>
            </a:r>
            <a:r>
              <a:rPr lang="hr-HR" i="1" dirty="0" smtClean="0"/>
              <a:t> a police </a:t>
            </a:r>
            <a:r>
              <a:rPr lang="hr-HR" i="1" dirty="0" err="1" smtClean="0"/>
              <a:t>officer</a:t>
            </a:r>
            <a:r>
              <a:rPr lang="hr-HR" i="1" dirty="0" smtClean="0"/>
              <a:t> </a:t>
            </a:r>
            <a:r>
              <a:rPr lang="hr-HR" i="1" dirty="0" err="1" smtClean="0"/>
              <a:t>may</a:t>
            </a:r>
            <a:r>
              <a:rPr lang="hr-HR" i="1" dirty="0" smtClean="0"/>
              <a:t> </a:t>
            </a:r>
            <a:r>
              <a:rPr lang="hr-HR" i="1" dirty="0" err="1" smtClean="0"/>
              <a:t>ask</a:t>
            </a:r>
            <a:r>
              <a:rPr lang="hr-HR" i="1" dirty="0" smtClean="0"/>
              <a:t> </a:t>
            </a:r>
            <a:r>
              <a:rPr lang="hr-HR" i="1" dirty="0" err="1" smtClean="0"/>
              <a:t>the</a:t>
            </a:r>
            <a:r>
              <a:rPr lang="hr-HR" i="1" dirty="0" smtClean="0"/>
              <a:t> </a:t>
            </a:r>
            <a:r>
              <a:rPr lang="hr-HR" i="1" dirty="0" err="1" smtClean="0"/>
              <a:t>driver</a:t>
            </a:r>
            <a:r>
              <a:rPr lang="hr-HR" i="1" dirty="0" smtClean="0"/>
              <a:t> to </a:t>
            </a:r>
            <a:r>
              <a:rPr lang="hr-HR" i="1" dirty="0" err="1" smtClean="0"/>
              <a:t>take</a:t>
            </a:r>
            <a:r>
              <a:rPr lang="hr-HR" i="1" dirty="0" smtClean="0"/>
              <a:t> a </a:t>
            </a:r>
            <a:r>
              <a:rPr lang="hr-HR" i="1" dirty="0" err="1" smtClean="0"/>
              <a:t>breath</a:t>
            </a:r>
            <a:r>
              <a:rPr lang="hr-HR" i="1" dirty="0" smtClean="0"/>
              <a:t> test</a:t>
            </a:r>
          </a:p>
          <a:p>
            <a:r>
              <a:rPr lang="hr-HR" i="1" dirty="0" err="1" smtClean="0"/>
              <a:t>If</a:t>
            </a:r>
            <a:r>
              <a:rPr lang="hr-HR" i="1" dirty="0" smtClean="0"/>
              <a:t> </a:t>
            </a:r>
            <a:r>
              <a:rPr lang="hr-HR" i="1" dirty="0" err="1" smtClean="0"/>
              <a:t>convicted</a:t>
            </a:r>
            <a:r>
              <a:rPr lang="hr-HR" i="1" dirty="0" smtClean="0"/>
              <a:t>, </a:t>
            </a:r>
            <a:r>
              <a:rPr lang="hr-HR" i="1" dirty="0" err="1" smtClean="0"/>
              <a:t>an</a:t>
            </a:r>
            <a:r>
              <a:rPr lang="hr-HR" i="1" dirty="0" smtClean="0"/>
              <a:t> </a:t>
            </a:r>
            <a:r>
              <a:rPr lang="hr-HR" i="1" dirty="0" err="1" smtClean="0"/>
              <a:t>accused</a:t>
            </a:r>
            <a:r>
              <a:rPr lang="hr-HR" i="1" dirty="0" smtClean="0"/>
              <a:t> </a:t>
            </a:r>
            <a:r>
              <a:rPr lang="hr-HR" i="1" dirty="0" err="1" smtClean="0"/>
              <a:t>person</a:t>
            </a:r>
            <a:r>
              <a:rPr lang="hr-HR" i="1" dirty="0" smtClean="0"/>
              <a:t> </a:t>
            </a:r>
            <a:r>
              <a:rPr lang="hr-HR" i="1" dirty="0" err="1" smtClean="0"/>
              <a:t>may</a:t>
            </a:r>
            <a:r>
              <a:rPr lang="hr-HR" i="1" dirty="0" smtClean="0"/>
              <a:t> </a:t>
            </a:r>
            <a:r>
              <a:rPr lang="hr-HR" i="1" dirty="0" err="1" smtClean="0"/>
              <a:t>appeal</a:t>
            </a:r>
            <a:endParaRPr lang="hr-HR" i="1" dirty="0" smtClean="0"/>
          </a:p>
          <a:p>
            <a:r>
              <a:rPr lang="hr-HR" dirty="0" err="1" smtClean="0"/>
              <a:t>May</a:t>
            </a:r>
            <a:r>
              <a:rPr lang="hr-HR" dirty="0" smtClean="0"/>
              <a:t> = ‘</a:t>
            </a:r>
            <a:r>
              <a:rPr lang="hr-HR" dirty="0" err="1" smtClean="0"/>
              <a:t>have</a:t>
            </a:r>
            <a:r>
              <a:rPr lang="hr-HR" dirty="0" smtClean="0"/>
              <a:t> </a:t>
            </a:r>
            <a:r>
              <a:rPr lang="hr-HR" dirty="0" err="1" smtClean="0"/>
              <a:t>right</a:t>
            </a:r>
            <a:r>
              <a:rPr lang="hr-HR" dirty="0" smtClean="0"/>
              <a:t> to’</a:t>
            </a:r>
            <a:endParaRPr lang="hr-HR" dirty="0"/>
          </a:p>
        </p:txBody>
      </p:sp>
    </p:spTree>
    <p:extLst>
      <p:ext uri="{BB962C8B-B14F-4D97-AF65-F5344CB8AC3E}">
        <p14:creationId xmlns:p14="http://schemas.microsoft.com/office/powerpoint/2010/main" val="2654447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Formulating</a:t>
            </a:r>
            <a:r>
              <a:rPr lang="hr-HR" dirty="0" smtClean="0"/>
              <a:t> </a:t>
            </a:r>
            <a:r>
              <a:rPr lang="hr-HR" dirty="0" err="1" smtClean="0"/>
              <a:t>prohibitions</a:t>
            </a:r>
            <a:r>
              <a:rPr lang="hr-HR" dirty="0" smtClean="0"/>
              <a:t> </a:t>
            </a:r>
            <a:r>
              <a:rPr lang="hr-HR" dirty="0" err="1" smtClean="0"/>
              <a:t>in</a:t>
            </a:r>
            <a:r>
              <a:rPr lang="hr-HR" dirty="0" smtClean="0"/>
              <a:t> </a:t>
            </a:r>
            <a:r>
              <a:rPr lang="hr-HR" dirty="0" err="1" smtClean="0"/>
              <a:t>English</a:t>
            </a:r>
            <a:endParaRPr lang="hr-HR" dirty="0"/>
          </a:p>
        </p:txBody>
      </p:sp>
      <p:sp>
        <p:nvSpPr>
          <p:cNvPr id="3" name="Content Placeholder 2"/>
          <p:cNvSpPr>
            <a:spLocks noGrp="1"/>
          </p:cNvSpPr>
          <p:nvPr>
            <p:ph idx="1"/>
          </p:nvPr>
        </p:nvSpPr>
        <p:spPr/>
        <p:txBody>
          <a:bodyPr>
            <a:normAutofit/>
          </a:bodyPr>
          <a:lstStyle/>
          <a:p>
            <a:r>
              <a:rPr lang="hr-HR" dirty="0" err="1" smtClean="0"/>
              <a:t>Prohibitions</a:t>
            </a:r>
            <a:r>
              <a:rPr lang="hr-HR" dirty="0" smtClean="0"/>
              <a:t> are </a:t>
            </a:r>
            <a:r>
              <a:rPr lang="hr-HR" dirty="0" err="1" smtClean="0"/>
              <a:t>provisions</a:t>
            </a:r>
            <a:r>
              <a:rPr lang="hr-HR" dirty="0" smtClean="0"/>
              <a:t> </a:t>
            </a:r>
            <a:r>
              <a:rPr lang="hr-HR" dirty="0" err="1" smtClean="0"/>
              <a:t>forbidding</a:t>
            </a:r>
            <a:r>
              <a:rPr lang="hr-HR" dirty="0" smtClean="0"/>
              <a:t> </a:t>
            </a:r>
            <a:r>
              <a:rPr lang="hr-HR" dirty="0" err="1" smtClean="0"/>
              <a:t>persons</a:t>
            </a:r>
            <a:r>
              <a:rPr lang="hr-HR" dirty="0" smtClean="0"/>
              <a:t> </a:t>
            </a:r>
            <a:r>
              <a:rPr lang="hr-HR" dirty="0" err="1" smtClean="0"/>
              <a:t>and</a:t>
            </a:r>
            <a:r>
              <a:rPr lang="hr-HR" dirty="0" smtClean="0"/>
              <a:t> </a:t>
            </a:r>
            <a:r>
              <a:rPr lang="hr-HR" dirty="0" err="1" smtClean="0"/>
              <a:t>authorities</a:t>
            </a:r>
            <a:r>
              <a:rPr lang="hr-HR" dirty="0" smtClean="0"/>
              <a:t> to </a:t>
            </a:r>
            <a:r>
              <a:rPr lang="hr-HR" dirty="0" err="1" smtClean="0"/>
              <a:t>perform</a:t>
            </a:r>
            <a:r>
              <a:rPr lang="hr-HR" dirty="0" smtClean="0"/>
              <a:t> </a:t>
            </a:r>
            <a:r>
              <a:rPr lang="hr-HR" dirty="0" err="1" smtClean="0"/>
              <a:t>certain</a:t>
            </a:r>
            <a:r>
              <a:rPr lang="hr-HR" dirty="0" smtClean="0"/>
              <a:t> </a:t>
            </a:r>
            <a:r>
              <a:rPr lang="hr-HR" dirty="0" err="1" smtClean="0"/>
              <a:t>acts</a:t>
            </a:r>
            <a:r>
              <a:rPr lang="hr-HR" dirty="0" smtClean="0"/>
              <a:t> </a:t>
            </a:r>
            <a:r>
              <a:rPr lang="hr-HR" dirty="0" err="1" smtClean="0"/>
              <a:t>and</a:t>
            </a:r>
            <a:r>
              <a:rPr lang="hr-HR" dirty="0" smtClean="0"/>
              <a:t> </a:t>
            </a:r>
            <a:r>
              <a:rPr lang="hr-HR" dirty="0" err="1" smtClean="0"/>
              <a:t>whose</a:t>
            </a:r>
            <a:r>
              <a:rPr lang="hr-HR" dirty="0" smtClean="0"/>
              <a:t> </a:t>
            </a:r>
            <a:r>
              <a:rPr lang="hr-HR" dirty="0" err="1" smtClean="0"/>
              <a:t>performance</a:t>
            </a:r>
            <a:r>
              <a:rPr lang="hr-HR" dirty="0" smtClean="0"/>
              <a:t> is </a:t>
            </a:r>
            <a:r>
              <a:rPr lang="hr-HR" dirty="0" err="1" smtClean="0"/>
              <a:t>punishable</a:t>
            </a:r>
            <a:r>
              <a:rPr lang="hr-HR" dirty="0" smtClean="0"/>
              <a:t> </a:t>
            </a:r>
            <a:r>
              <a:rPr lang="hr-HR" dirty="0" err="1" smtClean="0"/>
              <a:t>by</a:t>
            </a:r>
            <a:r>
              <a:rPr lang="hr-HR" dirty="0" smtClean="0"/>
              <a:t> </a:t>
            </a:r>
            <a:r>
              <a:rPr lang="hr-HR" dirty="0" err="1" smtClean="0"/>
              <a:t>sanction</a:t>
            </a:r>
            <a:r>
              <a:rPr lang="hr-HR" dirty="0" smtClean="0"/>
              <a:t>. As negative </a:t>
            </a:r>
            <a:r>
              <a:rPr lang="hr-HR" dirty="0" err="1" smtClean="0"/>
              <a:t>commands</a:t>
            </a:r>
            <a:r>
              <a:rPr lang="hr-HR" dirty="0" smtClean="0"/>
              <a:t>, </a:t>
            </a:r>
            <a:r>
              <a:rPr lang="hr-HR" dirty="0" err="1" smtClean="0"/>
              <a:t>they</a:t>
            </a:r>
            <a:r>
              <a:rPr lang="hr-HR" dirty="0" smtClean="0"/>
              <a:t> are </a:t>
            </a:r>
            <a:r>
              <a:rPr lang="hr-HR" dirty="0" err="1" smtClean="0"/>
              <a:t>expressed</a:t>
            </a:r>
            <a:r>
              <a:rPr lang="hr-HR" dirty="0" smtClean="0"/>
              <a:t> </a:t>
            </a:r>
            <a:r>
              <a:rPr lang="hr-HR" dirty="0" err="1" smtClean="0"/>
              <a:t>with</a:t>
            </a:r>
            <a:r>
              <a:rPr lang="hr-HR" dirty="0" smtClean="0"/>
              <a:t>: </a:t>
            </a:r>
          </a:p>
          <a:p>
            <a:r>
              <a:rPr lang="hr-HR" dirty="0" smtClean="0"/>
              <a:t>SHALL NOT</a:t>
            </a:r>
          </a:p>
          <a:p>
            <a:r>
              <a:rPr lang="hr-HR" dirty="0" err="1" smtClean="0"/>
              <a:t>By</a:t>
            </a:r>
            <a:r>
              <a:rPr lang="hr-HR" dirty="0" smtClean="0"/>
              <a:t> </a:t>
            </a:r>
            <a:r>
              <a:rPr lang="hr-HR" dirty="0" err="1" smtClean="0"/>
              <a:t>negating</a:t>
            </a:r>
            <a:r>
              <a:rPr lang="hr-HR" dirty="0" smtClean="0"/>
              <a:t> </a:t>
            </a:r>
            <a:r>
              <a:rPr lang="hr-HR" dirty="0" err="1" smtClean="0"/>
              <a:t>the</a:t>
            </a:r>
            <a:r>
              <a:rPr lang="hr-HR" dirty="0" smtClean="0"/>
              <a:t> </a:t>
            </a:r>
            <a:r>
              <a:rPr lang="hr-HR" dirty="0" err="1" smtClean="0"/>
              <a:t>subject</a:t>
            </a:r>
            <a:r>
              <a:rPr lang="hr-HR" dirty="0" smtClean="0"/>
              <a:t> or</a:t>
            </a:r>
          </a:p>
          <a:p>
            <a:r>
              <a:rPr lang="hr-HR" dirty="0" err="1" smtClean="0"/>
              <a:t>With</a:t>
            </a:r>
            <a:r>
              <a:rPr lang="hr-HR" dirty="0" smtClean="0"/>
              <a:t> </a:t>
            </a:r>
            <a:r>
              <a:rPr lang="hr-HR" dirty="0" err="1" smtClean="0"/>
              <a:t>the</a:t>
            </a:r>
            <a:r>
              <a:rPr lang="hr-HR" dirty="0" smtClean="0"/>
              <a:t> </a:t>
            </a:r>
            <a:r>
              <a:rPr lang="hr-HR" dirty="0" err="1" smtClean="0"/>
              <a:t>expression</a:t>
            </a:r>
            <a:r>
              <a:rPr lang="hr-HR" dirty="0" smtClean="0"/>
              <a:t> IT IS PROHIBITED</a:t>
            </a:r>
          </a:p>
          <a:p>
            <a:r>
              <a:rPr lang="hr-HR" dirty="0" err="1" smtClean="0"/>
              <a:t>Weaker</a:t>
            </a:r>
            <a:r>
              <a:rPr lang="hr-HR" dirty="0" smtClean="0"/>
              <a:t> </a:t>
            </a:r>
            <a:r>
              <a:rPr lang="hr-HR" dirty="0" err="1" smtClean="0"/>
              <a:t>prohibitions</a:t>
            </a:r>
            <a:r>
              <a:rPr lang="hr-HR" dirty="0" smtClean="0"/>
              <a:t> </a:t>
            </a:r>
            <a:r>
              <a:rPr lang="hr-HR" dirty="0" err="1" smtClean="0"/>
              <a:t>with</a:t>
            </a:r>
            <a:r>
              <a:rPr lang="hr-HR" dirty="0" smtClean="0"/>
              <a:t> MAY NOT express </a:t>
            </a:r>
            <a:r>
              <a:rPr lang="hr-HR" dirty="0" err="1" smtClean="0"/>
              <a:t>the</a:t>
            </a:r>
            <a:r>
              <a:rPr lang="hr-HR" dirty="0" smtClean="0"/>
              <a:t> </a:t>
            </a:r>
            <a:r>
              <a:rPr lang="hr-HR" dirty="0" err="1" smtClean="0"/>
              <a:t>cancellation</a:t>
            </a:r>
            <a:r>
              <a:rPr lang="hr-HR" dirty="0" smtClean="0"/>
              <a:t> </a:t>
            </a:r>
            <a:r>
              <a:rPr lang="hr-HR" dirty="0" err="1" smtClean="0"/>
              <a:t>of</a:t>
            </a:r>
            <a:r>
              <a:rPr lang="hr-HR" dirty="0" smtClean="0"/>
              <a:t> a </a:t>
            </a:r>
            <a:r>
              <a:rPr lang="hr-HR" dirty="0" err="1" smtClean="0"/>
              <a:t>permission</a:t>
            </a:r>
            <a:r>
              <a:rPr lang="hr-HR" dirty="0" smtClean="0"/>
              <a:t> or </a:t>
            </a:r>
            <a:r>
              <a:rPr lang="hr-HR" dirty="0" err="1" smtClean="0"/>
              <a:t>exception</a:t>
            </a:r>
            <a:r>
              <a:rPr lang="hr-HR" dirty="0" smtClean="0"/>
              <a:t> to a general </a:t>
            </a:r>
            <a:r>
              <a:rPr lang="hr-HR" dirty="0" err="1" smtClean="0"/>
              <a:t>permission</a:t>
            </a:r>
            <a:r>
              <a:rPr lang="hr-HR" dirty="0" smtClean="0"/>
              <a:t>. </a:t>
            </a:r>
            <a:r>
              <a:rPr lang="hr-HR" dirty="0" err="1" smtClean="0"/>
              <a:t>The</a:t>
            </a:r>
            <a:r>
              <a:rPr lang="hr-HR" dirty="0" smtClean="0"/>
              <a:t> </a:t>
            </a:r>
            <a:r>
              <a:rPr lang="hr-HR" dirty="0" err="1" smtClean="0"/>
              <a:t>expressions</a:t>
            </a:r>
            <a:r>
              <a:rPr lang="hr-HR" dirty="0" smtClean="0"/>
              <a:t> IS NOT PERMITTED </a:t>
            </a:r>
            <a:r>
              <a:rPr lang="hr-HR" dirty="0" err="1" smtClean="0"/>
              <a:t>and</a:t>
            </a:r>
            <a:r>
              <a:rPr lang="hr-HR" dirty="0" smtClean="0"/>
              <a:t> IS NOT ALLOWED are </a:t>
            </a:r>
            <a:r>
              <a:rPr lang="hr-HR" b="1" dirty="0" err="1" smtClean="0"/>
              <a:t>not</a:t>
            </a:r>
            <a:r>
              <a:rPr lang="hr-HR" dirty="0" smtClean="0"/>
              <a:t> </a:t>
            </a:r>
            <a:r>
              <a:rPr lang="hr-HR" dirty="0" err="1" smtClean="0"/>
              <a:t>used</a:t>
            </a:r>
            <a:r>
              <a:rPr lang="hr-HR" dirty="0" smtClean="0"/>
              <a:t> to </a:t>
            </a:r>
            <a:r>
              <a:rPr lang="hr-HR" dirty="0" err="1" smtClean="0"/>
              <a:t>exress</a:t>
            </a:r>
            <a:r>
              <a:rPr lang="hr-HR" dirty="0" smtClean="0"/>
              <a:t> </a:t>
            </a:r>
            <a:r>
              <a:rPr lang="hr-HR" dirty="0" err="1" smtClean="0"/>
              <a:t>prohibitions</a:t>
            </a:r>
            <a:r>
              <a:rPr lang="hr-HR" dirty="0" smtClean="0"/>
              <a:t> </a:t>
            </a:r>
            <a:r>
              <a:rPr lang="hr-HR" dirty="0" err="1" smtClean="0"/>
              <a:t>in</a:t>
            </a:r>
            <a:r>
              <a:rPr lang="hr-HR" dirty="0" smtClean="0"/>
              <a:t> </a:t>
            </a:r>
            <a:r>
              <a:rPr lang="hr-HR" dirty="0" err="1" smtClean="0"/>
              <a:t>English</a:t>
            </a:r>
            <a:endParaRPr lang="hr-HR" dirty="0"/>
          </a:p>
        </p:txBody>
      </p:sp>
    </p:spTree>
    <p:extLst>
      <p:ext uri="{BB962C8B-B14F-4D97-AF65-F5344CB8AC3E}">
        <p14:creationId xmlns:p14="http://schemas.microsoft.com/office/powerpoint/2010/main" val="30320687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Formulating</a:t>
            </a:r>
            <a:r>
              <a:rPr lang="hr-HR" dirty="0" smtClean="0"/>
              <a:t> </a:t>
            </a:r>
            <a:r>
              <a:rPr lang="hr-HR" dirty="0" err="1" smtClean="0"/>
              <a:t>permissions</a:t>
            </a:r>
            <a:endParaRPr lang="hr-HR" dirty="0"/>
          </a:p>
        </p:txBody>
      </p:sp>
      <p:sp>
        <p:nvSpPr>
          <p:cNvPr id="3" name="Content Placeholder 2"/>
          <p:cNvSpPr>
            <a:spLocks noGrp="1"/>
          </p:cNvSpPr>
          <p:nvPr>
            <p:ph idx="1"/>
          </p:nvPr>
        </p:nvSpPr>
        <p:spPr/>
        <p:txBody>
          <a:bodyPr/>
          <a:lstStyle/>
          <a:p>
            <a:r>
              <a:rPr lang="hr-HR" dirty="0" err="1" smtClean="0"/>
              <a:t>Exspressed</a:t>
            </a:r>
            <a:r>
              <a:rPr lang="hr-HR" dirty="0" smtClean="0"/>
              <a:t> </a:t>
            </a:r>
            <a:r>
              <a:rPr lang="hr-HR" dirty="0" err="1" smtClean="0"/>
              <a:t>with</a:t>
            </a:r>
            <a:r>
              <a:rPr lang="hr-HR" dirty="0" smtClean="0"/>
              <a:t> MAY; NEVER use CAN</a:t>
            </a:r>
          </a:p>
          <a:p>
            <a:r>
              <a:rPr lang="hr-HR" dirty="0" smtClean="0"/>
              <a:t>Do </a:t>
            </a:r>
            <a:r>
              <a:rPr lang="hr-HR" dirty="0" err="1" smtClean="0"/>
              <a:t>not</a:t>
            </a:r>
            <a:r>
              <a:rPr lang="hr-HR" dirty="0" smtClean="0"/>
              <a:t> use </a:t>
            </a:r>
            <a:r>
              <a:rPr lang="hr-HR" dirty="0" err="1" smtClean="0"/>
              <a:t>the</a:t>
            </a:r>
            <a:r>
              <a:rPr lang="hr-HR" dirty="0" smtClean="0"/>
              <a:t> </a:t>
            </a:r>
            <a:r>
              <a:rPr lang="hr-HR" dirty="0" err="1" smtClean="0"/>
              <a:t>expressions</a:t>
            </a:r>
            <a:r>
              <a:rPr lang="hr-HR" dirty="0" smtClean="0"/>
              <a:t> “it is </a:t>
            </a:r>
            <a:r>
              <a:rPr lang="hr-HR" dirty="0" err="1" smtClean="0"/>
              <a:t>permitted</a:t>
            </a:r>
            <a:r>
              <a:rPr lang="hr-HR" dirty="0" smtClean="0"/>
              <a:t>” </a:t>
            </a:r>
            <a:r>
              <a:rPr lang="hr-HR" dirty="0" err="1" smtClean="0"/>
              <a:t>and</a:t>
            </a:r>
            <a:r>
              <a:rPr lang="hr-HR" dirty="0" smtClean="0"/>
              <a:t> “it is </a:t>
            </a:r>
            <a:r>
              <a:rPr lang="hr-HR" dirty="0" err="1" smtClean="0"/>
              <a:t>allowed</a:t>
            </a:r>
            <a:r>
              <a:rPr lang="hr-HR" dirty="0" smtClean="0"/>
              <a:t>” IT IS ADMISSIBLE is </a:t>
            </a:r>
            <a:r>
              <a:rPr lang="hr-HR" dirty="0" err="1" smtClean="0"/>
              <a:t>used</a:t>
            </a:r>
            <a:r>
              <a:rPr lang="hr-HR" dirty="0" smtClean="0"/>
              <a:t> </a:t>
            </a:r>
            <a:r>
              <a:rPr lang="hr-HR" dirty="0" err="1" smtClean="0"/>
              <a:t>in</a:t>
            </a:r>
            <a:r>
              <a:rPr lang="hr-HR" dirty="0" smtClean="0"/>
              <a:t> </a:t>
            </a:r>
            <a:r>
              <a:rPr lang="hr-HR" dirty="0" err="1" smtClean="0"/>
              <a:t>procedural</a:t>
            </a:r>
            <a:r>
              <a:rPr lang="hr-HR" dirty="0" smtClean="0"/>
              <a:t> </a:t>
            </a:r>
            <a:r>
              <a:rPr lang="hr-HR" dirty="0" err="1" smtClean="0"/>
              <a:t>provisions</a:t>
            </a:r>
            <a:endParaRPr lang="hr-HR" dirty="0"/>
          </a:p>
        </p:txBody>
      </p:sp>
    </p:spTree>
    <p:extLst>
      <p:ext uri="{BB962C8B-B14F-4D97-AF65-F5344CB8AC3E}">
        <p14:creationId xmlns:p14="http://schemas.microsoft.com/office/powerpoint/2010/main" val="11706350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Formulating</a:t>
            </a:r>
            <a:r>
              <a:rPr lang="hr-HR" dirty="0" smtClean="0"/>
              <a:t> </a:t>
            </a:r>
            <a:r>
              <a:rPr lang="hr-HR" dirty="0" err="1" smtClean="0"/>
              <a:t>authorizations</a:t>
            </a:r>
            <a:endParaRPr lang="hr-HR" dirty="0"/>
          </a:p>
        </p:txBody>
      </p:sp>
      <p:sp>
        <p:nvSpPr>
          <p:cNvPr id="3" name="Content Placeholder 2"/>
          <p:cNvSpPr>
            <a:spLocks noGrp="1"/>
          </p:cNvSpPr>
          <p:nvPr>
            <p:ph idx="1"/>
          </p:nvPr>
        </p:nvSpPr>
        <p:spPr/>
        <p:txBody>
          <a:bodyPr/>
          <a:lstStyle/>
          <a:p>
            <a:r>
              <a:rPr lang="hr-HR" dirty="0" err="1" smtClean="0"/>
              <a:t>Authorizations</a:t>
            </a:r>
            <a:r>
              <a:rPr lang="hr-HR" dirty="0" smtClean="0"/>
              <a:t> </a:t>
            </a:r>
            <a:r>
              <a:rPr lang="hr-HR" dirty="0" err="1" smtClean="0"/>
              <a:t>confer</a:t>
            </a:r>
            <a:r>
              <a:rPr lang="hr-HR" dirty="0" smtClean="0"/>
              <a:t> power </a:t>
            </a:r>
            <a:r>
              <a:rPr lang="hr-HR" dirty="0" err="1" smtClean="0"/>
              <a:t>upon</a:t>
            </a:r>
            <a:r>
              <a:rPr lang="hr-HR" dirty="0" smtClean="0"/>
              <a:t> some </a:t>
            </a:r>
            <a:r>
              <a:rPr lang="hr-HR" dirty="0" err="1" smtClean="0"/>
              <a:t>person</a:t>
            </a:r>
            <a:r>
              <a:rPr lang="hr-HR" dirty="0" smtClean="0"/>
              <a:t> or </a:t>
            </a:r>
            <a:r>
              <a:rPr lang="hr-HR" dirty="0" err="1" smtClean="0"/>
              <a:t>authority</a:t>
            </a:r>
            <a:r>
              <a:rPr lang="hr-HR" dirty="0" smtClean="0"/>
              <a:t> to </a:t>
            </a:r>
            <a:r>
              <a:rPr lang="hr-HR" dirty="0" err="1" smtClean="0"/>
              <a:t>perform</a:t>
            </a:r>
            <a:r>
              <a:rPr lang="hr-HR" dirty="0" smtClean="0"/>
              <a:t> </a:t>
            </a:r>
            <a:r>
              <a:rPr lang="hr-HR" dirty="0" err="1" smtClean="0"/>
              <a:t>an</a:t>
            </a:r>
            <a:r>
              <a:rPr lang="hr-HR" dirty="0" smtClean="0"/>
              <a:t> </a:t>
            </a:r>
            <a:r>
              <a:rPr lang="hr-HR" dirty="0" err="1" smtClean="0"/>
              <a:t>act</a:t>
            </a:r>
            <a:endParaRPr lang="hr-HR" dirty="0" smtClean="0"/>
          </a:p>
          <a:p>
            <a:r>
              <a:rPr lang="hr-HR" dirty="0" err="1" smtClean="0"/>
              <a:t>Expressed</a:t>
            </a:r>
            <a:r>
              <a:rPr lang="hr-HR" dirty="0" smtClean="0"/>
              <a:t> </a:t>
            </a:r>
            <a:r>
              <a:rPr lang="hr-HR" dirty="0" err="1" smtClean="0"/>
              <a:t>with</a:t>
            </a:r>
            <a:r>
              <a:rPr lang="hr-HR" dirty="0" smtClean="0"/>
              <a:t> MAY, IS AUTHORIZED TO or IS EMPOWERED TO</a:t>
            </a:r>
            <a:endParaRPr lang="hr-HR" dirty="0"/>
          </a:p>
        </p:txBody>
      </p:sp>
    </p:spTree>
    <p:extLst>
      <p:ext uri="{BB962C8B-B14F-4D97-AF65-F5344CB8AC3E}">
        <p14:creationId xmlns:p14="http://schemas.microsoft.com/office/powerpoint/2010/main" val="40575963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Formulating</a:t>
            </a:r>
            <a:r>
              <a:rPr lang="hr-HR" dirty="0" smtClean="0"/>
              <a:t> </a:t>
            </a:r>
            <a:r>
              <a:rPr lang="hr-HR" dirty="0" err="1" smtClean="0"/>
              <a:t>authorizations</a:t>
            </a:r>
            <a:endParaRPr lang="hr-HR" dirty="0"/>
          </a:p>
        </p:txBody>
      </p:sp>
      <p:sp>
        <p:nvSpPr>
          <p:cNvPr id="3" name="Content Placeholder 2"/>
          <p:cNvSpPr>
            <a:spLocks noGrp="1"/>
          </p:cNvSpPr>
          <p:nvPr>
            <p:ph idx="1"/>
          </p:nvPr>
        </p:nvSpPr>
        <p:spPr/>
        <p:txBody>
          <a:bodyPr/>
          <a:lstStyle/>
          <a:p>
            <a:r>
              <a:rPr lang="hr-HR" dirty="0" err="1" smtClean="0"/>
              <a:t>Authorizations</a:t>
            </a:r>
            <a:r>
              <a:rPr lang="hr-HR" dirty="0" smtClean="0"/>
              <a:t> </a:t>
            </a:r>
            <a:r>
              <a:rPr lang="hr-HR" dirty="0" err="1" smtClean="0"/>
              <a:t>confer</a:t>
            </a:r>
            <a:r>
              <a:rPr lang="hr-HR" dirty="0" smtClean="0"/>
              <a:t> power </a:t>
            </a:r>
            <a:r>
              <a:rPr lang="hr-HR" dirty="0" err="1" smtClean="0"/>
              <a:t>upon</a:t>
            </a:r>
            <a:r>
              <a:rPr lang="hr-HR" dirty="0" smtClean="0"/>
              <a:t> some </a:t>
            </a:r>
            <a:r>
              <a:rPr lang="hr-HR" dirty="0" err="1" smtClean="0"/>
              <a:t>person</a:t>
            </a:r>
            <a:r>
              <a:rPr lang="hr-HR" dirty="0" smtClean="0"/>
              <a:t> or </a:t>
            </a:r>
            <a:r>
              <a:rPr lang="hr-HR" dirty="0" err="1" smtClean="0"/>
              <a:t>authority</a:t>
            </a:r>
            <a:r>
              <a:rPr lang="hr-HR" dirty="0" smtClean="0"/>
              <a:t> to </a:t>
            </a:r>
            <a:r>
              <a:rPr lang="hr-HR" dirty="0" err="1" smtClean="0"/>
              <a:t>perform</a:t>
            </a:r>
            <a:r>
              <a:rPr lang="hr-HR" dirty="0" smtClean="0"/>
              <a:t> </a:t>
            </a:r>
            <a:r>
              <a:rPr lang="hr-HR" dirty="0" err="1" smtClean="0"/>
              <a:t>an</a:t>
            </a:r>
            <a:r>
              <a:rPr lang="hr-HR" dirty="0" smtClean="0"/>
              <a:t> </a:t>
            </a:r>
            <a:r>
              <a:rPr lang="hr-HR" dirty="0" err="1" smtClean="0"/>
              <a:t>act</a:t>
            </a:r>
            <a:endParaRPr lang="hr-HR" dirty="0" smtClean="0"/>
          </a:p>
          <a:p>
            <a:r>
              <a:rPr lang="hr-HR" dirty="0" err="1" smtClean="0"/>
              <a:t>Expressed</a:t>
            </a:r>
            <a:r>
              <a:rPr lang="hr-HR" dirty="0" smtClean="0"/>
              <a:t> </a:t>
            </a:r>
            <a:r>
              <a:rPr lang="hr-HR" dirty="0" err="1" smtClean="0"/>
              <a:t>with</a:t>
            </a:r>
            <a:r>
              <a:rPr lang="hr-HR" dirty="0" smtClean="0"/>
              <a:t> MAY, IS AUTHORIZED TO or IS EMPOWERED TO</a:t>
            </a:r>
            <a:endParaRPr lang="hr-HR" dirty="0"/>
          </a:p>
        </p:txBody>
      </p:sp>
    </p:spTree>
    <p:extLst>
      <p:ext uri="{BB962C8B-B14F-4D97-AF65-F5344CB8AC3E}">
        <p14:creationId xmlns:p14="http://schemas.microsoft.com/office/powerpoint/2010/main" val="443637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translation</a:t>
            </a:r>
            <a:r>
              <a:rPr lang="hr-HR" dirty="0" smtClean="0"/>
              <a:t>: </a:t>
            </a:r>
            <a:r>
              <a:rPr lang="hr-HR" dirty="0" err="1" smtClean="0"/>
              <a:t>summary</a:t>
            </a:r>
            <a:endParaRPr lang="en-US" dirty="0"/>
          </a:p>
        </p:txBody>
      </p:sp>
      <p:sp>
        <p:nvSpPr>
          <p:cNvPr id="3" name="Content Placeholder 2"/>
          <p:cNvSpPr>
            <a:spLocks noGrp="1"/>
          </p:cNvSpPr>
          <p:nvPr>
            <p:ph idx="1"/>
          </p:nvPr>
        </p:nvSpPr>
        <p:spPr/>
        <p:txBody>
          <a:bodyPr>
            <a:normAutofit/>
          </a:bodyPr>
          <a:lstStyle/>
          <a:p>
            <a:r>
              <a:rPr lang="hr-HR" dirty="0" err="1"/>
              <a:t>The</a:t>
            </a:r>
            <a:r>
              <a:rPr lang="hr-HR" dirty="0"/>
              <a:t> </a:t>
            </a:r>
            <a:r>
              <a:rPr lang="hr-HR" dirty="0" err="1"/>
              <a:t>issue</a:t>
            </a:r>
            <a:r>
              <a:rPr lang="hr-HR" dirty="0"/>
              <a:t> </a:t>
            </a:r>
            <a:r>
              <a:rPr lang="hr-HR" dirty="0" err="1"/>
              <a:t>of</a:t>
            </a:r>
            <a:r>
              <a:rPr lang="hr-HR" dirty="0"/>
              <a:t> </a:t>
            </a:r>
            <a:r>
              <a:rPr lang="hr-HR" dirty="0" err="1"/>
              <a:t>technicality</a:t>
            </a:r>
            <a:endParaRPr lang="hr-HR" dirty="0"/>
          </a:p>
          <a:p>
            <a:r>
              <a:rPr lang="hr-HR" dirty="0" err="1"/>
              <a:t>The</a:t>
            </a:r>
            <a:r>
              <a:rPr lang="hr-HR" dirty="0"/>
              <a:t> </a:t>
            </a:r>
            <a:r>
              <a:rPr lang="hr-HR" dirty="0" err="1"/>
              <a:t>legal</a:t>
            </a:r>
            <a:r>
              <a:rPr lang="hr-HR" dirty="0"/>
              <a:t> </a:t>
            </a:r>
            <a:r>
              <a:rPr lang="hr-HR" dirty="0" err="1"/>
              <a:t>concepts</a:t>
            </a:r>
            <a:r>
              <a:rPr lang="hr-HR" dirty="0"/>
              <a:t> </a:t>
            </a:r>
            <a:r>
              <a:rPr lang="hr-HR" dirty="0" err="1"/>
              <a:t>and</a:t>
            </a:r>
            <a:r>
              <a:rPr lang="hr-HR" dirty="0"/>
              <a:t> </a:t>
            </a:r>
            <a:r>
              <a:rPr lang="hr-HR" dirty="0" err="1"/>
              <a:t>terms</a:t>
            </a:r>
            <a:r>
              <a:rPr lang="hr-HR" dirty="0"/>
              <a:t> </a:t>
            </a:r>
            <a:r>
              <a:rPr lang="hr-HR" dirty="0" err="1"/>
              <a:t>in</a:t>
            </a:r>
            <a:r>
              <a:rPr lang="hr-HR" dirty="0"/>
              <a:t> </a:t>
            </a:r>
            <a:r>
              <a:rPr lang="hr-HR" dirty="0" err="1"/>
              <a:t>two</a:t>
            </a:r>
            <a:r>
              <a:rPr lang="hr-HR" dirty="0"/>
              <a:t> </a:t>
            </a:r>
            <a:r>
              <a:rPr lang="hr-HR" dirty="0" err="1"/>
              <a:t>legal</a:t>
            </a:r>
            <a:r>
              <a:rPr lang="hr-HR" dirty="0"/>
              <a:t> </a:t>
            </a:r>
            <a:r>
              <a:rPr lang="hr-HR" dirty="0" err="1"/>
              <a:t>systems</a:t>
            </a:r>
            <a:r>
              <a:rPr lang="hr-HR" dirty="0"/>
              <a:t> </a:t>
            </a:r>
            <a:r>
              <a:rPr lang="hr-HR" dirty="0" err="1"/>
              <a:t>may</a:t>
            </a:r>
            <a:r>
              <a:rPr lang="hr-HR" dirty="0"/>
              <a:t> </a:t>
            </a:r>
            <a:r>
              <a:rPr lang="hr-HR" dirty="0" err="1"/>
              <a:t>be</a:t>
            </a:r>
            <a:r>
              <a:rPr lang="hr-HR" dirty="0"/>
              <a:t> </a:t>
            </a:r>
            <a:r>
              <a:rPr lang="hr-HR" dirty="0" err="1"/>
              <a:t>different</a:t>
            </a:r>
            <a:r>
              <a:rPr lang="hr-HR" dirty="0"/>
              <a:t> – </a:t>
            </a:r>
            <a:r>
              <a:rPr lang="hr-HR" dirty="0" err="1"/>
              <a:t>lack</a:t>
            </a:r>
            <a:r>
              <a:rPr lang="hr-HR" dirty="0"/>
              <a:t> </a:t>
            </a:r>
            <a:r>
              <a:rPr lang="hr-HR" dirty="0" err="1"/>
              <a:t>of</a:t>
            </a:r>
            <a:r>
              <a:rPr lang="hr-HR" dirty="0"/>
              <a:t> </a:t>
            </a:r>
            <a:r>
              <a:rPr lang="hr-HR" dirty="0" err="1"/>
              <a:t>equivalence</a:t>
            </a:r>
            <a:r>
              <a:rPr lang="hr-HR" dirty="0"/>
              <a:t> </a:t>
            </a:r>
            <a:r>
              <a:rPr lang="hr-HR" dirty="0" err="1"/>
              <a:t>or</a:t>
            </a:r>
            <a:r>
              <a:rPr lang="hr-HR" dirty="0"/>
              <a:t> </a:t>
            </a:r>
            <a:r>
              <a:rPr lang="hr-HR" dirty="0" err="1"/>
              <a:t>partial</a:t>
            </a:r>
            <a:r>
              <a:rPr lang="hr-HR" dirty="0"/>
              <a:t> </a:t>
            </a:r>
            <a:r>
              <a:rPr lang="hr-HR" dirty="0" err="1"/>
              <a:t>equivalence</a:t>
            </a:r>
            <a:endParaRPr lang="hr-HR" dirty="0"/>
          </a:p>
          <a:p>
            <a:r>
              <a:rPr lang="hr-HR" dirty="0"/>
              <a:t>Complex </a:t>
            </a:r>
            <a:r>
              <a:rPr lang="hr-HR" dirty="0" err="1"/>
              <a:t>cognitive</a:t>
            </a:r>
            <a:r>
              <a:rPr lang="hr-HR" dirty="0"/>
              <a:t> </a:t>
            </a:r>
            <a:r>
              <a:rPr lang="hr-HR" dirty="0" err="1"/>
              <a:t>structure</a:t>
            </a:r>
            <a:r>
              <a:rPr lang="hr-HR" dirty="0"/>
              <a:t> </a:t>
            </a:r>
            <a:r>
              <a:rPr lang="hr-HR" dirty="0" err="1"/>
              <a:t>manifested</a:t>
            </a:r>
            <a:r>
              <a:rPr lang="hr-HR" dirty="0"/>
              <a:t> </a:t>
            </a:r>
            <a:r>
              <a:rPr lang="hr-HR" dirty="0" err="1"/>
              <a:t>in</a:t>
            </a:r>
            <a:r>
              <a:rPr lang="hr-HR" dirty="0"/>
              <a:t> complex </a:t>
            </a:r>
            <a:r>
              <a:rPr lang="hr-HR" dirty="0" err="1"/>
              <a:t>discourse</a:t>
            </a:r>
            <a:r>
              <a:rPr lang="hr-HR" dirty="0"/>
              <a:t> </a:t>
            </a:r>
            <a:r>
              <a:rPr lang="hr-HR" dirty="0" err="1"/>
              <a:t>structure</a:t>
            </a:r>
            <a:r>
              <a:rPr lang="hr-HR" dirty="0"/>
              <a:t> </a:t>
            </a:r>
            <a:r>
              <a:rPr lang="hr-HR" dirty="0" err="1"/>
              <a:t>and</a:t>
            </a:r>
            <a:r>
              <a:rPr lang="hr-HR" dirty="0"/>
              <a:t> </a:t>
            </a:r>
            <a:r>
              <a:rPr lang="hr-HR" dirty="0" err="1"/>
              <a:t>extreme</a:t>
            </a:r>
            <a:r>
              <a:rPr lang="hr-HR" dirty="0"/>
              <a:t> </a:t>
            </a:r>
            <a:r>
              <a:rPr lang="hr-HR" dirty="0" err="1"/>
              <a:t>syntactic</a:t>
            </a:r>
            <a:r>
              <a:rPr lang="hr-HR" dirty="0"/>
              <a:t> </a:t>
            </a:r>
            <a:r>
              <a:rPr lang="hr-HR" dirty="0" err="1"/>
              <a:t>complexity</a:t>
            </a:r>
            <a:endParaRPr lang="hr-HR" dirty="0"/>
          </a:p>
          <a:p>
            <a:r>
              <a:rPr lang="hr-HR" dirty="0" err="1"/>
              <a:t>Extreme</a:t>
            </a:r>
            <a:r>
              <a:rPr lang="hr-HR" dirty="0"/>
              <a:t> </a:t>
            </a:r>
            <a:r>
              <a:rPr lang="hr-HR" dirty="0" err="1"/>
              <a:t>precision</a:t>
            </a:r>
            <a:r>
              <a:rPr lang="hr-HR" dirty="0"/>
              <a:t> </a:t>
            </a:r>
            <a:r>
              <a:rPr lang="hr-HR" dirty="0" err="1"/>
              <a:t>demanded</a:t>
            </a:r>
            <a:r>
              <a:rPr lang="hr-HR" dirty="0"/>
              <a:t> </a:t>
            </a:r>
            <a:r>
              <a:rPr lang="hr-HR" dirty="0" err="1"/>
              <a:t>by</a:t>
            </a:r>
            <a:r>
              <a:rPr lang="hr-HR" dirty="0"/>
              <a:t> </a:t>
            </a:r>
            <a:r>
              <a:rPr lang="hr-HR" dirty="0" err="1"/>
              <a:t>legal</a:t>
            </a:r>
            <a:r>
              <a:rPr lang="hr-HR" dirty="0"/>
              <a:t> </a:t>
            </a:r>
            <a:r>
              <a:rPr lang="hr-HR" dirty="0" err="1"/>
              <a:t>texts</a:t>
            </a:r>
            <a:r>
              <a:rPr lang="hr-HR" dirty="0"/>
              <a:t>, </a:t>
            </a:r>
            <a:r>
              <a:rPr lang="hr-HR" dirty="0" err="1"/>
              <a:t>the</a:t>
            </a:r>
            <a:r>
              <a:rPr lang="hr-HR" dirty="0"/>
              <a:t> </a:t>
            </a:r>
            <a:r>
              <a:rPr lang="hr-HR" dirty="0" err="1"/>
              <a:t>need</a:t>
            </a:r>
            <a:r>
              <a:rPr lang="hr-HR" dirty="0"/>
              <a:t> to </a:t>
            </a:r>
            <a:r>
              <a:rPr lang="hr-HR" dirty="0" err="1"/>
              <a:t>defend</a:t>
            </a:r>
            <a:r>
              <a:rPr lang="hr-HR" dirty="0"/>
              <a:t> </a:t>
            </a:r>
            <a:r>
              <a:rPr lang="hr-HR" dirty="0" err="1"/>
              <a:t>against</a:t>
            </a:r>
            <a:r>
              <a:rPr lang="hr-HR" dirty="0"/>
              <a:t> </a:t>
            </a:r>
            <a:r>
              <a:rPr lang="hr-HR" dirty="0" err="1"/>
              <a:t>hostile</a:t>
            </a:r>
            <a:r>
              <a:rPr lang="hr-HR" dirty="0"/>
              <a:t> </a:t>
            </a:r>
            <a:r>
              <a:rPr lang="hr-HR" dirty="0" err="1"/>
              <a:t>interpretation</a:t>
            </a:r>
            <a:r>
              <a:rPr lang="hr-HR" dirty="0"/>
              <a:t>; </a:t>
            </a:r>
            <a:r>
              <a:rPr lang="hr-HR" dirty="0" err="1"/>
              <a:t>the</a:t>
            </a:r>
            <a:r>
              <a:rPr lang="hr-HR" dirty="0"/>
              <a:t> </a:t>
            </a:r>
            <a:r>
              <a:rPr lang="hr-HR" dirty="0" err="1"/>
              <a:t>changes</a:t>
            </a:r>
            <a:r>
              <a:rPr lang="hr-HR" dirty="0"/>
              <a:t> </a:t>
            </a:r>
            <a:r>
              <a:rPr lang="hr-HR" dirty="0" err="1"/>
              <a:t>required</a:t>
            </a:r>
            <a:r>
              <a:rPr lang="hr-HR" dirty="0"/>
              <a:t> </a:t>
            </a:r>
            <a:r>
              <a:rPr lang="hr-HR" dirty="0" err="1"/>
              <a:t>by</a:t>
            </a:r>
            <a:r>
              <a:rPr lang="hr-HR" dirty="0"/>
              <a:t> </a:t>
            </a:r>
            <a:r>
              <a:rPr lang="hr-HR" dirty="0" err="1"/>
              <a:t>linguistic</a:t>
            </a:r>
            <a:r>
              <a:rPr lang="hr-HR" dirty="0"/>
              <a:t> </a:t>
            </a:r>
            <a:r>
              <a:rPr lang="hr-HR" dirty="0" err="1"/>
              <a:t>differences</a:t>
            </a:r>
            <a:r>
              <a:rPr lang="hr-HR" dirty="0"/>
              <a:t> </a:t>
            </a:r>
            <a:r>
              <a:rPr lang="hr-HR" dirty="0" err="1"/>
              <a:t>can</a:t>
            </a:r>
            <a:r>
              <a:rPr lang="hr-HR" dirty="0"/>
              <a:t> </a:t>
            </a:r>
            <a:r>
              <a:rPr lang="hr-HR" dirty="0" err="1"/>
              <a:t>lead</a:t>
            </a:r>
            <a:r>
              <a:rPr lang="hr-HR" dirty="0"/>
              <a:t> to </a:t>
            </a:r>
            <a:r>
              <a:rPr lang="hr-HR" dirty="0" err="1"/>
              <a:t>legal</a:t>
            </a:r>
            <a:r>
              <a:rPr lang="hr-HR" dirty="0"/>
              <a:t> </a:t>
            </a:r>
            <a:r>
              <a:rPr lang="hr-HR" dirty="0" err="1"/>
              <a:t>problems</a:t>
            </a:r>
            <a:endParaRPr lang="hr-HR" dirty="0"/>
          </a:p>
          <a:p>
            <a:endParaRPr lang="en-US" dirty="0"/>
          </a:p>
        </p:txBody>
      </p:sp>
    </p:spTree>
    <p:extLst>
      <p:ext uri="{BB962C8B-B14F-4D97-AF65-F5344CB8AC3E}">
        <p14:creationId xmlns:p14="http://schemas.microsoft.com/office/powerpoint/2010/main" val="25141904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smtClean="0"/>
              <a:t>Court </a:t>
            </a:r>
            <a:r>
              <a:rPr lang="hr-HR" dirty="0" err="1" smtClean="0"/>
              <a:t>interpreting</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17728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err="1" smtClean="0"/>
              <a:t>Terminology</a:t>
            </a:r>
            <a:endParaRPr lang="hr-HR" b="1" dirty="0"/>
          </a:p>
        </p:txBody>
      </p:sp>
      <p:sp>
        <p:nvSpPr>
          <p:cNvPr id="3" name="Content Placeholder 2"/>
          <p:cNvSpPr>
            <a:spLocks noGrp="1"/>
          </p:cNvSpPr>
          <p:nvPr>
            <p:ph idx="1"/>
          </p:nvPr>
        </p:nvSpPr>
        <p:spPr/>
        <p:txBody>
          <a:bodyPr/>
          <a:lstStyle/>
          <a:p>
            <a:r>
              <a:rPr lang="hr-HR" dirty="0" smtClean="0"/>
              <a:t>1) </a:t>
            </a:r>
            <a:r>
              <a:rPr lang="hr-HR" dirty="0" err="1" smtClean="0"/>
              <a:t>the</a:t>
            </a:r>
            <a:r>
              <a:rPr lang="hr-HR" dirty="0" smtClean="0"/>
              <a:t> set </a:t>
            </a:r>
            <a:r>
              <a:rPr lang="hr-HR" dirty="0" err="1" smtClean="0"/>
              <a:t>of</a:t>
            </a:r>
            <a:r>
              <a:rPr lang="hr-HR" dirty="0" smtClean="0"/>
              <a:t> </a:t>
            </a:r>
            <a:r>
              <a:rPr lang="hr-HR" dirty="0" err="1" smtClean="0"/>
              <a:t>practices</a:t>
            </a:r>
            <a:r>
              <a:rPr lang="hr-HR" dirty="0" smtClean="0"/>
              <a:t> </a:t>
            </a:r>
            <a:r>
              <a:rPr lang="hr-HR" dirty="0" err="1" smtClean="0"/>
              <a:t>and</a:t>
            </a:r>
            <a:r>
              <a:rPr lang="hr-HR" dirty="0" smtClean="0"/>
              <a:t> </a:t>
            </a:r>
            <a:r>
              <a:rPr lang="hr-HR" dirty="0" err="1" smtClean="0"/>
              <a:t>methods</a:t>
            </a:r>
            <a:r>
              <a:rPr lang="hr-HR" dirty="0" smtClean="0"/>
              <a:t> </a:t>
            </a:r>
            <a:r>
              <a:rPr lang="hr-HR" dirty="0" err="1" smtClean="0"/>
              <a:t>used</a:t>
            </a:r>
            <a:r>
              <a:rPr lang="hr-HR" dirty="0" smtClean="0"/>
              <a:t> for </a:t>
            </a:r>
            <a:r>
              <a:rPr lang="hr-HR" dirty="0" err="1" smtClean="0"/>
              <a:t>the</a:t>
            </a:r>
            <a:r>
              <a:rPr lang="hr-HR" dirty="0" smtClean="0"/>
              <a:t> </a:t>
            </a:r>
            <a:r>
              <a:rPr lang="hr-HR" dirty="0" err="1" smtClean="0"/>
              <a:t>collection</a:t>
            </a:r>
            <a:r>
              <a:rPr lang="hr-HR" dirty="0" smtClean="0"/>
              <a:t>, </a:t>
            </a:r>
            <a:r>
              <a:rPr lang="hr-HR" dirty="0" err="1" smtClean="0"/>
              <a:t>description</a:t>
            </a:r>
            <a:r>
              <a:rPr lang="hr-HR" dirty="0" smtClean="0"/>
              <a:t> </a:t>
            </a:r>
            <a:r>
              <a:rPr lang="hr-HR" dirty="0" err="1" smtClean="0"/>
              <a:t>and</a:t>
            </a:r>
            <a:r>
              <a:rPr lang="hr-HR" dirty="0" smtClean="0"/>
              <a:t> </a:t>
            </a:r>
            <a:r>
              <a:rPr lang="hr-HR" dirty="0" err="1" smtClean="0"/>
              <a:t>presentation</a:t>
            </a:r>
            <a:r>
              <a:rPr lang="hr-HR" dirty="0" smtClean="0"/>
              <a:t> </a:t>
            </a:r>
            <a:r>
              <a:rPr lang="hr-HR" dirty="0" err="1" smtClean="0"/>
              <a:t>of</a:t>
            </a:r>
            <a:r>
              <a:rPr lang="hr-HR" dirty="0" smtClean="0"/>
              <a:t> </a:t>
            </a:r>
            <a:r>
              <a:rPr lang="hr-HR" dirty="0" err="1" smtClean="0"/>
              <a:t>terms</a:t>
            </a:r>
            <a:endParaRPr lang="hr-HR" dirty="0" smtClean="0"/>
          </a:p>
          <a:p>
            <a:r>
              <a:rPr lang="hr-HR" dirty="0" smtClean="0"/>
              <a:t>2) a </a:t>
            </a:r>
            <a:r>
              <a:rPr lang="hr-HR" dirty="0" err="1" smtClean="0"/>
              <a:t>theory</a:t>
            </a:r>
            <a:r>
              <a:rPr lang="hr-HR" dirty="0" smtClean="0"/>
              <a:t> </a:t>
            </a:r>
            <a:r>
              <a:rPr lang="hr-HR" dirty="0" err="1" smtClean="0"/>
              <a:t>required</a:t>
            </a:r>
            <a:r>
              <a:rPr lang="hr-HR" dirty="0" smtClean="0"/>
              <a:t> for </a:t>
            </a:r>
            <a:r>
              <a:rPr lang="hr-HR" dirty="0" err="1" smtClean="0"/>
              <a:t>explaining</a:t>
            </a:r>
            <a:r>
              <a:rPr lang="hr-HR" dirty="0" smtClean="0"/>
              <a:t> </a:t>
            </a:r>
            <a:r>
              <a:rPr lang="hr-HR" dirty="0" err="1" smtClean="0"/>
              <a:t>the</a:t>
            </a:r>
            <a:r>
              <a:rPr lang="hr-HR" dirty="0" smtClean="0"/>
              <a:t> </a:t>
            </a:r>
            <a:r>
              <a:rPr lang="hr-HR" dirty="0" err="1" smtClean="0"/>
              <a:t>relationship</a:t>
            </a:r>
            <a:r>
              <a:rPr lang="hr-HR" dirty="0" smtClean="0"/>
              <a:t> </a:t>
            </a:r>
            <a:r>
              <a:rPr lang="hr-HR" dirty="0" err="1" smtClean="0"/>
              <a:t>between</a:t>
            </a:r>
            <a:r>
              <a:rPr lang="hr-HR" dirty="0" smtClean="0"/>
              <a:t> </a:t>
            </a:r>
            <a:r>
              <a:rPr lang="hr-HR" dirty="0" err="1" smtClean="0"/>
              <a:t>concepts</a:t>
            </a:r>
            <a:r>
              <a:rPr lang="hr-HR" dirty="0" smtClean="0"/>
              <a:t> </a:t>
            </a:r>
            <a:r>
              <a:rPr lang="hr-HR" dirty="0" err="1" smtClean="0"/>
              <a:t>and</a:t>
            </a:r>
            <a:r>
              <a:rPr lang="hr-HR" dirty="0" smtClean="0"/>
              <a:t> </a:t>
            </a:r>
            <a:r>
              <a:rPr lang="hr-HR" dirty="0" err="1" smtClean="0"/>
              <a:t>terms</a:t>
            </a:r>
            <a:endParaRPr lang="hr-HR" dirty="0" smtClean="0"/>
          </a:p>
          <a:p>
            <a:r>
              <a:rPr lang="hr-HR" dirty="0" smtClean="0"/>
              <a:t>3) a </a:t>
            </a:r>
            <a:r>
              <a:rPr lang="hr-HR" dirty="0" err="1" smtClean="0"/>
              <a:t>vocabulary</a:t>
            </a:r>
            <a:r>
              <a:rPr lang="hr-HR" dirty="0" smtClean="0"/>
              <a:t> </a:t>
            </a:r>
            <a:r>
              <a:rPr lang="hr-HR" dirty="0" err="1" smtClean="0"/>
              <a:t>of</a:t>
            </a:r>
            <a:r>
              <a:rPr lang="hr-HR" dirty="0" smtClean="0"/>
              <a:t> </a:t>
            </a:r>
            <a:r>
              <a:rPr lang="hr-HR" dirty="0" err="1" smtClean="0"/>
              <a:t>a</a:t>
            </a:r>
            <a:r>
              <a:rPr lang="hr-HR" dirty="0" smtClean="0"/>
              <a:t> </a:t>
            </a:r>
            <a:r>
              <a:rPr lang="hr-HR" dirty="0" err="1" smtClean="0"/>
              <a:t>special</a:t>
            </a:r>
            <a:r>
              <a:rPr lang="hr-HR" dirty="0" smtClean="0"/>
              <a:t> </a:t>
            </a:r>
            <a:r>
              <a:rPr lang="hr-HR" dirty="0" err="1" smtClean="0"/>
              <a:t>subject</a:t>
            </a:r>
            <a:r>
              <a:rPr lang="hr-HR" dirty="0" smtClean="0"/>
              <a:t>-</a:t>
            </a:r>
            <a:r>
              <a:rPr lang="hr-HR" dirty="0" err="1" smtClean="0"/>
              <a:t>field</a:t>
            </a:r>
            <a:endParaRPr lang="hr-HR" dirty="0"/>
          </a:p>
        </p:txBody>
      </p:sp>
    </p:spTree>
    <p:extLst>
      <p:ext uri="{BB962C8B-B14F-4D97-AF65-F5344CB8AC3E}">
        <p14:creationId xmlns:p14="http://schemas.microsoft.com/office/powerpoint/2010/main" val="152246520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Preview</a:t>
            </a:r>
            <a:endParaRPr lang="en-US" dirty="0"/>
          </a:p>
        </p:txBody>
      </p:sp>
      <p:sp>
        <p:nvSpPr>
          <p:cNvPr id="3" name="Content Placeholder 2"/>
          <p:cNvSpPr>
            <a:spLocks noGrp="1"/>
          </p:cNvSpPr>
          <p:nvPr>
            <p:ph idx="1"/>
          </p:nvPr>
        </p:nvSpPr>
        <p:spPr/>
        <p:txBody>
          <a:bodyPr/>
          <a:lstStyle/>
          <a:p>
            <a:r>
              <a:rPr lang="hr-HR" dirty="0" smtClean="0"/>
              <a:t>Access to </a:t>
            </a:r>
            <a:r>
              <a:rPr lang="hr-HR" dirty="0" err="1" smtClean="0"/>
              <a:t>justice</a:t>
            </a:r>
            <a:r>
              <a:rPr lang="hr-HR" dirty="0" smtClean="0"/>
              <a:t>: </a:t>
            </a:r>
            <a:r>
              <a:rPr lang="hr-HR" dirty="0" err="1" smtClean="0"/>
              <a:t>right</a:t>
            </a:r>
            <a:r>
              <a:rPr lang="hr-HR" dirty="0" smtClean="0"/>
              <a:t> to </a:t>
            </a:r>
            <a:r>
              <a:rPr lang="hr-HR" dirty="0" err="1" smtClean="0"/>
              <a:t>translation</a:t>
            </a:r>
            <a:r>
              <a:rPr lang="hr-HR" dirty="0" smtClean="0"/>
              <a:t> </a:t>
            </a:r>
            <a:r>
              <a:rPr lang="hr-HR" dirty="0" err="1" smtClean="0"/>
              <a:t>and</a:t>
            </a:r>
            <a:r>
              <a:rPr lang="hr-HR" dirty="0" smtClean="0"/>
              <a:t> </a:t>
            </a:r>
            <a:r>
              <a:rPr lang="hr-HR" dirty="0" err="1" smtClean="0"/>
              <a:t>court</a:t>
            </a:r>
            <a:r>
              <a:rPr lang="hr-HR" dirty="0" smtClean="0"/>
              <a:t> </a:t>
            </a:r>
            <a:r>
              <a:rPr lang="hr-HR" dirty="0" err="1" smtClean="0"/>
              <a:t>interpreting</a:t>
            </a:r>
            <a:endParaRPr lang="hr-HR" dirty="0" smtClean="0"/>
          </a:p>
          <a:p>
            <a:r>
              <a:rPr lang="hr-HR" dirty="0" err="1" smtClean="0"/>
              <a:t>Qualifications</a:t>
            </a:r>
            <a:r>
              <a:rPr lang="hr-HR" dirty="0" smtClean="0"/>
              <a:t> </a:t>
            </a:r>
            <a:r>
              <a:rPr lang="hr-HR" dirty="0" err="1" smtClean="0"/>
              <a:t>of</a:t>
            </a:r>
            <a:r>
              <a:rPr lang="hr-HR" dirty="0" smtClean="0"/>
              <a:t> </a:t>
            </a:r>
            <a:r>
              <a:rPr lang="hr-HR" dirty="0" err="1" smtClean="0"/>
              <a:t>court</a:t>
            </a:r>
            <a:r>
              <a:rPr lang="hr-HR" dirty="0" smtClean="0"/>
              <a:t> </a:t>
            </a:r>
            <a:r>
              <a:rPr lang="hr-HR" dirty="0" err="1" smtClean="0"/>
              <a:t>interpreters</a:t>
            </a:r>
            <a:endParaRPr lang="hr-HR" dirty="0" smtClean="0"/>
          </a:p>
          <a:p>
            <a:r>
              <a:rPr lang="hr-HR" dirty="0" err="1" smtClean="0"/>
              <a:t>Problems</a:t>
            </a:r>
            <a:r>
              <a:rPr lang="hr-HR" dirty="0"/>
              <a:t> </a:t>
            </a:r>
            <a:r>
              <a:rPr lang="hr-HR" dirty="0" err="1" smtClean="0"/>
              <a:t>involved</a:t>
            </a:r>
            <a:r>
              <a:rPr lang="hr-HR" dirty="0" smtClean="0"/>
              <a:t> </a:t>
            </a:r>
            <a:r>
              <a:rPr lang="hr-HR" dirty="0" err="1" smtClean="0"/>
              <a:t>in</a:t>
            </a:r>
            <a:r>
              <a:rPr lang="hr-HR" dirty="0" smtClean="0"/>
              <a:t> </a:t>
            </a:r>
            <a:r>
              <a:rPr lang="hr-HR" dirty="0" err="1" smtClean="0"/>
              <a:t>court</a:t>
            </a:r>
            <a:r>
              <a:rPr lang="hr-HR" dirty="0" smtClean="0"/>
              <a:t> </a:t>
            </a:r>
            <a:r>
              <a:rPr lang="hr-HR" dirty="0" err="1" smtClean="0"/>
              <a:t>interpreting</a:t>
            </a:r>
            <a:endParaRPr lang="hr-HR" dirty="0" smtClean="0"/>
          </a:p>
          <a:p>
            <a:r>
              <a:rPr lang="hr-HR" dirty="0" err="1" smtClean="0"/>
              <a:t>Interpreting</a:t>
            </a:r>
            <a:r>
              <a:rPr lang="hr-HR" dirty="0" smtClean="0"/>
              <a:t> </a:t>
            </a:r>
            <a:r>
              <a:rPr lang="hr-HR" dirty="0" err="1" smtClean="0"/>
              <a:t>process</a:t>
            </a:r>
            <a:endParaRPr lang="hr-HR" dirty="0" smtClean="0"/>
          </a:p>
          <a:p>
            <a:r>
              <a:rPr lang="hr-HR" dirty="0" err="1" smtClean="0"/>
              <a:t>Contextual</a:t>
            </a:r>
            <a:r>
              <a:rPr lang="hr-HR" dirty="0" smtClean="0"/>
              <a:t> </a:t>
            </a:r>
            <a:r>
              <a:rPr lang="hr-HR" dirty="0" err="1" smtClean="0"/>
              <a:t>factors</a:t>
            </a:r>
            <a:endParaRPr lang="hr-HR" dirty="0" smtClean="0"/>
          </a:p>
          <a:p>
            <a:r>
              <a:rPr lang="hr-HR" dirty="0" err="1" smtClean="0"/>
              <a:t>Accuracy</a:t>
            </a:r>
            <a:endParaRPr lang="hr-HR" dirty="0" smtClean="0"/>
          </a:p>
          <a:p>
            <a:endParaRPr lang="en-US" dirty="0"/>
          </a:p>
        </p:txBody>
      </p:sp>
    </p:spTree>
    <p:extLst>
      <p:ext uri="{BB962C8B-B14F-4D97-AF65-F5344CB8AC3E}">
        <p14:creationId xmlns:p14="http://schemas.microsoft.com/office/powerpoint/2010/main" val="23212842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Access to </a:t>
            </a:r>
            <a:r>
              <a:rPr lang="hr-HR" dirty="0" err="1" smtClean="0"/>
              <a:t>justice</a:t>
            </a:r>
            <a:r>
              <a:rPr lang="hr-HR" dirty="0" smtClean="0"/>
              <a:t>?</a:t>
            </a:r>
            <a:endParaRPr lang="en-US" dirty="0"/>
          </a:p>
        </p:txBody>
      </p:sp>
      <p:sp>
        <p:nvSpPr>
          <p:cNvPr id="3" name="Content Placeholder 2"/>
          <p:cNvSpPr>
            <a:spLocks noGrp="1"/>
          </p:cNvSpPr>
          <p:nvPr>
            <p:ph idx="1"/>
          </p:nvPr>
        </p:nvSpPr>
        <p:spPr/>
        <p:txBody>
          <a:bodyPr/>
          <a:lstStyle/>
          <a:p>
            <a:r>
              <a:rPr lang="hr-HR" dirty="0" smtClean="0"/>
              <a:t>„I am </a:t>
            </a:r>
            <a:r>
              <a:rPr lang="hr-HR" dirty="0" err="1" smtClean="0"/>
              <a:t>concerned</a:t>
            </a:r>
            <a:r>
              <a:rPr lang="hr-HR" dirty="0" smtClean="0"/>
              <a:t> </a:t>
            </a:r>
            <a:r>
              <a:rPr lang="hr-HR" dirty="0" err="1" smtClean="0"/>
              <a:t>that</a:t>
            </a:r>
            <a:r>
              <a:rPr lang="hr-HR" dirty="0" smtClean="0"/>
              <a:t> </a:t>
            </a:r>
            <a:r>
              <a:rPr lang="hr-HR" dirty="0" err="1" smtClean="0"/>
              <a:t>so</a:t>
            </a:r>
            <a:r>
              <a:rPr lang="hr-HR" dirty="0" smtClean="0"/>
              <a:t> </a:t>
            </a:r>
            <a:r>
              <a:rPr lang="hr-HR" dirty="0" err="1" smtClean="0"/>
              <a:t>many</a:t>
            </a:r>
            <a:r>
              <a:rPr lang="hr-HR" dirty="0" smtClean="0"/>
              <a:t> </a:t>
            </a:r>
            <a:r>
              <a:rPr lang="hr-HR" dirty="0" err="1" smtClean="0"/>
              <a:t>people</a:t>
            </a:r>
            <a:r>
              <a:rPr lang="hr-HR" dirty="0" smtClean="0"/>
              <a:t> </a:t>
            </a:r>
            <a:r>
              <a:rPr lang="hr-HR" dirty="0" err="1" smtClean="0"/>
              <a:t>who</a:t>
            </a:r>
            <a:r>
              <a:rPr lang="hr-HR" dirty="0" smtClean="0"/>
              <a:t> put </a:t>
            </a:r>
            <a:r>
              <a:rPr lang="hr-HR" dirty="0" err="1" smtClean="0"/>
              <a:t>their</a:t>
            </a:r>
            <a:r>
              <a:rPr lang="hr-HR" dirty="0" smtClean="0"/>
              <a:t> trust </a:t>
            </a:r>
            <a:r>
              <a:rPr lang="hr-HR" dirty="0" err="1" smtClean="0"/>
              <a:t>in</a:t>
            </a:r>
            <a:r>
              <a:rPr lang="hr-HR" dirty="0" smtClean="0"/>
              <a:t> </a:t>
            </a:r>
            <a:r>
              <a:rPr lang="hr-HR" dirty="0" err="1" smtClean="0"/>
              <a:t>the</a:t>
            </a:r>
            <a:r>
              <a:rPr lang="hr-HR" dirty="0" smtClean="0"/>
              <a:t> </a:t>
            </a:r>
            <a:r>
              <a:rPr lang="hr-HR" dirty="0" err="1" smtClean="0"/>
              <a:t>administration</a:t>
            </a:r>
            <a:r>
              <a:rPr lang="hr-HR" dirty="0" smtClean="0"/>
              <a:t> </a:t>
            </a:r>
            <a:r>
              <a:rPr lang="hr-HR" dirty="0" err="1" smtClean="0"/>
              <a:t>of</a:t>
            </a:r>
            <a:r>
              <a:rPr lang="hr-HR" dirty="0" smtClean="0"/>
              <a:t> </a:t>
            </a:r>
            <a:r>
              <a:rPr lang="hr-HR" dirty="0" err="1" smtClean="0"/>
              <a:t>justice</a:t>
            </a:r>
            <a:r>
              <a:rPr lang="hr-HR" dirty="0" smtClean="0"/>
              <a:t>…</a:t>
            </a:r>
            <a:r>
              <a:rPr lang="hr-HR" dirty="0" err="1" smtClean="0"/>
              <a:t>have</a:t>
            </a:r>
            <a:r>
              <a:rPr lang="hr-HR" dirty="0" smtClean="0"/>
              <a:t> </a:t>
            </a:r>
            <a:r>
              <a:rPr lang="hr-HR" dirty="0" err="1" smtClean="0"/>
              <a:t>suffered</a:t>
            </a:r>
            <a:r>
              <a:rPr lang="hr-HR" dirty="0" smtClean="0"/>
              <a:t> </a:t>
            </a:r>
            <a:r>
              <a:rPr lang="hr-HR" dirty="0" err="1" smtClean="0"/>
              <a:t>from</a:t>
            </a:r>
            <a:r>
              <a:rPr lang="hr-HR" dirty="0" smtClean="0"/>
              <a:t> </a:t>
            </a:r>
            <a:r>
              <a:rPr lang="hr-HR" dirty="0" err="1" smtClean="0"/>
              <a:t>incompetent</a:t>
            </a:r>
            <a:r>
              <a:rPr lang="hr-HR" dirty="0" smtClean="0"/>
              <a:t> </a:t>
            </a:r>
            <a:r>
              <a:rPr lang="hr-HR" dirty="0" err="1" smtClean="0"/>
              <a:t>interpretation</a:t>
            </a:r>
            <a:r>
              <a:rPr lang="hr-HR" dirty="0" smtClean="0"/>
              <a:t>. </a:t>
            </a:r>
            <a:r>
              <a:rPr lang="hr-HR" dirty="0" err="1" smtClean="0"/>
              <a:t>If</a:t>
            </a:r>
            <a:r>
              <a:rPr lang="hr-HR" dirty="0" smtClean="0"/>
              <a:t> </a:t>
            </a:r>
            <a:r>
              <a:rPr lang="hr-HR" dirty="0" err="1" smtClean="0"/>
              <a:t>you</a:t>
            </a:r>
            <a:r>
              <a:rPr lang="hr-HR" dirty="0" smtClean="0"/>
              <a:t> do </a:t>
            </a:r>
            <a:r>
              <a:rPr lang="hr-HR" dirty="0" err="1" smtClean="0"/>
              <a:t>not</a:t>
            </a:r>
            <a:r>
              <a:rPr lang="hr-HR" dirty="0" smtClean="0"/>
              <a:t> </a:t>
            </a:r>
            <a:r>
              <a:rPr lang="hr-HR" dirty="0" err="1" smtClean="0"/>
              <a:t>understand</a:t>
            </a:r>
            <a:r>
              <a:rPr lang="hr-HR" dirty="0" smtClean="0"/>
              <a:t> </a:t>
            </a:r>
            <a:r>
              <a:rPr lang="hr-HR" dirty="0" err="1" smtClean="0"/>
              <a:t>the</a:t>
            </a:r>
            <a:r>
              <a:rPr lang="hr-HR" dirty="0" smtClean="0"/>
              <a:t> </a:t>
            </a:r>
            <a:r>
              <a:rPr lang="hr-HR" dirty="0" err="1" smtClean="0"/>
              <a:t>proceedings</a:t>
            </a:r>
            <a:r>
              <a:rPr lang="hr-HR" dirty="0" smtClean="0"/>
              <a:t> </a:t>
            </a:r>
            <a:r>
              <a:rPr lang="hr-HR" dirty="0" err="1" smtClean="0"/>
              <a:t>through</a:t>
            </a:r>
            <a:r>
              <a:rPr lang="hr-HR" dirty="0" smtClean="0"/>
              <a:t> </a:t>
            </a:r>
            <a:r>
              <a:rPr lang="hr-HR" dirty="0" err="1" smtClean="0"/>
              <a:t>competent</a:t>
            </a:r>
            <a:r>
              <a:rPr lang="hr-HR" dirty="0" smtClean="0"/>
              <a:t> </a:t>
            </a:r>
            <a:r>
              <a:rPr lang="hr-HR" dirty="0" err="1" smtClean="0"/>
              <a:t>interpretation</a:t>
            </a:r>
            <a:r>
              <a:rPr lang="hr-HR" dirty="0" smtClean="0"/>
              <a:t>, </a:t>
            </a:r>
            <a:r>
              <a:rPr lang="hr-HR" dirty="0" err="1" smtClean="0"/>
              <a:t>you</a:t>
            </a:r>
            <a:r>
              <a:rPr lang="hr-HR" dirty="0" smtClean="0"/>
              <a:t> are </a:t>
            </a:r>
            <a:r>
              <a:rPr lang="hr-HR" dirty="0" err="1" smtClean="0"/>
              <a:t>denied</a:t>
            </a:r>
            <a:r>
              <a:rPr lang="hr-HR" dirty="0" smtClean="0"/>
              <a:t> </a:t>
            </a:r>
            <a:r>
              <a:rPr lang="hr-HR" dirty="0" err="1" smtClean="0"/>
              <a:t>justice</a:t>
            </a:r>
            <a:r>
              <a:rPr lang="hr-HR" dirty="0" smtClean="0"/>
              <a:t>. (</a:t>
            </a:r>
            <a:r>
              <a:rPr lang="hr-HR" dirty="0" err="1" smtClean="0"/>
              <a:t>Moustacalis</a:t>
            </a:r>
            <a:r>
              <a:rPr lang="hr-HR" dirty="0" smtClean="0"/>
              <a:t>)</a:t>
            </a:r>
            <a:endParaRPr lang="en-US" dirty="0"/>
          </a:p>
        </p:txBody>
      </p:sp>
    </p:spTree>
    <p:extLst>
      <p:ext uri="{BB962C8B-B14F-4D97-AF65-F5344CB8AC3E}">
        <p14:creationId xmlns:p14="http://schemas.microsoft.com/office/powerpoint/2010/main" val="28861206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Qualifications</a:t>
            </a:r>
            <a:r>
              <a:rPr lang="hr-HR" dirty="0" smtClean="0"/>
              <a:t>?</a:t>
            </a:r>
            <a:endParaRPr lang="en-US" dirty="0"/>
          </a:p>
        </p:txBody>
      </p:sp>
      <p:sp>
        <p:nvSpPr>
          <p:cNvPr id="3" name="Content Placeholder 2"/>
          <p:cNvSpPr>
            <a:spLocks noGrp="1"/>
          </p:cNvSpPr>
          <p:nvPr>
            <p:ph idx="1"/>
          </p:nvPr>
        </p:nvSpPr>
        <p:spPr/>
        <p:txBody>
          <a:bodyPr/>
          <a:lstStyle/>
          <a:p>
            <a:r>
              <a:rPr lang="hr-HR" dirty="0" smtClean="0"/>
              <a:t>„</a:t>
            </a:r>
            <a:r>
              <a:rPr lang="hr-HR" dirty="0" err="1" smtClean="0"/>
              <a:t>lawyers</a:t>
            </a:r>
            <a:r>
              <a:rPr lang="hr-HR" dirty="0" smtClean="0"/>
              <a:t> </a:t>
            </a:r>
            <a:r>
              <a:rPr lang="hr-HR" dirty="0" err="1" smtClean="0"/>
              <a:t>rarely</a:t>
            </a:r>
            <a:r>
              <a:rPr lang="hr-HR" dirty="0" smtClean="0"/>
              <a:t> </a:t>
            </a:r>
            <a:r>
              <a:rPr lang="hr-HR" dirty="0" err="1" smtClean="0"/>
              <a:t>subject</a:t>
            </a:r>
            <a:r>
              <a:rPr lang="hr-HR" dirty="0" smtClean="0"/>
              <a:t> </a:t>
            </a:r>
            <a:r>
              <a:rPr lang="hr-HR" dirty="0" err="1" smtClean="0"/>
              <a:t>interpreters</a:t>
            </a:r>
            <a:r>
              <a:rPr lang="hr-HR" dirty="0" smtClean="0"/>
              <a:t> to </a:t>
            </a:r>
            <a:r>
              <a:rPr lang="hr-HR" dirty="0" err="1" smtClean="0"/>
              <a:t>the</a:t>
            </a:r>
            <a:r>
              <a:rPr lang="hr-HR" dirty="0" smtClean="0"/>
              <a:t> </a:t>
            </a:r>
            <a:r>
              <a:rPr lang="hr-HR" dirty="0" err="1" smtClean="0"/>
              <a:t>level</a:t>
            </a:r>
            <a:r>
              <a:rPr lang="hr-HR" dirty="0" smtClean="0"/>
              <a:t> </a:t>
            </a:r>
            <a:r>
              <a:rPr lang="hr-HR" dirty="0" err="1" smtClean="0"/>
              <a:t>of</a:t>
            </a:r>
            <a:r>
              <a:rPr lang="hr-HR" dirty="0" smtClean="0"/>
              <a:t> </a:t>
            </a:r>
            <a:r>
              <a:rPr lang="hr-HR" dirty="0" err="1" smtClean="0"/>
              <a:t>scrutiny</a:t>
            </a:r>
            <a:r>
              <a:rPr lang="hr-HR" dirty="0" smtClean="0"/>
              <a:t> </a:t>
            </a:r>
            <a:r>
              <a:rPr lang="hr-HR" dirty="0" err="1" smtClean="0"/>
              <a:t>regarding</a:t>
            </a:r>
            <a:r>
              <a:rPr lang="hr-HR" dirty="0" smtClean="0"/>
              <a:t> </a:t>
            </a:r>
            <a:r>
              <a:rPr lang="hr-HR" dirty="0" err="1" smtClean="0"/>
              <a:t>qualifications</a:t>
            </a:r>
            <a:r>
              <a:rPr lang="hr-HR" dirty="0" smtClean="0"/>
              <a:t> </a:t>
            </a:r>
            <a:r>
              <a:rPr lang="hr-HR" dirty="0" err="1" smtClean="0"/>
              <a:t>and</a:t>
            </a:r>
            <a:r>
              <a:rPr lang="hr-HR" dirty="0" smtClean="0"/>
              <a:t> </a:t>
            </a:r>
            <a:r>
              <a:rPr lang="hr-HR" dirty="0" err="1" smtClean="0"/>
              <a:t>reliability</a:t>
            </a:r>
            <a:r>
              <a:rPr lang="hr-HR" dirty="0" smtClean="0"/>
              <a:t> to </a:t>
            </a:r>
            <a:r>
              <a:rPr lang="hr-HR" dirty="0" err="1" smtClean="0"/>
              <a:t>which</a:t>
            </a:r>
            <a:r>
              <a:rPr lang="hr-HR" dirty="0" smtClean="0"/>
              <a:t> </a:t>
            </a:r>
            <a:r>
              <a:rPr lang="hr-HR" dirty="0" err="1" smtClean="0"/>
              <a:t>they</a:t>
            </a:r>
            <a:r>
              <a:rPr lang="hr-HR" dirty="0" smtClean="0"/>
              <a:t> </a:t>
            </a:r>
            <a:r>
              <a:rPr lang="hr-HR" dirty="0" err="1" smtClean="0"/>
              <a:t>would</a:t>
            </a:r>
            <a:r>
              <a:rPr lang="hr-HR" dirty="0" smtClean="0"/>
              <a:t> </a:t>
            </a:r>
            <a:r>
              <a:rPr lang="hr-HR" dirty="0" err="1" smtClean="0"/>
              <a:t>subject</a:t>
            </a:r>
            <a:r>
              <a:rPr lang="hr-HR" dirty="0" smtClean="0"/>
              <a:t> </a:t>
            </a:r>
            <a:r>
              <a:rPr lang="hr-HR" dirty="0" err="1" smtClean="0"/>
              <a:t>other</a:t>
            </a:r>
            <a:r>
              <a:rPr lang="hr-HR" dirty="0" smtClean="0"/>
              <a:t> </a:t>
            </a:r>
            <a:r>
              <a:rPr lang="hr-HR" dirty="0" err="1" smtClean="0"/>
              <a:t>types</a:t>
            </a:r>
            <a:r>
              <a:rPr lang="hr-HR" dirty="0" smtClean="0"/>
              <a:t> </a:t>
            </a:r>
            <a:r>
              <a:rPr lang="hr-HR" dirty="0" err="1" smtClean="0"/>
              <a:t>of</a:t>
            </a:r>
            <a:r>
              <a:rPr lang="hr-HR" dirty="0" smtClean="0"/>
              <a:t> </a:t>
            </a:r>
            <a:r>
              <a:rPr lang="hr-HR" dirty="0" err="1" smtClean="0"/>
              <a:t>expert</a:t>
            </a:r>
            <a:r>
              <a:rPr lang="hr-HR" dirty="0" smtClean="0"/>
              <a:t>. </a:t>
            </a:r>
            <a:r>
              <a:rPr lang="hr-HR" dirty="0" err="1" smtClean="0"/>
              <a:t>Indeed</a:t>
            </a:r>
            <a:r>
              <a:rPr lang="hr-HR" dirty="0" smtClean="0"/>
              <a:t>, </a:t>
            </a:r>
            <a:r>
              <a:rPr lang="hr-HR" dirty="0" err="1" smtClean="0"/>
              <a:t>it</a:t>
            </a:r>
            <a:r>
              <a:rPr lang="hr-HR" dirty="0" smtClean="0"/>
              <a:t> </a:t>
            </a:r>
            <a:r>
              <a:rPr lang="hr-HR" dirty="0" err="1" smtClean="0"/>
              <a:t>is</a:t>
            </a:r>
            <a:r>
              <a:rPr lang="hr-HR" dirty="0" smtClean="0"/>
              <a:t> </a:t>
            </a:r>
            <a:r>
              <a:rPr lang="hr-HR" dirty="0" err="1" smtClean="0"/>
              <a:t>nearly</a:t>
            </a:r>
            <a:r>
              <a:rPr lang="hr-HR" dirty="0" smtClean="0"/>
              <a:t> </a:t>
            </a:r>
            <a:r>
              <a:rPr lang="hr-HR" dirty="0" err="1" smtClean="0"/>
              <a:t>inconceivable</a:t>
            </a:r>
            <a:r>
              <a:rPr lang="hr-HR" dirty="0" smtClean="0"/>
              <a:t> </a:t>
            </a:r>
            <a:r>
              <a:rPr lang="hr-HR" dirty="0" err="1" smtClean="0"/>
              <a:t>that</a:t>
            </a:r>
            <a:r>
              <a:rPr lang="hr-HR" dirty="0" smtClean="0"/>
              <a:t> </a:t>
            </a:r>
            <a:r>
              <a:rPr lang="hr-HR" dirty="0" err="1" smtClean="0"/>
              <a:t>untrained</a:t>
            </a:r>
            <a:r>
              <a:rPr lang="hr-HR" dirty="0" smtClean="0"/>
              <a:t>, </a:t>
            </a:r>
            <a:r>
              <a:rPr lang="hr-HR" dirty="0" err="1" smtClean="0"/>
              <a:t>untested</a:t>
            </a:r>
            <a:r>
              <a:rPr lang="hr-HR" dirty="0" smtClean="0"/>
              <a:t>, </a:t>
            </a:r>
            <a:r>
              <a:rPr lang="hr-HR" dirty="0" err="1" smtClean="0"/>
              <a:t>unpaid</a:t>
            </a:r>
            <a:r>
              <a:rPr lang="hr-HR" dirty="0" smtClean="0"/>
              <a:t> </a:t>
            </a:r>
            <a:r>
              <a:rPr lang="hr-HR" dirty="0" err="1" smtClean="0"/>
              <a:t>volunteers</a:t>
            </a:r>
            <a:r>
              <a:rPr lang="hr-HR" dirty="0" smtClean="0"/>
              <a:t> </a:t>
            </a:r>
            <a:r>
              <a:rPr lang="hr-HR" dirty="0" err="1" smtClean="0"/>
              <a:t>would</a:t>
            </a:r>
            <a:r>
              <a:rPr lang="hr-HR" dirty="0" smtClean="0"/>
              <a:t> </a:t>
            </a:r>
            <a:r>
              <a:rPr lang="hr-HR" dirty="0" err="1" smtClean="0"/>
              <a:t>be</a:t>
            </a:r>
            <a:r>
              <a:rPr lang="hr-HR" dirty="0" smtClean="0"/>
              <a:t> </a:t>
            </a:r>
            <a:r>
              <a:rPr lang="hr-HR" dirty="0" err="1" smtClean="0"/>
              <a:t>used</a:t>
            </a:r>
            <a:r>
              <a:rPr lang="hr-HR" dirty="0" smtClean="0"/>
              <a:t> as </a:t>
            </a:r>
            <a:r>
              <a:rPr lang="hr-HR" dirty="0" err="1" smtClean="0"/>
              <a:t>expert</a:t>
            </a:r>
            <a:r>
              <a:rPr lang="hr-HR" dirty="0" smtClean="0"/>
              <a:t> </a:t>
            </a:r>
            <a:r>
              <a:rPr lang="hr-HR" dirty="0" err="1" smtClean="0"/>
              <a:t>witnesses</a:t>
            </a:r>
            <a:r>
              <a:rPr lang="hr-HR" dirty="0" smtClean="0"/>
              <a:t> </a:t>
            </a:r>
            <a:r>
              <a:rPr lang="hr-HR" dirty="0" err="1" smtClean="0"/>
              <a:t>with</a:t>
            </a:r>
            <a:r>
              <a:rPr lang="hr-HR" dirty="0" smtClean="0"/>
              <a:t> </a:t>
            </a:r>
            <a:r>
              <a:rPr lang="hr-HR" dirty="0" err="1" smtClean="0"/>
              <a:t>the</a:t>
            </a:r>
            <a:r>
              <a:rPr lang="hr-HR" dirty="0" smtClean="0"/>
              <a:t> </a:t>
            </a:r>
            <a:r>
              <a:rPr lang="hr-HR" dirty="0" err="1" smtClean="0"/>
              <a:t>frequency</a:t>
            </a:r>
            <a:r>
              <a:rPr lang="hr-HR" dirty="0" smtClean="0"/>
              <a:t> </a:t>
            </a:r>
            <a:r>
              <a:rPr lang="hr-HR" dirty="0" err="1" smtClean="0"/>
              <a:t>with</a:t>
            </a:r>
            <a:r>
              <a:rPr lang="hr-HR" dirty="0" smtClean="0"/>
              <a:t> </a:t>
            </a:r>
            <a:r>
              <a:rPr lang="hr-HR" dirty="0" err="1" smtClean="0"/>
              <a:t>which</a:t>
            </a:r>
            <a:r>
              <a:rPr lang="hr-HR" dirty="0" smtClean="0"/>
              <a:t> </a:t>
            </a:r>
            <a:r>
              <a:rPr lang="hr-HR" dirty="0" err="1" smtClean="0"/>
              <a:t>such</a:t>
            </a:r>
            <a:r>
              <a:rPr lang="hr-HR" dirty="0" smtClean="0"/>
              <a:t> </a:t>
            </a:r>
            <a:r>
              <a:rPr lang="hr-HR" dirty="0" err="1" smtClean="0"/>
              <a:t>volunteers</a:t>
            </a:r>
            <a:r>
              <a:rPr lang="hr-HR" dirty="0" smtClean="0"/>
              <a:t> are </a:t>
            </a:r>
            <a:r>
              <a:rPr lang="hr-HR" dirty="0" err="1" smtClean="0"/>
              <a:t>used</a:t>
            </a:r>
            <a:r>
              <a:rPr lang="hr-HR" dirty="0" smtClean="0"/>
              <a:t> for </a:t>
            </a:r>
            <a:r>
              <a:rPr lang="hr-HR" dirty="0" err="1" smtClean="0"/>
              <a:t>legal</a:t>
            </a:r>
            <a:r>
              <a:rPr lang="hr-HR" dirty="0" smtClean="0"/>
              <a:t> </a:t>
            </a:r>
            <a:r>
              <a:rPr lang="hr-HR" dirty="0" err="1" smtClean="0"/>
              <a:t>interpretation</a:t>
            </a:r>
            <a:r>
              <a:rPr lang="hr-HR" dirty="0" smtClean="0"/>
              <a:t>” – </a:t>
            </a:r>
            <a:r>
              <a:rPr lang="hr-HR" dirty="0" err="1" smtClean="0"/>
              <a:t>about</a:t>
            </a:r>
            <a:r>
              <a:rPr lang="hr-HR" dirty="0" smtClean="0"/>
              <a:t> </a:t>
            </a:r>
            <a:r>
              <a:rPr lang="hr-HR" dirty="0" err="1" smtClean="0"/>
              <a:t>the</a:t>
            </a:r>
            <a:r>
              <a:rPr lang="hr-HR" dirty="0" smtClean="0"/>
              <a:t> </a:t>
            </a:r>
            <a:r>
              <a:rPr lang="hr-HR" dirty="0" err="1" smtClean="0"/>
              <a:t>situation</a:t>
            </a:r>
            <a:r>
              <a:rPr lang="hr-HR" dirty="0" smtClean="0"/>
              <a:t> </a:t>
            </a:r>
            <a:r>
              <a:rPr lang="hr-HR" dirty="0" err="1" smtClean="0"/>
              <a:t>in</a:t>
            </a:r>
            <a:r>
              <a:rPr lang="hr-HR" dirty="0" smtClean="0"/>
              <a:t> </a:t>
            </a:r>
            <a:r>
              <a:rPr lang="hr-HR" dirty="0" err="1" smtClean="0"/>
              <a:t>the</a:t>
            </a:r>
            <a:r>
              <a:rPr lang="hr-HR" dirty="0" smtClean="0"/>
              <a:t> USA (</a:t>
            </a:r>
            <a:r>
              <a:rPr lang="hr-HR" dirty="0" err="1" smtClean="0"/>
              <a:t>Ahmad</a:t>
            </a:r>
            <a:r>
              <a:rPr lang="hr-HR" dirty="0" smtClean="0"/>
              <a:t> 2007)</a:t>
            </a:r>
            <a:endParaRPr lang="en-US" dirty="0"/>
          </a:p>
        </p:txBody>
      </p:sp>
    </p:spTree>
    <p:extLst>
      <p:ext uri="{BB962C8B-B14F-4D97-AF65-F5344CB8AC3E}">
        <p14:creationId xmlns:p14="http://schemas.microsoft.com/office/powerpoint/2010/main" val="22317321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Accuracy</a:t>
            </a:r>
            <a:r>
              <a:rPr lang="hr-HR" dirty="0" smtClean="0"/>
              <a:t>?</a:t>
            </a:r>
            <a:endParaRPr lang="en-US" dirty="0"/>
          </a:p>
        </p:txBody>
      </p:sp>
      <p:sp>
        <p:nvSpPr>
          <p:cNvPr id="3" name="Content Placeholder 2"/>
          <p:cNvSpPr>
            <a:spLocks noGrp="1"/>
          </p:cNvSpPr>
          <p:nvPr>
            <p:ph idx="1"/>
          </p:nvPr>
        </p:nvSpPr>
        <p:spPr/>
        <p:txBody>
          <a:bodyPr/>
          <a:lstStyle/>
          <a:p>
            <a:r>
              <a:rPr lang="hr-HR" dirty="0" smtClean="0"/>
              <a:t>„</a:t>
            </a:r>
            <a:r>
              <a:rPr lang="hr-HR" dirty="0" err="1" smtClean="0"/>
              <a:t>evidence</a:t>
            </a:r>
            <a:r>
              <a:rPr lang="hr-HR" dirty="0" smtClean="0"/>
              <a:t> </a:t>
            </a:r>
            <a:r>
              <a:rPr lang="hr-HR" dirty="0" err="1" smtClean="0"/>
              <a:t>given</a:t>
            </a:r>
            <a:r>
              <a:rPr lang="hr-HR" dirty="0" smtClean="0"/>
              <a:t> </a:t>
            </a:r>
            <a:r>
              <a:rPr lang="hr-HR" dirty="0" err="1" smtClean="0"/>
              <a:t>through</a:t>
            </a:r>
            <a:r>
              <a:rPr lang="hr-HR" dirty="0" smtClean="0"/>
              <a:t> </a:t>
            </a:r>
            <a:r>
              <a:rPr lang="hr-HR" dirty="0" err="1" smtClean="0"/>
              <a:t>an</a:t>
            </a:r>
            <a:r>
              <a:rPr lang="hr-HR" dirty="0" smtClean="0"/>
              <a:t> </a:t>
            </a:r>
            <a:r>
              <a:rPr lang="hr-HR" dirty="0" err="1" smtClean="0"/>
              <a:t>interpreter</a:t>
            </a:r>
            <a:r>
              <a:rPr lang="hr-HR" dirty="0" smtClean="0"/>
              <a:t> </a:t>
            </a:r>
            <a:r>
              <a:rPr lang="hr-HR" dirty="0" err="1" smtClean="0"/>
              <a:t>loses</a:t>
            </a:r>
            <a:r>
              <a:rPr lang="hr-HR" dirty="0" smtClean="0"/>
              <a:t> </a:t>
            </a:r>
            <a:r>
              <a:rPr lang="hr-HR" dirty="0" err="1" smtClean="0"/>
              <a:t>much</a:t>
            </a:r>
            <a:r>
              <a:rPr lang="hr-HR" dirty="0" smtClean="0"/>
              <a:t> </a:t>
            </a:r>
            <a:r>
              <a:rPr lang="hr-HR" dirty="0" err="1" smtClean="0"/>
              <a:t>of</a:t>
            </a:r>
            <a:r>
              <a:rPr lang="hr-HR" dirty="0" smtClean="0"/>
              <a:t> </a:t>
            </a:r>
            <a:r>
              <a:rPr lang="hr-HR" dirty="0" err="1" smtClean="0"/>
              <a:t>its</a:t>
            </a:r>
            <a:r>
              <a:rPr lang="hr-HR" dirty="0" smtClean="0"/>
              <a:t> </a:t>
            </a:r>
            <a:r>
              <a:rPr lang="hr-HR" dirty="0" err="1" smtClean="0"/>
              <a:t>impact</a:t>
            </a:r>
            <a:r>
              <a:rPr lang="hr-HR" dirty="0" smtClean="0"/>
              <a:t>… </a:t>
            </a:r>
            <a:r>
              <a:rPr lang="hr-HR" dirty="0" err="1" smtClean="0"/>
              <a:t>The</a:t>
            </a:r>
            <a:r>
              <a:rPr lang="hr-HR" dirty="0" smtClean="0"/>
              <a:t> </a:t>
            </a:r>
            <a:r>
              <a:rPr lang="hr-HR" dirty="0" err="1" smtClean="0"/>
              <a:t>jury</a:t>
            </a:r>
            <a:r>
              <a:rPr lang="hr-HR" dirty="0" smtClean="0"/>
              <a:t> </a:t>
            </a:r>
            <a:r>
              <a:rPr lang="hr-HR" dirty="0" err="1" smtClean="0"/>
              <a:t>does</a:t>
            </a:r>
            <a:r>
              <a:rPr lang="hr-HR" dirty="0" smtClean="0"/>
              <a:t> </a:t>
            </a:r>
            <a:r>
              <a:rPr lang="hr-HR" dirty="0" err="1" smtClean="0"/>
              <a:t>not</a:t>
            </a:r>
            <a:r>
              <a:rPr lang="hr-HR" dirty="0" smtClean="0"/>
              <a:t> </a:t>
            </a:r>
            <a:r>
              <a:rPr lang="hr-HR" dirty="0" err="1" smtClean="0"/>
              <a:t>really</a:t>
            </a:r>
            <a:r>
              <a:rPr lang="hr-HR" dirty="0" smtClean="0"/>
              <a:t> </a:t>
            </a:r>
            <a:r>
              <a:rPr lang="hr-HR" dirty="0" err="1" smtClean="0"/>
              <a:t>hear</a:t>
            </a:r>
            <a:r>
              <a:rPr lang="hr-HR" dirty="0" smtClean="0"/>
              <a:t> </a:t>
            </a:r>
            <a:r>
              <a:rPr lang="hr-HR" dirty="0" err="1" smtClean="0"/>
              <a:t>the</a:t>
            </a:r>
            <a:r>
              <a:rPr lang="hr-HR" dirty="0" smtClean="0"/>
              <a:t> </a:t>
            </a:r>
            <a:r>
              <a:rPr lang="hr-HR" dirty="0" err="1" smtClean="0"/>
              <a:t>witness</a:t>
            </a:r>
            <a:r>
              <a:rPr lang="hr-HR" dirty="0" smtClean="0"/>
              <a:t>, </a:t>
            </a:r>
            <a:r>
              <a:rPr lang="hr-HR" dirty="0" err="1" smtClean="0"/>
              <a:t>nor</a:t>
            </a:r>
            <a:r>
              <a:rPr lang="hr-HR" dirty="0" smtClean="0"/>
              <a:t> are </a:t>
            </a:r>
            <a:r>
              <a:rPr lang="hr-HR" dirty="0" err="1" smtClean="0"/>
              <a:t>they</a:t>
            </a:r>
            <a:r>
              <a:rPr lang="hr-HR" dirty="0" smtClean="0"/>
              <a:t> </a:t>
            </a:r>
            <a:r>
              <a:rPr lang="hr-HR" dirty="0" err="1" smtClean="0"/>
              <a:t>fully</a:t>
            </a:r>
            <a:r>
              <a:rPr lang="hr-HR" dirty="0" smtClean="0"/>
              <a:t> </a:t>
            </a:r>
            <a:r>
              <a:rPr lang="hr-HR" dirty="0" err="1" smtClean="0"/>
              <a:t>able</a:t>
            </a:r>
            <a:r>
              <a:rPr lang="hr-HR" dirty="0" smtClean="0"/>
              <a:t> to </a:t>
            </a:r>
            <a:r>
              <a:rPr lang="hr-HR" dirty="0" err="1" smtClean="0"/>
              <a:t>appreciate</a:t>
            </a:r>
            <a:r>
              <a:rPr lang="hr-HR" dirty="0" smtClean="0"/>
              <a:t>, for instance, </a:t>
            </a:r>
            <a:r>
              <a:rPr lang="hr-HR" dirty="0" err="1" smtClean="0"/>
              <a:t>the</a:t>
            </a:r>
            <a:r>
              <a:rPr lang="hr-HR" dirty="0" smtClean="0"/>
              <a:t> </a:t>
            </a:r>
            <a:r>
              <a:rPr lang="hr-HR" dirty="0" err="1" smtClean="0"/>
              <a:t>degree</a:t>
            </a:r>
            <a:r>
              <a:rPr lang="hr-HR" dirty="0" smtClean="0"/>
              <a:t> </a:t>
            </a:r>
            <a:r>
              <a:rPr lang="hr-HR" dirty="0" err="1" smtClean="0"/>
              <a:t>of</a:t>
            </a:r>
            <a:r>
              <a:rPr lang="hr-HR" dirty="0" smtClean="0"/>
              <a:t> </a:t>
            </a:r>
            <a:r>
              <a:rPr lang="hr-HR" dirty="0" err="1" smtClean="0"/>
              <a:t>conviction</a:t>
            </a:r>
            <a:r>
              <a:rPr lang="hr-HR" dirty="0" smtClean="0"/>
              <a:t> </a:t>
            </a:r>
            <a:r>
              <a:rPr lang="hr-HR" dirty="0" err="1" smtClean="0"/>
              <a:t>or</a:t>
            </a:r>
            <a:r>
              <a:rPr lang="hr-HR" dirty="0" smtClean="0"/>
              <a:t> </a:t>
            </a:r>
            <a:r>
              <a:rPr lang="hr-HR" dirty="0" err="1" smtClean="0"/>
              <a:t>uncertainty</a:t>
            </a:r>
            <a:r>
              <a:rPr lang="hr-HR" dirty="0" smtClean="0"/>
              <a:t> </a:t>
            </a:r>
            <a:r>
              <a:rPr lang="hr-HR" dirty="0" err="1" smtClean="0"/>
              <a:t>with</a:t>
            </a:r>
            <a:r>
              <a:rPr lang="hr-HR" dirty="0" smtClean="0"/>
              <a:t> </a:t>
            </a:r>
            <a:r>
              <a:rPr lang="hr-HR" dirty="0" err="1" smtClean="0"/>
              <a:t>which</a:t>
            </a:r>
            <a:r>
              <a:rPr lang="hr-HR" dirty="0" smtClean="0"/>
              <a:t> </a:t>
            </a:r>
            <a:r>
              <a:rPr lang="hr-HR" dirty="0" err="1" smtClean="0"/>
              <a:t>his</a:t>
            </a:r>
            <a:r>
              <a:rPr lang="hr-HR" dirty="0" smtClean="0"/>
              <a:t> </a:t>
            </a:r>
            <a:r>
              <a:rPr lang="hr-HR" dirty="0" err="1" smtClean="0"/>
              <a:t>evidence</a:t>
            </a:r>
            <a:r>
              <a:rPr lang="hr-HR" dirty="0" smtClean="0"/>
              <a:t> </a:t>
            </a:r>
            <a:r>
              <a:rPr lang="hr-HR" dirty="0" err="1" smtClean="0"/>
              <a:t>is</a:t>
            </a:r>
            <a:r>
              <a:rPr lang="hr-HR" dirty="0" smtClean="0"/>
              <a:t> </a:t>
            </a:r>
            <a:r>
              <a:rPr lang="hr-HR" dirty="0" err="1" smtClean="0"/>
              <a:t>given</a:t>
            </a:r>
            <a:r>
              <a:rPr lang="hr-HR" dirty="0" smtClean="0"/>
              <a:t>; </a:t>
            </a:r>
            <a:r>
              <a:rPr lang="hr-HR" dirty="0" err="1" smtClean="0"/>
              <a:t>they</a:t>
            </a:r>
            <a:r>
              <a:rPr lang="hr-HR" dirty="0" smtClean="0"/>
              <a:t> </a:t>
            </a:r>
            <a:r>
              <a:rPr lang="hr-HR" dirty="0" err="1" smtClean="0"/>
              <a:t>cannot</a:t>
            </a:r>
            <a:r>
              <a:rPr lang="hr-HR" dirty="0" smtClean="0"/>
              <a:t> </a:t>
            </a:r>
            <a:r>
              <a:rPr lang="hr-HR" dirty="0" err="1" smtClean="0"/>
              <a:t>wholly</a:t>
            </a:r>
            <a:r>
              <a:rPr lang="hr-HR" dirty="0" smtClean="0"/>
              <a:t> </a:t>
            </a:r>
            <a:r>
              <a:rPr lang="hr-HR" dirty="0" err="1" smtClean="0"/>
              <a:t>follow</a:t>
            </a:r>
            <a:r>
              <a:rPr lang="hr-HR" dirty="0" smtClean="0"/>
              <a:t> </a:t>
            </a:r>
            <a:r>
              <a:rPr lang="hr-HR" dirty="0" err="1" smtClean="0"/>
              <a:t>the</a:t>
            </a:r>
            <a:r>
              <a:rPr lang="hr-HR" dirty="0" smtClean="0"/>
              <a:t> </a:t>
            </a:r>
            <a:r>
              <a:rPr lang="hr-HR" dirty="0" err="1" smtClean="0"/>
              <a:t>nuances</a:t>
            </a:r>
            <a:r>
              <a:rPr lang="hr-HR" dirty="0" smtClean="0"/>
              <a:t>, </a:t>
            </a:r>
            <a:r>
              <a:rPr lang="hr-HR" dirty="0" err="1" smtClean="0"/>
              <a:t>inflections</a:t>
            </a:r>
            <a:r>
              <a:rPr lang="hr-HR" dirty="0" smtClean="0"/>
              <a:t>, </a:t>
            </a:r>
            <a:r>
              <a:rPr lang="hr-HR" dirty="0" err="1" smtClean="0"/>
              <a:t>quickness</a:t>
            </a:r>
            <a:r>
              <a:rPr lang="hr-HR" dirty="0" smtClean="0"/>
              <a:t> </a:t>
            </a:r>
            <a:r>
              <a:rPr lang="hr-HR" dirty="0" err="1" smtClean="0"/>
              <a:t>or</a:t>
            </a:r>
            <a:r>
              <a:rPr lang="hr-HR" dirty="0" smtClean="0"/>
              <a:t> </a:t>
            </a:r>
            <a:r>
              <a:rPr lang="hr-HR" dirty="0" err="1" smtClean="0"/>
              <a:t>hesitancy</a:t>
            </a:r>
            <a:r>
              <a:rPr lang="hr-HR" dirty="0" smtClean="0"/>
              <a:t> </a:t>
            </a:r>
            <a:r>
              <a:rPr lang="hr-HR" dirty="0" err="1" smtClean="0"/>
              <a:t>of</a:t>
            </a:r>
            <a:r>
              <a:rPr lang="hr-HR" dirty="0" smtClean="0"/>
              <a:t> </a:t>
            </a:r>
            <a:r>
              <a:rPr lang="hr-HR" dirty="0" err="1" smtClean="0"/>
              <a:t>the</a:t>
            </a:r>
            <a:r>
              <a:rPr lang="hr-HR" dirty="0" smtClean="0"/>
              <a:t> </a:t>
            </a:r>
            <a:r>
              <a:rPr lang="hr-HR" dirty="0" err="1" smtClean="0"/>
              <a:t>witness</a:t>
            </a:r>
            <a:r>
              <a:rPr lang="hr-HR" dirty="0" smtClean="0"/>
              <a:t>; </a:t>
            </a:r>
            <a:r>
              <a:rPr lang="hr-HR" dirty="0" err="1" smtClean="0"/>
              <a:t>all</a:t>
            </a:r>
            <a:r>
              <a:rPr lang="hr-HR" dirty="0" smtClean="0"/>
              <a:t> </a:t>
            </a:r>
            <a:r>
              <a:rPr lang="hr-HR" dirty="0" err="1" smtClean="0"/>
              <a:t>they</a:t>
            </a:r>
            <a:r>
              <a:rPr lang="hr-HR" dirty="0" smtClean="0"/>
              <a:t> </a:t>
            </a:r>
            <a:r>
              <a:rPr lang="hr-HR" dirty="0" err="1" smtClean="0"/>
              <a:t>have</a:t>
            </a:r>
            <a:r>
              <a:rPr lang="hr-HR" dirty="0" smtClean="0"/>
              <a:t> </a:t>
            </a:r>
            <a:r>
              <a:rPr lang="hr-HR" dirty="0" err="1" smtClean="0"/>
              <a:t>is</a:t>
            </a:r>
            <a:r>
              <a:rPr lang="hr-HR" dirty="0" smtClean="0"/>
              <a:t> </a:t>
            </a:r>
            <a:r>
              <a:rPr lang="hr-HR" dirty="0" err="1" smtClean="0"/>
              <a:t>the</a:t>
            </a:r>
            <a:r>
              <a:rPr lang="hr-HR" dirty="0" smtClean="0"/>
              <a:t> </a:t>
            </a:r>
            <a:r>
              <a:rPr lang="hr-HR" dirty="0" err="1" smtClean="0"/>
              <a:t>dispassionate</a:t>
            </a:r>
            <a:r>
              <a:rPr lang="hr-HR" dirty="0" smtClean="0"/>
              <a:t> </a:t>
            </a:r>
            <a:r>
              <a:rPr lang="hr-HR" dirty="0" err="1" smtClean="0"/>
              <a:t>and</a:t>
            </a:r>
            <a:r>
              <a:rPr lang="hr-HR" dirty="0" smtClean="0"/>
              <a:t> </a:t>
            </a:r>
            <a:r>
              <a:rPr lang="hr-HR" dirty="0" err="1" smtClean="0"/>
              <a:t>unexpressive</a:t>
            </a:r>
            <a:r>
              <a:rPr lang="hr-HR" dirty="0" smtClean="0"/>
              <a:t> tone </a:t>
            </a:r>
            <a:r>
              <a:rPr lang="hr-HR" dirty="0" err="1" smtClean="0"/>
              <a:t>of</a:t>
            </a:r>
            <a:r>
              <a:rPr lang="hr-HR" dirty="0" smtClean="0"/>
              <a:t> </a:t>
            </a:r>
            <a:r>
              <a:rPr lang="hr-HR" dirty="0" err="1" smtClean="0"/>
              <a:t>the</a:t>
            </a:r>
            <a:r>
              <a:rPr lang="hr-HR" dirty="0" smtClean="0"/>
              <a:t> </a:t>
            </a:r>
            <a:r>
              <a:rPr lang="hr-HR" dirty="0" err="1" smtClean="0"/>
              <a:t>interpreter</a:t>
            </a:r>
            <a:r>
              <a:rPr lang="hr-HR" dirty="0" smtClean="0"/>
              <a:t>.”</a:t>
            </a:r>
          </a:p>
          <a:p>
            <a:r>
              <a:rPr lang="hr-HR" dirty="0" smtClean="0"/>
              <a:t>(</a:t>
            </a:r>
            <a:r>
              <a:rPr lang="hr-HR" dirty="0" err="1" smtClean="0"/>
              <a:t>Filios</a:t>
            </a:r>
            <a:r>
              <a:rPr lang="hr-HR" dirty="0" smtClean="0"/>
              <a:t> v. </a:t>
            </a:r>
            <a:r>
              <a:rPr lang="hr-HR" dirty="0" err="1" smtClean="0"/>
              <a:t>Morland</a:t>
            </a:r>
            <a:r>
              <a:rPr lang="hr-HR" dirty="0" smtClean="0"/>
              <a:t> 1966)</a:t>
            </a:r>
            <a:endParaRPr lang="en-US" dirty="0"/>
          </a:p>
        </p:txBody>
      </p:sp>
    </p:spTree>
    <p:extLst>
      <p:ext uri="{BB962C8B-B14F-4D97-AF65-F5344CB8AC3E}">
        <p14:creationId xmlns:p14="http://schemas.microsoft.com/office/powerpoint/2010/main" val="40551707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Right</a:t>
            </a:r>
            <a:r>
              <a:rPr lang="hr-HR" dirty="0" smtClean="0"/>
              <a:t> to </a:t>
            </a:r>
            <a:r>
              <a:rPr lang="hr-HR" dirty="0" err="1" smtClean="0"/>
              <a:t>legal</a:t>
            </a:r>
            <a:r>
              <a:rPr lang="hr-HR" dirty="0" smtClean="0"/>
              <a:t> </a:t>
            </a:r>
            <a:r>
              <a:rPr lang="hr-HR" dirty="0" err="1" smtClean="0"/>
              <a:t>translation</a:t>
            </a:r>
            <a:r>
              <a:rPr lang="hr-HR" dirty="0" smtClean="0"/>
              <a:t> </a:t>
            </a:r>
            <a:r>
              <a:rPr lang="hr-HR" dirty="0" err="1" smtClean="0"/>
              <a:t>and</a:t>
            </a:r>
            <a:r>
              <a:rPr lang="hr-HR" dirty="0" smtClean="0"/>
              <a:t> </a:t>
            </a:r>
            <a:r>
              <a:rPr lang="hr-HR" dirty="0" err="1" smtClean="0"/>
              <a:t>interpreting</a:t>
            </a:r>
            <a:endParaRPr lang="en-US" dirty="0"/>
          </a:p>
        </p:txBody>
      </p:sp>
      <p:sp>
        <p:nvSpPr>
          <p:cNvPr id="3" name="Content Placeholder 2"/>
          <p:cNvSpPr>
            <a:spLocks noGrp="1"/>
          </p:cNvSpPr>
          <p:nvPr>
            <p:ph idx="1"/>
          </p:nvPr>
        </p:nvSpPr>
        <p:spPr/>
        <p:txBody>
          <a:bodyPr/>
          <a:lstStyle/>
          <a:p>
            <a:r>
              <a:rPr lang="hr-HR" dirty="0"/>
              <a:t>International </a:t>
            </a:r>
            <a:r>
              <a:rPr lang="hr-HR" dirty="0" err="1"/>
              <a:t>and</a:t>
            </a:r>
            <a:r>
              <a:rPr lang="hr-HR" dirty="0"/>
              <a:t> </a:t>
            </a:r>
            <a:r>
              <a:rPr lang="hr-HR" dirty="0" err="1"/>
              <a:t>national</a:t>
            </a:r>
            <a:r>
              <a:rPr lang="hr-HR" dirty="0"/>
              <a:t> </a:t>
            </a:r>
            <a:r>
              <a:rPr lang="hr-HR" dirty="0" err="1"/>
              <a:t>legislation</a:t>
            </a:r>
            <a:r>
              <a:rPr lang="hr-HR" dirty="0"/>
              <a:t> on </a:t>
            </a:r>
            <a:r>
              <a:rPr lang="hr-HR" dirty="0" err="1"/>
              <a:t>the</a:t>
            </a:r>
            <a:r>
              <a:rPr lang="hr-HR" dirty="0"/>
              <a:t> </a:t>
            </a:r>
            <a:r>
              <a:rPr lang="hr-HR" dirty="0" err="1"/>
              <a:t>right</a:t>
            </a:r>
            <a:r>
              <a:rPr lang="hr-HR" dirty="0"/>
              <a:t> to </a:t>
            </a:r>
            <a:r>
              <a:rPr lang="hr-HR" dirty="0" err="1"/>
              <a:t>translation</a:t>
            </a:r>
            <a:r>
              <a:rPr lang="hr-HR" dirty="0"/>
              <a:t> </a:t>
            </a:r>
            <a:r>
              <a:rPr lang="hr-HR" dirty="0" err="1"/>
              <a:t>and</a:t>
            </a:r>
            <a:r>
              <a:rPr lang="hr-HR" dirty="0"/>
              <a:t> </a:t>
            </a:r>
            <a:r>
              <a:rPr lang="hr-HR" dirty="0" err="1"/>
              <a:t>interpretaton</a:t>
            </a:r>
            <a:endParaRPr lang="hr-HR" dirty="0"/>
          </a:p>
          <a:p>
            <a:r>
              <a:rPr lang="hr-HR" dirty="0" err="1"/>
              <a:t>Interpreters</a:t>
            </a:r>
            <a:r>
              <a:rPr lang="hr-HR" dirty="0"/>
              <a:t> </a:t>
            </a:r>
            <a:r>
              <a:rPr lang="hr-HR" dirty="0" err="1"/>
              <a:t>needed</a:t>
            </a:r>
            <a:r>
              <a:rPr lang="hr-HR" dirty="0"/>
              <a:t> </a:t>
            </a:r>
            <a:r>
              <a:rPr lang="hr-HR" dirty="0" err="1"/>
              <a:t>not</a:t>
            </a:r>
            <a:r>
              <a:rPr lang="hr-HR" dirty="0"/>
              <a:t> </a:t>
            </a:r>
            <a:r>
              <a:rPr lang="hr-HR" dirty="0" err="1"/>
              <a:t>only</a:t>
            </a:r>
            <a:r>
              <a:rPr lang="hr-HR" dirty="0"/>
              <a:t> for </a:t>
            </a:r>
            <a:r>
              <a:rPr lang="hr-HR" dirty="0" err="1"/>
              <a:t>people</a:t>
            </a:r>
            <a:r>
              <a:rPr lang="hr-HR" dirty="0"/>
              <a:t> </a:t>
            </a:r>
            <a:r>
              <a:rPr lang="hr-HR" dirty="0" err="1"/>
              <a:t>with</a:t>
            </a:r>
            <a:r>
              <a:rPr lang="hr-HR" dirty="0"/>
              <a:t> no </a:t>
            </a:r>
            <a:r>
              <a:rPr lang="hr-HR" dirty="0" err="1"/>
              <a:t>command</a:t>
            </a:r>
            <a:r>
              <a:rPr lang="hr-HR" dirty="0"/>
              <a:t> </a:t>
            </a:r>
            <a:r>
              <a:rPr lang="hr-HR" dirty="0" err="1"/>
              <a:t>of</a:t>
            </a:r>
            <a:r>
              <a:rPr lang="hr-HR" dirty="0"/>
              <a:t> a </a:t>
            </a:r>
            <a:r>
              <a:rPr lang="hr-HR" dirty="0" err="1"/>
              <a:t>language</a:t>
            </a:r>
            <a:r>
              <a:rPr lang="hr-HR" dirty="0"/>
              <a:t>, but </a:t>
            </a:r>
            <a:r>
              <a:rPr lang="hr-HR" dirty="0" err="1"/>
              <a:t>also</a:t>
            </a:r>
            <a:r>
              <a:rPr lang="hr-HR" dirty="0"/>
              <a:t> </a:t>
            </a:r>
            <a:r>
              <a:rPr lang="hr-HR" dirty="0" err="1"/>
              <a:t>those</a:t>
            </a:r>
            <a:r>
              <a:rPr lang="hr-HR" dirty="0"/>
              <a:t> </a:t>
            </a:r>
            <a:r>
              <a:rPr lang="hr-HR" dirty="0" err="1"/>
              <a:t>with</a:t>
            </a:r>
            <a:r>
              <a:rPr lang="hr-HR" dirty="0"/>
              <a:t> a </a:t>
            </a:r>
            <a:r>
              <a:rPr lang="hr-HR" dirty="0" err="1"/>
              <a:t>limited</a:t>
            </a:r>
            <a:r>
              <a:rPr lang="hr-HR" dirty="0"/>
              <a:t> </a:t>
            </a:r>
            <a:r>
              <a:rPr lang="hr-HR" dirty="0" err="1"/>
              <a:t>command</a:t>
            </a:r>
            <a:endParaRPr lang="hr-HR" dirty="0"/>
          </a:p>
          <a:p>
            <a:r>
              <a:rPr lang="hr-HR" dirty="0" err="1"/>
              <a:t>Courts</a:t>
            </a:r>
            <a:r>
              <a:rPr lang="hr-HR" dirty="0"/>
              <a:t>, police </a:t>
            </a:r>
            <a:r>
              <a:rPr lang="hr-HR" dirty="0" err="1"/>
              <a:t>stations</a:t>
            </a:r>
            <a:r>
              <a:rPr lang="hr-HR" dirty="0"/>
              <a:t>, </a:t>
            </a:r>
            <a:r>
              <a:rPr lang="hr-HR" dirty="0" err="1"/>
              <a:t>prisons</a:t>
            </a:r>
            <a:endParaRPr lang="hr-HR" dirty="0"/>
          </a:p>
          <a:p>
            <a:r>
              <a:rPr lang="hr-HR" dirty="0" err="1"/>
              <a:t>Reluctance</a:t>
            </a:r>
            <a:r>
              <a:rPr lang="hr-HR" dirty="0"/>
              <a:t> to use </a:t>
            </a:r>
            <a:r>
              <a:rPr lang="hr-HR" dirty="0" err="1"/>
              <a:t>interpreters</a:t>
            </a:r>
            <a:r>
              <a:rPr lang="hr-HR" dirty="0"/>
              <a:t> </a:t>
            </a:r>
            <a:r>
              <a:rPr lang="hr-HR" dirty="0" err="1"/>
              <a:t>and</a:t>
            </a:r>
            <a:r>
              <a:rPr lang="hr-HR" dirty="0"/>
              <a:t> </a:t>
            </a:r>
            <a:r>
              <a:rPr lang="hr-HR" dirty="0" err="1"/>
              <a:t>translators</a:t>
            </a:r>
            <a:endParaRPr lang="hr-HR" dirty="0"/>
          </a:p>
          <a:p>
            <a:endParaRPr lang="en-US" dirty="0"/>
          </a:p>
        </p:txBody>
      </p:sp>
    </p:spTree>
    <p:extLst>
      <p:ext uri="{BB962C8B-B14F-4D97-AF65-F5344CB8AC3E}">
        <p14:creationId xmlns:p14="http://schemas.microsoft.com/office/powerpoint/2010/main" val="7228806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Access to </a:t>
            </a:r>
            <a:r>
              <a:rPr lang="hr-HR" dirty="0" err="1" smtClean="0"/>
              <a:t>justice</a:t>
            </a:r>
            <a:endParaRPr lang="en-US" dirty="0"/>
          </a:p>
        </p:txBody>
      </p:sp>
      <p:sp>
        <p:nvSpPr>
          <p:cNvPr id="3" name="Content Placeholder 2"/>
          <p:cNvSpPr>
            <a:spLocks noGrp="1"/>
          </p:cNvSpPr>
          <p:nvPr>
            <p:ph idx="1"/>
          </p:nvPr>
        </p:nvSpPr>
        <p:spPr/>
        <p:txBody>
          <a:bodyPr/>
          <a:lstStyle/>
          <a:p>
            <a:r>
              <a:rPr lang="en-US" dirty="0"/>
              <a:t>Providing interpreter services to those who do not speak </a:t>
            </a:r>
            <a:r>
              <a:rPr lang="hr-HR" dirty="0" err="1" smtClean="0"/>
              <a:t>the</a:t>
            </a:r>
            <a:r>
              <a:rPr lang="hr-HR" dirty="0" smtClean="0"/>
              <a:t> </a:t>
            </a:r>
            <a:r>
              <a:rPr lang="hr-HR" dirty="0" err="1" smtClean="0"/>
              <a:t>language</a:t>
            </a:r>
            <a:r>
              <a:rPr lang="hr-HR" dirty="0" smtClean="0"/>
              <a:t> </a:t>
            </a:r>
            <a:r>
              <a:rPr lang="hr-HR" dirty="0" err="1" smtClean="0"/>
              <a:t>of</a:t>
            </a:r>
            <a:r>
              <a:rPr lang="hr-HR" dirty="0" smtClean="0"/>
              <a:t> </a:t>
            </a:r>
            <a:r>
              <a:rPr lang="hr-HR" dirty="0" err="1" smtClean="0"/>
              <a:t>the</a:t>
            </a:r>
            <a:r>
              <a:rPr lang="hr-HR" dirty="0" smtClean="0"/>
              <a:t> </a:t>
            </a:r>
            <a:r>
              <a:rPr lang="hr-HR" dirty="0" err="1" smtClean="0"/>
              <a:t>court</a:t>
            </a:r>
            <a:r>
              <a:rPr lang="en-US" dirty="0" smtClean="0"/>
              <a:t> </a:t>
            </a:r>
            <a:r>
              <a:rPr lang="en-US" dirty="0"/>
              <a:t>cannot </a:t>
            </a:r>
            <a:r>
              <a:rPr lang="en-US" dirty="0" smtClean="0"/>
              <a:t>ensure</a:t>
            </a:r>
            <a:r>
              <a:rPr lang="hr-HR" dirty="0" smtClean="0"/>
              <a:t> </a:t>
            </a:r>
            <a:r>
              <a:rPr lang="en-US" dirty="0" smtClean="0"/>
              <a:t>equal </a:t>
            </a:r>
            <a:r>
              <a:rPr lang="en-US" dirty="0"/>
              <a:t>access to justice unless those interpreters are competent. </a:t>
            </a:r>
            <a:endParaRPr lang="hr-HR" dirty="0" smtClean="0"/>
          </a:p>
          <a:p>
            <a:r>
              <a:rPr lang="en-US" dirty="0" smtClean="0"/>
              <a:t>Hence the</a:t>
            </a:r>
            <a:r>
              <a:rPr lang="hr-HR" dirty="0" smtClean="0"/>
              <a:t> </a:t>
            </a:r>
            <a:r>
              <a:rPr lang="en-US" dirty="0" smtClean="0"/>
              <a:t>linguistic </a:t>
            </a:r>
            <a:r>
              <a:rPr lang="en-US" dirty="0"/>
              <a:t>aspect of interpreting: ''competence'' and the professional aspect</a:t>
            </a:r>
            <a:r>
              <a:rPr lang="en-US" dirty="0" smtClean="0"/>
              <a:t>:</a:t>
            </a:r>
            <a:r>
              <a:rPr lang="hr-HR" smtClean="0"/>
              <a:t> </a:t>
            </a:r>
            <a:r>
              <a:rPr lang="en-US" smtClean="0"/>
              <a:t>'</a:t>
            </a:r>
            <a:r>
              <a:rPr lang="en-US" dirty="0"/>
              <a:t>'ethics'' impinge on the social aspect: ''access and equity''</a:t>
            </a:r>
          </a:p>
        </p:txBody>
      </p:sp>
    </p:spTree>
    <p:extLst>
      <p:ext uri="{BB962C8B-B14F-4D97-AF65-F5344CB8AC3E}">
        <p14:creationId xmlns:p14="http://schemas.microsoft.com/office/powerpoint/2010/main" val="6536042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Access to </a:t>
            </a:r>
            <a:r>
              <a:rPr lang="hr-HR" dirty="0" err="1" smtClean="0"/>
              <a:t>justice</a:t>
            </a:r>
            <a:endParaRPr lang="en-US" dirty="0"/>
          </a:p>
        </p:txBody>
      </p:sp>
      <p:sp>
        <p:nvSpPr>
          <p:cNvPr id="3" name="Content Placeholder 2"/>
          <p:cNvSpPr>
            <a:spLocks noGrp="1"/>
          </p:cNvSpPr>
          <p:nvPr>
            <p:ph idx="1"/>
          </p:nvPr>
        </p:nvSpPr>
        <p:spPr/>
        <p:txBody>
          <a:bodyPr/>
          <a:lstStyle/>
          <a:p>
            <a:r>
              <a:rPr lang="hr-HR" dirty="0" err="1" smtClean="0"/>
              <a:t>Misconception</a:t>
            </a:r>
            <a:r>
              <a:rPr lang="hr-HR" dirty="0" smtClean="0"/>
              <a:t> </a:t>
            </a:r>
            <a:r>
              <a:rPr lang="hr-HR" dirty="0" err="1" smtClean="0"/>
              <a:t>that</a:t>
            </a:r>
            <a:r>
              <a:rPr lang="hr-HR" dirty="0" smtClean="0"/>
              <a:t> </a:t>
            </a:r>
            <a:r>
              <a:rPr lang="hr-HR" dirty="0" err="1" smtClean="0"/>
              <a:t>it</a:t>
            </a:r>
            <a:r>
              <a:rPr lang="hr-HR" dirty="0" smtClean="0"/>
              <a:t> </a:t>
            </a:r>
            <a:r>
              <a:rPr lang="hr-HR" dirty="0" err="1" smtClean="0"/>
              <a:t>is</a:t>
            </a:r>
            <a:r>
              <a:rPr lang="hr-HR" dirty="0" smtClean="0"/>
              <a:t> </a:t>
            </a:r>
            <a:r>
              <a:rPr lang="hr-HR" dirty="0" err="1" smtClean="0"/>
              <a:t>only</a:t>
            </a:r>
            <a:r>
              <a:rPr lang="hr-HR" dirty="0" smtClean="0"/>
              <a:t> </a:t>
            </a:r>
            <a:r>
              <a:rPr lang="hr-HR" dirty="0" err="1" smtClean="0"/>
              <a:t>the</a:t>
            </a:r>
            <a:r>
              <a:rPr lang="hr-HR" dirty="0" smtClean="0"/>
              <a:t> </a:t>
            </a:r>
            <a:r>
              <a:rPr lang="hr-HR" dirty="0" err="1" smtClean="0"/>
              <a:t>accused</a:t>
            </a:r>
            <a:r>
              <a:rPr lang="hr-HR" dirty="0" smtClean="0"/>
              <a:t> </a:t>
            </a:r>
            <a:r>
              <a:rPr lang="hr-HR" dirty="0" err="1" smtClean="0"/>
              <a:t>who</a:t>
            </a:r>
            <a:r>
              <a:rPr lang="hr-HR" dirty="0" smtClean="0"/>
              <a:t> </a:t>
            </a:r>
            <a:r>
              <a:rPr lang="hr-HR" dirty="0" err="1" smtClean="0"/>
              <a:t>does</a:t>
            </a:r>
            <a:r>
              <a:rPr lang="hr-HR" dirty="0" smtClean="0"/>
              <a:t> </a:t>
            </a:r>
            <a:r>
              <a:rPr lang="hr-HR" dirty="0" err="1" smtClean="0"/>
              <a:t>not</a:t>
            </a:r>
            <a:r>
              <a:rPr lang="hr-HR" dirty="0" smtClean="0"/>
              <a:t> </a:t>
            </a:r>
            <a:r>
              <a:rPr lang="hr-HR" dirty="0" err="1" smtClean="0"/>
              <a:t>understand</a:t>
            </a:r>
            <a:r>
              <a:rPr lang="hr-HR" dirty="0" smtClean="0"/>
              <a:t> </a:t>
            </a:r>
            <a:r>
              <a:rPr lang="hr-HR" dirty="0" err="1" smtClean="0"/>
              <a:t>the</a:t>
            </a:r>
            <a:r>
              <a:rPr lang="hr-HR" dirty="0" smtClean="0"/>
              <a:t> </a:t>
            </a:r>
            <a:r>
              <a:rPr lang="hr-HR" dirty="0" err="1" smtClean="0"/>
              <a:t>language</a:t>
            </a:r>
            <a:r>
              <a:rPr lang="hr-HR" dirty="0" smtClean="0"/>
              <a:t> </a:t>
            </a:r>
            <a:r>
              <a:rPr lang="hr-HR" dirty="0" err="1" smtClean="0"/>
              <a:t>of</a:t>
            </a:r>
            <a:r>
              <a:rPr lang="hr-HR" dirty="0" smtClean="0"/>
              <a:t> </a:t>
            </a:r>
            <a:r>
              <a:rPr lang="hr-HR" dirty="0" err="1" smtClean="0"/>
              <a:t>the</a:t>
            </a:r>
            <a:r>
              <a:rPr lang="hr-HR" dirty="0" smtClean="0"/>
              <a:t> </a:t>
            </a:r>
            <a:r>
              <a:rPr lang="hr-HR" dirty="0" err="1" smtClean="0"/>
              <a:t>courtroom</a:t>
            </a:r>
            <a:r>
              <a:rPr lang="hr-HR" dirty="0" smtClean="0"/>
              <a:t>; </a:t>
            </a:r>
            <a:r>
              <a:rPr lang="hr-HR" dirty="0" err="1" smtClean="0"/>
              <a:t>when</a:t>
            </a:r>
            <a:r>
              <a:rPr lang="hr-HR" dirty="0" smtClean="0"/>
              <a:t> one participant </a:t>
            </a:r>
            <a:r>
              <a:rPr lang="hr-HR" dirty="0" err="1" smtClean="0"/>
              <a:t>cannot</a:t>
            </a:r>
            <a:r>
              <a:rPr lang="hr-HR" dirty="0" smtClean="0"/>
              <a:t> </a:t>
            </a:r>
            <a:r>
              <a:rPr lang="hr-HR" dirty="0" err="1" smtClean="0"/>
              <a:t>understand</a:t>
            </a:r>
            <a:r>
              <a:rPr lang="hr-HR" dirty="0" smtClean="0"/>
              <a:t> </a:t>
            </a:r>
            <a:r>
              <a:rPr lang="hr-HR" dirty="0" err="1" smtClean="0"/>
              <a:t>or</a:t>
            </a:r>
            <a:r>
              <a:rPr lang="hr-HR" dirty="0" smtClean="0"/>
              <a:t> </a:t>
            </a:r>
            <a:r>
              <a:rPr lang="hr-HR" dirty="0" err="1" smtClean="0"/>
              <a:t>be</a:t>
            </a:r>
            <a:r>
              <a:rPr lang="hr-HR" dirty="0" smtClean="0"/>
              <a:t> </a:t>
            </a:r>
            <a:r>
              <a:rPr lang="hr-HR" dirty="0" err="1" smtClean="0"/>
              <a:t>understood</a:t>
            </a:r>
            <a:r>
              <a:rPr lang="hr-HR" dirty="0" smtClean="0"/>
              <a:t>, </a:t>
            </a:r>
            <a:r>
              <a:rPr lang="hr-HR" dirty="0" err="1" smtClean="0"/>
              <a:t>it</a:t>
            </a:r>
            <a:r>
              <a:rPr lang="hr-HR" dirty="0" smtClean="0"/>
              <a:t> </a:t>
            </a:r>
            <a:r>
              <a:rPr lang="hr-HR" dirty="0" err="1" smtClean="0"/>
              <a:t>is</a:t>
            </a:r>
            <a:r>
              <a:rPr lang="hr-HR" dirty="0" smtClean="0"/>
              <a:t> </a:t>
            </a:r>
            <a:r>
              <a:rPr lang="hr-HR" dirty="0" err="1" smtClean="0"/>
              <a:t>the</a:t>
            </a:r>
            <a:r>
              <a:rPr lang="hr-HR" dirty="0" smtClean="0"/>
              <a:t> </a:t>
            </a:r>
            <a:r>
              <a:rPr lang="hr-HR" dirty="0" err="1" smtClean="0"/>
              <a:t>legal</a:t>
            </a:r>
            <a:r>
              <a:rPr lang="hr-HR" dirty="0" smtClean="0"/>
              <a:t> </a:t>
            </a:r>
            <a:r>
              <a:rPr lang="hr-HR" dirty="0" err="1" smtClean="0"/>
              <a:t>process</a:t>
            </a:r>
            <a:r>
              <a:rPr lang="hr-HR" dirty="0" smtClean="0"/>
              <a:t> </a:t>
            </a:r>
            <a:r>
              <a:rPr lang="hr-HR" dirty="0" err="1" smtClean="0"/>
              <a:t>itself</a:t>
            </a:r>
            <a:r>
              <a:rPr lang="hr-HR" dirty="0" smtClean="0"/>
              <a:t> </a:t>
            </a:r>
            <a:r>
              <a:rPr lang="hr-HR" dirty="0" err="1" smtClean="0"/>
              <a:t>that</a:t>
            </a:r>
            <a:r>
              <a:rPr lang="hr-HR" dirty="0" smtClean="0"/>
              <a:t> </a:t>
            </a:r>
            <a:r>
              <a:rPr lang="hr-HR" dirty="0" err="1" smtClean="0"/>
              <a:t>suffers</a:t>
            </a:r>
            <a:r>
              <a:rPr lang="hr-HR" dirty="0" smtClean="0"/>
              <a:t> </a:t>
            </a:r>
            <a:r>
              <a:rPr lang="hr-HR" dirty="0" err="1" smtClean="0"/>
              <a:t>and</a:t>
            </a:r>
            <a:r>
              <a:rPr lang="hr-HR" dirty="0" smtClean="0"/>
              <a:t> </a:t>
            </a:r>
            <a:r>
              <a:rPr lang="hr-HR" dirty="0" err="1" smtClean="0"/>
              <a:t>justice</a:t>
            </a:r>
            <a:r>
              <a:rPr lang="hr-HR" dirty="0" smtClean="0"/>
              <a:t> </a:t>
            </a:r>
            <a:r>
              <a:rPr lang="hr-HR" dirty="0" err="1" smtClean="0"/>
              <a:t>cannot</a:t>
            </a:r>
            <a:r>
              <a:rPr lang="hr-HR" dirty="0" smtClean="0"/>
              <a:t> </a:t>
            </a:r>
            <a:r>
              <a:rPr lang="hr-HR" dirty="0" err="1" smtClean="0"/>
              <a:t>be</a:t>
            </a:r>
            <a:r>
              <a:rPr lang="hr-HR" dirty="0" smtClean="0"/>
              <a:t> </a:t>
            </a:r>
            <a:r>
              <a:rPr lang="hr-HR" dirty="0" err="1" smtClean="0"/>
              <a:t>done</a:t>
            </a:r>
            <a:endParaRPr lang="hr-HR" dirty="0" smtClean="0"/>
          </a:p>
          <a:p>
            <a:r>
              <a:rPr lang="hr-HR" dirty="0" err="1" smtClean="0"/>
              <a:t>Lawyer’s</a:t>
            </a:r>
            <a:r>
              <a:rPr lang="hr-HR" dirty="0" smtClean="0"/>
              <a:t> </a:t>
            </a:r>
            <a:r>
              <a:rPr lang="hr-HR" dirty="0" err="1" smtClean="0"/>
              <a:t>questions</a:t>
            </a:r>
            <a:r>
              <a:rPr lang="hr-HR" dirty="0" smtClean="0"/>
              <a:t>,</a:t>
            </a:r>
            <a:r>
              <a:rPr lang="hr-HR" dirty="0"/>
              <a:t> </a:t>
            </a:r>
            <a:r>
              <a:rPr lang="hr-HR" dirty="0" err="1"/>
              <a:t>j</a:t>
            </a:r>
            <a:r>
              <a:rPr lang="hr-HR" dirty="0" err="1" smtClean="0"/>
              <a:t>ury’s</a:t>
            </a:r>
            <a:r>
              <a:rPr lang="hr-HR" dirty="0" smtClean="0"/>
              <a:t> </a:t>
            </a:r>
            <a:r>
              <a:rPr lang="hr-HR" dirty="0" err="1" smtClean="0"/>
              <a:t>attempts</a:t>
            </a:r>
            <a:r>
              <a:rPr lang="hr-HR" dirty="0" smtClean="0"/>
              <a:t> to </a:t>
            </a:r>
            <a:r>
              <a:rPr lang="hr-HR" dirty="0" err="1" smtClean="0"/>
              <a:t>evaluate</a:t>
            </a:r>
            <a:r>
              <a:rPr lang="hr-HR" dirty="0" smtClean="0"/>
              <a:t> </a:t>
            </a:r>
            <a:r>
              <a:rPr lang="hr-HR" dirty="0" err="1" smtClean="0"/>
              <a:t>the</a:t>
            </a:r>
            <a:r>
              <a:rPr lang="hr-HR" dirty="0" smtClean="0"/>
              <a:t> </a:t>
            </a:r>
            <a:r>
              <a:rPr lang="hr-HR" dirty="0" err="1" smtClean="0"/>
              <a:t>credibility</a:t>
            </a:r>
            <a:r>
              <a:rPr lang="hr-HR" dirty="0" smtClean="0"/>
              <a:t> </a:t>
            </a:r>
            <a:r>
              <a:rPr lang="hr-HR" dirty="0" err="1" smtClean="0"/>
              <a:t>of</a:t>
            </a:r>
            <a:r>
              <a:rPr lang="hr-HR" dirty="0" smtClean="0"/>
              <a:t> a </a:t>
            </a:r>
            <a:r>
              <a:rPr lang="hr-HR" dirty="0" err="1" smtClean="0"/>
              <a:t>witness</a:t>
            </a:r>
            <a:r>
              <a:rPr lang="hr-HR" dirty="0" smtClean="0"/>
              <a:t>,</a:t>
            </a:r>
            <a:r>
              <a:rPr lang="hr-HR" dirty="0"/>
              <a:t> a</a:t>
            </a:r>
            <a:r>
              <a:rPr lang="hr-HR" dirty="0" smtClean="0"/>
              <a:t> </a:t>
            </a:r>
            <a:r>
              <a:rPr lang="hr-HR" dirty="0" err="1" smtClean="0"/>
              <a:t>magistrate’s</a:t>
            </a:r>
            <a:r>
              <a:rPr lang="hr-HR" dirty="0" smtClean="0"/>
              <a:t> </a:t>
            </a:r>
            <a:r>
              <a:rPr lang="hr-HR" dirty="0" err="1" smtClean="0"/>
              <a:t>evaluation</a:t>
            </a:r>
            <a:r>
              <a:rPr lang="hr-HR" dirty="0" smtClean="0"/>
              <a:t> </a:t>
            </a:r>
            <a:r>
              <a:rPr lang="hr-HR" dirty="0" err="1" smtClean="0"/>
              <a:t>of</a:t>
            </a:r>
            <a:r>
              <a:rPr lang="hr-HR" dirty="0" smtClean="0"/>
              <a:t> </a:t>
            </a:r>
            <a:r>
              <a:rPr lang="hr-HR" dirty="0" err="1" smtClean="0"/>
              <a:t>the</a:t>
            </a:r>
            <a:r>
              <a:rPr lang="hr-HR" dirty="0" smtClean="0"/>
              <a:t> </a:t>
            </a:r>
            <a:r>
              <a:rPr lang="hr-HR" dirty="0" err="1" smtClean="0"/>
              <a:t>evidence</a:t>
            </a:r>
            <a:r>
              <a:rPr lang="hr-HR" dirty="0" smtClean="0"/>
              <a:t> </a:t>
            </a:r>
            <a:r>
              <a:rPr lang="hr-HR" dirty="0" err="1" smtClean="0"/>
              <a:t>can</a:t>
            </a:r>
            <a:r>
              <a:rPr lang="hr-HR" dirty="0" smtClean="0"/>
              <a:t> </a:t>
            </a:r>
            <a:r>
              <a:rPr lang="hr-HR" dirty="0" err="1" smtClean="0"/>
              <a:t>be</a:t>
            </a:r>
            <a:r>
              <a:rPr lang="hr-HR" dirty="0" smtClean="0"/>
              <a:t> </a:t>
            </a:r>
            <a:r>
              <a:rPr lang="hr-HR" dirty="0" err="1" smtClean="0"/>
              <a:t>thwarted</a:t>
            </a:r>
            <a:r>
              <a:rPr lang="hr-HR" dirty="0" smtClean="0"/>
              <a:t> </a:t>
            </a:r>
            <a:r>
              <a:rPr lang="hr-HR" dirty="0" err="1" smtClean="0"/>
              <a:t>by</a:t>
            </a:r>
            <a:r>
              <a:rPr lang="hr-HR" dirty="0" smtClean="0"/>
              <a:t> </a:t>
            </a:r>
            <a:r>
              <a:rPr lang="hr-HR" dirty="0" err="1" smtClean="0"/>
              <a:t>inadequate</a:t>
            </a:r>
            <a:r>
              <a:rPr lang="hr-HR" dirty="0" smtClean="0"/>
              <a:t> </a:t>
            </a:r>
            <a:r>
              <a:rPr lang="hr-HR" dirty="0" err="1" smtClean="0"/>
              <a:t>interpretation</a:t>
            </a:r>
            <a:endParaRPr lang="hr-HR" dirty="0" smtClean="0"/>
          </a:p>
        </p:txBody>
      </p:sp>
    </p:spTree>
    <p:extLst>
      <p:ext uri="{BB962C8B-B14F-4D97-AF65-F5344CB8AC3E}">
        <p14:creationId xmlns:p14="http://schemas.microsoft.com/office/powerpoint/2010/main" val="409960069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Requirements</a:t>
            </a:r>
            <a:r>
              <a:rPr lang="hr-HR" dirty="0" smtClean="0"/>
              <a:t> for </a:t>
            </a:r>
            <a:r>
              <a:rPr lang="hr-HR" dirty="0" err="1" smtClean="0"/>
              <a:t>adequate</a:t>
            </a:r>
            <a:r>
              <a:rPr lang="hr-HR" dirty="0" smtClean="0"/>
              <a:t> </a:t>
            </a:r>
            <a:r>
              <a:rPr lang="hr-HR" dirty="0" err="1" smtClean="0"/>
              <a:t>interpreting</a:t>
            </a:r>
            <a:endParaRPr lang="en-US" dirty="0"/>
          </a:p>
        </p:txBody>
      </p:sp>
      <p:sp>
        <p:nvSpPr>
          <p:cNvPr id="3" name="Content Placeholder 2"/>
          <p:cNvSpPr>
            <a:spLocks noGrp="1"/>
          </p:cNvSpPr>
          <p:nvPr>
            <p:ph idx="1"/>
          </p:nvPr>
        </p:nvSpPr>
        <p:spPr/>
        <p:txBody>
          <a:bodyPr/>
          <a:lstStyle/>
          <a:p>
            <a:r>
              <a:rPr lang="hr-HR" dirty="0"/>
              <a:t>In </a:t>
            </a:r>
            <a:r>
              <a:rPr lang="hr-HR" dirty="0" err="1"/>
              <a:t>addition</a:t>
            </a:r>
            <a:r>
              <a:rPr lang="hr-HR" dirty="0"/>
              <a:t> to </a:t>
            </a:r>
            <a:r>
              <a:rPr lang="hr-HR" dirty="0" err="1"/>
              <a:t>competence</a:t>
            </a:r>
            <a:r>
              <a:rPr lang="hr-HR" dirty="0"/>
              <a:t> </a:t>
            </a:r>
            <a:r>
              <a:rPr lang="hr-HR" dirty="0" err="1"/>
              <a:t>and</a:t>
            </a:r>
            <a:r>
              <a:rPr lang="hr-HR" dirty="0"/>
              <a:t> </a:t>
            </a:r>
            <a:r>
              <a:rPr lang="hr-HR" dirty="0" err="1"/>
              <a:t>training</a:t>
            </a:r>
            <a:r>
              <a:rPr lang="hr-HR" dirty="0"/>
              <a:t>, </a:t>
            </a:r>
            <a:r>
              <a:rPr lang="hr-HR" dirty="0" err="1"/>
              <a:t>the</a:t>
            </a:r>
            <a:r>
              <a:rPr lang="hr-HR" dirty="0"/>
              <a:t> </a:t>
            </a:r>
            <a:r>
              <a:rPr lang="hr-HR" dirty="0" err="1"/>
              <a:t>interpreter’s</a:t>
            </a:r>
            <a:r>
              <a:rPr lang="hr-HR" dirty="0"/>
              <a:t> </a:t>
            </a:r>
            <a:r>
              <a:rPr lang="hr-HR" dirty="0" err="1"/>
              <a:t>opportunity</a:t>
            </a:r>
            <a:r>
              <a:rPr lang="hr-HR" dirty="0"/>
              <a:t> to </a:t>
            </a:r>
            <a:r>
              <a:rPr lang="hr-HR" dirty="0" err="1"/>
              <a:t>render</a:t>
            </a:r>
            <a:r>
              <a:rPr lang="hr-HR" dirty="0"/>
              <a:t> </a:t>
            </a:r>
            <a:r>
              <a:rPr lang="hr-HR" dirty="0" err="1"/>
              <a:t>adequate</a:t>
            </a:r>
            <a:r>
              <a:rPr lang="hr-HR" dirty="0"/>
              <a:t> </a:t>
            </a:r>
            <a:r>
              <a:rPr lang="hr-HR" dirty="0" err="1"/>
              <a:t>interpretation</a:t>
            </a:r>
            <a:r>
              <a:rPr lang="hr-HR" dirty="0"/>
              <a:t> </a:t>
            </a:r>
            <a:r>
              <a:rPr lang="hr-HR" dirty="0" err="1"/>
              <a:t>depends</a:t>
            </a:r>
            <a:r>
              <a:rPr lang="hr-HR" dirty="0"/>
              <a:t> </a:t>
            </a:r>
            <a:r>
              <a:rPr lang="hr-HR" dirty="0" err="1"/>
              <a:t>heavily</a:t>
            </a:r>
            <a:r>
              <a:rPr lang="hr-HR" dirty="0"/>
              <a:t> on </a:t>
            </a:r>
            <a:r>
              <a:rPr lang="hr-HR" dirty="0" err="1"/>
              <a:t>physical</a:t>
            </a:r>
            <a:r>
              <a:rPr lang="hr-HR" dirty="0"/>
              <a:t> </a:t>
            </a:r>
            <a:r>
              <a:rPr lang="hr-HR" dirty="0" err="1"/>
              <a:t>working</a:t>
            </a:r>
            <a:r>
              <a:rPr lang="hr-HR" dirty="0"/>
              <a:t> </a:t>
            </a:r>
            <a:r>
              <a:rPr lang="hr-HR" dirty="0" err="1"/>
              <a:t>conditions</a:t>
            </a:r>
            <a:r>
              <a:rPr lang="hr-HR" dirty="0"/>
              <a:t> </a:t>
            </a:r>
            <a:r>
              <a:rPr lang="hr-HR" dirty="0" err="1"/>
              <a:t>and</a:t>
            </a:r>
            <a:r>
              <a:rPr lang="hr-HR" dirty="0"/>
              <a:t> </a:t>
            </a:r>
            <a:r>
              <a:rPr lang="hr-HR" dirty="0" err="1"/>
              <a:t>the</a:t>
            </a:r>
            <a:r>
              <a:rPr lang="hr-HR" dirty="0"/>
              <a:t> </a:t>
            </a:r>
            <a:r>
              <a:rPr lang="hr-HR" dirty="0" err="1"/>
              <a:t>behaviour</a:t>
            </a:r>
            <a:r>
              <a:rPr lang="hr-HR" dirty="0"/>
              <a:t> </a:t>
            </a:r>
            <a:r>
              <a:rPr lang="hr-HR" dirty="0" err="1"/>
              <a:t>of</a:t>
            </a:r>
            <a:r>
              <a:rPr lang="hr-HR" dirty="0"/>
              <a:t> </a:t>
            </a:r>
            <a:r>
              <a:rPr lang="hr-HR" dirty="0" err="1"/>
              <a:t>all</a:t>
            </a:r>
            <a:r>
              <a:rPr lang="hr-HR" dirty="0"/>
              <a:t> </a:t>
            </a:r>
            <a:r>
              <a:rPr lang="hr-HR" dirty="0" err="1"/>
              <a:t>the</a:t>
            </a:r>
            <a:r>
              <a:rPr lang="hr-HR" dirty="0"/>
              <a:t> </a:t>
            </a:r>
            <a:r>
              <a:rPr lang="hr-HR" dirty="0" err="1"/>
              <a:t>participants</a:t>
            </a:r>
            <a:r>
              <a:rPr lang="hr-HR" dirty="0"/>
              <a:t> </a:t>
            </a:r>
            <a:r>
              <a:rPr lang="hr-HR" dirty="0" err="1"/>
              <a:t>in</a:t>
            </a:r>
            <a:r>
              <a:rPr lang="hr-HR" dirty="0"/>
              <a:t> </a:t>
            </a:r>
            <a:r>
              <a:rPr lang="hr-HR" dirty="0" err="1"/>
              <a:t>the</a:t>
            </a:r>
            <a:r>
              <a:rPr lang="hr-HR" dirty="0"/>
              <a:t> </a:t>
            </a:r>
            <a:r>
              <a:rPr lang="hr-HR" dirty="0" err="1" smtClean="0"/>
              <a:t>interaction</a:t>
            </a:r>
            <a:endParaRPr lang="hr-HR" dirty="0" smtClean="0"/>
          </a:p>
          <a:p>
            <a:r>
              <a:rPr lang="hr-HR" dirty="0" err="1" smtClean="0"/>
              <a:t>Before</a:t>
            </a:r>
            <a:r>
              <a:rPr lang="hr-HR" dirty="0" smtClean="0"/>
              <a:t> </a:t>
            </a:r>
            <a:r>
              <a:rPr lang="hr-HR" dirty="0" err="1" smtClean="0"/>
              <a:t>the</a:t>
            </a:r>
            <a:r>
              <a:rPr lang="hr-HR" dirty="0" smtClean="0"/>
              <a:t> event, </a:t>
            </a:r>
            <a:r>
              <a:rPr lang="hr-HR" dirty="0" err="1" smtClean="0"/>
              <a:t>interpreters</a:t>
            </a:r>
            <a:r>
              <a:rPr lang="hr-HR" dirty="0" smtClean="0"/>
              <a:t> </a:t>
            </a:r>
            <a:r>
              <a:rPr lang="hr-HR" dirty="0" err="1" smtClean="0"/>
              <a:t>need</a:t>
            </a:r>
            <a:r>
              <a:rPr lang="hr-HR" dirty="0" smtClean="0"/>
              <a:t> to </a:t>
            </a:r>
            <a:r>
              <a:rPr lang="hr-HR" dirty="0" err="1" smtClean="0"/>
              <a:t>be</a:t>
            </a:r>
            <a:r>
              <a:rPr lang="hr-HR" dirty="0" smtClean="0"/>
              <a:t> </a:t>
            </a:r>
            <a:r>
              <a:rPr lang="hr-HR" dirty="0" err="1" smtClean="0"/>
              <a:t>briefed</a:t>
            </a:r>
            <a:r>
              <a:rPr lang="hr-HR" dirty="0" smtClean="0"/>
              <a:t> </a:t>
            </a:r>
            <a:r>
              <a:rPr lang="hr-HR" dirty="0" err="1" smtClean="0"/>
              <a:t>with</a:t>
            </a:r>
            <a:r>
              <a:rPr lang="hr-HR" dirty="0" smtClean="0"/>
              <a:t> as </a:t>
            </a:r>
            <a:r>
              <a:rPr lang="hr-HR" dirty="0" err="1" smtClean="0"/>
              <a:t>much</a:t>
            </a:r>
            <a:r>
              <a:rPr lang="hr-HR" dirty="0" smtClean="0"/>
              <a:t> </a:t>
            </a:r>
            <a:r>
              <a:rPr lang="hr-HR" dirty="0" err="1" smtClean="0"/>
              <a:t>background</a:t>
            </a:r>
            <a:r>
              <a:rPr lang="hr-HR" dirty="0" smtClean="0"/>
              <a:t> </a:t>
            </a:r>
            <a:r>
              <a:rPr lang="hr-HR" dirty="0" err="1" smtClean="0"/>
              <a:t>information</a:t>
            </a:r>
            <a:r>
              <a:rPr lang="hr-HR" dirty="0" smtClean="0"/>
              <a:t> as </a:t>
            </a:r>
            <a:r>
              <a:rPr lang="hr-HR" dirty="0" err="1" smtClean="0"/>
              <a:t>possible</a:t>
            </a:r>
            <a:r>
              <a:rPr lang="hr-HR" dirty="0" smtClean="0"/>
              <a:t>; </a:t>
            </a:r>
            <a:r>
              <a:rPr lang="hr-HR" dirty="0" err="1" smtClean="0"/>
              <a:t>during</a:t>
            </a:r>
            <a:r>
              <a:rPr lang="hr-HR" dirty="0" smtClean="0"/>
              <a:t> </a:t>
            </a:r>
            <a:r>
              <a:rPr lang="hr-HR" dirty="0" err="1" smtClean="0"/>
              <a:t>the</a:t>
            </a:r>
            <a:r>
              <a:rPr lang="hr-HR" dirty="0" smtClean="0"/>
              <a:t> </a:t>
            </a:r>
            <a:r>
              <a:rPr lang="hr-HR" dirty="0" err="1" smtClean="0"/>
              <a:t>hearing</a:t>
            </a:r>
            <a:r>
              <a:rPr lang="hr-HR" dirty="0" smtClean="0"/>
              <a:t>, </a:t>
            </a:r>
            <a:r>
              <a:rPr lang="hr-HR" dirty="0" err="1" smtClean="0"/>
              <a:t>turns</a:t>
            </a:r>
            <a:r>
              <a:rPr lang="hr-HR" dirty="0" smtClean="0"/>
              <a:t> at talk must </a:t>
            </a:r>
            <a:r>
              <a:rPr lang="hr-HR" dirty="0" err="1" smtClean="0"/>
              <a:t>be</a:t>
            </a:r>
            <a:r>
              <a:rPr lang="hr-HR" dirty="0" smtClean="0"/>
              <a:t> </a:t>
            </a:r>
            <a:r>
              <a:rPr lang="hr-HR" dirty="0" err="1" smtClean="0"/>
              <a:t>clear</a:t>
            </a:r>
            <a:r>
              <a:rPr lang="hr-HR" dirty="0" smtClean="0"/>
              <a:t> </a:t>
            </a:r>
            <a:r>
              <a:rPr lang="hr-HR" dirty="0" err="1" smtClean="0"/>
              <a:t>and</a:t>
            </a:r>
            <a:r>
              <a:rPr lang="hr-HR" dirty="0" smtClean="0"/>
              <a:t> </a:t>
            </a:r>
            <a:r>
              <a:rPr lang="hr-HR" dirty="0" err="1" smtClean="0"/>
              <a:t>of</a:t>
            </a:r>
            <a:r>
              <a:rPr lang="hr-HR" dirty="0" smtClean="0"/>
              <a:t> </a:t>
            </a:r>
            <a:r>
              <a:rPr lang="hr-HR" dirty="0" err="1" smtClean="0"/>
              <a:t>manageable</a:t>
            </a:r>
            <a:r>
              <a:rPr lang="hr-HR" dirty="0" smtClean="0"/>
              <a:t> </a:t>
            </a:r>
            <a:r>
              <a:rPr lang="hr-HR" dirty="0" err="1" smtClean="0"/>
              <a:t>length</a:t>
            </a:r>
            <a:r>
              <a:rPr lang="hr-HR" dirty="0" smtClean="0"/>
              <a:t>; </a:t>
            </a:r>
            <a:r>
              <a:rPr lang="hr-HR" dirty="0" err="1" smtClean="0"/>
              <a:t>the</a:t>
            </a:r>
            <a:r>
              <a:rPr lang="hr-HR" dirty="0" smtClean="0"/>
              <a:t> </a:t>
            </a:r>
            <a:r>
              <a:rPr lang="hr-HR" dirty="0" err="1" smtClean="0"/>
              <a:t>interpreter</a:t>
            </a:r>
            <a:r>
              <a:rPr lang="hr-HR" dirty="0" smtClean="0"/>
              <a:t> </a:t>
            </a:r>
            <a:r>
              <a:rPr lang="hr-HR" dirty="0" err="1" smtClean="0"/>
              <a:t>should</a:t>
            </a:r>
            <a:r>
              <a:rPr lang="hr-HR" dirty="0" smtClean="0"/>
              <a:t> </a:t>
            </a:r>
            <a:r>
              <a:rPr lang="hr-HR" dirty="0" err="1" smtClean="0"/>
              <a:t>be</a:t>
            </a:r>
            <a:r>
              <a:rPr lang="hr-HR" dirty="0" smtClean="0"/>
              <a:t> </a:t>
            </a:r>
            <a:r>
              <a:rPr lang="hr-HR" dirty="0" err="1" smtClean="0"/>
              <a:t>given</a:t>
            </a:r>
            <a:r>
              <a:rPr lang="hr-HR" dirty="0" smtClean="0"/>
              <a:t> </a:t>
            </a:r>
            <a:r>
              <a:rPr lang="hr-HR" dirty="0" err="1" smtClean="0"/>
              <a:t>the</a:t>
            </a:r>
            <a:r>
              <a:rPr lang="hr-HR" dirty="0" smtClean="0"/>
              <a:t> </a:t>
            </a:r>
            <a:r>
              <a:rPr lang="hr-HR" dirty="0" err="1" smtClean="0"/>
              <a:t>possibility</a:t>
            </a:r>
            <a:r>
              <a:rPr lang="hr-HR" dirty="0" smtClean="0"/>
              <a:t> to </a:t>
            </a:r>
            <a:r>
              <a:rPr lang="hr-HR" dirty="0" err="1" smtClean="0"/>
              <a:t>interrupt</a:t>
            </a:r>
            <a:r>
              <a:rPr lang="hr-HR" dirty="0" smtClean="0"/>
              <a:t> </a:t>
            </a:r>
            <a:r>
              <a:rPr lang="hr-HR" dirty="0" err="1" smtClean="0"/>
              <a:t>the</a:t>
            </a:r>
            <a:r>
              <a:rPr lang="hr-HR" dirty="0" smtClean="0"/>
              <a:t> </a:t>
            </a:r>
            <a:r>
              <a:rPr lang="hr-HR" dirty="0" err="1" smtClean="0"/>
              <a:t>proceedings</a:t>
            </a:r>
            <a:r>
              <a:rPr lang="hr-HR" dirty="0" smtClean="0"/>
              <a:t> </a:t>
            </a:r>
            <a:r>
              <a:rPr lang="hr-HR" dirty="0" err="1" smtClean="0"/>
              <a:t>if</a:t>
            </a:r>
            <a:r>
              <a:rPr lang="hr-HR" dirty="0" smtClean="0"/>
              <a:t> </a:t>
            </a:r>
            <a:r>
              <a:rPr lang="hr-HR" dirty="0" err="1" smtClean="0"/>
              <a:t>clarification</a:t>
            </a:r>
            <a:r>
              <a:rPr lang="hr-HR" dirty="0" smtClean="0"/>
              <a:t> </a:t>
            </a:r>
            <a:r>
              <a:rPr lang="hr-HR" dirty="0" err="1" smtClean="0"/>
              <a:t>is</a:t>
            </a:r>
            <a:r>
              <a:rPr lang="hr-HR" dirty="0" smtClean="0"/>
              <a:t> </a:t>
            </a:r>
            <a:r>
              <a:rPr lang="hr-HR" dirty="0" err="1" smtClean="0"/>
              <a:t>needed</a:t>
            </a:r>
            <a:r>
              <a:rPr lang="hr-HR" dirty="0" smtClean="0"/>
              <a:t>; </a:t>
            </a:r>
            <a:r>
              <a:rPr lang="hr-HR" dirty="0" err="1" smtClean="0"/>
              <a:t>proper</a:t>
            </a:r>
            <a:r>
              <a:rPr lang="hr-HR" dirty="0" smtClean="0"/>
              <a:t> </a:t>
            </a:r>
            <a:r>
              <a:rPr lang="hr-HR" dirty="0" err="1" smtClean="0"/>
              <a:t>acoustics</a:t>
            </a:r>
            <a:r>
              <a:rPr lang="hr-HR" dirty="0" smtClean="0"/>
              <a:t>; </a:t>
            </a:r>
            <a:r>
              <a:rPr lang="hr-HR" dirty="0" err="1" smtClean="0"/>
              <a:t>comfortable</a:t>
            </a:r>
            <a:r>
              <a:rPr lang="hr-HR" dirty="0" smtClean="0"/>
              <a:t> </a:t>
            </a:r>
            <a:r>
              <a:rPr lang="hr-HR" dirty="0" err="1" smtClean="0"/>
              <a:t>seating</a:t>
            </a:r>
            <a:r>
              <a:rPr lang="hr-HR" dirty="0" smtClean="0"/>
              <a:t> to </a:t>
            </a:r>
            <a:r>
              <a:rPr lang="hr-HR" dirty="0" err="1" smtClean="0"/>
              <a:t>allow</a:t>
            </a:r>
            <a:r>
              <a:rPr lang="hr-HR" dirty="0" smtClean="0"/>
              <a:t> note-</a:t>
            </a:r>
            <a:r>
              <a:rPr lang="hr-HR" dirty="0" err="1" smtClean="0"/>
              <a:t>taking</a:t>
            </a:r>
            <a:r>
              <a:rPr lang="hr-HR" dirty="0" smtClean="0"/>
              <a:t> </a:t>
            </a:r>
            <a:r>
              <a:rPr lang="hr-HR" dirty="0" err="1" smtClean="0"/>
              <a:t>and</a:t>
            </a:r>
            <a:r>
              <a:rPr lang="hr-HR" dirty="0" smtClean="0"/>
              <a:t> reference </a:t>
            </a:r>
            <a:r>
              <a:rPr lang="hr-HR" dirty="0" err="1" smtClean="0"/>
              <a:t>material</a:t>
            </a:r>
            <a:r>
              <a:rPr lang="hr-HR" dirty="0" smtClean="0"/>
              <a:t>; </a:t>
            </a:r>
            <a:r>
              <a:rPr lang="hr-HR" dirty="0" err="1" smtClean="0"/>
              <a:t>permission</a:t>
            </a:r>
            <a:r>
              <a:rPr lang="hr-HR" dirty="0" smtClean="0"/>
              <a:t> to take </a:t>
            </a:r>
            <a:r>
              <a:rPr lang="hr-HR" dirty="0" err="1" smtClean="0"/>
              <a:t>regular</a:t>
            </a:r>
            <a:r>
              <a:rPr lang="hr-HR" dirty="0" smtClean="0"/>
              <a:t> </a:t>
            </a:r>
            <a:r>
              <a:rPr lang="hr-HR" dirty="0" err="1" smtClean="0"/>
              <a:t>breaks</a:t>
            </a:r>
            <a:endParaRPr lang="hr-HR" dirty="0" smtClean="0"/>
          </a:p>
          <a:p>
            <a:r>
              <a:rPr lang="hr-HR" dirty="0" smtClean="0"/>
              <a:t>For </a:t>
            </a:r>
            <a:r>
              <a:rPr lang="hr-HR" dirty="0" err="1" smtClean="0"/>
              <a:t>long</a:t>
            </a:r>
            <a:r>
              <a:rPr lang="hr-HR" dirty="0" smtClean="0"/>
              <a:t> </a:t>
            </a:r>
            <a:r>
              <a:rPr lang="hr-HR" dirty="0" err="1" smtClean="0"/>
              <a:t>trials</a:t>
            </a:r>
            <a:r>
              <a:rPr lang="hr-HR" dirty="0" smtClean="0"/>
              <a:t>, </a:t>
            </a:r>
            <a:r>
              <a:rPr lang="hr-HR" dirty="0" err="1" smtClean="0"/>
              <a:t>interpreters</a:t>
            </a:r>
            <a:r>
              <a:rPr lang="hr-HR" dirty="0" smtClean="0"/>
              <a:t> </a:t>
            </a:r>
            <a:r>
              <a:rPr lang="hr-HR" dirty="0" err="1" smtClean="0"/>
              <a:t>should</a:t>
            </a:r>
            <a:r>
              <a:rPr lang="hr-HR" dirty="0" smtClean="0"/>
              <a:t> </a:t>
            </a:r>
            <a:r>
              <a:rPr lang="hr-HR" dirty="0" err="1" smtClean="0"/>
              <a:t>work</a:t>
            </a:r>
            <a:r>
              <a:rPr lang="hr-HR" dirty="0" smtClean="0"/>
              <a:t> </a:t>
            </a:r>
            <a:r>
              <a:rPr lang="hr-HR" dirty="0" err="1" smtClean="0"/>
              <a:t>in</a:t>
            </a:r>
            <a:r>
              <a:rPr lang="hr-HR" dirty="0" smtClean="0"/>
              <a:t> </a:t>
            </a:r>
            <a:r>
              <a:rPr lang="hr-HR" dirty="0" err="1" smtClean="0"/>
              <a:t>pairs</a:t>
            </a:r>
            <a:endParaRPr lang="en-US" dirty="0"/>
          </a:p>
        </p:txBody>
      </p:sp>
    </p:spTree>
    <p:extLst>
      <p:ext uri="{BB962C8B-B14F-4D97-AF65-F5344CB8AC3E}">
        <p14:creationId xmlns:p14="http://schemas.microsoft.com/office/powerpoint/2010/main" val="266487989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Access to </a:t>
            </a:r>
            <a:r>
              <a:rPr lang="hr-HR" dirty="0" err="1" smtClean="0"/>
              <a:t>justice</a:t>
            </a:r>
            <a:endParaRPr lang="en-US" dirty="0"/>
          </a:p>
        </p:txBody>
      </p:sp>
      <p:sp>
        <p:nvSpPr>
          <p:cNvPr id="3" name="Content Placeholder 2"/>
          <p:cNvSpPr>
            <a:spLocks noGrp="1"/>
          </p:cNvSpPr>
          <p:nvPr>
            <p:ph idx="1"/>
          </p:nvPr>
        </p:nvSpPr>
        <p:spPr/>
        <p:txBody>
          <a:bodyPr/>
          <a:lstStyle/>
          <a:p>
            <a:r>
              <a:rPr lang="en-US" dirty="0"/>
              <a:t>The quest for </a:t>
            </a:r>
            <a:r>
              <a:rPr lang="en-US" dirty="0" smtClean="0"/>
              <a:t>access</a:t>
            </a:r>
            <a:r>
              <a:rPr lang="hr-HR" dirty="0" smtClean="0"/>
              <a:t> to </a:t>
            </a:r>
            <a:r>
              <a:rPr lang="hr-HR" dirty="0" err="1" smtClean="0"/>
              <a:t>justice</a:t>
            </a:r>
            <a:r>
              <a:rPr lang="hr-HR" dirty="0" smtClean="0"/>
              <a:t> </a:t>
            </a:r>
            <a:r>
              <a:rPr lang="en-US" dirty="0" smtClean="0"/>
              <a:t>and </a:t>
            </a:r>
            <a:r>
              <a:rPr lang="en-US" dirty="0"/>
              <a:t>equity should begin by ensuring that suitable </a:t>
            </a:r>
            <a:r>
              <a:rPr lang="en-US" dirty="0" smtClean="0"/>
              <a:t>training </a:t>
            </a:r>
            <a:r>
              <a:rPr lang="en-US" dirty="0"/>
              <a:t>is available, that practicing interpreters be required </a:t>
            </a:r>
            <a:r>
              <a:rPr lang="en-US" dirty="0" smtClean="0"/>
              <a:t>to</a:t>
            </a:r>
            <a:r>
              <a:rPr lang="hr-HR" dirty="0" smtClean="0"/>
              <a:t> </a:t>
            </a:r>
            <a:r>
              <a:rPr lang="en-US" dirty="0" smtClean="0"/>
              <a:t>undertake </a:t>
            </a:r>
            <a:r>
              <a:rPr lang="en-US" dirty="0"/>
              <a:t>such training and that performance and ethical behavior be monitored.  </a:t>
            </a:r>
            <a:br>
              <a:rPr lang="en-US" dirty="0"/>
            </a:br>
            <a:endParaRPr lang="en-US" dirty="0"/>
          </a:p>
        </p:txBody>
      </p:sp>
    </p:spTree>
    <p:extLst>
      <p:ext uri="{BB962C8B-B14F-4D97-AF65-F5344CB8AC3E}">
        <p14:creationId xmlns:p14="http://schemas.microsoft.com/office/powerpoint/2010/main" val="62179307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Quality</a:t>
            </a:r>
            <a:r>
              <a:rPr lang="hr-HR" dirty="0" smtClean="0"/>
              <a:t> </a:t>
            </a:r>
            <a:r>
              <a:rPr lang="hr-HR" dirty="0" err="1" smtClean="0"/>
              <a:t>of</a:t>
            </a:r>
            <a:r>
              <a:rPr lang="hr-HR" dirty="0" smtClean="0"/>
              <a:t> </a:t>
            </a:r>
            <a:r>
              <a:rPr lang="hr-HR" dirty="0" err="1" smtClean="0"/>
              <a:t>court</a:t>
            </a:r>
            <a:r>
              <a:rPr lang="hr-HR" dirty="0" smtClean="0"/>
              <a:t> </a:t>
            </a:r>
            <a:r>
              <a:rPr lang="hr-HR" dirty="0" err="1" smtClean="0"/>
              <a:t>interpreters</a:t>
            </a:r>
            <a:endParaRPr lang="en-US" dirty="0"/>
          </a:p>
        </p:txBody>
      </p:sp>
      <p:sp>
        <p:nvSpPr>
          <p:cNvPr id="3" name="Content Placeholder 2"/>
          <p:cNvSpPr>
            <a:spLocks noGrp="1"/>
          </p:cNvSpPr>
          <p:nvPr>
            <p:ph idx="1"/>
          </p:nvPr>
        </p:nvSpPr>
        <p:spPr/>
        <p:txBody>
          <a:bodyPr/>
          <a:lstStyle/>
          <a:p>
            <a:r>
              <a:rPr lang="en-US" dirty="0"/>
              <a:t>a </a:t>
            </a:r>
            <a:r>
              <a:rPr lang="en-US" dirty="0" smtClean="0"/>
              <a:t>great</a:t>
            </a:r>
            <a:r>
              <a:rPr lang="hr-HR" dirty="0" smtClean="0"/>
              <a:t> </a:t>
            </a:r>
            <a:r>
              <a:rPr lang="en-US" dirty="0" smtClean="0"/>
              <a:t>disparity </a:t>
            </a:r>
            <a:r>
              <a:rPr lang="en-US" dirty="0"/>
              <a:t>in the quality of interpreters, from the very skilled and </a:t>
            </a:r>
            <a:r>
              <a:rPr lang="en-US" dirty="0" smtClean="0"/>
              <a:t>highly</a:t>
            </a:r>
            <a:r>
              <a:rPr lang="hr-HR" dirty="0" smtClean="0"/>
              <a:t> </a:t>
            </a:r>
            <a:r>
              <a:rPr lang="en-US" dirty="0" smtClean="0"/>
              <a:t>educated</a:t>
            </a:r>
            <a:r>
              <a:rPr lang="en-US" dirty="0"/>
              <a:t>, who form a minority, to those with even insufficient bilingual skills</a:t>
            </a:r>
            <a:r>
              <a:rPr lang="en-US" dirty="0" smtClean="0"/>
              <a:t>.</a:t>
            </a:r>
            <a:endParaRPr lang="hr-HR" dirty="0" smtClean="0"/>
          </a:p>
          <a:p>
            <a:r>
              <a:rPr lang="en-US" dirty="0"/>
              <a:t>Interpreters should become aware of their responsibilities as </a:t>
            </a:r>
            <a:r>
              <a:rPr lang="en-US" dirty="0" smtClean="0"/>
              <a:t>professionals,</a:t>
            </a:r>
            <a:r>
              <a:rPr lang="hr-HR" dirty="0" smtClean="0"/>
              <a:t> </a:t>
            </a:r>
            <a:r>
              <a:rPr lang="en-US" dirty="0" smtClean="0"/>
              <a:t>which </a:t>
            </a:r>
            <a:r>
              <a:rPr lang="en-US" dirty="0"/>
              <a:t>include understanding and recognizing the importance of their </a:t>
            </a:r>
            <a:r>
              <a:rPr lang="en-US" dirty="0" smtClean="0"/>
              <a:t>role,</a:t>
            </a:r>
            <a:r>
              <a:rPr lang="hr-HR" dirty="0" smtClean="0"/>
              <a:t> </a:t>
            </a:r>
            <a:r>
              <a:rPr lang="en-US" dirty="0" smtClean="0"/>
              <a:t>obtaining </a:t>
            </a:r>
            <a:r>
              <a:rPr lang="en-US" dirty="0"/>
              <a:t>pre-service university training and in-service </a:t>
            </a:r>
            <a:r>
              <a:rPr lang="en-US" dirty="0" smtClean="0"/>
              <a:t>professional</a:t>
            </a:r>
            <a:r>
              <a:rPr lang="hr-HR" dirty="0" smtClean="0"/>
              <a:t> </a:t>
            </a:r>
            <a:r>
              <a:rPr lang="en-US" dirty="0" smtClean="0"/>
              <a:t>development </a:t>
            </a:r>
            <a:r>
              <a:rPr lang="en-US" dirty="0"/>
              <a:t>to constantly upgrade their skills</a:t>
            </a:r>
          </a:p>
        </p:txBody>
      </p:sp>
    </p:spTree>
    <p:extLst>
      <p:ext uri="{BB962C8B-B14F-4D97-AF65-F5344CB8AC3E}">
        <p14:creationId xmlns:p14="http://schemas.microsoft.com/office/powerpoint/2010/main" val="2182781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Terminology</a:t>
            </a:r>
            <a:endParaRPr lang="en-US" dirty="0"/>
          </a:p>
        </p:txBody>
      </p:sp>
      <p:sp>
        <p:nvSpPr>
          <p:cNvPr id="3" name="Content Placeholder 2"/>
          <p:cNvSpPr>
            <a:spLocks noGrp="1"/>
          </p:cNvSpPr>
          <p:nvPr>
            <p:ph idx="1"/>
          </p:nvPr>
        </p:nvSpPr>
        <p:spPr/>
        <p:txBody>
          <a:bodyPr/>
          <a:lstStyle/>
          <a:p>
            <a:r>
              <a:rPr lang="en-US" b="1" dirty="0"/>
              <a:t>Terminology</a:t>
            </a:r>
            <a:r>
              <a:rPr lang="en-US" dirty="0"/>
              <a:t> </a:t>
            </a:r>
            <a:r>
              <a:rPr lang="hr-HR" dirty="0" smtClean="0"/>
              <a:t>- </a:t>
            </a:r>
            <a:r>
              <a:rPr lang="en-US" dirty="0" smtClean="0"/>
              <a:t>the </a:t>
            </a:r>
            <a:r>
              <a:rPr lang="en-US" dirty="0"/>
              <a:t>study of terms and their use. </a:t>
            </a:r>
            <a:endParaRPr lang="hr-HR" dirty="0" smtClean="0"/>
          </a:p>
          <a:p>
            <a:r>
              <a:rPr lang="en-US" b="1" dirty="0" smtClean="0"/>
              <a:t>Terms</a:t>
            </a:r>
            <a:r>
              <a:rPr lang="en-US" dirty="0" smtClean="0"/>
              <a:t> </a:t>
            </a:r>
            <a:r>
              <a:rPr lang="hr-HR" dirty="0" smtClean="0"/>
              <a:t>- </a:t>
            </a:r>
            <a:r>
              <a:rPr lang="en-US" dirty="0" smtClean="0"/>
              <a:t> </a:t>
            </a:r>
            <a:r>
              <a:rPr lang="en-US" dirty="0"/>
              <a:t>words </a:t>
            </a:r>
            <a:r>
              <a:rPr lang="en-US" dirty="0" smtClean="0"/>
              <a:t>that </a:t>
            </a:r>
            <a:r>
              <a:rPr lang="en-US" dirty="0"/>
              <a:t>in specific contexts are given specific meanings—these may deviate from the meanings the same words have in other contexts and in everyday language</a:t>
            </a:r>
            <a:r>
              <a:rPr lang="en-US" dirty="0" smtClean="0"/>
              <a:t>.</a:t>
            </a:r>
            <a:endParaRPr lang="hr-HR" baseline="30000" dirty="0"/>
          </a:p>
          <a:p>
            <a:r>
              <a:rPr lang="en-US" dirty="0" smtClean="0"/>
              <a:t> </a:t>
            </a:r>
            <a:r>
              <a:rPr lang="en-US" dirty="0"/>
              <a:t>Terminology is a discipline that studies, among other things, the development of such terms and their interrelationships within a specialized domain. </a:t>
            </a:r>
            <a:endParaRPr lang="hr-HR" dirty="0" smtClean="0"/>
          </a:p>
          <a:p>
            <a:r>
              <a:rPr lang="en-US" dirty="0" smtClean="0"/>
              <a:t>Terminology </a:t>
            </a:r>
            <a:r>
              <a:rPr lang="en-US" dirty="0"/>
              <a:t>differs from lexicography, as it involves the study of concepts, conceptual systems and their labels (</a:t>
            </a:r>
            <a:r>
              <a:rPr lang="en-US" i="1" dirty="0"/>
              <a:t>terms</a:t>
            </a:r>
            <a:r>
              <a:rPr lang="en-US" dirty="0"/>
              <a:t>), whereas lexicography studies words and their meanings. </a:t>
            </a:r>
          </a:p>
        </p:txBody>
      </p:sp>
    </p:spTree>
    <p:extLst>
      <p:ext uri="{BB962C8B-B14F-4D97-AF65-F5344CB8AC3E}">
        <p14:creationId xmlns:p14="http://schemas.microsoft.com/office/powerpoint/2010/main" val="25316705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Court </a:t>
            </a:r>
            <a:r>
              <a:rPr lang="hr-HR" dirty="0" err="1" smtClean="0"/>
              <a:t>interpreting</a:t>
            </a:r>
            <a:r>
              <a:rPr lang="hr-HR" dirty="0" smtClean="0"/>
              <a:t>: </a:t>
            </a:r>
            <a:r>
              <a:rPr lang="hr-HR" dirty="0" err="1" smtClean="0"/>
              <a:t>Problems</a:t>
            </a:r>
            <a:endParaRPr lang="en-US" dirty="0"/>
          </a:p>
        </p:txBody>
      </p:sp>
      <p:sp>
        <p:nvSpPr>
          <p:cNvPr id="3" name="Content Placeholder 2"/>
          <p:cNvSpPr>
            <a:spLocks noGrp="1"/>
          </p:cNvSpPr>
          <p:nvPr>
            <p:ph idx="1"/>
          </p:nvPr>
        </p:nvSpPr>
        <p:spPr/>
        <p:txBody>
          <a:bodyPr/>
          <a:lstStyle/>
          <a:p>
            <a:r>
              <a:rPr lang="hr-HR" dirty="0"/>
              <a:t>1) </a:t>
            </a:r>
            <a:r>
              <a:rPr lang="hr-HR" dirty="0" err="1"/>
              <a:t>availability</a:t>
            </a:r>
            <a:r>
              <a:rPr lang="hr-HR" dirty="0"/>
              <a:t> </a:t>
            </a:r>
            <a:r>
              <a:rPr lang="hr-HR" dirty="0" err="1"/>
              <a:t>of</a:t>
            </a:r>
            <a:r>
              <a:rPr lang="hr-HR" dirty="0"/>
              <a:t> </a:t>
            </a:r>
            <a:r>
              <a:rPr lang="hr-HR" dirty="0" err="1"/>
              <a:t>interpreters</a:t>
            </a:r>
            <a:r>
              <a:rPr lang="hr-HR" dirty="0"/>
              <a:t>/</a:t>
            </a:r>
            <a:r>
              <a:rPr lang="hr-HR" dirty="0" err="1"/>
              <a:t>translators</a:t>
            </a:r>
            <a:r>
              <a:rPr lang="hr-HR" dirty="0"/>
              <a:t> (</a:t>
            </a:r>
            <a:r>
              <a:rPr lang="hr-HR" dirty="0" err="1"/>
              <a:t>lesser-used</a:t>
            </a:r>
            <a:r>
              <a:rPr lang="hr-HR" dirty="0"/>
              <a:t> </a:t>
            </a:r>
            <a:r>
              <a:rPr lang="hr-HR" dirty="0" err="1"/>
              <a:t>languages</a:t>
            </a:r>
            <a:r>
              <a:rPr lang="hr-HR" dirty="0"/>
              <a:t>)</a:t>
            </a:r>
          </a:p>
          <a:p>
            <a:r>
              <a:rPr lang="hr-HR" dirty="0"/>
              <a:t>2) </a:t>
            </a:r>
            <a:r>
              <a:rPr lang="hr-HR" dirty="0" err="1"/>
              <a:t>quality</a:t>
            </a:r>
            <a:r>
              <a:rPr lang="hr-HR" dirty="0"/>
              <a:t> (</a:t>
            </a:r>
            <a:r>
              <a:rPr lang="hr-HR" dirty="0" err="1"/>
              <a:t>training</a:t>
            </a:r>
            <a:r>
              <a:rPr lang="hr-HR" dirty="0"/>
              <a:t>, </a:t>
            </a:r>
            <a:r>
              <a:rPr lang="hr-HR" dirty="0" err="1"/>
              <a:t>pay</a:t>
            </a:r>
            <a:r>
              <a:rPr lang="hr-HR" dirty="0"/>
              <a:t>, </a:t>
            </a:r>
            <a:r>
              <a:rPr lang="hr-HR" dirty="0" err="1"/>
              <a:t>career</a:t>
            </a:r>
            <a:r>
              <a:rPr lang="hr-HR" dirty="0"/>
              <a:t> </a:t>
            </a:r>
            <a:r>
              <a:rPr lang="hr-HR" dirty="0" err="1"/>
              <a:t>structure</a:t>
            </a:r>
            <a:r>
              <a:rPr lang="hr-HR" dirty="0"/>
              <a:t>)</a:t>
            </a:r>
          </a:p>
          <a:p>
            <a:endParaRPr lang="en-US" dirty="0"/>
          </a:p>
        </p:txBody>
      </p:sp>
    </p:spTree>
    <p:extLst>
      <p:ext uri="{BB962C8B-B14F-4D97-AF65-F5344CB8AC3E}">
        <p14:creationId xmlns:p14="http://schemas.microsoft.com/office/powerpoint/2010/main" val="1496088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Court </a:t>
            </a:r>
            <a:r>
              <a:rPr lang="hr-HR" dirty="0" err="1" smtClean="0"/>
              <a:t>interpreting</a:t>
            </a:r>
            <a:r>
              <a:rPr lang="hr-HR" dirty="0" smtClean="0"/>
              <a:t>: </a:t>
            </a:r>
            <a:r>
              <a:rPr lang="hr-HR" dirty="0" err="1" smtClean="0"/>
              <a:t>problems</a:t>
            </a:r>
            <a:endParaRPr lang="en-US" dirty="0"/>
          </a:p>
        </p:txBody>
      </p:sp>
      <p:sp>
        <p:nvSpPr>
          <p:cNvPr id="3" name="Content Placeholder 2"/>
          <p:cNvSpPr>
            <a:spLocks noGrp="1"/>
          </p:cNvSpPr>
          <p:nvPr>
            <p:ph idx="1"/>
          </p:nvPr>
        </p:nvSpPr>
        <p:spPr/>
        <p:txBody>
          <a:bodyPr/>
          <a:lstStyle/>
          <a:p>
            <a:r>
              <a:rPr lang="hr-HR" dirty="0" smtClean="0"/>
              <a:t>1. </a:t>
            </a:r>
            <a:r>
              <a:rPr lang="hr-HR" dirty="0" err="1" smtClean="0"/>
              <a:t>the</a:t>
            </a:r>
            <a:r>
              <a:rPr lang="hr-HR" dirty="0" smtClean="0"/>
              <a:t> </a:t>
            </a:r>
            <a:r>
              <a:rPr lang="hr-HR" dirty="0" err="1" smtClean="0"/>
              <a:t>absence</a:t>
            </a:r>
            <a:r>
              <a:rPr lang="hr-HR" dirty="0" smtClean="0"/>
              <a:t> </a:t>
            </a:r>
            <a:r>
              <a:rPr lang="hr-HR" dirty="0" err="1" smtClean="0"/>
              <a:t>of</a:t>
            </a:r>
            <a:r>
              <a:rPr lang="hr-HR" dirty="0" smtClean="0"/>
              <a:t> </a:t>
            </a:r>
            <a:r>
              <a:rPr lang="hr-HR" dirty="0" err="1" smtClean="0"/>
              <a:t>anyone</a:t>
            </a:r>
            <a:r>
              <a:rPr lang="hr-HR" dirty="0" smtClean="0"/>
              <a:t> to interpret </a:t>
            </a:r>
            <a:r>
              <a:rPr lang="hr-HR" dirty="0" err="1" smtClean="0"/>
              <a:t>due</a:t>
            </a:r>
            <a:r>
              <a:rPr lang="hr-HR" dirty="0" smtClean="0"/>
              <a:t> to </a:t>
            </a:r>
            <a:r>
              <a:rPr lang="hr-HR" dirty="0" err="1" smtClean="0"/>
              <a:t>either</a:t>
            </a:r>
            <a:r>
              <a:rPr lang="hr-HR" dirty="0" smtClean="0"/>
              <a:t> a </a:t>
            </a:r>
            <a:r>
              <a:rPr lang="hr-HR" dirty="0" err="1" smtClean="0"/>
              <a:t>misconception</a:t>
            </a:r>
            <a:r>
              <a:rPr lang="hr-HR" dirty="0" smtClean="0"/>
              <a:t> </a:t>
            </a:r>
            <a:r>
              <a:rPr lang="hr-HR" dirty="0" err="1" smtClean="0"/>
              <a:t>from</a:t>
            </a:r>
            <a:r>
              <a:rPr lang="hr-HR" dirty="0" smtClean="0"/>
              <a:t> some </a:t>
            </a:r>
            <a:r>
              <a:rPr lang="hr-HR" dirty="0" err="1" smtClean="0"/>
              <a:t>judges</a:t>
            </a:r>
            <a:r>
              <a:rPr lang="hr-HR" dirty="0" smtClean="0"/>
              <a:t> </a:t>
            </a:r>
            <a:r>
              <a:rPr lang="hr-HR" dirty="0" err="1" smtClean="0"/>
              <a:t>that</a:t>
            </a:r>
            <a:r>
              <a:rPr lang="hr-HR" dirty="0" smtClean="0"/>
              <a:t> </a:t>
            </a:r>
            <a:r>
              <a:rPr lang="hr-HR" dirty="0" err="1" smtClean="0"/>
              <a:t>interpreters</a:t>
            </a:r>
            <a:r>
              <a:rPr lang="hr-HR" dirty="0" smtClean="0"/>
              <a:t> are </a:t>
            </a:r>
            <a:r>
              <a:rPr lang="hr-HR" dirty="0" err="1" smtClean="0"/>
              <a:t>an</a:t>
            </a:r>
            <a:r>
              <a:rPr lang="hr-HR" dirty="0" smtClean="0"/>
              <a:t> </a:t>
            </a:r>
            <a:r>
              <a:rPr lang="hr-HR" dirty="0" err="1" smtClean="0"/>
              <a:t>obstacle</a:t>
            </a:r>
            <a:r>
              <a:rPr lang="hr-HR" dirty="0" smtClean="0"/>
              <a:t> to </a:t>
            </a:r>
            <a:r>
              <a:rPr lang="hr-HR" dirty="0" err="1" smtClean="0"/>
              <a:t>communication</a:t>
            </a:r>
            <a:r>
              <a:rPr lang="hr-HR" dirty="0" smtClean="0"/>
              <a:t> </a:t>
            </a:r>
            <a:r>
              <a:rPr lang="hr-HR" dirty="0" err="1" smtClean="0"/>
              <a:t>or</a:t>
            </a:r>
            <a:r>
              <a:rPr lang="hr-HR" dirty="0" smtClean="0"/>
              <a:t> to </a:t>
            </a:r>
            <a:r>
              <a:rPr lang="hr-HR" dirty="0" err="1" smtClean="0"/>
              <a:t>the</a:t>
            </a:r>
            <a:r>
              <a:rPr lang="hr-HR" dirty="0" smtClean="0"/>
              <a:t> </a:t>
            </a:r>
            <a:r>
              <a:rPr lang="hr-HR" dirty="0" err="1" smtClean="0"/>
              <a:t>unavailability</a:t>
            </a:r>
            <a:r>
              <a:rPr lang="hr-HR" dirty="0" smtClean="0"/>
              <a:t> </a:t>
            </a:r>
            <a:r>
              <a:rPr lang="hr-HR" dirty="0" err="1" smtClean="0"/>
              <a:t>of</a:t>
            </a:r>
            <a:r>
              <a:rPr lang="hr-HR" dirty="0" smtClean="0"/>
              <a:t> </a:t>
            </a:r>
            <a:r>
              <a:rPr lang="hr-HR" dirty="0" err="1" smtClean="0"/>
              <a:t>interpreters</a:t>
            </a:r>
            <a:endParaRPr lang="hr-HR" dirty="0" smtClean="0"/>
          </a:p>
          <a:p>
            <a:r>
              <a:rPr lang="hr-HR" dirty="0" smtClean="0"/>
              <a:t>2. </a:t>
            </a:r>
            <a:r>
              <a:rPr lang="hr-HR" dirty="0" err="1" smtClean="0"/>
              <a:t>The</a:t>
            </a:r>
            <a:r>
              <a:rPr lang="hr-HR" dirty="0" smtClean="0"/>
              <a:t> </a:t>
            </a:r>
            <a:r>
              <a:rPr lang="hr-HR" dirty="0" err="1" smtClean="0"/>
              <a:t>porvision</a:t>
            </a:r>
            <a:r>
              <a:rPr lang="hr-HR" dirty="0" smtClean="0"/>
              <a:t> </a:t>
            </a:r>
            <a:r>
              <a:rPr lang="hr-HR" dirty="0" err="1" smtClean="0"/>
              <a:t>of</a:t>
            </a:r>
            <a:r>
              <a:rPr lang="hr-HR" dirty="0" smtClean="0"/>
              <a:t> </a:t>
            </a:r>
            <a:r>
              <a:rPr lang="hr-HR" dirty="0" err="1" smtClean="0"/>
              <a:t>unqualified</a:t>
            </a:r>
            <a:r>
              <a:rPr lang="hr-HR" dirty="0" smtClean="0"/>
              <a:t> </a:t>
            </a:r>
            <a:r>
              <a:rPr lang="hr-HR" dirty="0" err="1" smtClean="0"/>
              <a:t>bilinguals</a:t>
            </a:r>
            <a:r>
              <a:rPr lang="hr-HR" dirty="0" smtClean="0"/>
              <a:t> </a:t>
            </a:r>
            <a:r>
              <a:rPr lang="hr-HR" dirty="0" err="1" smtClean="0"/>
              <a:t>or</a:t>
            </a:r>
            <a:r>
              <a:rPr lang="hr-HR" dirty="0" smtClean="0"/>
              <a:t> </a:t>
            </a:r>
            <a:r>
              <a:rPr lang="hr-HR" dirty="0" err="1" smtClean="0"/>
              <a:t>interpreters</a:t>
            </a:r>
            <a:r>
              <a:rPr lang="hr-HR" dirty="0" smtClean="0"/>
              <a:t> </a:t>
            </a:r>
            <a:r>
              <a:rPr lang="hr-HR" dirty="0" err="1" smtClean="0"/>
              <a:t>qualified</a:t>
            </a:r>
            <a:r>
              <a:rPr lang="hr-HR" dirty="0" smtClean="0"/>
              <a:t> </a:t>
            </a:r>
            <a:r>
              <a:rPr lang="hr-HR" dirty="0" err="1" smtClean="0"/>
              <a:t>in</a:t>
            </a:r>
            <a:r>
              <a:rPr lang="hr-HR" dirty="0" smtClean="0"/>
              <a:t> </a:t>
            </a:r>
            <a:r>
              <a:rPr lang="hr-HR" dirty="0" err="1" smtClean="0"/>
              <a:t>the</a:t>
            </a:r>
            <a:r>
              <a:rPr lang="hr-HR" dirty="0" smtClean="0"/>
              <a:t> </a:t>
            </a:r>
            <a:r>
              <a:rPr lang="hr-HR" dirty="0" err="1" smtClean="0"/>
              <a:t>wrong</a:t>
            </a:r>
            <a:r>
              <a:rPr lang="hr-HR" dirty="0" smtClean="0"/>
              <a:t> </a:t>
            </a:r>
            <a:r>
              <a:rPr lang="hr-HR" dirty="0" err="1" smtClean="0"/>
              <a:t>language</a:t>
            </a:r>
            <a:r>
              <a:rPr lang="hr-HR" dirty="0" smtClean="0"/>
              <a:t>;</a:t>
            </a:r>
          </a:p>
          <a:p>
            <a:r>
              <a:rPr lang="hr-HR" dirty="0" smtClean="0"/>
              <a:t>3. </a:t>
            </a:r>
            <a:r>
              <a:rPr lang="hr-HR" dirty="0" err="1" smtClean="0"/>
              <a:t>the</a:t>
            </a:r>
            <a:r>
              <a:rPr lang="hr-HR" dirty="0" smtClean="0"/>
              <a:t> use </a:t>
            </a:r>
            <a:r>
              <a:rPr lang="hr-HR" dirty="0" err="1" smtClean="0"/>
              <a:t>of</a:t>
            </a:r>
            <a:r>
              <a:rPr lang="hr-HR" dirty="0" smtClean="0"/>
              <a:t> </a:t>
            </a:r>
            <a:r>
              <a:rPr lang="hr-HR" dirty="0" err="1" smtClean="0"/>
              <a:t>services</a:t>
            </a:r>
            <a:r>
              <a:rPr lang="hr-HR" dirty="0" smtClean="0"/>
              <a:t> </a:t>
            </a:r>
            <a:r>
              <a:rPr lang="hr-HR" dirty="0" err="1" smtClean="0"/>
              <a:t>of</a:t>
            </a:r>
            <a:r>
              <a:rPr lang="hr-HR" dirty="0" smtClean="0"/>
              <a:t> „</a:t>
            </a:r>
            <a:r>
              <a:rPr lang="hr-HR" dirty="0" err="1" smtClean="0"/>
              <a:t>professional</a:t>
            </a:r>
            <a:r>
              <a:rPr lang="hr-HR" dirty="0" smtClean="0"/>
              <a:t> </a:t>
            </a:r>
            <a:r>
              <a:rPr lang="hr-HR" dirty="0" err="1" smtClean="0"/>
              <a:t>accredited</a:t>
            </a:r>
            <a:r>
              <a:rPr lang="hr-HR" dirty="0" smtClean="0"/>
              <a:t>” </a:t>
            </a:r>
            <a:r>
              <a:rPr lang="hr-HR" dirty="0" err="1" smtClean="0"/>
              <a:t>interpreters</a:t>
            </a:r>
            <a:r>
              <a:rPr lang="hr-HR" dirty="0" smtClean="0"/>
              <a:t> </a:t>
            </a:r>
            <a:r>
              <a:rPr lang="hr-HR" dirty="0" err="1" smtClean="0"/>
              <a:t>who</a:t>
            </a:r>
            <a:r>
              <a:rPr lang="hr-HR" dirty="0" smtClean="0"/>
              <a:t> are </a:t>
            </a:r>
            <a:r>
              <a:rPr lang="hr-HR" dirty="0" err="1" smtClean="0"/>
              <a:t>not</a:t>
            </a:r>
            <a:r>
              <a:rPr lang="hr-HR" dirty="0" smtClean="0"/>
              <a:t> </a:t>
            </a:r>
            <a:r>
              <a:rPr lang="hr-HR" dirty="0" err="1" smtClean="0"/>
              <a:t>sufficiently</a:t>
            </a:r>
            <a:r>
              <a:rPr lang="hr-HR" dirty="0" smtClean="0"/>
              <a:t> </a:t>
            </a:r>
            <a:r>
              <a:rPr lang="hr-HR" dirty="0" err="1" smtClean="0"/>
              <a:t>trained</a:t>
            </a:r>
            <a:r>
              <a:rPr lang="hr-HR" dirty="0" smtClean="0"/>
              <a:t> </a:t>
            </a:r>
            <a:r>
              <a:rPr lang="hr-HR" dirty="0" err="1" smtClean="0"/>
              <a:t>and</a:t>
            </a:r>
            <a:r>
              <a:rPr lang="hr-HR" dirty="0" smtClean="0"/>
              <a:t> </a:t>
            </a:r>
            <a:r>
              <a:rPr lang="hr-HR" dirty="0" err="1" smtClean="0"/>
              <a:t>who</a:t>
            </a:r>
            <a:r>
              <a:rPr lang="hr-HR" dirty="0" smtClean="0"/>
              <a:t> do </a:t>
            </a:r>
            <a:r>
              <a:rPr lang="hr-HR" dirty="0" err="1" smtClean="0"/>
              <a:t>not</a:t>
            </a:r>
            <a:r>
              <a:rPr lang="hr-HR" dirty="0" smtClean="0"/>
              <a:t> </a:t>
            </a:r>
            <a:r>
              <a:rPr lang="hr-HR" dirty="0" err="1" smtClean="0"/>
              <a:t>possess</a:t>
            </a:r>
            <a:r>
              <a:rPr lang="hr-HR" dirty="0" smtClean="0"/>
              <a:t> </a:t>
            </a:r>
            <a:r>
              <a:rPr lang="hr-HR" dirty="0" err="1" smtClean="0"/>
              <a:t>the</a:t>
            </a:r>
            <a:r>
              <a:rPr lang="hr-HR" dirty="0" smtClean="0"/>
              <a:t> </a:t>
            </a:r>
            <a:r>
              <a:rPr lang="hr-HR" dirty="0" err="1" smtClean="0"/>
              <a:t>high</a:t>
            </a:r>
            <a:r>
              <a:rPr lang="hr-HR" dirty="0" smtClean="0"/>
              <a:t> </a:t>
            </a:r>
            <a:r>
              <a:rPr lang="hr-HR" dirty="0" err="1" smtClean="0"/>
              <a:t>level</a:t>
            </a:r>
            <a:r>
              <a:rPr lang="hr-HR" dirty="0" smtClean="0"/>
              <a:t> </a:t>
            </a:r>
            <a:r>
              <a:rPr lang="hr-HR" dirty="0" err="1" smtClean="0"/>
              <a:t>skills</a:t>
            </a:r>
            <a:r>
              <a:rPr lang="hr-HR" dirty="0" smtClean="0"/>
              <a:t> </a:t>
            </a:r>
            <a:r>
              <a:rPr lang="hr-HR" dirty="0" err="1" smtClean="0"/>
              <a:t>necessary</a:t>
            </a:r>
            <a:r>
              <a:rPr lang="hr-HR" dirty="0" smtClean="0"/>
              <a:t> to </a:t>
            </a:r>
            <a:r>
              <a:rPr lang="hr-HR" dirty="0" err="1" smtClean="0"/>
              <a:t>perform</a:t>
            </a:r>
            <a:r>
              <a:rPr lang="hr-HR" dirty="0" smtClean="0"/>
              <a:t> at </a:t>
            </a:r>
            <a:r>
              <a:rPr lang="hr-HR" dirty="0" err="1" smtClean="0"/>
              <a:t>the</a:t>
            </a:r>
            <a:r>
              <a:rPr lang="hr-HR" dirty="0" smtClean="0"/>
              <a:t> </a:t>
            </a:r>
            <a:r>
              <a:rPr lang="hr-HR" dirty="0" err="1" smtClean="0"/>
              <a:t>required</a:t>
            </a:r>
            <a:r>
              <a:rPr lang="hr-HR" dirty="0" smtClean="0"/>
              <a:t> </a:t>
            </a:r>
            <a:r>
              <a:rPr lang="hr-HR" dirty="0" err="1" smtClean="0"/>
              <a:t>level</a:t>
            </a:r>
            <a:endParaRPr lang="en-US" dirty="0"/>
          </a:p>
        </p:txBody>
      </p:sp>
    </p:spTree>
    <p:extLst>
      <p:ext uri="{BB962C8B-B14F-4D97-AF65-F5344CB8AC3E}">
        <p14:creationId xmlns:p14="http://schemas.microsoft.com/office/powerpoint/2010/main" val="316967864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Problems</a:t>
            </a:r>
            <a:endParaRPr lang="en-US" dirty="0"/>
          </a:p>
        </p:txBody>
      </p:sp>
      <p:sp>
        <p:nvSpPr>
          <p:cNvPr id="3" name="Content Placeholder 2"/>
          <p:cNvSpPr>
            <a:spLocks noGrp="1"/>
          </p:cNvSpPr>
          <p:nvPr>
            <p:ph idx="1"/>
          </p:nvPr>
        </p:nvSpPr>
        <p:spPr/>
        <p:txBody>
          <a:bodyPr/>
          <a:lstStyle/>
          <a:p>
            <a:r>
              <a:rPr lang="hr-HR" dirty="0" err="1" smtClean="0"/>
              <a:t>Lack</a:t>
            </a:r>
            <a:r>
              <a:rPr lang="hr-HR" dirty="0" smtClean="0"/>
              <a:t> </a:t>
            </a:r>
            <a:r>
              <a:rPr lang="hr-HR" dirty="0" err="1" smtClean="0"/>
              <a:t>of</a:t>
            </a:r>
            <a:r>
              <a:rPr lang="hr-HR" dirty="0" smtClean="0"/>
              <a:t> </a:t>
            </a:r>
            <a:r>
              <a:rPr lang="hr-HR" dirty="0" err="1" smtClean="0"/>
              <a:t>recognition</a:t>
            </a:r>
            <a:r>
              <a:rPr lang="hr-HR" dirty="0" smtClean="0"/>
              <a:t> for </a:t>
            </a:r>
            <a:r>
              <a:rPr lang="hr-HR" dirty="0" err="1" smtClean="0"/>
              <a:t>trained</a:t>
            </a:r>
            <a:r>
              <a:rPr lang="hr-HR" dirty="0" smtClean="0"/>
              <a:t> </a:t>
            </a:r>
            <a:r>
              <a:rPr lang="hr-HR" dirty="0" err="1" smtClean="0"/>
              <a:t>interpreters</a:t>
            </a:r>
            <a:endParaRPr lang="hr-HR" dirty="0" smtClean="0"/>
          </a:p>
          <a:p>
            <a:r>
              <a:rPr lang="hr-HR" dirty="0" err="1" smtClean="0"/>
              <a:t>Lack</a:t>
            </a:r>
            <a:r>
              <a:rPr lang="hr-HR" dirty="0" smtClean="0"/>
              <a:t> </a:t>
            </a:r>
            <a:r>
              <a:rPr lang="hr-HR" dirty="0" err="1" smtClean="0"/>
              <a:t>of</a:t>
            </a:r>
            <a:r>
              <a:rPr lang="hr-HR" dirty="0" smtClean="0"/>
              <a:t> </a:t>
            </a:r>
            <a:r>
              <a:rPr lang="hr-HR" dirty="0" err="1" smtClean="0"/>
              <a:t>awareness</a:t>
            </a:r>
            <a:r>
              <a:rPr lang="hr-HR" dirty="0" smtClean="0"/>
              <a:t> </a:t>
            </a:r>
            <a:r>
              <a:rPr lang="hr-HR" dirty="0" err="1" smtClean="0"/>
              <a:t>of</a:t>
            </a:r>
            <a:r>
              <a:rPr lang="hr-HR" dirty="0" smtClean="0"/>
              <a:t> </a:t>
            </a:r>
            <a:r>
              <a:rPr lang="hr-HR" dirty="0" err="1" smtClean="0"/>
              <a:t>the</a:t>
            </a:r>
            <a:r>
              <a:rPr lang="hr-HR" dirty="0" smtClean="0"/>
              <a:t> </a:t>
            </a:r>
            <a:r>
              <a:rPr lang="hr-HR" dirty="0" err="1" smtClean="0"/>
              <a:t>complexity</a:t>
            </a:r>
            <a:r>
              <a:rPr lang="hr-HR" dirty="0" smtClean="0"/>
              <a:t> </a:t>
            </a:r>
            <a:r>
              <a:rPr lang="hr-HR" dirty="0" err="1" smtClean="0"/>
              <a:t>of</a:t>
            </a:r>
            <a:r>
              <a:rPr lang="hr-HR" dirty="0" smtClean="0"/>
              <a:t> </a:t>
            </a:r>
            <a:r>
              <a:rPr lang="hr-HR" dirty="0" err="1" smtClean="0"/>
              <a:t>court</a:t>
            </a:r>
            <a:r>
              <a:rPr lang="hr-HR" dirty="0" smtClean="0"/>
              <a:t> </a:t>
            </a:r>
            <a:r>
              <a:rPr lang="hr-HR" dirty="0" err="1" smtClean="0"/>
              <a:t>interpreting</a:t>
            </a:r>
            <a:endParaRPr lang="en-US" dirty="0"/>
          </a:p>
        </p:txBody>
      </p:sp>
    </p:spTree>
    <p:extLst>
      <p:ext uri="{BB962C8B-B14F-4D97-AF65-F5344CB8AC3E}">
        <p14:creationId xmlns:p14="http://schemas.microsoft.com/office/powerpoint/2010/main" val="14355050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T</a:t>
            </a:r>
            <a:r>
              <a:rPr lang="hr-HR" dirty="0" smtClean="0"/>
              <a:t>raining</a:t>
            </a:r>
            <a:endParaRPr lang="en-US" dirty="0"/>
          </a:p>
        </p:txBody>
      </p:sp>
      <p:sp>
        <p:nvSpPr>
          <p:cNvPr id="3" name="Content Placeholder 2"/>
          <p:cNvSpPr>
            <a:spLocks noGrp="1"/>
          </p:cNvSpPr>
          <p:nvPr>
            <p:ph idx="1"/>
          </p:nvPr>
        </p:nvSpPr>
        <p:spPr/>
        <p:txBody>
          <a:bodyPr/>
          <a:lstStyle/>
          <a:p>
            <a:r>
              <a:rPr lang="hr-HR" dirty="0" err="1" smtClean="0"/>
              <a:t>Pre-service</a:t>
            </a:r>
            <a:r>
              <a:rPr lang="hr-HR" dirty="0" smtClean="0"/>
              <a:t> </a:t>
            </a:r>
            <a:r>
              <a:rPr lang="hr-HR" dirty="0" err="1" smtClean="0"/>
              <a:t>training</a:t>
            </a:r>
            <a:r>
              <a:rPr lang="hr-HR" dirty="0" smtClean="0"/>
              <a:t> </a:t>
            </a:r>
            <a:r>
              <a:rPr lang="hr-HR" dirty="0" err="1" smtClean="0"/>
              <a:t>will</a:t>
            </a:r>
            <a:r>
              <a:rPr lang="hr-HR" dirty="0" smtClean="0"/>
              <a:t> </a:t>
            </a:r>
            <a:r>
              <a:rPr lang="hr-HR" dirty="0" err="1" smtClean="0"/>
              <a:t>not</a:t>
            </a:r>
            <a:r>
              <a:rPr lang="hr-HR" dirty="0" smtClean="0"/>
              <a:t> </a:t>
            </a:r>
            <a:r>
              <a:rPr lang="hr-HR" dirty="0" err="1" smtClean="0"/>
              <a:t>guarantee</a:t>
            </a:r>
            <a:r>
              <a:rPr lang="hr-HR" dirty="0" smtClean="0"/>
              <a:t> </a:t>
            </a:r>
            <a:r>
              <a:rPr lang="hr-HR" dirty="0" err="1" smtClean="0"/>
              <a:t>error</a:t>
            </a:r>
            <a:r>
              <a:rPr lang="hr-HR" dirty="0" smtClean="0"/>
              <a:t>-free </a:t>
            </a:r>
            <a:r>
              <a:rPr lang="hr-HR" dirty="0" err="1" smtClean="0"/>
              <a:t>interpretation</a:t>
            </a:r>
            <a:r>
              <a:rPr lang="hr-HR" dirty="0" smtClean="0"/>
              <a:t>, </a:t>
            </a:r>
            <a:r>
              <a:rPr lang="hr-HR" dirty="0" err="1" smtClean="0"/>
              <a:t>just</a:t>
            </a:r>
            <a:r>
              <a:rPr lang="hr-HR" dirty="0" smtClean="0"/>
              <a:t> as </a:t>
            </a:r>
            <a:r>
              <a:rPr lang="hr-HR" dirty="0" err="1" smtClean="0"/>
              <a:t>legal</a:t>
            </a:r>
            <a:r>
              <a:rPr lang="hr-HR" dirty="0" smtClean="0"/>
              <a:t> </a:t>
            </a:r>
            <a:r>
              <a:rPr lang="hr-HR" dirty="0" err="1" smtClean="0"/>
              <a:t>training</a:t>
            </a:r>
            <a:r>
              <a:rPr lang="hr-HR" dirty="0" smtClean="0"/>
              <a:t> </a:t>
            </a:r>
            <a:r>
              <a:rPr lang="hr-HR" dirty="0" err="1" smtClean="0"/>
              <a:t>does</a:t>
            </a:r>
            <a:r>
              <a:rPr lang="hr-HR" dirty="0" smtClean="0"/>
              <a:t> </a:t>
            </a:r>
            <a:r>
              <a:rPr lang="hr-HR" dirty="0" err="1" smtClean="0"/>
              <a:t>not</a:t>
            </a:r>
            <a:r>
              <a:rPr lang="hr-HR" dirty="0" smtClean="0"/>
              <a:t> </a:t>
            </a:r>
            <a:r>
              <a:rPr lang="hr-HR" dirty="0" err="1" smtClean="0"/>
              <a:t>guarantee</a:t>
            </a:r>
            <a:r>
              <a:rPr lang="hr-HR" dirty="0" smtClean="0"/>
              <a:t> </a:t>
            </a:r>
            <a:r>
              <a:rPr lang="hr-HR" dirty="0" err="1" smtClean="0"/>
              <a:t>error</a:t>
            </a:r>
            <a:r>
              <a:rPr lang="hr-HR" dirty="0" smtClean="0"/>
              <a:t>-free </a:t>
            </a:r>
            <a:r>
              <a:rPr lang="hr-HR" dirty="0" err="1" smtClean="0"/>
              <a:t>lawyering</a:t>
            </a:r>
            <a:endParaRPr lang="hr-HR" dirty="0" smtClean="0"/>
          </a:p>
          <a:p>
            <a:r>
              <a:rPr lang="hr-HR" dirty="0" err="1" smtClean="0"/>
              <a:t>However</a:t>
            </a:r>
            <a:r>
              <a:rPr lang="hr-HR" dirty="0" smtClean="0"/>
              <a:t>, </a:t>
            </a:r>
            <a:r>
              <a:rPr lang="hr-HR" dirty="0" err="1" smtClean="0"/>
              <a:t>it</a:t>
            </a:r>
            <a:r>
              <a:rPr lang="hr-HR" dirty="0" smtClean="0"/>
              <a:t> </a:t>
            </a:r>
            <a:r>
              <a:rPr lang="hr-HR" dirty="0" err="1" smtClean="0"/>
              <a:t>will</a:t>
            </a:r>
            <a:r>
              <a:rPr lang="hr-HR" dirty="0" smtClean="0"/>
              <a:t> </a:t>
            </a:r>
            <a:r>
              <a:rPr lang="hr-HR" dirty="0" err="1" smtClean="0"/>
              <a:t>guarantee</a:t>
            </a:r>
            <a:r>
              <a:rPr lang="hr-HR" dirty="0" smtClean="0"/>
              <a:t> a minimum standard </a:t>
            </a:r>
            <a:r>
              <a:rPr lang="hr-HR" dirty="0" err="1" smtClean="0"/>
              <a:t>and</a:t>
            </a:r>
            <a:r>
              <a:rPr lang="hr-HR" dirty="0" smtClean="0"/>
              <a:t> </a:t>
            </a:r>
            <a:r>
              <a:rPr lang="hr-HR" dirty="0" err="1" smtClean="0"/>
              <a:t>professional</a:t>
            </a:r>
            <a:r>
              <a:rPr lang="hr-HR" dirty="0" smtClean="0"/>
              <a:t> status for </a:t>
            </a:r>
            <a:r>
              <a:rPr lang="hr-HR" dirty="0" err="1" smtClean="0"/>
              <a:t>interpreters</a:t>
            </a:r>
            <a:endParaRPr lang="hr-HR" dirty="0" smtClean="0"/>
          </a:p>
          <a:p>
            <a:endParaRPr lang="en-US" dirty="0"/>
          </a:p>
        </p:txBody>
      </p:sp>
    </p:spTree>
    <p:extLst>
      <p:ext uri="{BB962C8B-B14F-4D97-AF65-F5344CB8AC3E}">
        <p14:creationId xmlns:p14="http://schemas.microsoft.com/office/powerpoint/2010/main" val="344379582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Skills</a:t>
            </a:r>
            <a:r>
              <a:rPr lang="hr-HR" dirty="0" smtClean="0"/>
              <a:t> </a:t>
            </a:r>
            <a:r>
              <a:rPr lang="hr-HR" dirty="0" err="1" smtClean="0"/>
              <a:t>that</a:t>
            </a:r>
            <a:r>
              <a:rPr lang="hr-HR" dirty="0" smtClean="0"/>
              <a:t> </a:t>
            </a:r>
            <a:r>
              <a:rPr lang="hr-HR" dirty="0" err="1" smtClean="0"/>
              <a:t>interpreters</a:t>
            </a:r>
            <a:r>
              <a:rPr lang="hr-HR" dirty="0" smtClean="0"/>
              <a:t> </a:t>
            </a:r>
            <a:r>
              <a:rPr lang="hr-HR" dirty="0" err="1" smtClean="0"/>
              <a:t>need</a:t>
            </a:r>
            <a:r>
              <a:rPr lang="hr-HR" dirty="0" smtClean="0"/>
              <a:t/>
            </a:r>
            <a:br>
              <a:rPr lang="hr-HR" dirty="0" smtClean="0"/>
            </a:br>
            <a:endParaRPr lang="en-US" dirty="0"/>
          </a:p>
        </p:txBody>
      </p:sp>
      <p:sp>
        <p:nvSpPr>
          <p:cNvPr id="3" name="Content Placeholder 2"/>
          <p:cNvSpPr>
            <a:spLocks noGrp="1"/>
          </p:cNvSpPr>
          <p:nvPr>
            <p:ph idx="1"/>
          </p:nvPr>
        </p:nvSpPr>
        <p:spPr/>
        <p:txBody>
          <a:bodyPr/>
          <a:lstStyle/>
          <a:p>
            <a:r>
              <a:rPr lang="hr-HR" dirty="0" err="1" smtClean="0"/>
              <a:t>Pre-assignment</a:t>
            </a:r>
            <a:r>
              <a:rPr lang="hr-HR" dirty="0" smtClean="0"/>
              <a:t> </a:t>
            </a:r>
            <a:r>
              <a:rPr lang="hr-HR" dirty="0" err="1" smtClean="0"/>
              <a:t>preparation</a:t>
            </a:r>
            <a:r>
              <a:rPr lang="hr-HR" dirty="0" smtClean="0"/>
              <a:t> </a:t>
            </a:r>
            <a:r>
              <a:rPr lang="hr-HR" dirty="0" err="1" smtClean="0"/>
              <a:t>skills</a:t>
            </a:r>
            <a:endParaRPr lang="hr-HR" dirty="0" smtClean="0"/>
          </a:p>
          <a:p>
            <a:r>
              <a:rPr lang="hr-HR" dirty="0" err="1" smtClean="0"/>
              <a:t>Specialized</a:t>
            </a:r>
            <a:r>
              <a:rPr lang="hr-HR" dirty="0" smtClean="0"/>
              <a:t> note-</a:t>
            </a:r>
            <a:r>
              <a:rPr lang="hr-HR" dirty="0" err="1" smtClean="0"/>
              <a:t>taking</a:t>
            </a:r>
            <a:r>
              <a:rPr lang="hr-HR" dirty="0" smtClean="0"/>
              <a:t> </a:t>
            </a:r>
            <a:r>
              <a:rPr lang="hr-HR" dirty="0" err="1" smtClean="0"/>
              <a:t>and</a:t>
            </a:r>
            <a:r>
              <a:rPr lang="hr-HR" dirty="0" smtClean="0"/>
              <a:t> </a:t>
            </a:r>
            <a:r>
              <a:rPr lang="hr-HR" dirty="0" err="1" smtClean="0"/>
              <a:t>memory</a:t>
            </a:r>
            <a:r>
              <a:rPr lang="hr-HR" dirty="0" smtClean="0"/>
              <a:t> </a:t>
            </a:r>
            <a:r>
              <a:rPr lang="hr-HR" dirty="0" err="1" smtClean="0"/>
              <a:t>aid</a:t>
            </a:r>
            <a:r>
              <a:rPr lang="hr-HR" dirty="0" smtClean="0"/>
              <a:t> </a:t>
            </a:r>
            <a:r>
              <a:rPr lang="hr-HR" dirty="0" err="1" smtClean="0"/>
              <a:t>skills</a:t>
            </a:r>
            <a:endParaRPr lang="hr-HR" dirty="0" smtClean="0"/>
          </a:p>
          <a:p>
            <a:r>
              <a:rPr lang="hr-HR" dirty="0" err="1" smtClean="0"/>
              <a:t>Competence</a:t>
            </a:r>
            <a:r>
              <a:rPr lang="hr-HR" dirty="0" smtClean="0"/>
              <a:t> </a:t>
            </a:r>
            <a:r>
              <a:rPr lang="hr-HR" dirty="0" err="1" smtClean="0"/>
              <a:t>in</a:t>
            </a:r>
            <a:r>
              <a:rPr lang="hr-HR" dirty="0" smtClean="0"/>
              <a:t> </a:t>
            </a:r>
            <a:r>
              <a:rPr lang="hr-HR" dirty="0" err="1" smtClean="0"/>
              <a:t>different</a:t>
            </a:r>
            <a:r>
              <a:rPr lang="hr-HR" dirty="0" smtClean="0"/>
              <a:t> </a:t>
            </a:r>
            <a:r>
              <a:rPr lang="hr-HR" dirty="0" err="1" smtClean="0"/>
              <a:t>interpreting</a:t>
            </a:r>
            <a:r>
              <a:rPr lang="hr-HR" dirty="0" smtClean="0"/>
              <a:t> </a:t>
            </a:r>
            <a:r>
              <a:rPr lang="hr-HR" dirty="0" err="1" smtClean="0"/>
              <a:t>modes</a:t>
            </a:r>
            <a:r>
              <a:rPr lang="hr-HR" dirty="0" smtClean="0"/>
              <a:t>: short </a:t>
            </a:r>
            <a:r>
              <a:rPr lang="hr-HR" dirty="0" err="1" smtClean="0"/>
              <a:t>consecutive</a:t>
            </a:r>
            <a:r>
              <a:rPr lang="hr-HR" dirty="0" smtClean="0"/>
              <a:t>, </a:t>
            </a:r>
            <a:r>
              <a:rPr lang="hr-HR" dirty="0" err="1" smtClean="0"/>
              <a:t>long</a:t>
            </a:r>
            <a:r>
              <a:rPr lang="hr-HR" dirty="0" smtClean="0"/>
              <a:t> </a:t>
            </a:r>
            <a:r>
              <a:rPr lang="hr-HR" dirty="0" err="1" smtClean="0"/>
              <a:t>consecutive</a:t>
            </a:r>
            <a:r>
              <a:rPr lang="hr-HR" dirty="0" smtClean="0"/>
              <a:t>, </a:t>
            </a:r>
            <a:r>
              <a:rPr lang="hr-HR" dirty="0" err="1" smtClean="0"/>
              <a:t>simultaneous</a:t>
            </a:r>
            <a:endParaRPr lang="hr-HR" dirty="0" smtClean="0"/>
          </a:p>
          <a:p>
            <a:r>
              <a:rPr lang="hr-HR" dirty="0" err="1" smtClean="0"/>
              <a:t>Specialized</a:t>
            </a:r>
            <a:r>
              <a:rPr lang="hr-HR" dirty="0" smtClean="0"/>
              <a:t> </a:t>
            </a:r>
            <a:r>
              <a:rPr lang="hr-HR" dirty="0" err="1" smtClean="0"/>
              <a:t>knowledge</a:t>
            </a:r>
            <a:r>
              <a:rPr lang="hr-HR" dirty="0" smtClean="0"/>
              <a:t> </a:t>
            </a:r>
            <a:r>
              <a:rPr lang="hr-HR" dirty="0" err="1" smtClean="0"/>
              <a:t>of</a:t>
            </a:r>
            <a:r>
              <a:rPr lang="hr-HR" dirty="0" smtClean="0"/>
              <a:t> </a:t>
            </a:r>
            <a:r>
              <a:rPr lang="hr-HR" dirty="0" err="1" smtClean="0"/>
              <a:t>the</a:t>
            </a:r>
            <a:r>
              <a:rPr lang="hr-HR" dirty="0" smtClean="0"/>
              <a:t> </a:t>
            </a:r>
            <a:r>
              <a:rPr lang="hr-HR" dirty="0" err="1" smtClean="0"/>
              <a:t>legal</a:t>
            </a:r>
            <a:r>
              <a:rPr lang="hr-HR" dirty="0" smtClean="0"/>
              <a:t> system </a:t>
            </a:r>
            <a:r>
              <a:rPr lang="hr-HR" dirty="0" err="1" smtClean="0"/>
              <a:t>and</a:t>
            </a:r>
            <a:r>
              <a:rPr lang="hr-HR" dirty="0" smtClean="0"/>
              <a:t> </a:t>
            </a:r>
            <a:r>
              <a:rPr lang="hr-HR" dirty="0" err="1" smtClean="0"/>
              <a:t>different</a:t>
            </a:r>
            <a:r>
              <a:rPr lang="hr-HR" dirty="0" smtClean="0"/>
              <a:t> </a:t>
            </a:r>
            <a:r>
              <a:rPr lang="hr-HR" dirty="0" err="1" smtClean="0"/>
              <a:t>legal</a:t>
            </a:r>
            <a:r>
              <a:rPr lang="hr-HR" dirty="0" smtClean="0"/>
              <a:t> </a:t>
            </a:r>
            <a:r>
              <a:rPr lang="hr-HR" dirty="0" err="1" smtClean="0"/>
              <a:t>settings</a:t>
            </a:r>
            <a:r>
              <a:rPr lang="hr-HR" dirty="0" smtClean="0"/>
              <a:t>, </a:t>
            </a:r>
          </a:p>
          <a:p>
            <a:r>
              <a:rPr lang="hr-HR" dirty="0" err="1" smtClean="0"/>
              <a:t>Bilingual</a:t>
            </a:r>
            <a:r>
              <a:rPr lang="hr-HR" dirty="0" smtClean="0"/>
              <a:t> </a:t>
            </a:r>
            <a:r>
              <a:rPr lang="hr-HR" dirty="0" err="1" smtClean="0"/>
              <a:t>legal</a:t>
            </a:r>
            <a:r>
              <a:rPr lang="hr-HR" dirty="0" smtClean="0"/>
              <a:t> </a:t>
            </a:r>
            <a:r>
              <a:rPr lang="hr-HR" dirty="0" err="1" smtClean="0"/>
              <a:t>terminology</a:t>
            </a:r>
            <a:endParaRPr lang="hr-HR" dirty="0" smtClean="0"/>
          </a:p>
          <a:p>
            <a:r>
              <a:rPr lang="hr-HR" dirty="0" err="1" smtClean="0"/>
              <a:t>Discourse</a:t>
            </a:r>
            <a:r>
              <a:rPr lang="hr-HR" dirty="0" smtClean="0"/>
              <a:t> </a:t>
            </a:r>
            <a:r>
              <a:rPr lang="hr-HR" dirty="0" err="1" smtClean="0"/>
              <a:t>practices</a:t>
            </a:r>
            <a:r>
              <a:rPr lang="hr-HR" dirty="0" smtClean="0"/>
              <a:t> </a:t>
            </a:r>
            <a:r>
              <a:rPr lang="hr-HR" dirty="0" err="1" smtClean="0"/>
              <a:t>and</a:t>
            </a:r>
            <a:r>
              <a:rPr lang="hr-HR" dirty="0" smtClean="0"/>
              <a:t> </a:t>
            </a:r>
            <a:r>
              <a:rPr lang="hr-HR" dirty="0" err="1" smtClean="0"/>
              <a:t>strategies</a:t>
            </a:r>
            <a:r>
              <a:rPr lang="hr-HR" dirty="0" smtClean="0"/>
              <a:t> </a:t>
            </a:r>
            <a:r>
              <a:rPr lang="hr-HR" dirty="0" err="1" smtClean="0"/>
              <a:t>particular</a:t>
            </a:r>
            <a:r>
              <a:rPr lang="hr-HR" dirty="0" smtClean="0"/>
              <a:t> to </a:t>
            </a:r>
            <a:r>
              <a:rPr lang="hr-HR" dirty="0" err="1" smtClean="0"/>
              <a:t>the</a:t>
            </a:r>
            <a:r>
              <a:rPr lang="hr-HR" dirty="0" smtClean="0"/>
              <a:t> </a:t>
            </a:r>
            <a:r>
              <a:rPr lang="hr-HR" dirty="0" err="1" smtClean="0"/>
              <a:t>courtroom</a:t>
            </a:r>
            <a:endParaRPr lang="en-US" dirty="0"/>
          </a:p>
        </p:txBody>
      </p:sp>
    </p:spTree>
    <p:extLst>
      <p:ext uri="{BB962C8B-B14F-4D97-AF65-F5344CB8AC3E}">
        <p14:creationId xmlns:p14="http://schemas.microsoft.com/office/powerpoint/2010/main" val="63856585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Skills</a:t>
            </a:r>
            <a:endParaRPr lang="en-US" dirty="0"/>
          </a:p>
        </p:txBody>
      </p:sp>
      <p:sp>
        <p:nvSpPr>
          <p:cNvPr id="3" name="Content Placeholder 2"/>
          <p:cNvSpPr>
            <a:spLocks noGrp="1"/>
          </p:cNvSpPr>
          <p:nvPr>
            <p:ph idx="1"/>
          </p:nvPr>
        </p:nvSpPr>
        <p:spPr/>
        <p:txBody>
          <a:bodyPr/>
          <a:lstStyle/>
          <a:p>
            <a:r>
              <a:rPr lang="hr-HR" dirty="0" err="1" smtClean="0"/>
              <a:t>High</a:t>
            </a:r>
            <a:r>
              <a:rPr lang="hr-HR" dirty="0" smtClean="0"/>
              <a:t> </a:t>
            </a:r>
            <a:r>
              <a:rPr lang="hr-HR" dirty="0" err="1" smtClean="0"/>
              <a:t>level</a:t>
            </a:r>
            <a:r>
              <a:rPr lang="hr-HR" dirty="0" smtClean="0"/>
              <a:t> </a:t>
            </a:r>
            <a:r>
              <a:rPr lang="hr-HR" dirty="0" err="1" smtClean="0"/>
              <a:t>of</a:t>
            </a:r>
            <a:r>
              <a:rPr lang="hr-HR" dirty="0" smtClean="0"/>
              <a:t> </a:t>
            </a:r>
            <a:r>
              <a:rPr lang="hr-HR" dirty="0" err="1" smtClean="0"/>
              <a:t>bilingual</a:t>
            </a:r>
            <a:r>
              <a:rPr lang="hr-HR" dirty="0" smtClean="0"/>
              <a:t> </a:t>
            </a:r>
            <a:r>
              <a:rPr lang="hr-HR" dirty="0" err="1" smtClean="0"/>
              <a:t>competence</a:t>
            </a:r>
            <a:r>
              <a:rPr lang="hr-HR" dirty="0" smtClean="0"/>
              <a:t> (</a:t>
            </a:r>
            <a:r>
              <a:rPr lang="hr-HR" dirty="0" err="1" smtClean="0"/>
              <a:t>native</a:t>
            </a:r>
            <a:r>
              <a:rPr lang="hr-HR" dirty="0" smtClean="0"/>
              <a:t> </a:t>
            </a:r>
            <a:r>
              <a:rPr lang="hr-HR" dirty="0" err="1" smtClean="0"/>
              <a:t>or</a:t>
            </a:r>
            <a:r>
              <a:rPr lang="hr-HR" dirty="0" smtClean="0"/>
              <a:t> </a:t>
            </a:r>
            <a:r>
              <a:rPr lang="hr-HR" dirty="0" err="1" smtClean="0"/>
              <a:t>native-like</a:t>
            </a:r>
            <a:r>
              <a:rPr lang="hr-HR" dirty="0" smtClean="0"/>
              <a:t>) </a:t>
            </a:r>
            <a:r>
              <a:rPr lang="hr-HR" dirty="0" err="1" smtClean="0"/>
              <a:t>in</a:t>
            </a:r>
            <a:r>
              <a:rPr lang="hr-HR" dirty="0" smtClean="0"/>
              <a:t> a </a:t>
            </a:r>
            <a:r>
              <a:rPr lang="hr-HR" dirty="0" err="1" smtClean="0"/>
              <a:t>variety</a:t>
            </a:r>
            <a:r>
              <a:rPr lang="hr-HR" dirty="0" smtClean="0"/>
              <a:t> </a:t>
            </a:r>
            <a:r>
              <a:rPr lang="hr-HR" dirty="0" err="1" smtClean="0"/>
              <a:t>of</a:t>
            </a:r>
            <a:r>
              <a:rPr lang="hr-HR" dirty="0" smtClean="0"/>
              <a:t> </a:t>
            </a:r>
            <a:r>
              <a:rPr lang="hr-HR" dirty="0" err="1" smtClean="0"/>
              <a:t>genres</a:t>
            </a:r>
            <a:r>
              <a:rPr lang="hr-HR" dirty="0" smtClean="0"/>
              <a:t> </a:t>
            </a:r>
            <a:r>
              <a:rPr lang="hr-HR" dirty="0" err="1" smtClean="0"/>
              <a:t>and</a:t>
            </a:r>
            <a:r>
              <a:rPr lang="hr-HR" dirty="0" smtClean="0"/>
              <a:t> </a:t>
            </a:r>
            <a:r>
              <a:rPr lang="hr-HR" dirty="0" err="1" smtClean="0"/>
              <a:t>registers</a:t>
            </a:r>
            <a:endParaRPr lang="hr-HR" dirty="0" smtClean="0"/>
          </a:p>
          <a:p>
            <a:endParaRPr lang="hr-HR" dirty="0"/>
          </a:p>
          <a:p>
            <a:r>
              <a:rPr lang="hr-HR" dirty="0" err="1" smtClean="0"/>
              <a:t>The</a:t>
            </a:r>
            <a:r>
              <a:rPr lang="hr-HR" dirty="0" smtClean="0"/>
              <a:t> </a:t>
            </a:r>
            <a:r>
              <a:rPr lang="hr-HR" dirty="0" err="1" smtClean="0"/>
              <a:t>pool</a:t>
            </a:r>
            <a:r>
              <a:rPr lang="hr-HR" dirty="0" smtClean="0"/>
              <a:t> </a:t>
            </a:r>
            <a:r>
              <a:rPr lang="hr-HR" dirty="0" err="1" smtClean="0"/>
              <a:t>of</a:t>
            </a:r>
            <a:r>
              <a:rPr lang="hr-HR" dirty="0" smtClean="0"/>
              <a:t> </a:t>
            </a:r>
            <a:r>
              <a:rPr lang="hr-HR" dirty="0" err="1" smtClean="0"/>
              <a:t>competent</a:t>
            </a:r>
            <a:r>
              <a:rPr lang="hr-HR" dirty="0" smtClean="0"/>
              <a:t> </a:t>
            </a:r>
            <a:r>
              <a:rPr lang="hr-HR" dirty="0" err="1" smtClean="0"/>
              <a:t>bilinguals</a:t>
            </a:r>
            <a:r>
              <a:rPr lang="hr-HR" dirty="0" smtClean="0"/>
              <a:t> – </a:t>
            </a:r>
            <a:r>
              <a:rPr lang="hr-HR" dirty="0" err="1" smtClean="0"/>
              <a:t>very</a:t>
            </a:r>
            <a:r>
              <a:rPr lang="hr-HR" dirty="0" smtClean="0"/>
              <a:t> </a:t>
            </a:r>
            <a:r>
              <a:rPr lang="hr-HR" dirty="0" err="1" smtClean="0"/>
              <a:t>limited</a:t>
            </a:r>
            <a:endParaRPr lang="en-US" dirty="0"/>
          </a:p>
        </p:txBody>
      </p:sp>
    </p:spTree>
    <p:extLst>
      <p:ext uri="{BB962C8B-B14F-4D97-AF65-F5344CB8AC3E}">
        <p14:creationId xmlns:p14="http://schemas.microsoft.com/office/powerpoint/2010/main" val="37622689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Skills</a:t>
            </a:r>
            <a:r>
              <a:rPr lang="hr-HR" dirty="0" smtClean="0"/>
              <a:t/>
            </a:r>
            <a:br>
              <a:rPr lang="hr-HR" dirty="0" smtClean="0"/>
            </a:br>
            <a:endParaRPr lang="en-US" dirty="0"/>
          </a:p>
        </p:txBody>
      </p:sp>
      <p:sp>
        <p:nvSpPr>
          <p:cNvPr id="3" name="Content Placeholder 2"/>
          <p:cNvSpPr>
            <a:spLocks noGrp="1"/>
          </p:cNvSpPr>
          <p:nvPr>
            <p:ph idx="1"/>
          </p:nvPr>
        </p:nvSpPr>
        <p:spPr/>
        <p:txBody>
          <a:bodyPr/>
          <a:lstStyle/>
          <a:p>
            <a:r>
              <a:rPr lang="hr-HR" dirty="0" err="1" smtClean="0"/>
              <a:t>Ability</a:t>
            </a:r>
            <a:r>
              <a:rPr lang="hr-HR" dirty="0" smtClean="0"/>
              <a:t> to </a:t>
            </a:r>
            <a:r>
              <a:rPr lang="hr-HR" dirty="0" err="1" smtClean="0"/>
              <a:t>manage</a:t>
            </a:r>
            <a:r>
              <a:rPr lang="hr-HR" dirty="0" smtClean="0"/>
              <a:t> </a:t>
            </a:r>
            <a:r>
              <a:rPr lang="hr-HR" dirty="0" err="1" smtClean="0"/>
              <a:t>the</a:t>
            </a:r>
            <a:r>
              <a:rPr lang="hr-HR" dirty="0" smtClean="0"/>
              <a:t> </a:t>
            </a:r>
            <a:r>
              <a:rPr lang="hr-HR" dirty="0" err="1" smtClean="0"/>
              <a:t>interaction</a:t>
            </a:r>
            <a:endParaRPr lang="hr-HR" dirty="0" smtClean="0"/>
          </a:p>
          <a:p>
            <a:r>
              <a:rPr lang="hr-HR" dirty="0" err="1" smtClean="0"/>
              <a:t>Knowing</a:t>
            </a:r>
            <a:r>
              <a:rPr lang="hr-HR" dirty="0" smtClean="0"/>
              <a:t> </a:t>
            </a:r>
            <a:r>
              <a:rPr lang="hr-HR" dirty="0" err="1" smtClean="0"/>
              <a:t>when</a:t>
            </a:r>
            <a:r>
              <a:rPr lang="hr-HR" dirty="0" smtClean="0"/>
              <a:t> </a:t>
            </a:r>
            <a:r>
              <a:rPr lang="hr-HR" dirty="0" err="1" smtClean="0"/>
              <a:t>and</a:t>
            </a:r>
            <a:r>
              <a:rPr lang="hr-HR" dirty="0" smtClean="0"/>
              <a:t> how to </a:t>
            </a:r>
            <a:r>
              <a:rPr lang="hr-HR" dirty="0" err="1" smtClean="0"/>
              <a:t>intervene</a:t>
            </a:r>
            <a:r>
              <a:rPr lang="hr-HR" dirty="0" smtClean="0"/>
              <a:t> to </a:t>
            </a:r>
            <a:r>
              <a:rPr lang="hr-HR" dirty="0" err="1" smtClean="0"/>
              <a:t>highlight</a:t>
            </a:r>
            <a:r>
              <a:rPr lang="hr-HR" dirty="0" smtClean="0"/>
              <a:t> a </a:t>
            </a:r>
            <a:r>
              <a:rPr lang="hr-HR" dirty="0" err="1" smtClean="0"/>
              <a:t>translation</a:t>
            </a:r>
            <a:r>
              <a:rPr lang="hr-HR" dirty="0" smtClean="0"/>
              <a:t> </a:t>
            </a:r>
            <a:r>
              <a:rPr lang="hr-HR" dirty="0" err="1" smtClean="0"/>
              <a:t>ambiguity</a:t>
            </a:r>
            <a:r>
              <a:rPr lang="hr-HR" dirty="0" smtClean="0"/>
              <a:t> </a:t>
            </a:r>
            <a:r>
              <a:rPr lang="hr-HR" dirty="0" err="1" smtClean="0"/>
              <a:t>or</a:t>
            </a:r>
            <a:r>
              <a:rPr lang="hr-HR" dirty="0" smtClean="0"/>
              <a:t> </a:t>
            </a:r>
            <a:r>
              <a:rPr lang="hr-HR" dirty="0" err="1" smtClean="0"/>
              <a:t>difficulty</a:t>
            </a:r>
            <a:r>
              <a:rPr lang="hr-HR" dirty="0" smtClean="0"/>
              <a:t> </a:t>
            </a:r>
            <a:r>
              <a:rPr lang="hr-HR" dirty="0" err="1" smtClean="0"/>
              <a:t>or</a:t>
            </a:r>
            <a:r>
              <a:rPr lang="hr-HR" dirty="0" smtClean="0"/>
              <a:t> </a:t>
            </a:r>
            <a:r>
              <a:rPr lang="hr-HR" dirty="0" err="1" smtClean="0"/>
              <a:t>explain</a:t>
            </a:r>
            <a:r>
              <a:rPr lang="hr-HR" dirty="0" smtClean="0"/>
              <a:t> a </a:t>
            </a:r>
            <a:r>
              <a:rPr lang="hr-HR" dirty="0" err="1" smtClean="0"/>
              <a:t>translation</a:t>
            </a:r>
            <a:r>
              <a:rPr lang="hr-HR" dirty="0" smtClean="0"/>
              <a:t> </a:t>
            </a:r>
            <a:r>
              <a:rPr lang="hr-HR" dirty="0" err="1" smtClean="0"/>
              <a:t>choice</a:t>
            </a:r>
            <a:r>
              <a:rPr lang="hr-HR" dirty="0" smtClean="0"/>
              <a:t> </a:t>
            </a:r>
            <a:r>
              <a:rPr lang="hr-HR" dirty="0" err="1" smtClean="0"/>
              <a:t>that</a:t>
            </a:r>
            <a:r>
              <a:rPr lang="hr-HR" dirty="0" smtClean="0"/>
              <a:t> </a:t>
            </a:r>
            <a:r>
              <a:rPr lang="hr-HR" dirty="0" err="1" smtClean="0"/>
              <a:t>may</a:t>
            </a:r>
            <a:r>
              <a:rPr lang="hr-HR" dirty="0" smtClean="0"/>
              <a:t> </a:t>
            </a:r>
            <a:r>
              <a:rPr lang="hr-HR" dirty="0" err="1" smtClean="0"/>
              <a:t>impact</a:t>
            </a:r>
            <a:r>
              <a:rPr lang="hr-HR" dirty="0" smtClean="0"/>
              <a:t> on </a:t>
            </a:r>
            <a:r>
              <a:rPr lang="hr-HR" dirty="0" err="1" smtClean="0"/>
              <a:t>the</a:t>
            </a:r>
            <a:r>
              <a:rPr lang="hr-HR" dirty="0" smtClean="0"/>
              <a:t> </a:t>
            </a:r>
            <a:r>
              <a:rPr lang="hr-HR" dirty="0" err="1" smtClean="0"/>
              <a:t>case</a:t>
            </a:r>
            <a:r>
              <a:rPr lang="hr-HR" dirty="0" smtClean="0"/>
              <a:t> at </a:t>
            </a:r>
            <a:r>
              <a:rPr lang="hr-HR" dirty="0" err="1" smtClean="0"/>
              <a:t>hand</a:t>
            </a:r>
            <a:endParaRPr lang="en-US" dirty="0"/>
          </a:p>
        </p:txBody>
      </p:sp>
    </p:spTree>
    <p:extLst>
      <p:ext uri="{BB962C8B-B14F-4D97-AF65-F5344CB8AC3E}">
        <p14:creationId xmlns:p14="http://schemas.microsoft.com/office/powerpoint/2010/main" val="56074595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Code</a:t>
            </a:r>
            <a:r>
              <a:rPr lang="hr-HR" dirty="0" smtClean="0"/>
              <a:t> </a:t>
            </a:r>
            <a:r>
              <a:rPr lang="hr-HR" dirty="0" err="1" smtClean="0"/>
              <a:t>of</a:t>
            </a:r>
            <a:r>
              <a:rPr lang="hr-HR" dirty="0" smtClean="0"/>
              <a:t> </a:t>
            </a:r>
            <a:r>
              <a:rPr lang="hr-HR" dirty="0" err="1" smtClean="0"/>
              <a:t>ethical</a:t>
            </a:r>
            <a:r>
              <a:rPr lang="hr-HR" dirty="0" smtClean="0"/>
              <a:t> </a:t>
            </a:r>
            <a:r>
              <a:rPr lang="hr-HR" dirty="0" err="1" smtClean="0"/>
              <a:t>conduct</a:t>
            </a:r>
            <a:endParaRPr lang="en-US" dirty="0"/>
          </a:p>
        </p:txBody>
      </p:sp>
      <p:sp>
        <p:nvSpPr>
          <p:cNvPr id="3" name="Content Placeholder 2"/>
          <p:cNvSpPr>
            <a:spLocks noGrp="1"/>
          </p:cNvSpPr>
          <p:nvPr>
            <p:ph idx="1"/>
          </p:nvPr>
        </p:nvSpPr>
        <p:spPr/>
        <p:txBody>
          <a:bodyPr/>
          <a:lstStyle/>
          <a:p>
            <a:r>
              <a:rPr lang="hr-HR" dirty="0" err="1" smtClean="0"/>
              <a:t>Impartiality</a:t>
            </a:r>
            <a:endParaRPr lang="hr-HR" dirty="0" smtClean="0"/>
          </a:p>
          <a:p>
            <a:r>
              <a:rPr lang="hr-HR" dirty="0" err="1" smtClean="0"/>
              <a:t>Confidentiality</a:t>
            </a:r>
            <a:endParaRPr lang="hr-HR" dirty="0" smtClean="0"/>
          </a:p>
          <a:p>
            <a:r>
              <a:rPr lang="hr-HR" dirty="0" err="1" smtClean="0"/>
              <a:t>Interpreter’s</a:t>
            </a:r>
            <a:r>
              <a:rPr lang="hr-HR" dirty="0" smtClean="0"/>
              <a:t> role </a:t>
            </a:r>
            <a:r>
              <a:rPr lang="hr-HR" dirty="0" err="1" smtClean="0"/>
              <a:t>in</a:t>
            </a:r>
            <a:r>
              <a:rPr lang="hr-HR" dirty="0" smtClean="0"/>
              <a:t> </a:t>
            </a:r>
            <a:r>
              <a:rPr lang="hr-HR" dirty="0" err="1" smtClean="0"/>
              <a:t>providing</a:t>
            </a:r>
            <a:r>
              <a:rPr lang="hr-HR" dirty="0" smtClean="0"/>
              <a:t> a </a:t>
            </a:r>
            <a:r>
              <a:rPr lang="hr-HR" dirty="0" err="1" smtClean="0"/>
              <a:t>true</a:t>
            </a:r>
            <a:r>
              <a:rPr lang="hr-HR" dirty="0" smtClean="0"/>
              <a:t> </a:t>
            </a:r>
            <a:r>
              <a:rPr lang="hr-HR" dirty="0" err="1" smtClean="0"/>
              <a:t>reflection</a:t>
            </a:r>
            <a:r>
              <a:rPr lang="hr-HR" dirty="0" smtClean="0"/>
              <a:t> </a:t>
            </a:r>
            <a:r>
              <a:rPr lang="hr-HR" dirty="0" err="1" smtClean="0"/>
              <a:t>of</a:t>
            </a:r>
            <a:r>
              <a:rPr lang="hr-HR" dirty="0" smtClean="0"/>
              <a:t> </a:t>
            </a:r>
            <a:r>
              <a:rPr lang="hr-HR" dirty="0" err="1" smtClean="0"/>
              <a:t>the</a:t>
            </a:r>
            <a:r>
              <a:rPr lang="hr-HR" dirty="0" smtClean="0"/>
              <a:t> </a:t>
            </a:r>
            <a:r>
              <a:rPr lang="hr-HR" dirty="0" err="1" smtClean="0"/>
              <a:t>voice</a:t>
            </a:r>
            <a:r>
              <a:rPr lang="hr-HR" dirty="0" smtClean="0"/>
              <a:t> </a:t>
            </a:r>
            <a:r>
              <a:rPr lang="hr-HR" dirty="0" err="1" smtClean="0"/>
              <a:t>of</a:t>
            </a:r>
            <a:r>
              <a:rPr lang="hr-HR" dirty="0" smtClean="0"/>
              <a:t> original </a:t>
            </a:r>
            <a:r>
              <a:rPr lang="hr-HR" dirty="0" err="1" smtClean="0"/>
              <a:t>speakers</a:t>
            </a:r>
            <a:endParaRPr lang="en-US" dirty="0"/>
          </a:p>
        </p:txBody>
      </p:sp>
    </p:spTree>
    <p:extLst>
      <p:ext uri="{BB962C8B-B14F-4D97-AF65-F5344CB8AC3E}">
        <p14:creationId xmlns:p14="http://schemas.microsoft.com/office/powerpoint/2010/main" val="394582338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Court </a:t>
            </a:r>
            <a:r>
              <a:rPr lang="hr-HR" dirty="0" err="1" smtClean="0"/>
              <a:t>interpreting</a:t>
            </a:r>
            <a:r>
              <a:rPr lang="hr-HR" dirty="0" smtClean="0"/>
              <a:t>: </a:t>
            </a:r>
            <a:r>
              <a:rPr lang="hr-HR" dirty="0" err="1" smtClean="0"/>
              <a:t>problems</a:t>
            </a:r>
            <a:endParaRPr lang="en-US" dirty="0"/>
          </a:p>
        </p:txBody>
      </p:sp>
      <p:sp>
        <p:nvSpPr>
          <p:cNvPr id="3" name="Content Placeholder 2"/>
          <p:cNvSpPr>
            <a:spLocks noGrp="1"/>
          </p:cNvSpPr>
          <p:nvPr>
            <p:ph idx="1"/>
          </p:nvPr>
        </p:nvSpPr>
        <p:spPr/>
        <p:txBody>
          <a:bodyPr/>
          <a:lstStyle/>
          <a:p>
            <a:r>
              <a:rPr lang="hr-HR" dirty="0" err="1"/>
              <a:t>Difficulties</a:t>
            </a:r>
            <a:r>
              <a:rPr lang="hr-HR" dirty="0"/>
              <a:t>: </a:t>
            </a:r>
            <a:r>
              <a:rPr lang="hr-HR" dirty="0" err="1"/>
              <a:t>the</a:t>
            </a:r>
            <a:r>
              <a:rPr lang="hr-HR" dirty="0"/>
              <a:t> </a:t>
            </a:r>
            <a:r>
              <a:rPr lang="hr-HR" dirty="0" err="1"/>
              <a:t>need</a:t>
            </a:r>
            <a:r>
              <a:rPr lang="hr-HR" dirty="0"/>
              <a:t> to provide a </a:t>
            </a:r>
            <a:r>
              <a:rPr lang="hr-HR" dirty="0" err="1"/>
              <a:t>speedy</a:t>
            </a:r>
            <a:r>
              <a:rPr lang="hr-HR" dirty="0"/>
              <a:t> </a:t>
            </a:r>
            <a:r>
              <a:rPr lang="hr-HR" dirty="0" err="1"/>
              <a:t>delivery</a:t>
            </a:r>
            <a:r>
              <a:rPr lang="hr-HR" dirty="0"/>
              <a:t>; </a:t>
            </a:r>
            <a:r>
              <a:rPr lang="hr-HR" dirty="0" err="1"/>
              <a:t>the</a:t>
            </a:r>
            <a:r>
              <a:rPr lang="hr-HR" dirty="0"/>
              <a:t> </a:t>
            </a:r>
            <a:r>
              <a:rPr lang="hr-HR" dirty="0" err="1"/>
              <a:t>legal</a:t>
            </a:r>
            <a:r>
              <a:rPr lang="hr-HR" dirty="0"/>
              <a:t> </a:t>
            </a:r>
            <a:r>
              <a:rPr lang="hr-HR" dirty="0" err="1"/>
              <a:t>world’s</a:t>
            </a:r>
            <a:r>
              <a:rPr lang="hr-HR" dirty="0"/>
              <a:t> </a:t>
            </a:r>
            <a:r>
              <a:rPr lang="hr-HR" dirty="0" err="1"/>
              <a:t>ignorance</a:t>
            </a:r>
            <a:r>
              <a:rPr lang="hr-HR" dirty="0"/>
              <a:t> </a:t>
            </a:r>
            <a:r>
              <a:rPr lang="hr-HR" dirty="0" err="1"/>
              <a:t>of</a:t>
            </a:r>
            <a:r>
              <a:rPr lang="hr-HR" dirty="0"/>
              <a:t> </a:t>
            </a:r>
            <a:r>
              <a:rPr lang="hr-HR" dirty="0" err="1"/>
              <a:t>the</a:t>
            </a:r>
            <a:r>
              <a:rPr lang="hr-HR" dirty="0"/>
              <a:t> </a:t>
            </a:r>
            <a:r>
              <a:rPr lang="hr-HR" dirty="0" err="1"/>
              <a:t>complexity</a:t>
            </a:r>
            <a:r>
              <a:rPr lang="hr-HR" dirty="0"/>
              <a:t> </a:t>
            </a:r>
            <a:r>
              <a:rPr lang="hr-HR" dirty="0" err="1"/>
              <a:t>of</a:t>
            </a:r>
            <a:r>
              <a:rPr lang="hr-HR" dirty="0"/>
              <a:t> </a:t>
            </a:r>
            <a:r>
              <a:rPr lang="hr-HR" dirty="0" err="1"/>
              <a:t>the</a:t>
            </a:r>
            <a:r>
              <a:rPr lang="hr-HR" dirty="0"/>
              <a:t> </a:t>
            </a:r>
            <a:r>
              <a:rPr lang="hr-HR" dirty="0" err="1"/>
              <a:t>translation</a:t>
            </a:r>
            <a:r>
              <a:rPr lang="hr-HR" dirty="0"/>
              <a:t> </a:t>
            </a:r>
            <a:r>
              <a:rPr lang="hr-HR" dirty="0" err="1"/>
              <a:t>process</a:t>
            </a:r>
            <a:r>
              <a:rPr lang="hr-HR" dirty="0"/>
              <a:t>; </a:t>
            </a:r>
            <a:r>
              <a:rPr lang="hr-HR" dirty="0" err="1"/>
              <a:t>gaps</a:t>
            </a:r>
            <a:r>
              <a:rPr lang="hr-HR" dirty="0"/>
              <a:t> </a:t>
            </a:r>
            <a:r>
              <a:rPr lang="hr-HR" dirty="0" err="1"/>
              <a:t>in</a:t>
            </a:r>
            <a:r>
              <a:rPr lang="hr-HR" dirty="0"/>
              <a:t> </a:t>
            </a:r>
            <a:r>
              <a:rPr lang="hr-HR" dirty="0" err="1"/>
              <a:t>the</a:t>
            </a:r>
            <a:r>
              <a:rPr lang="hr-HR" dirty="0"/>
              <a:t> </a:t>
            </a:r>
            <a:r>
              <a:rPr lang="hr-HR" dirty="0" err="1"/>
              <a:t>interpreter’s</a:t>
            </a:r>
            <a:r>
              <a:rPr lang="hr-HR" dirty="0"/>
              <a:t> </a:t>
            </a:r>
            <a:r>
              <a:rPr lang="hr-HR" dirty="0" err="1"/>
              <a:t>knowledge</a:t>
            </a:r>
            <a:r>
              <a:rPr lang="hr-HR" dirty="0"/>
              <a:t> </a:t>
            </a:r>
            <a:r>
              <a:rPr lang="hr-HR" dirty="0" err="1"/>
              <a:t>of</a:t>
            </a:r>
            <a:r>
              <a:rPr lang="hr-HR" dirty="0"/>
              <a:t> </a:t>
            </a:r>
            <a:r>
              <a:rPr lang="hr-HR" dirty="0" err="1"/>
              <a:t>the</a:t>
            </a:r>
            <a:r>
              <a:rPr lang="hr-HR" dirty="0"/>
              <a:t> </a:t>
            </a:r>
            <a:r>
              <a:rPr lang="hr-HR" dirty="0" err="1"/>
              <a:t>law</a:t>
            </a:r>
            <a:r>
              <a:rPr lang="hr-HR" dirty="0"/>
              <a:t>, </a:t>
            </a:r>
            <a:r>
              <a:rPr lang="hr-HR" dirty="0" err="1"/>
              <a:t>of</a:t>
            </a:r>
            <a:r>
              <a:rPr lang="hr-HR" dirty="0"/>
              <a:t> </a:t>
            </a:r>
            <a:r>
              <a:rPr lang="hr-HR" dirty="0" err="1"/>
              <a:t>courtroom</a:t>
            </a:r>
            <a:r>
              <a:rPr lang="hr-HR" dirty="0"/>
              <a:t> </a:t>
            </a:r>
            <a:r>
              <a:rPr lang="hr-HR" dirty="0" err="1"/>
              <a:t>discourse</a:t>
            </a:r>
            <a:r>
              <a:rPr lang="hr-HR" dirty="0"/>
              <a:t> </a:t>
            </a:r>
            <a:r>
              <a:rPr lang="hr-HR" dirty="0" err="1"/>
              <a:t>conventions</a:t>
            </a:r>
            <a:r>
              <a:rPr lang="hr-HR" dirty="0"/>
              <a:t> </a:t>
            </a:r>
            <a:r>
              <a:rPr lang="hr-HR" dirty="0" err="1"/>
              <a:t>and</a:t>
            </a:r>
            <a:r>
              <a:rPr lang="hr-HR" dirty="0"/>
              <a:t> </a:t>
            </a:r>
            <a:r>
              <a:rPr lang="hr-HR" dirty="0" err="1"/>
              <a:t>of</a:t>
            </a:r>
            <a:r>
              <a:rPr lang="hr-HR" dirty="0"/>
              <a:t> </a:t>
            </a:r>
            <a:r>
              <a:rPr lang="hr-HR" dirty="0" err="1"/>
              <a:t>the</a:t>
            </a:r>
            <a:r>
              <a:rPr lang="hr-HR" dirty="0"/>
              <a:t> </a:t>
            </a:r>
            <a:r>
              <a:rPr lang="hr-HR" dirty="0" err="1"/>
              <a:t>law’s</a:t>
            </a:r>
            <a:r>
              <a:rPr lang="hr-HR" dirty="0"/>
              <a:t> </a:t>
            </a:r>
            <a:r>
              <a:rPr lang="hr-HR" dirty="0" err="1"/>
              <a:t>assumptions</a:t>
            </a:r>
            <a:r>
              <a:rPr lang="hr-HR" dirty="0"/>
              <a:t> </a:t>
            </a:r>
            <a:r>
              <a:rPr lang="hr-HR" dirty="0" err="1"/>
              <a:t>of</a:t>
            </a:r>
            <a:r>
              <a:rPr lang="hr-HR" dirty="0"/>
              <a:t> </a:t>
            </a:r>
            <a:r>
              <a:rPr lang="hr-HR" dirty="0" err="1"/>
              <a:t>relevance</a:t>
            </a:r>
            <a:endParaRPr lang="hr-HR" dirty="0"/>
          </a:p>
          <a:p>
            <a:r>
              <a:rPr lang="hr-HR" dirty="0" err="1"/>
              <a:t>Interpreters</a:t>
            </a:r>
            <a:r>
              <a:rPr lang="hr-HR" dirty="0"/>
              <a:t> – </a:t>
            </a:r>
            <a:r>
              <a:rPr lang="hr-HR" dirty="0" err="1"/>
              <a:t>expected</a:t>
            </a:r>
            <a:r>
              <a:rPr lang="hr-HR" dirty="0"/>
              <a:t> to </a:t>
            </a:r>
            <a:r>
              <a:rPr lang="hr-HR" dirty="0" err="1"/>
              <a:t>render</a:t>
            </a:r>
            <a:r>
              <a:rPr lang="hr-HR" dirty="0"/>
              <a:t> a </a:t>
            </a:r>
            <a:r>
              <a:rPr lang="hr-HR" dirty="0" err="1"/>
              <a:t>perfectly</a:t>
            </a:r>
            <a:r>
              <a:rPr lang="hr-HR" dirty="0"/>
              <a:t> </a:t>
            </a:r>
            <a:r>
              <a:rPr lang="hr-HR" dirty="0" err="1"/>
              <a:t>accurate</a:t>
            </a:r>
            <a:r>
              <a:rPr lang="hr-HR" dirty="0"/>
              <a:t> </a:t>
            </a:r>
            <a:r>
              <a:rPr lang="hr-HR" dirty="0" err="1"/>
              <a:t>version</a:t>
            </a:r>
            <a:r>
              <a:rPr lang="hr-HR" dirty="0"/>
              <a:t> </a:t>
            </a:r>
            <a:r>
              <a:rPr lang="hr-HR" dirty="0" err="1"/>
              <a:t>of</a:t>
            </a:r>
            <a:r>
              <a:rPr lang="hr-HR" dirty="0"/>
              <a:t> </a:t>
            </a:r>
            <a:r>
              <a:rPr lang="hr-HR" dirty="0" err="1"/>
              <a:t>all</a:t>
            </a:r>
            <a:r>
              <a:rPr lang="hr-HR" dirty="0"/>
              <a:t> </a:t>
            </a:r>
            <a:r>
              <a:rPr lang="hr-HR" dirty="0" err="1"/>
              <a:t>that</a:t>
            </a:r>
            <a:r>
              <a:rPr lang="hr-HR" dirty="0"/>
              <a:t> </a:t>
            </a:r>
            <a:r>
              <a:rPr lang="hr-HR" dirty="0" err="1"/>
              <a:t>transpires</a:t>
            </a:r>
            <a:r>
              <a:rPr lang="hr-HR" dirty="0"/>
              <a:t> </a:t>
            </a:r>
            <a:r>
              <a:rPr lang="hr-HR" dirty="0" err="1"/>
              <a:t>in</a:t>
            </a:r>
            <a:r>
              <a:rPr lang="hr-HR" dirty="0"/>
              <a:t> a </a:t>
            </a:r>
            <a:r>
              <a:rPr lang="hr-HR" dirty="0" err="1"/>
              <a:t>case</a:t>
            </a:r>
            <a:r>
              <a:rPr lang="hr-HR" dirty="0"/>
              <a:t> </a:t>
            </a:r>
            <a:r>
              <a:rPr lang="hr-HR" dirty="0" err="1"/>
              <a:t>without</a:t>
            </a:r>
            <a:r>
              <a:rPr lang="hr-HR" dirty="0"/>
              <a:t> </a:t>
            </a:r>
            <a:r>
              <a:rPr lang="hr-HR" dirty="0" err="1"/>
              <a:t>being</a:t>
            </a:r>
            <a:r>
              <a:rPr lang="hr-HR" dirty="0"/>
              <a:t> </a:t>
            </a:r>
            <a:r>
              <a:rPr lang="hr-HR" dirty="0" err="1"/>
              <a:t>afforded</a:t>
            </a:r>
            <a:r>
              <a:rPr lang="hr-HR" dirty="0"/>
              <a:t> </a:t>
            </a:r>
            <a:r>
              <a:rPr lang="hr-HR" dirty="0" err="1"/>
              <a:t>the</a:t>
            </a:r>
            <a:r>
              <a:rPr lang="hr-HR" dirty="0"/>
              <a:t> </a:t>
            </a:r>
            <a:r>
              <a:rPr lang="hr-HR" dirty="0" err="1"/>
              <a:t>conditions</a:t>
            </a:r>
            <a:r>
              <a:rPr lang="hr-HR" dirty="0"/>
              <a:t> to </a:t>
            </a:r>
            <a:r>
              <a:rPr lang="hr-HR" dirty="0" err="1"/>
              <a:t>perform</a:t>
            </a:r>
            <a:r>
              <a:rPr lang="hr-HR" dirty="0"/>
              <a:t> </a:t>
            </a:r>
            <a:r>
              <a:rPr lang="hr-HR" dirty="0" err="1"/>
              <a:t>in</a:t>
            </a:r>
            <a:r>
              <a:rPr lang="hr-HR" dirty="0"/>
              <a:t> </a:t>
            </a:r>
            <a:r>
              <a:rPr lang="hr-HR" dirty="0" err="1"/>
              <a:t>such</a:t>
            </a:r>
            <a:r>
              <a:rPr lang="hr-HR" dirty="0"/>
              <a:t> a </a:t>
            </a:r>
            <a:r>
              <a:rPr lang="hr-HR" dirty="0" err="1"/>
              <a:t>manner</a:t>
            </a:r>
            <a:r>
              <a:rPr lang="hr-HR" dirty="0"/>
              <a:t> (</a:t>
            </a:r>
            <a:r>
              <a:rPr lang="hr-HR" dirty="0" err="1"/>
              <a:t>judges</a:t>
            </a:r>
            <a:r>
              <a:rPr lang="hr-HR" dirty="0"/>
              <a:t> – </a:t>
            </a:r>
            <a:r>
              <a:rPr lang="hr-HR" dirty="0" err="1"/>
              <a:t>impatient</a:t>
            </a:r>
            <a:r>
              <a:rPr lang="hr-HR" dirty="0"/>
              <a:t> </a:t>
            </a:r>
            <a:r>
              <a:rPr lang="hr-HR" dirty="0" err="1"/>
              <a:t>with</a:t>
            </a:r>
            <a:r>
              <a:rPr lang="hr-HR" dirty="0"/>
              <a:t> </a:t>
            </a:r>
            <a:r>
              <a:rPr lang="hr-HR" dirty="0" err="1"/>
              <a:t>interpreters</a:t>
            </a:r>
            <a:r>
              <a:rPr lang="hr-HR" dirty="0"/>
              <a:t> </a:t>
            </a:r>
            <a:r>
              <a:rPr lang="hr-HR" dirty="0" err="1"/>
              <a:t>who</a:t>
            </a:r>
            <a:r>
              <a:rPr lang="hr-HR" dirty="0"/>
              <a:t> </a:t>
            </a:r>
            <a:r>
              <a:rPr lang="hr-HR" dirty="0" err="1"/>
              <a:t>ask</a:t>
            </a:r>
            <a:r>
              <a:rPr lang="hr-HR" dirty="0"/>
              <a:t> for </a:t>
            </a:r>
            <a:r>
              <a:rPr lang="hr-HR" dirty="0" err="1"/>
              <a:t>clarification</a:t>
            </a:r>
            <a:r>
              <a:rPr lang="hr-HR" dirty="0"/>
              <a:t>)</a:t>
            </a:r>
          </a:p>
          <a:p>
            <a:r>
              <a:rPr lang="hr-HR" dirty="0" err="1"/>
              <a:t>Interpreters</a:t>
            </a:r>
            <a:r>
              <a:rPr lang="hr-HR" dirty="0"/>
              <a:t> </a:t>
            </a:r>
            <a:r>
              <a:rPr lang="hr-HR" dirty="0" err="1"/>
              <a:t>often</a:t>
            </a:r>
            <a:r>
              <a:rPr lang="hr-HR" dirty="0"/>
              <a:t> </a:t>
            </a:r>
            <a:r>
              <a:rPr lang="hr-HR" dirty="0" err="1"/>
              <a:t>keep</a:t>
            </a:r>
            <a:r>
              <a:rPr lang="hr-HR" dirty="0"/>
              <a:t> </a:t>
            </a:r>
            <a:r>
              <a:rPr lang="hr-HR" dirty="0" err="1"/>
              <a:t>equivalence</a:t>
            </a:r>
            <a:r>
              <a:rPr lang="hr-HR" dirty="0"/>
              <a:t> </a:t>
            </a:r>
            <a:r>
              <a:rPr lang="hr-HR" dirty="0" err="1"/>
              <a:t>of</a:t>
            </a:r>
            <a:r>
              <a:rPr lang="hr-HR" dirty="0"/>
              <a:t> </a:t>
            </a:r>
            <a:r>
              <a:rPr lang="hr-HR" dirty="0" err="1"/>
              <a:t>propositional</a:t>
            </a:r>
            <a:r>
              <a:rPr lang="hr-HR" dirty="0"/>
              <a:t> </a:t>
            </a:r>
            <a:r>
              <a:rPr lang="hr-HR" dirty="0" err="1"/>
              <a:t>content</a:t>
            </a:r>
            <a:r>
              <a:rPr lang="hr-HR" dirty="0"/>
              <a:t>, but </a:t>
            </a:r>
            <a:r>
              <a:rPr lang="hr-HR" dirty="0" err="1"/>
              <a:t>not</a:t>
            </a:r>
            <a:r>
              <a:rPr lang="hr-HR" dirty="0"/>
              <a:t> </a:t>
            </a:r>
            <a:r>
              <a:rPr lang="hr-HR" dirty="0" err="1"/>
              <a:t>of</a:t>
            </a:r>
            <a:r>
              <a:rPr lang="hr-HR" dirty="0"/>
              <a:t> </a:t>
            </a:r>
            <a:r>
              <a:rPr lang="hr-HR" dirty="0" err="1"/>
              <a:t>social</a:t>
            </a:r>
            <a:r>
              <a:rPr lang="hr-HR" dirty="0"/>
              <a:t> </a:t>
            </a:r>
            <a:r>
              <a:rPr lang="hr-HR" dirty="0" err="1"/>
              <a:t>meaning</a:t>
            </a:r>
            <a:endParaRPr lang="hr-HR" dirty="0"/>
          </a:p>
          <a:p>
            <a:endParaRPr lang="en-US" dirty="0"/>
          </a:p>
        </p:txBody>
      </p:sp>
    </p:spTree>
    <p:extLst>
      <p:ext uri="{BB962C8B-B14F-4D97-AF65-F5344CB8AC3E}">
        <p14:creationId xmlns:p14="http://schemas.microsoft.com/office/powerpoint/2010/main" val="10707307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Interpreting</a:t>
            </a:r>
            <a:r>
              <a:rPr lang="hr-HR" dirty="0" smtClean="0"/>
              <a:t> </a:t>
            </a:r>
            <a:r>
              <a:rPr lang="hr-HR" dirty="0" err="1" smtClean="0"/>
              <a:t>process</a:t>
            </a:r>
            <a:endParaRPr lang="en-US" dirty="0"/>
          </a:p>
        </p:txBody>
      </p:sp>
      <p:sp>
        <p:nvSpPr>
          <p:cNvPr id="3" name="Content Placeholder 2"/>
          <p:cNvSpPr>
            <a:spLocks noGrp="1"/>
          </p:cNvSpPr>
          <p:nvPr>
            <p:ph idx="1"/>
          </p:nvPr>
        </p:nvSpPr>
        <p:spPr/>
        <p:txBody>
          <a:bodyPr/>
          <a:lstStyle/>
          <a:p>
            <a:r>
              <a:rPr lang="en-US" dirty="0"/>
              <a:t>The interpreting </a:t>
            </a:r>
            <a:r>
              <a:rPr lang="en-US" dirty="0" smtClean="0"/>
              <a:t>process</a:t>
            </a:r>
            <a:r>
              <a:rPr lang="hr-HR" dirty="0" smtClean="0"/>
              <a:t> </a:t>
            </a:r>
            <a:r>
              <a:rPr lang="en-US" dirty="0" smtClean="0"/>
              <a:t>consists </a:t>
            </a:r>
            <a:r>
              <a:rPr lang="en-US" dirty="0"/>
              <a:t>of three main stages: </a:t>
            </a:r>
            <a:endParaRPr lang="hr-HR" dirty="0" smtClean="0"/>
          </a:p>
          <a:p>
            <a:r>
              <a:rPr lang="en-US" dirty="0" smtClean="0"/>
              <a:t>comprehension</a:t>
            </a:r>
            <a:r>
              <a:rPr lang="en-US" dirty="0"/>
              <a:t>, </a:t>
            </a:r>
            <a:endParaRPr lang="hr-HR" dirty="0" smtClean="0"/>
          </a:p>
          <a:p>
            <a:r>
              <a:rPr lang="en-US" dirty="0" smtClean="0"/>
              <a:t>conversion </a:t>
            </a:r>
            <a:r>
              <a:rPr lang="en-US" dirty="0"/>
              <a:t>and </a:t>
            </a:r>
            <a:endParaRPr lang="hr-HR" dirty="0" smtClean="0"/>
          </a:p>
          <a:p>
            <a:r>
              <a:rPr lang="en-US" dirty="0" smtClean="0"/>
              <a:t>delivery</a:t>
            </a:r>
            <a:endParaRPr lang="en-US" dirty="0"/>
          </a:p>
        </p:txBody>
      </p:sp>
    </p:spTree>
    <p:extLst>
      <p:ext uri="{BB962C8B-B14F-4D97-AF65-F5344CB8AC3E}">
        <p14:creationId xmlns:p14="http://schemas.microsoft.com/office/powerpoint/2010/main" val="2592277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Terminology</a:t>
            </a:r>
            <a:endParaRPr lang="en-US" dirty="0"/>
          </a:p>
        </p:txBody>
      </p:sp>
      <p:sp>
        <p:nvSpPr>
          <p:cNvPr id="3" name="Content Placeholder 2"/>
          <p:cNvSpPr>
            <a:spLocks noGrp="1"/>
          </p:cNvSpPr>
          <p:nvPr>
            <p:ph idx="1"/>
          </p:nvPr>
        </p:nvSpPr>
        <p:spPr/>
        <p:txBody>
          <a:bodyPr/>
          <a:lstStyle/>
          <a:p>
            <a:r>
              <a:rPr lang="en-US" dirty="0"/>
              <a:t>Terminology is a discipline that systematically studies the "labelling or designating of concepts" particular to one or more subject fields or domains of human activity. </a:t>
            </a:r>
            <a:endParaRPr lang="hr-HR" dirty="0" smtClean="0"/>
          </a:p>
          <a:p>
            <a:r>
              <a:rPr lang="en-US" dirty="0" smtClean="0"/>
              <a:t>It </a:t>
            </a:r>
            <a:r>
              <a:rPr lang="en-US" dirty="0"/>
              <a:t>does this through the research and analysis of terms in context for the purpose of documenting and promoting consistent </a:t>
            </a:r>
            <a:r>
              <a:rPr lang="en-US" dirty="0" smtClean="0"/>
              <a:t>usage.</a:t>
            </a:r>
            <a:endParaRPr lang="hr-HR" dirty="0" smtClean="0"/>
          </a:p>
          <a:p>
            <a:r>
              <a:rPr lang="en-US" dirty="0" smtClean="0"/>
              <a:t>Terminology </a:t>
            </a:r>
            <a:r>
              <a:rPr lang="en-US" dirty="0"/>
              <a:t>can be limited to one or more languages (for example, "multilingual terminology" and "bilingual terminology"), or may have an </a:t>
            </a:r>
            <a:r>
              <a:rPr lang="en-US" dirty="0" err="1" smtClean="0"/>
              <a:t>interdiscipl</a:t>
            </a:r>
            <a:r>
              <a:rPr lang="hr-HR" dirty="0" err="1" smtClean="0"/>
              <a:t>inary</a:t>
            </a:r>
            <a:r>
              <a:rPr lang="hr-HR" dirty="0" smtClean="0"/>
              <a:t> </a:t>
            </a:r>
            <a:r>
              <a:rPr lang="en-US" dirty="0" smtClean="0"/>
              <a:t> </a:t>
            </a:r>
            <a:r>
              <a:rPr lang="en-US" dirty="0"/>
              <a:t>focus on the use of terms in different fields. </a:t>
            </a:r>
          </a:p>
        </p:txBody>
      </p:sp>
    </p:spTree>
    <p:extLst>
      <p:ext uri="{BB962C8B-B14F-4D97-AF65-F5344CB8AC3E}">
        <p14:creationId xmlns:p14="http://schemas.microsoft.com/office/powerpoint/2010/main" val="273740441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Contextual</a:t>
            </a:r>
            <a:r>
              <a:rPr lang="hr-HR" dirty="0" smtClean="0"/>
              <a:t> </a:t>
            </a:r>
            <a:r>
              <a:rPr lang="hr-HR" dirty="0" err="1" smtClean="0"/>
              <a:t>factors</a:t>
            </a:r>
            <a:endParaRPr lang="en-US" dirty="0"/>
          </a:p>
        </p:txBody>
      </p:sp>
      <p:sp>
        <p:nvSpPr>
          <p:cNvPr id="3" name="Content Placeholder 2"/>
          <p:cNvSpPr>
            <a:spLocks noGrp="1"/>
          </p:cNvSpPr>
          <p:nvPr>
            <p:ph idx="1"/>
          </p:nvPr>
        </p:nvSpPr>
        <p:spPr/>
        <p:txBody>
          <a:bodyPr/>
          <a:lstStyle/>
          <a:p>
            <a:r>
              <a:rPr lang="en-US" dirty="0" smtClean="0"/>
              <a:t> </a:t>
            </a:r>
            <a:r>
              <a:rPr lang="en-US" dirty="0"/>
              <a:t>In </a:t>
            </a:r>
            <a:r>
              <a:rPr lang="en-US" dirty="0" smtClean="0"/>
              <a:t>order</a:t>
            </a:r>
            <a:r>
              <a:rPr lang="hr-HR" dirty="0" smtClean="0"/>
              <a:t> </a:t>
            </a:r>
            <a:r>
              <a:rPr lang="en-US" dirty="0" smtClean="0"/>
              <a:t>to </a:t>
            </a:r>
            <a:r>
              <a:rPr lang="en-US" dirty="0"/>
              <a:t>interpret the utterances correctly, three relevant contextual factors </a:t>
            </a:r>
            <a:r>
              <a:rPr lang="en-US" dirty="0" smtClean="0"/>
              <a:t>should</a:t>
            </a:r>
            <a:r>
              <a:rPr lang="hr-HR" dirty="0" smtClean="0"/>
              <a:t> </a:t>
            </a:r>
            <a:r>
              <a:rPr lang="en-US" dirty="0" smtClean="0"/>
              <a:t>be </a:t>
            </a:r>
            <a:r>
              <a:rPr lang="en-US" dirty="0"/>
              <a:t>considered: </a:t>
            </a:r>
            <a:endParaRPr lang="hr-HR" dirty="0" smtClean="0"/>
          </a:p>
          <a:p>
            <a:r>
              <a:rPr lang="en-US" dirty="0" smtClean="0"/>
              <a:t>the </a:t>
            </a:r>
            <a:r>
              <a:rPr lang="en-US" dirty="0"/>
              <a:t>register of the text, </a:t>
            </a:r>
            <a:endParaRPr lang="hr-HR" dirty="0" smtClean="0"/>
          </a:p>
          <a:p>
            <a:r>
              <a:rPr lang="en-US" dirty="0" smtClean="0"/>
              <a:t>the </a:t>
            </a:r>
            <a:r>
              <a:rPr lang="en-US" dirty="0"/>
              <a:t>pragmatic force of the </a:t>
            </a:r>
            <a:r>
              <a:rPr lang="en-US" dirty="0" smtClean="0"/>
              <a:t>utterance</a:t>
            </a:r>
            <a:r>
              <a:rPr lang="hr-HR" dirty="0" smtClean="0"/>
              <a:t>, </a:t>
            </a:r>
            <a:r>
              <a:rPr lang="hr-HR" dirty="0" err="1" smtClean="0"/>
              <a:t>and</a:t>
            </a:r>
            <a:endParaRPr lang="hr-HR" dirty="0" smtClean="0"/>
          </a:p>
          <a:p>
            <a:r>
              <a:rPr lang="en-US" dirty="0" smtClean="0"/>
              <a:t>the </a:t>
            </a:r>
            <a:r>
              <a:rPr lang="en-US" dirty="0"/>
              <a:t>culture-specific genre requirement. </a:t>
            </a:r>
          </a:p>
        </p:txBody>
      </p:sp>
    </p:spTree>
    <p:extLst>
      <p:ext uri="{BB962C8B-B14F-4D97-AF65-F5344CB8AC3E}">
        <p14:creationId xmlns:p14="http://schemas.microsoft.com/office/powerpoint/2010/main" val="16840034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Conversion</a:t>
            </a:r>
            <a:r>
              <a:rPr lang="hr-HR" dirty="0" smtClean="0"/>
              <a:t> </a:t>
            </a:r>
            <a:r>
              <a:rPr lang="hr-HR" dirty="0" err="1" smtClean="0"/>
              <a:t>stage</a:t>
            </a:r>
            <a:endParaRPr lang="en-US" dirty="0"/>
          </a:p>
        </p:txBody>
      </p:sp>
      <p:sp>
        <p:nvSpPr>
          <p:cNvPr id="3" name="Content Placeholder 2"/>
          <p:cNvSpPr>
            <a:spLocks noGrp="1"/>
          </p:cNvSpPr>
          <p:nvPr>
            <p:ph idx="1"/>
          </p:nvPr>
        </p:nvSpPr>
        <p:spPr/>
        <p:txBody>
          <a:bodyPr/>
          <a:lstStyle/>
          <a:p>
            <a:r>
              <a:rPr lang="en-US" dirty="0"/>
              <a:t>At the conversion stage, </a:t>
            </a:r>
            <a:r>
              <a:rPr lang="en-US" dirty="0" smtClean="0"/>
              <a:t>the</a:t>
            </a:r>
            <a:r>
              <a:rPr lang="hr-HR" dirty="0" smtClean="0"/>
              <a:t> </a:t>
            </a:r>
            <a:r>
              <a:rPr lang="en-US" dirty="0" smtClean="0"/>
              <a:t>interpreter's </a:t>
            </a:r>
            <a:r>
              <a:rPr lang="en-US" dirty="0"/>
              <a:t>main objective should be to convey the pragmatic meaning </a:t>
            </a:r>
            <a:r>
              <a:rPr lang="en-US" dirty="0" smtClean="0"/>
              <a:t>of</a:t>
            </a:r>
            <a:r>
              <a:rPr lang="hr-HR" dirty="0" smtClean="0"/>
              <a:t> </a:t>
            </a:r>
            <a:r>
              <a:rPr lang="en-US" dirty="0" smtClean="0"/>
              <a:t>utterances </a:t>
            </a:r>
            <a:r>
              <a:rPr lang="en-US" dirty="0"/>
              <a:t>in a way that would achieve the same effect as the original</a:t>
            </a:r>
            <a:br>
              <a:rPr lang="en-US" dirty="0"/>
            </a:br>
            <a:r>
              <a:rPr lang="en-US" dirty="0"/>
              <a:t>utterance.  </a:t>
            </a:r>
          </a:p>
        </p:txBody>
      </p:sp>
    </p:spTree>
    <p:extLst>
      <p:ext uri="{BB962C8B-B14F-4D97-AF65-F5344CB8AC3E}">
        <p14:creationId xmlns:p14="http://schemas.microsoft.com/office/powerpoint/2010/main" val="31852111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Delivery</a:t>
            </a:r>
            <a:r>
              <a:rPr lang="hr-HR" dirty="0" smtClean="0"/>
              <a:t> </a:t>
            </a:r>
            <a:r>
              <a:rPr lang="hr-HR" dirty="0" err="1" smtClean="0"/>
              <a:t>stage</a:t>
            </a:r>
            <a:endParaRPr lang="en-US" dirty="0"/>
          </a:p>
        </p:txBody>
      </p:sp>
      <p:sp>
        <p:nvSpPr>
          <p:cNvPr id="3" name="Content Placeholder 2"/>
          <p:cNvSpPr>
            <a:spLocks noGrp="1"/>
          </p:cNvSpPr>
          <p:nvPr>
            <p:ph idx="1"/>
          </p:nvPr>
        </p:nvSpPr>
        <p:spPr/>
        <p:txBody>
          <a:bodyPr>
            <a:normAutofit/>
          </a:bodyPr>
          <a:lstStyle/>
          <a:p>
            <a:r>
              <a:rPr lang="en-US" dirty="0" smtClean="0"/>
              <a:t>Refers</a:t>
            </a:r>
            <a:r>
              <a:rPr lang="hr-HR" dirty="0" smtClean="0"/>
              <a:t> </a:t>
            </a:r>
            <a:r>
              <a:rPr lang="en-US" dirty="0" smtClean="0"/>
              <a:t>not </a:t>
            </a:r>
            <a:r>
              <a:rPr lang="en-US" dirty="0"/>
              <a:t>only to the production of the </a:t>
            </a:r>
            <a:r>
              <a:rPr lang="en-US" dirty="0" smtClean="0"/>
              <a:t>content </a:t>
            </a:r>
            <a:r>
              <a:rPr lang="en-US" dirty="0"/>
              <a:t>of the message, but </a:t>
            </a:r>
            <a:r>
              <a:rPr lang="en-US" dirty="0" smtClean="0"/>
              <a:t>also</a:t>
            </a:r>
            <a:r>
              <a:rPr lang="hr-HR" dirty="0" smtClean="0"/>
              <a:t> </a:t>
            </a:r>
            <a:r>
              <a:rPr lang="en-US" dirty="0" smtClean="0"/>
              <a:t>to </a:t>
            </a:r>
            <a:r>
              <a:rPr lang="en-US" dirty="0"/>
              <a:t>the manner in which it is presented. </a:t>
            </a:r>
            <a:endParaRPr lang="hr-HR" dirty="0" smtClean="0"/>
          </a:p>
          <a:p>
            <a:r>
              <a:rPr lang="en-US" dirty="0" smtClean="0"/>
              <a:t>Interpreters </a:t>
            </a:r>
            <a:r>
              <a:rPr lang="en-US" dirty="0"/>
              <a:t>often make the mistake </a:t>
            </a:r>
            <a:r>
              <a:rPr lang="en-US" dirty="0" smtClean="0"/>
              <a:t>of</a:t>
            </a:r>
            <a:r>
              <a:rPr lang="hr-HR" dirty="0" smtClean="0"/>
              <a:t> </a:t>
            </a:r>
            <a:r>
              <a:rPr lang="en-US" dirty="0" smtClean="0"/>
              <a:t>interpreting </a:t>
            </a:r>
            <a:r>
              <a:rPr lang="en-US" dirty="0"/>
              <a:t>the semantic meaning only, ignoring, misunderstanding or not</a:t>
            </a:r>
            <a:br>
              <a:rPr lang="en-US" dirty="0"/>
            </a:br>
            <a:r>
              <a:rPr lang="en-US" dirty="0"/>
              <a:t>conveying the pragmatic meaning of utterances. </a:t>
            </a:r>
            <a:endParaRPr lang="hr-HR" dirty="0" smtClean="0"/>
          </a:p>
          <a:p>
            <a:r>
              <a:rPr lang="en-US" dirty="0" smtClean="0"/>
              <a:t>The </a:t>
            </a:r>
            <a:r>
              <a:rPr lang="en-US" dirty="0"/>
              <a:t>interpreter's aim should </a:t>
            </a:r>
            <a:r>
              <a:rPr lang="en-US" dirty="0" smtClean="0"/>
              <a:t>be</a:t>
            </a:r>
            <a:r>
              <a:rPr lang="hr-HR" dirty="0" smtClean="0"/>
              <a:t> </a:t>
            </a:r>
            <a:r>
              <a:rPr lang="en-US" dirty="0" smtClean="0"/>
              <a:t>to </a:t>
            </a:r>
            <a:r>
              <a:rPr lang="en-US" dirty="0"/>
              <a:t>replicate the original source language message in the target message in a</a:t>
            </a:r>
            <a:br>
              <a:rPr lang="en-US" dirty="0"/>
            </a:br>
            <a:r>
              <a:rPr lang="en-US" dirty="0"/>
              <a:t>manner that would have the same effect on the listeners. </a:t>
            </a:r>
            <a:br>
              <a:rPr lang="en-US" dirty="0"/>
            </a:br>
            <a:endParaRPr lang="en-US" dirty="0"/>
          </a:p>
        </p:txBody>
      </p:sp>
    </p:spTree>
    <p:extLst>
      <p:ext uri="{BB962C8B-B14F-4D97-AF65-F5344CB8AC3E}">
        <p14:creationId xmlns:p14="http://schemas.microsoft.com/office/powerpoint/2010/main" val="408735015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Accuracy</a:t>
            </a:r>
            <a:endParaRPr lang="en-US" dirty="0"/>
          </a:p>
        </p:txBody>
      </p:sp>
      <p:sp>
        <p:nvSpPr>
          <p:cNvPr id="3" name="Content Placeholder 2"/>
          <p:cNvSpPr>
            <a:spLocks noGrp="1"/>
          </p:cNvSpPr>
          <p:nvPr>
            <p:ph idx="1"/>
          </p:nvPr>
        </p:nvSpPr>
        <p:spPr/>
        <p:txBody>
          <a:bodyPr/>
          <a:lstStyle/>
          <a:p>
            <a:r>
              <a:rPr lang="hr-HR" dirty="0" smtClean="0"/>
              <a:t>T</a:t>
            </a:r>
            <a:r>
              <a:rPr lang="en-US" dirty="0" smtClean="0"/>
              <a:t>he </a:t>
            </a:r>
            <a:r>
              <a:rPr lang="en-US" dirty="0"/>
              <a:t>accuracy of interpretation must involve both accuracy</a:t>
            </a:r>
            <a:br>
              <a:rPr lang="en-US" dirty="0"/>
            </a:br>
            <a:r>
              <a:rPr lang="en-US" dirty="0"/>
              <a:t>of content and of style</a:t>
            </a:r>
            <a:r>
              <a:rPr lang="en-US" dirty="0" smtClean="0"/>
              <a:t>.</a:t>
            </a:r>
            <a:endParaRPr lang="hr-HR" dirty="0" smtClean="0"/>
          </a:p>
          <a:p>
            <a:r>
              <a:rPr lang="hr-HR" dirty="0" smtClean="0"/>
              <a:t>Problem: I</a:t>
            </a:r>
            <a:r>
              <a:rPr lang="en-US" dirty="0" err="1"/>
              <a:t>nterpreters</a:t>
            </a:r>
            <a:r>
              <a:rPr lang="en-US" dirty="0"/>
              <a:t> can alter the style of</a:t>
            </a:r>
            <a:r>
              <a:rPr lang="hr-HR" dirty="0"/>
              <a:t> </a:t>
            </a:r>
            <a:r>
              <a:rPr lang="en-US" dirty="0"/>
              <a:t>the witnesses' testimonies either to their benefit or to their detriment. </a:t>
            </a:r>
            <a:endParaRPr lang="hr-HR" dirty="0"/>
          </a:p>
          <a:p>
            <a:endParaRPr lang="en-US" dirty="0"/>
          </a:p>
        </p:txBody>
      </p:sp>
    </p:spTree>
    <p:extLst>
      <p:ext uri="{BB962C8B-B14F-4D97-AF65-F5344CB8AC3E}">
        <p14:creationId xmlns:p14="http://schemas.microsoft.com/office/powerpoint/2010/main" val="182774246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Knowing</a:t>
            </a:r>
            <a:r>
              <a:rPr lang="hr-HR" dirty="0" smtClean="0"/>
              <a:t> </a:t>
            </a:r>
            <a:r>
              <a:rPr lang="hr-HR" dirty="0" err="1" smtClean="0"/>
              <a:t>when</a:t>
            </a:r>
            <a:r>
              <a:rPr lang="hr-HR" dirty="0" smtClean="0"/>
              <a:t> </a:t>
            </a:r>
            <a:r>
              <a:rPr lang="hr-HR" dirty="0" err="1" smtClean="0"/>
              <a:t>and</a:t>
            </a:r>
            <a:r>
              <a:rPr lang="hr-HR" dirty="0" smtClean="0"/>
              <a:t> how to </a:t>
            </a:r>
            <a:r>
              <a:rPr lang="hr-HR" dirty="0" err="1" smtClean="0"/>
              <a:t>intervene</a:t>
            </a:r>
            <a:endParaRPr lang="en-US" dirty="0"/>
          </a:p>
        </p:txBody>
      </p:sp>
      <p:sp>
        <p:nvSpPr>
          <p:cNvPr id="3" name="Content Placeholder 2"/>
          <p:cNvSpPr>
            <a:spLocks noGrp="1"/>
          </p:cNvSpPr>
          <p:nvPr>
            <p:ph idx="1"/>
          </p:nvPr>
        </p:nvSpPr>
        <p:spPr/>
        <p:txBody>
          <a:bodyPr/>
          <a:lstStyle/>
          <a:p>
            <a:r>
              <a:rPr lang="hr-HR" dirty="0" smtClean="0"/>
              <a:t>A </a:t>
            </a:r>
            <a:r>
              <a:rPr lang="hr-HR" dirty="0" err="1" smtClean="0"/>
              <a:t>well-trained</a:t>
            </a:r>
            <a:r>
              <a:rPr lang="hr-HR" dirty="0" smtClean="0"/>
              <a:t> </a:t>
            </a:r>
            <a:r>
              <a:rPr lang="hr-HR" dirty="0" err="1" smtClean="0"/>
              <a:t>competent</a:t>
            </a:r>
            <a:r>
              <a:rPr lang="hr-HR" dirty="0" smtClean="0"/>
              <a:t> </a:t>
            </a:r>
            <a:r>
              <a:rPr lang="hr-HR" dirty="0" err="1" smtClean="0"/>
              <a:t>court</a:t>
            </a:r>
            <a:r>
              <a:rPr lang="hr-HR" dirty="0" smtClean="0"/>
              <a:t> </a:t>
            </a:r>
            <a:r>
              <a:rPr lang="hr-HR" dirty="0" err="1" smtClean="0"/>
              <a:t>interreter</a:t>
            </a:r>
            <a:r>
              <a:rPr lang="hr-HR" dirty="0" smtClean="0"/>
              <a:t> </a:t>
            </a:r>
            <a:r>
              <a:rPr lang="hr-HR" dirty="0" err="1" smtClean="0"/>
              <a:t>will</a:t>
            </a:r>
            <a:r>
              <a:rPr lang="hr-HR" dirty="0" smtClean="0"/>
              <a:t> </a:t>
            </a:r>
            <a:r>
              <a:rPr lang="hr-HR" dirty="0" err="1" smtClean="0"/>
              <a:t>have</a:t>
            </a:r>
            <a:r>
              <a:rPr lang="hr-HR" dirty="0" smtClean="0"/>
              <a:t> </a:t>
            </a:r>
            <a:r>
              <a:rPr lang="hr-HR" dirty="0" err="1" smtClean="0"/>
              <a:t>the</a:t>
            </a:r>
            <a:r>
              <a:rPr lang="hr-HR" dirty="0" smtClean="0"/>
              <a:t> </a:t>
            </a:r>
            <a:r>
              <a:rPr lang="hr-HR" dirty="0" err="1" smtClean="0"/>
              <a:t>expertise</a:t>
            </a:r>
            <a:r>
              <a:rPr lang="hr-HR" dirty="0" smtClean="0"/>
              <a:t> to </a:t>
            </a:r>
            <a:r>
              <a:rPr lang="hr-HR" dirty="0" err="1" smtClean="0"/>
              <a:t>intervene</a:t>
            </a:r>
            <a:r>
              <a:rPr lang="hr-HR" dirty="0" smtClean="0"/>
              <a:t> to </a:t>
            </a:r>
            <a:r>
              <a:rPr lang="hr-HR" dirty="0" err="1" smtClean="0"/>
              <a:t>explain</a:t>
            </a:r>
            <a:r>
              <a:rPr lang="hr-HR" dirty="0" smtClean="0"/>
              <a:t> </a:t>
            </a:r>
            <a:r>
              <a:rPr lang="hr-HR" dirty="0" err="1" smtClean="0"/>
              <a:t>situations</a:t>
            </a:r>
            <a:r>
              <a:rPr lang="hr-HR" dirty="0" smtClean="0"/>
              <a:t> </a:t>
            </a:r>
            <a:r>
              <a:rPr lang="hr-HR" dirty="0" err="1" smtClean="0"/>
              <a:t>where</a:t>
            </a:r>
            <a:r>
              <a:rPr lang="hr-HR" dirty="0" smtClean="0"/>
              <a:t> </a:t>
            </a:r>
            <a:r>
              <a:rPr lang="hr-HR" dirty="0" err="1" smtClean="0"/>
              <a:t>potential</a:t>
            </a:r>
            <a:r>
              <a:rPr lang="hr-HR" dirty="0" smtClean="0"/>
              <a:t> </a:t>
            </a:r>
            <a:r>
              <a:rPr lang="hr-HR" dirty="0" err="1" smtClean="0"/>
              <a:t>misunderstandings</a:t>
            </a:r>
            <a:r>
              <a:rPr lang="hr-HR" dirty="0" smtClean="0"/>
              <a:t> </a:t>
            </a:r>
            <a:r>
              <a:rPr lang="hr-HR" dirty="0" err="1" smtClean="0"/>
              <a:t>may</a:t>
            </a:r>
            <a:r>
              <a:rPr lang="hr-HR" dirty="0" smtClean="0"/>
              <a:t> </a:t>
            </a:r>
            <a:r>
              <a:rPr lang="hr-HR" dirty="0" err="1" smtClean="0"/>
              <a:t>arise</a:t>
            </a:r>
            <a:r>
              <a:rPr lang="hr-HR" dirty="0" smtClean="0"/>
              <a:t>, </a:t>
            </a:r>
            <a:r>
              <a:rPr lang="hr-HR" dirty="0" err="1" smtClean="0"/>
              <a:t>where</a:t>
            </a:r>
            <a:r>
              <a:rPr lang="hr-HR" dirty="0" smtClean="0"/>
              <a:t> </a:t>
            </a:r>
            <a:r>
              <a:rPr lang="hr-HR" dirty="0" err="1" smtClean="0"/>
              <a:t>direct</a:t>
            </a:r>
            <a:r>
              <a:rPr lang="hr-HR" dirty="0" smtClean="0"/>
              <a:t> </a:t>
            </a:r>
            <a:r>
              <a:rPr lang="hr-HR" dirty="0" err="1" smtClean="0"/>
              <a:t>equivalents</a:t>
            </a:r>
            <a:r>
              <a:rPr lang="hr-HR" dirty="0" smtClean="0"/>
              <a:t> are </a:t>
            </a:r>
            <a:r>
              <a:rPr lang="hr-HR" dirty="0" err="1" smtClean="0"/>
              <a:t>not</a:t>
            </a:r>
            <a:r>
              <a:rPr lang="hr-HR" dirty="0" smtClean="0"/>
              <a:t> </a:t>
            </a:r>
            <a:r>
              <a:rPr lang="hr-HR" dirty="0" err="1" smtClean="0"/>
              <a:t>possible</a:t>
            </a:r>
            <a:r>
              <a:rPr lang="hr-HR" dirty="0" smtClean="0"/>
              <a:t>, </a:t>
            </a:r>
            <a:r>
              <a:rPr lang="hr-HR" dirty="0" err="1" smtClean="0"/>
              <a:t>or</a:t>
            </a:r>
            <a:r>
              <a:rPr lang="hr-HR" dirty="0" smtClean="0"/>
              <a:t> </a:t>
            </a:r>
            <a:r>
              <a:rPr lang="hr-HR" dirty="0" err="1" smtClean="0"/>
              <a:t>where</a:t>
            </a:r>
            <a:r>
              <a:rPr lang="hr-HR" dirty="0" smtClean="0"/>
              <a:t> a </a:t>
            </a:r>
            <a:r>
              <a:rPr lang="hr-HR" dirty="0" err="1" smtClean="0"/>
              <a:t>linguistic</a:t>
            </a:r>
            <a:r>
              <a:rPr lang="hr-HR" dirty="0" smtClean="0"/>
              <a:t> </a:t>
            </a:r>
            <a:r>
              <a:rPr lang="hr-HR" dirty="0" err="1" smtClean="0"/>
              <a:t>strategy</a:t>
            </a:r>
            <a:r>
              <a:rPr lang="hr-HR" dirty="0" smtClean="0"/>
              <a:t> </a:t>
            </a:r>
            <a:r>
              <a:rPr lang="hr-HR" dirty="0" err="1" smtClean="0"/>
              <a:t>does</a:t>
            </a:r>
            <a:r>
              <a:rPr lang="hr-HR" dirty="0" smtClean="0"/>
              <a:t> </a:t>
            </a:r>
            <a:r>
              <a:rPr lang="hr-HR" dirty="0" err="1" smtClean="0"/>
              <a:t>not</a:t>
            </a:r>
            <a:r>
              <a:rPr lang="hr-HR" dirty="0" smtClean="0"/>
              <a:t> </a:t>
            </a:r>
            <a:r>
              <a:rPr lang="hr-HR" dirty="0" err="1" smtClean="0"/>
              <a:t>have</a:t>
            </a:r>
            <a:r>
              <a:rPr lang="hr-HR" dirty="0" smtClean="0"/>
              <a:t> </a:t>
            </a:r>
            <a:r>
              <a:rPr lang="hr-HR" dirty="0" err="1" smtClean="0"/>
              <a:t>the</a:t>
            </a:r>
            <a:r>
              <a:rPr lang="hr-HR" dirty="0" smtClean="0"/>
              <a:t> same </a:t>
            </a:r>
            <a:r>
              <a:rPr lang="hr-HR" dirty="0" err="1" smtClean="0"/>
              <a:t>effect</a:t>
            </a:r>
            <a:r>
              <a:rPr lang="hr-HR" dirty="0" smtClean="0"/>
              <a:t> </a:t>
            </a:r>
            <a:r>
              <a:rPr lang="hr-HR" dirty="0" err="1" smtClean="0"/>
              <a:t>in</a:t>
            </a:r>
            <a:r>
              <a:rPr lang="hr-HR" dirty="0" smtClean="0"/>
              <a:t> </a:t>
            </a:r>
            <a:r>
              <a:rPr lang="hr-HR" dirty="0" err="1" smtClean="0"/>
              <a:t>the</a:t>
            </a:r>
            <a:r>
              <a:rPr lang="hr-HR" dirty="0" smtClean="0"/>
              <a:t> </a:t>
            </a:r>
            <a:r>
              <a:rPr lang="hr-HR" dirty="0" err="1" smtClean="0"/>
              <a:t>target</a:t>
            </a:r>
            <a:r>
              <a:rPr lang="hr-HR" dirty="0" smtClean="0"/>
              <a:t> </a:t>
            </a:r>
            <a:r>
              <a:rPr lang="hr-HR" dirty="0" err="1" smtClean="0"/>
              <a:t>language</a:t>
            </a:r>
            <a:endParaRPr lang="en-US" dirty="0"/>
          </a:p>
        </p:txBody>
      </p:sp>
    </p:spTree>
    <p:extLst>
      <p:ext uri="{BB962C8B-B14F-4D97-AF65-F5344CB8AC3E}">
        <p14:creationId xmlns:p14="http://schemas.microsoft.com/office/powerpoint/2010/main" val="218512295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C</a:t>
            </a:r>
            <a:r>
              <a:rPr lang="hr-HR" dirty="0" err="1" smtClean="0"/>
              <a:t>onclusion</a:t>
            </a:r>
            <a:endParaRPr lang="en-US" dirty="0"/>
          </a:p>
        </p:txBody>
      </p:sp>
      <p:sp>
        <p:nvSpPr>
          <p:cNvPr id="3" name="Content Placeholder 2"/>
          <p:cNvSpPr>
            <a:spLocks noGrp="1"/>
          </p:cNvSpPr>
          <p:nvPr>
            <p:ph idx="1"/>
          </p:nvPr>
        </p:nvSpPr>
        <p:spPr/>
        <p:txBody>
          <a:bodyPr/>
          <a:lstStyle/>
          <a:p>
            <a:r>
              <a:rPr lang="hr-HR" dirty="0" err="1" smtClean="0"/>
              <a:t>Despite</a:t>
            </a:r>
            <a:r>
              <a:rPr lang="hr-HR" dirty="0" smtClean="0"/>
              <a:t> </a:t>
            </a:r>
            <a:r>
              <a:rPr lang="hr-HR" dirty="0" err="1" smtClean="0"/>
              <a:t>the</a:t>
            </a:r>
            <a:r>
              <a:rPr lang="hr-HR" dirty="0" smtClean="0"/>
              <a:t> </a:t>
            </a:r>
            <a:r>
              <a:rPr lang="hr-HR" dirty="0" err="1" smtClean="0"/>
              <a:t>law’s</a:t>
            </a:r>
            <a:r>
              <a:rPr lang="hr-HR" dirty="0" smtClean="0"/>
              <a:t> </a:t>
            </a:r>
            <a:r>
              <a:rPr lang="hr-HR" dirty="0" err="1" smtClean="0"/>
              <a:t>claim</a:t>
            </a:r>
            <a:r>
              <a:rPr lang="hr-HR" dirty="0" smtClean="0"/>
              <a:t> to „</a:t>
            </a:r>
            <a:r>
              <a:rPr lang="hr-HR" dirty="0" err="1" smtClean="0"/>
              <a:t>precision</a:t>
            </a:r>
            <a:r>
              <a:rPr lang="hr-HR" dirty="0" smtClean="0"/>
              <a:t>”, </a:t>
            </a:r>
            <a:r>
              <a:rPr lang="hr-HR" dirty="0" err="1" smtClean="0"/>
              <a:t>language</a:t>
            </a:r>
            <a:r>
              <a:rPr lang="hr-HR" dirty="0" smtClean="0"/>
              <a:t> </a:t>
            </a:r>
            <a:r>
              <a:rPr lang="hr-HR" dirty="0" err="1" smtClean="0"/>
              <a:t>is</a:t>
            </a:r>
            <a:r>
              <a:rPr lang="hr-HR" dirty="0" smtClean="0"/>
              <a:t> </a:t>
            </a:r>
            <a:r>
              <a:rPr lang="hr-HR" dirty="0" err="1" smtClean="0"/>
              <a:t>imprecise</a:t>
            </a:r>
            <a:r>
              <a:rPr lang="hr-HR" dirty="0" smtClean="0"/>
              <a:t>, </a:t>
            </a:r>
            <a:r>
              <a:rPr lang="hr-HR" dirty="0" err="1" smtClean="0"/>
              <a:t>misunderstandings</a:t>
            </a:r>
            <a:r>
              <a:rPr lang="hr-HR" dirty="0" smtClean="0"/>
              <a:t> are </a:t>
            </a:r>
            <a:r>
              <a:rPr lang="hr-HR" dirty="0" err="1" smtClean="0"/>
              <a:t>common</a:t>
            </a:r>
            <a:r>
              <a:rPr lang="hr-HR" dirty="0" smtClean="0"/>
              <a:t> </a:t>
            </a:r>
            <a:r>
              <a:rPr lang="hr-HR" dirty="0" err="1" smtClean="0"/>
              <a:t>in</a:t>
            </a:r>
            <a:r>
              <a:rPr lang="hr-HR" dirty="0" smtClean="0"/>
              <a:t> </a:t>
            </a:r>
            <a:r>
              <a:rPr lang="hr-HR" dirty="0" err="1" smtClean="0"/>
              <a:t>monolingual</a:t>
            </a:r>
            <a:r>
              <a:rPr lang="hr-HR" dirty="0" smtClean="0"/>
              <a:t> </a:t>
            </a:r>
            <a:r>
              <a:rPr lang="hr-HR" dirty="0" err="1" smtClean="0"/>
              <a:t>situations</a:t>
            </a:r>
            <a:r>
              <a:rPr lang="hr-HR" dirty="0" smtClean="0"/>
              <a:t> </a:t>
            </a:r>
            <a:r>
              <a:rPr lang="hr-HR" dirty="0" err="1" smtClean="0"/>
              <a:t>and</a:t>
            </a:r>
            <a:r>
              <a:rPr lang="hr-HR" dirty="0" smtClean="0"/>
              <a:t> </a:t>
            </a:r>
            <a:r>
              <a:rPr lang="hr-HR" dirty="0" err="1" smtClean="0"/>
              <a:t>the</a:t>
            </a:r>
            <a:r>
              <a:rPr lang="hr-HR" dirty="0" smtClean="0"/>
              <a:t> </a:t>
            </a:r>
            <a:r>
              <a:rPr lang="hr-HR" dirty="0" err="1" smtClean="0"/>
              <a:t>potential</a:t>
            </a:r>
            <a:r>
              <a:rPr lang="hr-HR" dirty="0" smtClean="0"/>
              <a:t> for </a:t>
            </a:r>
            <a:r>
              <a:rPr lang="hr-HR" dirty="0" err="1" smtClean="0"/>
              <a:t>misunderstanding</a:t>
            </a:r>
            <a:r>
              <a:rPr lang="hr-HR" dirty="0" smtClean="0"/>
              <a:t> </a:t>
            </a:r>
            <a:r>
              <a:rPr lang="hr-HR" dirty="0" err="1" smtClean="0"/>
              <a:t>in</a:t>
            </a:r>
            <a:r>
              <a:rPr lang="hr-HR" dirty="0" smtClean="0"/>
              <a:t> </a:t>
            </a:r>
            <a:r>
              <a:rPr lang="hr-HR" dirty="0" err="1" smtClean="0"/>
              <a:t>bilingual</a:t>
            </a:r>
            <a:r>
              <a:rPr lang="hr-HR" dirty="0" smtClean="0"/>
              <a:t> </a:t>
            </a:r>
            <a:r>
              <a:rPr lang="hr-HR" dirty="0" err="1" smtClean="0"/>
              <a:t>situations</a:t>
            </a:r>
            <a:r>
              <a:rPr lang="hr-HR" dirty="0" smtClean="0"/>
              <a:t> </a:t>
            </a:r>
            <a:r>
              <a:rPr lang="hr-HR" dirty="0" err="1" smtClean="0"/>
              <a:t>is</a:t>
            </a:r>
            <a:r>
              <a:rPr lang="hr-HR" dirty="0" smtClean="0"/>
              <a:t> </a:t>
            </a:r>
            <a:r>
              <a:rPr lang="hr-HR" dirty="0" err="1" smtClean="0"/>
              <a:t>even</a:t>
            </a:r>
            <a:r>
              <a:rPr lang="hr-HR" dirty="0" smtClean="0"/>
              <a:t> </a:t>
            </a:r>
            <a:r>
              <a:rPr lang="hr-HR" dirty="0" err="1" smtClean="0"/>
              <a:t>greater</a:t>
            </a:r>
            <a:r>
              <a:rPr lang="hr-HR" dirty="0" smtClean="0"/>
              <a:t>.</a:t>
            </a:r>
          </a:p>
          <a:p>
            <a:r>
              <a:rPr lang="hr-HR" dirty="0" smtClean="0"/>
              <a:t>Legal </a:t>
            </a:r>
            <a:r>
              <a:rPr lang="hr-HR" dirty="0" err="1" smtClean="0"/>
              <a:t>systems</a:t>
            </a:r>
            <a:r>
              <a:rPr lang="hr-HR" dirty="0" smtClean="0"/>
              <a:t> </a:t>
            </a:r>
            <a:r>
              <a:rPr lang="hr-HR" dirty="0" err="1" smtClean="0"/>
              <a:t>have</a:t>
            </a:r>
            <a:r>
              <a:rPr lang="hr-HR" dirty="0" smtClean="0"/>
              <a:t> </a:t>
            </a:r>
            <a:r>
              <a:rPr lang="hr-HR" dirty="0" err="1" smtClean="0"/>
              <a:t>failed</a:t>
            </a:r>
            <a:r>
              <a:rPr lang="hr-HR" dirty="0" smtClean="0"/>
              <a:t> to </a:t>
            </a:r>
            <a:r>
              <a:rPr lang="hr-HR" dirty="0" err="1" smtClean="0"/>
              <a:t>recognize</a:t>
            </a:r>
            <a:r>
              <a:rPr lang="hr-HR" dirty="0" smtClean="0"/>
              <a:t> </a:t>
            </a:r>
            <a:r>
              <a:rPr lang="hr-HR" dirty="0" err="1" smtClean="0"/>
              <a:t>the</a:t>
            </a:r>
            <a:r>
              <a:rPr lang="hr-HR" dirty="0" smtClean="0"/>
              <a:t> </a:t>
            </a:r>
            <a:r>
              <a:rPr lang="hr-HR" dirty="0" err="1" smtClean="0"/>
              <a:t>complexities</a:t>
            </a:r>
            <a:r>
              <a:rPr lang="hr-HR" dirty="0" smtClean="0"/>
              <a:t> </a:t>
            </a:r>
            <a:r>
              <a:rPr lang="hr-HR" dirty="0" err="1" smtClean="0"/>
              <a:t>of</a:t>
            </a:r>
            <a:r>
              <a:rPr lang="hr-HR" dirty="0" smtClean="0"/>
              <a:t> </a:t>
            </a:r>
            <a:r>
              <a:rPr lang="hr-HR" dirty="0" err="1" smtClean="0"/>
              <a:t>court</a:t>
            </a:r>
            <a:r>
              <a:rPr lang="hr-HR" dirty="0" smtClean="0"/>
              <a:t> </a:t>
            </a:r>
            <a:r>
              <a:rPr lang="hr-HR" dirty="0" err="1" smtClean="0"/>
              <a:t>interpreting</a:t>
            </a:r>
            <a:r>
              <a:rPr lang="hr-HR" dirty="0" smtClean="0"/>
              <a:t> </a:t>
            </a:r>
            <a:r>
              <a:rPr lang="hr-HR" dirty="0" err="1" smtClean="0"/>
              <a:t>and</a:t>
            </a:r>
            <a:r>
              <a:rPr lang="hr-HR" dirty="0" smtClean="0"/>
              <a:t> </a:t>
            </a:r>
            <a:r>
              <a:rPr lang="hr-HR" dirty="0" err="1" smtClean="0"/>
              <a:t>have</a:t>
            </a:r>
            <a:r>
              <a:rPr lang="hr-HR" dirty="0" smtClean="0"/>
              <a:t> </a:t>
            </a:r>
            <a:r>
              <a:rPr lang="hr-HR" dirty="0" err="1" smtClean="0"/>
              <a:t>been</a:t>
            </a:r>
            <a:r>
              <a:rPr lang="hr-HR" dirty="0" smtClean="0"/>
              <a:t> </a:t>
            </a:r>
            <a:r>
              <a:rPr lang="hr-HR" dirty="0" err="1" smtClean="0"/>
              <a:t>content</a:t>
            </a:r>
            <a:r>
              <a:rPr lang="hr-HR" dirty="0" smtClean="0"/>
              <a:t> to „make do” </a:t>
            </a:r>
            <a:r>
              <a:rPr lang="hr-HR" dirty="0" err="1" smtClean="0"/>
              <a:t>with</a:t>
            </a:r>
            <a:r>
              <a:rPr lang="hr-HR" dirty="0" smtClean="0"/>
              <a:t> </a:t>
            </a:r>
            <a:r>
              <a:rPr lang="hr-HR" dirty="0" err="1" smtClean="0"/>
              <a:t>less</a:t>
            </a:r>
            <a:r>
              <a:rPr lang="hr-HR" dirty="0" smtClean="0"/>
              <a:t> </a:t>
            </a:r>
            <a:r>
              <a:rPr lang="hr-HR" dirty="0" err="1" smtClean="0"/>
              <a:t>than</a:t>
            </a:r>
            <a:r>
              <a:rPr lang="hr-HR" dirty="0" smtClean="0"/>
              <a:t> </a:t>
            </a:r>
            <a:r>
              <a:rPr lang="hr-HR" dirty="0" err="1" smtClean="0"/>
              <a:t>adequate</a:t>
            </a:r>
            <a:r>
              <a:rPr lang="hr-HR" dirty="0" smtClean="0"/>
              <a:t> </a:t>
            </a:r>
            <a:r>
              <a:rPr lang="hr-HR" dirty="0" err="1" smtClean="0"/>
              <a:t>interpreting</a:t>
            </a:r>
            <a:r>
              <a:rPr lang="hr-HR" dirty="0" smtClean="0"/>
              <a:t> </a:t>
            </a:r>
            <a:r>
              <a:rPr lang="hr-HR" dirty="0" err="1" smtClean="0"/>
              <a:t>services</a:t>
            </a:r>
            <a:r>
              <a:rPr lang="hr-HR" dirty="0" smtClean="0"/>
              <a:t> </a:t>
            </a:r>
            <a:r>
              <a:rPr lang="hr-HR" dirty="0" err="1" smtClean="0"/>
              <a:t>provided</a:t>
            </a:r>
            <a:r>
              <a:rPr lang="hr-HR" dirty="0" smtClean="0"/>
              <a:t> </a:t>
            </a:r>
            <a:r>
              <a:rPr lang="hr-HR" dirty="0" err="1" smtClean="0"/>
              <a:t>by</a:t>
            </a:r>
            <a:r>
              <a:rPr lang="hr-HR" dirty="0" smtClean="0"/>
              <a:t> </a:t>
            </a:r>
            <a:r>
              <a:rPr lang="hr-HR" dirty="0" err="1" smtClean="0"/>
              <a:t>unqualified</a:t>
            </a:r>
            <a:r>
              <a:rPr lang="hr-HR" dirty="0" smtClean="0"/>
              <a:t> </a:t>
            </a:r>
            <a:r>
              <a:rPr lang="hr-HR" dirty="0" err="1" smtClean="0"/>
              <a:t>bilinguals</a:t>
            </a:r>
            <a:endParaRPr lang="hr-HR" dirty="0" smtClean="0"/>
          </a:p>
          <a:p>
            <a:r>
              <a:rPr lang="hr-HR" dirty="0" err="1" smtClean="0"/>
              <a:t>Such</a:t>
            </a:r>
            <a:r>
              <a:rPr lang="hr-HR" dirty="0" smtClean="0"/>
              <a:t> </a:t>
            </a:r>
            <a:r>
              <a:rPr lang="hr-HR" dirty="0" err="1" smtClean="0"/>
              <a:t>bilinguals</a:t>
            </a:r>
            <a:r>
              <a:rPr lang="hr-HR" dirty="0" smtClean="0"/>
              <a:t> – </a:t>
            </a:r>
            <a:r>
              <a:rPr lang="hr-HR" dirty="0" err="1" smtClean="0"/>
              <a:t>often</a:t>
            </a:r>
            <a:r>
              <a:rPr lang="hr-HR" dirty="0" smtClean="0"/>
              <a:t>  </a:t>
            </a:r>
            <a:r>
              <a:rPr lang="hr-HR" dirty="0" err="1" smtClean="0"/>
              <a:t>subject</a:t>
            </a:r>
            <a:r>
              <a:rPr lang="hr-HR" dirty="0" smtClean="0"/>
              <a:t> to </a:t>
            </a:r>
            <a:r>
              <a:rPr lang="hr-HR" dirty="0" err="1" smtClean="0"/>
              <a:t>unrealistic</a:t>
            </a:r>
            <a:r>
              <a:rPr lang="hr-HR" dirty="0" smtClean="0"/>
              <a:t> </a:t>
            </a:r>
            <a:r>
              <a:rPr lang="hr-HR" dirty="0" err="1" smtClean="0"/>
              <a:t>expectations</a:t>
            </a:r>
            <a:r>
              <a:rPr lang="hr-HR" dirty="0" smtClean="0"/>
              <a:t>, </a:t>
            </a:r>
            <a:r>
              <a:rPr lang="hr-HR" dirty="0" err="1" smtClean="0"/>
              <a:t>criticized</a:t>
            </a:r>
            <a:r>
              <a:rPr lang="hr-HR" dirty="0" smtClean="0"/>
              <a:t> for </a:t>
            </a:r>
            <a:r>
              <a:rPr lang="hr-HR" dirty="0" err="1" smtClean="0"/>
              <a:t>their</a:t>
            </a:r>
            <a:r>
              <a:rPr lang="hr-HR" dirty="0" smtClean="0"/>
              <a:t> </a:t>
            </a:r>
            <a:r>
              <a:rPr lang="hr-HR" dirty="0" err="1" smtClean="0"/>
              <a:t>failings</a:t>
            </a:r>
            <a:r>
              <a:rPr lang="hr-HR" dirty="0" smtClean="0"/>
              <a:t>, </a:t>
            </a:r>
            <a:r>
              <a:rPr lang="hr-HR" dirty="0" err="1" smtClean="0"/>
              <a:t>overworked</a:t>
            </a:r>
            <a:r>
              <a:rPr lang="hr-HR" dirty="0" smtClean="0"/>
              <a:t> </a:t>
            </a:r>
            <a:r>
              <a:rPr lang="hr-HR" dirty="0" err="1" smtClean="0"/>
              <a:t>and</a:t>
            </a:r>
            <a:r>
              <a:rPr lang="hr-HR" dirty="0" smtClean="0"/>
              <a:t> </a:t>
            </a:r>
            <a:r>
              <a:rPr lang="hr-HR" dirty="0" err="1" smtClean="0"/>
              <a:t>underpaid</a:t>
            </a:r>
            <a:r>
              <a:rPr lang="hr-HR" dirty="0" smtClean="0"/>
              <a:t> </a:t>
            </a:r>
            <a:r>
              <a:rPr lang="hr-HR" dirty="0" err="1" smtClean="0"/>
              <a:t>or</a:t>
            </a:r>
            <a:r>
              <a:rPr lang="hr-HR" dirty="0" smtClean="0"/>
              <a:t> </a:t>
            </a:r>
            <a:r>
              <a:rPr lang="hr-HR" dirty="0" err="1" smtClean="0"/>
              <a:t>even</a:t>
            </a:r>
            <a:r>
              <a:rPr lang="hr-HR" dirty="0" smtClean="0"/>
              <a:t> </a:t>
            </a:r>
            <a:r>
              <a:rPr lang="hr-HR" dirty="0" err="1" smtClean="0"/>
              <a:t>unpaid</a:t>
            </a:r>
            <a:endParaRPr lang="en-US" dirty="0"/>
          </a:p>
        </p:txBody>
      </p:sp>
    </p:spTree>
    <p:extLst>
      <p:ext uri="{BB962C8B-B14F-4D97-AF65-F5344CB8AC3E}">
        <p14:creationId xmlns:p14="http://schemas.microsoft.com/office/powerpoint/2010/main" val="239868230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Conclusion</a:t>
            </a:r>
            <a:endParaRPr lang="en-US" dirty="0"/>
          </a:p>
        </p:txBody>
      </p:sp>
      <p:sp>
        <p:nvSpPr>
          <p:cNvPr id="3" name="Content Placeholder 2"/>
          <p:cNvSpPr>
            <a:spLocks noGrp="1"/>
          </p:cNvSpPr>
          <p:nvPr>
            <p:ph idx="1"/>
          </p:nvPr>
        </p:nvSpPr>
        <p:spPr/>
        <p:txBody>
          <a:bodyPr/>
          <a:lstStyle/>
          <a:p>
            <a:r>
              <a:rPr lang="hr-HR" dirty="0" err="1" smtClean="0"/>
              <a:t>The</a:t>
            </a:r>
            <a:r>
              <a:rPr lang="hr-HR" dirty="0" smtClean="0"/>
              <a:t> system must </a:t>
            </a:r>
            <a:r>
              <a:rPr lang="hr-HR" dirty="0" err="1" smtClean="0"/>
              <a:t>firstly</a:t>
            </a:r>
            <a:r>
              <a:rPr lang="hr-HR" dirty="0" smtClean="0"/>
              <a:t> </a:t>
            </a:r>
            <a:r>
              <a:rPr lang="hr-HR" dirty="0" err="1" smtClean="0"/>
              <a:t>acknowledge</a:t>
            </a:r>
            <a:r>
              <a:rPr lang="hr-HR" dirty="0" smtClean="0"/>
              <a:t> </a:t>
            </a:r>
            <a:r>
              <a:rPr lang="hr-HR" dirty="0" err="1" smtClean="0"/>
              <a:t>that</a:t>
            </a:r>
            <a:r>
              <a:rPr lang="hr-HR" dirty="0" smtClean="0"/>
              <a:t> </a:t>
            </a:r>
            <a:r>
              <a:rPr lang="hr-HR" dirty="0" err="1" smtClean="0"/>
              <a:t>highly</a:t>
            </a:r>
            <a:r>
              <a:rPr lang="hr-HR" dirty="0" smtClean="0"/>
              <a:t> </a:t>
            </a:r>
            <a:r>
              <a:rPr lang="hr-HR" dirty="0" err="1" smtClean="0"/>
              <a:t>competent</a:t>
            </a:r>
            <a:r>
              <a:rPr lang="hr-HR" dirty="0" smtClean="0"/>
              <a:t> </a:t>
            </a:r>
            <a:r>
              <a:rPr lang="hr-HR" dirty="0" err="1" smtClean="0"/>
              <a:t>court</a:t>
            </a:r>
            <a:r>
              <a:rPr lang="hr-HR" dirty="0" smtClean="0"/>
              <a:t> </a:t>
            </a:r>
            <a:r>
              <a:rPr lang="hr-HR" dirty="0" err="1" smtClean="0"/>
              <a:t>interpreters</a:t>
            </a:r>
            <a:r>
              <a:rPr lang="hr-HR" dirty="0" smtClean="0"/>
              <a:t> are </a:t>
            </a:r>
            <a:r>
              <a:rPr lang="hr-HR" dirty="0" err="1" smtClean="0"/>
              <a:t>crucial</a:t>
            </a:r>
            <a:r>
              <a:rPr lang="hr-HR" dirty="0" smtClean="0"/>
              <a:t> for </a:t>
            </a:r>
            <a:r>
              <a:rPr lang="hr-HR" dirty="0" err="1" smtClean="0"/>
              <a:t>the</a:t>
            </a:r>
            <a:r>
              <a:rPr lang="hr-HR" dirty="0" smtClean="0"/>
              <a:t> </a:t>
            </a:r>
            <a:r>
              <a:rPr lang="hr-HR" dirty="0" err="1" smtClean="0"/>
              <a:t>successful</a:t>
            </a:r>
            <a:r>
              <a:rPr lang="hr-HR" dirty="0" smtClean="0"/>
              <a:t> </a:t>
            </a:r>
            <a:r>
              <a:rPr lang="hr-HR" dirty="0" err="1" smtClean="0"/>
              <a:t>conduct</a:t>
            </a:r>
            <a:r>
              <a:rPr lang="hr-HR" dirty="0" smtClean="0"/>
              <a:t> </a:t>
            </a:r>
            <a:r>
              <a:rPr lang="hr-HR" dirty="0" err="1" smtClean="0"/>
              <a:t>of</a:t>
            </a:r>
            <a:r>
              <a:rPr lang="hr-HR" dirty="0" smtClean="0"/>
              <a:t> </a:t>
            </a:r>
            <a:r>
              <a:rPr lang="hr-HR" dirty="0" err="1" smtClean="0"/>
              <a:t>bilingual</a:t>
            </a:r>
            <a:r>
              <a:rPr lang="hr-HR" dirty="0" smtClean="0"/>
              <a:t> </a:t>
            </a:r>
            <a:r>
              <a:rPr lang="hr-HR" dirty="0" err="1" smtClean="0"/>
              <a:t>proceedings</a:t>
            </a:r>
            <a:r>
              <a:rPr lang="hr-HR" dirty="0" smtClean="0"/>
              <a:t>, </a:t>
            </a:r>
            <a:r>
              <a:rPr lang="hr-HR" dirty="0" err="1" smtClean="0"/>
              <a:t>and</a:t>
            </a:r>
            <a:r>
              <a:rPr lang="hr-HR" dirty="0" smtClean="0"/>
              <a:t> must </a:t>
            </a:r>
            <a:r>
              <a:rPr lang="hr-HR" dirty="0" err="1" smtClean="0"/>
              <a:t>be</a:t>
            </a:r>
            <a:r>
              <a:rPr lang="hr-HR" dirty="0" smtClean="0"/>
              <a:t> </a:t>
            </a:r>
            <a:r>
              <a:rPr lang="hr-HR" dirty="0" err="1" smtClean="0"/>
              <a:t>prepared</a:t>
            </a:r>
            <a:r>
              <a:rPr lang="hr-HR" dirty="0" smtClean="0"/>
              <a:t> to </a:t>
            </a:r>
            <a:r>
              <a:rPr lang="hr-HR" dirty="0" err="1" smtClean="0"/>
              <a:t>pay</a:t>
            </a:r>
            <a:r>
              <a:rPr lang="hr-HR" dirty="0" smtClean="0"/>
              <a:t> for a </a:t>
            </a:r>
            <a:r>
              <a:rPr lang="hr-HR" dirty="0" err="1" smtClean="0"/>
              <a:t>quality</a:t>
            </a:r>
            <a:r>
              <a:rPr lang="hr-HR" dirty="0" smtClean="0"/>
              <a:t> </a:t>
            </a:r>
            <a:r>
              <a:rPr lang="hr-HR" dirty="0" err="1" smtClean="0"/>
              <a:t>service</a:t>
            </a:r>
            <a:endParaRPr lang="hr-HR" dirty="0" smtClean="0"/>
          </a:p>
          <a:p>
            <a:r>
              <a:rPr lang="hr-HR" dirty="0" err="1" smtClean="0"/>
              <a:t>Adequate</a:t>
            </a:r>
            <a:r>
              <a:rPr lang="hr-HR" dirty="0" smtClean="0"/>
              <a:t> </a:t>
            </a:r>
            <a:r>
              <a:rPr lang="hr-HR" dirty="0" err="1" smtClean="0"/>
              <a:t>remuneration</a:t>
            </a:r>
            <a:r>
              <a:rPr lang="hr-HR" dirty="0" smtClean="0"/>
              <a:t>, </a:t>
            </a:r>
            <a:r>
              <a:rPr lang="hr-HR" dirty="0" err="1" smtClean="0"/>
              <a:t>decent</a:t>
            </a:r>
            <a:r>
              <a:rPr lang="hr-HR" dirty="0" smtClean="0"/>
              <a:t> </a:t>
            </a:r>
            <a:r>
              <a:rPr lang="hr-HR" dirty="0" err="1" smtClean="0"/>
              <a:t>working</a:t>
            </a:r>
            <a:r>
              <a:rPr lang="hr-HR" dirty="0" smtClean="0"/>
              <a:t> </a:t>
            </a:r>
            <a:r>
              <a:rPr lang="hr-HR" dirty="0" err="1" smtClean="0"/>
              <a:t>conditions</a:t>
            </a:r>
            <a:r>
              <a:rPr lang="hr-HR" dirty="0" smtClean="0"/>
              <a:t> </a:t>
            </a:r>
            <a:r>
              <a:rPr lang="hr-HR" dirty="0" err="1" smtClean="0"/>
              <a:t>and</a:t>
            </a:r>
            <a:r>
              <a:rPr lang="hr-HR" dirty="0" smtClean="0"/>
              <a:t> </a:t>
            </a:r>
            <a:r>
              <a:rPr lang="hr-HR" dirty="0" err="1" smtClean="0"/>
              <a:t>due</a:t>
            </a:r>
            <a:r>
              <a:rPr lang="hr-HR" dirty="0" smtClean="0"/>
              <a:t> </a:t>
            </a:r>
            <a:r>
              <a:rPr lang="hr-HR" dirty="0" err="1" smtClean="0"/>
              <a:t>recognition</a:t>
            </a:r>
            <a:endParaRPr lang="en-US" dirty="0"/>
          </a:p>
        </p:txBody>
      </p:sp>
    </p:spTree>
    <p:extLst>
      <p:ext uri="{BB962C8B-B14F-4D97-AF65-F5344CB8AC3E}">
        <p14:creationId xmlns:p14="http://schemas.microsoft.com/office/powerpoint/2010/main" val="422553769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Conclusion</a:t>
            </a:r>
            <a:endParaRPr lang="en-US" dirty="0"/>
          </a:p>
        </p:txBody>
      </p:sp>
      <p:sp>
        <p:nvSpPr>
          <p:cNvPr id="3" name="Content Placeholder 2"/>
          <p:cNvSpPr>
            <a:spLocks noGrp="1"/>
          </p:cNvSpPr>
          <p:nvPr>
            <p:ph idx="1"/>
          </p:nvPr>
        </p:nvSpPr>
        <p:spPr/>
        <p:txBody>
          <a:bodyPr/>
          <a:lstStyle/>
          <a:p>
            <a:r>
              <a:rPr lang="hr-HR" dirty="0" err="1" smtClean="0"/>
              <a:t>Interpreters</a:t>
            </a:r>
            <a:r>
              <a:rPr lang="hr-HR" dirty="0" smtClean="0"/>
              <a:t> </a:t>
            </a:r>
            <a:r>
              <a:rPr lang="hr-HR" dirty="0" err="1" smtClean="0"/>
              <a:t>should</a:t>
            </a:r>
            <a:r>
              <a:rPr lang="hr-HR" dirty="0" smtClean="0"/>
              <a:t> </a:t>
            </a:r>
            <a:r>
              <a:rPr lang="hr-HR" dirty="0" err="1" smtClean="0"/>
              <a:t>be</a:t>
            </a:r>
            <a:r>
              <a:rPr lang="hr-HR" dirty="0" smtClean="0"/>
              <a:t> </a:t>
            </a:r>
            <a:r>
              <a:rPr lang="hr-HR" dirty="0" err="1" smtClean="0"/>
              <a:t>educted</a:t>
            </a:r>
            <a:r>
              <a:rPr lang="hr-HR" dirty="0" smtClean="0"/>
              <a:t> </a:t>
            </a:r>
            <a:r>
              <a:rPr lang="hr-HR" dirty="0" err="1" smtClean="0"/>
              <a:t>not</a:t>
            </a:r>
            <a:r>
              <a:rPr lang="hr-HR" dirty="0" smtClean="0"/>
              <a:t> </a:t>
            </a:r>
            <a:r>
              <a:rPr lang="hr-HR" dirty="0" err="1" smtClean="0"/>
              <a:t>only</a:t>
            </a:r>
            <a:r>
              <a:rPr lang="hr-HR" dirty="0" smtClean="0"/>
              <a:t> on </a:t>
            </a:r>
            <a:r>
              <a:rPr lang="hr-HR" dirty="0" err="1" smtClean="0"/>
              <a:t>linguistic</a:t>
            </a:r>
            <a:r>
              <a:rPr lang="hr-HR" dirty="0" smtClean="0"/>
              <a:t>, </a:t>
            </a:r>
            <a:r>
              <a:rPr lang="hr-HR" dirty="0" err="1" smtClean="0"/>
              <a:t>cultural</a:t>
            </a:r>
            <a:r>
              <a:rPr lang="hr-HR" dirty="0" smtClean="0"/>
              <a:t> </a:t>
            </a:r>
            <a:r>
              <a:rPr lang="hr-HR" dirty="0" err="1" smtClean="0"/>
              <a:t>and</a:t>
            </a:r>
            <a:r>
              <a:rPr lang="hr-HR" dirty="0" smtClean="0"/>
              <a:t> </a:t>
            </a:r>
            <a:r>
              <a:rPr lang="hr-HR" dirty="0" err="1" smtClean="0"/>
              <a:t>interpreting</a:t>
            </a:r>
            <a:r>
              <a:rPr lang="hr-HR" dirty="0" smtClean="0"/>
              <a:t> </a:t>
            </a:r>
            <a:r>
              <a:rPr lang="hr-HR" dirty="0" err="1" smtClean="0"/>
              <a:t>issues</a:t>
            </a:r>
            <a:r>
              <a:rPr lang="hr-HR" dirty="0" smtClean="0"/>
              <a:t>, but </a:t>
            </a:r>
            <a:r>
              <a:rPr lang="hr-HR" dirty="0" err="1" smtClean="0"/>
              <a:t>also</a:t>
            </a:r>
            <a:r>
              <a:rPr lang="hr-HR" dirty="0" smtClean="0"/>
              <a:t> on </a:t>
            </a:r>
            <a:r>
              <a:rPr lang="hr-HR" dirty="0" err="1" smtClean="0"/>
              <a:t>the</a:t>
            </a:r>
            <a:r>
              <a:rPr lang="hr-HR" dirty="0" smtClean="0"/>
              <a:t> </a:t>
            </a:r>
            <a:r>
              <a:rPr lang="hr-HR" dirty="0" err="1" smtClean="0"/>
              <a:t>discourse</a:t>
            </a:r>
            <a:r>
              <a:rPr lang="hr-HR" dirty="0" smtClean="0"/>
              <a:t> </a:t>
            </a:r>
            <a:r>
              <a:rPr lang="hr-HR" dirty="0" err="1" smtClean="0"/>
              <a:t>practices</a:t>
            </a:r>
            <a:r>
              <a:rPr lang="hr-HR" dirty="0" smtClean="0"/>
              <a:t> </a:t>
            </a:r>
            <a:r>
              <a:rPr lang="hr-HR" dirty="0" err="1" smtClean="0"/>
              <a:t>of</a:t>
            </a:r>
            <a:r>
              <a:rPr lang="hr-HR" dirty="0" smtClean="0"/>
              <a:t> </a:t>
            </a:r>
            <a:r>
              <a:rPr lang="hr-HR" dirty="0" err="1" smtClean="0"/>
              <a:t>the</a:t>
            </a:r>
            <a:r>
              <a:rPr lang="hr-HR" dirty="0" smtClean="0"/>
              <a:t> </a:t>
            </a:r>
            <a:r>
              <a:rPr lang="hr-HR" dirty="0" err="1" smtClean="0"/>
              <a:t>courtroom</a:t>
            </a:r>
            <a:r>
              <a:rPr lang="hr-HR" dirty="0" smtClean="0"/>
              <a:t> </a:t>
            </a:r>
          </a:p>
          <a:p>
            <a:r>
              <a:rPr lang="hr-HR" dirty="0" smtClean="0"/>
              <a:t>Legal </a:t>
            </a:r>
            <a:r>
              <a:rPr lang="hr-HR" dirty="0" err="1" smtClean="0"/>
              <a:t>professionals</a:t>
            </a:r>
            <a:r>
              <a:rPr lang="hr-HR" dirty="0" smtClean="0"/>
              <a:t> </a:t>
            </a:r>
            <a:r>
              <a:rPr lang="hr-HR" dirty="0" err="1" smtClean="0"/>
              <a:t>should</a:t>
            </a:r>
            <a:r>
              <a:rPr lang="hr-HR" dirty="0" smtClean="0"/>
              <a:t> </a:t>
            </a:r>
            <a:r>
              <a:rPr lang="hr-HR" dirty="0" err="1" smtClean="0"/>
              <a:t>be</a:t>
            </a:r>
            <a:r>
              <a:rPr lang="hr-HR" dirty="0" smtClean="0"/>
              <a:t> </a:t>
            </a:r>
            <a:r>
              <a:rPr lang="hr-HR" dirty="0" err="1" smtClean="0"/>
              <a:t>educated</a:t>
            </a:r>
            <a:r>
              <a:rPr lang="hr-HR" dirty="0" smtClean="0"/>
              <a:t> </a:t>
            </a:r>
            <a:r>
              <a:rPr lang="hr-HR" dirty="0" err="1" smtClean="0"/>
              <a:t>about</a:t>
            </a:r>
            <a:r>
              <a:rPr lang="hr-HR" dirty="0" smtClean="0"/>
              <a:t> </a:t>
            </a:r>
            <a:r>
              <a:rPr lang="hr-HR" dirty="0" err="1" smtClean="0"/>
              <a:t>the</a:t>
            </a:r>
            <a:r>
              <a:rPr lang="hr-HR" dirty="0" smtClean="0"/>
              <a:t> </a:t>
            </a:r>
            <a:r>
              <a:rPr lang="hr-HR" dirty="0" err="1" smtClean="0"/>
              <a:t>requirements</a:t>
            </a:r>
            <a:r>
              <a:rPr lang="hr-HR" dirty="0" smtClean="0"/>
              <a:t> </a:t>
            </a:r>
            <a:r>
              <a:rPr lang="hr-HR" dirty="0" err="1" smtClean="0"/>
              <a:t>of</a:t>
            </a:r>
            <a:r>
              <a:rPr lang="hr-HR" dirty="0" smtClean="0"/>
              <a:t> </a:t>
            </a:r>
            <a:r>
              <a:rPr lang="hr-HR" dirty="0" err="1" smtClean="0"/>
              <a:t>interpreters</a:t>
            </a:r>
            <a:r>
              <a:rPr lang="hr-HR" dirty="0" smtClean="0"/>
              <a:t>, </a:t>
            </a:r>
            <a:r>
              <a:rPr lang="hr-HR" dirty="0" err="1" smtClean="0"/>
              <a:t>assuming</a:t>
            </a:r>
            <a:r>
              <a:rPr lang="hr-HR" dirty="0" smtClean="0"/>
              <a:t> some </a:t>
            </a:r>
            <a:r>
              <a:rPr lang="hr-HR" dirty="0" err="1" smtClean="0"/>
              <a:t>of</a:t>
            </a:r>
            <a:r>
              <a:rPr lang="hr-HR" dirty="0" smtClean="0"/>
              <a:t> </a:t>
            </a:r>
            <a:r>
              <a:rPr lang="hr-HR" dirty="0" err="1" smtClean="0"/>
              <a:t>the</a:t>
            </a:r>
            <a:r>
              <a:rPr lang="hr-HR" dirty="0" smtClean="0"/>
              <a:t> </a:t>
            </a:r>
            <a:r>
              <a:rPr lang="hr-HR" dirty="0" err="1" smtClean="0"/>
              <a:t>responsibility</a:t>
            </a:r>
            <a:r>
              <a:rPr lang="hr-HR" dirty="0" smtClean="0"/>
              <a:t> for </a:t>
            </a:r>
            <a:r>
              <a:rPr lang="hr-HR" dirty="0" err="1" smtClean="0"/>
              <a:t>the</a:t>
            </a:r>
            <a:r>
              <a:rPr lang="hr-HR" dirty="0" smtClean="0"/>
              <a:t> </a:t>
            </a:r>
            <a:r>
              <a:rPr lang="hr-HR" dirty="0" err="1" smtClean="0"/>
              <a:t>success</a:t>
            </a:r>
            <a:r>
              <a:rPr lang="hr-HR" dirty="0" smtClean="0"/>
              <a:t> </a:t>
            </a:r>
            <a:r>
              <a:rPr lang="hr-HR" dirty="0" err="1" smtClean="0"/>
              <a:t>of</a:t>
            </a:r>
            <a:r>
              <a:rPr lang="hr-HR" dirty="0" smtClean="0"/>
              <a:t> </a:t>
            </a:r>
            <a:r>
              <a:rPr lang="hr-HR" dirty="0" err="1" smtClean="0"/>
              <a:t>the</a:t>
            </a:r>
            <a:r>
              <a:rPr lang="hr-HR" dirty="0" smtClean="0"/>
              <a:t> </a:t>
            </a:r>
            <a:r>
              <a:rPr lang="hr-HR" dirty="0" err="1" smtClean="0"/>
              <a:t>interaction</a:t>
            </a:r>
            <a:endParaRPr lang="hr-HR" dirty="0" smtClean="0"/>
          </a:p>
          <a:p>
            <a:r>
              <a:rPr lang="hr-HR" dirty="0" smtClean="0"/>
              <a:t>Legal </a:t>
            </a:r>
            <a:r>
              <a:rPr lang="hr-HR" dirty="0" err="1" smtClean="0"/>
              <a:t>professionals</a:t>
            </a:r>
            <a:r>
              <a:rPr lang="hr-HR" dirty="0" smtClean="0"/>
              <a:t> </a:t>
            </a:r>
            <a:r>
              <a:rPr lang="hr-HR" dirty="0" err="1" smtClean="0"/>
              <a:t>need</a:t>
            </a:r>
            <a:r>
              <a:rPr lang="hr-HR" dirty="0" smtClean="0"/>
              <a:t> to </a:t>
            </a:r>
            <a:r>
              <a:rPr lang="hr-HR" dirty="0" err="1" smtClean="0"/>
              <a:t>work</a:t>
            </a:r>
            <a:r>
              <a:rPr lang="hr-HR" dirty="0" smtClean="0"/>
              <a:t> </a:t>
            </a:r>
            <a:r>
              <a:rPr lang="hr-HR" dirty="0" err="1" smtClean="0"/>
              <a:t>together</a:t>
            </a:r>
            <a:r>
              <a:rPr lang="hr-HR" dirty="0" smtClean="0"/>
              <a:t> </a:t>
            </a:r>
            <a:r>
              <a:rPr lang="hr-HR" dirty="0" err="1" smtClean="0"/>
              <a:t>with</a:t>
            </a:r>
            <a:r>
              <a:rPr lang="hr-HR" dirty="0" smtClean="0"/>
              <a:t> </a:t>
            </a:r>
            <a:r>
              <a:rPr lang="hr-HR" dirty="0" err="1" smtClean="0"/>
              <a:t>interpreters</a:t>
            </a:r>
            <a:r>
              <a:rPr lang="hr-HR" dirty="0" smtClean="0"/>
              <a:t> to </a:t>
            </a:r>
            <a:r>
              <a:rPr lang="hr-HR" dirty="0" err="1" smtClean="0"/>
              <a:t>achieve</a:t>
            </a:r>
            <a:r>
              <a:rPr lang="hr-HR" dirty="0" smtClean="0"/>
              <a:t> </a:t>
            </a:r>
            <a:r>
              <a:rPr lang="hr-HR" dirty="0" err="1" smtClean="0"/>
              <a:t>their</a:t>
            </a:r>
            <a:r>
              <a:rPr lang="hr-HR" dirty="0" smtClean="0"/>
              <a:t> </a:t>
            </a:r>
            <a:r>
              <a:rPr lang="hr-HR" dirty="0" err="1" smtClean="0"/>
              <a:t>goals</a:t>
            </a:r>
            <a:r>
              <a:rPr lang="hr-HR" dirty="0" smtClean="0"/>
              <a:t> </a:t>
            </a:r>
            <a:r>
              <a:rPr lang="hr-HR" dirty="0" err="1" smtClean="0"/>
              <a:t>and</a:t>
            </a:r>
            <a:r>
              <a:rPr lang="hr-HR" dirty="0" smtClean="0"/>
              <a:t> </a:t>
            </a:r>
            <a:r>
              <a:rPr lang="hr-HR" dirty="0" err="1" smtClean="0"/>
              <a:t>recognize</a:t>
            </a:r>
            <a:r>
              <a:rPr lang="hr-HR" dirty="0" smtClean="0"/>
              <a:t> </a:t>
            </a:r>
            <a:r>
              <a:rPr lang="hr-HR" dirty="0" err="1" smtClean="0"/>
              <a:t>them</a:t>
            </a:r>
            <a:r>
              <a:rPr lang="hr-HR" dirty="0" smtClean="0"/>
              <a:t> as </a:t>
            </a:r>
            <a:r>
              <a:rPr lang="hr-HR" dirty="0" err="1" smtClean="0"/>
              <a:t>expert</a:t>
            </a:r>
            <a:r>
              <a:rPr lang="hr-HR" dirty="0" smtClean="0"/>
              <a:t> </a:t>
            </a:r>
            <a:r>
              <a:rPr lang="hr-HR" dirty="0" err="1" smtClean="0"/>
              <a:t>participants</a:t>
            </a:r>
            <a:r>
              <a:rPr lang="hr-HR" dirty="0" smtClean="0"/>
              <a:t> </a:t>
            </a:r>
            <a:r>
              <a:rPr lang="hr-HR" dirty="0" err="1" smtClean="0"/>
              <a:t>rather</a:t>
            </a:r>
            <a:r>
              <a:rPr lang="hr-HR" dirty="0" smtClean="0"/>
              <a:t> </a:t>
            </a:r>
            <a:r>
              <a:rPr lang="hr-HR" dirty="0" err="1" smtClean="0"/>
              <a:t>than</a:t>
            </a:r>
            <a:r>
              <a:rPr lang="hr-HR" dirty="0" smtClean="0"/>
              <a:t> </a:t>
            </a:r>
            <a:r>
              <a:rPr lang="hr-HR" dirty="0" err="1" smtClean="0"/>
              <a:t>mere</a:t>
            </a:r>
            <a:r>
              <a:rPr lang="hr-HR" dirty="0" smtClean="0"/>
              <a:t> „</a:t>
            </a:r>
            <a:r>
              <a:rPr lang="hr-HR" dirty="0" err="1" smtClean="0"/>
              <a:t>translation</a:t>
            </a:r>
            <a:r>
              <a:rPr lang="hr-HR" dirty="0" smtClean="0"/>
              <a:t> </a:t>
            </a:r>
            <a:r>
              <a:rPr lang="hr-HR" dirty="0" err="1" smtClean="0"/>
              <a:t>machines</a:t>
            </a:r>
            <a:r>
              <a:rPr lang="hr-HR" dirty="0" smtClean="0"/>
              <a:t>”</a:t>
            </a:r>
            <a:endParaRPr lang="en-US" dirty="0"/>
          </a:p>
        </p:txBody>
      </p:sp>
    </p:spTree>
    <p:extLst>
      <p:ext uri="{BB962C8B-B14F-4D97-AF65-F5344CB8AC3E}">
        <p14:creationId xmlns:p14="http://schemas.microsoft.com/office/powerpoint/2010/main" val="184412462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Court </a:t>
            </a:r>
            <a:r>
              <a:rPr lang="hr-HR" dirty="0" err="1" smtClean="0"/>
              <a:t>interpreting</a:t>
            </a:r>
            <a:r>
              <a:rPr lang="hr-HR" dirty="0" smtClean="0"/>
              <a:t> </a:t>
            </a:r>
            <a:r>
              <a:rPr lang="hr-HR" dirty="0" err="1" smtClean="0"/>
              <a:t>in</a:t>
            </a:r>
            <a:r>
              <a:rPr lang="hr-HR" dirty="0" smtClean="0"/>
              <a:t> US </a:t>
            </a:r>
            <a:r>
              <a:rPr lang="hr-HR" dirty="0" err="1" smtClean="0"/>
              <a:t>courts</a:t>
            </a:r>
            <a:r>
              <a:rPr lang="hr-HR" dirty="0" smtClean="0"/>
              <a:t>: </a:t>
            </a:r>
            <a:r>
              <a:rPr lang="hr-HR" dirty="0" err="1" smtClean="0"/>
              <a:t>principles</a:t>
            </a:r>
            <a:r>
              <a:rPr lang="hr-HR" dirty="0" smtClean="0"/>
              <a:t> </a:t>
            </a:r>
            <a:r>
              <a:rPr lang="hr-HR" dirty="0" err="1" smtClean="0"/>
              <a:t>and</a:t>
            </a:r>
            <a:r>
              <a:rPr lang="hr-HR" dirty="0" smtClean="0"/>
              <a:t> </a:t>
            </a:r>
            <a:r>
              <a:rPr lang="hr-HR" dirty="0" err="1" smtClean="0"/>
              <a:t>examples</a:t>
            </a:r>
            <a:endParaRPr lang="en-US" dirty="0"/>
          </a:p>
        </p:txBody>
      </p:sp>
      <p:sp>
        <p:nvSpPr>
          <p:cNvPr id="3" name="Content Placeholder 2"/>
          <p:cNvSpPr>
            <a:spLocks noGrp="1"/>
          </p:cNvSpPr>
          <p:nvPr>
            <p:ph idx="1"/>
          </p:nvPr>
        </p:nvSpPr>
        <p:spPr/>
        <p:txBody>
          <a:bodyPr/>
          <a:lstStyle/>
          <a:p>
            <a:r>
              <a:rPr lang="hr-HR" dirty="0"/>
              <a:t>https://www.youtube.com/playlist?list=PL4bcxoLSIaXfPvX9FXws4S6XirPhUObBQ</a:t>
            </a:r>
          </a:p>
          <a:p>
            <a:r>
              <a:rPr lang="en-US" dirty="0" smtClean="0"/>
              <a:t>https</a:t>
            </a:r>
            <a:r>
              <a:rPr lang="en-US" dirty="0"/>
              <a:t>://www.youtube.com/watch?v=Ylq0A0NMtuk</a:t>
            </a:r>
          </a:p>
        </p:txBody>
      </p:sp>
    </p:spTree>
    <p:extLst>
      <p:ext uri="{BB962C8B-B14F-4D97-AF65-F5344CB8AC3E}">
        <p14:creationId xmlns:p14="http://schemas.microsoft.com/office/powerpoint/2010/main" val="65379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Terminology</a:t>
            </a:r>
            <a:endParaRPr lang="en-US" dirty="0"/>
          </a:p>
        </p:txBody>
      </p:sp>
      <p:sp>
        <p:nvSpPr>
          <p:cNvPr id="3" name="Content Placeholder 2"/>
          <p:cNvSpPr>
            <a:spLocks noGrp="1"/>
          </p:cNvSpPr>
          <p:nvPr>
            <p:ph idx="1"/>
          </p:nvPr>
        </p:nvSpPr>
        <p:spPr/>
        <p:txBody>
          <a:bodyPr/>
          <a:lstStyle/>
          <a:p>
            <a:r>
              <a:rPr lang="hr-HR" dirty="0" err="1" smtClean="0"/>
              <a:t>Consists</a:t>
            </a:r>
            <a:r>
              <a:rPr lang="hr-HR" dirty="0" smtClean="0"/>
              <a:t> </a:t>
            </a:r>
            <a:r>
              <a:rPr lang="hr-HR" dirty="0" err="1" smtClean="0"/>
              <a:t>of</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aspects</a:t>
            </a:r>
            <a:r>
              <a:rPr lang="hr-HR" dirty="0" smtClean="0"/>
              <a:t>:</a:t>
            </a:r>
          </a:p>
          <a:p>
            <a:r>
              <a:rPr lang="en-US" dirty="0" smtClean="0"/>
              <a:t>analyzing </a:t>
            </a:r>
            <a:r>
              <a:rPr lang="en-US" dirty="0"/>
              <a:t>the concepts and concept structures used in a field or domain of activity</a:t>
            </a:r>
          </a:p>
          <a:p>
            <a:r>
              <a:rPr lang="en-US" dirty="0"/>
              <a:t>identifying the terms assigned to the concepts</a:t>
            </a:r>
          </a:p>
          <a:p>
            <a:r>
              <a:rPr lang="en-US" dirty="0"/>
              <a:t>in the case of bilingual or multilingual terminology, establishing correspondences between terms in the various languages</a:t>
            </a:r>
          </a:p>
          <a:p>
            <a:r>
              <a:rPr lang="en-US" dirty="0"/>
              <a:t>compiling the terminology on paper or in databases</a:t>
            </a:r>
          </a:p>
          <a:p>
            <a:r>
              <a:rPr lang="en-US" dirty="0"/>
              <a:t>managing terminology databases</a:t>
            </a:r>
          </a:p>
          <a:p>
            <a:r>
              <a:rPr lang="en-US" dirty="0"/>
              <a:t>creating new terms, as required.</a:t>
            </a:r>
          </a:p>
          <a:p>
            <a:endParaRPr lang="en-US" dirty="0"/>
          </a:p>
        </p:txBody>
      </p:sp>
    </p:spTree>
    <p:extLst>
      <p:ext uri="{BB962C8B-B14F-4D97-AF65-F5344CB8AC3E}">
        <p14:creationId xmlns:p14="http://schemas.microsoft.com/office/powerpoint/2010/main" val="3123685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805</TotalTime>
  <Words>4296</Words>
  <Application>Microsoft Office PowerPoint</Application>
  <PresentationFormat>Widescreen</PresentationFormat>
  <Paragraphs>372</Paragraphs>
  <Slides>88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88</vt:i4>
      </vt:variant>
    </vt:vector>
  </HeadingPairs>
  <TitlesOfParts>
    <vt:vector size="92" baseType="lpstr">
      <vt:lpstr>Arial</vt:lpstr>
      <vt:lpstr>Century Gothic</vt:lpstr>
      <vt:lpstr>Wingdings 3</vt:lpstr>
      <vt:lpstr>Ion</vt:lpstr>
      <vt:lpstr>Legal translation and terminology</vt:lpstr>
      <vt:lpstr>Assignment</vt:lpstr>
      <vt:lpstr>Assignment</vt:lpstr>
      <vt:lpstr>Reading a statute</vt:lpstr>
      <vt:lpstr>Preview</vt:lpstr>
      <vt:lpstr>Terminology</vt:lpstr>
      <vt:lpstr>Terminology</vt:lpstr>
      <vt:lpstr>Terminology</vt:lpstr>
      <vt:lpstr>Terminology</vt:lpstr>
      <vt:lpstr>International Organization for Standardization (ISO)</vt:lpstr>
      <vt:lpstr>Legal terminology</vt:lpstr>
      <vt:lpstr>Frigaliment Importing Co., Ltd. v. BNS International Sales Corp., 190 F. Supp. 116</vt:lpstr>
      <vt:lpstr>Everyday words assigned a special meaning in a given legal context: example</vt:lpstr>
      <vt:lpstr>English legal terms</vt:lpstr>
      <vt:lpstr>English legal terms</vt:lpstr>
      <vt:lpstr>Polysemy</vt:lpstr>
      <vt:lpstr>Synonymy</vt:lpstr>
      <vt:lpstr>Scientific terms introduced into law</vt:lpstr>
      <vt:lpstr>Problems</vt:lpstr>
      <vt:lpstr>The future?</vt:lpstr>
      <vt:lpstr>Legal Translation</vt:lpstr>
      <vt:lpstr>Preview</vt:lpstr>
      <vt:lpstr>Legal translators </vt:lpstr>
      <vt:lpstr>High demand for legal translators</vt:lpstr>
      <vt:lpstr>High demand for legal translators</vt:lpstr>
      <vt:lpstr>Legal systems and concepts</vt:lpstr>
      <vt:lpstr>Legal concepts</vt:lpstr>
      <vt:lpstr>Specialized translation</vt:lpstr>
      <vt:lpstr>Legal translation</vt:lpstr>
      <vt:lpstr>Legal translation</vt:lpstr>
      <vt:lpstr>Legal translation and comparative law</vt:lpstr>
      <vt:lpstr>The role of comparative law</vt:lpstr>
      <vt:lpstr>Types of legal texts</vt:lpstr>
      <vt:lpstr>Legal translation as communication</vt:lpstr>
      <vt:lpstr>Skopos theory</vt:lpstr>
      <vt:lpstr>Skopos theory</vt:lpstr>
      <vt:lpstr>Status of legal translations</vt:lpstr>
      <vt:lpstr>Target receivers in legal translation</vt:lpstr>
      <vt:lpstr>The goal of legal translation</vt:lpstr>
      <vt:lpstr>Legal translator</vt:lpstr>
      <vt:lpstr>Consistency requirements</vt:lpstr>
      <vt:lpstr>Standard forms</vt:lpstr>
      <vt:lpstr>Commercial contracts: common clauses</vt:lpstr>
      <vt:lpstr>Commercial contracts</vt:lpstr>
      <vt:lpstr>Commercial contracts</vt:lpstr>
      <vt:lpstr>Drafting legal rules in legislative texts</vt:lpstr>
      <vt:lpstr>Main elements of legal rules</vt:lpstr>
      <vt:lpstr>Using language to achieve the desired legal effects in legal rules</vt:lpstr>
      <vt:lpstr>Modality: The legal ‘shall’</vt:lpstr>
      <vt:lpstr>Formulating legal commands</vt:lpstr>
      <vt:lpstr>Formulating requirements</vt:lpstr>
      <vt:lpstr>The use of “should” in legal English</vt:lpstr>
      <vt:lpstr>Modality: the legal ‘may’</vt:lpstr>
      <vt:lpstr>Formulating prohibitions in English</vt:lpstr>
      <vt:lpstr>Formulating permissions</vt:lpstr>
      <vt:lpstr>Formulating authorizations</vt:lpstr>
      <vt:lpstr>Formulating authorizations</vt:lpstr>
      <vt:lpstr>Legal translation: summary</vt:lpstr>
      <vt:lpstr>Court interpreting</vt:lpstr>
      <vt:lpstr>Preview</vt:lpstr>
      <vt:lpstr>Access to justice?</vt:lpstr>
      <vt:lpstr>Qualifications?</vt:lpstr>
      <vt:lpstr>Accuracy?</vt:lpstr>
      <vt:lpstr>Right to legal translation and interpreting</vt:lpstr>
      <vt:lpstr>Access to justice</vt:lpstr>
      <vt:lpstr>Access to justice</vt:lpstr>
      <vt:lpstr>Requirements for adequate interpreting</vt:lpstr>
      <vt:lpstr>Access to justice</vt:lpstr>
      <vt:lpstr>Quality of court interpreters</vt:lpstr>
      <vt:lpstr>Court interpreting: Problems</vt:lpstr>
      <vt:lpstr>Court interpreting: problems</vt:lpstr>
      <vt:lpstr>Problems</vt:lpstr>
      <vt:lpstr>Training</vt:lpstr>
      <vt:lpstr>Skills that interpreters need </vt:lpstr>
      <vt:lpstr>Skills</vt:lpstr>
      <vt:lpstr>Skills </vt:lpstr>
      <vt:lpstr>Code of ethical conduct</vt:lpstr>
      <vt:lpstr>Court interpreting: problems</vt:lpstr>
      <vt:lpstr>Interpreting process</vt:lpstr>
      <vt:lpstr>Contextual factors</vt:lpstr>
      <vt:lpstr>Conversion stage</vt:lpstr>
      <vt:lpstr>Delivery stage</vt:lpstr>
      <vt:lpstr>Accuracy</vt:lpstr>
      <vt:lpstr>Knowing when and how to intervene</vt:lpstr>
      <vt:lpstr>Conclusion</vt:lpstr>
      <vt:lpstr>Conclusion</vt:lpstr>
      <vt:lpstr>Conclusion</vt:lpstr>
      <vt:lpstr>Court interpreting in US courts: principles and examples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terminology</dc:title>
  <dc:creator>Windows User</dc:creator>
  <cp:lastModifiedBy>Windows User</cp:lastModifiedBy>
  <cp:revision>50</cp:revision>
  <dcterms:created xsi:type="dcterms:W3CDTF">2019-04-29T22:46:09Z</dcterms:created>
  <dcterms:modified xsi:type="dcterms:W3CDTF">2019-05-14T10:36:30Z</dcterms:modified>
</cp:coreProperties>
</file>