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321" r:id="rId3"/>
    <p:sldId id="322" r:id="rId4"/>
    <p:sldId id="333" r:id="rId5"/>
    <p:sldId id="285" r:id="rId6"/>
    <p:sldId id="288" r:id="rId7"/>
    <p:sldId id="393" r:id="rId8"/>
    <p:sldId id="394" r:id="rId9"/>
    <p:sldId id="392" r:id="rId10"/>
  </p:sldIdLst>
  <p:sldSz cx="9144000" cy="6858000" type="screen4x3"/>
  <p:notesSz cx="6761163" cy="9942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7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29837" cy="49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hr-HR"/>
          </a:p>
        </p:txBody>
      </p:sp>
      <p:sp>
        <p:nvSpPr>
          <p:cNvPr id="114691" name="Rectangle 3"/>
          <p:cNvSpPr>
            <a:spLocks noGrp="1" noChangeArrowheads="1"/>
          </p:cNvSpPr>
          <p:nvPr>
            <p:ph type="dt" sz="quarter" idx="1"/>
          </p:nvPr>
        </p:nvSpPr>
        <p:spPr bwMode="auto">
          <a:xfrm>
            <a:off x="3829761" y="0"/>
            <a:ext cx="2929837" cy="49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EB0BB700-6865-45F7-8E0F-E6DC8D527E92}" type="datetimeFigureOut">
              <a:rPr lang="hr-HR"/>
              <a:pPr>
                <a:defRPr/>
              </a:pPr>
              <a:t>24.10.2017.</a:t>
            </a:fld>
            <a:endParaRPr lang="hr-HR"/>
          </a:p>
        </p:txBody>
      </p:sp>
      <p:sp>
        <p:nvSpPr>
          <p:cNvPr id="114692" name="Rectangle 4"/>
          <p:cNvSpPr>
            <a:spLocks noGrp="1" noChangeArrowheads="1"/>
          </p:cNvSpPr>
          <p:nvPr>
            <p:ph type="ftr" sz="quarter" idx="2"/>
          </p:nvPr>
        </p:nvSpPr>
        <p:spPr bwMode="auto">
          <a:xfrm>
            <a:off x="0" y="9443662"/>
            <a:ext cx="2929837" cy="49712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hr-HR"/>
          </a:p>
        </p:txBody>
      </p:sp>
      <p:sp>
        <p:nvSpPr>
          <p:cNvPr id="114693" name="Rectangle 5"/>
          <p:cNvSpPr>
            <a:spLocks noGrp="1" noChangeArrowheads="1"/>
          </p:cNvSpPr>
          <p:nvPr>
            <p:ph type="sldNum" sz="quarter" idx="3"/>
          </p:nvPr>
        </p:nvSpPr>
        <p:spPr bwMode="auto">
          <a:xfrm>
            <a:off x="3829761" y="9443662"/>
            <a:ext cx="2929837" cy="49712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036EB1D-9DF9-41A2-98A6-3ED3D3DF8F92}" type="slidenum">
              <a:rPr lang="hr-HR"/>
              <a:pPr>
                <a:defRPr/>
              </a:pPr>
              <a:t>‹#›</a:t>
            </a:fld>
            <a:endParaRPr lang="hr-H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pPr>
              <a:defRPr/>
            </a:pPr>
            <a:fld id="{54B7901D-98D2-4F72-9010-E0D16BA8343A}" type="datetimeFigureOut">
              <a:rPr lang="sr-Latn-CS"/>
              <a:pPr>
                <a:defRPr/>
              </a:pPr>
              <a:t>24.10.2017.</a:t>
            </a:fld>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pPr>
              <a:defRPr/>
            </a:pPr>
            <a:fld id="{8E92E3FE-E005-492D-A96F-1654AC34F94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7F17A4A-02E7-448A-8697-8E1C4F632D38}" type="datetime2">
              <a:rPr lang="hr-HR"/>
              <a:pPr>
                <a:defRPr/>
              </a:pPr>
              <a:t>utorak, 24. listopada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EA7783-2B35-412E-9B92-3C8ABDCD988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BF11D1D-7476-4DE2-8E5D-C258A9B0B935}" type="datetime2">
              <a:rPr lang="hr-HR"/>
              <a:pPr>
                <a:defRPr/>
              </a:pPr>
              <a:t>utorak, 24. listopada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1033FA-FF26-48F4-8821-3461949066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98E0B4C-FBB9-415F-943D-136D66892563}" type="datetime2">
              <a:rPr lang="hr-HR"/>
              <a:pPr>
                <a:defRPr/>
              </a:pPr>
              <a:t>utorak, 24. listopada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EABA11-EE53-4A06-B473-87EAC1517F2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17B6D36-24BC-4005-8FBF-E52F81633799}" type="datetime2">
              <a:rPr lang="hr-HR"/>
              <a:pPr>
                <a:defRPr/>
              </a:pPr>
              <a:t>utorak, 24. listopada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F29176B-090B-4F4C-A753-11A3ABAAE47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fld id="{AFD7A0C6-6FDC-4803-BE39-95FDCE4E6CB5}" type="datetime2">
              <a:rPr lang="hr-HR"/>
              <a:pPr>
                <a:defRPr/>
              </a:pPr>
              <a:t>utorak, 24. listopada 2017.</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1894C65-61FE-4F5D-8C21-A080375A3BB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772400" cy="12065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192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81600" y="1600200"/>
            <a:ext cx="3810000" cy="4495800"/>
          </a:xfrm>
        </p:spPr>
        <p:txBody>
          <a:bodyPr/>
          <a:lstStyle/>
          <a:p>
            <a:pPr lvl="0"/>
            <a:endParaRPr lang="en-US" noProof="0"/>
          </a:p>
        </p:txBody>
      </p:sp>
      <p:sp>
        <p:nvSpPr>
          <p:cNvPr id="5" name="Date Placeholder 4"/>
          <p:cNvSpPr>
            <a:spLocks noGrp="1"/>
          </p:cNvSpPr>
          <p:nvPr>
            <p:ph type="dt" sz="half" idx="10"/>
          </p:nvPr>
        </p:nvSpPr>
        <p:spPr>
          <a:xfrm>
            <a:off x="1143000" y="6400800"/>
            <a:ext cx="1905000" cy="457200"/>
          </a:xfrm>
        </p:spPr>
        <p:txBody>
          <a:bodyPr/>
          <a:lstStyle>
            <a:lvl1pPr>
              <a:defRPr/>
            </a:lvl1pPr>
          </a:lstStyle>
          <a:p>
            <a:pPr>
              <a:defRPr/>
            </a:pPr>
            <a:fld id="{308792AA-00C7-4FB4-BF8D-95F84A6659AA}" type="datetime2">
              <a:rPr lang="hr-HR"/>
              <a:pPr>
                <a:defRPr/>
              </a:pPr>
              <a:t>utorak, 24. listopada 2017.</a:t>
            </a:fld>
            <a:endParaRPr lang="hr-HR"/>
          </a:p>
        </p:txBody>
      </p:sp>
      <p:sp>
        <p:nvSpPr>
          <p:cNvPr id="6" name="Footer Placeholder 5"/>
          <p:cNvSpPr>
            <a:spLocks noGrp="1"/>
          </p:cNvSpPr>
          <p:nvPr>
            <p:ph type="ftr" sz="quarter" idx="11"/>
          </p:nvPr>
        </p:nvSpPr>
        <p:spPr>
          <a:xfrm>
            <a:off x="3581400" y="6400800"/>
            <a:ext cx="2895600" cy="457200"/>
          </a:xfrm>
        </p:spPr>
        <p:txBody>
          <a:bodyPr/>
          <a:lstStyle>
            <a:lvl1pPr>
              <a:defRPr/>
            </a:lvl1pPr>
          </a:lstStyle>
          <a:p>
            <a:pPr>
              <a:defRPr/>
            </a:pPr>
            <a:endParaRPr lang="hr-HR"/>
          </a:p>
        </p:txBody>
      </p:sp>
      <p:sp>
        <p:nvSpPr>
          <p:cNvPr id="7" name="Slide Number Placeholder 6"/>
          <p:cNvSpPr>
            <a:spLocks noGrp="1"/>
          </p:cNvSpPr>
          <p:nvPr>
            <p:ph type="sldNum" sz="quarter" idx="12"/>
          </p:nvPr>
        </p:nvSpPr>
        <p:spPr>
          <a:xfrm>
            <a:off x="7239000" y="6400800"/>
            <a:ext cx="1905000" cy="457200"/>
          </a:xfrm>
        </p:spPr>
        <p:txBody>
          <a:bodyPr/>
          <a:lstStyle>
            <a:lvl1pPr>
              <a:defRPr/>
            </a:lvl1pPr>
          </a:lstStyle>
          <a:p>
            <a:pPr>
              <a:defRPr/>
            </a:pPr>
            <a:fld id="{C8DC3928-216E-4D7F-B5F3-EE89512D4907}"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C42339A-B9B1-4213-A26E-715E11E2BDF0}" type="datetime2">
              <a:rPr lang="hr-HR"/>
              <a:pPr>
                <a:defRPr/>
              </a:pPr>
              <a:t>utorak, 24. listopada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122C66-30F5-479E-9CA0-40BAD69AA1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6DFD0F7-E7FC-452C-815E-A5154AF2C2E2}" type="datetime2">
              <a:rPr lang="hr-HR"/>
              <a:pPr>
                <a:defRPr/>
              </a:pPr>
              <a:t>utorak, 24. listopada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AF1FE0-3219-4E93-AB4F-1A49350C02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C6C7CAD-E3B7-472A-9B6B-80CE1FAF3077}" type="datetime2">
              <a:rPr lang="hr-HR"/>
              <a:pPr>
                <a:defRPr/>
              </a:pPr>
              <a:t>utorak, 24. listopada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3C1C98-8921-4955-896D-25D059D3C8E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7ADFFC2-643D-4E12-8CBB-CE452EE36790}" type="datetime2">
              <a:rPr lang="hr-HR"/>
              <a:pPr>
                <a:defRPr/>
              </a:pPr>
              <a:t>utorak, 24. listopada 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297280-6261-4ECE-8D28-795031D3FF1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28DB0D4-BE8C-49FE-9590-F0F7B7AC0D26}" type="datetime2">
              <a:rPr lang="hr-HR"/>
              <a:pPr>
                <a:defRPr/>
              </a:pPr>
              <a:t>utorak, 24. listopada 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C0B9F97-D9A7-4852-9AF9-BACCDFC6E0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1EDA44F-CFEB-4B76-BE27-613A3E26ED0C}" type="datetime2">
              <a:rPr lang="hr-HR"/>
              <a:pPr>
                <a:defRPr/>
              </a:pPr>
              <a:t>utorak, 24. listopada 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F0431FF-B112-478A-93E3-A9B7C6717E7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49C2DB1-99FE-4757-A289-3D05B7E93833}" type="datetime2">
              <a:rPr lang="hr-HR"/>
              <a:pPr>
                <a:defRPr/>
              </a:pPr>
              <a:t>utorak, 24. listopada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D5B543-5053-497A-A0FA-D473CBC97E5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3B0D16E-4768-4218-96C0-E29B3F8CDB84}" type="datetime2">
              <a:rPr lang="hr-HR"/>
              <a:pPr>
                <a:defRPr/>
              </a:pPr>
              <a:t>utorak, 24. listopada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47712D-CB5A-4D05-B155-C8D298433E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92D3E415-7AF5-4543-8130-B71836E29FEA}" type="datetime2">
              <a:rPr lang="hr-HR"/>
              <a:pPr>
                <a:defRPr/>
              </a:pPr>
              <a:t>utorak, 24. listopada 2017.</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EC9BF30-CDFA-469E-9ED8-CA66D394B7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 id="2147483663" r:id="rId14"/>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p:txBody>
          <a:bodyPr/>
          <a:lstStyle/>
          <a:p>
            <a:pPr eaLnBrk="1" hangingPunct="1"/>
            <a:r>
              <a:rPr lang="hr-HR" sz="8800" smtClean="0">
                <a:solidFill>
                  <a:schemeClr val="hlink"/>
                </a:solidFill>
              </a:rPr>
              <a:t>Max Weber</a:t>
            </a:r>
            <a:endParaRPr lang="en-GB" sz="8800" smtClean="0">
              <a:solidFill>
                <a:schemeClr val="hlink"/>
              </a:solidFill>
            </a:endParaRPr>
          </a:p>
        </p:txBody>
      </p:sp>
      <p:sp>
        <p:nvSpPr>
          <p:cNvPr id="18434" name="Rectangle 3"/>
          <p:cNvSpPr>
            <a:spLocks noGrp="1" noChangeArrowheads="1"/>
          </p:cNvSpPr>
          <p:nvPr>
            <p:ph type="subTitle" idx="1"/>
          </p:nvPr>
        </p:nvSpPr>
        <p:spPr/>
        <p:txBody>
          <a:bodyPr/>
          <a:lstStyle/>
          <a:p>
            <a:pPr eaLnBrk="1" hangingPunct="1"/>
            <a:r>
              <a:rPr lang="hr-HR" smtClean="0">
                <a:solidFill>
                  <a:schemeClr val="hlink"/>
                </a:solidFill>
              </a:rPr>
              <a:t>sociology of law</a:t>
            </a:r>
          </a:p>
          <a:p>
            <a:pPr eaLnBrk="1" hangingPunct="1"/>
            <a:r>
              <a:rPr lang="hr-HR" smtClean="0">
                <a:solidFill>
                  <a:schemeClr val="hlink"/>
                </a:solidFill>
              </a:rPr>
              <a:t>Kregar</a:t>
            </a:r>
            <a:endParaRPr lang="en-GB" smtClean="0">
              <a:solidFill>
                <a:schemeClr val="hlink"/>
              </a:solidFill>
            </a:endParaRPr>
          </a:p>
        </p:txBody>
      </p:sp>
      <p:sp>
        <p:nvSpPr>
          <p:cNvPr id="18435" name="Date Placeholder 5"/>
          <p:cNvSpPr>
            <a:spLocks noGrp="1"/>
          </p:cNvSpPr>
          <p:nvPr>
            <p:ph type="dt" sz="quarter" idx="10"/>
          </p:nvPr>
        </p:nvSpPr>
        <p:spPr>
          <a:noFill/>
        </p:spPr>
        <p:txBody>
          <a:bodyPr/>
          <a:lstStyle/>
          <a:p>
            <a:fld id="{47366AB5-87C0-42A8-8331-4A57A268763F}" type="datetime2">
              <a:rPr lang="hr-HR" smtClean="0"/>
              <a:pPr/>
              <a:t>utorak, 24. listopada 2017.</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hr-HR" dirty="0" smtClean="0"/>
              <a:t>Weber </a:t>
            </a:r>
            <a:r>
              <a:rPr lang="hr-HR" dirty="0" smtClean="0"/>
              <a:t>as </a:t>
            </a:r>
            <a:r>
              <a:rPr lang="hr-HR" dirty="0" err="1" smtClean="0"/>
              <a:t>genius</a:t>
            </a:r>
            <a:endParaRPr lang="en-GB" dirty="0" smtClean="0"/>
          </a:p>
        </p:txBody>
      </p:sp>
      <p:sp>
        <p:nvSpPr>
          <p:cNvPr id="12291" name="Rectangle 3"/>
          <p:cNvSpPr>
            <a:spLocks noGrp="1" noChangeArrowheads="1"/>
          </p:cNvSpPr>
          <p:nvPr>
            <p:ph type="body" sz="half" idx="1"/>
          </p:nvPr>
        </p:nvSpPr>
        <p:spPr/>
        <p:txBody>
          <a:bodyPr/>
          <a:lstStyle/>
          <a:p>
            <a:pPr eaLnBrk="1" hangingPunct="1">
              <a:lnSpc>
                <a:spcPct val="80000"/>
              </a:lnSpc>
              <a:buFont typeface="Symbol" pitchFamily="18" charset="2"/>
              <a:buNone/>
            </a:pPr>
            <a:r>
              <a:rPr lang="en-GB" sz="2000" dirty="0" smtClean="0"/>
              <a:t>Erudition; </a:t>
            </a:r>
            <a:r>
              <a:rPr lang="en-GB" sz="2000" dirty="0"/>
              <a:t>history, law, literature, religion, music, languages (twenty), sociology,</a:t>
            </a:r>
          </a:p>
          <a:p>
            <a:pPr eaLnBrk="1" hangingPunct="1">
              <a:lnSpc>
                <a:spcPct val="80000"/>
              </a:lnSpc>
              <a:buFont typeface="Symbol" pitchFamily="18" charset="2"/>
              <a:buNone/>
            </a:pPr>
            <a:r>
              <a:rPr lang="en-GB" sz="2000" dirty="0"/>
              <a:t>politics: ambition and failure; it. a nationalist, academic or political, "enlightened capitalist"</a:t>
            </a:r>
          </a:p>
          <a:p>
            <a:pPr eaLnBrk="1" hangingPunct="1">
              <a:lnSpc>
                <a:spcPct val="80000"/>
              </a:lnSpc>
              <a:buFont typeface="Symbol" pitchFamily="18" charset="2"/>
              <a:buNone/>
            </a:pPr>
            <a:r>
              <a:rPr lang="en-GB" sz="2000" dirty="0"/>
              <a:t>style: no comment - try it!</a:t>
            </a:r>
          </a:p>
          <a:p>
            <a:pPr eaLnBrk="1" hangingPunct="1">
              <a:lnSpc>
                <a:spcPct val="80000"/>
              </a:lnSpc>
              <a:buFont typeface="Symbol" pitchFamily="18" charset="2"/>
              <a:buNone/>
            </a:pPr>
            <a:r>
              <a:rPr lang="en-GB" sz="2000" dirty="0"/>
              <a:t>friends: </a:t>
            </a:r>
            <a:r>
              <a:rPr lang="en-GB" sz="2000" dirty="0" err="1"/>
              <a:t>Neuman</a:t>
            </a:r>
            <a:r>
              <a:rPr lang="en-GB" sz="2000" dirty="0"/>
              <a:t>, </a:t>
            </a:r>
            <a:r>
              <a:rPr lang="en-GB" sz="2000" dirty="0" err="1"/>
              <a:t>Toennies</a:t>
            </a:r>
            <a:r>
              <a:rPr lang="en-GB" sz="2000" dirty="0"/>
              <a:t>, Lowenstein, </a:t>
            </a:r>
            <a:r>
              <a:rPr lang="en-GB" sz="2000" dirty="0" err="1"/>
              <a:t>Troeltch</a:t>
            </a:r>
            <a:r>
              <a:rPr lang="en-GB" sz="2000" dirty="0"/>
              <a:t>, </a:t>
            </a:r>
            <a:r>
              <a:rPr lang="en-GB" sz="2000" dirty="0" err="1"/>
              <a:t>Lukacs</a:t>
            </a:r>
            <a:r>
              <a:rPr lang="en-GB" sz="2000" dirty="0"/>
              <a:t>, Sombart, </a:t>
            </a:r>
            <a:r>
              <a:rPr lang="en-GB" sz="2000" dirty="0" err="1"/>
              <a:t>Michels</a:t>
            </a:r>
            <a:r>
              <a:rPr lang="en-GB" sz="2000" dirty="0"/>
              <a:t>, </a:t>
            </a:r>
            <a:r>
              <a:rPr lang="en-GB" sz="2000" dirty="0" err="1"/>
              <a:t>A.Weber</a:t>
            </a:r>
            <a:r>
              <a:rPr lang="en-GB" sz="2000" dirty="0"/>
              <a:t>, Schumpeter</a:t>
            </a:r>
            <a:endParaRPr lang="en-GB" sz="2000" dirty="0" smtClean="0"/>
          </a:p>
        </p:txBody>
      </p:sp>
      <p:pic>
        <p:nvPicPr>
          <p:cNvPr id="20483" name="Picture 7" descr="images"/>
          <p:cNvPicPr>
            <a:picLocks noGrp="1" noChangeAspect="1" noChangeArrowheads="1"/>
          </p:cNvPicPr>
          <p:nvPr>
            <p:ph sz="half" idx="2"/>
          </p:nvPr>
        </p:nvPicPr>
        <p:blipFill>
          <a:blip r:embed="rId2"/>
          <a:srcRect/>
          <a:stretch>
            <a:fillRect/>
          </a:stretch>
        </p:blipFill>
        <p:spPr>
          <a:xfrm>
            <a:off x="5616575" y="1882775"/>
            <a:ext cx="2952750" cy="4013200"/>
          </a:xfrm>
        </p:spPr>
      </p:pic>
      <p:sp>
        <p:nvSpPr>
          <p:cNvPr id="20484" name="Date Placeholder 4"/>
          <p:cNvSpPr>
            <a:spLocks noGrp="1"/>
          </p:cNvSpPr>
          <p:nvPr>
            <p:ph type="dt" sz="quarter" idx="10"/>
          </p:nvPr>
        </p:nvSpPr>
        <p:spPr>
          <a:noFill/>
        </p:spPr>
        <p:txBody>
          <a:bodyPr/>
          <a:lstStyle/>
          <a:p>
            <a:fld id="{9FE70854-DDD8-4D28-A938-514D4595E282}" type="datetime2">
              <a:rPr lang="hr-HR" smtClean="0"/>
              <a:pPr/>
              <a:t>utorak, 24. listopada 2017.</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subTnLst>
                                    <p:animClr clrSpc="rgb" dir="cw">
                                      <p:cBhvr override="childStyle">
                                        <p:cTn dur="1" fill="hold" display="0" masterRel="nextClick" afterEffect="1"/>
                                        <p:tgtEl>
                                          <p:spTgt spid="12291">
                                            <p:txEl>
                                              <p:pRg st="0" end="0"/>
                                            </p:txEl>
                                          </p:spTgt>
                                        </p:tgtEl>
                                        <p:attrNameLst>
                                          <p:attrName>ppt_c</p:attrName>
                                        </p:attrNameLst>
                                      </p:cBhvr>
                                      <p:to>
                                        <a:srgbClr val="CCFF99"/>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ssolve">
                                      <p:cBhvr>
                                        <p:cTn id="12" dur="500"/>
                                        <p:tgtEl>
                                          <p:spTgt spid="12291">
                                            <p:txEl>
                                              <p:pRg st="1" end="1"/>
                                            </p:txEl>
                                          </p:spTgt>
                                        </p:tgtEl>
                                      </p:cBhvr>
                                    </p:animEffect>
                                  </p:childTnLst>
                                  <p:subTnLst>
                                    <p:animClr clrSpc="rgb" dir="cw">
                                      <p:cBhvr override="childStyle">
                                        <p:cTn dur="1" fill="hold" display="0" masterRel="nextClick" afterEffect="1"/>
                                        <p:tgtEl>
                                          <p:spTgt spid="12291">
                                            <p:txEl>
                                              <p:pRg st="1" end="1"/>
                                            </p:txEl>
                                          </p:spTgt>
                                        </p:tgtEl>
                                        <p:attrNameLst>
                                          <p:attrName>ppt_c</p:attrName>
                                        </p:attrNameLst>
                                      </p:cBhvr>
                                      <p:to>
                                        <a:srgbClr val="CCFF99"/>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dissolve">
                                      <p:cBhvr>
                                        <p:cTn id="17" dur="500"/>
                                        <p:tgtEl>
                                          <p:spTgt spid="12291">
                                            <p:txEl>
                                              <p:pRg st="2" end="2"/>
                                            </p:txEl>
                                          </p:spTgt>
                                        </p:tgtEl>
                                      </p:cBhvr>
                                    </p:animEffect>
                                  </p:childTnLst>
                                  <p:subTnLst>
                                    <p:animClr clrSpc="rgb" dir="cw">
                                      <p:cBhvr override="childStyle">
                                        <p:cTn dur="1" fill="hold" display="0" masterRel="nextClick" afterEffect="1"/>
                                        <p:tgtEl>
                                          <p:spTgt spid="12291">
                                            <p:txEl>
                                              <p:pRg st="2" end="2"/>
                                            </p:txEl>
                                          </p:spTgt>
                                        </p:tgtEl>
                                        <p:attrNameLst>
                                          <p:attrName>ppt_c</p:attrName>
                                        </p:attrNameLst>
                                      </p:cBhvr>
                                      <p:to>
                                        <a:srgbClr val="CCFF99"/>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dissolve">
                                      <p:cBhvr>
                                        <p:cTn id="22" dur="500"/>
                                        <p:tgtEl>
                                          <p:spTgt spid="12291">
                                            <p:txEl>
                                              <p:pRg st="3" end="3"/>
                                            </p:txEl>
                                          </p:spTgt>
                                        </p:tgtEl>
                                      </p:cBhvr>
                                    </p:animEffect>
                                  </p:childTnLst>
                                  <p:subTnLst>
                                    <p:animClr clrSpc="rgb" dir="cw">
                                      <p:cBhvr override="childStyle">
                                        <p:cTn dur="1" fill="hold" display="0" masterRel="nextClick" afterEffect="1"/>
                                        <p:tgtEl>
                                          <p:spTgt spid="12291">
                                            <p:txEl>
                                              <p:pRg st="3" end="3"/>
                                            </p:txEl>
                                          </p:spTgt>
                                        </p:tgtEl>
                                        <p:attrNameLst>
                                          <p:attrName>ppt_c</p:attrName>
                                        </p:attrNameLst>
                                      </p:cBhvr>
                                      <p:to>
                                        <a:srgbClr val="CC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endParaRPr lang="en-GB" dirty="0" smtClean="0"/>
          </a:p>
        </p:txBody>
      </p:sp>
      <p:sp>
        <p:nvSpPr>
          <p:cNvPr id="21506" name="Rectangle 3"/>
          <p:cNvSpPr>
            <a:spLocks noGrp="1" noChangeArrowheads="1"/>
          </p:cNvSpPr>
          <p:nvPr>
            <p:ph type="body" sz="half" idx="1"/>
          </p:nvPr>
        </p:nvSpPr>
        <p:spPr>
          <a:xfrm>
            <a:off x="571500" y="1600200"/>
            <a:ext cx="3357563" cy="4495800"/>
          </a:xfrm>
        </p:spPr>
        <p:txBody>
          <a:bodyPr/>
          <a:lstStyle/>
          <a:p>
            <a:pPr eaLnBrk="1" hangingPunct="1">
              <a:buFont typeface="Symbol" pitchFamily="18" charset="2"/>
              <a:buNone/>
            </a:pPr>
            <a:r>
              <a:rPr lang="hr-HR" sz="2800" smtClean="0"/>
              <a:t>To me Weber is the greatest of sociologists I would even say he is </a:t>
            </a:r>
            <a:r>
              <a:rPr lang="hr-HR" sz="2800" smtClean="0">
                <a:solidFill>
                  <a:schemeClr val="folHlink"/>
                </a:solidFill>
              </a:rPr>
              <a:t>the</a:t>
            </a:r>
            <a:r>
              <a:rPr lang="hr-HR" sz="2800" smtClean="0"/>
              <a:t> sociologists</a:t>
            </a:r>
            <a:endParaRPr lang="en-GB" sz="2800" smtClean="0"/>
          </a:p>
        </p:txBody>
      </p:sp>
      <p:pic>
        <p:nvPicPr>
          <p:cNvPr id="21507" name="Picture 5" descr="images"/>
          <p:cNvPicPr>
            <a:picLocks noGrp="1" noChangeAspect="1" noChangeArrowheads="1"/>
          </p:cNvPicPr>
          <p:nvPr>
            <p:ph type="clipArt" sz="half" idx="2"/>
          </p:nvPr>
        </p:nvPicPr>
        <p:blipFill>
          <a:blip r:embed="rId2"/>
          <a:srcRect/>
          <a:stretch>
            <a:fillRect/>
          </a:stretch>
        </p:blipFill>
        <p:spPr>
          <a:xfrm>
            <a:off x="3962400" y="1785938"/>
            <a:ext cx="4778375" cy="4310062"/>
          </a:xfrm>
        </p:spPr>
      </p:pic>
      <p:sp>
        <p:nvSpPr>
          <p:cNvPr id="21508" name="Date Placeholder 4"/>
          <p:cNvSpPr>
            <a:spLocks noGrp="1"/>
          </p:cNvSpPr>
          <p:nvPr>
            <p:ph type="dt" sz="quarter" idx="10"/>
          </p:nvPr>
        </p:nvSpPr>
        <p:spPr>
          <a:noFill/>
        </p:spPr>
        <p:txBody>
          <a:bodyPr/>
          <a:lstStyle/>
          <a:p>
            <a:fld id="{E80901BD-6CD3-4322-B915-8D8C6C19BAA2}" type="datetime2">
              <a:rPr lang="hr-HR" smtClean="0"/>
              <a:pPr/>
              <a:t>utorak, 24. listopada 2017.</a:t>
            </a:fld>
            <a:endParaRPr lang="hr-H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hr-HR" dirty="0" err="1" smtClean="0"/>
              <a:t>Capitalist</a:t>
            </a:r>
            <a:r>
              <a:rPr lang="hr-HR" dirty="0" smtClean="0"/>
              <a:t> </a:t>
            </a:r>
            <a:r>
              <a:rPr lang="hr-HR" dirty="0" err="1" smtClean="0"/>
              <a:t>ethics</a:t>
            </a:r>
            <a:endParaRPr lang="en-GB" dirty="0" smtClean="0"/>
          </a:p>
        </p:txBody>
      </p:sp>
      <p:sp>
        <p:nvSpPr>
          <p:cNvPr id="32770" name="Rectangle 3"/>
          <p:cNvSpPr>
            <a:spLocks noGrp="1" noChangeArrowheads="1"/>
          </p:cNvSpPr>
          <p:nvPr>
            <p:ph type="body" sz="half" idx="1"/>
          </p:nvPr>
        </p:nvSpPr>
        <p:spPr>
          <a:xfrm>
            <a:off x="914400" y="1905000"/>
            <a:ext cx="3581400" cy="4227513"/>
          </a:xfrm>
        </p:spPr>
        <p:txBody>
          <a:bodyPr/>
          <a:lstStyle/>
          <a:p>
            <a:pPr eaLnBrk="1" hangingPunct="1">
              <a:lnSpc>
                <a:spcPct val="70000"/>
              </a:lnSpc>
              <a:buFont typeface="Symbol" pitchFamily="18" charset="2"/>
              <a:buNone/>
            </a:pPr>
            <a:r>
              <a:rPr lang="en-US" sz="2000" dirty="0" err="1"/>
              <a:t>Summum</a:t>
            </a:r>
            <a:r>
              <a:rPr lang="en-US" sz="2000" dirty="0"/>
              <a:t> </a:t>
            </a:r>
            <a:r>
              <a:rPr lang="en-US" sz="2000" dirty="0" err="1"/>
              <a:t>bonum</a:t>
            </a:r>
            <a:r>
              <a:rPr lang="en-US" sz="2000" dirty="0"/>
              <a:t> of this ethic is: getting money, and increasing money, strictly avoiding every pleasure, acquiring deprived of all eudemonistic or even hedonistic forms, thought as self-worth</a:t>
            </a:r>
            <a:endParaRPr lang="hr-HR" sz="2000" dirty="0" smtClean="0"/>
          </a:p>
        </p:txBody>
      </p:sp>
      <p:sp>
        <p:nvSpPr>
          <p:cNvPr id="32771" name="Rectangle 4"/>
          <p:cNvSpPr>
            <a:spLocks noGrp="1" noChangeArrowheads="1"/>
          </p:cNvSpPr>
          <p:nvPr>
            <p:ph type="body" sz="half" idx="2"/>
          </p:nvPr>
        </p:nvSpPr>
        <p:spPr>
          <a:xfrm>
            <a:off x="4752975" y="1600200"/>
            <a:ext cx="4238625" cy="4495800"/>
          </a:xfrm>
        </p:spPr>
        <p:txBody>
          <a:bodyPr/>
          <a:lstStyle/>
          <a:p>
            <a:pPr eaLnBrk="1" hangingPunct="1">
              <a:lnSpc>
                <a:spcPct val="80000"/>
              </a:lnSpc>
              <a:buFont typeface="Symbol" pitchFamily="18" charset="2"/>
              <a:buNone/>
            </a:pPr>
            <a:endParaRPr lang="en-GB" sz="1600" smtClean="0"/>
          </a:p>
        </p:txBody>
      </p:sp>
      <p:pic>
        <p:nvPicPr>
          <p:cNvPr id="32772" name="Picture 5" descr="financial"/>
          <p:cNvPicPr>
            <a:picLocks noChangeAspect="1" noChangeArrowheads="1"/>
          </p:cNvPicPr>
          <p:nvPr/>
        </p:nvPicPr>
        <p:blipFill>
          <a:blip r:embed="rId2"/>
          <a:srcRect/>
          <a:stretch>
            <a:fillRect/>
          </a:stretch>
        </p:blipFill>
        <p:spPr bwMode="auto">
          <a:xfrm>
            <a:off x="4953000" y="1600200"/>
            <a:ext cx="3810000" cy="4495800"/>
          </a:xfrm>
          <a:prstGeom prst="rect">
            <a:avLst/>
          </a:prstGeom>
          <a:noFill/>
          <a:ln w="9525">
            <a:noFill/>
            <a:miter lim="800000"/>
            <a:headEnd/>
            <a:tailEnd/>
          </a:ln>
        </p:spPr>
      </p:pic>
      <p:sp>
        <p:nvSpPr>
          <p:cNvPr id="32773" name="Date Placeholder 5"/>
          <p:cNvSpPr>
            <a:spLocks noGrp="1"/>
          </p:cNvSpPr>
          <p:nvPr>
            <p:ph type="dt" sz="quarter" idx="10"/>
          </p:nvPr>
        </p:nvSpPr>
        <p:spPr>
          <a:noFill/>
        </p:spPr>
        <p:txBody>
          <a:bodyPr/>
          <a:lstStyle/>
          <a:p>
            <a:fld id="{2D778CD1-6704-4790-9521-8FBD6178DE87}" type="datetime2">
              <a:rPr lang="hr-HR" smtClean="0"/>
              <a:pPr/>
              <a:t>utorak, 24. listopada 2017.</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pPr eaLnBrk="1" hangingPunct="1"/>
            <a:r>
              <a:rPr lang="hr-HR" dirty="0" err="1" smtClean="0"/>
              <a:t>Legitimacy</a:t>
            </a:r>
            <a:endParaRPr lang="en-GB" dirty="0" smtClean="0"/>
          </a:p>
        </p:txBody>
      </p:sp>
      <p:sp>
        <p:nvSpPr>
          <p:cNvPr id="65538" name="Rectangle 3"/>
          <p:cNvSpPr>
            <a:spLocks noGrp="1" noChangeArrowheads="1"/>
          </p:cNvSpPr>
          <p:nvPr>
            <p:ph type="body" sz="half" idx="1"/>
          </p:nvPr>
        </p:nvSpPr>
        <p:spPr>
          <a:xfrm>
            <a:off x="457200" y="1600200"/>
            <a:ext cx="4033838" cy="4525963"/>
          </a:xfrm>
        </p:spPr>
        <p:txBody>
          <a:bodyPr/>
          <a:lstStyle/>
          <a:p>
            <a:pPr eaLnBrk="1" hangingPunct="1">
              <a:lnSpc>
                <a:spcPct val="110000"/>
              </a:lnSpc>
              <a:buFontTx/>
              <a:buNone/>
            </a:pPr>
            <a:r>
              <a:rPr lang="en-GB" smtClean="0">
                <a:cs typeface="Times New Roman" pitchFamily="18" charset="0"/>
              </a:rPr>
              <a:t>Die reinen Typen finden sich freilich in der Wirklichkeit selten. </a:t>
            </a:r>
            <a:endParaRPr lang="hr-HR" smtClean="0"/>
          </a:p>
          <a:p>
            <a:pPr eaLnBrk="1" hangingPunct="1">
              <a:lnSpc>
                <a:spcPct val="110000"/>
              </a:lnSpc>
              <a:buFontTx/>
              <a:buNone/>
            </a:pPr>
            <a:r>
              <a:rPr lang="en-GB" sz="2400" smtClean="0">
                <a:cs typeface="Times New Roman" pitchFamily="18" charset="0"/>
              </a:rPr>
              <a:t>Es gibt der inneren Rechtfertigungen, also: der Legitimitätsgründe einer Herrschaft – um mit ihnen zu beginnen – im Prinzip drei.</a:t>
            </a:r>
            <a:endParaRPr lang="hr-HR" smtClean="0"/>
          </a:p>
          <a:p>
            <a:pPr eaLnBrk="1" hangingPunct="1">
              <a:lnSpc>
                <a:spcPct val="110000"/>
              </a:lnSpc>
              <a:buFontTx/>
              <a:buNone/>
            </a:pPr>
            <a:endParaRPr lang="en-GB" smtClean="0">
              <a:cs typeface="Times New Roman" pitchFamily="18" charset="0"/>
            </a:endParaRPr>
          </a:p>
        </p:txBody>
      </p:sp>
      <p:sp>
        <p:nvSpPr>
          <p:cNvPr id="65539" name="Rectangle 4"/>
          <p:cNvSpPr>
            <a:spLocks noGrp="1" noChangeArrowheads="1"/>
          </p:cNvSpPr>
          <p:nvPr>
            <p:ph type="body" sz="half" idx="2"/>
          </p:nvPr>
        </p:nvSpPr>
        <p:spPr>
          <a:xfrm>
            <a:off x="4652963" y="1600200"/>
            <a:ext cx="4033837" cy="4525963"/>
          </a:xfrm>
        </p:spPr>
        <p:txBody>
          <a:bodyPr/>
          <a:lstStyle/>
          <a:p>
            <a:pPr eaLnBrk="1" hangingPunct="1">
              <a:buFontTx/>
              <a:buNone/>
            </a:pPr>
            <a:endParaRPr lang="hr-HR" dirty="0" smtClean="0"/>
          </a:p>
          <a:p>
            <a:pPr eaLnBrk="1" hangingPunct="1">
              <a:buFontTx/>
              <a:buNone/>
            </a:pPr>
            <a:endParaRPr lang="hr-HR" dirty="0" smtClean="0"/>
          </a:p>
          <a:p>
            <a:pPr eaLnBrk="1" hangingPunct="1">
              <a:buFontTx/>
              <a:buNone/>
            </a:pPr>
            <a:endParaRPr lang="hr-HR" dirty="0" smtClean="0"/>
          </a:p>
        </p:txBody>
      </p:sp>
      <p:pic>
        <p:nvPicPr>
          <p:cNvPr id="65540" name="Picture 5" descr="9445-reality"/>
          <p:cNvPicPr>
            <a:picLocks noChangeAspect="1" noChangeArrowheads="1"/>
          </p:cNvPicPr>
          <p:nvPr/>
        </p:nvPicPr>
        <p:blipFill>
          <a:blip r:embed="rId2"/>
          <a:srcRect/>
          <a:stretch>
            <a:fillRect/>
          </a:stretch>
        </p:blipFill>
        <p:spPr bwMode="auto">
          <a:xfrm>
            <a:off x="6040437" y="1700808"/>
            <a:ext cx="2646363" cy="2379663"/>
          </a:xfrm>
          <a:prstGeom prst="rect">
            <a:avLst/>
          </a:prstGeom>
          <a:noFill/>
          <a:ln w="9525">
            <a:noFill/>
            <a:miter lim="800000"/>
            <a:headEnd/>
            <a:tailEnd/>
          </a:ln>
        </p:spPr>
      </p:pic>
      <p:sp>
        <p:nvSpPr>
          <p:cNvPr id="65541" name="Date Placeholder 7"/>
          <p:cNvSpPr>
            <a:spLocks noGrp="1"/>
          </p:cNvSpPr>
          <p:nvPr>
            <p:ph type="dt" sz="quarter" idx="10"/>
          </p:nvPr>
        </p:nvSpPr>
        <p:spPr>
          <a:noFill/>
        </p:spPr>
        <p:txBody>
          <a:bodyPr/>
          <a:lstStyle/>
          <a:p>
            <a:fld id="{BB2FC5A5-6EA9-4F55-8E2F-A34FB49C78FB}" type="datetime2">
              <a:rPr lang="hr-HR" smtClean="0"/>
              <a:pPr/>
              <a:t>utorak, 24. listopada 2017.</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pPr eaLnBrk="1" hangingPunct="1"/>
            <a:r>
              <a:rPr lang="hr-HR" dirty="0" err="1" smtClean="0"/>
              <a:t>Tradition</a:t>
            </a:r>
            <a:r>
              <a:rPr lang="hr-HR" dirty="0" smtClean="0"/>
              <a:t> </a:t>
            </a:r>
            <a:r>
              <a:rPr lang="hr-HR" dirty="0" err="1" smtClean="0"/>
              <a:t>and</a:t>
            </a:r>
            <a:r>
              <a:rPr lang="hr-HR" dirty="0" smtClean="0"/>
              <a:t> habit</a:t>
            </a:r>
            <a:endParaRPr lang="en-GB" dirty="0" smtClean="0"/>
          </a:p>
        </p:txBody>
      </p:sp>
      <p:sp>
        <p:nvSpPr>
          <p:cNvPr id="66562" name="Rectangle 3"/>
          <p:cNvSpPr>
            <a:spLocks noGrp="1" noChangeArrowheads="1"/>
          </p:cNvSpPr>
          <p:nvPr>
            <p:ph type="body" sz="half" idx="1"/>
          </p:nvPr>
        </p:nvSpPr>
        <p:spPr>
          <a:xfrm>
            <a:off x="457200" y="1600200"/>
            <a:ext cx="4033838" cy="4525963"/>
          </a:xfrm>
        </p:spPr>
        <p:txBody>
          <a:bodyPr/>
          <a:lstStyle/>
          <a:p>
            <a:pPr eaLnBrk="1" hangingPunct="1">
              <a:lnSpc>
                <a:spcPct val="90000"/>
              </a:lnSpc>
              <a:buFontTx/>
              <a:buNone/>
            </a:pPr>
            <a:r>
              <a:rPr lang="en-GB" sz="2400" dirty="0" err="1" smtClean="0">
                <a:cs typeface="Times New Roman" pitchFamily="18" charset="0"/>
              </a:rPr>
              <a:t>Einmal</a:t>
            </a:r>
            <a:r>
              <a:rPr lang="en-GB" sz="2400" dirty="0" smtClean="0">
                <a:cs typeface="Times New Roman" pitchFamily="18" charset="0"/>
              </a:rPr>
              <a:t> die </a:t>
            </a:r>
            <a:r>
              <a:rPr lang="en-GB" sz="2400" dirty="0" err="1" smtClean="0">
                <a:cs typeface="Times New Roman" pitchFamily="18" charset="0"/>
              </a:rPr>
              <a:t>Autorität</a:t>
            </a:r>
            <a:r>
              <a:rPr lang="en-GB" sz="2400" dirty="0" smtClean="0">
                <a:cs typeface="Times New Roman" pitchFamily="18" charset="0"/>
              </a:rPr>
              <a:t> des “</a:t>
            </a:r>
            <a:r>
              <a:rPr lang="en-GB" sz="2400" dirty="0" err="1" smtClean="0">
                <a:cs typeface="Times New Roman" pitchFamily="18" charset="0"/>
              </a:rPr>
              <a:t>ewig</a:t>
            </a:r>
            <a:r>
              <a:rPr lang="en-GB" sz="2400" dirty="0" smtClean="0">
                <a:cs typeface="Times New Roman" pitchFamily="18" charset="0"/>
              </a:rPr>
              <a:t> </a:t>
            </a:r>
            <a:r>
              <a:rPr lang="en-GB" sz="2400" dirty="0" err="1" smtClean="0">
                <a:cs typeface="Times New Roman" pitchFamily="18" charset="0"/>
              </a:rPr>
              <a:t>Gestrigen</a:t>
            </a:r>
            <a:r>
              <a:rPr lang="en-GB" sz="2400" dirty="0" smtClean="0">
                <a:cs typeface="Times New Roman" pitchFamily="18" charset="0"/>
              </a:rPr>
              <a:t>”: der </a:t>
            </a:r>
            <a:r>
              <a:rPr lang="en-GB" sz="2400" dirty="0" err="1" smtClean="0">
                <a:cs typeface="Times New Roman" pitchFamily="18" charset="0"/>
              </a:rPr>
              <a:t>durch</a:t>
            </a:r>
            <a:r>
              <a:rPr lang="en-GB" sz="2400" dirty="0" smtClean="0">
                <a:cs typeface="Times New Roman" pitchFamily="18" charset="0"/>
              </a:rPr>
              <a:t> </a:t>
            </a:r>
            <a:r>
              <a:rPr lang="en-GB" sz="2400" dirty="0" err="1" smtClean="0">
                <a:cs typeface="Times New Roman" pitchFamily="18" charset="0"/>
              </a:rPr>
              <a:t>unvordenkliche</a:t>
            </a:r>
            <a:r>
              <a:rPr lang="en-GB" sz="2400" dirty="0" smtClean="0">
                <a:cs typeface="Times New Roman" pitchFamily="18" charset="0"/>
              </a:rPr>
              <a:t> </a:t>
            </a:r>
            <a:r>
              <a:rPr lang="en-GB" sz="2400" dirty="0" err="1" smtClean="0">
                <a:cs typeface="Times New Roman" pitchFamily="18" charset="0"/>
              </a:rPr>
              <a:t>Geltung</a:t>
            </a:r>
            <a:r>
              <a:rPr lang="en-GB" sz="2400" dirty="0" smtClean="0">
                <a:cs typeface="Times New Roman" pitchFamily="18" charset="0"/>
              </a:rPr>
              <a:t> und </a:t>
            </a:r>
            <a:r>
              <a:rPr lang="en-GB" sz="2400" dirty="0" err="1" smtClean="0">
                <a:cs typeface="Times New Roman" pitchFamily="18" charset="0"/>
              </a:rPr>
              <a:t>gewohnheitsmäßige</a:t>
            </a:r>
            <a:r>
              <a:rPr lang="en-GB" sz="2400" dirty="0" smtClean="0">
                <a:cs typeface="Times New Roman" pitchFamily="18" charset="0"/>
              </a:rPr>
              <a:t> </a:t>
            </a:r>
            <a:r>
              <a:rPr lang="en-GB" sz="2400" dirty="0" err="1" smtClean="0">
                <a:cs typeface="Times New Roman" pitchFamily="18" charset="0"/>
              </a:rPr>
              <a:t>Einstellung</a:t>
            </a:r>
            <a:r>
              <a:rPr lang="en-GB" sz="2400" dirty="0" smtClean="0">
                <a:cs typeface="Times New Roman" pitchFamily="18" charset="0"/>
              </a:rPr>
              <a:t> auf </a:t>
            </a:r>
            <a:r>
              <a:rPr lang="en-GB" sz="2400" dirty="0" err="1" smtClean="0">
                <a:cs typeface="Times New Roman" pitchFamily="18" charset="0"/>
              </a:rPr>
              <a:t>ihre</a:t>
            </a:r>
            <a:r>
              <a:rPr lang="en-GB" sz="2400" dirty="0" smtClean="0">
                <a:cs typeface="Times New Roman" pitchFamily="18" charset="0"/>
              </a:rPr>
              <a:t> </a:t>
            </a:r>
            <a:r>
              <a:rPr lang="en-GB" sz="2400" dirty="0" err="1" smtClean="0">
                <a:cs typeface="Times New Roman" pitchFamily="18" charset="0"/>
              </a:rPr>
              <a:t>Innehaltung</a:t>
            </a:r>
            <a:r>
              <a:rPr lang="en-GB" sz="2400" dirty="0" smtClean="0">
                <a:cs typeface="Times New Roman" pitchFamily="18" charset="0"/>
              </a:rPr>
              <a:t> </a:t>
            </a:r>
            <a:r>
              <a:rPr lang="en-GB" sz="2400" dirty="0" err="1" smtClean="0">
                <a:cs typeface="Times New Roman" pitchFamily="18" charset="0"/>
              </a:rPr>
              <a:t>geheiligten</a:t>
            </a:r>
            <a:r>
              <a:rPr lang="en-GB" sz="2400" dirty="0" smtClean="0">
                <a:cs typeface="Times New Roman" pitchFamily="18" charset="0"/>
              </a:rPr>
              <a:t> </a:t>
            </a:r>
            <a:r>
              <a:rPr lang="en-GB" sz="2400" dirty="0" err="1" smtClean="0">
                <a:cs typeface="Times New Roman" pitchFamily="18" charset="0"/>
              </a:rPr>
              <a:t>Sitte</a:t>
            </a:r>
            <a:r>
              <a:rPr lang="en-GB" sz="2400" dirty="0" smtClean="0">
                <a:cs typeface="Times New Roman" pitchFamily="18" charset="0"/>
              </a:rPr>
              <a:t>: “</a:t>
            </a:r>
            <a:r>
              <a:rPr lang="en-GB" sz="2400" dirty="0" err="1" smtClean="0">
                <a:cs typeface="Times New Roman" pitchFamily="18" charset="0"/>
              </a:rPr>
              <a:t>traditionale</a:t>
            </a:r>
            <a:r>
              <a:rPr lang="en-GB" sz="2400" dirty="0" smtClean="0">
                <a:cs typeface="Times New Roman" pitchFamily="18" charset="0"/>
              </a:rPr>
              <a:t>” </a:t>
            </a:r>
            <a:r>
              <a:rPr lang="en-GB" sz="2400" dirty="0" err="1" smtClean="0">
                <a:cs typeface="Times New Roman" pitchFamily="18" charset="0"/>
              </a:rPr>
              <a:t>Herrschaft</a:t>
            </a:r>
            <a:r>
              <a:rPr lang="en-GB" sz="2400" dirty="0" smtClean="0">
                <a:cs typeface="Times New Roman" pitchFamily="18" charset="0"/>
              </a:rPr>
              <a:t>, </a:t>
            </a:r>
            <a:r>
              <a:rPr lang="en-GB" sz="2400" dirty="0" err="1" smtClean="0">
                <a:cs typeface="Times New Roman" pitchFamily="18" charset="0"/>
              </a:rPr>
              <a:t>wie</a:t>
            </a:r>
            <a:r>
              <a:rPr lang="en-GB" sz="2400" dirty="0" smtClean="0">
                <a:cs typeface="Times New Roman" pitchFamily="18" charset="0"/>
              </a:rPr>
              <a:t> </a:t>
            </a:r>
            <a:r>
              <a:rPr lang="en-GB" sz="2400" dirty="0" err="1" smtClean="0">
                <a:cs typeface="Times New Roman" pitchFamily="18" charset="0"/>
              </a:rPr>
              <a:t>sie</a:t>
            </a:r>
            <a:r>
              <a:rPr lang="en-GB" sz="2400" dirty="0" smtClean="0">
                <a:cs typeface="Times New Roman" pitchFamily="18" charset="0"/>
              </a:rPr>
              <a:t> der Patriarch und der </a:t>
            </a:r>
            <a:r>
              <a:rPr lang="en-GB" sz="2400" dirty="0" err="1" smtClean="0">
                <a:cs typeface="Times New Roman" pitchFamily="18" charset="0"/>
              </a:rPr>
              <a:t>Patrimonialfürst</a:t>
            </a:r>
            <a:r>
              <a:rPr lang="en-GB" sz="2400" dirty="0" smtClean="0">
                <a:cs typeface="Times New Roman" pitchFamily="18" charset="0"/>
              </a:rPr>
              <a:t> </a:t>
            </a:r>
            <a:r>
              <a:rPr lang="en-GB" sz="2400" dirty="0" err="1" smtClean="0">
                <a:cs typeface="Times New Roman" pitchFamily="18" charset="0"/>
              </a:rPr>
              <a:t>alten</a:t>
            </a:r>
            <a:r>
              <a:rPr lang="en-GB" sz="2400" dirty="0" smtClean="0">
                <a:cs typeface="Times New Roman" pitchFamily="18" charset="0"/>
              </a:rPr>
              <a:t> </a:t>
            </a:r>
            <a:r>
              <a:rPr lang="en-GB" sz="2400" dirty="0" err="1" smtClean="0">
                <a:cs typeface="Times New Roman" pitchFamily="18" charset="0"/>
              </a:rPr>
              <a:t>Schlages</a:t>
            </a:r>
            <a:r>
              <a:rPr lang="en-GB" sz="2400" dirty="0" smtClean="0">
                <a:cs typeface="Times New Roman" pitchFamily="18" charset="0"/>
              </a:rPr>
              <a:t> </a:t>
            </a:r>
            <a:r>
              <a:rPr lang="en-GB" sz="2400" dirty="0" err="1" smtClean="0">
                <a:cs typeface="Times New Roman" pitchFamily="18" charset="0"/>
              </a:rPr>
              <a:t>übten</a:t>
            </a:r>
            <a:endParaRPr lang="en-GB" sz="2400" dirty="0" smtClean="0">
              <a:cs typeface="Times New Roman" pitchFamily="18" charset="0"/>
            </a:endParaRPr>
          </a:p>
          <a:p>
            <a:pPr eaLnBrk="1" hangingPunct="1">
              <a:lnSpc>
                <a:spcPct val="90000"/>
              </a:lnSpc>
              <a:buFontTx/>
              <a:buNone/>
            </a:pPr>
            <a:r>
              <a:rPr lang="en-GB" sz="2400" dirty="0" smtClean="0">
                <a:cs typeface="Times New Roman" pitchFamily="18" charset="0"/>
              </a:rPr>
              <a:t> </a:t>
            </a:r>
          </a:p>
          <a:p>
            <a:pPr eaLnBrk="1" hangingPunct="1">
              <a:lnSpc>
                <a:spcPct val="90000"/>
              </a:lnSpc>
              <a:buFontTx/>
              <a:buNone/>
            </a:pPr>
            <a:r>
              <a:rPr lang="en-GB" sz="2400" dirty="0" smtClean="0">
                <a:cs typeface="Times New Roman" pitchFamily="18" charset="0"/>
              </a:rPr>
              <a:t>“</a:t>
            </a:r>
          </a:p>
        </p:txBody>
      </p:sp>
      <p:sp>
        <p:nvSpPr>
          <p:cNvPr id="66563" name="Rectangle 4"/>
          <p:cNvSpPr>
            <a:spLocks noGrp="1" noChangeArrowheads="1"/>
          </p:cNvSpPr>
          <p:nvPr>
            <p:ph type="body" sz="half" idx="2"/>
          </p:nvPr>
        </p:nvSpPr>
        <p:spPr>
          <a:xfrm>
            <a:off x="4652963" y="1600200"/>
            <a:ext cx="4033837" cy="4525963"/>
          </a:xfrm>
        </p:spPr>
        <p:txBody>
          <a:bodyPr/>
          <a:lstStyle/>
          <a:p>
            <a:pPr eaLnBrk="1" hangingPunct="1">
              <a:buFontTx/>
              <a:buNone/>
            </a:pPr>
            <a:r>
              <a:rPr lang="en-US" sz="2400" dirty="0"/>
              <a:t>Once the authority of the "eternally repugnant" was the custom, sanctified by an unprecedented validity and a habitual attitude toward their interdependence: "traditional" rule, as practiced by the patriarch and the patrimonial prince of the old</a:t>
            </a:r>
            <a:endParaRPr lang="en-GB" sz="2400" dirty="0" smtClean="0"/>
          </a:p>
        </p:txBody>
      </p:sp>
      <p:sp>
        <p:nvSpPr>
          <p:cNvPr id="66564" name="Date Placeholder 6"/>
          <p:cNvSpPr>
            <a:spLocks noGrp="1"/>
          </p:cNvSpPr>
          <p:nvPr>
            <p:ph type="dt" sz="quarter" idx="10"/>
          </p:nvPr>
        </p:nvSpPr>
        <p:spPr>
          <a:noFill/>
        </p:spPr>
        <p:txBody>
          <a:bodyPr/>
          <a:lstStyle/>
          <a:p>
            <a:fld id="{744079A9-440B-47E2-A79A-13C3DCA990AB}" type="datetime2">
              <a:rPr lang="hr-HR" smtClean="0"/>
              <a:pPr/>
              <a:t>utorak, 24. listopada 2017.</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hr-HR" dirty="0" err="1" smtClean="0"/>
              <a:t>Rational</a:t>
            </a:r>
            <a:r>
              <a:rPr lang="hr-HR" dirty="0" smtClean="0"/>
              <a:t> </a:t>
            </a:r>
            <a:r>
              <a:rPr lang="hr-HR" dirty="0" err="1" smtClean="0"/>
              <a:t>law</a:t>
            </a:r>
            <a:endParaRPr lang="hr-HR" dirty="0" smtClean="0"/>
          </a:p>
        </p:txBody>
      </p:sp>
      <p:sp>
        <p:nvSpPr>
          <p:cNvPr id="117763" name="Rectangle 3"/>
          <p:cNvSpPr>
            <a:spLocks noGrp="1" noChangeArrowheads="1"/>
          </p:cNvSpPr>
          <p:nvPr>
            <p:ph type="body" idx="1"/>
          </p:nvPr>
        </p:nvSpPr>
        <p:spPr/>
        <p:txBody>
          <a:bodyPr/>
          <a:lstStyle/>
          <a:p>
            <a:pPr marL="609600" indent="-609600">
              <a:lnSpc>
                <a:spcPct val="80000"/>
              </a:lnSpc>
            </a:pPr>
            <a:r>
              <a:rPr lang="en-US" sz="2000" dirty="0"/>
              <a:t>The process of rationalization of rights has several features that give right to new and higher instrumental quality. Outlined by other norms the right is developed and changed in the following dimensions [1]:</a:t>
            </a:r>
          </a:p>
          <a:p>
            <a:pPr marL="457200" indent="-457200">
              <a:lnSpc>
                <a:spcPct val="80000"/>
              </a:lnSpc>
              <a:buFont typeface="+mj-lt"/>
              <a:buAutoNum type="arabicPeriod"/>
            </a:pPr>
            <a:r>
              <a:rPr lang="en-US" sz="2000" dirty="0"/>
              <a:t>secularization - the right loses the characteristics of revelation and religious legitimacy and the basis of religious norms. It is the result of a rational decision-making goal of the legislator and has a democratic legitimacy of the general </a:t>
            </a:r>
            <a:r>
              <a:rPr lang="en-US" sz="2000" dirty="0" smtClean="0"/>
              <a:t>will.</a:t>
            </a:r>
            <a:endParaRPr lang="hr-HR" sz="2000" dirty="0" smtClean="0"/>
          </a:p>
          <a:p>
            <a:pPr marL="457200" indent="-457200">
              <a:lnSpc>
                <a:spcPct val="80000"/>
              </a:lnSpc>
              <a:buFont typeface="+mj-lt"/>
              <a:buAutoNum type="arabicPeriod"/>
            </a:pPr>
            <a:r>
              <a:rPr lang="en-US" sz="2000" dirty="0" smtClean="0"/>
              <a:t>generalization </a:t>
            </a:r>
            <a:r>
              <a:rPr lang="en-US" sz="2000" dirty="0"/>
              <a:t>- the right reason for its action and the way of application falls on several principles which are apparently applied as presumptions in each particular case. The law works so as to define the assumptions and case descriptions (hypotheses) and out of it conduct a behavioral rule to be respected under the threat of coercion</a:t>
            </a:r>
            <a:endParaRPr lang="hr-HR"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hr-HR" dirty="0" err="1" smtClean="0"/>
              <a:t>Rational</a:t>
            </a:r>
            <a:r>
              <a:rPr lang="hr-HR" dirty="0" smtClean="0"/>
              <a:t> </a:t>
            </a:r>
            <a:r>
              <a:rPr lang="hr-HR" dirty="0" err="1" smtClean="0"/>
              <a:t>modern</a:t>
            </a:r>
            <a:r>
              <a:rPr lang="hr-HR" dirty="0" smtClean="0"/>
              <a:t> </a:t>
            </a:r>
            <a:r>
              <a:rPr lang="hr-HR" dirty="0" err="1" smtClean="0"/>
              <a:t>law</a:t>
            </a:r>
            <a:endParaRPr lang="hr-HR" dirty="0" smtClean="0"/>
          </a:p>
        </p:txBody>
      </p:sp>
      <p:sp>
        <p:nvSpPr>
          <p:cNvPr id="118787" name="Rectangle 3"/>
          <p:cNvSpPr>
            <a:spLocks noGrp="1" noChangeArrowheads="1"/>
          </p:cNvSpPr>
          <p:nvPr>
            <p:ph type="body" idx="1"/>
          </p:nvPr>
        </p:nvSpPr>
        <p:spPr/>
        <p:txBody>
          <a:bodyPr/>
          <a:lstStyle/>
          <a:p>
            <a:pPr marL="609600" indent="-609600">
              <a:lnSpc>
                <a:spcPct val="80000"/>
              </a:lnSpc>
              <a:buFontTx/>
              <a:buNone/>
            </a:pPr>
            <a:r>
              <a:rPr lang="hr-HR" sz="2000" dirty="0" smtClean="0"/>
              <a:t>3. 	</a:t>
            </a:r>
            <a:r>
              <a:rPr lang="en-US" sz="2000" dirty="0" err="1" smtClean="0"/>
              <a:t>typi</a:t>
            </a:r>
            <a:r>
              <a:rPr lang="hr-HR" sz="2000" dirty="0" err="1" smtClean="0"/>
              <a:t>sation</a:t>
            </a:r>
            <a:r>
              <a:rPr lang="en-US" sz="2000" dirty="0" smtClean="0"/>
              <a:t>- </a:t>
            </a:r>
            <a:r>
              <a:rPr lang="en-US" sz="2000" dirty="0"/>
              <a:t>right is based on the routine application of the same rules, without exception, in the same </a:t>
            </a:r>
            <a:r>
              <a:rPr lang="en-US" sz="2000" dirty="0" smtClean="0"/>
              <a:t>cases</a:t>
            </a:r>
            <a:endParaRPr lang="hr-HR" sz="2000" dirty="0" smtClean="0"/>
          </a:p>
          <a:p>
            <a:pPr marL="609600" indent="-609600">
              <a:lnSpc>
                <a:spcPct val="80000"/>
              </a:lnSpc>
              <a:buFontTx/>
              <a:buAutoNum type="arabicPeriod" startAt="4"/>
            </a:pPr>
            <a:r>
              <a:rPr lang="en-US" sz="2000" dirty="0" smtClean="0"/>
              <a:t>systematization </a:t>
            </a:r>
            <a:r>
              <a:rPr lang="en-US" sz="2000" dirty="0"/>
              <a:t>- the right tries to create a unified order of norms that are logical and coherent within themselves, which do not allow voids and situations that can not be solved properly, which construct a closed logic world. It is not necessarily always related to reality (quod non </a:t>
            </a:r>
            <a:r>
              <a:rPr lang="en-US" sz="2000" dirty="0" err="1"/>
              <a:t>est</a:t>
            </a:r>
            <a:r>
              <a:rPr lang="en-US" sz="2000" dirty="0"/>
              <a:t> in </a:t>
            </a:r>
            <a:r>
              <a:rPr lang="en-US" sz="2000" dirty="0" err="1"/>
              <a:t>actis</a:t>
            </a:r>
            <a:r>
              <a:rPr lang="en-US" sz="2000" dirty="0"/>
              <a:t> non </a:t>
            </a:r>
            <a:r>
              <a:rPr lang="en-US" sz="2000" dirty="0" err="1"/>
              <a:t>est</a:t>
            </a:r>
            <a:r>
              <a:rPr lang="en-US" sz="2000" dirty="0"/>
              <a:t> in </a:t>
            </a:r>
            <a:r>
              <a:rPr lang="en-US" sz="2000" dirty="0" err="1"/>
              <a:t>mundo</a:t>
            </a:r>
            <a:r>
              <a:rPr lang="en-US" sz="2000" dirty="0"/>
              <a:t>). </a:t>
            </a:r>
            <a:endParaRPr lang="hr-HR" sz="2000" dirty="0" smtClean="0"/>
          </a:p>
          <a:p>
            <a:pPr marL="609600" indent="-609600">
              <a:lnSpc>
                <a:spcPct val="80000"/>
              </a:lnSpc>
              <a:buFontTx/>
              <a:buAutoNum type="arabicPeriod" startAt="4"/>
            </a:pPr>
            <a:r>
              <a:rPr lang="en-US" sz="2000" dirty="0" err="1" smtClean="0"/>
              <a:t>ystematization</a:t>
            </a:r>
            <a:r>
              <a:rPr lang="en-US" sz="2000" dirty="0" smtClean="0"/>
              <a:t> </a:t>
            </a:r>
            <a:r>
              <a:rPr lang="en-US" sz="2000" dirty="0"/>
              <a:t>is a product of the late phase of the development of the legal system when the full measure of the goal of the national legitimacy (justification) arises. "An abstraction that includes the interpretation of meaning allows the emergence of a specific systemic task: single legal rules to be compiled and rationalized by logical means into a compound of abstract legal regulations that do not contain contradictions" </a:t>
            </a:r>
            <a:r>
              <a:rPr lang="en-US" sz="2000" dirty="0" smtClean="0"/>
              <a:t>.</a:t>
            </a:r>
            <a:endParaRPr lang="hr-HR" sz="2000" dirty="0" smtClean="0"/>
          </a:p>
          <a:p>
            <a:pPr marL="609600" indent="-609600">
              <a:lnSpc>
                <a:spcPct val="80000"/>
              </a:lnSpc>
              <a:buFontTx/>
              <a:buAutoNum type="arabicPeriod" startAt="4"/>
            </a:pPr>
            <a:r>
              <a:rPr lang="en-US" sz="2000" dirty="0" smtClean="0"/>
              <a:t>formalism </a:t>
            </a:r>
            <a:r>
              <a:rPr lang="en-US" sz="2000" dirty="0"/>
              <a:t>- the right tends to routinize procedures that justify the final decision by reducing the content of norms to</a:t>
            </a:r>
            <a:endParaRPr lang="hr-HR"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endParaRPr lang="hr-HR" smtClean="0"/>
          </a:p>
        </p:txBody>
      </p:sp>
      <p:sp>
        <p:nvSpPr>
          <p:cNvPr id="116739" name="Rectangle 3"/>
          <p:cNvSpPr>
            <a:spLocks noGrp="1" noChangeArrowheads="1"/>
          </p:cNvSpPr>
          <p:nvPr>
            <p:ph type="body" idx="1"/>
          </p:nvPr>
        </p:nvSpPr>
        <p:spPr/>
        <p:txBody>
          <a:bodyPr/>
          <a:lstStyle/>
          <a:p>
            <a:pPr marL="609600" indent="-609600">
              <a:lnSpc>
                <a:spcPct val="80000"/>
              </a:lnSpc>
            </a:pPr>
            <a:r>
              <a:rPr lang="hr-HR" sz="2000" dirty="0" smtClean="0"/>
              <a:t/>
            </a:r>
            <a:br>
              <a:rPr lang="hr-HR" sz="2000" dirty="0" smtClean="0"/>
            </a:br>
            <a:r>
              <a:rPr lang="en-US" sz="2000" dirty="0"/>
              <a:t>Professionalization - Right is no longer a domain in which people who have not undergone a special learning process are born. Professionalism means far more than possession of knowledge and skills, it also means a special ethical attitude toward work (work call), pay for work, separation of the private and business world and life</a:t>
            </a:r>
          </a:p>
          <a:p>
            <a:pPr marL="609600" indent="-609600">
              <a:lnSpc>
                <a:spcPct val="80000"/>
              </a:lnSpc>
            </a:pPr>
            <a:r>
              <a:rPr lang="en-US" sz="2000" dirty="0" err="1"/>
              <a:t>Positivization</a:t>
            </a:r>
            <a:r>
              <a:rPr lang="en-US" sz="2000" dirty="0"/>
              <a:t> of rights is the discovery of the possibility that the law is created, changed and implemented by the will of the competent authority. Pre-modern rights had to be justified in their tradition of prophetic prophecy, the charisms of the ruler, or the will of God for their validity. Positive law is created by the competent authority and it is valid and legitimate if the constitutional and legal powers, rational procedures and similar established rules are respected</a:t>
            </a:r>
            <a:endParaRPr lang="hr-HR" sz="2000"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389</Words>
  <Application>Microsoft Office PowerPoint</Application>
  <PresentationFormat>On-screen Show (4:3)</PresentationFormat>
  <Paragraphs>37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Symbol</vt:lpstr>
      <vt:lpstr>Times New Roman</vt:lpstr>
      <vt:lpstr>Default Design</vt:lpstr>
      <vt:lpstr>Max Weber</vt:lpstr>
      <vt:lpstr>Weber as genius</vt:lpstr>
      <vt:lpstr>PowerPoint Presentation</vt:lpstr>
      <vt:lpstr>Capitalist ethics</vt:lpstr>
      <vt:lpstr>Legitimacy</vt:lpstr>
      <vt:lpstr>Tradition and habit</vt:lpstr>
      <vt:lpstr>Rational law</vt:lpstr>
      <vt:lpstr>Rational modern law</vt:lpstr>
      <vt:lpstr>PowerPoint Presentation</vt:lpstr>
    </vt:vector>
  </TitlesOfParts>
  <Company>Pravni Fakultet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 Weber</dc:title>
  <dc:creator>Josip Kregar</dc:creator>
  <cp:lastModifiedBy>Josip Kregar</cp:lastModifiedBy>
  <cp:revision>8</cp:revision>
  <cp:lastPrinted>2017-10-24T11:59:09Z</cp:lastPrinted>
  <dcterms:created xsi:type="dcterms:W3CDTF">2004-11-09T12:11:56Z</dcterms:created>
  <dcterms:modified xsi:type="dcterms:W3CDTF">2017-10-24T14:11:26Z</dcterms:modified>
</cp:coreProperties>
</file>