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handoutMasterIdLst>
    <p:handoutMasterId r:id="rId45"/>
  </p:handoutMasterIdLst>
  <p:sldIdLst>
    <p:sldId id="268" r:id="rId3"/>
    <p:sldId id="287" r:id="rId4"/>
    <p:sldId id="257" r:id="rId5"/>
    <p:sldId id="297" r:id="rId6"/>
    <p:sldId id="272" r:id="rId7"/>
    <p:sldId id="305" r:id="rId8"/>
    <p:sldId id="273" r:id="rId9"/>
    <p:sldId id="275" r:id="rId10"/>
    <p:sldId id="276" r:id="rId11"/>
    <p:sldId id="258" r:id="rId12"/>
    <p:sldId id="271" r:id="rId13"/>
    <p:sldId id="294" r:id="rId14"/>
    <p:sldId id="303" r:id="rId15"/>
    <p:sldId id="259" r:id="rId16"/>
    <p:sldId id="300" r:id="rId17"/>
    <p:sldId id="302" r:id="rId18"/>
    <p:sldId id="301" r:id="rId19"/>
    <p:sldId id="299" r:id="rId20"/>
    <p:sldId id="298" r:id="rId21"/>
    <p:sldId id="309" r:id="rId22"/>
    <p:sldId id="310" r:id="rId23"/>
    <p:sldId id="270" r:id="rId24"/>
    <p:sldId id="295" r:id="rId25"/>
    <p:sldId id="279" r:id="rId26"/>
    <p:sldId id="292" r:id="rId27"/>
    <p:sldId id="260" r:id="rId28"/>
    <p:sldId id="306" r:id="rId29"/>
    <p:sldId id="307" r:id="rId30"/>
    <p:sldId id="308" r:id="rId31"/>
    <p:sldId id="269" r:id="rId32"/>
    <p:sldId id="304" r:id="rId33"/>
    <p:sldId id="278" r:id="rId34"/>
    <p:sldId id="281" r:id="rId35"/>
    <p:sldId id="280" r:id="rId36"/>
    <p:sldId id="293" r:id="rId37"/>
    <p:sldId id="282" r:id="rId38"/>
    <p:sldId id="283" r:id="rId39"/>
    <p:sldId id="296" r:id="rId40"/>
    <p:sldId id="284" r:id="rId41"/>
    <p:sldId id="285" r:id="rId42"/>
    <p:sldId id="286" r:id="rId43"/>
    <p:sldId id="265" r:id="rId44"/>
  </p:sldIdLst>
  <p:sldSz cx="12192000" cy="6858000"/>
  <p:notesSz cx="6669088"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02D45350-E00E-4360-82AA-7812D18D30C6}" type="datetimeFigureOut">
              <a:rPr lang="hr-HR" smtClean="0"/>
              <a:t>4.12.2019.</a:t>
            </a:fld>
            <a:endParaRPr lang="hr-HR"/>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07E9A0D6-CDB4-4D7A-9619-33759911918A}" type="slidenum">
              <a:rPr lang="hr-HR" smtClean="0"/>
              <a:t>‹#›</a:t>
            </a:fld>
            <a:endParaRPr lang="hr-HR"/>
          </a:p>
        </p:txBody>
      </p:sp>
    </p:spTree>
    <p:extLst>
      <p:ext uri="{BB962C8B-B14F-4D97-AF65-F5344CB8AC3E}">
        <p14:creationId xmlns:p14="http://schemas.microsoft.com/office/powerpoint/2010/main" val="12753672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5067300" y="1789114"/>
            <a:ext cx="7120467"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grpSp>
      <p:sp>
        <p:nvSpPr>
          <p:cNvPr id="7207"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7208" name="Rectangle 40"/>
          <p:cNvSpPr>
            <a:spLocks noGrp="1" noChangeArrowheads="1"/>
          </p:cNvSpPr>
          <p:nvPr>
            <p:ph type="ctrTitle"/>
          </p:nvPr>
        </p:nvSpPr>
        <p:spPr>
          <a:xfrm>
            <a:off x="914400" y="1768476"/>
            <a:ext cx="103632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850DBE12-0FF4-47CA-A833-49A12C01A76E}"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404341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B48D6BAE-AD87-4F3C-BC8B-932E8C855DFF}"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75234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7CE540B-7C56-4A27-A306-F81AFCF78606}"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4193173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5067300" y="1789114"/>
            <a:ext cx="7120467"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grpSp>
      <p:sp>
        <p:nvSpPr>
          <p:cNvPr id="7207"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7208" name="Rectangle 40"/>
          <p:cNvSpPr>
            <a:spLocks noGrp="1" noChangeArrowheads="1"/>
          </p:cNvSpPr>
          <p:nvPr>
            <p:ph type="ctrTitle"/>
          </p:nvPr>
        </p:nvSpPr>
        <p:spPr>
          <a:xfrm>
            <a:off x="914400" y="1768478"/>
            <a:ext cx="10363200" cy="1736725"/>
          </a:xfrm>
        </p:spPr>
        <p:txBody>
          <a:bodyPr anchor="b" anchorCtr="1"/>
          <a:lstStyle>
            <a:lvl1pPr>
              <a:defRPr sz="405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p>
        </p:txBody>
      </p:sp>
      <p:sp>
        <p:nvSpPr>
          <p:cNvPr id="40" name="Rectangle 38"/>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p>
        </p:txBody>
      </p:sp>
      <p:sp>
        <p:nvSpPr>
          <p:cNvPr id="41" name="Rectangle 41"/>
          <p:cNvSpPr>
            <a:spLocks noGrp="1" noChangeArrowheads="1"/>
          </p:cNvSpPr>
          <p:nvPr>
            <p:ph type="sldNum" sz="quarter" idx="12"/>
          </p:nvPr>
        </p:nvSpPr>
        <p:spPr/>
        <p:txBody>
          <a:bodyPr/>
          <a:lstStyle>
            <a:lvl1pPr>
              <a:defRPr/>
            </a:lvl1pPr>
          </a:lstStyle>
          <a:p>
            <a:pPr fontAlgn="base">
              <a:spcBef>
                <a:spcPct val="0"/>
              </a:spcBef>
              <a:spcAft>
                <a:spcPct val="0"/>
              </a:spcAft>
              <a:defRPr/>
            </a:pPr>
            <a:fld id="{3CF42752-DA13-4E89-97D2-684807010B9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60141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9692B2E-F7B5-427D-9516-6512111A441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94457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hr-H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FB43C3C-6CAA-4EB8-B831-593A8666744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26513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609600" y="1600203"/>
            <a:ext cx="53848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97600" y="1600203"/>
            <a:ext cx="53848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11B29E1-4C60-4B98-B01D-456C03F02B5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973929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101B0A2-186F-45BD-A972-C26044529A6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02201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3A4FA99-98B6-443E-A9A1-61061A3EDEE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49271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82F9BBC-B77C-49B7-AFEC-5436E19E037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50985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endParaRPr lang="hr-H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4254E77-A566-4C0C-BE99-FD9188272A3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93179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15B5E17-C8E4-4922-AF23-545B775B8287}"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569892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endParaRPr lang="hr-H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hr-HR"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E489939-F910-4441-BECC-6B70A322896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219647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33EA029-A76B-462F-BF2E-EE13B91F0EC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982532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2C73E6-9F9B-44E1-BD96-3CD62F067FB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9427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1E7BAE2E-34CE-4B4C-AC82-B97F7BE42120}"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76967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5B02D951-DB86-42BC-AC8C-516FD3BE4D9A}"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189449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13F2EA30-005A-4027-88E0-BD58A7C862B1}"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79162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76CECC57-42E4-44C5-BA5D-19E1CC8013B2}"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15109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D3B5F769-0A5C-4A74-B2FB-ACFB6DA94109}"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29143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93383AB4-390D-4971-BB19-F9DCFC0FA99F}"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4099612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23C0F4BB-C85E-42E5-8F4D-ABE412B468E6}"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1260054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067300" y="1789114"/>
            <a:ext cx="7120467" cy="5056187"/>
            <a:chOff x="2394" y="1127"/>
            <a:chExt cx="3364" cy="3185"/>
          </a:xfrm>
        </p:grpSpPr>
        <p:sp>
          <p:nvSpPr>
            <p:cNvPr id="61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sp>
          <p:nvSpPr>
            <p:cNvPr id="61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a:solidFill>
                  <a:srgbClr val="FFFFFF"/>
                </a:solidFill>
                <a:ea typeface="ＭＳ Ｐゴシック" panose="020B0600070205080204" pitchFamily="34" charset="-128"/>
              </a:endParaRPr>
            </a:p>
          </p:txBody>
        </p:sp>
      </p:grpSp>
      <p:sp>
        <p:nvSpPr>
          <p:cNvPr id="6181" name="Rectangle 37"/>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82" name="Rectangle 38"/>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83" name="Rectangle 39"/>
          <p:cNvSpPr>
            <a:spLocks noGrp="1" noChangeArrowheads="1"/>
          </p:cNvSpPr>
          <p:nvPr>
            <p:ph type="dt" sz="half" idx="2"/>
          </p:nvPr>
        </p:nvSpPr>
        <p:spPr bwMode="auto">
          <a:xfrm>
            <a:off x="609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ea typeface="+mn-ea"/>
              </a:defRPr>
            </a:lvl1pPr>
          </a:lstStyle>
          <a:p>
            <a:pPr fontAlgn="base">
              <a:spcBef>
                <a:spcPct val="0"/>
              </a:spcBef>
              <a:spcAft>
                <a:spcPct val="0"/>
              </a:spcAft>
              <a:defRPr/>
            </a:pPr>
            <a:endParaRPr lang="en-US">
              <a:solidFill>
                <a:srgbClr val="FFFFFF"/>
              </a:solidFill>
            </a:endParaRPr>
          </a:p>
        </p:txBody>
      </p:sp>
      <p:sp>
        <p:nvSpPr>
          <p:cNvPr id="6184" name="Rectangle 40"/>
          <p:cNvSpPr>
            <a:spLocks noGrp="1" noChangeArrowheads="1"/>
          </p:cNvSpPr>
          <p:nvPr>
            <p:ph type="ftr" sz="quarter" idx="3"/>
          </p:nvPr>
        </p:nvSpPr>
        <p:spPr bwMode="auto">
          <a:xfrm>
            <a:off x="4165600" y="6278563"/>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Tahoma" charset="0"/>
                <a:ea typeface="+mn-ea"/>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sldNum" sz="quarter" idx="4"/>
          </p:nvPr>
        </p:nvSpPr>
        <p:spPr bwMode="auto">
          <a:xfrm>
            <a:off x="8737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defRPr/>
            </a:pPr>
            <a:fld id="{05C97F85-FF95-4D5B-A680-3B9E26EC1696}" type="slidenum">
              <a:rPr lang="en-US" altLang="sr-Latn-RS">
                <a:solidFill>
                  <a:srgbClr val="FFFFFF"/>
                </a:solidFill>
                <a:ea typeface="ＭＳ Ｐゴシック" panose="020B0600070205080204" pitchFamily="34" charset="-128"/>
              </a:rPr>
              <a:pPr fontAlgn="base">
                <a:spcBef>
                  <a:spcPct val="0"/>
                </a:spcBef>
                <a:spcAft>
                  <a:spcPct val="0"/>
                </a:spcAft>
                <a:defRPr/>
              </a:pPr>
              <a:t>‹#›</a:t>
            </a:fld>
            <a:endParaRPr lang="en-US" altLang="sr-Latn-R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3952737211"/>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65"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ＭＳ Ｐゴシック" pitchFamily="-65" charset="-128"/>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ＭＳ Ｐゴシック" pitchFamily="-65" charset="-128"/>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ＭＳ Ｐゴシック" pitchFamily="-65" charset="-128"/>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ＭＳ Ｐゴシック" pitchFamily="-65" charset="-128"/>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ＭＳ Ｐゴシック" pitchFamily="-65" charset="-128"/>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5067300" y="1789114"/>
            <a:ext cx="7120467" cy="5056187"/>
            <a:chOff x="2394" y="1127"/>
            <a:chExt cx="3364" cy="3185"/>
          </a:xfrm>
        </p:grpSpPr>
        <p:sp>
          <p:nvSpPr>
            <p:cNvPr id="61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hr-HR" sz="1350" b="0" i="0" u="none" strike="noStrike" kern="1200" cap="none" spc="0" normalizeH="0" baseline="0" noProof="0">
                <a:ln>
                  <a:noFill/>
                </a:ln>
                <a:solidFill>
                  <a:srgbClr val="FFFFFF"/>
                </a:solidFill>
                <a:effectLst/>
                <a:uLnTx/>
                <a:uFillTx/>
                <a:latin typeface="Tahoma" charset="0"/>
                <a:ea typeface="+mn-ea"/>
                <a:cs typeface="+mn-cs"/>
              </a:endParaRPr>
            </a:p>
          </p:txBody>
        </p:sp>
      </p:grpSp>
      <p:sp>
        <p:nvSpPr>
          <p:cNvPr id="6181" name="Rectangle 37"/>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82" name="Rectangle 38"/>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83" name="Rectangle 39"/>
          <p:cNvSpPr>
            <a:spLocks noGrp="1" noChangeArrowheads="1"/>
          </p:cNvSpPr>
          <p:nvPr>
            <p:ph type="dt" sz="half" idx="2"/>
          </p:nvPr>
        </p:nvSpPr>
        <p:spPr bwMode="auto">
          <a:xfrm>
            <a:off x="609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defTabSz="685800" eaLnBrk="1" hangingPunct="1">
              <a:defRPr sz="900">
                <a:solidFill>
                  <a:srgbClr val="FFFFFF"/>
                </a:solidFill>
                <a:latin typeface="Tahoma" charset="0"/>
              </a:defRPr>
            </a:lvl1pPr>
          </a:lstStyle>
          <a:p>
            <a:pPr fontAlgn="base">
              <a:spcBef>
                <a:spcPct val="0"/>
              </a:spcBef>
              <a:spcAft>
                <a:spcPct val="0"/>
              </a:spcAft>
              <a:defRPr/>
            </a:pPr>
            <a:endParaRPr lang="en-US"/>
          </a:p>
        </p:txBody>
      </p:sp>
      <p:sp>
        <p:nvSpPr>
          <p:cNvPr id="6184" name="Rectangle 40"/>
          <p:cNvSpPr>
            <a:spLocks noGrp="1" noChangeArrowheads="1"/>
          </p:cNvSpPr>
          <p:nvPr>
            <p:ph type="ftr" sz="quarter" idx="3"/>
          </p:nvPr>
        </p:nvSpPr>
        <p:spPr bwMode="auto">
          <a:xfrm>
            <a:off x="4165600" y="6278563"/>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defTabSz="685800" eaLnBrk="1" hangingPunct="1">
              <a:defRPr sz="900">
                <a:solidFill>
                  <a:srgbClr val="FFFFFF"/>
                </a:solidFill>
                <a:latin typeface="Tahoma" charset="0"/>
              </a:defRPr>
            </a:lvl1pPr>
          </a:lstStyle>
          <a:p>
            <a:pPr fontAlgn="base">
              <a:spcBef>
                <a:spcPct val="0"/>
              </a:spcBef>
              <a:spcAft>
                <a:spcPct val="0"/>
              </a:spcAft>
              <a:defRPr/>
            </a:pPr>
            <a:endParaRPr lang="en-US"/>
          </a:p>
        </p:txBody>
      </p:sp>
      <p:sp>
        <p:nvSpPr>
          <p:cNvPr id="6185" name="Rectangle 41"/>
          <p:cNvSpPr>
            <a:spLocks noGrp="1" noChangeArrowheads="1"/>
          </p:cNvSpPr>
          <p:nvPr>
            <p:ph type="sldNum" sz="quarter" idx="4"/>
          </p:nvPr>
        </p:nvSpPr>
        <p:spPr bwMode="auto">
          <a:xfrm>
            <a:off x="8737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defTabSz="685800" eaLnBrk="1" hangingPunct="1">
              <a:defRPr sz="900">
                <a:solidFill>
                  <a:srgbClr val="FFFFFF"/>
                </a:solidFill>
                <a:latin typeface="Tahoma"/>
              </a:defRPr>
            </a:lvl1pPr>
          </a:lstStyle>
          <a:p>
            <a:pPr fontAlgn="base">
              <a:spcBef>
                <a:spcPct val="0"/>
              </a:spcBef>
              <a:spcAft>
                <a:spcPct val="0"/>
              </a:spcAft>
              <a:defRPr/>
            </a:pPr>
            <a:fld id="{FF092AB9-EDC9-4E44-892B-740CD4E1C26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37408527"/>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Arial" charset="0"/>
        </a:defRPr>
      </a:lvl9pPr>
    </p:titleStyle>
    <p:bodyStyle>
      <a:lvl1pPr marL="257175" indent="-257175"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213" indent="-214313" algn="l" rtl="0" eaLnBrk="0" fontAlgn="base" hangingPunct="0">
        <a:spcBef>
          <a:spcPct val="20000"/>
        </a:spcBef>
        <a:spcAft>
          <a:spcPct val="0"/>
        </a:spcAft>
        <a:buClr>
          <a:schemeClr val="tx1"/>
        </a:buClr>
        <a:buSzPct val="65000"/>
        <a:buFont typeface="Wingdings" panose="05000000000000000000" pitchFamily="2" charset="2"/>
        <a:buChar char="n"/>
        <a:defRPr sz="2100">
          <a:solidFill>
            <a:schemeClr val="tx1"/>
          </a:solidFill>
          <a:effectLst>
            <a:outerShdw blurRad="38100" dist="38100" dir="2700000" algn="tl">
              <a:srgbClr val="000000"/>
            </a:outerShdw>
          </a:effectLst>
          <a:latin typeface="+mn-lt"/>
        </a:defRPr>
      </a:lvl2pPr>
      <a:lvl3pPr marL="857250" indent="-171450" algn="l" rtl="0" eaLnBrk="0" fontAlgn="base" hangingPunct="0">
        <a:spcBef>
          <a:spcPct val="20000"/>
        </a:spcBef>
        <a:spcAft>
          <a:spcPct val="0"/>
        </a:spcAft>
        <a:buClr>
          <a:schemeClr val="accent2"/>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mn-lt"/>
        </a:defRPr>
      </a:lvl3pPr>
      <a:lvl4pPr marL="1200150" indent="-171450" algn="l" rtl="0" eaLnBrk="0" fontAlgn="base" hangingPunct="0">
        <a:spcBef>
          <a:spcPct val="20000"/>
        </a:spcBef>
        <a:spcAft>
          <a:spcPct val="0"/>
        </a:spcAft>
        <a:buClr>
          <a:schemeClr val="tx1"/>
        </a:buClr>
        <a:buSzPct val="65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4pPr>
      <a:lvl5pPr marL="1543050" indent="-171450" algn="l" rtl="0" eaLnBrk="0" fontAlgn="base" hangingPunct="0">
        <a:spcBef>
          <a:spcPct val="20000"/>
        </a:spcBef>
        <a:spcAft>
          <a:spcPct val="0"/>
        </a:spcAft>
        <a:buClr>
          <a:schemeClr val="folHlink"/>
        </a:buClr>
        <a:buSzPct val="65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5pPr>
      <a:lvl6pPr marL="1885950"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6pPr>
      <a:lvl7pPr marL="2228850"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7pPr>
      <a:lvl8pPr marL="2571750"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8pPr>
      <a:lvl9pPr marL="2914650" indent="-171450" algn="l" rtl="0" fontAlgn="base">
        <a:spcBef>
          <a:spcPct val="20000"/>
        </a:spcBef>
        <a:spcAft>
          <a:spcPct val="0"/>
        </a:spcAft>
        <a:buClr>
          <a:schemeClr val="folHlink"/>
        </a:buClr>
        <a:buSzPct val="65000"/>
        <a:buFont typeface="Wingdings" pitchFamily="2" charset="2"/>
        <a:buChar char="n"/>
        <a:defRPr sz="1500">
          <a:solidFill>
            <a:schemeClr val="tx1"/>
          </a:solidFill>
          <a:effectLst>
            <a:outerShdw blurRad="38100" dist="38100" dir="2700000" algn="tl">
              <a:srgbClr val="000000"/>
            </a:outerShdw>
          </a:effectLst>
          <a:latin typeface="+mn-lt"/>
        </a:defRPr>
      </a:lvl9pPr>
    </p:bodyStyle>
    <p:otherStyle>
      <a:defPPr>
        <a:defRPr lang="sr-Latn-C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aw.jrank.org/pages/1112/Excuse-Theory-range-excuses.html#ixzz4OHHQgD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asebriefs.com/blog/law/criminal-law/criminal-law-keyed-to-lafave/conspiracy-and-solicitation/united-states-v-feol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invispress.com/law/criminal/morissette.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asscases.com/cases/sjc/138/138mass165.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79906" y="3956279"/>
            <a:ext cx="8597694" cy="1607394"/>
          </a:xfrm>
        </p:spPr>
        <p:txBody>
          <a:bodyPr>
            <a:normAutofit fontScale="77500" lnSpcReduction="20000"/>
          </a:bodyPr>
          <a:lstStyle/>
          <a:p>
            <a:pPr algn="l"/>
            <a:endParaRPr lang="hr-HR" dirty="0" smtClean="0"/>
          </a:p>
          <a:p>
            <a:pPr algn="l"/>
            <a:endParaRPr lang="hr-HR" dirty="0"/>
          </a:p>
          <a:p>
            <a:pPr algn="l"/>
            <a:endParaRPr lang="hr-HR" dirty="0" smtClean="0"/>
          </a:p>
          <a:p>
            <a:pPr algn="r"/>
            <a:r>
              <a:rPr lang="en-US" dirty="0" smtClean="0"/>
              <a:t>Zagreb, December</a:t>
            </a:r>
            <a:r>
              <a:rPr lang="hr-HR" dirty="0" smtClean="0"/>
              <a:t> 4th</a:t>
            </a:r>
            <a:r>
              <a:rPr lang="en-US" dirty="0" smtClean="0"/>
              <a:t> 2019</a:t>
            </a:r>
            <a:endParaRPr lang="en-US" dirty="0"/>
          </a:p>
        </p:txBody>
      </p:sp>
      <p:sp>
        <p:nvSpPr>
          <p:cNvPr id="2" name="Title 1"/>
          <p:cNvSpPr>
            <a:spLocks noGrp="1"/>
          </p:cNvSpPr>
          <p:nvPr>
            <p:ph type="ctrTitle"/>
          </p:nvPr>
        </p:nvSpPr>
        <p:spPr/>
        <p:txBody>
          <a:bodyPr/>
          <a:lstStyle/>
          <a:p>
            <a:r>
              <a:rPr lang="en-US" i="1" dirty="0" err="1" smtClean="0"/>
              <a:t>Mens</a:t>
            </a:r>
            <a:r>
              <a:rPr lang="en-US" i="1" dirty="0" smtClean="0"/>
              <a:t> rea</a:t>
            </a:r>
            <a:r>
              <a:rPr lang="en-US" dirty="0" smtClean="0"/>
              <a:t>; guilt;</a:t>
            </a:r>
            <a:br>
              <a:rPr lang="en-US" dirty="0" smtClean="0"/>
            </a:br>
            <a:r>
              <a:rPr lang="en-US" dirty="0" smtClean="0"/>
              <a:t>Excuses</a:t>
            </a:r>
            <a:endParaRPr lang="en-US" dirty="0"/>
          </a:p>
        </p:txBody>
      </p:sp>
    </p:spTree>
    <p:extLst>
      <p:ext uri="{BB962C8B-B14F-4D97-AF65-F5344CB8AC3E}">
        <p14:creationId xmlns:p14="http://schemas.microsoft.com/office/powerpoint/2010/main" val="398455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7696"/>
            <a:ext cx="9601200" cy="731519"/>
          </a:xfrm>
        </p:spPr>
        <p:txBody>
          <a:bodyPr>
            <a:normAutofit/>
          </a:bodyPr>
          <a:lstStyle/>
          <a:p>
            <a:pPr algn="ctr"/>
            <a:r>
              <a:rPr lang="hr-HR" sz="3600" dirty="0" smtClean="0"/>
              <a:t>2.4. </a:t>
            </a:r>
            <a:r>
              <a:rPr lang="hr-HR" sz="3600" b="1" i="1" dirty="0" err="1" smtClean="0"/>
              <a:t>Mens</a:t>
            </a:r>
            <a:r>
              <a:rPr lang="hr-HR" sz="3600" b="1" i="1" dirty="0" smtClean="0"/>
              <a:t> </a:t>
            </a:r>
            <a:r>
              <a:rPr lang="hr-HR" sz="3600" b="1" i="1" dirty="0" err="1" smtClean="0"/>
              <a:t>rea</a:t>
            </a:r>
            <a:r>
              <a:rPr lang="hr-HR" sz="3600" b="1" i="1" dirty="0" smtClean="0"/>
              <a:t>/ </a:t>
            </a:r>
            <a:r>
              <a:rPr lang="en-US" sz="3600" b="1" dirty="0" smtClean="0"/>
              <a:t>culpability</a:t>
            </a:r>
            <a:r>
              <a:rPr lang="en-US" sz="3600" b="1" i="1" dirty="0" smtClean="0"/>
              <a:t> </a:t>
            </a:r>
            <a:r>
              <a:rPr lang="en-US" sz="3600" b="1" dirty="0" smtClean="0"/>
              <a:t>(guilt)</a:t>
            </a:r>
            <a:r>
              <a:rPr lang="hr-HR" sz="3600" b="1" dirty="0" smtClean="0"/>
              <a:t> Civil LS</a:t>
            </a:r>
            <a:endParaRPr lang="en-US" sz="3600" b="1" dirty="0"/>
          </a:p>
        </p:txBody>
      </p:sp>
      <p:sp>
        <p:nvSpPr>
          <p:cNvPr id="3" name="Content Placeholder 2"/>
          <p:cNvSpPr>
            <a:spLocks noGrp="1"/>
          </p:cNvSpPr>
          <p:nvPr>
            <p:ph idx="1"/>
          </p:nvPr>
        </p:nvSpPr>
        <p:spPr>
          <a:xfrm>
            <a:off x="947651" y="989215"/>
            <a:ext cx="10989425" cy="5735782"/>
          </a:xfrm>
        </p:spPr>
        <p:txBody>
          <a:bodyPr>
            <a:normAutofit fontScale="92500" lnSpcReduction="20000"/>
          </a:bodyPr>
          <a:lstStyle/>
          <a:p>
            <a:r>
              <a:rPr lang="en-US" b="1" i="1" dirty="0" err="1" smtClean="0"/>
              <a:t>Dolus</a:t>
            </a:r>
            <a:r>
              <a:rPr lang="en-US" b="1" dirty="0" smtClean="0"/>
              <a:t> </a:t>
            </a:r>
            <a:r>
              <a:rPr lang="en-US" dirty="0" smtClean="0"/>
              <a:t>(intention/intent- direct// indirect)  -</a:t>
            </a:r>
            <a:r>
              <a:rPr lang="en-US" i="1" dirty="0" err="1" smtClean="0"/>
              <a:t>douls</a:t>
            </a:r>
            <a:r>
              <a:rPr lang="en-US" i="1" dirty="0" smtClean="0"/>
              <a:t> </a:t>
            </a:r>
            <a:r>
              <a:rPr lang="en-US" i="1" dirty="0" err="1" smtClean="0"/>
              <a:t>directus</a:t>
            </a:r>
            <a:r>
              <a:rPr lang="en-US" i="1" dirty="0" smtClean="0"/>
              <a:t>// </a:t>
            </a:r>
            <a:r>
              <a:rPr lang="en-US" i="1" dirty="0" err="1" smtClean="0"/>
              <a:t>dolus</a:t>
            </a:r>
            <a:r>
              <a:rPr lang="en-US" i="1" dirty="0" smtClean="0"/>
              <a:t> </a:t>
            </a:r>
            <a:r>
              <a:rPr lang="en-US" i="1" dirty="0" err="1" smtClean="0"/>
              <a:t>eventua</a:t>
            </a:r>
            <a:r>
              <a:rPr lang="hr-HR" i="1" dirty="0" smtClean="0"/>
              <a:t>l</a:t>
            </a:r>
            <a:r>
              <a:rPr lang="en-US" i="1" dirty="0" smtClean="0"/>
              <a:t>is</a:t>
            </a:r>
          </a:p>
          <a:p>
            <a:r>
              <a:rPr lang="en-US" b="1" i="1" dirty="0" smtClean="0"/>
              <a:t>Culpa</a:t>
            </a:r>
            <a:r>
              <a:rPr lang="en-US" b="1" dirty="0" smtClean="0"/>
              <a:t> </a:t>
            </a:r>
            <a:r>
              <a:rPr lang="en-US" dirty="0" smtClean="0"/>
              <a:t>(negligence- thoughtlessness, carelessness)</a:t>
            </a:r>
            <a:endParaRPr lang="hr-HR" dirty="0" smtClean="0"/>
          </a:p>
          <a:p>
            <a:r>
              <a:rPr lang="en-US" b="1" dirty="0" smtClean="0"/>
              <a:t>Excuses</a:t>
            </a:r>
            <a:r>
              <a:rPr lang="en-US" dirty="0" smtClean="0"/>
              <a:t> (insanity, involuntary intoxication, duress, personal necessity; mistakes </a:t>
            </a:r>
            <a:r>
              <a:rPr lang="hr-HR" dirty="0" smtClean="0"/>
              <a:t>(</a:t>
            </a:r>
            <a:r>
              <a:rPr lang="en-US" dirty="0" smtClean="0"/>
              <a:t>avoidable / unavoidable</a:t>
            </a:r>
            <a:r>
              <a:rPr lang="hr-HR" dirty="0" smtClean="0"/>
              <a:t>)</a:t>
            </a:r>
            <a:r>
              <a:rPr lang="en-US" dirty="0" smtClean="0"/>
              <a:t>– mistakes of law; reasonable mistake about the factual basis o</a:t>
            </a:r>
            <a:r>
              <a:rPr lang="hr-HR" dirty="0" smtClean="0"/>
              <a:t>f</a:t>
            </a:r>
            <a:r>
              <a:rPr lang="en-US" dirty="0" smtClean="0"/>
              <a:t> justification, reasonable failure to perceive the running of a substantial and unjustified risk</a:t>
            </a:r>
            <a:r>
              <a:rPr lang="hr-HR" dirty="0" smtClean="0"/>
              <a:t>)// Croatia – </a:t>
            </a:r>
            <a:r>
              <a:rPr lang="en-US" dirty="0" smtClean="0"/>
              <a:t>mistakes and exceeding the limits of self-defense because </a:t>
            </a:r>
            <a:r>
              <a:rPr lang="en-US" dirty="0"/>
              <a:t>of strong </a:t>
            </a:r>
            <a:r>
              <a:rPr lang="en-US" dirty="0" smtClean="0"/>
              <a:t>scare</a:t>
            </a:r>
            <a:r>
              <a:rPr lang="hr-HR" dirty="0" smtClean="0"/>
              <a:t> </a:t>
            </a:r>
            <a:r>
              <a:rPr lang="hr-HR" dirty="0" err="1" smtClean="0"/>
              <a:t>etc</a:t>
            </a:r>
            <a:r>
              <a:rPr lang="hr-HR" dirty="0" smtClean="0"/>
              <a:t>.</a:t>
            </a:r>
            <a:r>
              <a:rPr lang="en-US" dirty="0">
                <a:solidFill>
                  <a:srgbClr val="000000"/>
                </a:solidFill>
                <a:latin typeface="Georgia" panose="02040502050405020303" pitchFamily="18" charset="0"/>
              </a:rPr>
              <a:t> </a:t>
            </a:r>
            <a:endParaRPr lang="hr-HR" dirty="0" smtClean="0">
              <a:solidFill>
                <a:srgbClr val="000000"/>
              </a:solidFill>
              <a:latin typeface="Georgia" panose="02040502050405020303" pitchFamily="18" charset="0"/>
            </a:endParaRPr>
          </a:p>
          <a:p>
            <a:r>
              <a:rPr lang="en-US" dirty="0" smtClean="0">
                <a:solidFill>
                  <a:srgbClr val="000000"/>
                </a:solidFill>
                <a:latin typeface="Georgia" panose="02040502050405020303" pitchFamily="18" charset="0"/>
              </a:rPr>
              <a:t> </a:t>
            </a:r>
            <a:r>
              <a:rPr lang="hr-HR" dirty="0" smtClean="0">
                <a:solidFill>
                  <a:srgbClr val="FFFF00"/>
                </a:solidFill>
                <a:latin typeface="+mj-lt"/>
              </a:rPr>
              <a:t>„</a:t>
            </a:r>
            <a:r>
              <a:rPr lang="en-US" i="1" dirty="0" smtClean="0">
                <a:solidFill>
                  <a:srgbClr val="FFFF00"/>
                </a:solidFill>
                <a:latin typeface="+mj-lt"/>
              </a:rPr>
              <a:t>an </a:t>
            </a:r>
            <a:r>
              <a:rPr lang="en-US" i="1" dirty="0">
                <a:solidFill>
                  <a:srgbClr val="FFFF00"/>
                </a:solidFill>
                <a:latin typeface="+mj-lt"/>
              </a:rPr>
              <a:t>excuse does nor challenge the wrongfulness or unlawfulness of the conduct, but merely denies the personal accountability of the actor for the wrongful </a:t>
            </a:r>
            <a:r>
              <a:rPr lang="en-US" i="1" dirty="0" smtClean="0">
                <a:solidFill>
                  <a:srgbClr val="FFFF00"/>
                </a:solidFill>
                <a:latin typeface="+mj-lt"/>
              </a:rPr>
              <a:t>act</a:t>
            </a:r>
            <a:r>
              <a:rPr lang="hr-HR" i="1" dirty="0" smtClean="0">
                <a:solidFill>
                  <a:srgbClr val="FFFF00"/>
                </a:solidFill>
                <a:latin typeface="+mj-lt"/>
              </a:rPr>
              <a:t>„;-</a:t>
            </a:r>
            <a:r>
              <a:rPr lang="hr-HR" i="1" dirty="0" smtClean="0">
                <a:solidFill>
                  <a:srgbClr val="000000"/>
                </a:solidFill>
                <a:latin typeface="Georgia" panose="02040502050405020303" pitchFamily="18" charset="0"/>
              </a:rPr>
              <a:t> </a:t>
            </a:r>
            <a:r>
              <a:rPr lang="en-US" sz="1400" dirty="0" smtClean="0">
                <a:solidFill>
                  <a:schemeClr val="tx1"/>
                </a:solidFill>
                <a:latin typeface="Georgia" panose="02040502050405020303" pitchFamily="18" charset="0"/>
              </a:rPr>
              <a:t>Read </a:t>
            </a:r>
            <a:r>
              <a:rPr lang="en-US" sz="1400" dirty="0">
                <a:solidFill>
                  <a:schemeClr val="tx1"/>
                </a:solidFill>
                <a:latin typeface="Georgia" panose="02040502050405020303" pitchFamily="18" charset="0"/>
              </a:rPr>
              <a:t>more: </a:t>
            </a:r>
            <a:r>
              <a:rPr lang="en-US" sz="1400" dirty="0">
                <a:solidFill>
                  <a:schemeClr val="tx1"/>
                </a:solidFill>
                <a:latin typeface="Georgia" panose="02040502050405020303" pitchFamily="18" charset="0"/>
                <a:hlinkClick r:id="rId2"/>
              </a:rPr>
              <a:t>Excuse: Theory - The Range Of Excuses - Law, Duress, Actor, and Personal - </a:t>
            </a:r>
            <a:r>
              <a:rPr lang="en-US" sz="1400" dirty="0" err="1">
                <a:solidFill>
                  <a:schemeClr val="tx1"/>
                </a:solidFill>
                <a:latin typeface="Georgia" panose="02040502050405020303" pitchFamily="18" charset="0"/>
                <a:hlinkClick r:id="rId2"/>
              </a:rPr>
              <a:t>JRank</a:t>
            </a:r>
            <a:r>
              <a:rPr lang="en-US" sz="1400" dirty="0">
                <a:solidFill>
                  <a:schemeClr val="tx1"/>
                </a:solidFill>
                <a:latin typeface="Georgia" panose="02040502050405020303" pitchFamily="18" charset="0"/>
                <a:hlinkClick r:id="rId2"/>
              </a:rPr>
              <a:t> Articles</a:t>
            </a:r>
            <a:r>
              <a:rPr lang="en-US" sz="1400" dirty="0">
                <a:solidFill>
                  <a:schemeClr val="tx1"/>
                </a:solidFill>
                <a:latin typeface="Georgia" panose="02040502050405020303" pitchFamily="18" charset="0"/>
              </a:rPr>
              <a:t> </a:t>
            </a:r>
            <a:r>
              <a:rPr lang="en-US" sz="1400" dirty="0">
                <a:solidFill>
                  <a:schemeClr val="tx1"/>
                </a:solidFill>
                <a:latin typeface="Georgia" panose="02040502050405020303" pitchFamily="18" charset="0"/>
                <a:hlinkClick r:id="rId2"/>
              </a:rPr>
              <a:t>http://</a:t>
            </a:r>
            <a:r>
              <a:rPr lang="en-US" sz="1400" dirty="0" smtClean="0">
                <a:solidFill>
                  <a:schemeClr val="tx1"/>
                </a:solidFill>
                <a:latin typeface="Georgia" panose="02040502050405020303" pitchFamily="18" charset="0"/>
                <a:hlinkClick r:id="rId2"/>
              </a:rPr>
              <a:t>law.jrank.org/pages/1112/Excuse-Theory-range-excuses.html#ixzz4OHHQgDPS</a:t>
            </a:r>
            <a:r>
              <a:rPr lang="hr-HR" sz="1400" dirty="0" smtClean="0">
                <a:solidFill>
                  <a:schemeClr val="tx1"/>
                </a:solidFill>
                <a:latin typeface="Georgia" panose="02040502050405020303" pitchFamily="18" charset="0"/>
              </a:rPr>
              <a:t> (26.10.2016.)</a:t>
            </a:r>
            <a:endParaRPr lang="hr-HR" sz="1400" dirty="0" smtClean="0">
              <a:solidFill>
                <a:schemeClr val="tx1"/>
              </a:solidFill>
            </a:endParaRPr>
          </a:p>
          <a:p>
            <a:endParaRPr lang="en-US" dirty="0"/>
          </a:p>
        </p:txBody>
      </p:sp>
    </p:spTree>
    <p:extLst>
      <p:ext uri="{BB962C8B-B14F-4D97-AF65-F5344CB8AC3E}">
        <p14:creationId xmlns:p14="http://schemas.microsoft.com/office/powerpoint/2010/main" val="1689780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32" y="231820"/>
            <a:ext cx="10560676" cy="991673"/>
          </a:xfrm>
        </p:spPr>
        <p:txBody>
          <a:bodyPr/>
          <a:lstStyle/>
          <a:p>
            <a:r>
              <a:rPr lang="hr-HR" dirty="0" smtClean="0"/>
              <a:t>2.4</a:t>
            </a:r>
            <a:r>
              <a:rPr lang="hr-HR" dirty="0"/>
              <a:t>. </a:t>
            </a:r>
            <a:r>
              <a:rPr lang="hr-HR" dirty="0" err="1"/>
              <a:t>Mens</a:t>
            </a:r>
            <a:r>
              <a:rPr lang="hr-HR" dirty="0"/>
              <a:t> </a:t>
            </a:r>
            <a:r>
              <a:rPr lang="hr-HR" dirty="0" err="1"/>
              <a:t>rea</a:t>
            </a:r>
            <a:r>
              <a:rPr lang="hr-HR" dirty="0"/>
              <a:t>/ </a:t>
            </a:r>
            <a:r>
              <a:rPr lang="hr-HR" dirty="0" err="1"/>
              <a:t>culpability</a:t>
            </a:r>
            <a:r>
              <a:rPr lang="hr-HR" dirty="0"/>
              <a:t> (</a:t>
            </a:r>
            <a:r>
              <a:rPr lang="hr-HR" dirty="0" err="1"/>
              <a:t>guilt</a:t>
            </a:r>
            <a:r>
              <a:rPr lang="hr-HR" dirty="0"/>
              <a:t>) Civil LS</a:t>
            </a:r>
          </a:p>
        </p:txBody>
      </p:sp>
      <p:sp>
        <p:nvSpPr>
          <p:cNvPr id="3" name="Content Placeholder 2"/>
          <p:cNvSpPr>
            <a:spLocks noGrp="1"/>
          </p:cNvSpPr>
          <p:nvPr>
            <p:ph idx="1"/>
          </p:nvPr>
        </p:nvSpPr>
        <p:spPr>
          <a:xfrm>
            <a:off x="296215" y="1223493"/>
            <a:ext cx="11895786" cy="5473520"/>
          </a:xfrm>
        </p:spPr>
        <p:txBody>
          <a:bodyPr>
            <a:normAutofit fontScale="85000" lnSpcReduction="20000"/>
          </a:bodyPr>
          <a:lstStyle/>
          <a:p>
            <a:r>
              <a:rPr lang="en-US" dirty="0">
                <a:solidFill>
                  <a:srgbClr val="FF0000"/>
                </a:solidFill>
              </a:rPr>
              <a:t>Elements of Guilt </a:t>
            </a:r>
            <a:r>
              <a:rPr lang="en-US" dirty="0"/>
              <a:t>„A perpetrator who at the time of commission of the criminal offence was of </a:t>
            </a:r>
            <a:r>
              <a:rPr lang="en-US" dirty="0">
                <a:solidFill>
                  <a:srgbClr val="FFFF00"/>
                </a:solidFill>
              </a:rPr>
              <a:t>sound mind</a:t>
            </a:r>
            <a:r>
              <a:rPr lang="en-US" dirty="0"/>
              <a:t>, </a:t>
            </a:r>
            <a:r>
              <a:rPr lang="en-US" dirty="0">
                <a:solidFill>
                  <a:srgbClr val="FF0000"/>
                </a:solidFill>
              </a:rPr>
              <a:t>acted with intent or by negligence</a:t>
            </a:r>
            <a:r>
              <a:rPr lang="en-US" dirty="0"/>
              <a:t>, </a:t>
            </a:r>
            <a:r>
              <a:rPr lang="en-US" dirty="0">
                <a:solidFill>
                  <a:srgbClr val="00B0F0"/>
                </a:solidFill>
              </a:rPr>
              <a:t>was conscious or ought to and could have been conscious of the fact that his/her act was prohibited</a:t>
            </a:r>
            <a:r>
              <a:rPr lang="en-US" dirty="0"/>
              <a:t>, </a:t>
            </a:r>
            <a:r>
              <a:rPr lang="en-US" dirty="0">
                <a:solidFill>
                  <a:srgbClr val="92D050"/>
                </a:solidFill>
              </a:rPr>
              <a:t>provided there is no excusable reason</a:t>
            </a:r>
            <a:r>
              <a:rPr lang="en-US" dirty="0"/>
              <a:t>, shall be guilty of a criminal offence </a:t>
            </a:r>
            <a:r>
              <a:rPr lang="en-US" dirty="0" smtClean="0"/>
              <a:t>(Art  </a:t>
            </a:r>
            <a:r>
              <a:rPr lang="en-US" dirty="0"/>
              <a:t>23 </a:t>
            </a:r>
            <a:r>
              <a:rPr lang="en-US" dirty="0" smtClean="0"/>
              <a:t>CPC)</a:t>
            </a:r>
            <a:endParaRPr lang="hr-HR" dirty="0" smtClean="0"/>
          </a:p>
          <a:p>
            <a:r>
              <a:rPr lang="en-US" b="1" i="1" dirty="0" smtClean="0"/>
              <a:t>knowing </a:t>
            </a:r>
            <a:r>
              <a:rPr lang="en-US" b="1" i="1" dirty="0"/>
              <a:t>and </a:t>
            </a:r>
            <a:r>
              <a:rPr lang="en-US" b="1" i="1" dirty="0" smtClean="0"/>
              <a:t>wanting</a:t>
            </a:r>
            <a:r>
              <a:rPr lang="hr-HR" dirty="0" smtClean="0"/>
              <a:t>; </a:t>
            </a:r>
            <a:r>
              <a:rPr lang="en-US" dirty="0" smtClean="0"/>
              <a:t>intellectual </a:t>
            </a:r>
            <a:r>
              <a:rPr lang="en-US" dirty="0"/>
              <a:t>and voluntary </a:t>
            </a:r>
            <a:r>
              <a:rPr lang="en-US" dirty="0" smtClean="0"/>
              <a:t>component– </a:t>
            </a:r>
            <a:r>
              <a:rPr lang="en-US" dirty="0"/>
              <a:t>basic elements of the </a:t>
            </a:r>
            <a:r>
              <a:rPr lang="en-US" dirty="0" smtClean="0"/>
              <a:t>intention </a:t>
            </a:r>
            <a:r>
              <a:rPr lang="en-US" dirty="0"/>
              <a:t>and </a:t>
            </a:r>
            <a:r>
              <a:rPr lang="en-US" dirty="0" smtClean="0"/>
              <a:t>negligence</a:t>
            </a:r>
            <a:endParaRPr lang="en-US" dirty="0"/>
          </a:p>
          <a:p>
            <a:pPr marL="0" indent="0">
              <a:buNone/>
            </a:pPr>
            <a:r>
              <a:rPr lang="en-US" b="1" dirty="0"/>
              <a:t>Intent </a:t>
            </a:r>
            <a:r>
              <a:rPr lang="en-US" b="1" dirty="0" smtClean="0"/>
              <a:t>(Art  </a:t>
            </a:r>
            <a:r>
              <a:rPr lang="en-US" b="1" dirty="0"/>
              <a:t>28 </a:t>
            </a:r>
            <a:r>
              <a:rPr lang="en-US" b="1" dirty="0" smtClean="0"/>
              <a:t>CPC)</a:t>
            </a:r>
            <a:r>
              <a:rPr lang="hr-HR" b="1" dirty="0" smtClean="0"/>
              <a:t> </a:t>
            </a:r>
            <a:r>
              <a:rPr lang="en-US" dirty="0" smtClean="0"/>
              <a:t>„</a:t>
            </a:r>
            <a:r>
              <a:rPr lang="en-US" dirty="0"/>
              <a:t>1) A criminal offence may be committed with </a:t>
            </a:r>
            <a:r>
              <a:rPr lang="en-US" dirty="0">
                <a:solidFill>
                  <a:srgbClr val="FFFF00"/>
                </a:solidFill>
              </a:rPr>
              <a:t>direct </a:t>
            </a:r>
            <a:r>
              <a:rPr lang="en-US" dirty="0"/>
              <a:t>(</a:t>
            </a:r>
            <a:r>
              <a:rPr lang="en-US" i="1" dirty="0" err="1">
                <a:solidFill>
                  <a:srgbClr val="FFFF00"/>
                </a:solidFill>
              </a:rPr>
              <a:t>dolus</a:t>
            </a:r>
            <a:r>
              <a:rPr lang="en-US" i="1" dirty="0">
                <a:solidFill>
                  <a:srgbClr val="FFFF00"/>
                </a:solidFill>
              </a:rPr>
              <a:t> </a:t>
            </a:r>
            <a:r>
              <a:rPr lang="en-US" i="1" dirty="0" err="1">
                <a:solidFill>
                  <a:srgbClr val="FFFF00"/>
                </a:solidFill>
              </a:rPr>
              <a:t>directus</a:t>
            </a:r>
            <a:r>
              <a:rPr lang="en-US" dirty="0"/>
              <a:t>) or </a:t>
            </a:r>
            <a:r>
              <a:rPr lang="en-US" dirty="0">
                <a:solidFill>
                  <a:srgbClr val="FFFF00"/>
                </a:solidFill>
              </a:rPr>
              <a:t>indirect intent (</a:t>
            </a:r>
            <a:r>
              <a:rPr lang="en-US" i="1" dirty="0" err="1">
                <a:solidFill>
                  <a:srgbClr val="FFFF00"/>
                </a:solidFill>
              </a:rPr>
              <a:t>dolus</a:t>
            </a:r>
            <a:r>
              <a:rPr lang="en-US" i="1" dirty="0">
                <a:solidFill>
                  <a:srgbClr val="FFFF00"/>
                </a:solidFill>
              </a:rPr>
              <a:t> </a:t>
            </a:r>
            <a:r>
              <a:rPr lang="en-US" i="1" dirty="0" err="1">
                <a:solidFill>
                  <a:srgbClr val="FFFF00"/>
                </a:solidFill>
              </a:rPr>
              <a:t>eventualis</a:t>
            </a:r>
            <a:r>
              <a:rPr lang="en-US" dirty="0"/>
              <a:t>). </a:t>
            </a:r>
          </a:p>
          <a:p>
            <a:r>
              <a:rPr lang="en-US" dirty="0"/>
              <a:t>(2) A perpetrator is acting with </a:t>
            </a:r>
            <a:r>
              <a:rPr lang="en-US" dirty="0">
                <a:solidFill>
                  <a:srgbClr val="FFFF00"/>
                </a:solidFill>
              </a:rPr>
              <a:t>direct intent </a:t>
            </a:r>
            <a:r>
              <a:rPr lang="en-US" dirty="0"/>
              <a:t>when he/she is aware of the elements of a criminal offence and wants or is certain of their </a:t>
            </a:r>
            <a:r>
              <a:rPr lang="en-US" dirty="0" smtClean="0"/>
              <a:t>realization. </a:t>
            </a:r>
            <a:r>
              <a:rPr lang="en-US" dirty="0"/>
              <a:t>3) A perpetrator is acting with </a:t>
            </a:r>
            <a:r>
              <a:rPr lang="en-US" dirty="0">
                <a:solidFill>
                  <a:srgbClr val="FFFF00"/>
                </a:solidFill>
              </a:rPr>
              <a:t>indirect intent </a:t>
            </a:r>
            <a:r>
              <a:rPr lang="en-US" dirty="0"/>
              <a:t>when he/she is aware that he/she is capable of </a:t>
            </a:r>
            <a:r>
              <a:rPr lang="en-US" dirty="0" smtClean="0"/>
              <a:t>realizing </a:t>
            </a:r>
            <a:r>
              <a:rPr lang="en-US" dirty="0"/>
              <a:t>the elements of a criminal offence and agrees to this. </a:t>
            </a:r>
          </a:p>
          <a:p>
            <a:endParaRPr lang="hr-HR" dirty="0"/>
          </a:p>
        </p:txBody>
      </p:sp>
    </p:spTree>
    <p:extLst>
      <p:ext uri="{BB962C8B-B14F-4D97-AF65-F5344CB8AC3E}">
        <p14:creationId xmlns:p14="http://schemas.microsoft.com/office/powerpoint/2010/main" val="1453806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961" y="231819"/>
            <a:ext cx="10663707" cy="991673"/>
          </a:xfrm>
        </p:spPr>
        <p:txBody>
          <a:bodyPr/>
          <a:lstStyle/>
          <a:p>
            <a:r>
              <a:rPr lang="hr-HR" dirty="0" smtClean="0"/>
              <a:t>2.4</a:t>
            </a:r>
            <a:r>
              <a:rPr lang="hr-HR" dirty="0"/>
              <a:t>. </a:t>
            </a:r>
            <a:r>
              <a:rPr lang="hr-HR" dirty="0" err="1"/>
              <a:t>Mens</a:t>
            </a:r>
            <a:r>
              <a:rPr lang="hr-HR" dirty="0"/>
              <a:t> </a:t>
            </a:r>
            <a:r>
              <a:rPr lang="hr-HR" dirty="0" err="1"/>
              <a:t>rea</a:t>
            </a:r>
            <a:r>
              <a:rPr lang="hr-HR" dirty="0"/>
              <a:t>/ </a:t>
            </a:r>
            <a:r>
              <a:rPr lang="hr-HR" dirty="0" err="1"/>
              <a:t>culpability</a:t>
            </a:r>
            <a:r>
              <a:rPr lang="hr-HR" dirty="0"/>
              <a:t> (</a:t>
            </a:r>
            <a:r>
              <a:rPr lang="hr-HR" dirty="0" err="1"/>
              <a:t>guilt</a:t>
            </a:r>
            <a:r>
              <a:rPr lang="hr-HR" dirty="0"/>
              <a:t>) Civil LS</a:t>
            </a:r>
          </a:p>
        </p:txBody>
      </p:sp>
      <p:sp>
        <p:nvSpPr>
          <p:cNvPr id="3" name="Content Placeholder 2"/>
          <p:cNvSpPr>
            <a:spLocks noGrp="1"/>
          </p:cNvSpPr>
          <p:nvPr>
            <p:ph idx="1"/>
          </p:nvPr>
        </p:nvSpPr>
        <p:spPr>
          <a:xfrm>
            <a:off x="579550" y="1223492"/>
            <a:ext cx="11320530" cy="5473521"/>
          </a:xfrm>
        </p:spPr>
        <p:txBody>
          <a:bodyPr>
            <a:normAutofit fontScale="85000" lnSpcReduction="10000"/>
          </a:bodyPr>
          <a:lstStyle/>
          <a:p>
            <a:pPr marL="0" indent="0">
              <a:buNone/>
            </a:pPr>
            <a:r>
              <a:rPr lang="en-US" b="1" dirty="0" smtClean="0"/>
              <a:t>Negligence (Art  </a:t>
            </a:r>
            <a:r>
              <a:rPr lang="en-US" b="1" dirty="0"/>
              <a:t>29 </a:t>
            </a:r>
            <a:r>
              <a:rPr lang="en-US" b="1" dirty="0" smtClean="0"/>
              <a:t>CPC)</a:t>
            </a:r>
            <a:endParaRPr lang="en-US" b="1" dirty="0"/>
          </a:p>
          <a:p>
            <a:r>
              <a:rPr lang="en-US" dirty="0"/>
              <a:t>„1) A criminal offence may be committed by „</a:t>
            </a:r>
            <a:r>
              <a:rPr lang="en-US" dirty="0">
                <a:solidFill>
                  <a:schemeClr val="accent2">
                    <a:lumMod val="60000"/>
                    <a:lumOff val="40000"/>
                  </a:schemeClr>
                </a:solidFill>
              </a:rPr>
              <a:t>reckless</a:t>
            </a:r>
            <a:r>
              <a:rPr lang="en-US" dirty="0"/>
              <a:t>” („conscious” negligence) conduct or by „</a:t>
            </a:r>
            <a:r>
              <a:rPr lang="en-US" dirty="0">
                <a:solidFill>
                  <a:schemeClr val="accent2">
                    <a:lumMod val="60000"/>
                    <a:lumOff val="40000"/>
                  </a:schemeClr>
                </a:solidFill>
              </a:rPr>
              <a:t>unconscious” negligence</a:t>
            </a:r>
            <a:r>
              <a:rPr lang="en-US" dirty="0"/>
              <a:t>. </a:t>
            </a:r>
          </a:p>
          <a:p>
            <a:r>
              <a:rPr lang="en-US" dirty="0"/>
              <a:t>2) A perpetrator is acting „</a:t>
            </a:r>
            <a:r>
              <a:rPr lang="en-US" dirty="0">
                <a:solidFill>
                  <a:schemeClr val="accent2">
                    <a:lumMod val="60000"/>
                    <a:lumOff val="40000"/>
                  </a:schemeClr>
                </a:solidFill>
              </a:rPr>
              <a:t>recklessly” </a:t>
            </a:r>
            <a:r>
              <a:rPr lang="en-US" dirty="0"/>
              <a:t>(„</a:t>
            </a:r>
            <a:r>
              <a:rPr lang="en-US" dirty="0">
                <a:solidFill>
                  <a:schemeClr val="accent2">
                    <a:lumMod val="60000"/>
                    <a:lumOff val="40000"/>
                  </a:schemeClr>
                </a:solidFill>
              </a:rPr>
              <a:t>conscious” </a:t>
            </a:r>
            <a:r>
              <a:rPr lang="en-US" dirty="0" smtClean="0">
                <a:solidFill>
                  <a:schemeClr val="accent2">
                    <a:lumMod val="60000"/>
                    <a:lumOff val="40000"/>
                  </a:schemeClr>
                </a:solidFill>
              </a:rPr>
              <a:t>negligence</a:t>
            </a:r>
            <a:r>
              <a:rPr lang="hr-HR" dirty="0" smtClean="0"/>
              <a:t>)</a:t>
            </a:r>
            <a:r>
              <a:rPr lang="en-US" dirty="0" smtClean="0"/>
              <a:t> </a:t>
            </a:r>
            <a:r>
              <a:rPr lang="en-US" dirty="0"/>
              <a:t>when he/she is aware that he/she can </a:t>
            </a:r>
            <a:r>
              <a:rPr lang="en-US" dirty="0" smtClean="0"/>
              <a:t>realize </a:t>
            </a:r>
            <a:r>
              <a:rPr lang="en-US" dirty="0"/>
              <a:t>the elements of a criminal offence but foolishly believes that this will not occur or that he/she will be able to prevent this from occurring.” – (thoughtlessness) </a:t>
            </a:r>
          </a:p>
          <a:p>
            <a:r>
              <a:rPr lang="en-US" dirty="0"/>
              <a:t>„3) A perpetrator is acting with </a:t>
            </a:r>
            <a:r>
              <a:rPr lang="en-US" dirty="0">
                <a:solidFill>
                  <a:schemeClr val="accent2">
                    <a:lumMod val="60000"/>
                    <a:lumOff val="40000"/>
                  </a:schemeClr>
                </a:solidFill>
              </a:rPr>
              <a:t>unconscious negligence </a:t>
            </a:r>
            <a:r>
              <a:rPr lang="en-US" dirty="0"/>
              <a:t>when he/she is not aware that he/she can </a:t>
            </a:r>
            <a:r>
              <a:rPr lang="en-US" dirty="0" smtClean="0"/>
              <a:t>realize </a:t>
            </a:r>
            <a:r>
              <a:rPr lang="en-US" dirty="0"/>
              <a:t>the elements of a criminal offence, although under the circumstances he/she ought to and, by reason of his/her personal characteristics, could have been aware of this possibility.” - (carelessness)</a:t>
            </a:r>
          </a:p>
          <a:p>
            <a:endParaRPr lang="hr-HR" dirty="0"/>
          </a:p>
        </p:txBody>
      </p:sp>
    </p:spTree>
    <p:extLst>
      <p:ext uri="{BB962C8B-B14F-4D97-AF65-F5344CB8AC3E}">
        <p14:creationId xmlns:p14="http://schemas.microsoft.com/office/powerpoint/2010/main" val="3894399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74612"/>
          </a:xfrm>
        </p:spPr>
        <p:txBody>
          <a:bodyPr/>
          <a:lstStyle/>
          <a:p>
            <a:r>
              <a:rPr lang="en-US" dirty="0" smtClean="0"/>
              <a:t>2.4. </a:t>
            </a:r>
            <a:r>
              <a:rPr lang="en-US" i="1" dirty="0" err="1" smtClean="0"/>
              <a:t>Mens</a:t>
            </a:r>
            <a:r>
              <a:rPr lang="en-US" i="1" dirty="0" smtClean="0"/>
              <a:t> rea</a:t>
            </a:r>
            <a:r>
              <a:rPr lang="en-US" dirty="0" smtClean="0"/>
              <a:t>/ culpability (guilt)</a:t>
            </a:r>
            <a:endParaRPr lang="en-US" dirty="0"/>
          </a:p>
        </p:txBody>
      </p:sp>
      <p:sp>
        <p:nvSpPr>
          <p:cNvPr id="3" name="Text Placeholder 2"/>
          <p:cNvSpPr>
            <a:spLocks noGrp="1"/>
          </p:cNvSpPr>
          <p:nvPr>
            <p:ph type="body" idx="1"/>
          </p:nvPr>
        </p:nvSpPr>
        <p:spPr>
          <a:xfrm>
            <a:off x="609600" y="1249250"/>
            <a:ext cx="5386917" cy="468455"/>
          </a:xfrm>
        </p:spPr>
        <p:txBody>
          <a:bodyPr/>
          <a:lstStyle/>
          <a:p>
            <a:r>
              <a:rPr lang="en-US" dirty="0" smtClean="0"/>
              <a:t>Common LS US/ MPC</a:t>
            </a:r>
            <a:endParaRPr lang="en-US" dirty="0"/>
          </a:p>
        </p:txBody>
      </p:sp>
      <p:sp>
        <p:nvSpPr>
          <p:cNvPr id="4" name="Content Placeholder 3"/>
          <p:cNvSpPr>
            <a:spLocks noGrp="1"/>
          </p:cNvSpPr>
          <p:nvPr>
            <p:ph sz="half" idx="2"/>
          </p:nvPr>
        </p:nvSpPr>
        <p:spPr>
          <a:xfrm>
            <a:off x="296214" y="1790163"/>
            <a:ext cx="5700303" cy="4842457"/>
          </a:xfrm>
        </p:spPr>
        <p:txBody>
          <a:bodyPr/>
          <a:lstStyle/>
          <a:p>
            <a:pPr marL="457200" lvl="0" indent="-457200">
              <a:buClr>
                <a:srgbClr val="FFCC66"/>
              </a:buClr>
              <a:buFont typeface="+mj-lt"/>
              <a:buAutoNum type="arabicPeriod"/>
            </a:pPr>
            <a:r>
              <a:rPr lang="en-US" sz="2200" b="1" dirty="0" smtClean="0">
                <a:solidFill>
                  <a:srgbClr val="FFFFFF"/>
                </a:solidFill>
              </a:rPr>
              <a:t>Strict liability</a:t>
            </a:r>
          </a:p>
          <a:p>
            <a:pPr marL="457200" lvl="0" indent="-457200">
              <a:buClr>
                <a:srgbClr val="FFCC66"/>
              </a:buClr>
              <a:buFont typeface="+mj-lt"/>
              <a:buAutoNum type="arabicPeriod"/>
            </a:pPr>
            <a:r>
              <a:rPr lang="en-US" sz="2200" b="1" dirty="0" smtClean="0">
                <a:solidFill>
                  <a:srgbClr val="FFFFFF"/>
                </a:solidFill>
              </a:rPr>
              <a:t>General intent </a:t>
            </a:r>
          </a:p>
          <a:p>
            <a:pPr marL="457200" lvl="0" indent="-457200">
              <a:buClr>
                <a:srgbClr val="FFCC66"/>
              </a:buClr>
              <a:buFont typeface="+mj-lt"/>
              <a:buAutoNum type="arabicPeriod"/>
            </a:pPr>
            <a:r>
              <a:rPr lang="en-US" sz="2200" b="1" dirty="0" smtClean="0">
                <a:solidFill>
                  <a:srgbClr val="FFFFFF"/>
                </a:solidFill>
              </a:rPr>
              <a:t>Specific intent</a:t>
            </a:r>
          </a:p>
          <a:p>
            <a:pPr marL="0" lvl="0" indent="0">
              <a:buClr>
                <a:srgbClr val="FFCC66"/>
              </a:buClr>
              <a:buNone/>
            </a:pPr>
            <a:r>
              <a:rPr lang="en-US" sz="2200" b="1" dirty="0" smtClean="0">
                <a:solidFill>
                  <a:srgbClr val="FFFFFF"/>
                </a:solidFill>
              </a:rPr>
              <a:t>MPC</a:t>
            </a:r>
            <a:endParaRPr lang="en-US" sz="2200" b="1" dirty="0" smtClean="0"/>
          </a:p>
          <a:p>
            <a:pPr marL="457200" indent="-457200">
              <a:buFont typeface="+mj-lt"/>
              <a:buAutoNum type="arabicPeriod"/>
            </a:pPr>
            <a:r>
              <a:rPr lang="en-US" sz="2200" b="1" dirty="0" smtClean="0"/>
              <a:t>Purposely </a:t>
            </a:r>
            <a:endParaRPr lang="en-US" sz="2200" dirty="0"/>
          </a:p>
          <a:p>
            <a:pPr marL="457200" indent="-457200">
              <a:buFont typeface="+mj-lt"/>
              <a:buAutoNum type="arabicPeriod"/>
            </a:pPr>
            <a:r>
              <a:rPr lang="en-US" sz="2200" b="1" dirty="0" smtClean="0"/>
              <a:t>Knowingly</a:t>
            </a:r>
            <a:endParaRPr lang="hr-HR" sz="2200" dirty="0" smtClean="0"/>
          </a:p>
          <a:p>
            <a:pPr marL="457200" indent="-457200">
              <a:buFont typeface="+mj-lt"/>
              <a:buAutoNum type="arabicPeriod"/>
            </a:pPr>
            <a:r>
              <a:rPr lang="en-US" sz="2200" b="1" dirty="0" smtClean="0"/>
              <a:t>Recklessly</a:t>
            </a:r>
            <a:r>
              <a:rPr lang="en-US" sz="2200" dirty="0" smtClean="0"/>
              <a:t>  </a:t>
            </a:r>
            <a:r>
              <a:rPr lang="hr-HR" sz="2200" dirty="0" smtClean="0"/>
              <a:t>(</a:t>
            </a:r>
            <a:r>
              <a:rPr lang="en-US" sz="2200" dirty="0" smtClean="0"/>
              <a:t>he </a:t>
            </a:r>
            <a:r>
              <a:rPr lang="en-US" sz="2200" dirty="0"/>
              <a:t>consciously disregards the risk + a gross deviation from the law-abiding standard of </a:t>
            </a:r>
            <a:r>
              <a:rPr lang="en-US" sz="2200" dirty="0" smtClean="0"/>
              <a:t>conduct</a:t>
            </a:r>
            <a:r>
              <a:rPr lang="hr-HR" sz="2200" dirty="0" smtClean="0"/>
              <a:t>)</a:t>
            </a:r>
            <a:endParaRPr lang="en-US" sz="2200" dirty="0"/>
          </a:p>
          <a:p>
            <a:pPr marL="457200" indent="-457200">
              <a:buFont typeface="+mj-lt"/>
              <a:buAutoNum type="arabicPeriod"/>
            </a:pPr>
            <a:r>
              <a:rPr lang="en-US" sz="2200" b="1" dirty="0" smtClean="0"/>
              <a:t>Negligently </a:t>
            </a:r>
            <a:r>
              <a:rPr lang="en-US" sz="2200" dirty="0"/>
              <a:t>– </a:t>
            </a:r>
            <a:r>
              <a:rPr lang="hr-HR" sz="2200" dirty="0" smtClean="0"/>
              <a:t>(</a:t>
            </a:r>
            <a:r>
              <a:rPr lang="en-US" sz="2200" dirty="0" smtClean="0"/>
              <a:t>should </a:t>
            </a:r>
            <a:r>
              <a:rPr lang="en-US" sz="2200" dirty="0"/>
              <a:t>be aware of the risk + a gross deviation from the reasonable person standard of conduct </a:t>
            </a:r>
            <a:r>
              <a:rPr lang="hr-HR" sz="2200" dirty="0" smtClean="0"/>
              <a:t>)</a:t>
            </a:r>
            <a:endParaRPr lang="en-US" sz="2200" dirty="0"/>
          </a:p>
          <a:p>
            <a:pPr marL="0" indent="0">
              <a:buNone/>
            </a:pPr>
            <a:endParaRPr lang="hr-HR" sz="2200" dirty="0"/>
          </a:p>
        </p:txBody>
      </p:sp>
      <p:sp>
        <p:nvSpPr>
          <p:cNvPr id="5" name="Text Placeholder 4"/>
          <p:cNvSpPr>
            <a:spLocks noGrp="1"/>
          </p:cNvSpPr>
          <p:nvPr>
            <p:ph type="body" sz="quarter" idx="3"/>
          </p:nvPr>
        </p:nvSpPr>
        <p:spPr>
          <a:xfrm>
            <a:off x="6193368" y="1249251"/>
            <a:ext cx="5389033" cy="540912"/>
          </a:xfrm>
        </p:spPr>
        <p:txBody>
          <a:bodyPr/>
          <a:lstStyle/>
          <a:p>
            <a:r>
              <a:rPr lang="hr-HR" dirty="0" smtClean="0"/>
              <a:t>Civil LS</a:t>
            </a:r>
            <a:endParaRPr lang="hr-HR" dirty="0"/>
          </a:p>
        </p:txBody>
      </p:sp>
      <p:sp>
        <p:nvSpPr>
          <p:cNvPr id="6" name="Content Placeholder 5"/>
          <p:cNvSpPr>
            <a:spLocks noGrp="1"/>
          </p:cNvSpPr>
          <p:nvPr>
            <p:ph sz="quarter" idx="4"/>
          </p:nvPr>
        </p:nvSpPr>
        <p:spPr>
          <a:xfrm>
            <a:off x="5996517" y="1790164"/>
            <a:ext cx="6070987" cy="5067836"/>
          </a:xfrm>
        </p:spPr>
        <p:txBody>
          <a:bodyPr/>
          <a:lstStyle/>
          <a:p>
            <a:pPr marL="0" lvl="0" indent="0" algn="just">
              <a:spcAft>
                <a:spcPts val="0"/>
              </a:spcAft>
              <a:buClr>
                <a:srgbClr val="FFCC66"/>
              </a:buClr>
              <a:buNone/>
            </a:pPr>
            <a:r>
              <a:rPr lang="hr-HR" sz="2000" b="1" dirty="0" smtClean="0">
                <a:solidFill>
                  <a:srgbClr val="FFFFFF"/>
                </a:solidFill>
                <a:ea typeface="Times New Roman" panose="02020603050405020304" pitchFamily="18" charset="0"/>
              </a:rPr>
              <a:t>a) </a:t>
            </a:r>
            <a:r>
              <a:rPr lang="en-GB" sz="2000" b="1" dirty="0" smtClean="0">
                <a:solidFill>
                  <a:srgbClr val="FFFFFF"/>
                </a:solidFill>
                <a:ea typeface="Times New Roman" panose="02020603050405020304" pitchFamily="18" charset="0"/>
              </a:rPr>
              <a:t>Intent</a:t>
            </a:r>
            <a:r>
              <a:rPr lang="hr-HR" sz="2000" b="1" dirty="0" smtClean="0">
                <a:solidFill>
                  <a:srgbClr val="FFFFFF"/>
                </a:solidFill>
                <a:ea typeface="Times New Roman" panose="02020603050405020304" pitchFamily="18" charset="0"/>
              </a:rPr>
              <a:t> </a:t>
            </a:r>
            <a:r>
              <a:rPr lang="hr-HR" sz="1200" b="1" dirty="0" smtClean="0">
                <a:solidFill>
                  <a:srgbClr val="FFFFFF"/>
                </a:solidFill>
                <a:ea typeface="Times New Roman" panose="02020603050405020304" pitchFamily="18" charset="0"/>
              </a:rPr>
              <a:t>(Art  </a:t>
            </a:r>
            <a:r>
              <a:rPr lang="hr-HR" sz="1200" b="1" dirty="0">
                <a:solidFill>
                  <a:srgbClr val="FFFFFF"/>
                </a:solidFill>
                <a:ea typeface="Times New Roman" panose="02020603050405020304" pitchFamily="18" charset="0"/>
              </a:rPr>
              <a:t>28 CPC</a:t>
            </a:r>
            <a:r>
              <a:rPr lang="hr-HR" sz="1200" b="1" dirty="0" smtClean="0">
                <a:solidFill>
                  <a:srgbClr val="FFFFFF"/>
                </a:solidFill>
                <a:ea typeface="Times New Roman" panose="02020603050405020304" pitchFamily="18" charset="0"/>
              </a:rPr>
              <a:t>):</a:t>
            </a:r>
          </a:p>
          <a:p>
            <a:pPr marL="800100" lvl="1" indent="-342900" algn="just">
              <a:spcAft>
                <a:spcPts val="0"/>
              </a:spcAft>
              <a:buClr>
                <a:srgbClr val="FFFFFF"/>
              </a:buClr>
              <a:buFont typeface="+mj-lt"/>
              <a:buAutoNum type="alphaLcParenR"/>
            </a:pPr>
            <a:r>
              <a:rPr lang="en-GB" sz="1800" dirty="0" smtClean="0">
                <a:solidFill>
                  <a:srgbClr val="FFFFFF"/>
                </a:solidFill>
                <a:ea typeface="Times New Roman" panose="02020603050405020304" pitchFamily="18" charset="0"/>
              </a:rPr>
              <a:t> </a:t>
            </a:r>
            <a:r>
              <a:rPr lang="en-GB" sz="2200" dirty="0">
                <a:solidFill>
                  <a:srgbClr val="FFFFFF"/>
                </a:solidFill>
                <a:ea typeface="Times New Roman" panose="02020603050405020304" pitchFamily="18" charset="0"/>
              </a:rPr>
              <a:t>direct (</a:t>
            </a:r>
            <a:r>
              <a:rPr lang="en-GB" sz="2200" i="1" dirty="0" err="1">
                <a:solidFill>
                  <a:srgbClr val="FFFFFF"/>
                </a:solidFill>
                <a:ea typeface="Times New Roman" panose="02020603050405020304" pitchFamily="18" charset="0"/>
              </a:rPr>
              <a:t>dolus</a:t>
            </a:r>
            <a:r>
              <a:rPr lang="en-GB" sz="2200" i="1" dirty="0">
                <a:solidFill>
                  <a:srgbClr val="FFFFFF"/>
                </a:solidFill>
                <a:ea typeface="Times New Roman" panose="02020603050405020304" pitchFamily="18" charset="0"/>
              </a:rPr>
              <a:t> </a:t>
            </a:r>
            <a:r>
              <a:rPr lang="en-GB" sz="2200" i="1" dirty="0" err="1">
                <a:solidFill>
                  <a:srgbClr val="FFFFFF"/>
                </a:solidFill>
                <a:ea typeface="Times New Roman" panose="02020603050405020304" pitchFamily="18" charset="0"/>
              </a:rPr>
              <a:t>directus</a:t>
            </a:r>
            <a:r>
              <a:rPr lang="en-GB" sz="2200" dirty="0">
                <a:solidFill>
                  <a:srgbClr val="FFFFFF"/>
                </a:solidFill>
                <a:ea typeface="Times New Roman" panose="02020603050405020304" pitchFamily="18" charset="0"/>
              </a:rPr>
              <a:t>) </a:t>
            </a:r>
            <a:endParaRPr lang="hr-HR" sz="2200" dirty="0" smtClean="0">
              <a:solidFill>
                <a:srgbClr val="FFFFFF"/>
              </a:solidFill>
              <a:ea typeface="Times New Roman" panose="02020603050405020304" pitchFamily="18" charset="0"/>
            </a:endParaRPr>
          </a:p>
          <a:p>
            <a:pPr marL="800100" lvl="1" indent="-342900" algn="just">
              <a:spcAft>
                <a:spcPts val="0"/>
              </a:spcAft>
              <a:buClr>
                <a:srgbClr val="FFFFFF"/>
              </a:buClr>
              <a:buFont typeface="+mj-lt"/>
              <a:buAutoNum type="alphaLcParenR"/>
            </a:pPr>
            <a:r>
              <a:rPr lang="en-GB" sz="2200" dirty="0" smtClean="0">
                <a:solidFill>
                  <a:srgbClr val="FFFFFF"/>
                </a:solidFill>
                <a:ea typeface="Times New Roman" panose="02020603050405020304" pitchFamily="18" charset="0"/>
              </a:rPr>
              <a:t> </a:t>
            </a:r>
            <a:r>
              <a:rPr lang="en-GB" sz="2200" dirty="0">
                <a:solidFill>
                  <a:srgbClr val="FFFFFF"/>
                </a:solidFill>
                <a:ea typeface="Times New Roman" panose="02020603050405020304" pitchFamily="18" charset="0"/>
              </a:rPr>
              <a:t>indirect intent (</a:t>
            </a:r>
            <a:r>
              <a:rPr lang="en-GB" sz="2200" i="1" dirty="0" err="1">
                <a:solidFill>
                  <a:srgbClr val="FFFFFF"/>
                </a:solidFill>
                <a:ea typeface="Times New Roman" panose="02020603050405020304" pitchFamily="18" charset="0"/>
              </a:rPr>
              <a:t>dolus</a:t>
            </a:r>
            <a:r>
              <a:rPr lang="en-GB" sz="2200" i="1" dirty="0">
                <a:solidFill>
                  <a:srgbClr val="FFFFFF"/>
                </a:solidFill>
                <a:ea typeface="Times New Roman" panose="02020603050405020304" pitchFamily="18" charset="0"/>
              </a:rPr>
              <a:t> </a:t>
            </a:r>
            <a:r>
              <a:rPr lang="en-GB" sz="2200" i="1" dirty="0" err="1">
                <a:solidFill>
                  <a:srgbClr val="FFFFFF"/>
                </a:solidFill>
                <a:ea typeface="Times New Roman" panose="02020603050405020304" pitchFamily="18" charset="0"/>
              </a:rPr>
              <a:t>eventualis</a:t>
            </a:r>
            <a:r>
              <a:rPr lang="en-GB" sz="2200" dirty="0" smtClean="0">
                <a:solidFill>
                  <a:srgbClr val="FFFFFF"/>
                </a:solidFill>
                <a:ea typeface="Times New Roman" panose="02020603050405020304" pitchFamily="18" charset="0"/>
              </a:rPr>
              <a:t>)</a:t>
            </a:r>
            <a:endParaRPr lang="hr-HR" sz="2200" dirty="0" smtClean="0">
              <a:solidFill>
                <a:srgbClr val="FFFFFF"/>
              </a:solidFill>
              <a:ea typeface="Times New Roman" panose="02020603050405020304" pitchFamily="18" charset="0"/>
            </a:endParaRPr>
          </a:p>
          <a:p>
            <a:pPr marL="57150" indent="0" algn="just">
              <a:spcAft>
                <a:spcPts val="0"/>
              </a:spcAft>
              <a:buClr>
                <a:srgbClr val="FFFFFF"/>
              </a:buClr>
              <a:buNone/>
            </a:pPr>
            <a:r>
              <a:rPr lang="hr-HR" sz="2200" dirty="0" smtClean="0">
                <a:solidFill>
                  <a:srgbClr val="FFFFFF"/>
                </a:solidFill>
                <a:ea typeface="Times New Roman" panose="02020603050405020304" pitchFamily="18" charset="0"/>
              </a:rPr>
              <a:t>b) </a:t>
            </a:r>
            <a:r>
              <a:rPr lang="en-US" sz="2200" b="1" dirty="0" smtClean="0">
                <a:solidFill>
                  <a:srgbClr val="FFFFFF"/>
                </a:solidFill>
                <a:ea typeface="Times New Roman" panose="02020603050405020304" pitchFamily="18" charset="0"/>
              </a:rPr>
              <a:t>Negligence</a:t>
            </a:r>
            <a:r>
              <a:rPr lang="en-US" sz="2200" dirty="0" smtClean="0">
                <a:solidFill>
                  <a:srgbClr val="FFFFFF"/>
                </a:solidFill>
                <a:ea typeface="Times New Roman" panose="02020603050405020304" pitchFamily="18" charset="0"/>
              </a:rPr>
              <a:t> (Art  </a:t>
            </a:r>
            <a:r>
              <a:rPr lang="en-US" sz="2200" dirty="0">
                <a:solidFill>
                  <a:srgbClr val="FFFFFF"/>
                </a:solidFill>
                <a:ea typeface="Times New Roman" panose="02020603050405020304" pitchFamily="18" charset="0"/>
              </a:rPr>
              <a:t>29 CPC)</a:t>
            </a:r>
          </a:p>
          <a:p>
            <a:pPr marL="514350" indent="-457200" algn="just">
              <a:spcAft>
                <a:spcPts val="0"/>
              </a:spcAft>
              <a:buClr>
                <a:srgbClr val="FFFFFF"/>
              </a:buClr>
              <a:buFont typeface="+mj-lt"/>
              <a:buAutoNum type="alphaLcParenR"/>
            </a:pPr>
            <a:r>
              <a:rPr lang="en-US" sz="2200" b="1" dirty="0" smtClean="0">
                <a:solidFill>
                  <a:srgbClr val="FFFFFF"/>
                </a:solidFill>
                <a:ea typeface="Times New Roman" panose="02020603050405020304" pitchFamily="18" charset="0"/>
              </a:rPr>
              <a:t>„reckless</a:t>
            </a:r>
            <a:r>
              <a:rPr lang="en-US" sz="2200" b="1" dirty="0">
                <a:solidFill>
                  <a:srgbClr val="FFFFFF"/>
                </a:solidFill>
                <a:ea typeface="Times New Roman" panose="02020603050405020304" pitchFamily="18" charset="0"/>
              </a:rPr>
              <a:t>” („conscious” </a:t>
            </a:r>
            <a:r>
              <a:rPr lang="en-US" sz="2200" b="1" dirty="0" smtClean="0">
                <a:solidFill>
                  <a:srgbClr val="FFFFFF"/>
                </a:solidFill>
                <a:ea typeface="Times New Roman" panose="02020603050405020304" pitchFamily="18" charset="0"/>
              </a:rPr>
              <a:t>negligence</a:t>
            </a:r>
            <a:r>
              <a:rPr lang="hr-HR" sz="2200" b="1" dirty="0" smtClean="0">
                <a:solidFill>
                  <a:srgbClr val="FFFFFF"/>
                </a:solidFill>
                <a:ea typeface="Times New Roman" panose="02020603050405020304" pitchFamily="18" charset="0"/>
              </a:rPr>
              <a:t>;</a:t>
            </a:r>
            <a:r>
              <a:rPr lang="hr-HR" sz="2200" dirty="0" smtClean="0">
                <a:solidFill>
                  <a:srgbClr val="FFFFFF"/>
                </a:solidFill>
                <a:ea typeface="Times New Roman" panose="02020603050405020304" pitchFamily="18" charset="0"/>
              </a:rPr>
              <a:t> </a:t>
            </a:r>
            <a:r>
              <a:rPr lang="en-US" sz="1800" dirty="0">
                <a:solidFill>
                  <a:srgbClr val="FFFFFF"/>
                </a:solidFill>
                <a:ea typeface="Times New Roman" panose="02020603050405020304" pitchFamily="18" charset="0"/>
              </a:rPr>
              <a:t>is aware that </a:t>
            </a:r>
            <a:r>
              <a:rPr lang="en-US" sz="1800" dirty="0" smtClean="0">
                <a:solidFill>
                  <a:srgbClr val="FFFFFF"/>
                </a:solidFill>
                <a:ea typeface="Times New Roman" panose="02020603050405020304" pitchFamily="18" charset="0"/>
              </a:rPr>
              <a:t>he </a:t>
            </a:r>
            <a:r>
              <a:rPr lang="en-US" sz="1800" dirty="0">
                <a:solidFill>
                  <a:srgbClr val="FFFFFF"/>
                </a:solidFill>
                <a:ea typeface="Times New Roman" panose="02020603050405020304" pitchFamily="18" charset="0"/>
              </a:rPr>
              <a:t>can </a:t>
            </a:r>
            <a:r>
              <a:rPr lang="en-US" sz="1800" dirty="0" err="1">
                <a:solidFill>
                  <a:srgbClr val="FFFFFF"/>
                </a:solidFill>
                <a:ea typeface="Times New Roman" panose="02020603050405020304" pitchFamily="18" charset="0"/>
              </a:rPr>
              <a:t>realise</a:t>
            </a:r>
            <a:r>
              <a:rPr lang="en-US" sz="1800" dirty="0">
                <a:solidFill>
                  <a:srgbClr val="FFFFFF"/>
                </a:solidFill>
                <a:ea typeface="Times New Roman" panose="02020603050405020304" pitchFamily="18" charset="0"/>
              </a:rPr>
              <a:t> the elements of a criminal offence but foolishly believes that this will not occur or that </a:t>
            </a:r>
            <a:r>
              <a:rPr lang="en-US" sz="1800" dirty="0" smtClean="0">
                <a:solidFill>
                  <a:srgbClr val="FFFFFF"/>
                </a:solidFill>
                <a:ea typeface="Times New Roman" panose="02020603050405020304" pitchFamily="18" charset="0"/>
              </a:rPr>
              <a:t>he </a:t>
            </a:r>
            <a:r>
              <a:rPr lang="en-US" sz="1800" dirty="0">
                <a:solidFill>
                  <a:srgbClr val="FFFFFF"/>
                </a:solidFill>
                <a:ea typeface="Times New Roman" panose="02020603050405020304" pitchFamily="18" charset="0"/>
              </a:rPr>
              <a:t>will be able to prevent this from occurring) </a:t>
            </a:r>
            <a:endParaRPr lang="hr-HR" sz="1800" dirty="0" smtClean="0">
              <a:solidFill>
                <a:srgbClr val="FFFFFF"/>
              </a:solidFill>
              <a:ea typeface="Times New Roman" panose="02020603050405020304" pitchFamily="18" charset="0"/>
            </a:endParaRPr>
          </a:p>
          <a:p>
            <a:pPr marL="514350" indent="-457200" algn="just">
              <a:spcAft>
                <a:spcPts val="0"/>
              </a:spcAft>
              <a:buClr>
                <a:srgbClr val="FFFFFF"/>
              </a:buClr>
              <a:buFont typeface="+mj-lt"/>
              <a:buAutoNum type="alphaLcParenR"/>
            </a:pPr>
            <a:r>
              <a:rPr lang="en-US" sz="2200" b="1" dirty="0" smtClean="0">
                <a:solidFill>
                  <a:srgbClr val="FFFFFF"/>
                </a:solidFill>
                <a:ea typeface="Times New Roman" panose="02020603050405020304" pitchFamily="18" charset="0"/>
              </a:rPr>
              <a:t>„</a:t>
            </a:r>
            <a:r>
              <a:rPr lang="en-US" sz="2200" b="1" dirty="0">
                <a:solidFill>
                  <a:srgbClr val="FFFFFF"/>
                </a:solidFill>
                <a:ea typeface="Times New Roman" panose="02020603050405020304" pitchFamily="18" charset="0"/>
              </a:rPr>
              <a:t>unconscious” </a:t>
            </a:r>
            <a:r>
              <a:rPr lang="en-US" sz="2200" b="1" dirty="0" smtClean="0">
                <a:solidFill>
                  <a:srgbClr val="FFFFFF"/>
                </a:solidFill>
                <a:ea typeface="Times New Roman" panose="02020603050405020304" pitchFamily="18" charset="0"/>
              </a:rPr>
              <a:t>negligence</a:t>
            </a:r>
            <a:r>
              <a:rPr lang="hr-HR" sz="2200" b="1" dirty="0" smtClean="0">
                <a:solidFill>
                  <a:srgbClr val="FFFFFF"/>
                </a:solidFill>
                <a:ea typeface="Times New Roman" panose="02020603050405020304" pitchFamily="18" charset="0"/>
              </a:rPr>
              <a:t> </a:t>
            </a:r>
            <a:r>
              <a:rPr lang="hr-HR" sz="2200" dirty="0" smtClean="0">
                <a:solidFill>
                  <a:srgbClr val="FFFFFF"/>
                </a:solidFill>
                <a:ea typeface="Times New Roman" panose="02020603050405020304" pitchFamily="18" charset="0"/>
              </a:rPr>
              <a:t>(</a:t>
            </a:r>
            <a:r>
              <a:rPr lang="en-US" sz="1800" dirty="0">
                <a:solidFill>
                  <a:srgbClr val="FFFFFF"/>
                </a:solidFill>
                <a:ea typeface="Times New Roman" panose="02020603050405020304" pitchFamily="18" charset="0"/>
              </a:rPr>
              <a:t>when he/she is not aware that he/she can </a:t>
            </a:r>
            <a:r>
              <a:rPr lang="en-US" sz="1800" dirty="0" err="1">
                <a:solidFill>
                  <a:srgbClr val="FFFFFF"/>
                </a:solidFill>
                <a:ea typeface="Times New Roman" panose="02020603050405020304" pitchFamily="18" charset="0"/>
              </a:rPr>
              <a:t>realise</a:t>
            </a:r>
            <a:r>
              <a:rPr lang="en-US" sz="1800" dirty="0">
                <a:solidFill>
                  <a:srgbClr val="FFFFFF"/>
                </a:solidFill>
                <a:ea typeface="Times New Roman" panose="02020603050405020304" pitchFamily="18" charset="0"/>
              </a:rPr>
              <a:t> the elements of a criminal offence, although under the circumstances he/she ought to and, by reason of his/her personal characteristics, could have been aware of this possibility</a:t>
            </a:r>
            <a:r>
              <a:rPr lang="hr-HR" sz="1800" dirty="0" smtClean="0">
                <a:solidFill>
                  <a:srgbClr val="FFFFFF"/>
                </a:solidFill>
                <a:ea typeface="Times New Roman" panose="02020603050405020304" pitchFamily="18" charset="0"/>
              </a:rPr>
              <a:t>)</a:t>
            </a:r>
            <a:endParaRPr lang="en-US" sz="1800" dirty="0">
              <a:solidFill>
                <a:srgbClr val="FFFFFF"/>
              </a:solidFill>
              <a:ea typeface="Times New Roman" panose="02020603050405020304" pitchFamily="18" charset="0"/>
            </a:endParaRPr>
          </a:p>
        </p:txBody>
      </p:sp>
    </p:spTree>
    <p:extLst>
      <p:ext uri="{BB962C8B-B14F-4D97-AF65-F5344CB8AC3E}">
        <p14:creationId xmlns:p14="http://schemas.microsoft.com/office/powerpoint/2010/main" val="1399309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84811"/>
          </a:xfrm>
        </p:spPr>
        <p:txBody>
          <a:bodyPr>
            <a:normAutofit/>
          </a:bodyPr>
          <a:lstStyle/>
          <a:p>
            <a:r>
              <a:rPr lang="hr-HR" sz="3600" b="1" dirty="0" smtClean="0">
                <a:ea typeface="+mn-ea"/>
                <a:cs typeface="+mn-cs"/>
              </a:rPr>
              <a:t>2.</a:t>
            </a:r>
            <a:r>
              <a:rPr lang="en-US" sz="3600" b="1" dirty="0" smtClean="0">
                <a:ea typeface="+mn-ea"/>
                <a:cs typeface="+mn-cs"/>
              </a:rPr>
              <a:t>4. Liability for criminal negligence</a:t>
            </a:r>
            <a:endParaRPr lang="en-US" sz="3600" b="1" dirty="0"/>
          </a:p>
        </p:txBody>
      </p:sp>
      <p:sp>
        <p:nvSpPr>
          <p:cNvPr id="3" name="Content Placeholder 2"/>
          <p:cNvSpPr>
            <a:spLocks noGrp="1"/>
          </p:cNvSpPr>
          <p:nvPr>
            <p:ph idx="1"/>
          </p:nvPr>
        </p:nvSpPr>
        <p:spPr>
          <a:xfrm>
            <a:off x="682580" y="1770611"/>
            <a:ext cx="11294772" cy="4746099"/>
          </a:xfrm>
        </p:spPr>
        <p:txBody>
          <a:bodyPr/>
          <a:lstStyle/>
          <a:p>
            <a:r>
              <a:rPr lang="hr-HR" sz="2600" dirty="0" smtClean="0"/>
              <a:t>„</a:t>
            </a:r>
            <a:r>
              <a:rPr lang="en-US" sz="2600" dirty="0" smtClean="0"/>
              <a:t>Justification” for liability for negligence</a:t>
            </a:r>
          </a:p>
          <a:p>
            <a:r>
              <a:rPr lang="en-US" sz="2600" dirty="0" smtClean="0"/>
              <a:t> </a:t>
            </a:r>
            <a:r>
              <a:rPr lang="en-US" sz="2600" b="1" dirty="0" smtClean="0"/>
              <a:t>Four prerequisites </a:t>
            </a:r>
            <a:r>
              <a:rPr lang="en-US" sz="2600" dirty="0" smtClean="0"/>
              <a:t>for liability for criminal negligence (p. 263. Kelvin..)</a:t>
            </a:r>
          </a:p>
          <a:p>
            <a:pPr marL="987552" lvl="1" indent="-457200">
              <a:buFont typeface="+mj-lt"/>
              <a:buAutoNum type="alphaLcParenR"/>
            </a:pPr>
            <a:r>
              <a:rPr lang="en-US" sz="2600" dirty="0" smtClean="0"/>
              <a:t>The actor can foresee the risk</a:t>
            </a:r>
          </a:p>
          <a:p>
            <a:pPr marL="987552" lvl="1" indent="-457200">
              <a:buFont typeface="+mj-lt"/>
              <a:buAutoNum type="alphaLcParenR"/>
            </a:pPr>
            <a:r>
              <a:rPr lang="en-US" sz="2600" dirty="0" smtClean="0"/>
              <a:t>The actor violates a duty of care with respect to the protected interest</a:t>
            </a:r>
          </a:p>
          <a:p>
            <a:pPr marL="987552" lvl="1" indent="-457200">
              <a:buFont typeface="+mj-lt"/>
              <a:buAutoNum type="alphaLcParenR"/>
            </a:pPr>
            <a:r>
              <a:rPr lang="en-US" sz="2600" dirty="0" smtClean="0"/>
              <a:t>Harm, a</a:t>
            </a:r>
            <a:r>
              <a:rPr lang="hr-HR" sz="2600" dirty="0" smtClean="0"/>
              <a:t>s</a:t>
            </a:r>
            <a:r>
              <a:rPr lang="en-US" sz="2600" dirty="0" smtClean="0"/>
              <a:t> defined by the statute occurs</a:t>
            </a:r>
          </a:p>
          <a:p>
            <a:pPr marL="987552" lvl="1" indent="-457200">
              <a:buFont typeface="+mj-lt"/>
              <a:buAutoNum type="alphaLcParenR"/>
            </a:pPr>
            <a:r>
              <a:rPr lang="en-US" sz="2600" dirty="0" smtClean="0"/>
              <a:t>The offender could have avoided the harm by careful conduct </a:t>
            </a:r>
            <a:endParaRPr lang="en-US" sz="2600" dirty="0"/>
          </a:p>
        </p:txBody>
      </p:sp>
    </p:spTree>
    <p:extLst>
      <p:ext uri="{BB962C8B-B14F-4D97-AF65-F5344CB8AC3E}">
        <p14:creationId xmlns:p14="http://schemas.microsoft.com/office/powerpoint/2010/main" val="1556987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66008"/>
            <a:ext cx="9601200" cy="1138844"/>
          </a:xfrm>
        </p:spPr>
        <p:txBody>
          <a:bodyPr>
            <a:normAutofit fontScale="90000"/>
          </a:bodyPr>
          <a:lstStyle/>
          <a:p>
            <a:r>
              <a:rPr lang="hr-HR" dirty="0" smtClean="0"/>
              <a:t>2.5.</a:t>
            </a:r>
            <a:r>
              <a:rPr lang="en-US" dirty="0" smtClean="0"/>
              <a:t> </a:t>
            </a:r>
            <a:r>
              <a:rPr lang="en-US" dirty="0"/>
              <a:t>Common Law</a:t>
            </a:r>
            <a:r>
              <a:rPr lang="hr-HR" dirty="0"/>
              <a:t> (</a:t>
            </a:r>
            <a:r>
              <a:rPr lang="en-US" dirty="0"/>
              <a:t>US</a:t>
            </a:r>
            <a:r>
              <a:rPr lang="hr-HR" dirty="0" smtClean="0"/>
              <a:t>)-</a:t>
            </a:r>
            <a:r>
              <a:rPr lang="en-US" dirty="0" smtClean="0"/>
              <a:t> </a:t>
            </a:r>
            <a:r>
              <a:rPr lang="hr-HR" dirty="0" smtClean="0"/>
              <a:t>D</a:t>
            </a:r>
            <a:r>
              <a:rPr lang="en-US" dirty="0" err="1" smtClean="0"/>
              <a:t>efenses</a:t>
            </a:r>
            <a:r>
              <a:rPr lang="hr-HR" dirty="0" smtClean="0"/>
              <a:t>-</a:t>
            </a:r>
            <a:r>
              <a:rPr lang="hr-HR" dirty="0" err="1" smtClean="0"/>
              <a:t>Excuses</a:t>
            </a:r>
            <a:endParaRPr lang="en-US" dirty="0"/>
          </a:p>
        </p:txBody>
      </p:sp>
      <p:sp>
        <p:nvSpPr>
          <p:cNvPr id="3" name="Content Placeholder 2"/>
          <p:cNvSpPr>
            <a:spLocks noGrp="1"/>
          </p:cNvSpPr>
          <p:nvPr>
            <p:ph idx="1"/>
          </p:nvPr>
        </p:nvSpPr>
        <p:spPr>
          <a:xfrm>
            <a:off x="862885" y="1661374"/>
            <a:ext cx="11011435" cy="4829578"/>
          </a:xfrm>
        </p:spPr>
        <p:txBody>
          <a:bodyPr>
            <a:normAutofit/>
          </a:bodyPr>
          <a:lstStyle/>
          <a:p>
            <a:pPr marL="0" indent="0">
              <a:buNone/>
            </a:pPr>
            <a:r>
              <a:rPr lang="hr-HR" sz="3000" dirty="0">
                <a:solidFill>
                  <a:srgbClr val="FFFF00"/>
                </a:solidFill>
              </a:rPr>
              <a:t>E</a:t>
            </a:r>
            <a:r>
              <a:rPr lang="en-US" sz="3000" dirty="0" err="1" smtClean="0">
                <a:solidFill>
                  <a:srgbClr val="FFFF00"/>
                </a:solidFill>
              </a:rPr>
              <a:t>xcuse</a:t>
            </a:r>
            <a:r>
              <a:rPr lang="en-US" sz="3000" dirty="0" smtClean="0">
                <a:solidFill>
                  <a:srgbClr val="FFFF00"/>
                </a:solidFill>
              </a:rPr>
              <a:t> as denial of culpability</a:t>
            </a:r>
            <a:r>
              <a:rPr lang="hr-HR" sz="3000" dirty="0" smtClean="0">
                <a:solidFill>
                  <a:srgbClr val="FFFF00"/>
                </a:solidFill>
              </a:rPr>
              <a:t> (</a:t>
            </a:r>
            <a:r>
              <a:rPr lang="hr-HR" sz="3000" dirty="0" err="1" smtClean="0">
                <a:solidFill>
                  <a:srgbClr val="FFFF00"/>
                </a:solidFill>
              </a:rPr>
              <a:t>Fl</a:t>
            </a:r>
            <a:r>
              <a:rPr lang="hr-HR" sz="3000" dirty="0" smtClean="0">
                <a:solidFill>
                  <a:srgbClr val="FFFF00"/>
                </a:solidFill>
              </a:rPr>
              <a:t>. 1998, 154)</a:t>
            </a:r>
          </a:p>
          <a:p>
            <a:pPr marL="0" lvl="0" indent="0">
              <a:buClr>
                <a:srgbClr val="FFCC66"/>
              </a:buClr>
              <a:buNone/>
            </a:pPr>
            <a:r>
              <a:rPr lang="en-US" sz="3000" b="1" dirty="0">
                <a:solidFill>
                  <a:srgbClr val="FFFFFF"/>
                </a:solidFill>
              </a:rPr>
              <a:t>Excuses</a:t>
            </a:r>
            <a:r>
              <a:rPr lang="hr-HR" sz="3000" b="1" dirty="0">
                <a:solidFill>
                  <a:srgbClr val="FFFFFF"/>
                </a:solidFill>
              </a:rPr>
              <a:t>-</a:t>
            </a:r>
            <a:r>
              <a:rPr lang="en-US" sz="3000" b="1" dirty="0">
                <a:solidFill>
                  <a:srgbClr val="FFFFFF"/>
                </a:solidFill>
              </a:rPr>
              <a:t>exclude or affect (diminish) </a:t>
            </a:r>
            <a:r>
              <a:rPr lang="en-US" sz="3000" b="1" dirty="0" smtClean="0">
                <a:solidFill>
                  <a:srgbClr val="FFFFFF"/>
                </a:solidFill>
              </a:rPr>
              <a:t>guilt</a:t>
            </a:r>
            <a:endParaRPr lang="en-US" sz="3000" b="1" dirty="0" smtClean="0">
              <a:solidFill>
                <a:srgbClr val="FFFF00"/>
              </a:solidFill>
            </a:endParaRPr>
          </a:p>
          <a:p>
            <a:pPr marL="457200" indent="-457200">
              <a:buFont typeface="+mj-lt"/>
              <a:buAutoNum type="alphaLcParenR"/>
            </a:pPr>
            <a:r>
              <a:rPr lang="en-US" sz="2800" b="1" dirty="0" smtClean="0"/>
              <a:t>Mistakes</a:t>
            </a:r>
          </a:p>
          <a:p>
            <a:pPr marL="457200" indent="-457200">
              <a:buFont typeface="+mj-lt"/>
              <a:buAutoNum type="alphaLcParenR"/>
            </a:pPr>
            <a:r>
              <a:rPr lang="en-US" sz="2800" b="1" dirty="0" smtClean="0"/>
              <a:t>Duress </a:t>
            </a:r>
            <a:r>
              <a:rPr lang="hr-HR" sz="2800" b="1" dirty="0" err="1" smtClean="0"/>
              <a:t>and</a:t>
            </a:r>
            <a:r>
              <a:rPr lang="hr-HR" sz="2800" b="1" dirty="0" smtClean="0"/>
              <a:t> </a:t>
            </a:r>
            <a:r>
              <a:rPr lang="en-US" sz="2800" b="1" i="1" dirty="0" smtClean="0"/>
              <a:t>Personal necessity</a:t>
            </a:r>
            <a:endParaRPr lang="en-US" sz="2800" b="1" dirty="0" smtClean="0"/>
          </a:p>
          <a:p>
            <a:pPr marL="457200" indent="-457200">
              <a:buFont typeface="+mj-lt"/>
              <a:buAutoNum type="alphaLcParenR"/>
            </a:pPr>
            <a:r>
              <a:rPr lang="en-US" sz="2800" b="1" dirty="0" smtClean="0"/>
              <a:t>Insanity </a:t>
            </a:r>
            <a:endParaRPr lang="hr-HR" sz="2800" b="1" dirty="0" smtClean="0"/>
          </a:p>
          <a:p>
            <a:pPr marL="457200" indent="-457200">
              <a:buFont typeface="+mj-lt"/>
              <a:buAutoNum type="alphaLcParenR"/>
            </a:pPr>
            <a:r>
              <a:rPr lang="en-US" sz="2800" b="1" i="1" dirty="0"/>
              <a:t>Involuntary </a:t>
            </a:r>
            <a:r>
              <a:rPr lang="en-US" sz="2800" b="1" i="1" dirty="0" smtClean="0"/>
              <a:t>intoxication</a:t>
            </a:r>
            <a:endParaRPr lang="hr-HR" sz="2800" b="1" i="1" dirty="0" smtClean="0"/>
          </a:p>
          <a:p>
            <a:pPr marL="457200" indent="-457200">
              <a:buFont typeface="+mj-lt"/>
              <a:buAutoNum type="alphaLcParenR"/>
            </a:pPr>
            <a:endParaRPr lang="en-US" sz="2400" b="1" dirty="0"/>
          </a:p>
          <a:p>
            <a:pPr marL="457200" indent="-457200">
              <a:buFont typeface="+mj-lt"/>
              <a:buAutoNum type="alphaLcParenR"/>
            </a:pPr>
            <a:endParaRPr lang="en-US" sz="2400" b="1" dirty="0"/>
          </a:p>
        </p:txBody>
      </p:sp>
    </p:spTree>
    <p:extLst>
      <p:ext uri="{BB962C8B-B14F-4D97-AF65-F5344CB8AC3E}">
        <p14:creationId xmlns:p14="http://schemas.microsoft.com/office/powerpoint/2010/main" val="1651016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2.5.</a:t>
            </a:r>
            <a:r>
              <a:rPr lang="en-US" dirty="0" smtClean="0"/>
              <a:t>Excuses –Civil Law System- </a:t>
            </a:r>
            <a:br>
              <a:rPr lang="en-US" dirty="0" smtClean="0"/>
            </a:br>
            <a:r>
              <a:rPr lang="en-US" dirty="0" smtClean="0"/>
              <a:t>Germany and Croatia</a:t>
            </a:r>
            <a:endParaRPr lang="en-US" dirty="0"/>
          </a:p>
        </p:txBody>
      </p:sp>
      <p:sp>
        <p:nvSpPr>
          <p:cNvPr id="3" name="Content Placeholder 2"/>
          <p:cNvSpPr>
            <a:spLocks noGrp="1"/>
          </p:cNvSpPr>
          <p:nvPr>
            <p:ph idx="1"/>
          </p:nvPr>
        </p:nvSpPr>
        <p:spPr>
          <a:xfrm>
            <a:off x="1371600" y="2153541"/>
            <a:ext cx="9601200" cy="4089318"/>
          </a:xfrm>
        </p:spPr>
        <p:txBody>
          <a:bodyPr>
            <a:normAutofit/>
          </a:bodyPr>
          <a:lstStyle/>
          <a:p>
            <a:pPr marL="514350" indent="-514350">
              <a:buFont typeface="+mj-lt"/>
              <a:buAutoNum type="alphaLcParenR"/>
            </a:pPr>
            <a:r>
              <a:rPr lang="en-US" sz="2800" dirty="0" smtClean="0"/>
              <a:t>Mistakes</a:t>
            </a:r>
            <a:r>
              <a:rPr lang="hr-HR" sz="2800" dirty="0" smtClean="0"/>
              <a:t> (</a:t>
            </a:r>
            <a:r>
              <a:rPr lang="en-US" sz="2800" dirty="0" smtClean="0"/>
              <a:t>avoidable / unavoidable; reasonable/ unreasonable= relevant (irrelevant</a:t>
            </a:r>
            <a:r>
              <a:rPr lang="hr-HR" sz="2800" dirty="0" smtClean="0"/>
              <a:t>)</a:t>
            </a:r>
            <a:endParaRPr lang="en-US" sz="2800" dirty="0" smtClean="0"/>
          </a:p>
          <a:p>
            <a:pPr marL="514350" indent="-514350">
              <a:buFont typeface="+mj-lt"/>
              <a:buAutoNum type="alphaLcParenR"/>
            </a:pPr>
            <a:r>
              <a:rPr lang="en-US" sz="2800" dirty="0" smtClean="0"/>
              <a:t>Insanity/Mental Incompetence</a:t>
            </a:r>
          </a:p>
          <a:p>
            <a:pPr marL="514350" indent="-514350">
              <a:buFont typeface="+mj-lt"/>
              <a:buAutoNum type="alphaLcParenR"/>
            </a:pPr>
            <a:r>
              <a:rPr lang="en-US" sz="2800" dirty="0" smtClean="0"/>
              <a:t> Excessive self-defense </a:t>
            </a:r>
          </a:p>
          <a:p>
            <a:pPr marL="514350" indent="-514350">
              <a:buFont typeface="+mj-lt"/>
              <a:buAutoNum type="alphaLcParenR"/>
            </a:pPr>
            <a:r>
              <a:rPr lang="en-US" sz="2800" dirty="0" smtClean="0"/>
              <a:t>Duress/</a:t>
            </a:r>
          </a:p>
          <a:p>
            <a:pPr marL="514350" indent="-514350">
              <a:buFont typeface="+mj-lt"/>
              <a:buAutoNum type="alphaLcParenR"/>
            </a:pPr>
            <a:r>
              <a:rPr lang="en-US" sz="2800" dirty="0" smtClean="0"/>
              <a:t>Necessity as a reason for excluding </a:t>
            </a:r>
            <a:r>
              <a:rPr lang="en-US" sz="2800" dirty="0"/>
              <a:t>guilt </a:t>
            </a:r>
            <a:r>
              <a:rPr lang="en-US" sz="2800" dirty="0" smtClean="0"/>
              <a:t>(Art  </a:t>
            </a:r>
            <a:r>
              <a:rPr lang="en-US" sz="2800" dirty="0"/>
              <a:t>22 § 2 </a:t>
            </a:r>
            <a:r>
              <a:rPr lang="en-US" sz="2800" dirty="0" smtClean="0"/>
              <a:t>CPC)</a:t>
            </a:r>
            <a:endParaRPr lang="hr-HR" sz="2800" dirty="0"/>
          </a:p>
          <a:p>
            <a:pPr marL="514350" indent="-514350">
              <a:buFont typeface="+mj-lt"/>
              <a:buAutoNum type="alphaLcParenR"/>
            </a:pPr>
            <a:endParaRPr lang="hr-HR" sz="2800" dirty="0"/>
          </a:p>
        </p:txBody>
      </p:sp>
    </p:spTree>
    <p:extLst>
      <p:ext uri="{BB962C8B-B14F-4D97-AF65-F5344CB8AC3E}">
        <p14:creationId xmlns:p14="http://schemas.microsoft.com/office/powerpoint/2010/main" val="2687353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2.5. </a:t>
            </a:r>
            <a:r>
              <a:rPr lang="en-US" dirty="0" smtClean="0"/>
              <a:t>Excuses</a:t>
            </a:r>
            <a:endParaRPr lang="hr-HR" dirty="0"/>
          </a:p>
        </p:txBody>
      </p:sp>
      <p:sp>
        <p:nvSpPr>
          <p:cNvPr id="3" name="Text Placeholder 2"/>
          <p:cNvSpPr>
            <a:spLocks noGrp="1"/>
          </p:cNvSpPr>
          <p:nvPr>
            <p:ph type="body" idx="1"/>
          </p:nvPr>
        </p:nvSpPr>
        <p:spPr>
          <a:xfrm>
            <a:off x="609600" y="1222049"/>
            <a:ext cx="5386917" cy="952826"/>
          </a:xfrm>
        </p:spPr>
        <p:txBody>
          <a:bodyPr/>
          <a:lstStyle/>
          <a:p>
            <a:r>
              <a:rPr lang="hr-HR" sz="2600" dirty="0" err="1">
                <a:solidFill>
                  <a:schemeClr val="accent2">
                    <a:lumMod val="60000"/>
                    <a:lumOff val="40000"/>
                  </a:schemeClr>
                </a:solidFill>
              </a:rPr>
              <a:t>Common</a:t>
            </a:r>
            <a:r>
              <a:rPr lang="hr-HR" sz="2600" dirty="0">
                <a:solidFill>
                  <a:schemeClr val="accent2">
                    <a:lumMod val="60000"/>
                    <a:lumOff val="40000"/>
                  </a:schemeClr>
                </a:solidFill>
              </a:rPr>
              <a:t> </a:t>
            </a:r>
            <a:r>
              <a:rPr lang="hr-HR" sz="2600" dirty="0" err="1">
                <a:solidFill>
                  <a:schemeClr val="accent2">
                    <a:lumMod val="60000"/>
                    <a:lumOff val="40000"/>
                  </a:schemeClr>
                </a:solidFill>
              </a:rPr>
              <a:t>Law</a:t>
            </a:r>
            <a:r>
              <a:rPr lang="hr-HR" sz="2600" dirty="0">
                <a:solidFill>
                  <a:schemeClr val="accent2">
                    <a:lumMod val="60000"/>
                    <a:lumOff val="40000"/>
                  </a:schemeClr>
                </a:solidFill>
              </a:rPr>
              <a:t> (US)- </a:t>
            </a:r>
            <a:r>
              <a:rPr lang="hr-HR" sz="2600" dirty="0" err="1" smtClean="0">
                <a:solidFill>
                  <a:schemeClr val="accent2">
                    <a:lumMod val="60000"/>
                    <a:lumOff val="40000"/>
                  </a:schemeClr>
                </a:solidFill>
              </a:rPr>
              <a:t>Defenses-Excuses</a:t>
            </a:r>
            <a:endParaRPr lang="hr-HR" sz="2600" dirty="0">
              <a:solidFill>
                <a:schemeClr val="accent2">
                  <a:lumMod val="60000"/>
                  <a:lumOff val="40000"/>
                </a:schemeClr>
              </a:solidFill>
            </a:endParaRPr>
          </a:p>
        </p:txBody>
      </p:sp>
      <p:sp>
        <p:nvSpPr>
          <p:cNvPr id="4" name="Content Placeholder 3"/>
          <p:cNvSpPr>
            <a:spLocks noGrp="1"/>
          </p:cNvSpPr>
          <p:nvPr>
            <p:ph sz="half" idx="2"/>
          </p:nvPr>
        </p:nvSpPr>
        <p:spPr/>
        <p:txBody>
          <a:bodyPr/>
          <a:lstStyle/>
          <a:p>
            <a:pPr marL="457200" lvl="0" indent="-457200">
              <a:buClr>
                <a:srgbClr val="FFCC66"/>
              </a:buClr>
              <a:buFont typeface="+mj-lt"/>
              <a:buAutoNum type="alphaLcParenR"/>
            </a:pPr>
            <a:r>
              <a:rPr lang="en-US" sz="2800" b="1" dirty="0" smtClean="0">
                <a:solidFill>
                  <a:srgbClr val="FFFFFF"/>
                </a:solidFill>
              </a:rPr>
              <a:t>Mistakes</a:t>
            </a:r>
            <a:endParaRPr lang="en-US" sz="2800" b="1" dirty="0">
              <a:solidFill>
                <a:srgbClr val="FFFFFF"/>
              </a:solidFill>
            </a:endParaRPr>
          </a:p>
          <a:p>
            <a:pPr marL="457200" lvl="0" indent="-457200">
              <a:buClr>
                <a:srgbClr val="FFCC66"/>
              </a:buClr>
              <a:buFont typeface="+mj-lt"/>
              <a:buAutoNum type="alphaLcParenR"/>
            </a:pPr>
            <a:r>
              <a:rPr lang="en-US" sz="2800" b="1" dirty="0">
                <a:solidFill>
                  <a:srgbClr val="FFFFFF"/>
                </a:solidFill>
              </a:rPr>
              <a:t>Duress </a:t>
            </a:r>
            <a:r>
              <a:rPr lang="hr-HR" sz="2800" b="1" dirty="0" err="1">
                <a:solidFill>
                  <a:srgbClr val="FFFFFF"/>
                </a:solidFill>
              </a:rPr>
              <a:t>and</a:t>
            </a:r>
            <a:r>
              <a:rPr lang="hr-HR" sz="2800" b="1" dirty="0">
                <a:solidFill>
                  <a:srgbClr val="FFFFFF"/>
                </a:solidFill>
              </a:rPr>
              <a:t> </a:t>
            </a:r>
            <a:r>
              <a:rPr lang="en-US" sz="2800" b="1" i="1" dirty="0">
                <a:solidFill>
                  <a:srgbClr val="FFFFFF"/>
                </a:solidFill>
              </a:rPr>
              <a:t>Personal necessity</a:t>
            </a:r>
            <a:endParaRPr lang="en-US" sz="2800" b="1" dirty="0">
              <a:solidFill>
                <a:srgbClr val="FFFFFF"/>
              </a:solidFill>
            </a:endParaRPr>
          </a:p>
          <a:p>
            <a:pPr marL="457200" lvl="0" indent="-457200">
              <a:buClr>
                <a:srgbClr val="FFCC66"/>
              </a:buClr>
              <a:buFont typeface="+mj-lt"/>
              <a:buAutoNum type="alphaLcParenR"/>
            </a:pPr>
            <a:r>
              <a:rPr lang="en-US" sz="2800" b="1" dirty="0">
                <a:solidFill>
                  <a:srgbClr val="FFFFFF"/>
                </a:solidFill>
              </a:rPr>
              <a:t>Insanity </a:t>
            </a:r>
            <a:endParaRPr lang="hr-HR" sz="2800" b="1" dirty="0">
              <a:solidFill>
                <a:srgbClr val="FFFFFF"/>
              </a:solidFill>
            </a:endParaRPr>
          </a:p>
          <a:p>
            <a:pPr marL="457200" lvl="0" indent="-457200">
              <a:buClr>
                <a:srgbClr val="FFCC66"/>
              </a:buClr>
              <a:buFont typeface="+mj-lt"/>
              <a:buAutoNum type="alphaLcParenR"/>
            </a:pPr>
            <a:r>
              <a:rPr lang="en-US" sz="2800" b="1" i="1" dirty="0">
                <a:solidFill>
                  <a:srgbClr val="FFFFFF"/>
                </a:solidFill>
              </a:rPr>
              <a:t>Involuntary intoxication</a:t>
            </a:r>
            <a:endParaRPr lang="hr-HR" sz="2800" b="1" i="1" dirty="0">
              <a:solidFill>
                <a:srgbClr val="FFFFFF"/>
              </a:solidFill>
            </a:endParaRPr>
          </a:p>
          <a:p>
            <a:endParaRPr lang="hr-HR" dirty="0"/>
          </a:p>
        </p:txBody>
      </p:sp>
      <p:sp>
        <p:nvSpPr>
          <p:cNvPr id="5" name="Text Placeholder 4"/>
          <p:cNvSpPr>
            <a:spLocks noGrp="1"/>
          </p:cNvSpPr>
          <p:nvPr>
            <p:ph type="body" sz="quarter" idx="3"/>
          </p:nvPr>
        </p:nvSpPr>
        <p:spPr>
          <a:xfrm>
            <a:off x="6193368" y="1222049"/>
            <a:ext cx="5389033" cy="952826"/>
          </a:xfrm>
        </p:spPr>
        <p:txBody>
          <a:bodyPr/>
          <a:lstStyle/>
          <a:p>
            <a:r>
              <a:rPr lang="en-US" sz="2600" dirty="0">
                <a:solidFill>
                  <a:schemeClr val="accent2">
                    <a:lumMod val="60000"/>
                    <a:lumOff val="40000"/>
                  </a:schemeClr>
                </a:solidFill>
              </a:rPr>
              <a:t>Excuses –Civil Law System- </a:t>
            </a:r>
            <a:br>
              <a:rPr lang="en-US" sz="2600" dirty="0">
                <a:solidFill>
                  <a:schemeClr val="accent2">
                    <a:lumMod val="60000"/>
                    <a:lumOff val="40000"/>
                  </a:schemeClr>
                </a:solidFill>
              </a:rPr>
            </a:br>
            <a:r>
              <a:rPr lang="en-US" sz="2600" dirty="0">
                <a:solidFill>
                  <a:schemeClr val="accent2">
                    <a:lumMod val="60000"/>
                    <a:lumOff val="40000"/>
                  </a:schemeClr>
                </a:solidFill>
              </a:rPr>
              <a:t>Germany and Croatia</a:t>
            </a:r>
            <a:endParaRPr lang="hr-HR" sz="2600" dirty="0">
              <a:solidFill>
                <a:schemeClr val="accent2">
                  <a:lumMod val="60000"/>
                  <a:lumOff val="40000"/>
                </a:schemeClr>
              </a:solidFill>
            </a:endParaRPr>
          </a:p>
        </p:txBody>
      </p:sp>
      <p:sp>
        <p:nvSpPr>
          <p:cNvPr id="6" name="Content Placeholder 5"/>
          <p:cNvSpPr>
            <a:spLocks noGrp="1"/>
          </p:cNvSpPr>
          <p:nvPr>
            <p:ph sz="quarter" idx="4"/>
          </p:nvPr>
        </p:nvSpPr>
        <p:spPr/>
        <p:txBody>
          <a:bodyPr/>
          <a:lstStyle/>
          <a:p>
            <a:pPr marL="457200" indent="-457200">
              <a:buFont typeface="+mj-lt"/>
              <a:buAutoNum type="alphaLcParenR"/>
            </a:pPr>
            <a:r>
              <a:rPr lang="en-US" dirty="0"/>
              <a:t>Mistakes</a:t>
            </a:r>
          </a:p>
          <a:p>
            <a:pPr marL="457200" indent="-457200">
              <a:buFont typeface="+mj-lt"/>
              <a:buAutoNum type="alphaLcParenR"/>
            </a:pPr>
            <a:r>
              <a:rPr lang="en-US" dirty="0"/>
              <a:t>Duress/</a:t>
            </a:r>
          </a:p>
          <a:p>
            <a:pPr marL="457200" indent="-457200">
              <a:buFont typeface="+mj-lt"/>
              <a:buAutoNum type="alphaLcParenR"/>
            </a:pPr>
            <a:r>
              <a:rPr lang="en-US" dirty="0" smtClean="0"/>
              <a:t>Insanity/Mental </a:t>
            </a:r>
            <a:r>
              <a:rPr lang="en-US" dirty="0"/>
              <a:t>Incompetence</a:t>
            </a:r>
          </a:p>
          <a:p>
            <a:pPr marL="457200" indent="-457200">
              <a:buFont typeface="+mj-lt"/>
              <a:buAutoNum type="alphaLcParenR"/>
            </a:pPr>
            <a:r>
              <a:rPr lang="en-US" dirty="0" smtClean="0"/>
              <a:t>Excessive </a:t>
            </a:r>
            <a:r>
              <a:rPr lang="en-US" dirty="0"/>
              <a:t>self-defense </a:t>
            </a:r>
          </a:p>
          <a:p>
            <a:pPr marL="457200" indent="-457200">
              <a:buFont typeface="+mj-lt"/>
              <a:buAutoNum type="alphaLcParenR"/>
            </a:pPr>
            <a:r>
              <a:rPr lang="en-US" dirty="0" smtClean="0"/>
              <a:t>Necessity </a:t>
            </a:r>
            <a:r>
              <a:rPr lang="en-US" dirty="0"/>
              <a:t>as a reason for excluding guilt </a:t>
            </a:r>
            <a:r>
              <a:rPr lang="en-US" dirty="0" smtClean="0"/>
              <a:t>(Art  </a:t>
            </a:r>
            <a:r>
              <a:rPr lang="en-US" dirty="0"/>
              <a:t>22 § 2 </a:t>
            </a:r>
            <a:r>
              <a:rPr lang="en-US" dirty="0" smtClean="0"/>
              <a:t>CPC)</a:t>
            </a:r>
            <a:endParaRPr lang="en-US" dirty="0"/>
          </a:p>
          <a:p>
            <a:pPr marL="0" indent="0">
              <a:buNone/>
            </a:pPr>
            <a:endParaRPr lang="hr-HR" dirty="0"/>
          </a:p>
        </p:txBody>
      </p:sp>
    </p:spTree>
    <p:extLst>
      <p:ext uri="{BB962C8B-B14F-4D97-AF65-F5344CB8AC3E}">
        <p14:creationId xmlns:p14="http://schemas.microsoft.com/office/powerpoint/2010/main" val="3210015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05850115"/>
              </p:ext>
            </p:extLst>
          </p:nvPr>
        </p:nvGraphicFramePr>
        <p:xfrm>
          <a:off x="167425" y="191193"/>
          <a:ext cx="11874320" cy="6446333"/>
        </p:xfrm>
        <a:graphic>
          <a:graphicData uri="http://schemas.openxmlformats.org/drawingml/2006/table">
            <a:tbl>
              <a:tblPr firstRow="1" firstCol="1" bandRow="1"/>
              <a:tblGrid>
                <a:gridCol w="4213216">
                  <a:extLst>
                    <a:ext uri="{9D8B030D-6E8A-4147-A177-3AD203B41FA5}">
                      <a16:colId xmlns:a16="http://schemas.microsoft.com/office/drawing/2014/main" val="2977464981"/>
                    </a:ext>
                  </a:extLst>
                </a:gridCol>
                <a:gridCol w="3140621">
                  <a:extLst>
                    <a:ext uri="{9D8B030D-6E8A-4147-A177-3AD203B41FA5}">
                      <a16:colId xmlns:a16="http://schemas.microsoft.com/office/drawing/2014/main" val="1189556326"/>
                    </a:ext>
                  </a:extLst>
                </a:gridCol>
                <a:gridCol w="4520483">
                  <a:extLst>
                    <a:ext uri="{9D8B030D-6E8A-4147-A177-3AD203B41FA5}">
                      <a16:colId xmlns:a16="http://schemas.microsoft.com/office/drawing/2014/main" val="3284572025"/>
                    </a:ext>
                  </a:extLst>
                </a:gridCol>
              </a:tblGrid>
              <a:tr h="700776">
                <a:tc gridSpan="3">
                  <a:txBody>
                    <a:bodyPr/>
                    <a:lstStyle/>
                    <a:p>
                      <a:pPr algn="ctr">
                        <a:lnSpc>
                          <a:spcPct val="107000"/>
                        </a:lnSpc>
                        <a:spcAft>
                          <a:spcPts val="0"/>
                        </a:spcAft>
                      </a:pPr>
                      <a:r>
                        <a:rPr lang="hr-HR" sz="1800" dirty="0" smtClean="0">
                          <a:effectLst/>
                          <a:latin typeface="Franklin Gothic Book" panose="020B0503020102020204" pitchFamily="34" charset="0"/>
                          <a:ea typeface="Calibri" panose="020F0502020204030204" pitchFamily="34" charset="0"/>
                          <a:cs typeface="Times New Roman" panose="02020603050405020304" pitchFamily="18" charset="0"/>
                        </a:rPr>
                        <a:t>2.5. </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EXCLUSION </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(NEGATION) OF </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CULPABILITY</a:t>
                      </a:r>
                      <a:r>
                        <a:rPr lang="hr-HR" sz="1800" i="1" dirty="0" smtClean="0">
                          <a:effectLst/>
                          <a:latin typeface="Franklin Gothic Book" panose="020B0503020102020204" pitchFamily="34" charset="0"/>
                          <a:ea typeface="Calibri" panose="020F0502020204030204" pitchFamily="34" charset="0"/>
                          <a:cs typeface="Times New Roman" panose="02020603050405020304" pitchFamily="18" charset="0"/>
                        </a:rPr>
                        <a:t>/</a:t>
                      </a:r>
                      <a:r>
                        <a:rPr lang="hr-HR" sz="1800" i="1" dirty="0" err="1" smtClean="0">
                          <a:effectLst/>
                          <a:latin typeface="Franklin Gothic Book" panose="020B0503020102020204" pitchFamily="34" charset="0"/>
                          <a:ea typeface="Calibri" panose="020F0502020204030204" pitchFamily="34" charset="0"/>
                          <a:cs typeface="Times New Roman" panose="02020603050405020304" pitchFamily="18" charset="0"/>
                        </a:rPr>
                        <a:t>mens</a:t>
                      </a:r>
                      <a:r>
                        <a:rPr lang="hr-HR" sz="1800" i="1" dirty="0" smtClean="0">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800" i="1" dirty="0" err="1" smtClean="0">
                          <a:effectLst/>
                          <a:latin typeface="Franklin Gothic Book" panose="020B0503020102020204" pitchFamily="34" charset="0"/>
                          <a:ea typeface="Calibri" panose="020F0502020204030204" pitchFamily="34" charset="0"/>
                          <a:cs typeface="Times New Roman" panose="02020603050405020304" pitchFamily="18" charset="0"/>
                        </a:rPr>
                        <a:t>rea</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 EXCUSES</a:t>
                      </a:r>
                      <a:r>
                        <a:rPr lang="hr-HR" sz="1800" dirty="0" smtClean="0">
                          <a:effectLst/>
                          <a:latin typeface="Franklin Gothic Book" panose="020B0503020102020204" pitchFamily="34" charset="0"/>
                          <a:ea typeface="Calibri" panose="020F0502020204030204" pitchFamily="34" charset="0"/>
                          <a:cs typeface="Times New Roman" panose="02020603050405020304" pitchFamily="18" charset="0"/>
                        </a:rPr>
                        <a:t> (DEFENSES)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2980537030"/>
                  </a:ext>
                </a:extLst>
              </a:tr>
              <a:tr h="607487">
                <a:tc>
                  <a:txBody>
                    <a:bodyPr/>
                    <a:lstStyle/>
                    <a:p>
                      <a:pPr algn="just">
                        <a:lnSpc>
                          <a:spcPct val="106000"/>
                        </a:lnSpc>
                        <a:spcAft>
                          <a:spcPts val="0"/>
                        </a:spcAft>
                      </a:pPr>
                      <a:r>
                        <a:rPr lang="en-US" sz="2000" b="1" kern="1200" dirty="0">
                          <a:solidFill>
                            <a:srgbClr val="FFFF00"/>
                          </a:solidFill>
                          <a:effectLst/>
                          <a:latin typeface="Franklin Gothic Book" panose="020B0503020102020204" pitchFamily="34" charset="0"/>
                          <a:ea typeface="Calibri" panose="020F0502020204030204" pitchFamily="34" charset="0"/>
                        </a:rPr>
                        <a:t>US</a:t>
                      </a:r>
                      <a:endParaRPr lang="hr-HR" sz="20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a:lnSpc>
                          <a:spcPct val="106000"/>
                        </a:lnSpc>
                        <a:spcAft>
                          <a:spcPts val="0"/>
                        </a:spcAft>
                      </a:pPr>
                      <a:r>
                        <a:rPr lang="en-US" sz="2000" b="1" kern="1200" dirty="0">
                          <a:solidFill>
                            <a:srgbClr val="FFFF00"/>
                          </a:solidFill>
                          <a:effectLst/>
                          <a:latin typeface="Franklin Gothic Book" panose="020B0503020102020204" pitchFamily="34" charset="0"/>
                          <a:ea typeface="Calibri" panose="020F0502020204030204" pitchFamily="34" charset="0"/>
                        </a:rPr>
                        <a:t>GERMANY </a:t>
                      </a:r>
                      <a:endParaRPr lang="hr-HR" sz="20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a:lnSpc>
                          <a:spcPct val="106000"/>
                        </a:lnSpc>
                        <a:spcAft>
                          <a:spcPts val="0"/>
                        </a:spcAft>
                      </a:pPr>
                      <a:r>
                        <a:rPr lang="en-US" sz="2000" b="1" kern="1200" dirty="0">
                          <a:solidFill>
                            <a:srgbClr val="FFFF00"/>
                          </a:solidFill>
                          <a:effectLst/>
                          <a:latin typeface="Franklin Gothic Book" panose="020B0503020102020204" pitchFamily="34" charset="0"/>
                          <a:ea typeface="Calibri" panose="020F0502020204030204" pitchFamily="34" charset="0"/>
                        </a:rPr>
                        <a:t>CROATIA</a:t>
                      </a:r>
                      <a:endParaRPr lang="hr-HR" sz="20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748403336"/>
                  </a:ext>
                </a:extLst>
              </a:tr>
              <a:tr h="566057">
                <a:tc>
                  <a:txBody>
                    <a:bodyPr/>
                    <a:lstStyle/>
                    <a:p>
                      <a:pPr algn="just">
                        <a:lnSpc>
                          <a:spcPct val="107000"/>
                        </a:lnSpc>
                        <a:spcAft>
                          <a:spcPts val="0"/>
                        </a:spcAft>
                      </a:pPr>
                      <a:r>
                        <a:rPr lang="en-US" sz="2000" b="1" kern="1200" dirty="0" smtClean="0">
                          <a:solidFill>
                            <a:schemeClr val="tx1"/>
                          </a:solidFill>
                          <a:effectLst/>
                          <a:latin typeface="+mn-lt"/>
                          <a:ea typeface="+mn-ea"/>
                          <a:cs typeface="+mn-cs"/>
                        </a:rPr>
                        <a:t>Insanity</a:t>
                      </a:r>
                      <a:endParaRPr lang="hr-HR" sz="2000" b="1"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dirty="0">
                          <a:solidFill>
                            <a:schemeClr val="tx1"/>
                          </a:solidFill>
                          <a:effectLst/>
                          <a:latin typeface="+mn-lt"/>
                          <a:ea typeface="Calibri" panose="020F0502020204030204" pitchFamily="34" charset="0"/>
                          <a:cs typeface="Times New Roman" panose="02020603050405020304" pitchFamily="18" charset="0"/>
                        </a:rPr>
                        <a:t>Insanity </a:t>
                      </a:r>
                      <a:r>
                        <a:rPr lang="en-US" sz="2000" dirty="0" smtClean="0">
                          <a:solidFill>
                            <a:schemeClr val="tx1"/>
                          </a:solidFill>
                          <a:effectLst/>
                          <a:latin typeface="+mn-lt"/>
                          <a:ea typeface="Calibri" panose="020F0502020204030204" pitchFamily="34" charset="0"/>
                          <a:cs typeface="Times New Roman" panose="02020603050405020304" pitchFamily="18" charset="0"/>
                        </a:rPr>
                        <a:t>(Art  </a:t>
                      </a:r>
                      <a:r>
                        <a:rPr lang="en-US" sz="2000" dirty="0">
                          <a:solidFill>
                            <a:schemeClr val="tx1"/>
                          </a:solidFill>
                          <a:effectLst/>
                          <a:latin typeface="+mn-lt"/>
                          <a:ea typeface="Calibri" panose="020F0502020204030204" pitchFamily="34" charset="0"/>
                          <a:cs typeface="Times New Roman" panose="02020603050405020304" pitchFamily="18" charset="0"/>
                        </a:rPr>
                        <a:t>20 </a:t>
                      </a:r>
                      <a:r>
                        <a:rPr lang="en-US" sz="2000" dirty="0" err="1">
                          <a:solidFill>
                            <a:schemeClr val="tx1"/>
                          </a:solidFill>
                          <a:effectLst/>
                          <a:latin typeface="+mn-lt"/>
                          <a:ea typeface="Calibri" panose="020F0502020204030204" pitchFamily="34" charset="0"/>
                          <a:cs typeface="Times New Roman" panose="02020603050405020304" pitchFamily="18" charset="0"/>
                        </a:rPr>
                        <a:t>StGB</a:t>
                      </a:r>
                      <a:r>
                        <a:rPr lang="en-US" sz="2000" dirty="0" smtClean="0">
                          <a:solidFill>
                            <a:schemeClr val="tx1"/>
                          </a:solidFill>
                          <a:effectLst/>
                          <a:latin typeface="+mn-lt"/>
                          <a:ea typeface="Calibri" panose="020F0502020204030204" pitchFamily="34" charset="0"/>
                          <a:cs typeface="Times New Roman" panose="02020603050405020304" pitchFamily="18" charset="0"/>
                        </a:rPr>
                        <a:t>)</a:t>
                      </a:r>
                      <a:endParaRPr lang="hr-HR" sz="2000" dirty="0" smtClean="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dirty="0" smtClean="0">
                          <a:solidFill>
                            <a:schemeClr val="tx1"/>
                          </a:solidFill>
                          <a:effectLst/>
                          <a:latin typeface="+mn-lt"/>
                          <a:ea typeface="Calibri" panose="020F0502020204030204" pitchFamily="34" charset="0"/>
                          <a:cs typeface="Times New Roman" panose="02020603050405020304" pitchFamily="18" charset="0"/>
                        </a:rPr>
                        <a:t>Insanity</a:t>
                      </a:r>
                      <a:r>
                        <a:rPr lang="hr-HR" sz="2000" b="1" dirty="0" smtClean="0">
                          <a:solidFill>
                            <a:schemeClr val="tx1"/>
                          </a:solidFill>
                          <a:effectLst/>
                          <a:latin typeface="+mn-lt"/>
                          <a:ea typeface="Calibri" panose="020F0502020204030204" pitchFamily="34" charset="0"/>
                          <a:cs typeface="Times New Roman" panose="02020603050405020304" pitchFamily="18" charset="0"/>
                        </a:rPr>
                        <a:t>/</a:t>
                      </a:r>
                      <a:r>
                        <a:rPr lang="en-GB" sz="2000" b="1" dirty="0" smtClean="0">
                          <a:solidFill>
                            <a:schemeClr val="tx1"/>
                          </a:solidFill>
                          <a:effectLst/>
                          <a:latin typeface="+mn-lt"/>
                          <a:ea typeface="Times New Roman" panose="02020603050405020304" pitchFamily="18" charset="0"/>
                        </a:rPr>
                        <a:t>Mental Incompetence</a:t>
                      </a:r>
                      <a:r>
                        <a:rPr lang="hr-HR" sz="2000" b="1" baseline="0" dirty="0" smtClean="0">
                          <a:solidFill>
                            <a:schemeClr val="tx1"/>
                          </a:solidFill>
                          <a:effectLst/>
                          <a:latin typeface="+mn-lt"/>
                          <a:ea typeface="Calibri" panose="020F0502020204030204" pitchFamily="34" charset="0"/>
                          <a:cs typeface="Times New Roman" panose="02020603050405020304" pitchFamily="18" charset="0"/>
                        </a:rPr>
                        <a:t> </a:t>
                      </a:r>
                      <a:r>
                        <a:rPr lang="en-US" sz="2000" dirty="0" smtClean="0">
                          <a:solidFill>
                            <a:schemeClr val="tx1"/>
                          </a:solidFill>
                          <a:effectLst/>
                          <a:latin typeface="+mn-lt"/>
                          <a:ea typeface="Calibri" panose="020F0502020204030204" pitchFamily="34" charset="0"/>
                          <a:cs typeface="Times New Roman" panose="02020603050405020304" pitchFamily="18" charset="0"/>
                        </a:rPr>
                        <a:t>(Art  </a:t>
                      </a:r>
                      <a:r>
                        <a:rPr lang="en-US" sz="2000" dirty="0">
                          <a:solidFill>
                            <a:schemeClr val="tx1"/>
                          </a:solidFill>
                          <a:effectLst/>
                          <a:latin typeface="+mn-lt"/>
                          <a:ea typeface="Calibri" panose="020F0502020204030204" pitchFamily="34" charset="0"/>
                          <a:cs typeface="Times New Roman" panose="02020603050405020304" pitchFamily="18" charset="0"/>
                        </a:rPr>
                        <a:t>24 </a:t>
                      </a:r>
                      <a:r>
                        <a:rPr lang="en-US" sz="2000" dirty="0" smtClean="0">
                          <a:solidFill>
                            <a:schemeClr val="tx1"/>
                          </a:solidFill>
                          <a:effectLst/>
                          <a:latin typeface="+mn-lt"/>
                          <a:ea typeface="Calibri" panose="020F0502020204030204" pitchFamily="34" charset="0"/>
                          <a:cs typeface="Times New Roman" panose="02020603050405020304" pitchFamily="18" charset="0"/>
                        </a:rPr>
                        <a:t>CPC)</a:t>
                      </a:r>
                      <a:endParaRPr lang="hr-HR"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0020319"/>
                  </a:ext>
                </a:extLst>
              </a:tr>
              <a:tr h="2830293">
                <a:tc>
                  <a:txBody>
                    <a:bodyPr/>
                    <a:lstStyle/>
                    <a:p>
                      <a:pPr algn="just">
                        <a:lnSpc>
                          <a:spcPct val="107000"/>
                        </a:lnSpc>
                        <a:spcAft>
                          <a:spcPts val="0"/>
                        </a:spcAft>
                      </a:pPr>
                      <a:r>
                        <a:rPr lang="en-US" sz="2000" b="1" kern="1200" dirty="0">
                          <a:solidFill>
                            <a:schemeClr val="tx1"/>
                          </a:solidFill>
                          <a:effectLst/>
                          <a:latin typeface="+mn-lt"/>
                          <a:ea typeface="+mn-ea"/>
                          <a:cs typeface="+mn-cs"/>
                        </a:rPr>
                        <a:t>Involuntary intoxication</a:t>
                      </a:r>
                      <a:endParaRPr lang="hr-HR" sz="2000" b="1"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dirty="0">
                          <a:solidFill>
                            <a:schemeClr val="tx1"/>
                          </a:solidFill>
                          <a:effectLst/>
                          <a:latin typeface="+mn-lt"/>
                          <a:ea typeface="Times New Roman" panose="02020603050405020304" pitchFamily="18" charset="0"/>
                          <a:cs typeface="Times New Roman" panose="02020603050405020304" pitchFamily="18" charset="0"/>
                        </a:rPr>
                        <a:t>Excessive self-defense </a:t>
                      </a:r>
                      <a:r>
                        <a:rPr lang="en-US" sz="2000" b="1" dirty="0" smtClean="0">
                          <a:solidFill>
                            <a:schemeClr val="tx1"/>
                          </a:solidFill>
                          <a:effectLst/>
                          <a:latin typeface="+mn-lt"/>
                          <a:ea typeface="Times New Roman" panose="02020603050405020304" pitchFamily="18" charset="0"/>
                          <a:cs typeface="Times New Roman" panose="02020603050405020304" pitchFamily="18" charset="0"/>
                        </a:rPr>
                        <a:t>(</a:t>
                      </a:r>
                      <a:r>
                        <a:rPr lang="en-US" sz="2000" dirty="0" smtClean="0">
                          <a:solidFill>
                            <a:schemeClr val="tx1"/>
                          </a:solidFill>
                          <a:effectLst/>
                          <a:latin typeface="+mn-lt"/>
                          <a:ea typeface="Times New Roman" panose="02020603050405020304" pitchFamily="18" charset="0"/>
                          <a:cs typeface="Times New Roman" panose="02020603050405020304" pitchFamily="18" charset="0"/>
                        </a:rPr>
                        <a:t>Art  </a:t>
                      </a:r>
                      <a:r>
                        <a:rPr lang="en-US" sz="2000" dirty="0">
                          <a:solidFill>
                            <a:schemeClr val="tx1"/>
                          </a:solidFill>
                          <a:effectLst/>
                          <a:latin typeface="+mn-lt"/>
                          <a:ea typeface="Times New Roman" panose="02020603050405020304" pitchFamily="18" charset="0"/>
                          <a:cs typeface="Times New Roman" panose="02020603050405020304" pitchFamily="18" charset="0"/>
                        </a:rPr>
                        <a:t>33 </a:t>
                      </a:r>
                      <a:r>
                        <a:rPr lang="en-US" sz="2000" dirty="0" err="1">
                          <a:solidFill>
                            <a:schemeClr val="tx1"/>
                          </a:solidFill>
                          <a:effectLst/>
                          <a:latin typeface="+mn-lt"/>
                          <a:ea typeface="Times New Roman" panose="02020603050405020304" pitchFamily="18" charset="0"/>
                          <a:cs typeface="Times New Roman" panose="02020603050405020304" pitchFamily="18" charset="0"/>
                        </a:rPr>
                        <a:t>StGB</a:t>
                      </a:r>
                      <a:r>
                        <a:rPr lang="en-US" sz="2000" dirty="0">
                          <a:solidFill>
                            <a:schemeClr val="tx1"/>
                          </a:solidFill>
                          <a:effectLst/>
                          <a:latin typeface="+mn-lt"/>
                          <a:ea typeface="Times New Roman" panose="02020603050405020304" pitchFamily="18" charset="0"/>
                          <a:cs typeface="Times New Roman" panose="02020603050405020304" pitchFamily="18" charset="0"/>
                        </a:rPr>
                        <a:t>)</a:t>
                      </a:r>
                      <a:endParaRPr lang="hr-HR" sz="20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US" sz="2000" dirty="0">
                          <a:solidFill>
                            <a:schemeClr val="tx1"/>
                          </a:solidFill>
                          <a:effectLst/>
                          <a:latin typeface="+mn-lt"/>
                          <a:ea typeface="Calibri" panose="020F0502020204030204" pitchFamily="34" charset="0"/>
                          <a:cs typeface="Times New Roman" panose="02020603050405020304" pitchFamily="18" charset="0"/>
                        </a:rPr>
                        <a:t> </a:t>
                      </a:r>
                      <a:endParaRPr lang="hr-HR"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dirty="0">
                          <a:solidFill>
                            <a:schemeClr val="tx1"/>
                          </a:solidFill>
                          <a:effectLst/>
                          <a:latin typeface="+mn-lt"/>
                          <a:ea typeface="Times New Roman" panose="02020603050405020304" pitchFamily="18" charset="0"/>
                          <a:cs typeface="Times New Roman" panose="02020603050405020304" pitchFamily="18" charset="0"/>
                        </a:rPr>
                        <a:t>Excessive self-defense </a:t>
                      </a:r>
                      <a:r>
                        <a:rPr lang="en-US" sz="2000" dirty="0">
                          <a:solidFill>
                            <a:schemeClr val="tx1"/>
                          </a:solidFill>
                          <a:effectLst/>
                          <a:latin typeface="+mn-lt"/>
                          <a:ea typeface="Times New Roman" panose="02020603050405020304" pitchFamily="18" charset="0"/>
                          <a:cs typeface="Times New Roman" panose="02020603050405020304" pitchFamily="18" charset="0"/>
                        </a:rPr>
                        <a:t>(necessary defense) </a:t>
                      </a:r>
                      <a:r>
                        <a:rPr lang="en-US" sz="2000" dirty="0" smtClean="0">
                          <a:solidFill>
                            <a:schemeClr val="tx1"/>
                          </a:solidFill>
                          <a:effectLst/>
                          <a:latin typeface="+mn-lt"/>
                          <a:ea typeface="Times New Roman" panose="02020603050405020304" pitchFamily="18" charset="0"/>
                          <a:cs typeface="Times New Roman" panose="02020603050405020304" pitchFamily="18" charset="0"/>
                        </a:rPr>
                        <a:t>(Art  </a:t>
                      </a:r>
                      <a:r>
                        <a:rPr lang="en-US" sz="2000" dirty="0">
                          <a:solidFill>
                            <a:schemeClr val="tx1"/>
                          </a:solidFill>
                          <a:effectLst/>
                          <a:latin typeface="+mn-lt"/>
                          <a:ea typeface="Times New Roman" panose="02020603050405020304" pitchFamily="18" charset="0"/>
                          <a:cs typeface="Times New Roman" panose="02020603050405020304" pitchFamily="18" charset="0"/>
                        </a:rPr>
                        <a:t>21 § 4 </a:t>
                      </a:r>
                      <a:r>
                        <a:rPr lang="en-US" sz="2000" dirty="0" smtClean="0">
                          <a:solidFill>
                            <a:schemeClr val="tx1"/>
                          </a:solidFill>
                          <a:effectLst/>
                          <a:latin typeface="+mn-lt"/>
                          <a:ea typeface="Times New Roman" panose="02020603050405020304" pitchFamily="18" charset="0"/>
                          <a:cs typeface="Times New Roman" panose="02020603050405020304" pitchFamily="18" charset="0"/>
                        </a:rPr>
                        <a:t>CPC)- </a:t>
                      </a:r>
                      <a:r>
                        <a:rPr lang="en-US" sz="2000" kern="1200" dirty="0">
                          <a:solidFill>
                            <a:schemeClr val="tx1"/>
                          </a:solidFill>
                          <a:effectLst/>
                          <a:latin typeface="+mn-lt"/>
                          <a:ea typeface="+mn-ea"/>
                          <a:cs typeface="+mn-cs"/>
                        </a:rPr>
                        <a:t>exceeding the limits of self-defense because of strong scare</a:t>
                      </a:r>
                      <a:endParaRPr lang="hr-HR"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810684"/>
                  </a:ext>
                </a:extLst>
              </a:tr>
              <a:tr h="1132120">
                <a:tc>
                  <a:txBody>
                    <a:bodyPr/>
                    <a:lstStyle/>
                    <a:p>
                      <a:pPr algn="just">
                        <a:lnSpc>
                          <a:spcPct val="107000"/>
                        </a:lnSpc>
                        <a:spcAft>
                          <a:spcPts val="0"/>
                        </a:spcAft>
                      </a:pPr>
                      <a:r>
                        <a:rPr lang="en-US" sz="2000" b="1" kern="1200" dirty="0">
                          <a:solidFill>
                            <a:schemeClr val="tx1"/>
                          </a:solidFill>
                          <a:effectLst/>
                          <a:latin typeface="+mn-lt"/>
                          <a:ea typeface="+mn-ea"/>
                          <a:cs typeface="+mn-cs"/>
                        </a:rPr>
                        <a:t>Duress</a:t>
                      </a:r>
                      <a:r>
                        <a:rPr lang="en-US" sz="2000" kern="1200" dirty="0">
                          <a:solidFill>
                            <a:schemeClr val="tx1"/>
                          </a:solidFill>
                          <a:effectLst/>
                          <a:latin typeface="+mn-lt"/>
                          <a:ea typeface="+mn-ea"/>
                          <a:cs typeface="+mn-cs"/>
                        </a:rPr>
                        <a:t> (</a:t>
                      </a:r>
                      <a:r>
                        <a:rPr lang="en-US" sz="2000" kern="1200" dirty="0" smtClean="0">
                          <a:solidFill>
                            <a:schemeClr val="tx1"/>
                          </a:solidFill>
                          <a:effectLst/>
                          <a:latin typeface="+mn-lt"/>
                          <a:ea typeface="+mn-ea"/>
                          <a:cs typeface="+mn-cs"/>
                        </a:rPr>
                        <a:t>force</a:t>
                      </a:r>
                      <a:r>
                        <a:rPr lang="hr-HR" sz="2000" kern="1200" dirty="0" smtClean="0">
                          <a:solidFill>
                            <a:schemeClr val="tx1"/>
                          </a:solidFill>
                          <a:effectLst/>
                          <a:latin typeface="+mn-lt"/>
                          <a:ea typeface="+mn-ea"/>
                          <a:cs typeface="+mn-cs"/>
                        </a:rPr>
                        <a:t>-</a:t>
                      </a:r>
                      <a:r>
                        <a:rPr lang="hr-HR" sz="2000" kern="1200" baseline="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vis </a:t>
                      </a:r>
                      <a:r>
                        <a:rPr lang="en-US" sz="2000" i="1" kern="1200" dirty="0" err="1">
                          <a:solidFill>
                            <a:schemeClr val="tx1"/>
                          </a:solidFill>
                          <a:effectLst/>
                          <a:latin typeface="+mn-lt"/>
                          <a:ea typeface="+mn-ea"/>
                          <a:cs typeface="+mn-cs"/>
                        </a:rPr>
                        <a:t>apsoluta</a:t>
                      </a:r>
                      <a:r>
                        <a:rPr lang="en-US" sz="2000" i="1" kern="1200" dirty="0">
                          <a:solidFill>
                            <a:schemeClr val="tx1"/>
                          </a:solidFill>
                          <a:effectLst/>
                          <a:latin typeface="+mn-lt"/>
                          <a:ea typeface="+mn-ea"/>
                          <a:cs typeface="+mn-cs"/>
                        </a:rPr>
                        <a:t>/vis </a:t>
                      </a:r>
                      <a:r>
                        <a:rPr lang="en-US" sz="2000" i="1" kern="1200" dirty="0" err="1" smtClean="0">
                          <a:solidFill>
                            <a:schemeClr val="tx1"/>
                          </a:solidFill>
                          <a:effectLst/>
                          <a:latin typeface="+mn-lt"/>
                          <a:ea typeface="+mn-ea"/>
                          <a:cs typeface="+mn-cs"/>
                        </a:rPr>
                        <a:t>compulsiva</a:t>
                      </a:r>
                      <a:r>
                        <a:rPr lang="en-US" sz="2000" kern="1200" dirty="0" smtClean="0">
                          <a:solidFill>
                            <a:schemeClr val="tx1"/>
                          </a:solidFill>
                          <a:effectLst/>
                          <a:latin typeface="+mn-lt"/>
                          <a:ea typeface="+mn-ea"/>
                          <a:cs typeface="+mn-cs"/>
                        </a:rPr>
                        <a:t> </a:t>
                      </a:r>
                      <a:r>
                        <a:rPr lang="en-US" sz="2000" kern="1200" dirty="0">
                          <a:solidFill>
                            <a:schemeClr val="tx1"/>
                          </a:solidFill>
                          <a:effectLst/>
                          <a:latin typeface="+mn-lt"/>
                          <a:ea typeface="+mn-ea"/>
                          <a:cs typeface="+mn-cs"/>
                        </a:rPr>
                        <a:t>and threat)</a:t>
                      </a:r>
                      <a:endParaRPr lang="hr-HR"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2000" b="1" dirty="0">
                          <a:solidFill>
                            <a:schemeClr val="tx1"/>
                          </a:solidFill>
                          <a:effectLst/>
                          <a:latin typeface="+mn-lt"/>
                          <a:ea typeface="Calibri" panose="020F0502020204030204" pitchFamily="34" charset="0"/>
                          <a:cs typeface="Times New Roman" panose="02020603050405020304" pitchFamily="18" charset="0"/>
                        </a:rPr>
                        <a:t>Duress</a:t>
                      </a:r>
                      <a:r>
                        <a:rPr lang="en-US" sz="2000" dirty="0">
                          <a:solidFill>
                            <a:schemeClr val="tx1"/>
                          </a:solidFill>
                          <a:effectLst/>
                          <a:latin typeface="+mn-lt"/>
                          <a:ea typeface="Calibri" panose="020F0502020204030204" pitchFamily="34" charset="0"/>
                          <a:cs typeface="Times New Roman" panose="02020603050405020304" pitchFamily="18" charset="0"/>
                        </a:rPr>
                        <a:t> </a:t>
                      </a:r>
                      <a:r>
                        <a:rPr lang="en-US" sz="2000" dirty="0" smtClean="0">
                          <a:solidFill>
                            <a:schemeClr val="tx1"/>
                          </a:solidFill>
                          <a:effectLst/>
                          <a:latin typeface="+mn-lt"/>
                          <a:ea typeface="Calibri" panose="020F0502020204030204" pitchFamily="34" charset="0"/>
                          <a:cs typeface="Times New Roman" panose="02020603050405020304" pitchFamily="18" charset="0"/>
                        </a:rPr>
                        <a:t>(Art  </a:t>
                      </a:r>
                      <a:r>
                        <a:rPr lang="en-US" sz="2000" dirty="0">
                          <a:solidFill>
                            <a:schemeClr val="tx1"/>
                          </a:solidFill>
                          <a:effectLst/>
                          <a:latin typeface="+mn-lt"/>
                          <a:ea typeface="Calibri" panose="020F0502020204030204" pitchFamily="34" charset="0"/>
                          <a:cs typeface="Times New Roman" panose="02020603050405020304" pitchFamily="18" charset="0"/>
                        </a:rPr>
                        <a:t>35 </a:t>
                      </a:r>
                      <a:r>
                        <a:rPr lang="en-US" sz="2000" dirty="0">
                          <a:solidFill>
                            <a:schemeClr val="tx1"/>
                          </a:solidFill>
                          <a:effectLst/>
                          <a:latin typeface="+mn-lt"/>
                          <a:ea typeface="Times New Roman" panose="02020603050405020304" pitchFamily="18" charset="0"/>
                          <a:cs typeface="Times New Roman" panose="02020603050405020304" pitchFamily="18" charset="0"/>
                        </a:rPr>
                        <a:t>§ 1</a:t>
                      </a:r>
                      <a:r>
                        <a:rPr lang="en-US" sz="2000" dirty="0">
                          <a:solidFill>
                            <a:schemeClr val="tx1"/>
                          </a:solidFill>
                          <a:effectLst/>
                          <a:latin typeface="+mn-lt"/>
                          <a:ea typeface="Calibri" panose="020F0502020204030204" pitchFamily="34" charset="0"/>
                          <a:cs typeface="Times New Roman" panose="02020603050405020304" pitchFamily="18" charset="0"/>
                        </a:rPr>
                        <a:t>  </a:t>
                      </a:r>
                      <a:r>
                        <a:rPr lang="en-US" sz="2000" dirty="0" err="1">
                          <a:solidFill>
                            <a:schemeClr val="tx1"/>
                          </a:solidFill>
                          <a:effectLst/>
                          <a:latin typeface="+mn-lt"/>
                          <a:ea typeface="Calibri" panose="020F0502020204030204" pitchFamily="34" charset="0"/>
                          <a:cs typeface="Times New Roman" panose="02020603050405020304" pitchFamily="18" charset="0"/>
                        </a:rPr>
                        <a:t>StGB</a:t>
                      </a:r>
                      <a:r>
                        <a:rPr lang="en-US" sz="2000" dirty="0">
                          <a:solidFill>
                            <a:schemeClr val="tx1"/>
                          </a:solidFill>
                          <a:effectLst/>
                          <a:latin typeface="+mn-lt"/>
                          <a:ea typeface="Calibri" panose="020F0502020204030204" pitchFamily="34" charset="0"/>
                          <a:cs typeface="Times New Roman" panose="02020603050405020304" pitchFamily="18" charset="0"/>
                        </a:rPr>
                        <a:t>)</a:t>
                      </a:r>
                      <a:endParaRPr lang="hr-HR"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chemeClr val="tx1"/>
                          </a:solidFill>
                          <a:effectLst/>
                          <a:latin typeface="+mn-lt"/>
                          <a:ea typeface="Calibri" panose="020F0502020204030204" pitchFamily="34" charset="0"/>
                          <a:cs typeface="Times New Roman" panose="02020603050405020304" pitchFamily="18" charset="0"/>
                        </a:rPr>
                        <a:t>Necessity as a reason for excluding guilt </a:t>
                      </a:r>
                      <a:r>
                        <a:rPr lang="en-US" sz="2000" dirty="0" smtClean="0">
                          <a:solidFill>
                            <a:schemeClr val="tx1"/>
                          </a:solidFill>
                          <a:effectLst/>
                          <a:latin typeface="+mn-lt"/>
                          <a:ea typeface="Calibri" panose="020F0502020204030204" pitchFamily="34" charset="0"/>
                          <a:cs typeface="Times New Roman" panose="02020603050405020304" pitchFamily="18" charset="0"/>
                        </a:rPr>
                        <a:t>(Art  </a:t>
                      </a:r>
                      <a:r>
                        <a:rPr lang="en-US" sz="2000" dirty="0">
                          <a:solidFill>
                            <a:schemeClr val="tx1"/>
                          </a:solidFill>
                          <a:effectLst/>
                          <a:latin typeface="+mn-lt"/>
                          <a:ea typeface="Calibri" panose="020F0502020204030204" pitchFamily="34" charset="0"/>
                          <a:cs typeface="Times New Roman" panose="02020603050405020304" pitchFamily="18" charset="0"/>
                        </a:rPr>
                        <a:t>22 </a:t>
                      </a:r>
                      <a:r>
                        <a:rPr lang="en-US" sz="2000" dirty="0">
                          <a:solidFill>
                            <a:schemeClr val="tx1"/>
                          </a:solidFill>
                          <a:effectLst/>
                          <a:latin typeface="+mn-lt"/>
                          <a:ea typeface="Times New Roman" panose="02020603050405020304" pitchFamily="18" charset="0"/>
                          <a:cs typeface="Times New Roman" panose="02020603050405020304" pitchFamily="18" charset="0"/>
                        </a:rPr>
                        <a:t>§ </a:t>
                      </a:r>
                      <a:r>
                        <a:rPr lang="en-US" sz="2000" dirty="0">
                          <a:solidFill>
                            <a:schemeClr val="tx1"/>
                          </a:solidFill>
                          <a:effectLst/>
                          <a:latin typeface="+mn-lt"/>
                          <a:ea typeface="Calibri" panose="020F0502020204030204" pitchFamily="34" charset="0"/>
                          <a:cs typeface="Times New Roman" panose="02020603050405020304" pitchFamily="18" charset="0"/>
                        </a:rPr>
                        <a:t>2 </a:t>
                      </a:r>
                      <a:r>
                        <a:rPr lang="en-US" sz="2000" dirty="0" smtClean="0">
                          <a:solidFill>
                            <a:schemeClr val="tx1"/>
                          </a:solidFill>
                          <a:effectLst/>
                          <a:latin typeface="+mn-lt"/>
                          <a:ea typeface="Calibri" panose="020F0502020204030204" pitchFamily="34" charset="0"/>
                          <a:cs typeface="Times New Roman" panose="02020603050405020304" pitchFamily="18" charset="0"/>
                        </a:rPr>
                        <a:t>CPC) </a:t>
                      </a:r>
                      <a:r>
                        <a:rPr lang="en-US" sz="2000" dirty="0">
                          <a:solidFill>
                            <a:schemeClr val="tx1"/>
                          </a:solidFill>
                          <a:effectLst/>
                          <a:latin typeface="+mn-lt"/>
                          <a:ea typeface="Calibri" panose="020F0502020204030204" pitchFamily="34" charset="0"/>
                          <a:cs typeface="Times New Roman" panose="02020603050405020304" pitchFamily="18" charset="0"/>
                        </a:rPr>
                        <a:t>- Duress</a:t>
                      </a:r>
                      <a:endParaRPr lang="hr-HR"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78396"/>
                  </a:ext>
                </a:extLst>
              </a:tr>
              <a:tr h="566057">
                <a:tc>
                  <a:txBody>
                    <a:bodyPr/>
                    <a:lstStyle/>
                    <a:p>
                      <a:pPr algn="just">
                        <a:lnSpc>
                          <a:spcPct val="107000"/>
                        </a:lnSpc>
                        <a:spcAft>
                          <a:spcPts val="0"/>
                        </a:spcAft>
                      </a:pPr>
                      <a:r>
                        <a:rPr lang="en-US" sz="2000" b="1" kern="1200" dirty="0">
                          <a:solidFill>
                            <a:schemeClr val="tx1"/>
                          </a:solidFill>
                          <a:effectLst/>
                          <a:latin typeface="+mn-lt"/>
                          <a:ea typeface="+mn-ea"/>
                          <a:cs typeface="+mn-cs"/>
                        </a:rPr>
                        <a:t>Personal necessity</a:t>
                      </a:r>
                      <a:endParaRPr lang="hr-HR" sz="2000" b="1"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hr-HR" sz="2000" dirty="0">
                        <a:solidFill>
                          <a:schemeClr val="tx1"/>
                        </a:solidFill>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chemeClr val="tx1"/>
                          </a:solidFill>
                          <a:effectLst/>
                          <a:latin typeface="+mn-lt"/>
                          <a:ea typeface="Calibri" panose="020F0502020204030204" pitchFamily="34" charset="0"/>
                          <a:cs typeface="Times New Roman" panose="02020603050405020304" pitchFamily="18" charset="0"/>
                        </a:rPr>
                        <a:t> </a:t>
                      </a:r>
                      <a:endParaRPr lang="hr-HR"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624208"/>
                  </a:ext>
                </a:extLst>
              </a:tr>
            </a:tbl>
          </a:graphicData>
        </a:graphic>
      </p:graphicFrame>
    </p:spTree>
    <p:extLst>
      <p:ext uri="{BB962C8B-B14F-4D97-AF65-F5344CB8AC3E}">
        <p14:creationId xmlns:p14="http://schemas.microsoft.com/office/powerpoint/2010/main" val="512537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57844979"/>
              </p:ext>
            </p:extLst>
          </p:nvPr>
        </p:nvGraphicFramePr>
        <p:xfrm>
          <a:off x="-1" y="191193"/>
          <a:ext cx="12041746" cy="6666807"/>
        </p:xfrm>
        <a:graphic>
          <a:graphicData uri="http://schemas.openxmlformats.org/drawingml/2006/table">
            <a:tbl>
              <a:tblPr firstRow="1" firstCol="1" bandRow="1"/>
              <a:tblGrid>
                <a:gridCol w="4662153">
                  <a:extLst>
                    <a:ext uri="{9D8B030D-6E8A-4147-A177-3AD203B41FA5}">
                      <a16:colId xmlns:a16="http://schemas.microsoft.com/office/drawing/2014/main" val="2977464981"/>
                    </a:ext>
                  </a:extLst>
                </a:gridCol>
                <a:gridCol w="2795372">
                  <a:extLst>
                    <a:ext uri="{9D8B030D-6E8A-4147-A177-3AD203B41FA5}">
                      <a16:colId xmlns:a16="http://schemas.microsoft.com/office/drawing/2014/main" val="1189556326"/>
                    </a:ext>
                  </a:extLst>
                </a:gridCol>
                <a:gridCol w="4584221">
                  <a:extLst>
                    <a:ext uri="{9D8B030D-6E8A-4147-A177-3AD203B41FA5}">
                      <a16:colId xmlns:a16="http://schemas.microsoft.com/office/drawing/2014/main" val="3284572025"/>
                    </a:ext>
                  </a:extLst>
                </a:gridCol>
              </a:tblGrid>
              <a:tr h="608153">
                <a:tc gridSpan="3">
                  <a:txBody>
                    <a:bodyPr/>
                    <a:lstStyle/>
                    <a:p>
                      <a:pPr algn="ctr">
                        <a:lnSpc>
                          <a:spcPct val="107000"/>
                        </a:lnSpc>
                        <a:spcAft>
                          <a:spcPts val="0"/>
                        </a:spcAft>
                      </a:pPr>
                      <a:r>
                        <a:rPr lang="hr-HR" sz="1800" dirty="0" smtClean="0">
                          <a:effectLst/>
                          <a:latin typeface="Franklin Gothic Book" panose="020B0503020102020204" pitchFamily="34" charset="0"/>
                          <a:ea typeface="Calibri" panose="020F0502020204030204" pitchFamily="34" charset="0"/>
                          <a:cs typeface="Times New Roman" panose="02020603050405020304" pitchFamily="18" charset="0"/>
                        </a:rPr>
                        <a:t>2.5. </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EXCLUSION </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(NEGATION) OF </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CULPABILITY</a:t>
                      </a:r>
                      <a:r>
                        <a:rPr lang="hr-HR" sz="1800" i="1" dirty="0" smtClean="0">
                          <a:effectLst/>
                          <a:latin typeface="Franklin Gothic Book" panose="020B0503020102020204" pitchFamily="34" charset="0"/>
                          <a:ea typeface="Calibri" panose="020F0502020204030204" pitchFamily="34" charset="0"/>
                          <a:cs typeface="Times New Roman" panose="02020603050405020304" pitchFamily="18" charset="0"/>
                        </a:rPr>
                        <a:t>/</a:t>
                      </a:r>
                      <a:r>
                        <a:rPr lang="hr-HR" sz="1800" i="1" dirty="0" err="1" smtClean="0">
                          <a:effectLst/>
                          <a:latin typeface="Franklin Gothic Book" panose="020B0503020102020204" pitchFamily="34" charset="0"/>
                          <a:ea typeface="Calibri" panose="020F0502020204030204" pitchFamily="34" charset="0"/>
                          <a:cs typeface="Times New Roman" panose="02020603050405020304" pitchFamily="18" charset="0"/>
                        </a:rPr>
                        <a:t>mens</a:t>
                      </a:r>
                      <a:r>
                        <a:rPr lang="hr-HR" sz="1800" i="1" dirty="0" smtClean="0">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800" i="1" dirty="0" err="1" smtClean="0">
                          <a:effectLst/>
                          <a:latin typeface="Franklin Gothic Book" panose="020B0503020102020204" pitchFamily="34" charset="0"/>
                          <a:ea typeface="Calibri" panose="020F0502020204030204" pitchFamily="34" charset="0"/>
                          <a:cs typeface="Times New Roman" panose="02020603050405020304" pitchFamily="18" charset="0"/>
                        </a:rPr>
                        <a:t>rea</a:t>
                      </a:r>
                      <a:r>
                        <a:rPr lang="en-US" sz="1800" dirty="0" smtClean="0">
                          <a:effectLst/>
                          <a:latin typeface="Franklin Gothic Book" panose="020B0503020102020204" pitchFamily="34" charset="0"/>
                          <a:ea typeface="Calibri" panose="020F0502020204030204" pitchFamily="34" charset="0"/>
                          <a:cs typeface="Times New Roman" panose="02020603050405020304" pitchFamily="18" charset="0"/>
                        </a:rPr>
                        <a:t>- EXCUSES</a:t>
                      </a:r>
                      <a:r>
                        <a:rPr lang="hr-HR" sz="1800" dirty="0" smtClean="0">
                          <a:effectLst/>
                          <a:latin typeface="Franklin Gothic Book" panose="020B0503020102020204" pitchFamily="34" charset="0"/>
                          <a:ea typeface="Calibri" panose="020F0502020204030204" pitchFamily="34" charset="0"/>
                          <a:cs typeface="Times New Roman" panose="02020603050405020304" pitchFamily="18" charset="0"/>
                        </a:rPr>
                        <a:t> (DEFENSES)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2980537030"/>
                  </a:ext>
                </a:extLst>
              </a:tr>
              <a:tr h="347191">
                <a:tc>
                  <a:txBody>
                    <a:bodyPr/>
                    <a:lstStyle/>
                    <a:p>
                      <a:pPr algn="just">
                        <a:lnSpc>
                          <a:spcPct val="106000"/>
                        </a:lnSpc>
                        <a:spcAft>
                          <a:spcPts val="0"/>
                        </a:spcAft>
                      </a:pPr>
                      <a:r>
                        <a:rPr lang="en-US" sz="1800" b="1" kern="1200" dirty="0">
                          <a:solidFill>
                            <a:srgbClr val="FFFF00"/>
                          </a:solidFill>
                          <a:effectLst/>
                          <a:latin typeface="Franklin Gothic Book" panose="020B0503020102020204" pitchFamily="34" charset="0"/>
                          <a:ea typeface="Calibri" panose="020F0502020204030204" pitchFamily="34" charset="0"/>
                        </a:rPr>
                        <a:t>US</a:t>
                      </a:r>
                      <a:endParaRPr lang="hr-HR" sz="18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a:lnSpc>
                          <a:spcPct val="106000"/>
                        </a:lnSpc>
                        <a:spcAft>
                          <a:spcPts val="0"/>
                        </a:spcAft>
                      </a:pPr>
                      <a:r>
                        <a:rPr lang="en-US" sz="1800" b="1" kern="1200" dirty="0">
                          <a:solidFill>
                            <a:srgbClr val="FFFF00"/>
                          </a:solidFill>
                          <a:effectLst/>
                          <a:latin typeface="Franklin Gothic Book" panose="020B0503020102020204" pitchFamily="34" charset="0"/>
                          <a:ea typeface="Calibri" panose="020F0502020204030204" pitchFamily="34" charset="0"/>
                        </a:rPr>
                        <a:t>GERMANY </a:t>
                      </a:r>
                      <a:endParaRPr lang="hr-HR" sz="18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a:lnSpc>
                          <a:spcPct val="106000"/>
                        </a:lnSpc>
                        <a:spcAft>
                          <a:spcPts val="0"/>
                        </a:spcAft>
                      </a:pPr>
                      <a:r>
                        <a:rPr lang="en-US" sz="1800" b="1" kern="1200" dirty="0">
                          <a:solidFill>
                            <a:srgbClr val="FFFF00"/>
                          </a:solidFill>
                          <a:effectLst/>
                          <a:latin typeface="Franklin Gothic Book" panose="020B0503020102020204" pitchFamily="34" charset="0"/>
                          <a:ea typeface="Calibri" panose="020F0502020204030204" pitchFamily="34" charset="0"/>
                        </a:rPr>
                        <a:t>CROATIA</a:t>
                      </a:r>
                      <a:endParaRPr lang="hr-HR" sz="1800" dirty="0">
                        <a:solidFill>
                          <a:srgbClr val="FFFF00"/>
                        </a:solidFill>
                        <a:effectLst/>
                        <a:latin typeface="Calibri" panose="020F0502020204030204" pitchFamily="34" charset="0"/>
                        <a:ea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748403336"/>
                  </a:ext>
                </a:extLst>
              </a:tr>
              <a:tr h="5711463">
                <a:tc>
                  <a:txBody>
                    <a:bodyPr/>
                    <a:lstStyle/>
                    <a:p>
                      <a:pPr algn="just">
                        <a:lnSpc>
                          <a:spcPct val="107000"/>
                        </a:lnSpc>
                        <a:spcAft>
                          <a:spcPts val="0"/>
                        </a:spcAft>
                      </a:pPr>
                      <a:r>
                        <a:rPr lang="en-US" sz="2000" b="1" kern="1200" dirty="0" smtClean="0">
                          <a:solidFill>
                            <a:schemeClr val="tx1"/>
                          </a:solidFill>
                          <a:effectLst/>
                          <a:latin typeface="+mn-lt"/>
                          <a:ea typeface="+mn-ea"/>
                          <a:cs typeface="+mn-cs"/>
                        </a:rPr>
                        <a:t>Mistakes:</a:t>
                      </a:r>
                    </a:p>
                    <a:p>
                      <a:pPr marL="342900" marR="0" lvl="0" indent="-342900" algn="just" defTabSz="914400" rtl="0" eaLnBrk="1" fontAlgn="auto" latinLnBrk="0" hangingPunct="1">
                        <a:lnSpc>
                          <a:spcPct val="107000"/>
                        </a:lnSpc>
                        <a:spcBef>
                          <a:spcPts val="0"/>
                        </a:spcBef>
                        <a:spcAft>
                          <a:spcPts val="0"/>
                        </a:spcAft>
                        <a:buClr>
                          <a:srgbClr val="191B0E"/>
                        </a:buClr>
                        <a:buSzPts val="1200"/>
                        <a:buFont typeface="Franklin Gothic Book" panose="020B0503020102020204" pitchFamily="34" charset="0"/>
                        <a:buAutoNum type="alphaLcParenR"/>
                        <a:tabLst/>
                        <a:defRPr/>
                      </a:pPr>
                      <a:r>
                        <a:rPr lang="hr-HR" sz="2000" kern="1200" dirty="0" smtClean="0">
                          <a:solidFill>
                            <a:schemeClr val="tx1"/>
                          </a:solidFill>
                          <a:effectLst/>
                          <a:latin typeface="+mn-lt"/>
                          <a:ea typeface="+mn-ea"/>
                          <a:cs typeface="+mn-cs"/>
                        </a:rPr>
                        <a:t>R</a:t>
                      </a:r>
                      <a:r>
                        <a:rPr lang="en-US" sz="2000" kern="1200" dirty="0" err="1" smtClean="0">
                          <a:solidFill>
                            <a:schemeClr val="tx1"/>
                          </a:solidFill>
                          <a:effectLst/>
                          <a:latin typeface="+mn-lt"/>
                          <a:ea typeface="+mn-ea"/>
                          <a:cs typeface="+mn-cs"/>
                        </a:rPr>
                        <a:t>easonable</a:t>
                      </a:r>
                      <a:r>
                        <a:rPr lang="en-US" sz="2000" kern="1200" dirty="0" smtClean="0">
                          <a:solidFill>
                            <a:schemeClr val="tx1"/>
                          </a:solidFill>
                          <a:effectLst/>
                          <a:latin typeface="+mn-lt"/>
                          <a:ea typeface="+mn-ea"/>
                          <a:cs typeface="+mn-cs"/>
                        </a:rPr>
                        <a:t> mistake about the factual basis of justification; </a:t>
                      </a:r>
                      <a:endParaRPr lang="en-US" sz="20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hr-HR" sz="2000" kern="1200" dirty="0" smtClean="0">
                          <a:solidFill>
                            <a:schemeClr val="tx1"/>
                          </a:solidFill>
                          <a:effectLst/>
                          <a:latin typeface="+mn-lt"/>
                          <a:ea typeface="+mn-ea"/>
                          <a:cs typeface="+mn-cs"/>
                        </a:rPr>
                        <a:t>M</a:t>
                      </a:r>
                      <a:r>
                        <a:rPr lang="en-US" sz="2000" kern="1200" dirty="0" err="1" smtClean="0">
                          <a:solidFill>
                            <a:schemeClr val="tx1"/>
                          </a:solidFill>
                          <a:effectLst/>
                          <a:latin typeface="+mn-lt"/>
                          <a:ea typeface="+mn-ea"/>
                          <a:cs typeface="+mn-cs"/>
                        </a:rPr>
                        <a:t>istakes</a:t>
                      </a:r>
                      <a:r>
                        <a:rPr lang="en-US" sz="2000" kern="1200" dirty="0" smtClean="0">
                          <a:solidFill>
                            <a:schemeClr val="tx1"/>
                          </a:solidFill>
                          <a:effectLst/>
                          <a:latin typeface="+mn-lt"/>
                          <a:ea typeface="+mn-ea"/>
                          <a:cs typeface="+mn-cs"/>
                        </a:rPr>
                        <a:t> of law; </a:t>
                      </a:r>
                      <a:endParaRPr lang="en-US" sz="20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hr-HR" sz="2000" kern="1200" dirty="0" smtClean="0">
                          <a:solidFill>
                            <a:schemeClr val="tx1"/>
                          </a:solidFill>
                          <a:effectLst/>
                          <a:latin typeface="+mn-lt"/>
                          <a:ea typeface="+mn-ea"/>
                          <a:cs typeface="+mn-cs"/>
                        </a:rPr>
                        <a:t>R</a:t>
                      </a:r>
                      <a:r>
                        <a:rPr lang="en-US" sz="2000" kern="1200" dirty="0" err="1" smtClean="0">
                          <a:solidFill>
                            <a:schemeClr val="tx1"/>
                          </a:solidFill>
                          <a:effectLst/>
                          <a:latin typeface="+mn-lt"/>
                          <a:ea typeface="+mn-ea"/>
                          <a:cs typeface="+mn-cs"/>
                        </a:rPr>
                        <a:t>easonable</a:t>
                      </a:r>
                      <a:r>
                        <a:rPr lang="en-US" sz="2000" kern="1200" dirty="0" smtClean="0">
                          <a:solidFill>
                            <a:schemeClr val="tx1"/>
                          </a:solidFill>
                          <a:effectLst/>
                          <a:latin typeface="+mn-lt"/>
                          <a:ea typeface="+mn-ea"/>
                          <a:cs typeface="+mn-cs"/>
                        </a:rPr>
                        <a:t> failure to perceive the running of a substantial and unjustified risk</a:t>
                      </a:r>
                      <a:endParaRPr lang="en-US" sz="2000" dirty="0" smtClean="0">
                        <a:solidFill>
                          <a:schemeClr val="tx1"/>
                        </a:solidFill>
                        <a:effectLst/>
                        <a:latin typeface="+mn-lt"/>
                        <a:ea typeface="Calibri" panose="020F0502020204030204" pitchFamily="34" charset="0"/>
                        <a:cs typeface="+mn-cs"/>
                      </a:endParaRPr>
                    </a:p>
                    <a:p>
                      <a:pPr marL="457200" indent="-457200">
                        <a:buFont typeface="+mj-lt"/>
                        <a:buAutoNum type="arabicPeriod"/>
                      </a:pPr>
                      <a:r>
                        <a:rPr lang="en-US" sz="2000" dirty="0" smtClean="0">
                          <a:solidFill>
                            <a:schemeClr val="tx1"/>
                          </a:solidFill>
                        </a:rPr>
                        <a:t>Mistakes about Factual Elements of the </a:t>
                      </a:r>
                      <a:r>
                        <a:rPr lang="hr-HR" sz="2000" dirty="0" smtClean="0">
                          <a:solidFill>
                            <a:schemeClr val="tx1"/>
                          </a:solidFill>
                        </a:rPr>
                        <a:t>D</a:t>
                      </a:r>
                      <a:r>
                        <a:rPr lang="en-US" sz="2000" dirty="0" err="1" smtClean="0">
                          <a:solidFill>
                            <a:schemeClr val="tx1"/>
                          </a:solidFill>
                        </a:rPr>
                        <a:t>efinition</a:t>
                      </a:r>
                      <a:r>
                        <a:rPr lang="hr-HR" sz="2000" dirty="0" smtClean="0">
                          <a:solidFill>
                            <a:schemeClr val="tx1"/>
                          </a:solidFill>
                        </a:rPr>
                        <a:t> (</a:t>
                      </a:r>
                      <a:r>
                        <a:rPr lang="hr-HR" sz="2000" dirty="0" err="1" smtClean="0">
                          <a:solidFill>
                            <a:schemeClr val="tx1"/>
                          </a:solidFill>
                        </a:rPr>
                        <a:t>fact</a:t>
                      </a:r>
                      <a:r>
                        <a:rPr lang="hr-HR" sz="2000" dirty="0" smtClean="0">
                          <a:solidFill>
                            <a:schemeClr val="tx1"/>
                          </a:solidFill>
                        </a:rPr>
                        <a:t>)</a:t>
                      </a:r>
                      <a:endParaRPr lang="en-US" sz="2000" dirty="0" smtClean="0">
                        <a:solidFill>
                          <a:schemeClr val="tx1"/>
                        </a:solidFill>
                      </a:endParaRPr>
                    </a:p>
                    <a:p>
                      <a:pPr marL="457200" indent="-457200">
                        <a:buFont typeface="+mj-lt"/>
                        <a:buAutoNum type="arabicPeriod"/>
                      </a:pPr>
                      <a:r>
                        <a:rPr lang="en-US" sz="2000" dirty="0" smtClean="0">
                          <a:solidFill>
                            <a:schemeClr val="tx1"/>
                          </a:solidFill>
                        </a:rPr>
                        <a:t>Mistakes about Legal Aspects of the Definition</a:t>
                      </a:r>
                      <a:r>
                        <a:rPr lang="hr-HR" sz="2000" dirty="0" smtClean="0">
                          <a:solidFill>
                            <a:schemeClr val="tx1"/>
                          </a:solidFill>
                        </a:rPr>
                        <a:t> (</a:t>
                      </a:r>
                      <a:r>
                        <a:rPr lang="hr-HR" sz="2000" dirty="0" err="1" smtClean="0">
                          <a:solidFill>
                            <a:schemeClr val="tx1"/>
                          </a:solidFill>
                        </a:rPr>
                        <a:t>law</a:t>
                      </a:r>
                      <a:r>
                        <a:rPr lang="hr-HR" sz="2000" dirty="0" smtClean="0">
                          <a:solidFill>
                            <a:schemeClr val="tx1"/>
                          </a:solidFill>
                        </a:rPr>
                        <a:t>)</a:t>
                      </a:r>
                      <a:r>
                        <a:rPr lang="en-US" sz="2000" dirty="0" smtClean="0">
                          <a:solidFill>
                            <a:schemeClr val="tx1"/>
                          </a:solidFill>
                        </a:rPr>
                        <a:t> </a:t>
                      </a:r>
                    </a:p>
                    <a:p>
                      <a:pPr marL="457200" indent="-457200">
                        <a:buFont typeface="+mj-lt"/>
                        <a:buAutoNum type="arabicPeriod"/>
                      </a:pPr>
                      <a:r>
                        <a:rPr lang="en-US" sz="2000" dirty="0" smtClean="0">
                          <a:solidFill>
                            <a:schemeClr val="tx1"/>
                          </a:solidFill>
                        </a:rPr>
                        <a:t>Mistakes about Factual Elements of Justification</a:t>
                      </a:r>
                      <a:r>
                        <a:rPr lang="hr-HR" sz="2000" dirty="0" smtClean="0">
                          <a:solidFill>
                            <a:schemeClr val="tx1"/>
                          </a:solidFill>
                        </a:rPr>
                        <a:t> (</a:t>
                      </a:r>
                      <a:r>
                        <a:rPr lang="hr-HR" sz="2000" dirty="0" err="1" smtClean="0">
                          <a:solidFill>
                            <a:schemeClr val="tx1"/>
                          </a:solidFill>
                        </a:rPr>
                        <a:t>fact</a:t>
                      </a:r>
                      <a:r>
                        <a:rPr lang="hr-HR" sz="2000" dirty="0" smtClean="0">
                          <a:solidFill>
                            <a:schemeClr val="tx1"/>
                          </a:solidFill>
                        </a:rPr>
                        <a:t>)</a:t>
                      </a:r>
                      <a:endParaRPr lang="en-US" sz="2000" dirty="0" smtClean="0">
                        <a:solidFill>
                          <a:schemeClr val="tx1"/>
                        </a:solidFill>
                      </a:endParaRPr>
                    </a:p>
                    <a:p>
                      <a:pPr marL="457200" indent="-457200">
                        <a:buFont typeface="+mj-lt"/>
                        <a:buAutoNum type="arabicPeriod"/>
                      </a:pPr>
                      <a:r>
                        <a:rPr lang="en-US" sz="2000" dirty="0" smtClean="0">
                          <a:solidFill>
                            <a:schemeClr val="tx1"/>
                          </a:solidFill>
                        </a:rPr>
                        <a:t>Mistakes about Norms of Justification </a:t>
                      </a:r>
                      <a:r>
                        <a:rPr lang="hr-HR" sz="2000" dirty="0" smtClean="0">
                          <a:solidFill>
                            <a:schemeClr val="tx1"/>
                          </a:solidFill>
                        </a:rPr>
                        <a:t>(</a:t>
                      </a:r>
                      <a:r>
                        <a:rPr lang="hr-HR" sz="2000" dirty="0" err="1" smtClean="0">
                          <a:solidFill>
                            <a:schemeClr val="tx1"/>
                          </a:solidFill>
                        </a:rPr>
                        <a:t>law</a:t>
                      </a:r>
                      <a:r>
                        <a:rPr lang="hr-HR" sz="2000" dirty="0" smtClean="0">
                          <a:solidFill>
                            <a:schemeClr val="tx1"/>
                          </a:solidFill>
                        </a:rPr>
                        <a:t>)</a:t>
                      </a:r>
                      <a:endParaRPr lang="en-US" sz="2000" dirty="0" smtClean="0">
                        <a:solidFill>
                          <a:schemeClr val="tx1"/>
                        </a:solidFill>
                      </a:endParaRPr>
                    </a:p>
                    <a:p>
                      <a:pPr marL="457200" indent="-457200">
                        <a:buFont typeface="+mj-lt"/>
                        <a:buAutoNum type="arabicPeriod"/>
                      </a:pPr>
                      <a:r>
                        <a:rPr lang="en-US" sz="2000" dirty="0" smtClean="0">
                          <a:solidFill>
                            <a:schemeClr val="tx1"/>
                          </a:solidFill>
                        </a:rPr>
                        <a:t>Mistakes about Factual Elements of Excuses</a:t>
                      </a:r>
                      <a:r>
                        <a:rPr lang="hr-HR" sz="2000" dirty="0" smtClean="0">
                          <a:solidFill>
                            <a:schemeClr val="tx1"/>
                          </a:solidFill>
                        </a:rPr>
                        <a:t> (</a:t>
                      </a:r>
                      <a:r>
                        <a:rPr lang="hr-HR" sz="2000" dirty="0" err="1" smtClean="0">
                          <a:solidFill>
                            <a:schemeClr val="tx1"/>
                          </a:solidFill>
                        </a:rPr>
                        <a:t>fact</a:t>
                      </a:r>
                      <a:r>
                        <a:rPr lang="hr-HR" sz="2000" dirty="0" smtClean="0">
                          <a:solidFill>
                            <a:schemeClr val="tx1"/>
                          </a:solidFill>
                        </a:rPr>
                        <a:t>)</a:t>
                      </a:r>
                      <a:endParaRPr lang="en-US" sz="2000" dirty="0" smtClean="0">
                        <a:solidFill>
                          <a:schemeClr val="tx1"/>
                        </a:solidFill>
                      </a:endParaRPr>
                    </a:p>
                    <a:p>
                      <a:pPr marL="457200" indent="-457200">
                        <a:buFont typeface="+mj-lt"/>
                        <a:buAutoNum type="arabicPeriod"/>
                      </a:pPr>
                      <a:r>
                        <a:rPr lang="en-US" sz="1800" dirty="0" smtClean="0">
                          <a:solidFill>
                            <a:schemeClr val="tx1"/>
                          </a:solidFill>
                        </a:rPr>
                        <a:t>Mistakes about Excusing Norms</a:t>
                      </a:r>
                      <a:r>
                        <a:rPr lang="hr-HR" sz="1800" dirty="0" smtClean="0">
                          <a:solidFill>
                            <a:schemeClr val="tx1"/>
                          </a:solidFill>
                        </a:rPr>
                        <a:t> (</a:t>
                      </a:r>
                      <a:r>
                        <a:rPr lang="hr-HR" sz="1800" dirty="0" err="1" smtClean="0">
                          <a:solidFill>
                            <a:schemeClr val="tx1"/>
                          </a:solidFill>
                        </a:rPr>
                        <a:t>law</a:t>
                      </a:r>
                      <a:r>
                        <a:rPr lang="hr-HR" sz="1800" dirty="0" smtClean="0">
                          <a:solidFill>
                            <a:schemeClr val="tx1"/>
                          </a:solidFill>
                        </a:rPr>
                        <a:t>)</a:t>
                      </a:r>
                      <a:endParaRPr lang="en-US" sz="1800" dirty="0" smtClean="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dirty="0" smtClean="0">
                          <a:solidFill>
                            <a:schemeClr val="tx1"/>
                          </a:solidFill>
                          <a:effectLst/>
                          <a:latin typeface="+mn-lt"/>
                          <a:ea typeface="Calibri" panose="020F0502020204030204" pitchFamily="34" charset="0"/>
                          <a:cs typeface="Times New Roman" panose="02020603050405020304" pitchFamily="18" charset="0"/>
                        </a:rPr>
                        <a:t>Mistakes:</a:t>
                      </a:r>
                    </a:p>
                    <a:p>
                      <a:pPr marL="342900" lvl="0" indent="-342900" algn="just">
                        <a:lnSpc>
                          <a:spcPct val="107000"/>
                        </a:lnSpc>
                        <a:spcAft>
                          <a:spcPts val="0"/>
                        </a:spcAft>
                        <a:buFont typeface="+mj-lt"/>
                        <a:buAutoNum type="alphaLcParenR"/>
                      </a:pPr>
                      <a:r>
                        <a:rPr lang="en-US" sz="2000" dirty="0" smtClean="0">
                          <a:solidFill>
                            <a:schemeClr val="tx1"/>
                          </a:solidFill>
                          <a:effectLst/>
                          <a:latin typeface="+mn-lt"/>
                          <a:ea typeface="Calibri" panose="020F0502020204030204" pitchFamily="34" charset="0"/>
                          <a:cs typeface="Times New Roman" panose="02020603050405020304" pitchFamily="18" charset="0"/>
                        </a:rPr>
                        <a:t>mistake of fact (Art  16 </a:t>
                      </a:r>
                      <a:r>
                        <a:rPr lang="en-US" sz="2000" dirty="0" err="1" smtClean="0">
                          <a:solidFill>
                            <a:schemeClr val="tx1"/>
                          </a:solidFill>
                          <a:effectLst/>
                          <a:latin typeface="+mn-lt"/>
                          <a:ea typeface="Calibri" panose="020F0502020204030204" pitchFamily="34" charset="0"/>
                          <a:cs typeface="Times New Roman" panose="02020603050405020304" pitchFamily="18" charset="0"/>
                        </a:rPr>
                        <a:t>StGB</a:t>
                      </a:r>
                      <a:r>
                        <a:rPr lang="en-US" sz="2000" dirty="0" smtClean="0">
                          <a:solidFill>
                            <a:schemeClr val="tx1"/>
                          </a:solidFill>
                          <a:effectLst/>
                          <a:latin typeface="+mn-lt"/>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mj-lt"/>
                        <a:buAutoNum type="alphaLcParenR"/>
                      </a:pPr>
                      <a:r>
                        <a:rPr lang="en-US" sz="2000" dirty="0" smtClean="0">
                          <a:solidFill>
                            <a:schemeClr val="tx1"/>
                          </a:solidFill>
                          <a:effectLst/>
                          <a:latin typeface="+mn-lt"/>
                          <a:ea typeface="Calibri" panose="020F0502020204030204" pitchFamily="34" charset="0"/>
                          <a:cs typeface="Times New Roman" panose="02020603050405020304" pitchFamily="18" charset="0"/>
                        </a:rPr>
                        <a:t>mistake of law (Art  17 </a:t>
                      </a:r>
                      <a:r>
                        <a:rPr lang="en-US" sz="2000" dirty="0" err="1" smtClean="0">
                          <a:solidFill>
                            <a:schemeClr val="tx1"/>
                          </a:solidFill>
                          <a:effectLst/>
                          <a:latin typeface="+mn-lt"/>
                          <a:ea typeface="Calibri" panose="020F0502020204030204" pitchFamily="34" charset="0"/>
                          <a:cs typeface="Times New Roman" panose="02020603050405020304" pitchFamily="18" charset="0"/>
                        </a:rPr>
                        <a:t>StGB</a:t>
                      </a:r>
                      <a:r>
                        <a:rPr lang="en-US" sz="2000" dirty="0" smtClean="0">
                          <a:solidFill>
                            <a:schemeClr val="tx1"/>
                          </a:solidFill>
                          <a:effectLst/>
                          <a:latin typeface="+mn-lt"/>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mj-lt"/>
                        <a:buAutoNum type="alphaLcParenR"/>
                      </a:pPr>
                      <a:r>
                        <a:rPr lang="en-US" sz="2000" dirty="0" smtClean="0">
                          <a:solidFill>
                            <a:schemeClr val="tx1"/>
                          </a:solidFill>
                          <a:effectLst/>
                          <a:latin typeface="+mn-lt"/>
                          <a:ea typeface="Calibri" panose="020F0502020204030204" pitchFamily="34" charset="0"/>
                          <a:cs typeface="Times New Roman" panose="02020603050405020304" pitchFamily="18" charset="0"/>
                        </a:rPr>
                        <a:t>mistake of duress (Art  35 </a:t>
                      </a:r>
                      <a:r>
                        <a:rPr lang="en-US" sz="2000" dirty="0" smtClean="0">
                          <a:solidFill>
                            <a:schemeClr val="tx1"/>
                          </a:solidFill>
                          <a:effectLst/>
                          <a:latin typeface="+mn-lt"/>
                          <a:ea typeface="Times New Roman" panose="02020603050405020304" pitchFamily="18" charset="0"/>
                          <a:cs typeface="Times New Roman" panose="02020603050405020304" pitchFamily="18" charset="0"/>
                        </a:rPr>
                        <a:t>§ 2 </a:t>
                      </a:r>
                      <a:r>
                        <a:rPr lang="en-US" sz="2000" dirty="0" err="1" smtClean="0">
                          <a:solidFill>
                            <a:schemeClr val="tx1"/>
                          </a:solidFill>
                          <a:effectLst/>
                          <a:latin typeface="+mn-lt"/>
                          <a:ea typeface="Times New Roman" panose="02020603050405020304" pitchFamily="18" charset="0"/>
                          <a:cs typeface="Times New Roman" panose="02020603050405020304" pitchFamily="18" charset="0"/>
                        </a:rPr>
                        <a:t>StGB</a:t>
                      </a:r>
                      <a:r>
                        <a:rPr lang="en-US" sz="2000" dirty="0" smtClean="0">
                          <a:solidFill>
                            <a:schemeClr val="tx1"/>
                          </a:solidFill>
                          <a:effectLst/>
                          <a:latin typeface="+mn-lt"/>
                          <a:ea typeface="Calibri" panose="020F0502020204030204" pitchFamily="34" charset="0"/>
                          <a:cs typeface="Times New Roman" panose="02020603050405020304" pitchFamily="18" charset="0"/>
                        </a:rPr>
                        <a:t>)</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kern="1200" dirty="0" smtClean="0">
                          <a:solidFill>
                            <a:schemeClr val="tx1"/>
                          </a:solidFill>
                          <a:effectLst/>
                          <a:latin typeface="+mn-lt"/>
                          <a:ea typeface="+mn-ea"/>
                          <a:cs typeface="+mn-cs"/>
                        </a:rPr>
                        <a:t>Mistakes:</a:t>
                      </a:r>
                      <a:endParaRPr lang="en-US" sz="2000" b="1" dirty="0" smtClean="0">
                        <a:solidFill>
                          <a:schemeClr val="tx1"/>
                        </a:solidFill>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en-US" sz="2000" dirty="0" smtClean="0">
                          <a:solidFill>
                            <a:schemeClr val="tx1"/>
                          </a:solidFill>
                          <a:effectLst/>
                          <a:latin typeface="+mn-lt"/>
                          <a:ea typeface="Calibri" panose="020F0502020204030204" pitchFamily="34" charset="0"/>
                          <a:cs typeface="Times New Roman" panose="02020603050405020304" pitchFamily="18" charset="0"/>
                        </a:rPr>
                        <a:t>Mistake as to Elements Constituting an Offence </a:t>
                      </a:r>
                      <a:r>
                        <a:rPr lang="en-US" sz="2000" kern="1200" dirty="0" smtClean="0">
                          <a:solidFill>
                            <a:schemeClr val="tx1"/>
                          </a:solidFill>
                          <a:effectLst/>
                          <a:latin typeface="+mn-lt"/>
                          <a:ea typeface="Calibri" panose="020F0502020204030204" pitchFamily="34" charset="0"/>
                          <a:cs typeface="+mn-cs"/>
                        </a:rPr>
                        <a:t>(of statutory element of the offence; </a:t>
                      </a:r>
                      <a:r>
                        <a:rPr kumimoji="0" lang="en-US" sz="20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rPr>
                        <a:t>(of fact ) </a:t>
                      </a:r>
                      <a:r>
                        <a:rPr lang="en-US" sz="2000" kern="1200" dirty="0" smtClean="0">
                          <a:solidFill>
                            <a:schemeClr val="tx1"/>
                          </a:solidFill>
                          <a:effectLst/>
                          <a:latin typeface="+mn-lt"/>
                          <a:ea typeface="Calibri" panose="020F0502020204030204" pitchFamily="34" charset="0"/>
                          <a:cs typeface="+mn-cs"/>
                        </a:rPr>
                        <a:t>Art  30 CPC)  </a:t>
                      </a:r>
                      <a:endParaRPr lang="en-US" sz="20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hr-HR" sz="2000" kern="1200" dirty="0" smtClean="0">
                          <a:solidFill>
                            <a:schemeClr val="tx1"/>
                          </a:solidFill>
                          <a:effectLst/>
                          <a:latin typeface="+mn-lt"/>
                          <a:ea typeface="+mn-ea"/>
                          <a:cs typeface="+mn-cs"/>
                        </a:rPr>
                        <a:t>M</a:t>
                      </a:r>
                      <a:r>
                        <a:rPr lang="en-US" sz="2000" kern="1200" dirty="0" err="1" smtClean="0">
                          <a:solidFill>
                            <a:schemeClr val="tx1"/>
                          </a:solidFill>
                          <a:effectLst/>
                          <a:latin typeface="+mn-lt"/>
                          <a:ea typeface="+mn-ea"/>
                          <a:cs typeface="+mn-cs"/>
                        </a:rPr>
                        <a:t>istakes</a:t>
                      </a:r>
                      <a:r>
                        <a:rPr lang="en-US" sz="2000" kern="1200" dirty="0" smtClean="0">
                          <a:solidFill>
                            <a:schemeClr val="tx1"/>
                          </a:solidFill>
                          <a:effectLst/>
                          <a:latin typeface="+mn-lt"/>
                          <a:ea typeface="+mn-ea"/>
                          <a:cs typeface="+mn-cs"/>
                        </a:rPr>
                        <a:t> as</a:t>
                      </a:r>
                      <a:r>
                        <a:rPr lang="en-US" sz="2000" kern="1200" baseline="0" dirty="0" smtClean="0">
                          <a:solidFill>
                            <a:schemeClr val="tx1"/>
                          </a:solidFill>
                          <a:effectLst/>
                          <a:latin typeface="+mn-lt"/>
                          <a:ea typeface="+mn-ea"/>
                          <a:cs typeface="+mn-cs"/>
                        </a:rPr>
                        <a:t> to Unlawfulness </a:t>
                      </a:r>
                      <a:r>
                        <a:rPr lang="en-US" sz="2000" kern="1200" dirty="0" smtClean="0">
                          <a:solidFill>
                            <a:schemeClr val="tx1"/>
                          </a:solidFill>
                          <a:effectLst/>
                          <a:latin typeface="+mn-lt"/>
                          <a:ea typeface="+mn-ea"/>
                          <a:cs typeface="+mn-cs"/>
                        </a:rPr>
                        <a:t>(Art  32 CPC); (mistake o</a:t>
                      </a:r>
                      <a:r>
                        <a:rPr lang="hr-HR" sz="2000" kern="1200" dirty="0" smtClean="0">
                          <a:solidFill>
                            <a:schemeClr val="tx1"/>
                          </a:solidFill>
                          <a:effectLst/>
                          <a:latin typeface="+mn-lt"/>
                          <a:ea typeface="+mn-ea"/>
                          <a:cs typeface="+mn-cs"/>
                        </a:rPr>
                        <a:t>f</a:t>
                      </a:r>
                      <a:r>
                        <a:rPr lang="en-US" sz="2000" kern="1200" dirty="0" smtClean="0">
                          <a:solidFill>
                            <a:schemeClr val="tx1"/>
                          </a:solidFill>
                          <a:effectLst/>
                          <a:latin typeface="+mn-lt"/>
                          <a:ea typeface="+mn-ea"/>
                          <a:cs typeface="+mn-cs"/>
                        </a:rPr>
                        <a:t> law)</a:t>
                      </a:r>
                      <a:endParaRPr lang="en-US" sz="20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en-US" sz="2000" dirty="0" smtClean="0">
                          <a:solidFill>
                            <a:schemeClr val="tx1"/>
                          </a:solidFill>
                          <a:effectLst/>
                          <a:latin typeface="+mn-lt"/>
                          <a:ea typeface="Calibri" panose="020F0502020204030204" pitchFamily="34" charset="0"/>
                          <a:cs typeface="Times New Roman" panose="02020603050405020304" pitchFamily="18" charset="0"/>
                        </a:rPr>
                        <a:t>Mistake of</a:t>
                      </a:r>
                      <a:r>
                        <a:rPr lang="en-US" sz="2000" baseline="0" dirty="0" smtClean="0">
                          <a:solidFill>
                            <a:schemeClr val="tx1"/>
                          </a:solidFill>
                          <a:effectLst/>
                          <a:latin typeface="+mn-lt"/>
                          <a:ea typeface="Calibri" panose="020F0502020204030204" pitchFamily="34" charset="0"/>
                          <a:cs typeface="Times New Roman" panose="02020603050405020304" pitchFamily="18" charset="0"/>
                        </a:rPr>
                        <a:t> Fact Justifying an Offence </a:t>
                      </a:r>
                      <a:r>
                        <a:rPr lang="en-US" sz="2000" dirty="0" smtClean="0">
                          <a:solidFill>
                            <a:schemeClr val="tx1"/>
                          </a:solidFill>
                          <a:effectLst/>
                          <a:latin typeface="+mn-lt"/>
                          <a:ea typeface="Calibri" panose="020F0502020204030204" pitchFamily="34" charset="0"/>
                          <a:cs typeface="Times New Roman" panose="02020603050405020304" pitchFamily="18" charset="0"/>
                        </a:rPr>
                        <a:t>(self – defense and necessity; Art   31 CPC); </a:t>
                      </a:r>
                      <a:endParaRPr lang="en-US" sz="2000" dirty="0" smtClean="0">
                        <a:solidFill>
                          <a:schemeClr val="tx1"/>
                        </a:solidFill>
                        <a:effectLst/>
                        <a:latin typeface="+mn-lt"/>
                        <a:ea typeface="Calibri" panose="020F0502020204030204" pitchFamily="34" charset="0"/>
                        <a:cs typeface="+mn-cs"/>
                      </a:endParaRPr>
                    </a:p>
                    <a:p>
                      <a:pPr marL="342900" lvl="0" indent="-342900" algn="just">
                        <a:lnSpc>
                          <a:spcPct val="107000"/>
                        </a:lnSpc>
                        <a:spcAft>
                          <a:spcPts val="0"/>
                        </a:spcAft>
                        <a:buClr>
                          <a:srgbClr val="191B0E"/>
                        </a:buClr>
                        <a:buSzPts val="1200"/>
                        <a:buFont typeface="Franklin Gothic Book" panose="020B0503020102020204" pitchFamily="34" charset="0"/>
                        <a:buAutoNum type="alphaLcParenR"/>
                      </a:pPr>
                      <a:r>
                        <a:rPr lang="en-US" sz="2000" dirty="0" smtClean="0">
                          <a:solidFill>
                            <a:schemeClr val="tx1"/>
                          </a:solidFill>
                          <a:effectLst/>
                          <a:latin typeface="+mn-lt"/>
                          <a:ea typeface="Calibri" panose="020F0502020204030204" pitchFamily="34" charset="0"/>
                          <a:cs typeface="Times New Roman" panose="02020603050405020304" pitchFamily="18" charset="0"/>
                        </a:rPr>
                        <a:t>Mistake about the </a:t>
                      </a:r>
                      <a:r>
                        <a:rPr lang="hr-HR" sz="2000" dirty="0" smtClean="0">
                          <a:solidFill>
                            <a:schemeClr val="tx1"/>
                          </a:solidFill>
                          <a:effectLst/>
                          <a:latin typeface="+mn-lt"/>
                          <a:ea typeface="Calibri" panose="020F0502020204030204" pitchFamily="34" charset="0"/>
                          <a:cs typeface="Times New Roman" panose="02020603050405020304" pitchFamily="18" charset="0"/>
                        </a:rPr>
                        <a:t>N</a:t>
                      </a:r>
                      <a:r>
                        <a:rPr lang="en-US" sz="2000" dirty="0" err="1" smtClean="0">
                          <a:solidFill>
                            <a:schemeClr val="tx1"/>
                          </a:solidFill>
                          <a:effectLst/>
                          <a:latin typeface="+mn-lt"/>
                          <a:ea typeface="Calibri" panose="020F0502020204030204" pitchFamily="34" charset="0"/>
                          <a:cs typeface="Times New Roman" panose="02020603050405020304" pitchFamily="18" charset="0"/>
                        </a:rPr>
                        <a:t>ecessity</a:t>
                      </a:r>
                      <a:r>
                        <a:rPr lang="en-US" sz="2000" dirty="0" smtClean="0">
                          <a:solidFill>
                            <a:schemeClr val="tx1"/>
                          </a:solidFill>
                          <a:effectLst/>
                          <a:latin typeface="+mn-lt"/>
                          <a:ea typeface="Calibri" panose="020F0502020204030204" pitchFamily="34" charset="0"/>
                          <a:cs typeface="Times New Roman" panose="02020603050405020304" pitchFamily="18" charset="0"/>
                        </a:rPr>
                        <a:t> as the </a:t>
                      </a:r>
                      <a:r>
                        <a:rPr lang="hr-HR" sz="2000" dirty="0" smtClean="0">
                          <a:solidFill>
                            <a:schemeClr val="tx1"/>
                          </a:solidFill>
                          <a:effectLst/>
                          <a:latin typeface="+mn-lt"/>
                          <a:ea typeface="Calibri" panose="020F0502020204030204" pitchFamily="34" charset="0"/>
                          <a:cs typeface="Times New Roman" panose="02020603050405020304" pitchFamily="18" charset="0"/>
                        </a:rPr>
                        <a:t>R</a:t>
                      </a:r>
                      <a:r>
                        <a:rPr lang="en-US" sz="2000" dirty="0" err="1" smtClean="0">
                          <a:solidFill>
                            <a:schemeClr val="tx1"/>
                          </a:solidFill>
                          <a:effectLst/>
                          <a:latin typeface="+mn-lt"/>
                          <a:ea typeface="Calibri" panose="020F0502020204030204" pitchFamily="34" charset="0"/>
                          <a:cs typeface="Times New Roman" panose="02020603050405020304" pitchFamily="18" charset="0"/>
                        </a:rPr>
                        <a:t>eason</a:t>
                      </a:r>
                      <a:r>
                        <a:rPr lang="en-US" sz="2000" dirty="0" smtClean="0">
                          <a:solidFill>
                            <a:schemeClr val="tx1"/>
                          </a:solidFill>
                          <a:effectLst/>
                          <a:latin typeface="+mn-lt"/>
                          <a:ea typeface="Calibri" panose="020F0502020204030204" pitchFamily="34" charset="0"/>
                          <a:cs typeface="Times New Roman" panose="02020603050405020304" pitchFamily="18" charset="0"/>
                        </a:rPr>
                        <a:t> for </a:t>
                      </a:r>
                      <a:r>
                        <a:rPr lang="hr-HR" sz="2000" dirty="0" smtClean="0">
                          <a:solidFill>
                            <a:schemeClr val="tx1"/>
                          </a:solidFill>
                          <a:effectLst/>
                          <a:latin typeface="+mn-lt"/>
                          <a:ea typeface="Calibri" panose="020F0502020204030204" pitchFamily="34" charset="0"/>
                          <a:cs typeface="Times New Roman" panose="02020603050405020304" pitchFamily="18" charset="0"/>
                        </a:rPr>
                        <a:t>E</a:t>
                      </a:r>
                      <a:r>
                        <a:rPr lang="en-US" sz="2000" dirty="0" err="1" smtClean="0">
                          <a:solidFill>
                            <a:schemeClr val="tx1"/>
                          </a:solidFill>
                          <a:effectLst/>
                          <a:latin typeface="+mn-lt"/>
                          <a:ea typeface="Calibri" panose="020F0502020204030204" pitchFamily="34" charset="0"/>
                          <a:cs typeface="Times New Roman" panose="02020603050405020304" pitchFamily="18" charset="0"/>
                        </a:rPr>
                        <a:t>xcluding</a:t>
                      </a:r>
                      <a:r>
                        <a:rPr lang="en-US" sz="2000" dirty="0" smtClean="0">
                          <a:solidFill>
                            <a:schemeClr val="tx1"/>
                          </a:solidFill>
                          <a:effectLst/>
                          <a:latin typeface="+mn-lt"/>
                          <a:ea typeface="Calibri" panose="020F0502020204030204" pitchFamily="34" charset="0"/>
                          <a:cs typeface="Times New Roman" panose="02020603050405020304" pitchFamily="18" charset="0"/>
                        </a:rPr>
                        <a:t> </a:t>
                      </a:r>
                      <a:r>
                        <a:rPr lang="hr-HR" sz="2000" dirty="0" smtClean="0">
                          <a:solidFill>
                            <a:schemeClr val="tx1"/>
                          </a:solidFill>
                          <a:effectLst/>
                          <a:latin typeface="+mn-lt"/>
                          <a:ea typeface="Calibri" panose="020F0502020204030204" pitchFamily="34" charset="0"/>
                          <a:cs typeface="Times New Roman" panose="02020603050405020304" pitchFamily="18" charset="0"/>
                        </a:rPr>
                        <a:t>Gu</a:t>
                      </a:r>
                      <a:r>
                        <a:rPr lang="en-US" sz="2000" dirty="0" err="1" smtClean="0">
                          <a:solidFill>
                            <a:schemeClr val="tx1"/>
                          </a:solidFill>
                          <a:effectLst/>
                          <a:latin typeface="+mn-lt"/>
                          <a:ea typeface="Calibri" panose="020F0502020204030204" pitchFamily="34" charset="0"/>
                          <a:cs typeface="Times New Roman" panose="02020603050405020304" pitchFamily="18" charset="0"/>
                        </a:rPr>
                        <a:t>ilt</a:t>
                      </a:r>
                      <a:r>
                        <a:rPr lang="en-US" sz="2000" dirty="0" smtClean="0">
                          <a:solidFill>
                            <a:schemeClr val="tx1"/>
                          </a:solidFill>
                          <a:effectLst/>
                          <a:latin typeface="+mn-lt"/>
                          <a:ea typeface="Calibri" panose="020F0502020204030204" pitchFamily="34" charset="0"/>
                          <a:cs typeface="Times New Roman" panose="02020603050405020304" pitchFamily="18" charset="0"/>
                        </a:rPr>
                        <a:t> (Art  22 </a:t>
                      </a:r>
                      <a:r>
                        <a:rPr lang="en-US" sz="2000" dirty="0" smtClean="0">
                          <a:solidFill>
                            <a:schemeClr val="tx1"/>
                          </a:solidFill>
                          <a:effectLst/>
                          <a:latin typeface="+mn-lt"/>
                          <a:ea typeface="Times New Roman" panose="02020603050405020304" pitchFamily="18" charset="0"/>
                          <a:cs typeface="Times New Roman" panose="02020603050405020304" pitchFamily="18" charset="0"/>
                        </a:rPr>
                        <a:t>§ 3 CPC</a:t>
                      </a:r>
                      <a:r>
                        <a:rPr lang="en-US" sz="2000" dirty="0" smtClean="0">
                          <a:solidFill>
                            <a:schemeClr val="tx1"/>
                          </a:solidFill>
                          <a:effectLst/>
                          <a:latin typeface="+mn-lt"/>
                          <a:ea typeface="Calibri" panose="020F0502020204030204" pitchFamily="34" charset="0"/>
                          <a:cs typeface="Times New Roman" panose="02020603050405020304" pitchFamily="18" charset="0"/>
                        </a:rPr>
                        <a:t>)</a:t>
                      </a:r>
                      <a:endParaRPr lang="en-US" sz="2000" dirty="0" smtClean="0">
                        <a:solidFill>
                          <a:schemeClr val="tx1"/>
                        </a:solidFill>
                        <a:effectLst/>
                        <a:latin typeface="+mn-lt"/>
                        <a:ea typeface="Calibri" panose="020F0502020204030204" pitchFamily="34" charset="0"/>
                        <a:cs typeface="+mn-cs"/>
                      </a:endParaRPr>
                    </a:p>
                    <a:p>
                      <a:pPr algn="just">
                        <a:lnSpc>
                          <a:spcPct val="107000"/>
                        </a:lnSpc>
                        <a:spcAft>
                          <a:spcPts val="0"/>
                        </a:spcAft>
                      </a:pPr>
                      <a:r>
                        <a:rPr lang="en-US" sz="2000" dirty="0" smtClean="0">
                          <a:solidFill>
                            <a:schemeClr val="tx1"/>
                          </a:solidFill>
                          <a:effectLst/>
                          <a:latin typeface="+mn-lt"/>
                          <a:ea typeface="Calibri" panose="020F0502020204030204" pitchFamily="34" charset="0"/>
                          <a:cs typeface="Times New Roman" panose="02020603050405020304" pitchFamily="18" charset="0"/>
                        </a:rPr>
                        <a:t> </a:t>
                      </a:r>
                      <a:endParaRPr lang="en-US" sz="2000" dirty="0">
                        <a:solidFill>
                          <a:schemeClr val="tx1"/>
                        </a:solidFill>
                        <a:effectLst/>
                        <a:latin typeface="+mn-lt"/>
                        <a:ea typeface="Calibri" panose="020F0502020204030204" pitchFamily="34" charset="0"/>
                        <a:cs typeface="Times New Roman" panose="02020603050405020304" pitchFamily="18" charset="0"/>
                      </a:endParaRPr>
                    </a:p>
                  </a:txBody>
                  <a:tcPr marL="54785" marR="54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082174"/>
                  </a:ext>
                </a:extLst>
              </a:tr>
            </a:tbl>
          </a:graphicData>
        </a:graphic>
      </p:graphicFrame>
    </p:spTree>
    <p:extLst>
      <p:ext uri="{BB962C8B-B14F-4D97-AF65-F5344CB8AC3E}">
        <p14:creationId xmlns:p14="http://schemas.microsoft.com/office/powerpoint/2010/main" val="3033644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07076"/>
            <a:ext cx="9601200" cy="1172095"/>
          </a:xfrm>
        </p:spPr>
        <p:txBody>
          <a:bodyPr>
            <a:normAutofit fontScale="90000"/>
          </a:bodyPr>
          <a:lstStyle/>
          <a:p>
            <a:r>
              <a:rPr lang="hr-HR" dirty="0" smtClean="0"/>
              <a:t>2.</a:t>
            </a:r>
            <a:r>
              <a:rPr lang="en-US" dirty="0" smtClean="0"/>
              <a:t>4</a:t>
            </a:r>
            <a:r>
              <a:rPr lang="en-US" dirty="0"/>
              <a:t>. </a:t>
            </a:r>
            <a:r>
              <a:rPr lang="en-US" dirty="0" err="1"/>
              <a:t>Mens</a:t>
            </a:r>
            <a:r>
              <a:rPr lang="en-US" dirty="0"/>
              <a:t> rea/ culpability (guilt)-Common LS</a:t>
            </a:r>
            <a:endParaRPr lang="hr-HR" dirty="0"/>
          </a:p>
        </p:txBody>
      </p:sp>
      <p:sp>
        <p:nvSpPr>
          <p:cNvPr id="3" name="Content Placeholder 2"/>
          <p:cNvSpPr>
            <a:spLocks noGrp="1"/>
          </p:cNvSpPr>
          <p:nvPr>
            <p:ph idx="1"/>
          </p:nvPr>
        </p:nvSpPr>
        <p:spPr>
          <a:xfrm>
            <a:off x="1371600" y="1862051"/>
            <a:ext cx="9601200" cy="4005349"/>
          </a:xfrm>
        </p:spPr>
        <p:txBody>
          <a:bodyPr>
            <a:normAutofit fontScale="85000" lnSpcReduction="20000"/>
          </a:bodyPr>
          <a:lstStyle/>
          <a:p>
            <a:pPr marL="0" indent="0">
              <a:buNone/>
            </a:pPr>
            <a:r>
              <a:rPr lang="en-US" b="1" dirty="0"/>
              <a:t>Common </a:t>
            </a:r>
            <a:r>
              <a:rPr lang="en-US" b="1" dirty="0" smtClean="0"/>
              <a:t>law:</a:t>
            </a:r>
            <a:endParaRPr lang="hr-HR" b="1" dirty="0" smtClean="0"/>
          </a:p>
          <a:p>
            <a:pPr marL="457200" indent="-457200">
              <a:buFont typeface="+mj-lt"/>
              <a:buAutoNum type="arabicPeriod"/>
            </a:pPr>
            <a:r>
              <a:rPr lang="en-US" b="1" dirty="0" smtClean="0"/>
              <a:t>general </a:t>
            </a:r>
            <a:r>
              <a:rPr lang="en-US" b="1" dirty="0"/>
              <a:t>intent (</a:t>
            </a:r>
            <a:r>
              <a:rPr lang="en-US" dirty="0"/>
              <a:t>rape, battery) – it refers to the act</a:t>
            </a:r>
            <a:r>
              <a:rPr lang="en-US" dirty="0" smtClean="0"/>
              <a:t>,</a:t>
            </a:r>
            <a:r>
              <a:rPr lang="hr-HR" dirty="0" smtClean="0"/>
              <a:t> </a:t>
            </a:r>
            <a:r>
              <a:rPr lang="en-US" dirty="0" smtClean="0"/>
              <a:t>which </a:t>
            </a:r>
            <a:r>
              <a:rPr lang="en-US" dirty="0"/>
              <a:t>presumes a general </a:t>
            </a:r>
            <a:r>
              <a:rPr lang="en-US" dirty="0" smtClean="0"/>
              <a:t>intent</a:t>
            </a:r>
            <a:r>
              <a:rPr lang="hr-HR" dirty="0" smtClean="0"/>
              <a:t> i</a:t>
            </a:r>
            <a:r>
              <a:rPr lang="en-US" dirty="0" smtClean="0"/>
              <a:t>t’s </a:t>
            </a:r>
            <a:r>
              <a:rPr lang="en-US" dirty="0"/>
              <a:t>important to determine</a:t>
            </a:r>
            <a:r>
              <a:rPr lang="en-US" dirty="0" smtClean="0"/>
              <a:t>:</a:t>
            </a:r>
            <a:endParaRPr lang="hr-HR" dirty="0" smtClean="0"/>
          </a:p>
          <a:p>
            <a:pPr marL="987552" lvl="1" indent="-457200">
              <a:buFont typeface="+mj-lt"/>
              <a:buAutoNum type="alphaLcParenR"/>
            </a:pPr>
            <a:r>
              <a:rPr lang="en-US" dirty="0" smtClean="0"/>
              <a:t>whether </a:t>
            </a:r>
            <a:r>
              <a:rPr lang="en-US" dirty="0"/>
              <a:t>the defendant had a reasonable mistake, </a:t>
            </a:r>
            <a:r>
              <a:rPr lang="en-US" dirty="0" smtClean="0"/>
              <a:t>and</a:t>
            </a:r>
            <a:endParaRPr lang="hr-HR" dirty="0" smtClean="0"/>
          </a:p>
          <a:p>
            <a:pPr marL="987552" lvl="1" indent="-457200">
              <a:buFont typeface="+mj-lt"/>
              <a:buAutoNum type="alphaLcParenR"/>
            </a:pPr>
            <a:r>
              <a:rPr lang="en-US" dirty="0" smtClean="0"/>
              <a:t>whether </a:t>
            </a:r>
            <a:r>
              <a:rPr lang="en-US" dirty="0"/>
              <a:t>defendant’s belief is honest.</a:t>
            </a:r>
          </a:p>
          <a:p>
            <a:pPr marL="0" indent="0">
              <a:buNone/>
            </a:pPr>
            <a:r>
              <a:rPr lang="en-US" dirty="0" smtClean="0"/>
              <a:t>2</a:t>
            </a:r>
            <a:r>
              <a:rPr lang="en-US" dirty="0"/>
              <a:t>. </a:t>
            </a:r>
            <a:r>
              <a:rPr lang="en-US" b="1" dirty="0"/>
              <a:t>specific intent </a:t>
            </a:r>
            <a:r>
              <a:rPr lang="en-US" dirty="0"/>
              <a:t>(</a:t>
            </a:r>
            <a:r>
              <a:rPr lang="en-US" dirty="0" smtClean="0"/>
              <a:t>1</a:t>
            </a:r>
            <a:r>
              <a:rPr lang="hr-HR" dirty="0" smtClean="0"/>
              <a:t>st </a:t>
            </a:r>
            <a:r>
              <a:rPr lang="en-US" dirty="0" smtClean="0"/>
              <a:t>murder</a:t>
            </a:r>
            <a:r>
              <a:rPr lang="en-US" dirty="0"/>
              <a:t>, robbery, larceny, attempt</a:t>
            </a:r>
            <a:r>
              <a:rPr lang="en-US" dirty="0" smtClean="0"/>
              <a:t>,</a:t>
            </a:r>
            <a:r>
              <a:rPr lang="hr-HR" dirty="0" smtClean="0"/>
              <a:t> </a:t>
            </a:r>
            <a:r>
              <a:rPr lang="en-US" dirty="0" smtClean="0"/>
              <a:t>conspiracy</a:t>
            </a:r>
            <a:r>
              <a:rPr lang="en-US" dirty="0"/>
              <a:t>) – he wants specific result, no </a:t>
            </a:r>
            <a:r>
              <a:rPr lang="en-US" dirty="0" smtClean="0"/>
              <a:t>presumption</a:t>
            </a:r>
            <a:r>
              <a:rPr lang="hr-HR" dirty="0" smtClean="0"/>
              <a:t>;</a:t>
            </a:r>
          </a:p>
          <a:p>
            <a:r>
              <a:rPr lang="hr-HR" dirty="0" smtClean="0"/>
              <a:t> </a:t>
            </a:r>
            <a:r>
              <a:rPr lang="en-US" dirty="0" smtClean="0"/>
              <a:t>knowledge </a:t>
            </a:r>
            <a:r>
              <a:rPr lang="en-US" dirty="0"/>
              <a:t>of the specific result is </a:t>
            </a:r>
            <a:r>
              <a:rPr lang="en-US" dirty="0" smtClean="0"/>
              <a:t>sufficient</a:t>
            </a:r>
            <a:endParaRPr lang="hr-HR" dirty="0" smtClean="0"/>
          </a:p>
          <a:p>
            <a:pPr marL="0" indent="0">
              <a:buNone/>
            </a:pPr>
            <a:r>
              <a:rPr lang="en-US" b="1" dirty="0" smtClean="0"/>
              <a:t>Strict </a:t>
            </a:r>
            <a:r>
              <a:rPr lang="en-US" b="1" dirty="0"/>
              <a:t>liability </a:t>
            </a:r>
            <a:r>
              <a:rPr lang="en-US" dirty="0"/>
              <a:t>– mainly used for public welfare offences</a:t>
            </a:r>
            <a:endParaRPr lang="hr-HR" dirty="0"/>
          </a:p>
        </p:txBody>
      </p:sp>
    </p:spTree>
    <p:extLst>
      <p:ext uri="{BB962C8B-B14F-4D97-AF65-F5344CB8AC3E}">
        <p14:creationId xmlns:p14="http://schemas.microsoft.com/office/powerpoint/2010/main" val="4053088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76519" y="241069"/>
          <a:ext cx="11402369" cy="6524118"/>
        </p:xfrm>
        <a:graphic>
          <a:graphicData uri="http://schemas.openxmlformats.org/drawingml/2006/table">
            <a:tbl>
              <a:tblPr firstRow="1" firstCol="1" bandRow="1"/>
              <a:tblGrid>
                <a:gridCol w="4122477">
                  <a:extLst>
                    <a:ext uri="{9D8B030D-6E8A-4147-A177-3AD203B41FA5}">
                      <a16:colId xmlns:a16="http://schemas.microsoft.com/office/drawing/2014/main" val="760035216"/>
                    </a:ext>
                  </a:extLst>
                </a:gridCol>
                <a:gridCol w="7279892">
                  <a:extLst>
                    <a:ext uri="{9D8B030D-6E8A-4147-A177-3AD203B41FA5}">
                      <a16:colId xmlns:a16="http://schemas.microsoft.com/office/drawing/2014/main" val="1338186285"/>
                    </a:ext>
                  </a:extLst>
                </a:gridCol>
              </a:tblGrid>
              <a:tr h="319265">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hr-HR" sz="1800" b="1" dirty="0" smtClean="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2.5. </a:t>
                      </a:r>
                      <a:r>
                        <a:rPr kumimoji="0" lang="en-US" sz="18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EXCUSES</a:t>
                      </a:r>
                      <a:r>
                        <a:rPr kumimoji="0" lang="hr-HR" sz="18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 GERMANY</a:t>
                      </a:r>
                      <a:endParaRPr kumimoji="0" lang="hr-HR" sz="1800" b="1" i="0" u="none" strike="noStrike" kern="1200" cap="none" spc="0" normalizeH="0" baseline="0" noProof="0" dirty="0" smtClean="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r-HR"/>
                    </a:p>
                  </a:txBody>
                  <a:tcPr/>
                </a:tc>
                <a:extLst>
                  <a:ext uri="{0D108BD9-81ED-4DB2-BD59-A6C34878D82A}">
                    <a16:rowId xmlns:a16="http://schemas.microsoft.com/office/drawing/2014/main" val="3789848458"/>
                  </a:ext>
                </a:extLst>
              </a:tr>
              <a:tr h="1449105">
                <a:tc>
                  <a:txBody>
                    <a:bodyPr/>
                    <a:lstStyle/>
                    <a:p>
                      <a:pPr algn="just">
                        <a:lnSpc>
                          <a:spcPct val="106000"/>
                        </a:lnSpc>
                        <a:spcAft>
                          <a:spcPts val="0"/>
                        </a:spcAft>
                      </a:pPr>
                      <a:r>
                        <a:rPr lang="en-US" sz="1400" b="1" kern="1200" dirty="0">
                          <a:solidFill>
                            <a:schemeClr val="tx1"/>
                          </a:solidFill>
                          <a:effectLst/>
                          <a:latin typeface="+mn-lt"/>
                          <a:ea typeface="Calibri" panose="020F0502020204030204" pitchFamily="34" charset="0"/>
                        </a:rPr>
                        <a:t>Mistake of fact </a:t>
                      </a:r>
                      <a:r>
                        <a:rPr lang="en-US" sz="1400" b="1" kern="1200" dirty="0" smtClean="0">
                          <a:solidFill>
                            <a:schemeClr val="tx1"/>
                          </a:solidFill>
                          <a:effectLst/>
                          <a:latin typeface="+mn-lt"/>
                          <a:ea typeface="Calibri" panose="020F0502020204030204" pitchFamily="34" charset="0"/>
                        </a:rPr>
                        <a:t>(Art  </a:t>
                      </a:r>
                      <a:r>
                        <a:rPr lang="en-US" sz="1400" b="1" kern="1200" dirty="0">
                          <a:solidFill>
                            <a:schemeClr val="tx1"/>
                          </a:solidFill>
                          <a:effectLst/>
                          <a:latin typeface="+mn-lt"/>
                          <a:ea typeface="Calibri" panose="020F0502020204030204" pitchFamily="34" charset="0"/>
                        </a:rPr>
                        <a:t>16 </a:t>
                      </a:r>
                      <a:r>
                        <a:rPr lang="en-US" sz="1400" b="1" kern="1200" dirty="0" err="1">
                          <a:solidFill>
                            <a:schemeClr val="tx1"/>
                          </a:solidFill>
                          <a:effectLst/>
                          <a:latin typeface="+mn-lt"/>
                          <a:ea typeface="Calibri" panose="020F0502020204030204" pitchFamily="34" charset="0"/>
                        </a:rPr>
                        <a:t>StGB</a:t>
                      </a:r>
                      <a:r>
                        <a:rPr lang="en-US" sz="1400" b="1" kern="1200" dirty="0">
                          <a:solidFill>
                            <a:schemeClr val="tx1"/>
                          </a:solidFill>
                          <a:effectLst/>
                          <a:latin typeface="+mn-lt"/>
                          <a:ea typeface="Calibri" panose="020F0502020204030204" pitchFamily="34" charset="0"/>
                        </a:rPr>
                        <a:t>) </a:t>
                      </a:r>
                      <a:endParaRPr lang="hr-HR" sz="1400" dirty="0">
                        <a:solidFill>
                          <a:schemeClr val="tx1"/>
                        </a:solidFill>
                        <a:effectLst/>
                        <a:latin typeface="+mn-lt"/>
                        <a:ea typeface="Times New Roman" panose="02020603050405020304" pitchFamily="18" charset="0"/>
                      </a:endParaRPr>
                    </a:p>
                    <a:p>
                      <a:pPr algn="just">
                        <a:lnSpc>
                          <a:spcPct val="106000"/>
                        </a:lnSpc>
                        <a:spcAft>
                          <a:spcPts val="0"/>
                        </a:spcAft>
                      </a:pPr>
                      <a:r>
                        <a:rPr lang="en-US" sz="1400" b="1" dirty="0">
                          <a:solidFill>
                            <a:schemeClr val="tx1"/>
                          </a:solidFill>
                          <a:effectLst/>
                          <a:latin typeface="+mn-lt"/>
                          <a:ea typeface="Calibri" panose="020F0502020204030204" pitchFamily="34" charset="0"/>
                          <a:cs typeface="Arial" panose="020B0604020202020204" pitchFamily="34" charset="0"/>
                        </a:rPr>
                        <a:t> </a:t>
                      </a:r>
                      <a:endParaRPr lang="hr-HR" sz="1400" dirty="0">
                        <a:solidFill>
                          <a:schemeClr val="tx1"/>
                        </a:solidFill>
                        <a:effectLst/>
                        <a:latin typeface="+mn-lt"/>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400" dirty="0">
                          <a:effectLst/>
                          <a:latin typeface="Franklin Gothic Book" panose="020B0503020102020204" pitchFamily="34" charset="0"/>
                          <a:ea typeface="Times New Roman" panose="02020603050405020304" pitchFamily="18" charset="0"/>
                        </a:rPr>
                        <a:t>“(1) Whosoever at the time of the commission of the offence is unaware of a fact which is a statutory element of the offence shall be deemed to lack intention. Any liability for negligence remains unaffected.</a:t>
                      </a:r>
                      <a:endParaRPr lang="hr-HR" sz="1400" dirty="0">
                        <a:effectLst/>
                        <a:latin typeface="Calibri" panose="020F0502020204030204" pitchFamily="34" charset="0"/>
                        <a:ea typeface="Times New Roman" panose="02020603050405020304" pitchFamily="18" charset="0"/>
                      </a:endParaRPr>
                    </a:p>
                    <a:p>
                      <a:pPr algn="just"/>
                      <a:r>
                        <a:rPr lang="en-US" sz="1400" dirty="0">
                          <a:effectLst/>
                          <a:latin typeface="Franklin Gothic Book" panose="020B0503020102020204" pitchFamily="34" charset="0"/>
                          <a:ea typeface="Times New Roman" panose="02020603050405020304" pitchFamily="18" charset="0"/>
                        </a:rPr>
                        <a:t>(2) Whosoever at the time of commission of the offence mistakenly assumes the existence of facts which would satisfy the elements of a more lenient provision, may only be punished for the intentional commission of the offence under the more lenient provision</a:t>
                      </a:r>
                      <a:r>
                        <a:rPr lang="en-US" sz="1400" dirty="0" smtClean="0">
                          <a:effectLst/>
                          <a:latin typeface="Franklin Gothic Book" panose="020B0503020102020204" pitchFamily="34" charset="0"/>
                          <a:ea typeface="Times New Roman" panose="02020603050405020304" pitchFamily="18" charset="0"/>
                        </a:rPr>
                        <a:t>”.</a:t>
                      </a:r>
                      <a:endParaRPr lang="hr-HR" sz="1400" dirty="0">
                        <a:effectLst/>
                        <a:latin typeface="Calibri" panose="020F0502020204030204" pitchFamily="34" charset="0"/>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70343"/>
                  </a:ext>
                </a:extLst>
              </a:tr>
              <a:tr h="893894">
                <a:tc>
                  <a:txBody>
                    <a:bodyPr/>
                    <a:lstStyle/>
                    <a:p>
                      <a:pPr algn="just">
                        <a:lnSpc>
                          <a:spcPct val="106000"/>
                        </a:lnSpc>
                        <a:spcAft>
                          <a:spcPts val="0"/>
                        </a:spcAft>
                      </a:pPr>
                      <a:r>
                        <a:rPr lang="en-US" sz="1400" b="1" kern="1200" dirty="0">
                          <a:solidFill>
                            <a:schemeClr val="tx1"/>
                          </a:solidFill>
                          <a:effectLst/>
                          <a:latin typeface="+mn-lt"/>
                          <a:ea typeface="Calibri" panose="020F0502020204030204" pitchFamily="34" charset="0"/>
                        </a:rPr>
                        <a:t>Mistake of law </a:t>
                      </a:r>
                      <a:r>
                        <a:rPr lang="en-US" sz="1400" b="1" kern="1200" dirty="0" smtClean="0">
                          <a:solidFill>
                            <a:schemeClr val="tx1"/>
                          </a:solidFill>
                          <a:effectLst/>
                          <a:latin typeface="+mn-lt"/>
                          <a:ea typeface="Calibri" panose="020F0502020204030204" pitchFamily="34" charset="0"/>
                        </a:rPr>
                        <a:t>(Art  </a:t>
                      </a:r>
                      <a:r>
                        <a:rPr lang="en-US" sz="1400" b="1" kern="1200" dirty="0">
                          <a:solidFill>
                            <a:schemeClr val="tx1"/>
                          </a:solidFill>
                          <a:effectLst/>
                          <a:latin typeface="+mn-lt"/>
                          <a:ea typeface="Calibri" panose="020F0502020204030204" pitchFamily="34" charset="0"/>
                        </a:rPr>
                        <a:t>17 </a:t>
                      </a:r>
                      <a:r>
                        <a:rPr lang="en-US" sz="1400" b="1" kern="1200" dirty="0" err="1">
                          <a:solidFill>
                            <a:schemeClr val="tx1"/>
                          </a:solidFill>
                          <a:effectLst/>
                          <a:latin typeface="+mn-lt"/>
                          <a:ea typeface="Calibri" panose="020F0502020204030204" pitchFamily="34" charset="0"/>
                        </a:rPr>
                        <a:t>StGB</a:t>
                      </a:r>
                      <a:endParaRPr lang="hr-HR" sz="1400" dirty="0">
                        <a:solidFill>
                          <a:schemeClr val="tx1"/>
                        </a:solidFill>
                        <a:effectLst/>
                        <a:latin typeface="+mn-lt"/>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“If at the time of the commission of the offence the offender lacks the awareness that he is acting unlawfully, he shall be deemed to have acted without guilt if the mistake was unavoidable. If the mistake was avoidable, the sentence may be mitigated pursuant to section 49(1).”</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632174"/>
                  </a:ext>
                </a:extLst>
              </a:tr>
              <a:tr h="874945">
                <a:tc>
                  <a:txBody>
                    <a:bodyPr/>
                    <a:lstStyle/>
                    <a:p>
                      <a:pPr algn="just">
                        <a:lnSpc>
                          <a:spcPct val="106000"/>
                        </a:lnSpc>
                        <a:spcAft>
                          <a:spcPts val="0"/>
                        </a:spcAft>
                      </a:pPr>
                      <a:r>
                        <a:rPr lang="en-US" sz="1400" b="1" kern="1200" dirty="0">
                          <a:solidFill>
                            <a:schemeClr val="tx1"/>
                          </a:solidFill>
                          <a:effectLst/>
                          <a:latin typeface="+mn-lt"/>
                          <a:ea typeface="Calibri" panose="020F0502020204030204" pitchFamily="34" charset="0"/>
                        </a:rPr>
                        <a:t>Mistake of duress </a:t>
                      </a:r>
                      <a:r>
                        <a:rPr lang="en-US" sz="1400" b="1" kern="1200" dirty="0" smtClean="0">
                          <a:solidFill>
                            <a:schemeClr val="tx1"/>
                          </a:solidFill>
                          <a:effectLst/>
                          <a:latin typeface="+mn-lt"/>
                          <a:ea typeface="Calibri" panose="020F0502020204030204" pitchFamily="34" charset="0"/>
                        </a:rPr>
                        <a:t>(Art  </a:t>
                      </a:r>
                      <a:r>
                        <a:rPr lang="en-US" sz="1400" b="1" kern="1200" dirty="0">
                          <a:solidFill>
                            <a:schemeClr val="tx1"/>
                          </a:solidFill>
                          <a:effectLst/>
                          <a:latin typeface="+mn-lt"/>
                          <a:ea typeface="Calibri" panose="020F0502020204030204" pitchFamily="34" charset="0"/>
                        </a:rPr>
                        <a:t>35 </a:t>
                      </a:r>
                      <a:r>
                        <a:rPr lang="en-US" sz="1400" b="1" kern="1200" dirty="0">
                          <a:solidFill>
                            <a:schemeClr val="tx1"/>
                          </a:solidFill>
                          <a:effectLst/>
                          <a:latin typeface="+mn-lt"/>
                          <a:ea typeface="Times New Roman" panose="02020603050405020304" pitchFamily="18" charset="0"/>
                        </a:rPr>
                        <a:t>§ 2 </a:t>
                      </a:r>
                      <a:r>
                        <a:rPr lang="en-US" sz="1400" b="1" kern="1200" dirty="0" err="1">
                          <a:solidFill>
                            <a:schemeClr val="tx1"/>
                          </a:solidFill>
                          <a:effectLst/>
                          <a:latin typeface="+mn-lt"/>
                          <a:ea typeface="Times New Roman" panose="02020603050405020304" pitchFamily="18" charset="0"/>
                        </a:rPr>
                        <a:t>StGB</a:t>
                      </a:r>
                      <a:r>
                        <a:rPr lang="en-US" sz="1400" b="1" kern="1200" dirty="0">
                          <a:solidFill>
                            <a:schemeClr val="tx1"/>
                          </a:solidFill>
                          <a:effectLst/>
                          <a:latin typeface="+mn-lt"/>
                          <a:ea typeface="Calibri" panose="020F0502020204030204" pitchFamily="34" charset="0"/>
                        </a:rPr>
                        <a:t>)</a:t>
                      </a:r>
                      <a:endParaRPr lang="hr-HR" sz="1400" dirty="0">
                        <a:solidFill>
                          <a:schemeClr val="tx1"/>
                        </a:solidFill>
                        <a:effectLst/>
                        <a:latin typeface="+mn-lt"/>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kern="1200" dirty="0">
                          <a:solidFill>
                            <a:srgbClr val="000000"/>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2) If at the time of the commission of the act a person mistakenly assumes that circumstances exist which would excuse him under subsection (1) above, he will only be liable if the mistake was avoidable. The sentence shall be mitigated pursuant to section 49(1).”</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416452"/>
                  </a:ext>
                </a:extLst>
              </a:tr>
              <a:tr h="446947">
                <a:tc>
                  <a:txBody>
                    <a:bodyPr/>
                    <a:lstStyle/>
                    <a:p>
                      <a:pPr algn="just">
                        <a:lnSpc>
                          <a:spcPct val="106000"/>
                        </a:lnSpc>
                      </a:pPr>
                      <a:r>
                        <a:rPr lang="en-US" sz="1400" b="1" dirty="0">
                          <a:effectLst/>
                          <a:latin typeface="+mn-lt"/>
                          <a:ea typeface="Times New Roman" panose="02020603050405020304" pitchFamily="18" charset="0"/>
                          <a:cs typeface="Arial" panose="020B0604020202020204" pitchFamily="34" charset="0"/>
                        </a:rPr>
                        <a:t>Excessive self-defense </a:t>
                      </a:r>
                      <a:r>
                        <a:rPr lang="en-US" sz="1400" b="1" dirty="0" smtClean="0">
                          <a:effectLst/>
                          <a:latin typeface="+mn-lt"/>
                          <a:ea typeface="Times New Roman" panose="02020603050405020304" pitchFamily="18" charset="0"/>
                          <a:cs typeface="Arial" panose="020B0604020202020204" pitchFamily="34" charset="0"/>
                        </a:rPr>
                        <a:t>(Art  </a:t>
                      </a:r>
                      <a:r>
                        <a:rPr lang="en-US" sz="1400" b="1" dirty="0">
                          <a:effectLst/>
                          <a:latin typeface="+mn-lt"/>
                          <a:ea typeface="Times New Roman" panose="02020603050405020304" pitchFamily="18" charset="0"/>
                          <a:cs typeface="Arial" panose="020B0604020202020204" pitchFamily="34" charset="0"/>
                        </a:rPr>
                        <a:t>33 </a:t>
                      </a:r>
                      <a:r>
                        <a:rPr lang="en-US" sz="1400" b="1" dirty="0" err="1">
                          <a:effectLst/>
                          <a:latin typeface="+mn-lt"/>
                          <a:ea typeface="Times New Roman" panose="02020603050405020304" pitchFamily="18" charset="0"/>
                          <a:cs typeface="Arial" panose="020B0604020202020204" pitchFamily="34" charset="0"/>
                        </a:rPr>
                        <a:t>StGB</a:t>
                      </a:r>
                      <a:r>
                        <a:rPr lang="en-US" sz="1400" b="1" dirty="0">
                          <a:effectLst/>
                          <a:latin typeface="+mn-lt"/>
                          <a:ea typeface="Times New Roman" panose="02020603050405020304" pitchFamily="18" charset="0"/>
                          <a:cs typeface="Arial" panose="020B0604020202020204" pitchFamily="34" charset="0"/>
                        </a:rPr>
                        <a:t>)</a:t>
                      </a:r>
                      <a:endParaRPr lang="hr-HR" sz="1400" dirty="0">
                        <a:effectLst/>
                        <a:latin typeface="+mn-lt"/>
                        <a:ea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“A person who exceeds the limits of self-defense out of confusion, fear or terror shall not be held criminally liable “</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640913"/>
                  </a:ext>
                </a:extLst>
              </a:tr>
              <a:tr h="893894">
                <a:tc>
                  <a:txBody>
                    <a:bodyPr/>
                    <a:lstStyle/>
                    <a:p>
                      <a:pPr>
                        <a:lnSpc>
                          <a:spcPct val="107000"/>
                        </a:lnSpc>
                        <a:spcAft>
                          <a:spcPts val="0"/>
                        </a:spcAft>
                      </a:pPr>
                      <a:r>
                        <a:rPr lang="en-US" sz="1400" b="1" dirty="0">
                          <a:effectLst/>
                          <a:latin typeface="+mn-lt"/>
                          <a:ea typeface="Calibri" panose="020F0502020204030204" pitchFamily="34" charset="0"/>
                          <a:cs typeface="Times New Roman" panose="02020603050405020304" pitchFamily="18" charset="0"/>
                        </a:rPr>
                        <a:t>Insanity </a:t>
                      </a:r>
                      <a:r>
                        <a:rPr lang="en-US" sz="1400" b="1" dirty="0" smtClean="0">
                          <a:effectLst/>
                          <a:latin typeface="+mn-lt"/>
                          <a:ea typeface="Calibri" panose="020F0502020204030204" pitchFamily="34" charset="0"/>
                          <a:cs typeface="Times New Roman" panose="02020603050405020304" pitchFamily="18" charset="0"/>
                        </a:rPr>
                        <a:t>(Art  </a:t>
                      </a:r>
                      <a:r>
                        <a:rPr lang="en-US" sz="1400" b="1" dirty="0">
                          <a:effectLst/>
                          <a:latin typeface="+mn-lt"/>
                          <a:ea typeface="Calibri" panose="020F0502020204030204" pitchFamily="34" charset="0"/>
                          <a:cs typeface="Times New Roman" panose="02020603050405020304" pitchFamily="18" charset="0"/>
                        </a:rPr>
                        <a:t>20 </a:t>
                      </a:r>
                      <a:r>
                        <a:rPr lang="en-US" sz="1400" b="1" dirty="0" err="1">
                          <a:effectLst/>
                          <a:latin typeface="+mn-lt"/>
                          <a:ea typeface="Calibri" panose="020F0502020204030204" pitchFamily="34" charset="0"/>
                          <a:cs typeface="Times New Roman" panose="02020603050405020304" pitchFamily="18" charset="0"/>
                        </a:rPr>
                        <a:t>StGB</a:t>
                      </a:r>
                      <a:r>
                        <a:rPr lang="en-US" sz="1400" b="1" dirty="0">
                          <a:effectLst/>
                          <a:latin typeface="+mn-lt"/>
                          <a:ea typeface="Calibri" panose="020F0502020204030204" pitchFamily="34" charset="0"/>
                          <a:cs typeface="Times New Roman" panose="02020603050405020304" pitchFamily="18" charset="0"/>
                        </a:rPr>
                        <a:t>)</a:t>
                      </a:r>
                      <a:endParaRPr lang="hr-HR" sz="1400" dirty="0">
                        <a:effectLst/>
                        <a:latin typeface="+mn-lt"/>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“Any person who at the time of the commission of the offence is incapable of appreciating the unlawfulness of their actions or of acting in accordance with any such appreciation due to a pathological mental disorder, a profound consciousness disorder, debility or any other serious mental abnormality, shall be deemed to act without guilt”.</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625681"/>
                  </a:ext>
                </a:extLst>
              </a:tr>
              <a:tr h="1564314">
                <a:tc>
                  <a:txBody>
                    <a:bodyPr/>
                    <a:lstStyle/>
                    <a:p>
                      <a:pPr>
                        <a:lnSpc>
                          <a:spcPct val="107000"/>
                        </a:lnSpc>
                        <a:spcAft>
                          <a:spcPts val="0"/>
                        </a:spcAft>
                      </a:pPr>
                      <a:r>
                        <a:rPr lang="en-US" sz="1400" b="1" dirty="0">
                          <a:effectLst/>
                          <a:latin typeface="+mn-lt"/>
                          <a:ea typeface="Calibri" panose="020F0502020204030204" pitchFamily="34" charset="0"/>
                          <a:cs typeface="Times New Roman" panose="02020603050405020304" pitchFamily="18" charset="0"/>
                        </a:rPr>
                        <a:t>Duress </a:t>
                      </a:r>
                      <a:r>
                        <a:rPr lang="en-US" sz="1400" b="1" dirty="0" smtClean="0">
                          <a:effectLst/>
                          <a:latin typeface="+mn-lt"/>
                          <a:ea typeface="Calibri" panose="020F0502020204030204" pitchFamily="34" charset="0"/>
                          <a:cs typeface="Times New Roman" panose="02020603050405020304" pitchFamily="18" charset="0"/>
                        </a:rPr>
                        <a:t>(Art  </a:t>
                      </a:r>
                      <a:r>
                        <a:rPr lang="en-US" sz="1400" b="1" dirty="0">
                          <a:effectLst/>
                          <a:latin typeface="+mn-lt"/>
                          <a:ea typeface="Calibri" panose="020F0502020204030204" pitchFamily="34" charset="0"/>
                          <a:cs typeface="Times New Roman" panose="02020603050405020304" pitchFamily="18" charset="0"/>
                        </a:rPr>
                        <a:t>35 § 1  </a:t>
                      </a:r>
                      <a:r>
                        <a:rPr lang="en-US" sz="1400" b="1" dirty="0" err="1">
                          <a:effectLst/>
                          <a:latin typeface="+mn-lt"/>
                          <a:ea typeface="Calibri" panose="020F0502020204030204" pitchFamily="34" charset="0"/>
                          <a:cs typeface="Times New Roman" panose="02020603050405020304" pitchFamily="18" charset="0"/>
                        </a:rPr>
                        <a:t>StGB</a:t>
                      </a:r>
                      <a:r>
                        <a:rPr lang="en-US" sz="1400" b="1" dirty="0">
                          <a:effectLst/>
                          <a:latin typeface="+mn-lt"/>
                          <a:ea typeface="Calibri" panose="020F0502020204030204" pitchFamily="34" charset="0"/>
                          <a:cs typeface="Times New Roman" panose="02020603050405020304" pitchFamily="18" charset="0"/>
                        </a:rPr>
                        <a:t>)</a:t>
                      </a:r>
                      <a:endParaRPr lang="hr-HR" sz="1400" dirty="0">
                        <a:effectLst/>
                        <a:latin typeface="+mn-lt"/>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“A person who, faced with an imminent danger to life, limb or freedom which cannot otherwise be averted, commits an unlawful act to avert the danger from himself, a relative or person close to him, acts without guilt. This shall not apply if and to the extent that the offender could be expected under the circumstances to accept the danger, in particular, because he himself had caused the danger, or was under a special legal obligation to do so; the sentence may be mitigated pursuant to section 49(1) unless the offender was required to accept the danger because of a special legal obligation to do so”.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859" marR="46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880117"/>
                  </a:ext>
                </a:extLst>
              </a:tr>
            </a:tbl>
          </a:graphicData>
        </a:graphic>
      </p:graphicFrame>
    </p:spTree>
    <p:extLst>
      <p:ext uri="{BB962C8B-B14F-4D97-AF65-F5344CB8AC3E}">
        <p14:creationId xmlns:p14="http://schemas.microsoft.com/office/powerpoint/2010/main" val="1218321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32849173"/>
              </p:ext>
            </p:extLst>
          </p:nvPr>
        </p:nvGraphicFramePr>
        <p:xfrm>
          <a:off x="64395" y="0"/>
          <a:ext cx="12013999" cy="6766561"/>
        </p:xfrm>
        <a:graphic>
          <a:graphicData uri="http://schemas.openxmlformats.org/drawingml/2006/table">
            <a:tbl>
              <a:tblPr firstRow="1" firstCol="1" bandRow="1"/>
              <a:tblGrid>
                <a:gridCol w="3463076">
                  <a:extLst>
                    <a:ext uri="{9D8B030D-6E8A-4147-A177-3AD203B41FA5}">
                      <a16:colId xmlns:a16="http://schemas.microsoft.com/office/drawing/2014/main" val="3882262797"/>
                    </a:ext>
                  </a:extLst>
                </a:gridCol>
                <a:gridCol w="8550923">
                  <a:extLst>
                    <a:ext uri="{9D8B030D-6E8A-4147-A177-3AD203B41FA5}">
                      <a16:colId xmlns:a16="http://schemas.microsoft.com/office/drawing/2014/main" val="1587071048"/>
                    </a:ext>
                  </a:extLst>
                </a:gridCol>
              </a:tblGrid>
              <a:tr h="330726">
                <a:tc gridSpan="2">
                  <a:txBody>
                    <a:bodyPr/>
                    <a:lstStyle/>
                    <a:p>
                      <a:pPr algn="ctr">
                        <a:lnSpc>
                          <a:spcPct val="107000"/>
                        </a:lnSpc>
                        <a:spcAft>
                          <a:spcPts val="0"/>
                        </a:spcAft>
                      </a:pPr>
                      <a:r>
                        <a:rPr lang="hr-HR" sz="1900" b="1" dirty="0" smtClean="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2.5.1. </a:t>
                      </a:r>
                      <a:r>
                        <a:rPr kumimoji="0" lang="en-US" sz="19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EXCUSES</a:t>
                      </a:r>
                      <a:r>
                        <a:rPr kumimoji="0" lang="hr-HR" sz="1900" b="1" i="0" u="none" strike="noStrike" kern="1200" cap="none" spc="0" normalizeH="0" baseline="0" noProof="0" dirty="0" smtClean="0">
                          <a:ln>
                            <a:noFill/>
                          </a:ln>
                          <a:solidFill>
                            <a:schemeClr val="tx2"/>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-CROATIA</a:t>
                      </a:r>
                      <a:endParaRPr lang="hr-HR" sz="19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hMerge="1">
                  <a:txBody>
                    <a:bodyPr/>
                    <a:lstStyle/>
                    <a:p>
                      <a:endParaRPr lang="hr-HR"/>
                    </a:p>
                  </a:txBody>
                  <a:tcPr/>
                </a:tc>
                <a:extLst>
                  <a:ext uri="{0D108BD9-81ED-4DB2-BD59-A6C34878D82A}">
                    <a16:rowId xmlns:a16="http://schemas.microsoft.com/office/drawing/2014/main" val="930682597"/>
                  </a:ext>
                </a:extLst>
              </a:tr>
              <a:tr h="982971">
                <a:tc>
                  <a:txBody>
                    <a:bodyPr/>
                    <a:lstStyle/>
                    <a:p>
                      <a:pPr algn="just">
                        <a:lnSpc>
                          <a:spcPct val="106000"/>
                        </a:lnSpc>
                        <a:spcAft>
                          <a:spcPts val="0"/>
                        </a:spcAft>
                      </a:pPr>
                      <a:r>
                        <a:rPr lang="en-US" sz="1200" b="1" kern="1200" dirty="0">
                          <a:solidFill>
                            <a:schemeClr val="tx1"/>
                          </a:solidFill>
                          <a:effectLst/>
                          <a:latin typeface="+mn-lt"/>
                          <a:ea typeface="Calibri" panose="020F0502020204030204" pitchFamily="34" charset="0"/>
                        </a:rPr>
                        <a:t>Mistake of fact /</a:t>
                      </a:r>
                      <a:r>
                        <a:rPr lang="en-US" sz="1200" b="1" dirty="0">
                          <a:solidFill>
                            <a:schemeClr val="tx1"/>
                          </a:solidFill>
                          <a:effectLst/>
                          <a:latin typeface="+mn-lt"/>
                          <a:ea typeface="Times New Roman" panose="02020603050405020304" pitchFamily="18" charset="0"/>
                        </a:rPr>
                        <a:t> </a:t>
                      </a:r>
                      <a:r>
                        <a:rPr lang="en-US" sz="1200" b="1" kern="1200" dirty="0">
                          <a:solidFill>
                            <a:schemeClr val="tx1"/>
                          </a:solidFill>
                          <a:effectLst/>
                          <a:latin typeface="+mn-lt"/>
                          <a:ea typeface="Calibri" panose="020F0502020204030204" pitchFamily="34" charset="0"/>
                        </a:rPr>
                        <a:t>of </a:t>
                      </a:r>
                      <a:r>
                        <a:rPr lang="en-US" sz="1200" b="1" kern="1200" dirty="0">
                          <a:solidFill>
                            <a:schemeClr val="tx1"/>
                          </a:solidFill>
                          <a:effectLst/>
                          <a:latin typeface="+mn-lt"/>
                          <a:ea typeface="Calibri" panose="020F0502020204030204" pitchFamily="34" charset="0"/>
                          <a:cs typeface="Times New Roman" panose="02020603050405020304" pitchFamily="18" charset="0"/>
                        </a:rPr>
                        <a:t>essence of the criminal offence (of statutory element of the offence</a:t>
                      </a:r>
                      <a:r>
                        <a:rPr lang="en-US" sz="1200" b="1" dirty="0">
                          <a:solidFill>
                            <a:schemeClr val="tx1"/>
                          </a:solidFill>
                          <a:effectLst/>
                          <a:latin typeface="+mn-lt"/>
                          <a:ea typeface="Times New Roman" panose="02020603050405020304" pitchFamily="18" charset="0"/>
                        </a:rPr>
                        <a:t> </a:t>
                      </a:r>
                      <a:r>
                        <a:rPr lang="en-GB" sz="1200" b="1" dirty="0">
                          <a:solidFill>
                            <a:schemeClr val="tx1"/>
                          </a:solidFill>
                          <a:effectLst/>
                          <a:latin typeface="+mn-lt"/>
                          <a:ea typeface="Times New Roman" panose="02020603050405020304" pitchFamily="18" charset="0"/>
                        </a:rPr>
                        <a:t>// mistake as to the elements constituting an offence</a:t>
                      </a:r>
                      <a:r>
                        <a:rPr lang="en-US" sz="1200" b="1" kern="1200" dirty="0">
                          <a:solidFill>
                            <a:schemeClr val="tx1"/>
                          </a:solidFill>
                          <a:effectLst/>
                          <a:latin typeface="+mn-lt"/>
                          <a:ea typeface="Calibri" panose="020F0502020204030204" pitchFamily="34" charset="0"/>
                          <a:cs typeface="Times New Roman" panose="02020603050405020304" pitchFamily="18" charset="0"/>
                        </a:rPr>
                        <a:t>; </a:t>
                      </a:r>
                      <a:r>
                        <a:rPr lang="en-US" sz="1200" b="1" kern="1200" dirty="0" smtClean="0">
                          <a:solidFill>
                            <a:schemeClr val="tx1"/>
                          </a:solidFill>
                          <a:effectLst/>
                          <a:latin typeface="+mn-lt"/>
                          <a:ea typeface="Calibri" panose="020F0502020204030204" pitchFamily="34" charset="0"/>
                          <a:cs typeface="Times New Roman" panose="02020603050405020304" pitchFamily="18" charset="0"/>
                        </a:rPr>
                        <a:t>Art  </a:t>
                      </a:r>
                      <a:r>
                        <a:rPr lang="en-US" sz="1200" b="1" kern="1200" dirty="0">
                          <a:solidFill>
                            <a:schemeClr val="tx1"/>
                          </a:solidFill>
                          <a:effectLst/>
                          <a:latin typeface="+mn-lt"/>
                          <a:ea typeface="Calibri" panose="020F0502020204030204" pitchFamily="34" charset="0"/>
                          <a:cs typeface="Times New Roman" panose="02020603050405020304" pitchFamily="18" charset="0"/>
                        </a:rPr>
                        <a:t>30 </a:t>
                      </a:r>
                      <a:r>
                        <a:rPr lang="en-US" sz="1200" b="1" kern="1200" dirty="0" smtClean="0">
                          <a:solidFill>
                            <a:schemeClr val="tx1"/>
                          </a:solidFill>
                          <a:effectLst/>
                          <a:latin typeface="+mn-lt"/>
                          <a:ea typeface="Calibri" panose="020F0502020204030204" pitchFamily="34" charset="0"/>
                          <a:cs typeface="Times New Roman" panose="02020603050405020304" pitchFamily="18" charset="0"/>
                        </a:rPr>
                        <a:t>CPC)  </a:t>
                      </a:r>
                      <a:endParaRPr lang="hr-HR" sz="1200" dirty="0">
                        <a:solidFill>
                          <a:schemeClr val="tx1"/>
                        </a:solidFill>
                        <a:effectLst/>
                        <a:latin typeface="+mn-lt"/>
                        <a:ea typeface="Times New Roman" panose="02020603050405020304" pitchFamily="18" charset="0"/>
                      </a:endParaRPr>
                    </a:p>
                    <a:p>
                      <a:pPr algn="just">
                        <a:lnSpc>
                          <a:spcPct val="106000"/>
                        </a:lnSpc>
                        <a:spcAft>
                          <a:spcPts val="0"/>
                        </a:spcAft>
                      </a:pPr>
                      <a:r>
                        <a:rPr lang="en-US" sz="1200" b="1" kern="1200" dirty="0">
                          <a:solidFill>
                            <a:schemeClr val="tx1"/>
                          </a:solidFill>
                          <a:effectLst/>
                          <a:latin typeface="+mn-lt"/>
                          <a:ea typeface="Calibri" panose="020F0502020204030204" pitchFamily="34" charset="0"/>
                        </a:rPr>
                        <a:t> </a:t>
                      </a:r>
                      <a:endParaRPr lang="hr-HR" sz="1200" dirty="0">
                        <a:solidFill>
                          <a:schemeClr val="tx1"/>
                        </a:solidFill>
                        <a:effectLst/>
                        <a:latin typeface="+mn-lt"/>
                        <a:ea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1) Whoever at the time of commission of an offence is not aware of one of its statutory elements is not acting with intent.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If the mistake referred to in paragraph 1 was avoidable, the perpetrator shall be punished for negligence where the law also prescribes punishment for the commission of an offence by negligence”.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532256"/>
                  </a:ext>
                </a:extLst>
              </a:tr>
              <a:tr h="793846">
                <a:tc>
                  <a:txBody>
                    <a:bodyPr/>
                    <a:lstStyle/>
                    <a:p>
                      <a:pPr algn="ctr">
                        <a:lnSpc>
                          <a:spcPct val="107000"/>
                        </a:lnSpc>
                        <a:spcAft>
                          <a:spcPts val="0"/>
                        </a:spcAft>
                      </a:pPr>
                      <a:r>
                        <a:rPr lang="hr-HR" sz="1200" b="1" dirty="0" err="1">
                          <a:solidFill>
                            <a:schemeClr val="tx1"/>
                          </a:solidFill>
                          <a:effectLst/>
                          <a:latin typeface="+mn-lt"/>
                          <a:ea typeface="Calibri" panose="020F0502020204030204" pitchFamily="34" charset="0"/>
                          <a:cs typeface="Arial" panose="020B0604020202020204" pitchFamily="34" charset="0"/>
                        </a:rPr>
                        <a:t>Mistakes</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of</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law</a:t>
                      </a:r>
                      <a:r>
                        <a:rPr lang="hr-HR" sz="1200" b="1" dirty="0">
                          <a:solidFill>
                            <a:schemeClr val="tx1"/>
                          </a:solidFill>
                          <a:effectLst/>
                          <a:latin typeface="+mn-lt"/>
                          <a:ea typeface="Calibri" panose="020F0502020204030204" pitchFamily="34" charset="0"/>
                          <a:cs typeface="Arial" panose="020B0604020202020204" pitchFamily="34" charset="0"/>
                        </a:rPr>
                        <a:t>/</a:t>
                      </a:r>
                      <a:r>
                        <a:rPr lang="hr-HR" sz="1200" b="1" dirty="0">
                          <a:solidFill>
                            <a:schemeClr val="tx1"/>
                          </a:solidFill>
                          <a:effectLst/>
                          <a:latin typeface="+mn-lt"/>
                          <a:ea typeface="Times New Roman" panose="02020603050405020304" pitchFamily="18" charset="0"/>
                          <a:cs typeface="Times New Roman" panose="02020603050405020304" pitchFamily="18" charset="0"/>
                        </a:rPr>
                        <a:t> </a:t>
                      </a:r>
                      <a:r>
                        <a:rPr lang="en-GB" sz="1200" b="1" dirty="0">
                          <a:solidFill>
                            <a:schemeClr val="tx1"/>
                          </a:solidFill>
                          <a:effectLst/>
                          <a:latin typeface="+mn-lt"/>
                          <a:ea typeface="Times New Roman" panose="02020603050405020304" pitchFamily="18" charset="0"/>
                          <a:cs typeface="Times New Roman" panose="02020603050405020304" pitchFamily="18" charset="0"/>
                        </a:rPr>
                        <a:t>Mistake as to Unlawfulness</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smtClean="0">
                          <a:solidFill>
                            <a:schemeClr val="tx1"/>
                          </a:solidFill>
                          <a:effectLst/>
                          <a:latin typeface="+mn-lt"/>
                          <a:ea typeface="Calibri" panose="020F0502020204030204" pitchFamily="34" charset="0"/>
                          <a:cs typeface="Arial" panose="020B0604020202020204" pitchFamily="34" charset="0"/>
                        </a:rPr>
                        <a:t>(Art  </a:t>
                      </a:r>
                      <a:r>
                        <a:rPr lang="hr-HR" sz="1200" b="1" dirty="0">
                          <a:solidFill>
                            <a:schemeClr val="tx1"/>
                          </a:solidFill>
                          <a:effectLst/>
                          <a:latin typeface="+mn-lt"/>
                          <a:ea typeface="Calibri" panose="020F0502020204030204" pitchFamily="34" charset="0"/>
                          <a:cs typeface="Arial" panose="020B0604020202020204" pitchFamily="34" charset="0"/>
                        </a:rPr>
                        <a:t>32 </a:t>
                      </a:r>
                      <a:r>
                        <a:rPr lang="hr-HR" sz="1200" b="1" dirty="0" smtClean="0">
                          <a:solidFill>
                            <a:schemeClr val="tx1"/>
                          </a:solidFill>
                          <a:effectLst/>
                          <a:latin typeface="+mn-lt"/>
                          <a:ea typeface="Calibri" panose="020F0502020204030204" pitchFamily="34" charset="0"/>
                          <a:cs typeface="Arial" panose="020B0604020202020204" pitchFamily="34" charset="0"/>
                        </a:rPr>
                        <a:t>CPC);</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1) A perpetrator who at the time of commission of an offence did not know that his/her act is unlawful and was neither required to know nor could have known this, shall not be guilty.</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If the mistake referred to in paragraph 1 of this Article was avoidable, the perpetrator may be punished less severely”.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8660537"/>
                  </a:ext>
                </a:extLst>
              </a:tr>
              <a:tr h="1190769">
                <a:tc>
                  <a:txBody>
                    <a:bodyPr/>
                    <a:lstStyle/>
                    <a:p>
                      <a:pPr algn="just">
                        <a:lnSpc>
                          <a:spcPct val="107000"/>
                        </a:lnSpc>
                        <a:spcAft>
                          <a:spcPts val="0"/>
                        </a:spcAft>
                      </a:pPr>
                      <a:r>
                        <a:rPr lang="hr-HR" sz="1200" b="1" dirty="0" err="1">
                          <a:solidFill>
                            <a:schemeClr val="tx1"/>
                          </a:solidFill>
                          <a:effectLst/>
                          <a:latin typeface="+mn-lt"/>
                          <a:ea typeface="Calibri" panose="020F0502020204030204" pitchFamily="34" charset="0"/>
                          <a:cs typeface="Arial" panose="020B0604020202020204" pitchFamily="34" charset="0"/>
                        </a:rPr>
                        <a:t>Mistake</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about</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the</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factual</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basis</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of</a:t>
                      </a:r>
                      <a:r>
                        <a:rPr lang="hr-HR" sz="1200" b="1" dirty="0">
                          <a:solidFill>
                            <a:schemeClr val="tx1"/>
                          </a:solidFill>
                          <a:effectLst/>
                          <a:latin typeface="+mn-lt"/>
                          <a:ea typeface="Calibri" panose="020F0502020204030204" pitchFamily="34" charset="0"/>
                          <a:cs typeface="Arial" panose="020B0604020202020204" pitchFamily="34" charset="0"/>
                        </a:rPr>
                        <a:t> </a:t>
                      </a:r>
                      <a:r>
                        <a:rPr lang="hr-HR" sz="1200" b="1" dirty="0" err="1">
                          <a:solidFill>
                            <a:schemeClr val="tx1"/>
                          </a:solidFill>
                          <a:effectLst/>
                          <a:latin typeface="+mn-lt"/>
                          <a:ea typeface="Calibri" panose="020F0502020204030204" pitchFamily="34" charset="0"/>
                          <a:cs typeface="Arial" panose="020B0604020202020204" pitchFamily="34" charset="0"/>
                        </a:rPr>
                        <a:t>justification</a:t>
                      </a:r>
                      <a:r>
                        <a:rPr lang="hr-HR" sz="1200" b="1" dirty="0">
                          <a:solidFill>
                            <a:schemeClr val="tx1"/>
                          </a:solidFill>
                          <a:effectLst/>
                          <a:latin typeface="+mn-lt"/>
                          <a:ea typeface="Calibri" panose="020F0502020204030204" pitchFamily="34" charset="0"/>
                          <a:cs typeface="Arial" panose="020B0604020202020204" pitchFamily="34" charset="0"/>
                        </a:rPr>
                        <a:t>/ </a:t>
                      </a:r>
                      <a:r>
                        <a:rPr lang="en-GB" sz="1200" b="1" dirty="0">
                          <a:solidFill>
                            <a:schemeClr val="tx1"/>
                          </a:solidFill>
                          <a:effectLst/>
                          <a:latin typeface="+mn-lt"/>
                          <a:ea typeface="Times New Roman" panose="02020603050405020304" pitchFamily="18" charset="0"/>
                          <a:cs typeface="Times New Roman" panose="02020603050405020304" pitchFamily="18" charset="0"/>
                        </a:rPr>
                        <a:t>mistake of fact justifying an offence</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6000"/>
                        </a:lnSpc>
                        <a:spcAft>
                          <a:spcPts val="0"/>
                        </a:spcAft>
                      </a:pPr>
                      <a:r>
                        <a:rPr lang="en-GB"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a:solidFill>
                            <a:schemeClr val="tx1"/>
                          </a:solidFill>
                          <a:effectLst/>
                          <a:latin typeface="+mn-lt"/>
                          <a:ea typeface="Times New Roman" panose="02020603050405020304" pitchFamily="18" charset="0"/>
                          <a:cs typeface="Arial" panose="020B0604020202020204" pitchFamily="34" charset="0"/>
                        </a:rPr>
                        <a:t>(</a:t>
                      </a:r>
                      <a:r>
                        <a:rPr lang="hr-HR" sz="1200" b="1" dirty="0" err="1">
                          <a:solidFill>
                            <a:schemeClr val="tx1"/>
                          </a:solidFill>
                          <a:effectLst/>
                          <a:latin typeface="+mn-lt"/>
                          <a:ea typeface="Times New Roman" panose="02020603050405020304" pitchFamily="18" charset="0"/>
                          <a:cs typeface="Arial" panose="020B0604020202020204" pitchFamily="34" charset="0"/>
                        </a:rPr>
                        <a:t>self</a:t>
                      </a:r>
                      <a:r>
                        <a:rPr lang="hr-HR" sz="1200" b="1" dirty="0">
                          <a:solidFill>
                            <a:schemeClr val="tx1"/>
                          </a:solidFill>
                          <a:effectLst/>
                          <a:latin typeface="+mn-lt"/>
                          <a:ea typeface="Times New Roman" panose="02020603050405020304" pitchFamily="18" charset="0"/>
                          <a:cs typeface="Arial" panose="020B0604020202020204" pitchFamily="34" charset="0"/>
                        </a:rPr>
                        <a:t> – </a:t>
                      </a:r>
                      <a:r>
                        <a:rPr lang="hr-HR" sz="1200" b="1" dirty="0" err="1">
                          <a:solidFill>
                            <a:schemeClr val="tx1"/>
                          </a:solidFill>
                          <a:effectLst/>
                          <a:latin typeface="+mn-lt"/>
                          <a:ea typeface="Times New Roman" panose="02020603050405020304" pitchFamily="18" charset="0"/>
                          <a:cs typeface="Arial" panose="020B0604020202020204" pitchFamily="34" charset="0"/>
                        </a:rPr>
                        <a:t>defense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and</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necessity</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smtClean="0">
                          <a:solidFill>
                            <a:schemeClr val="tx1"/>
                          </a:solidFill>
                          <a:effectLst/>
                          <a:latin typeface="+mn-lt"/>
                          <a:ea typeface="Times New Roman" panose="02020603050405020304" pitchFamily="18" charset="0"/>
                          <a:cs typeface="Arial" panose="020B0604020202020204" pitchFamily="34" charset="0"/>
                        </a:rPr>
                        <a:t>Art   </a:t>
                      </a:r>
                      <a:r>
                        <a:rPr lang="hr-HR" sz="1200" b="1" dirty="0">
                          <a:solidFill>
                            <a:schemeClr val="tx1"/>
                          </a:solidFill>
                          <a:effectLst/>
                          <a:latin typeface="+mn-lt"/>
                          <a:ea typeface="Times New Roman" panose="02020603050405020304" pitchFamily="18" charset="0"/>
                          <a:cs typeface="Arial" panose="020B0604020202020204" pitchFamily="34" charset="0"/>
                        </a:rPr>
                        <a:t>31 </a:t>
                      </a:r>
                      <a:r>
                        <a:rPr lang="hr-HR" sz="1200" b="1" dirty="0" smtClean="0">
                          <a:solidFill>
                            <a:schemeClr val="tx1"/>
                          </a:solidFill>
                          <a:effectLst/>
                          <a:latin typeface="+mn-lt"/>
                          <a:ea typeface="Times New Roman" panose="02020603050405020304" pitchFamily="18" charset="0"/>
                          <a:cs typeface="Arial" panose="020B0604020202020204" pitchFamily="34" charset="0"/>
                        </a:rPr>
                        <a:t>CPC);</a:t>
                      </a:r>
                      <a:endParaRPr lang="hr-HR" sz="1200" dirty="0">
                        <a:solidFill>
                          <a:schemeClr val="tx1"/>
                        </a:solidFill>
                        <a:effectLst/>
                        <a:latin typeface="+mn-lt"/>
                        <a:ea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1) Who at the time of commission of an offence mistakenly believed that there existed circumstances under which the offence would have been allowed, shall not be punished for intentionally committing the offence.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If the mistake referred to in paragraph 1 of this Article was avoidable, the perpetrator shall be punished according to the rules on negligence where the law for the committed offence also prescribes punishment for negligence”.</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785055"/>
                  </a:ext>
                </a:extLst>
              </a:tr>
              <a:tr h="754824">
                <a:tc>
                  <a:txBody>
                    <a:bodyPr/>
                    <a:lstStyle/>
                    <a:p>
                      <a:pPr algn="just">
                        <a:lnSpc>
                          <a:spcPct val="106000"/>
                        </a:lnSpc>
                        <a:spcAft>
                          <a:spcPts val="0"/>
                        </a:spcAft>
                      </a:pPr>
                      <a:r>
                        <a:rPr lang="hr-HR" sz="1200" b="1" dirty="0" err="1">
                          <a:solidFill>
                            <a:schemeClr val="tx1"/>
                          </a:solidFill>
                          <a:effectLst/>
                          <a:latin typeface="+mn-lt"/>
                          <a:ea typeface="Times New Roman" panose="02020603050405020304" pitchFamily="18" charset="0"/>
                          <a:cs typeface="Arial" panose="020B0604020202020204" pitchFamily="34" charset="0"/>
                        </a:rPr>
                        <a:t>Mistake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about</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the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necessity</a:t>
                      </a:r>
                      <a:r>
                        <a:rPr lang="hr-HR" sz="1200" b="1" dirty="0">
                          <a:solidFill>
                            <a:schemeClr val="tx1"/>
                          </a:solidFill>
                          <a:effectLst/>
                          <a:latin typeface="+mn-lt"/>
                          <a:ea typeface="Times New Roman" panose="02020603050405020304" pitchFamily="18" charset="0"/>
                          <a:cs typeface="Arial" panose="020B0604020202020204" pitchFamily="34" charset="0"/>
                        </a:rPr>
                        <a:t> as </a:t>
                      </a:r>
                      <a:r>
                        <a:rPr lang="hr-HR" sz="1200" b="1" dirty="0" err="1">
                          <a:solidFill>
                            <a:schemeClr val="tx1"/>
                          </a:solidFill>
                          <a:effectLst/>
                          <a:latin typeface="+mn-lt"/>
                          <a:ea typeface="Times New Roman" panose="02020603050405020304" pitchFamily="18" charset="0"/>
                          <a:cs typeface="Arial" panose="020B0604020202020204" pitchFamily="34" charset="0"/>
                        </a:rPr>
                        <a:t>the</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reason</a:t>
                      </a:r>
                      <a:r>
                        <a:rPr lang="hr-HR" sz="1200" b="1" dirty="0">
                          <a:solidFill>
                            <a:schemeClr val="tx1"/>
                          </a:solidFill>
                          <a:effectLst/>
                          <a:latin typeface="+mn-lt"/>
                          <a:ea typeface="Times New Roman" panose="02020603050405020304" pitchFamily="18" charset="0"/>
                          <a:cs typeface="Arial" panose="020B0604020202020204" pitchFamily="34" charset="0"/>
                        </a:rPr>
                        <a:t> for </a:t>
                      </a:r>
                      <a:r>
                        <a:rPr lang="hr-HR" sz="1200" b="1" dirty="0" err="1">
                          <a:solidFill>
                            <a:schemeClr val="tx1"/>
                          </a:solidFill>
                          <a:effectLst/>
                          <a:latin typeface="+mn-lt"/>
                          <a:ea typeface="Times New Roman" panose="02020603050405020304" pitchFamily="18" charset="0"/>
                          <a:cs typeface="Arial" panose="020B0604020202020204" pitchFamily="34" charset="0"/>
                        </a:rPr>
                        <a:t>excluding</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err="1">
                          <a:solidFill>
                            <a:schemeClr val="tx1"/>
                          </a:solidFill>
                          <a:effectLst/>
                          <a:latin typeface="+mn-lt"/>
                          <a:ea typeface="Times New Roman" panose="02020603050405020304" pitchFamily="18" charset="0"/>
                          <a:cs typeface="Arial" panose="020B0604020202020204" pitchFamily="34" charset="0"/>
                        </a:rPr>
                        <a:t>guilt</a:t>
                      </a:r>
                      <a:r>
                        <a:rPr lang="hr-HR" sz="1200" b="1" dirty="0">
                          <a:solidFill>
                            <a:schemeClr val="tx1"/>
                          </a:solidFill>
                          <a:effectLst/>
                          <a:latin typeface="+mn-lt"/>
                          <a:ea typeface="Times New Roman" panose="02020603050405020304" pitchFamily="18" charset="0"/>
                          <a:cs typeface="Arial" panose="020B0604020202020204" pitchFamily="34" charset="0"/>
                        </a:rPr>
                        <a:t> </a:t>
                      </a:r>
                      <a:r>
                        <a:rPr lang="hr-HR" sz="1200" b="1" dirty="0" smtClean="0">
                          <a:solidFill>
                            <a:schemeClr val="tx1"/>
                          </a:solidFill>
                          <a:effectLst/>
                          <a:latin typeface="+mn-lt"/>
                          <a:ea typeface="Times New Roman" panose="02020603050405020304" pitchFamily="18" charset="0"/>
                          <a:cs typeface="Arial" panose="020B0604020202020204" pitchFamily="34" charset="0"/>
                        </a:rPr>
                        <a:t>(Art  </a:t>
                      </a:r>
                      <a:r>
                        <a:rPr lang="hr-HR" sz="1200" b="1" dirty="0">
                          <a:solidFill>
                            <a:schemeClr val="tx1"/>
                          </a:solidFill>
                          <a:effectLst/>
                          <a:latin typeface="+mn-lt"/>
                          <a:ea typeface="Times New Roman" panose="02020603050405020304" pitchFamily="18" charset="0"/>
                          <a:cs typeface="Arial" panose="020B0604020202020204" pitchFamily="34" charset="0"/>
                        </a:rPr>
                        <a:t>22 § 3 </a:t>
                      </a:r>
                      <a:r>
                        <a:rPr lang="hr-HR" sz="1200" b="1" dirty="0" smtClean="0">
                          <a:solidFill>
                            <a:schemeClr val="tx1"/>
                          </a:solidFill>
                          <a:effectLst/>
                          <a:latin typeface="+mn-lt"/>
                          <a:ea typeface="Times New Roman" panose="02020603050405020304" pitchFamily="18" charset="0"/>
                          <a:cs typeface="Arial" panose="020B0604020202020204" pitchFamily="34" charset="0"/>
                        </a:rPr>
                        <a:t>CPC)</a:t>
                      </a:r>
                      <a:endParaRPr lang="hr-HR" sz="1200" dirty="0">
                        <a:solidFill>
                          <a:schemeClr val="tx1"/>
                        </a:solidFill>
                        <a:effectLst/>
                        <a:latin typeface="+mn-lt"/>
                        <a:ea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7170" algn="just">
                        <a:spcAft>
                          <a:spcPts val="0"/>
                        </a:spcAft>
                        <a:tabLst>
                          <a:tab pos="1367155" algn="l"/>
                        </a:tabLst>
                      </a:pPr>
                      <a:r>
                        <a:rPr lang="en-GB" sz="1200" dirty="0">
                          <a:solidFill>
                            <a:schemeClr val="tx1"/>
                          </a:solidFill>
                          <a:effectLst/>
                          <a:latin typeface="+mn-lt"/>
                          <a:ea typeface="Times New Roman" panose="02020603050405020304" pitchFamily="18" charset="0"/>
                          <a:cs typeface="Times New Roman" panose="02020603050405020304" pitchFamily="18" charset="0"/>
                        </a:rPr>
                        <a:t>“3) If the perpetrator</a:t>
                      </a:r>
                      <a:r>
                        <a:rPr lang="en-GB" sz="1200" dirty="0">
                          <a:solidFill>
                            <a:schemeClr val="tx1"/>
                          </a:solidFill>
                          <a:effectLst/>
                          <a:latin typeface="+mn-lt"/>
                          <a:ea typeface="Times New Roman" panose="02020603050405020304" pitchFamily="18" charset="0"/>
                          <a:cs typeface="Times-NewRoman"/>
                        </a:rPr>
                        <a:t> </a:t>
                      </a:r>
                      <a:r>
                        <a:rPr lang="en-GB" sz="1200" dirty="0">
                          <a:solidFill>
                            <a:schemeClr val="tx1"/>
                          </a:solidFill>
                          <a:effectLst/>
                          <a:latin typeface="+mn-lt"/>
                          <a:ea typeface="Times New Roman" panose="02020603050405020304" pitchFamily="18" charset="0"/>
                          <a:cs typeface="Times New Roman" panose="02020603050405020304" pitchFamily="18" charset="0"/>
                        </a:rPr>
                        <a:t>was under an avoidable delusion about the circumstances referred to in paragraph 2 of this Article which exclude guilt, he/she shall be punished according to the rules on negligence where the law prescribes punishment for the commission of an offence by negligence”.</a:t>
                      </a:r>
                      <a:endParaRPr lang="hr-HR" sz="1200" dirty="0">
                        <a:solidFill>
                          <a:schemeClr val="tx1"/>
                        </a:solidFill>
                        <a:effectLst/>
                        <a:latin typeface="+mn-lt"/>
                        <a:ea typeface="Times New Roman" panose="02020603050405020304" pitchFamily="18" charset="0"/>
                        <a:cs typeface="Times-NewRoman"/>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052971"/>
                  </a:ext>
                </a:extLst>
              </a:tr>
              <a:tr h="992308">
                <a:tc>
                  <a:txBody>
                    <a:bodyPr/>
                    <a:lstStyle/>
                    <a:p>
                      <a:pPr>
                        <a:lnSpc>
                          <a:spcPct val="107000"/>
                        </a:lnSpc>
                        <a:spcAft>
                          <a:spcPts val="0"/>
                        </a:spcAft>
                      </a:pPr>
                      <a:r>
                        <a:rPr lang="hr-HR" sz="1200" b="1" dirty="0" err="1">
                          <a:solidFill>
                            <a:schemeClr val="tx1"/>
                          </a:solidFill>
                          <a:effectLst/>
                          <a:latin typeface="+mn-lt"/>
                          <a:ea typeface="Calibri" panose="020F0502020204030204" pitchFamily="34" charset="0"/>
                          <a:cs typeface="Times New Roman" panose="02020603050405020304" pitchFamily="18" charset="0"/>
                        </a:rPr>
                        <a:t>Insanity</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en-GB" sz="1200" b="1" kern="1200" dirty="0">
                          <a:solidFill>
                            <a:schemeClr val="tx1"/>
                          </a:solidFill>
                          <a:effectLst/>
                          <a:latin typeface="+mn-lt"/>
                          <a:ea typeface="Calibri" panose="020F0502020204030204" pitchFamily="34" charset="0"/>
                          <a:cs typeface="+mn-cs"/>
                        </a:rPr>
                        <a:t>Mental Incompetence</a:t>
                      </a:r>
                      <a:r>
                        <a:rPr lang="en-GB" sz="1200" b="1" kern="1200" dirty="0">
                          <a:solidFill>
                            <a:schemeClr val="tx1"/>
                          </a:solidFill>
                          <a:effectLst/>
                          <a:latin typeface="+mn-lt"/>
                          <a:ea typeface="Calibri" panose="020F0502020204030204" pitchFamily="34" charset="0"/>
                          <a:cs typeface="Times New Roman" panose="02020603050405020304" pitchFamily="18" charset="0"/>
                        </a:rPr>
                        <a:t> </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smtClean="0">
                          <a:solidFill>
                            <a:schemeClr val="tx1"/>
                          </a:solidFill>
                          <a:effectLst/>
                          <a:latin typeface="+mn-lt"/>
                          <a:ea typeface="Calibri" panose="020F0502020204030204" pitchFamily="34" charset="0"/>
                          <a:cs typeface="Times New Roman" panose="02020603050405020304" pitchFamily="18" charset="0"/>
                        </a:rPr>
                        <a:t>(Art  </a:t>
                      </a:r>
                      <a:r>
                        <a:rPr lang="hr-HR" sz="1200" b="1" dirty="0">
                          <a:solidFill>
                            <a:schemeClr val="tx1"/>
                          </a:solidFill>
                          <a:effectLst/>
                          <a:latin typeface="+mn-lt"/>
                          <a:ea typeface="Calibri" panose="020F0502020204030204" pitchFamily="34" charset="0"/>
                          <a:cs typeface="Times New Roman" panose="02020603050405020304" pitchFamily="18" charset="0"/>
                        </a:rPr>
                        <a:t>24 </a:t>
                      </a:r>
                      <a:r>
                        <a:rPr lang="hr-HR" sz="1200" b="1" dirty="0" smtClean="0">
                          <a:solidFill>
                            <a:schemeClr val="tx1"/>
                          </a:solidFill>
                          <a:effectLst/>
                          <a:latin typeface="+mn-lt"/>
                          <a:ea typeface="Calibri" panose="020F0502020204030204" pitchFamily="34" charset="0"/>
                          <a:cs typeface="Times New Roman" panose="02020603050405020304" pitchFamily="18" charset="0"/>
                        </a:rPr>
                        <a:t>CPC)</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1) A mentally incompetent person is not guilty and cannot be imposed punishment.</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en-GB" sz="1200" dirty="0">
                          <a:solidFill>
                            <a:schemeClr val="tx1"/>
                          </a:solidFill>
                          <a:effectLst/>
                          <a:latin typeface="+mn-lt"/>
                          <a:ea typeface="Times New Roman" panose="02020603050405020304" pitchFamily="18" charset="0"/>
                          <a:cs typeface="Times New Roman" panose="02020603050405020304" pitchFamily="18" charset="0"/>
                        </a:rPr>
                        <a:t>2) A mentally incompetent person is a person who at the time of commission of an unlawful act was incompetent of </a:t>
                      </a:r>
                      <a:r>
                        <a:rPr lang="en-GB" sz="1200" i="1" u="sng" dirty="0">
                          <a:solidFill>
                            <a:schemeClr val="tx1"/>
                          </a:solidFill>
                          <a:effectLst/>
                          <a:latin typeface="+mn-lt"/>
                          <a:ea typeface="Times New Roman" panose="02020603050405020304" pitchFamily="18" charset="0"/>
                          <a:cs typeface="Times New Roman" panose="02020603050405020304" pitchFamily="18" charset="0"/>
                        </a:rPr>
                        <a:t>comprehending the meaning of his/her actions </a:t>
                      </a:r>
                      <a:r>
                        <a:rPr lang="en-GB" sz="1200" i="1" dirty="0">
                          <a:solidFill>
                            <a:schemeClr val="tx1"/>
                          </a:solidFill>
                          <a:effectLst/>
                          <a:latin typeface="+mn-lt"/>
                          <a:ea typeface="Times New Roman" panose="02020603050405020304" pitchFamily="18" charset="0"/>
                          <a:cs typeface="Times New Roman" panose="02020603050405020304" pitchFamily="18" charset="0"/>
                        </a:rPr>
                        <a:t>o</a:t>
                      </a:r>
                      <a:r>
                        <a:rPr lang="en-GB" sz="1200" dirty="0">
                          <a:solidFill>
                            <a:schemeClr val="tx1"/>
                          </a:solidFill>
                          <a:effectLst/>
                          <a:latin typeface="+mn-lt"/>
                          <a:ea typeface="Times New Roman" panose="02020603050405020304" pitchFamily="18" charset="0"/>
                          <a:cs typeface="Times New Roman" panose="02020603050405020304" pitchFamily="18" charset="0"/>
                        </a:rPr>
                        <a:t>r of </a:t>
                      </a:r>
                      <a:r>
                        <a:rPr lang="en-GB" sz="1200" u="sng" dirty="0">
                          <a:solidFill>
                            <a:schemeClr val="tx1"/>
                          </a:solidFill>
                          <a:effectLst/>
                          <a:latin typeface="+mn-lt"/>
                          <a:ea typeface="Times New Roman" panose="02020603050405020304" pitchFamily="18" charset="0"/>
                          <a:cs typeface="Times New Roman" panose="02020603050405020304" pitchFamily="18" charset="0"/>
                        </a:rPr>
                        <a:t>exercising control over his/her will </a:t>
                      </a:r>
                      <a:r>
                        <a:rPr lang="en-GB" sz="1200" dirty="0">
                          <a:solidFill>
                            <a:schemeClr val="tx1"/>
                          </a:solidFill>
                          <a:effectLst/>
                          <a:latin typeface="+mn-lt"/>
                          <a:ea typeface="Times New Roman" panose="02020603050405020304" pitchFamily="18" charset="0"/>
                          <a:cs typeface="Times New Roman" panose="02020603050405020304" pitchFamily="18" charset="0"/>
                        </a:rPr>
                        <a:t>due to mental illness, temporary mental disorder, insufficient mental development or some other graver mental disorder. </a:t>
                      </a:r>
                      <a:endParaRPr lang="hr-HR" sz="12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6750821"/>
                  </a:ext>
                </a:extLst>
              </a:tr>
              <a:tr h="595385">
                <a:tc>
                  <a:txBody>
                    <a:bodyPr/>
                    <a:lstStyle/>
                    <a:p>
                      <a:pPr>
                        <a:lnSpc>
                          <a:spcPct val="107000"/>
                        </a:lnSpc>
                        <a:spcAft>
                          <a:spcPts val="0"/>
                        </a:spcAft>
                      </a:pPr>
                      <a:r>
                        <a:rPr lang="hr-HR" sz="1200" b="1" dirty="0" err="1">
                          <a:solidFill>
                            <a:schemeClr val="tx1"/>
                          </a:solidFill>
                          <a:effectLst/>
                          <a:latin typeface="+mn-lt"/>
                          <a:ea typeface="Calibri" panose="020F0502020204030204" pitchFamily="34" charset="0"/>
                          <a:cs typeface="Times New Roman" panose="02020603050405020304" pitchFamily="18" charset="0"/>
                        </a:rPr>
                        <a:t>Excessive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self-defense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necessary</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defense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smtClean="0">
                          <a:solidFill>
                            <a:schemeClr val="tx1"/>
                          </a:solidFill>
                          <a:effectLst/>
                          <a:latin typeface="+mn-lt"/>
                          <a:ea typeface="Calibri" panose="020F0502020204030204" pitchFamily="34" charset="0"/>
                          <a:cs typeface="Times New Roman" panose="02020603050405020304" pitchFamily="18" charset="0"/>
                        </a:rPr>
                        <a:t>(Art  </a:t>
                      </a:r>
                      <a:r>
                        <a:rPr lang="hr-HR" sz="1200" b="1" dirty="0">
                          <a:solidFill>
                            <a:schemeClr val="tx1"/>
                          </a:solidFill>
                          <a:effectLst/>
                          <a:latin typeface="+mn-lt"/>
                          <a:ea typeface="Calibri" panose="020F0502020204030204" pitchFamily="34" charset="0"/>
                          <a:cs typeface="Times New Roman" panose="02020603050405020304" pitchFamily="18" charset="0"/>
                        </a:rPr>
                        <a:t>21 § 4 </a:t>
                      </a:r>
                      <a:r>
                        <a:rPr lang="hr-HR" sz="1200" b="1" dirty="0" smtClean="0">
                          <a:solidFill>
                            <a:schemeClr val="tx1"/>
                          </a:solidFill>
                          <a:effectLst/>
                          <a:latin typeface="+mn-lt"/>
                          <a:ea typeface="Calibri" panose="020F0502020204030204" pitchFamily="34" charset="0"/>
                          <a:cs typeface="Times New Roman" panose="02020603050405020304" pitchFamily="18" charset="0"/>
                        </a:rPr>
                        <a:t>CPC)- </a:t>
                      </a:r>
                      <a:r>
                        <a:rPr lang="hr-HR" sz="1200" b="1" dirty="0" err="1">
                          <a:solidFill>
                            <a:schemeClr val="tx1"/>
                          </a:solidFill>
                          <a:effectLst/>
                          <a:latin typeface="+mn-lt"/>
                          <a:ea typeface="Calibri" panose="020F0502020204030204" pitchFamily="34" charset="0"/>
                          <a:cs typeface="Times New Roman" panose="02020603050405020304" pitchFamily="18" charset="0"/>
                        </a:rPr>
                        <a:t>exceeding</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the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limits</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of</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self-defense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because</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of</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strong</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scare</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200" dirty="0">
                          <a:solidFill>
                            <a:schemeClr val="tx1"/>
                          </a:solidFill>
                          <a:effectLst/>
                          <a:latin typeface="+mn-lt"/>
                          <a:ea typeface="Calibri" panose="020F0502020204030204" pitchFamily="34" charset="0"/>
                          <a:cs typeface="Times New Roman" panose="02020603050405020304" pitchFamily="18" charset="0"/>
                        </a:rPr>
                        <a:t>“4) Whoever exceeds the limits of self-defence shall not be guilty if he/she has done so by reason of excusable great fear caused by the attack”.</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559175"/>
                  </a:ext>
                </a:extLst>
              </a:tr>
              <a:tr h="1125732">
                <a:tc>
                  <a:txBody>
                    <a:bodyPr/>
                    <a:lstStyle/>
                    <a:p>
                      <a:pPr>
                        <a:lnSpc>
                          <a:spcPct val="107000"/>
                        </a:lnSpc>
                        <a:spcAft>
                          <a:spcPts val="0"/>
                        </a:spcAft>
                      </a:pPr>
                      <a:r>
                        <a:rPr lang="hr-HR" sz="1200" b="1" dirty="0" err="1">
                          <a:solidFill>
                            <a:schemeClr val="tx1"/>
                          </a:solidFill>
                          <a:effectLst/>
                          <a:latin typeface="+mn-lt"/>
                          <a:ea typeface="Calibri" panose="020F0502020204030204" pitchFamily="34" charset="0"/>
                          <a:cs typeface="Times New Roman" panose="02020603050405020304" pitchFamily="18" charset="0"/>
                        </a:rPr>
                        <a:t>Necessity</a:t>
                      </a:r>
                      <a:r>
                        <a:rPr lang="hr-HR" sz="1200" b="1" dirty="0">
                          <a:solidFill>
                            <a:schemeClr val="tx1"/>
                          </a:solidFill>
                          <a:effectLst/>
                          <a:latin typeface="+mn-lt"/>
                          <a:ea typeface="Calibri" panose="020F0502020204030204" pitchFamily="34" charset="0"/>
                          <a:cs typeface="Times New Roman" panose="02020603050405020304" pitchFamily="18" charset="0"/>
                        </a:rPr>
                        <a:t> as a </a:t>
                      </a:r>
                      <a:r>
                        <a:rPr lang="hr-HR" sz="1200" b="1" dirty="0" err="1">
                          <a:solidFill>
                            <a:schemeClr val="tx1"/>
                          </a:solidFill>
                          <a:effectLst/>
                          <a:latin typeface="+mn-lt"/>
                          <a:ea typeface="Calibri" panose="020F0502020204030204" pitchFamily="34" charset="0"/>
                          <a:cs typeface="Times New Roman" panose="02020603050405020304" pitchFamily="18" charset="0"/>
                        </a:rPr>
                        <a:t>reason</a:t>
                      </a:r>
                      <a:r>
                        <a:rPr lang="hr-HR" sz="1200" b="1" dirty="0">
                          <a:solidFill>
                            <a:schemeClr val="tx1"/>
                          </a:solidFill>
                          <a:effectLst/>
                          <a:latin typeface="+mn-lt"/>
                          <a:ea typeface="Calibri" panose="020F0502020204030204" pitchFamily="34" charset="0"/>
                          <a:cs typeface="Times New Roman" panose="02020603050405020304" pitchFamily="18" charset="0"/>
                        </a:rPr>
                        <a:t> for </a:t>
                      </a:r>
                      <a:r>
                        <a:rPr lang="hr-HR" sz="1200" b="1" dirty="0" err="1">
                          <a:solidFill>
                            <a:schemeClr val="tx1"/>
                          </a:solidFill>
                          <a:effectLst/>
                          <a:latin typeface="+mn-lt"/>
                          <a:ea typeface="Calibri" panose="020F0502020204030204" pitchFamily="34" charset="0"/>
                          <a:cs typeface="Times New Roman" panose="02020603050405020304" pitchFamily="18" charset="0"/>
                        </a:rPr>
                        <a:t>excluding</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guilt</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smtClean="0">
                          <a:solidFill>
                            <a:schemeClr val="tx1"/>
                          </a:solidFill>
                          <a:effectLst/>
                          <a:latin typeface="+mn-lt"/>
                          <a:ea typeface="Calibri" panose="020F0502020204030204" pitchFamily="34" charset="0"/>
                          <a:cs typeface="Times New Roman" panose="02020603050405020304" pitchFamily="18" charset="0"/>
                        </a:rPr>
                        <a:t>(Art  </a:t>
                      </a:r>
                      <a:r>
                        <a:rPr lang="hr-HR" sz="1200" b="1" dirty="0">
                          <a:solidFill>
                            <a:schemeClr val="tx1"/>
                          </a:solidFill>
                          <a:effectLst/>
                          <a:latin typeface="+mn-lt"/>
                          <a:ea typeface="Calibri" panose="020F0502020204030204" pitchFamily="34" charset="0"/>
                          <a:cs typeface="Times New Roman" panose="02020603050405020304" pitchFamily="18" charset="0"/>
                        </a:rPr>
                        <a:t>22 § 2 </a:t>
                      </a:r>
                      <a:r>
                        <a:rPr lang="hr-HR" sz="1200" b="1" dirty="0" smtClean="0">
                          <a:solidFill>
                            <a:schemeClr val="tx1"/>
                          </a:solidFill>
                          <a:effectLst/>
                          <a:latin typeface="+mn-lt"/>
                          <a:ea typeface="Calibri" panose="020F0502020204030204" pitchFamily="34" charset="0"/>
                          <a:cs typeface="Times New Roman" panose="02020603050405020304" pitchFamily="18" charset="0"/>
                        </a:rPr>
                        <a:t>CPC) </a:t>
                      </a:r>
                      <a:r>
                        <a:rPr lang="hr-HR" sz="1200" b="1" dirty="0">
                          <a:solidFill>
                            <a:schemeClr val="tx1"/>
                          </a:solidFill>
                          <a:effectLst/>
                          <a:latin typeface="+mn-lt"/>
                          <a:ea typeface="Calibri" panose="020F0502020204030204" pitchFamily="34" charset="0"/>
                          <a:cs typeface="Times New Roman" panose="02020603050405020304" pitchFamily="18" charset="0"/>
                        </a:rPr>
                        <a:t>- </a:t>
                      </a:r>
                      <a:r>
                        <a:rPr lang="hr-HR" sz="1200" b="1" dirty="0" err="1">
                          <a:solidFill>
                            <a:schemeClr val="tx1"/>
                          </a:solidFill>
                          <a:effectLst/>
                          <a:latin typeface="+mn-lt"/>
                          <a:ea typeface="Calibri" panose="020F0502020204030204" pitchFamily="34" charset="0"/>
                          <a:cs typeface="Times New Roman" panose="02020603050405020304" pitchFamily="18" charset="0"/>
                        </a:rPr>
                        <a:t>Duress</a:t>
                      </a:r>
                      <a:endParaRPr lang="hr-HR" sz="1200" dirty="0">
                        <a:solidFill>
                          <a:schemeClr val="tx1"/>
                        </a:solidFill>
                        <a:effectLst/>
                        <a:latin typeface="+mn-lt"/>
                        <a:ea typeface="Calibri" panose="020F0502020204030204" pitchFamily="34" charset="0"/>
                        <a:cs typeface="Times New Roman" panose="02020603050405020304" pitchFamily="18" charset="0"/>
                      </a:endParaRP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17170" algn="just">
                        <a:spcAft>
                          <a:spcPts val="0"/>
                        </a:spcAft>
                        <a:tabLst>
                          <a:tab pos="1367155" algn="l"/>
                        </a:tabLst>
                      </a:pPr>
                      <a:r>
                        <a:rPr lang="en-GB" sz="1200" dirty="0">
                          <a:solidFill>
                            <a:schemeClr val="tx1"/>
                          </a:solidFill>
                          <a:effectLst/>
                          <a:latin typeface="+mn-lt"/>
                          <a:ea typeface="Times New Roman" panose="02020603050405020304" pitchFamily="18" charset="0"/>
                          <a:cs typeface="Times New Roman" panose="02020603050405020304" pitchFamily="18" charset="0"/>
                        </a:rPr>
                        <a:t>“2) Whoever commits an unlawful act in order to avert from himself/herself or from another a coinciding danger not brought on by himself/herself, which danger could not have been averted in any other way, provided that the resulting harm was not disproportionately greater than the harm threatened and that he/she was not required to expose himself/herself to the danger, shall not be guilty. If such a person was required to expose himself/herself to the danger, he/she may be punished less severely”.</a:t>
                      </a:r>
                      <a:endParaRPr lang="hr-HR" sz="1200" dirty="0">
                        <a:solidFill>
                          <a:schemeClr val="tx1"/>
                        </a:solidFill>
                        <a:effectLst/>
                        <a:latin typeface="+mn-lt"/>
                        <a:ea typeface="Times New Roman" panose="02020603050405020304" pitchFamily="18" charset="0"/>
                        <a:cs typeface="Times-NewRoman"/>
                      </a:endParaRPr>
                    </a:p>
                    <a:p>
                      <a:pPr>
                        <a:lnSpc>
                          <a:spcPct val="107000"/>
                        </a:lnSpc>
                        <a:spcAft>
                          <a:spcPts val="0"/>
                        </a:spcAft>
                      </a:pPr>
                      <a:r>
                        <a:rPr lang="hr-HR" sz="1200" dirty="0">
                          <a:solidFill>
                            <a:schemeClr val="tx1"/>
                          </a:solidFill>
                          <a:effectLst/>
                          <a:latin typeface="+mn-lt"/>
                          <a:ea typeface="Calibri" panose="020F0502020204030204" pitchFamily="34" charset="0"/>
                          <a:cs typeface="Times New Roman" panose="02020603050405020304" pitchFamily="18" charset="0"/>
                        </a:rPr>
                        <a:t> </a:t>
                      </a:r>
                    </a:p>
                  </a:txBody>
                  <a:tcPr marL="30803" marR="308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42589"/>
                  </a:ext>
                </a:extLst>
              </a:tr>
            </a:tbl>
          </a:graphicData>
        </a:graphic>
      </p:graphicFrame>
    </p:spTree>
    <p:extLst>
      <p:ext uri="{BB962C8B-B14F-4D97-AF65-F5344CB8AC3E}">
        <p14:creationId xmlns:p14="http://schemas.microsoft.com/office/powerpoint/2010/main" val="189645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7" y="193184"/>
            <a:ext cx="10761468" cy="663027"/>
          </a:xfrm>
        </p:spPr>
        <p:txBody>
          <a:bodyPr>
            <a:normAutofit fontScale="90000"/>
          </a:bodyPr>
          <a:lstStyle/>
          <a:p>
            <a:r>
              <a:rPr lang="hr-HR" dirty="0" smtClean="0"/>
              <a:t>2.5. </a:t>
            </a:r>
            <a:r>
              <a:rPr lang="en-US" dirty="0"/>
              <a:t>Common Law</a:t>
            </a:r>
            <a:r>
              <a:rPr lang="hr-HR" dirty="0"/>
              <a:t> (</a:t>
            </a:r>
            <a:r>
              <a:rPr lang="en-US" dirty="0"/>
              <a:t>US</a:t>
            </a:r>
            <a:r>
              <a:rPr lang="hr-HR" dirty="0"/>
              <a:t>)-</a:t>
            </a:r>
            <a:r>
              <a:rPr lang="en-US" dirty="0"/>
              <a:t> </a:t>
            </a:r>
            <a:r>
              <a:rPr lang="hr-HR" dirty="0"/>
              <a:t>D</a:t>
            </a:r>
            <a:r>
              <a:rPr lang="en-US" dirty="0" err="1"/>
              <a:t>efenses</a:t>
            </a:r>
            <a:r>
              <a:rPr lang="hr-HR" dirty="0"/>
              <a:t>-Excuses</a:t>
            </a:r>
          </a:p>
        </p:txBody>
      </p:sp>
      <p:sp>
        <p:nvSpPr>
          <p:cNvPr id="3" name="Content Placeholder 2"/>
          <p:cNvSpPr>
            <a:spLocks noGrp="1"/>
          </p:cNvSpPr>
          <p:nvPr>
            <p:ph idx="1"/>
          </p:nvPr>
        </p:nvSpPr>
        <p:spPr>
          <a:xfrm>
            <a:off x="399246" y="1005840"/>
            <a:ext cx="11668258" cy="5752407"/>
          </a:xfrm>
        </p:spPr>
        <p:txBody>
          <a:bodyPr>
            <a:normAutofit lnSpcReduction="10000"/>
          </a:bodyPr>
          <a:lstStyle/>
          <a:p>
            <a:pPr marL="457200" indent="-457200">
              <a:buFont typeface="+mj-lt"/>
              <a:buAutoNum type="alphaLcParenR"/>
            </a:pPr>
            <a:r>
              <a:rPr lang="en-US" sz="3000" b="1" dirty="0" smtClean="0"/>
              <a:t>Mistakes</a:t>
            </a:r>
            <a:r>
              <a:rPr lang="en-US" b="1" dirty="0" smtClean="0"/>
              <a:t> </a:t>
            </a:r>
            <a:r>
              <a:rPr lang="en-US" dirty="0" smtClean="0"/>
              <a:t>„is a negation of a required mental state”- (Fl. 1998,155)</a:t>
            </a:r>
          </a:p>
          <a:p>
            <a:pPr lvl="0"/>
            <a:r>
              <a:rPr lang="en-US" dirty="0" smtClean="0"/>
              <a:t>‘Material elements’-all substantive elements as opposed to procedural elements (Fl. 1998,155)</a:t>
            </a:r>
          </a:p>
          <a:p>
            <a:r>
              <a:rPr lang="en-US" b="1" dirty="0" smtClean="0"/>
              <a:t>Relevant</a:t>
            </a:r>
            <a:r>
              <a:rPr lang="en-US" dirty="0" smtClean="0"/>
              <a:t>  (</a:t>
            </a:r>
            <a:r>
              <a:rPr lang="en-US" dirty="0" err="1" smtClean="0"/>
              <a:t>Aristotel</a:t>
            </a:r>
            <a:r>
              <a:rPr lang="en-US" dirty="0" smtClean="0"/>
              <a:t>- „relevant mistake negates the voluntariness of the actor ‘s choice to engage in the act”; </a:t>
            </a:r>
            <a:r>
              <a:rPr lang="en-US" dirty="0" err="1" smtClean="0"/>
              <a:t>Fl</a:t>
            </a:r>
            <a:r>
              <a:rPr lang="en-US" dirty="0" smtClean="0"/>
              <a:t> 1998, 149)/</a:t>
            </a:r>
            <a:r>
              <a:rPr lang="en-US" b="1" dirty="0" smtClean="0"/>
              <a:t>irrelevant mistakes </a:t>
            </a:r>
            <a:r>
              <a:rPr lang="en-US" dirty="0" smtClean="0"/>
              <a:t>(„employee in an embassy thinks that by  virtue of his job , he should enjoy diplomatic immunity for his offences, so he engages in drunk driving”-Fl. 1998, 149)</a:t>
            </a:r>
          </a:p>
          <a:p>
            <a:r>
              <a:rPr lang="en-US" dirty="0" smtClean="0"/>
              <a:t>mistakes of fact are usually relevant/ mistakes of law are usually irrelevant (Fl., 1998, 166-167)</a:t>
            </a:r>
          </a:p>
        </p:txBody>
      </p:sp>
    </p:spTree>
    <p:extLst>
      <p:ext uri="{BB962C8B-B14F-4D97-AF65-F5344CB8AC3E}">
        <p14:creationId xmlns:p14="http://schemas.microsoft.com/office/powerpoint/2010/main" val="7862869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7" y="193184"/>
            <a:ext cx="10761468" cy="663027"/>
          </a:xfrm>
        </p:spPr>
        <p:txBody>
          <a:bodyPr>
            <a:normAutofit fontScale="90000"/>
          </a:bodyPr>
          <a:lstStyle/>
          <a:p>
            <a:r>
              <a:rPr lang="hr-HR" dirty="0" smtClean="0"/>
              <a:t>2.5. </a:t>
            </a:r>
            <a:r>
              <a:rPr lang="en-US" dirty="0"/>
              <a:t>Common Law</a:t>
            </a:r>
            <a:r>
              <a:rPr lang="hr-HR" dirty="0"/>
              <a:t> (</a:t>
            </a:r>
            <a:r>
              <a:rPr lang="en-US" dirty="0"/>
              <a:t>US</a:t>
            </a:r>
            <a:r>
              <a:rPr lang="hr-HR" dirty="0"/>
              <a:t>)-</a:t>
            </a:r>
            <a:r>
              <a:rPr lang="en-US" dirty="0"/>
              <a:t> </a:t>
            </a:r>
            <a:r>
              <a:rPr lang="hr-HR" dirty="0"/>
              <a:t>D</a:t>
            </a:r>
            <a:r>
              <a:rPr lang="en-US" dirty="0" err="1"/>
              <a:t>efenses</a:t>
            </a:r>
            <a:r>
              <a:rPr lang="hr-HR" dirty="0"/>
              <a:t>-Excuses</a:t>
            </a:r>
          </a:p>
        </p:txBody>
      </p:sp>
      <p:sp>
        <p:nvSpPr>
          <p:cNvPr id="3" name="Content Placeholder 2"/>
          <p:cNvSpPr>
            <a:spLocks noGrp="1"/>
          </p:cNvSpPr>
          <p:nvPr>
            <p:ph idx="1"/>
          </p:nvPr>
        </p:nvSpPr>
        <p:spPr>
          <a:xfrm>
            <a:off x="399246" y="1005840"/>
            <a:ext cx="11668258" cy="5752407"/>
          </a:xfrm>
        </p:spPr>
        <p:txBody>
          <a:bodyPr>
            <a:normAutofit/>
          </a:bodyPr>
          <a:lstStyle/>
          <a:p>
            <a:pPr marL="457200" indent="-457200">
              <a:buFont typeface="+mj-lt"/>
              <a:buAutoNum type="arabicPeriod"/>
            </a:pPr>
            <a:r>
              <a:rPr lang="en-US" dirty="0" smtClean="0"/>
              <a:t>Mistakes about Factual Elements of the Definition (Type one)- person thinks that he shoots a pig, that is in fact a human being (</a:t>
            </a:r>
            <a:r>
              <a:rPr lang="en-US" dirty="0" err="1" smtClean="0"/>
              <a:t>Fl</a:t>
            </a:r>
            <a:r>
              <a:rPr lang="en-US" dirty="0" smtClean="0"/>
              <a:t> 1998, </a:t>
            </a:r>
            <a:r>
              <a:rPr lang="en-US" b="1" dirty="0" smtClean="0"/>
              <a:t>167</a:t>
            </a:r>
            <a:r>
              <a:rPr lang="en-US" dirty="0" smtClean="0"/>
              <a:t>)</a:t>
            </a:r>
          </a:p>
          <a:p>
            <a:pPr marL="457200" indent="-457200">
              <a:buFont typeface="+mj-lt"/>
              <a:buAutoNum type="arabicPeriod"/>
            </a:pPr>
            <a:r>
              <a:rPr lang="en-US" dirty="0" smtClean="0"/>
              <a:t>Mistakes about Legal Aspects of the Definition (Type two)</a:t>
            </a:r>
          </a:p>
          <a:p>
            <a:pPr marL="457200" indent="-457200">
              <a:buFont typeface="+mj-lt"/>
              <a:buAutoNum type="arabicPeriod"/>
            </a:pPr>
            <a:r>
              <a:rPr lang="en-US" dirty="0" smtClean="0"/>
              <a:t>Mistakes about Factual elements of Justification (Type three)</a:t>
            </a:r>
          </a:p>
          <a:p>
            <a:pPr marL="457200" indent="-457200">
              <a:buFont typeface="+mj-lt"/>
              <a:buAutoNum type="arabicPeriod"/>
            </a:pPr>
            <a:r>
              <a:rPr lang="en-US" dirty="0" smtClean="0"/>
              <a:t>Mistakes about Norms of Justification (Type four) </a:t>
            </a:r>
          </a:p>
          <a:p>
            <a:pPr marL="457200" indent="-457200">
              <a:buFont typeface="+mj-lt"/>
              <a:buAutoNum type="arabicPeriod"/>
            </a:pPr>
            <a:r>
              <a:rPr lang="en-US" dirty="0" smtClean="0"/>
              <a:t>Mistakes about Factual Elements of Excuses (Type five)</a:t>
            </a:r>
          </a:p>
          <a:p>
            <a:pPr marL="457200" indent="-457200">
              <a:buFont typeface="+mj-lt"/>
              <a:buAutoNum type="arabicPeriod"/>
            </a:pPr>
            <a:r>
              <a:rPr lang="en-US" dirty="0" smtClean="0"/>
              <a:t>Mistakes about Excusing Norms (Type six)</a:t>
            </a:r>
          </a:p>
          <a:p>
            <a:endParaRPr lang="en-US" i="1" dirty="0"/>
          </a:p>
        </p:txBody>
      </p:sp>
    </p:spTree>
    <p:extLst>
      <p:ext uri="{BB962C8B-B14F-4D97-AF65-F5344CB8AC3E}">
        <p14:creationId xmlns:p14="http://schemas.microsoft.com/office/powerpoint/2010/main" val="4257921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3336"/>
            <a:ext cx="9601200" cy="1104890"/>
          </a:xfrm>
        </p:spPr>
        <p:txBody>
          <a:bodyPr>
            <a:normAutofit fontScale="90000"/>
          </a:bodyPr>
          <a:lstStyle/>
          <a:p>
            <a:r>
              <a:rPr lang="hr-HR" dirty="0" smtClean="0"/>
              <a:t>2.5. </a:t>
            </a:r>
            <a:r>
              <a:rPr lang="en-US" dirty="0"/>
              <a:t>Common Law</a:t>
            </a:r>
            <a:r>
              <a:rPr lang="hr-HR" dirty="0"/>
              <a:t> (</a:t>
            </a:r>
            <a:r>
              <a:rPr lang="en-US" dirty="0"/>
              <a:t>US</a:t>
            </a:r>
            <a:r>
              <a:rPr lang="hr-HR" dirty="0"/>
              <a:t>)-</a:t>
            </a:r>
            <a:r>
              <a:rPr lang="en-US" dirty="0"/>
              <a:t> </a:t>
            </a:r>
            <a:r>
              <a:rPr lang="hr-HR" dirty="0"/>
              <a:t>D</a:t>
            </a:r>
            <a:r>
              <a:rPr lang="en-US" dirty="0" err="1"/>
              <a:t>efenses</a:t>
            </a:r>
            <a:r>
              <a:rPr lang="hr-HR" dirty="0"/>
              <a:t>-Excuses</a:t>
            </a:r>
          </a:p>
        </p:txBody>
      </p:sp>
      <p:sp>
        <p:nvSpPr>
          <p:cNvPr id="3" name="Content Placeholder 2"/>
          <p:cNvSpPr>
            <a:spLocks noGrp="1"/>
          </p:cNvSpPr>
          <p:nvPr>
            <p:ph idx="1"/>
          </p:nvPr>
        </p:nvSpPr>
        <p:spPr>
          <a:xfrm>
            <a:off x="128790" y="1629294"/>
            <a:ext cx="11891414" cy="5045825"/>
          </a:xfrm>
        </p:spPr>
        <p:txBody>
          <a:bodyPr>
            <a:normAutofit fontScale="85000" lnSpcReduction="10000"/>
          </a:bodyPr>
          <a:lstStyle/>
          <a:p>
            <a:r>
              <a:rPr lang="hr-HR" b="1" i="1" dirty="0" smtClean="0"/>
              <a:t>Case 4 </a:t>
            </a:r>
            <a:r>
              <a:rPr lang="en-US" b="1" i="1" dirty="0" smtClean="0"/>
              <a:t>Hopkins </a:t>
            </a:r>
            <a:r>
              <a:rPr lang="en-US" b="1" i="1" dirty="0"/>
              <a:t>v. State </a:t>
            </a:r>
          </a:p>
          <a:p>
            <a:r>
              <a:rPr lang="en-US" dirty="0"/>
              <a:t>“</a:t>
            </a:r>
            <a:r>
              <a:rPr lang="en-US" i="1" dirty="0"/>
              <a:t>It is generally held that the advice of counsel, even though followed in good faith, furnishes no excuse to a person for violating the law and cannot be relied upon as a defense in a criminal action</a:t>
            </a:r>
            <a:r>
              <a:rPr lang="en-US" dirty="0"/>
              <a:t>” (</a:t>
            </a:r>
            <a:r>
              <a:rPr lang="en-US" sz="1400" dirty="0"/>
              <a:t>available </a:t>
            </a:r>
            <a:r>
              <a:rPr lang="en-US" sz="1400" dirty="0" err="1"/>
              <a:t>at:https</a:t>
            </a:r>
            <a:r>
              <a:rPr lang="en-US" sz="1400" dirty="0"/>
              <a:t>://casetext.com/case/hopkins-v-state-196 20.11.2017. )</a:t>
            </a:r>
          </a:p>
          <a:p>
            <a:r>
              <a:rPr lang="en-US" dirty="0" smtClean="0"/>
              <a:t>Explaining that "</a:t>
            </a:r>
            <a:r>
              <a:rPr lang="en-US" i="1" dirty="0" smtClean="0"/>
              <a:t>ignorance of the law will not excuse its violation„- mistake of law- court find </a:t>
            </a:r>
            <a:r>
              <a:rPr lang="en-US" b="1" i="1" dirty="0" smtClean="0"/>
              <a:t>as irrelevant and formed ‘strict  liability</a:t>
            </a:r>
            <a:r>
              <a:rPr lang="en-US" i="1" dirty="0" smtClean="0"/>
              <a:t>”</a:t>
            </a:r>
            <a:r>
              <a:rPr lang="en-US" dirty="0" smtClean="0"/>
              <a:t>(Fl. 1998, 153); ‘strict  liability‘  in the  „criminal law  should be understood as the practice of disregarding a mistake or accident where as a matter of principle the mistake or accident should be relevant to the defendant's responsibility for bringing about criminal harm.- if the mistake ought to be relevant is treated as irrelevant„ (Fl. 1998, 152); in CPC (Mistake as to Unlawfulness Art  32); in GCC Mistake of Law (Art  17. </a:t>
            </a:r>
            <a:r>
              <a:rPr lang="en-US" dirty="0" err="1" smtClean="0"/>
              <a:t>StGB</a:t>
            </a:r>
            <a:r>
              <a:rPr lang="en-US" dirty="0" smtClean="0"/>
              <a:t>)</a:t>
            </a:r>
          </a:p>
        </p:txBody>
      </p:sp>
    </p:spTree>
    <p:extLst>
      <p:ext uri="{BB962C8B-B14F-4D97-AF65-F5344CB8AC3E}">
        <p14:creationId xmlns:p14="http://schemas.microsoft.com/office/powerpoint/2010/main" val="3700265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3336"/>
            <a:ext cx="9601200" cy="1104890"/>
          </a:xfrm>
        </p:spPr>
        <p:txBody>
          <a:bodyPr>
            <a:normAutofit fontScale="90000"/>
          </a:bodyPr>
          <a:lstStyle/>
          <a:p>
            <a:r>
              <a:rPr lang="hr-HR" dirty="0" smtClean="0"/>
              <a:t>2.5. </a:t>
            </a:r>
            <a:r>
              <a:rPr lang="en-US" dirty="0"/>
              <a:t>Common Law</a:t>
            </a:r>
            <a:r>
              <a:rPr lang="hr-HR" dirty="0"/>
              <a:t> (</a:t>
            </a:r>
            <a:r>
              <a:rPr lang="en-US" dirty="0"/>
              <a:t>US</a:t>
            </a:r>
            <a:r>
              <a:rPr lang="hr-HR" dirty="0"/>
              <a:t>)-</a:t>
            </a:r>
            <a:r>
              <a:rPr lang="en-US" dirty="0"/>
              <a:t> </a:t>
            </a:r>
            <a:r>
              <a:rPr lang="hr-HR" dirty="0"/>
              <a:t>D</a:t>
            </a:r>
            <a:r>
              <a:rPr lang="en-US" dirty="0" err="1"/>
              <a:t>efenses</a:t>
            </a:r>
            <a:r>
              <a:rPr lang="hr-HR" dirty="0"/>
              <a:t>-Excuses</a:t>
            </a:r>
          </a:p>
        </p:txBody>
      </p:sp>
      <p:sp>
        <p:nvSpPr>
          <p:cNvPr id="3" name="Content Placeholder 2"/>
          <p:cNvSpPr>
            <a:spLocks noGrp="1"/>
          </p:cNvSpPr>
          <p:nvPr>
            <p:ph idx="1"/>
          </p:nvPr>
        </p:nvSpPr>
        <p:spPr>
          <a:xfrm>
            <a:off x="128790" y="1388226"/>
            <a:ext cx="11891414" cy="5286893"/>
          </a:xfrm>
        </p:spPr>
        <p:txBody>
          <a:bodyPr>
            <a:normAutofit fontScale="85000" lnSpcReduction="20000"/>
          </a:bodyPr>
          <a:lstStyle/>
          <a:p>
            <a:pPr marL="0" indent="0">
              <a:buNone/>
            </a:pPr>
            <a:r>
              <a:rPr lang="en-US" dirty="0" smtClean="0"/>
              <a:t>MPC </a:t>
            </a:r>
          </a:p>
          <a:p>
            <a:r>
              <a:rPr lang="en-US" dirty="0" smtClean="0"/>
              <a:t>§ 2.04 (3) „A belief that conduct does not legally constitute an offense is a </a:t>
            </a:r>
            <a:r>
              <a:rPr lang="en-US" b="1" dirty="0" smtClean="0"/>
              <a:t>defense </a:t>
            </a:r>
            <a:r>
              <a:rPr lang="en-US" dirty="0" smtClean="0"/>
              <a:t>to a prosecution for that offense based upon such conduct when:</a:t>
            </a:r>
          </a:p>
          <a:p>
            <a:pPr marL="987552" lvl="1" indent="-457200">
              <a:buFont typeface="+mj-lt"/>
              <a:buAutoNum type="alphaLcParenR"/>
            </a:pPr>
            <a:r>
              <a:rPr lang="en-US" dirty="0" smtClean="0"/>
              <a:t>the statue or other enactment defining the offence is a defense known to the actor an has not been published or otherwise reasonably made available prior to the conduct alleged;  or</a:t>
            </a:r>
          </a:p>
          <a:p>
            <a:pPr marL="987552" lvl="1" indent="-457200">
              <a:buFont typeface="+mj-lt"/>
              <a:buAutoNum type="alphaLcParenR"/>
            </a:pPr>
            <a:r>
              <a:rPr lang="en-US" dirty="0" smtClean="0"/>
              <a:t>he acts in reasonable reliance upon an official statement o</a:t>
            </a:r>
            <a:r>
              <a:rPr lang="hr-HR" dirty="0" smtClean="0"/>
              <a:t>f</a:t>
            </a:r>
            <a:r>
              <a:rPr lang="en-US" dirty="0" smtClean="0"/>
              <a:t> the law, afterward determined to be invalid or erroneous,</a:t>
            </a:r>
            <a:r>
              <a:rPr lang="hr-HR" dirty="0" smtClean="0"/>
              <a:t> </a:t>
            </a:r>
            <a:r>
              <a:rPr lang="en-US" dirty="0" smtClean="0"/>
              <a:t>contained in:</a:t>
            </a:r>
          </a:p>
          <a:p>
            <a:pPr marL="1444752" lvl="2" indent="-457200">
              <a:buFont typeface="+mj-lt"/>
              <a:buAutoNum type="romanLcPeriod"/>
            </a:pPr>
            <a:r>
              <a:rPr lang="en-US" dirty="0" smtClean="0"/>
              <a:t>a statute or other enactment;</a:t>
            </a:r>
          </a:p>
          <a:p>
            <a:pPr marL="1444752" lvl="2" indent="-457200">
              <a:buFont typeface="+mj-lt"/>
              <a:buAutoNum type="romanLcPeriod"/>
            </a:pPr>
            <a:r>
              <a:rPr lang="en-US" dirty="0" smtClean="0"/>
              <a:t>a judicial decision, opinion or judgment;</a:t>
            </a:r>
          </a:p>
          <a:p>
            <a:pPr marL="1444752" lvl="2" indent="-457200">
              <a:buFont typeface="+mj-lt"/>
              <a:buAutoNum type="romanLcPeriod"/>
            </a:pPr>
            <a:r>
              <a:rPr lang="en-US" dirty="0" smtClean="0"/>
              <a:t>an administrative order or grant of permission; or</a:t>
            </a:r>
          </a:p>
          <a:p>
            <a:pPr marL="1444752" lvl="2" indent="-457200">
              <a:buFont typeface="+mj-lt"/>
              <a:buAutoNum type="romanLcPeriod"/>
            </a:pPr>
            <a:r>
              <a:rPr lang="en-US" b="1" dirty="0" smtClean="0"/>
              <a:t>an official interpretation of the public officer or body charged by law with responsibility for the inter</a:t>
            </a:r>
            <a:r>
              <a:rPr lang="hr-HR" b="1" dirty="0" err="1" smtClean="0"/>
              <a:t>pretation</a:t>
            </a:r>
            <a:r>
              <a:rPr lang="en-US" b="1" dirty="0" smtClean="0"/>
              <a:t>, administration or enforcement of the la</a:t>
            </a:r>
            <a:r>
              <a:rPr lang="hr-HR" b="1" dirty="0" smtClean="0"/>
              <a:t>w</a:t>
            </a:r>
            <a:r>
              <a:rPr lang="en-US" b="1" dirty="0" smtClean="0"/>
              <a:t> defining the offence” </a:t>
            </a:r>
            <a:r>
              <a:rPr lang="en-US" dirty="0" smtClean="0"/>
              <a:t>(Fl. 1998, 153)</a:t>
            </a:r>
            <a:endParaRPr lang="en-US" dirty="0"/>
          </a:p>
        </p:txBody>
      </p:sp>
    </p:spTree>
    <p:extLst>
      <p:ext uri="{BB962C8B-B14F-4D97-AF65-F5344CB8AC3E}">
        <p14:creationId xmlns:p14="http://schemas.microsoft.com/office/powerpoint/2010/main" val="1983419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99753"/>
            <a:ext cx="11590986" cy="972589"/>
          </a:xfrm>
        </p:spPr>
        <p:txBody>
          <a:bodyPr/>
          <a:lstStyle/>
          <a:p>
            <a:r>
              <a:rPr lang="hr-HR" dirty="0" smtClean="0"/>
              <a:t>2.5. </a:t>
            </a:r>
            <a:r>
              <a:rPr lang="en-US" sz="4000" dirty="0"/>
              <a:t>Common Law</a:t>
            </a:r>
            <a:r>
              <a:rPr lang="hr-HR" sz="4000" dirty="0"/>
              <a:t> (</a:t>
            </a:r>
            <a:r>
              <a:rPr lang="en-US" sz="4000" dirty="0"/>
              <a:t>US</a:t>
            </a:r>
            <a:r>
              <a:rPr lang="hr-HR" sz="4000" dirty="0"/>
              <a:t>)-</a:t>
            </a:r>
            <a:r>
              <a:rPr lang="en-US" sz="4000" dirty="0"/>
              <a:t> </a:t>
            </a:r>
            <a:r>
              <a:rPr lang="hr-HR" sz="4000" dirty="0"/>
              <a:t>D</a:t>
            </a:r>
            <a:r>
              <a:rPr lang="en-US" sz="4000" dirty="0" err="1"/>
              <a:t>efenses</a:t>
            </a:r>
            <a:r>
              <a:rPr lang="hr-HR" sz="4000" dirty="0"/>
              <a:t>-Excuses</a:t>
            </a:r>
            <a:endParaRPr lang="en-US" dirty="0"/>
          </a:p>
        </p:txBody>
      </p:sp>
      <p:sp>
        <p:nvSpPr>
          <p:cNvPr id="3" name="Content Placeholder 2"/>
          <p:cNvSpPr>
            <a:spLocks noGrp="1"/>
          </p:cNvSpPr>
          <p:nvPr>
            <p:ph idx="1"/>
          </p:nvPr>
        </p:nvSpPr>
        <p:spPr>
          <a:xfrm>
            <a:off x="437882" y="1180407"/>
            <a:ext cx="11366191" cy="5428211"/>
          </a:xfrm>
        </p:spPr>
        <p:txBody>
          <a:bodyPr>
            <a:normAutofit fontScale="92500" lnSpcReduction="20000"/>
          </a:bodyPr>
          <a:lstStyle/>
          <a:p>
            <a:pPr marL="514350" indent="-514350">
              <a:buFont typeface="+mj-lt"/>
              <a:buAutoNum type="alphaLcParenR" startAt="2"/>
            </a:pPr>
            <a:r>
              <a:rPr lang="en-US" b="1" dirty="0" smtClean="0"/>
              <a:t>Duress </a:t>
            </a:r>
            <a:r>
              <a:rPr lang="en-US" b="1" dirty="0"/>
              <a:t>(excuse) </a:t>
            </a:r>
            <a:endParaRPr lang="hr-HR" b="1" dirty="0" smtClean="0"/>
          </a:p>
          <a:p>
            <a:r>
              <a:rPr lang="en-US" dirty="0" smtClean="0"/>
              <a:t>Common </a:t>
            </a:r>
            <a:r>
              <a:rPr lang="en-US" dirty="0"/>
              <a:t>law elements: </a:t>
            </a:r>
            <a:endParaRPr lang="hr-HR" dirty="0"/>
          </a:p>
          <a:p>
            <a:pPr lvl="1"/>
            <a:r>
              <a:rPr lang="en-US" dirty="0" smtClean="0"/>
              <a:t>(</a:t>
            </a:r>
            <a:r>
              <a:rPr lang="en-US" dirty="0"/>
              <a:t>1) a “threat of imminent death or serious bodily injury” led the defendant to commit the crime, </a:t>
            </a:r>
            <a:endParaRPr lang="hr-HR" dirty="0" smtClean="0"/>
          </a:p>
          <a:p>
            <a:pPr lvl="1"/>
            <a:r>
              <a:rPr lang="en-US" dirty="0" smtClean="0"/>
              <a:t>(</a:t>
            </a:r>
            <a:r>
              <a:rPr lang="en-US" dirty="0"/>
              <a:t>2) the defendant had no reasonable, legal alternative to breaking the law, and </a:t>
            </a:r>
            <a:endParaRPr lang="hr-HR" dirty="0" smtClean="0"/>
          </a:p>
          <a:p>
            <a:pPr lvl="1"/>
            <a:r>
              <a:rPr lang="en-US" dirty="0" smtClean="0"/>
              <a:t>(</a:t>
            </a:r>
            <a:r>
              <a:rPr lang="en-US" dirty="0"/>
              <a:t>3) the defendant was not responsible for creating the threat. </a:t>
            </a:r>
            <a:endParaRPr lang="hr-HR" dirty="0" smtClean="0"/>
          </a:p>
          <a:p>
            <a:r>
              <a:rPr lang="en-US" dirty="0" smtClean="0"/>
              <a:t>duress </a:t>
            </a:r>
            <a:r>
              <a:rPr lang="en-US" dirty="0"/>
              <a:t>applies to crimes other than murder </a:t>
            </a:r>
            <a:endParaRPr lang="hr-HR" dirty="0" smtClean="0"/>
          </a:p>
          <a:p>
            <a:r>
              <a:rPr lang="en-US" dirty="0" smtClean="0"/>
              <a:t>Model </a:t>
            </a:r>
            <a:r>
              <a:rPr lang="en-US" dirty="0"/>
              <a:t>Penal Code: </a:t>
            </a:r>
            <a:endParaRPr lang="hr-HR" dirty="0" smtClean="0"/>
          </a:p>
          <a:p>
            <a:pPr lvl="1"/>
            <a:r>
              <a:rPr lang="en-US" dirty="0" smtClean="0"/>
              <a:t> </a:t>
            </a:r>
            <a:r>
              <a:rPr lang="en-US" dirty="0"/>
              <a:t>actor was coerced to do so by the use of, or a threat to use, unlawful force against his person or the person of another, </a:t>
            </a:r>
            <a:endParaRPr lang="hr-HR" dirty="0" smtClean="0"/>
          </a:p>
          <a:p>
            <a:pPr lvl="1"/>
            <a:r>
              <a:rPr lang="en-US" dirty="0" smtClean="0"/>
              <a:t> </a:t>
            </a:r>
            <a:r>
              <a:rPr lang="en-US" dirty="0"/>
              <a:t>if a person </a:t>
            </a:r>
            <a:r>
              <a:rPr lang="en-US" dirty="0" smtClean="0"/>
              <a:t>of </a:t>
            </a:r>
            <a:r>
              <a:rPr lang="en-US" dirty="0"/>
              <a:t>reasonable firmness in actor’s situation would have not been able to resist</a:t>
            </a:r>
            <a:r>
              <a:rPr lang="en-US" dirty="0" smtClean="0"/>
              <a:t>.</a:t>
            </a:r>
            <a:endParaRPr lang="hr-HR" dirty="0" smtClean="0"/>
          </a:p>
        </p:txBody>
      </p:sp>
    </p:spTree>
    <p:extLst>
      <p:ext uri="{BB962C8B-B14F-4D97-AF65-F5344CB8AC3E}">
        <p14:creationId xmlns:p14="http://schemas.microsoft.com/office/powerpoint/2010/main" val="2411952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sz="3600" dirty="0">
                <a:solidFill>
                  <a:srgbClr val="DBBD71"/>
                </a:solidFill>
                <a:ea typeface="ＭＳ Ｐゴシック" pitchFamily="-65" charset="-128"/>
              </a:rPr>
              <a:t>2.5. </a:t>
            </a:r>
            <a:r>
              <a:rPr lang="en-US" sz="3600" dirty="0">
                <a:solidFill>
                  <a:srgbClr val="DBBD71"/>
                </a:solidFill>
                <a:ea typeface="ＭＳ Ｐゴシック" pitchFamily="-65" charset="-128"/>
              </a:rPr>
              <a:t>Common Law</a:t>
            </a:r>
            <a:r>
              <a:rPr lang="hr-HR" sz="3600" dirty="0">
                <a:solidFill>
                  <a:srgbClr val="DBBD71"/>
                </a:solidFill>
                <a:ea typeface="ＭＳ Ｐゴシック" pitchFamily="-65" charset="-128"/>
              </a:rPr>
              <a:t> (</a:t>
            </a:r>
            <a:r>
              <a:rPr lang="en-US" sz="3600" dirty="0">
                <a:solidFill>
                  <a:srgbClr val="DBBD71"/>
                </a:solidFill>
                <a:ea typeface="ＭＳ Ｐゴシック" pitchFamily="-65" charset="-128"/>
              </a:rPr>
              <a:t>US</a:t>
            </a:r>
            <a:r>
              <a:rPr lang="hr-HR" sz="3600" dirty="0">
                <a:solidFill>
                  <a:srgbClr val="DBBD71"/>
                </a:solidFill>
                <a:ea typeface="ＭＳ Ｐゴシック" pitchFamily="-65" charset="-128"/>
              </a:rPr>
              <a:t>)-</a:t>
            </a:r>
            <a:r>
              <a:rPr lang="en-US" sz="3600" dirty="0">
                <a:solidFill>
                  <a:srgbClr val="DBBD71"/>
                </a:solidFill>
                <a:ea typeface="ＭＳ Ｐゴシック" pitchFamily="-65" charset="-128"/>
              </a:rPr>
              <a:t> </a:t>
            </a:r>
            <a:r>
              <a:rPr lang="hr-HR" sz="3600" dirty="0">
                <a:solidFill>
                  <a:srgbClr val="DBBD71"/>
                </a:solidFill>
                <a:ea typeface="ＭＳ Ｐゴシック" pitchFamily="-65" charset="-128"/>
              </a:rPr>
              <a:t>D</a:t>
            </a:r>
            <a:r>
              <a:rPr lang="en-US" sz="3600" dirty="0" err="1">
                <a:solidFill>
                  <a:srgbClr val="DBBD71"/>
                </a:solidFill>
                <a:ea typeface="ＭＳ Ｐゴシック" pitchFamily="-65" charset="-128"/>
              </a:rPr>
              <a:t>efenses</a:t>
            </a:r>
            <a:r>
              <a:rPr lang="hr-HR" sz="3600" dirty="0" smtClean="0">
                <a:solidFill>
                  <a:srgbClr val="DBBD71"/>
                </a:solidFill>
                <a:ea typeface="ＭＳ Ｐゴシック" pitchFamily="-65" charset="-128"/>
              </a:rPr>
              <a:t>-</a:t>
            </a:r>
            <a:r>
              <a:rPr lang="hr-HR" sz="3600" dirty="0" err="1" smtClean="0">
                <a:solidFill>
                  <a:srgbClr val="DBBD71"/>
                </a:solidFill>
                <a:ea typeface="ＭＳ Ｐゴシック" pitchFamily="-65" charset="-128"/>
              </a:rPr>
              <a:t>Excuses-Duress</a:t>
            </a:r>
            <a:endParaRPr lang="en-GB" sz="3600" dirty="0"/>
          </a:p>
        </p:txBody>
      </p:sp>
      <p:sp>
        <p:nvSpPr>
          <p:cNvPr id="3" name="Content Placeholder 2"/>
          <p:cNvSpPr>
            <a:spLocks noGrp="1"/>
          </p:cNvSpPr>
          <p:nvPr>
            <p:ph idx="1"/>
          </p:nvPr>
        </p:nvSpPr>
        <p:spPr>
          <a:xfrm>
            <a:off x="3009900" y="1828800"/>
            <a:ext cx="6400800" cy="3398838"/>
          </a:xfrm>
        </p:spPr>
        <p:txBody>
          <a:bodyPr/>
          <a:lstStyle/>
          <a:p>
            <a:pPr>
              <a:defRPr/>
            </a:pPr>
            <a:r>
              <a:rPr lang="hr-HR" sz="1950" b="1" u="sng" dirty="0"/>
              <a:t>Duress</a:t>
            </a:r>
            <a:r>
              <a:rPr lang="hr-HR" sz="1950" dirty="0"/>
              <a:t> (</a:t>
            </a:r>
            <a:r>
              <a:rPr lang="hr-HR" sz="1950" dirty="0" err="1"/>
              <a:t>excuse</a:t>
            </a:r>
            <a:r>
              <a:rPr lang="hr-HR" sz="1950" dirty="0"/>
              <a:t>)</a:t>
            </a:r>
            <a:endParaRPr lang="hr-HR" sz="1950" b="1" u="sng" dirty="0"/>
          </a:p>
          <a:p>
            <a:pPr lvl="1">
              <a:defRPr/>
            </a:pPr>
            <a:r>
              <a:rPr lang="hr-HR" sz="1875" b="1" dirty="0" err="1"/>
              <a:t>Common</a:t>
            </a:r>
            <a:r>
              <a:rPr lang="hr-HR" sz="1875" b="1" dirty="0"/>
              <a:t> </a:t>
            </a:r>
            <a:r>
              <a:rPr lang="hr-HR" sz="1875" b="1" dirty="0" err="1"/>
              <a:t>law</a:t>
            </a:r>
            <a:r>
              <a:rPr lang="hr-HR" sz="1875" b="1" dirty="0"/>
              <a:t> </a:t>
            </a:r>
            <a:r>
              <a:rPr lang="hr-HR" sz="1875" b="1" dirty="0" err="1"/>
              <a:t>elements</a:t>
            </a:r>
            <a:r>
              <a:rPr lang="hr-HR" sz="1875" b="1" dirty="0"/>
              <a:t>:</a:t>
            </a:r>
          </a:p>
          <a:p>
            <a:pPr>
              <a:defRPr/>
            </a:pPr>
            <a:r>
              <a:rPr lang="en-US" sz="1725" dirty="0">
                <a:effectLst/>
              </a:rPr>
              <a:t>(1) a “threat of imminent death or serious bodily injury” led the defendant to commit the crime,</a:t>
            </a:r>
            <a:endParaRPr lang="en-GB" sz="1725" dirty="0">
              <a:effectLst/>
            </a:endParaRPr>
          </a:p>
          <a:p>
            <a:pPr>
              <a:defRPr/>
            </a:pPr>
            <a:r>
              <a:rPr lang="en-US" sz="1725" dirty="0">
                <a:effectLst/>
              </a:rPr>
              <a:t>(2) the defendant had no reasonable, legal alternative to breaking the law, and</a:t>
            </a:r>
            <a:endParaRPr lang="en-GB" sz="1725" dirty="0">
              <a:effectLst/>
            </a:endParaRPr>
          </a:p>
          <a:p>
            <a:pPr>
              <a:defRPr/>
            </a:pPr>
            <a:r>
              <a:rPr lang="en-US" sz="1725" dirty="0">
                <a:effectLst/>
              </a:rPr>
              <a:t>(3) the defendant was not responsible for creating the threat.</a:t>
            </a:r>
            <a:endParaRPr lang="en-GB" sz="1725" dirty="0">
              <a:effectLst/>
            </a:endParaRPr>
          </a:p>
          <a:p>
            <a:pPr>
              <a:defRPr/>
            </a:pPr>
            <a:r>
              <a:rPr lang="en-US" sz="1725" dirty="0">
                <a:effectLst/>
                <a:sym typeface="Wingdings" panose="05000000000000000000" pitchFamily="2" charset="2"/>
              </a:rPr>
              <a:t></a:t>
            </a:r>
            <a:r>
              <a:rPr lang="en-US" sz="1725" dirty="0">
                <a:effectLst/>
              </a:rPr>
              <a:t>duress applies to crimes other than murder</a:t>
            </a:r>
            <a:endParaRPr lang="en-GB" sz="1725" dirty="0">
              <a:effectLst/>
            </a:endParaRPr>
          </a:p>
          <a:p>
            <a:pPr lvl="1">
              <a:defRPr/>
            </a:pPr>
            <a:r>
              <a:rPr lang="hr-HR" sz="1875" b="1" dirty="0">
                <a:effectLst/>
              </a:rPr>
              <a:t>Model Penal </a:t>
            </a:r>
            <a:r>
              <a:rPr lang="hr-HR" sz="1875" b="1" dirty="0" err="1">
                <a:effectLst/>
              </a:rPr>
              <a:t>Code</a:t>
            </a:r>
            <a:r>
              <a:rPr lang="hr-HR" sz="1875" dirty="0">
                <a:effectLst/>
              </a:rPr>
              <a:t>: </a:t>
            </a:r>
          </a:p>
          <a:p>
            <a:pPr>
              <a:defRPr/>
            </a:pPr>
            <a:r>
              <a:rPr lang="hr-HR" sz="1725" dirty="0" err="1">
                <a:effectLst/>
              </a:rPr>
              <a:t>actor</a:t>
            </a:r>
            <a:r>
              <a:rPr lang="en-US" sz="1725" dirty="0">
                <a:effectLst/>
              </a:rPr>
              <a:t> was coerced to do so by the use of, or a threat to use, unlawful force against his person or the person of another,</a:t>
            </a:r>
            <a:endParaRPr lang="en-GB" sz="1725" dirty="0">
              <a:effectLst/>
            </a:endParaRPr>
          </a:p>
          <a:p>
            <a:pPr>
              <a:defRPr/>
            </a:pPr>
            <a:r>
              <a:rPr lang="hr-HR" sz="1725" dirty="0" err="1">
                <a:effectLst/>
              </a:rPr>
              <a:t>if</a:t>
            </a:r>
            <a:r>
              <a:rPr lang="en-US" sz="1725" dirty="0">
                <a:effectLst/>
              </a:rPr>
              <a:t> a person of reasonable firmness in </a:t>
            </a:r>
            <a:r>
              <a:rPr lang="hr-HR" sz="1725" dirty="0" err="1">
                <a:effectLst/>
              </a:rPr>
              <a:t>actor’s</a:t>
            </a:r>
            <a:r>
              <a:rPr lang="en-US" sz="1725" dirty="0">
                <a:effectLst/>
              </a:rPr>
              <a:t> situation would have not been able to resist.</a:t>
            </a:r>
            <a:endParaRPr lang="en-GB" sz="1725" dirty="0">
              <a:effectLst/>
            </a:endParaRPr>
          </a:p>
          <a:p>
            <a:pPr lvl="1">
              <a:defRPr/>
            </a:pPr>
            <a:endParaRPr lang="en-GB" sz="1800" dirty="0">
              <a:effectLst/>
            </a:endParaRPr>
          </a:p>
          <a:p>
            <a:pPr>
              <a:defRPr/>
            </a:pPr>
            <a:endParaRPr lang="hr-HR" dirty="0"/>
          </a:p>
        </p:txBody>
      </p:sp>
    </p:spTree>
    <p:extLst>
      <p:ext uri="{BB962C8B-B14F-4D97-AF65-F5344CB8AC3E}">
        <p14:creationId xmlns:p14="http://schemas.microsoft.com/office/powerpoint/2010/main" val="3433680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869" y="449010"/>
            <a:ext cx="9477286" cy="857250"/>
          </a:xfrm>
        </p:spPr>
        <p:txBody>
          <a:bodyPr/>
          <a:lstStyle/>
          <a:p>
            <a:pPr>
              <a:defRPr/>
            </a:pPr>
            <a:r>
              <a:rPr lang="en-US" dirty="0"/>
              <a:t>2.5. Common Law (US)- Defenses-Excuses-Duress</a:t>
            </a:r>
            <a:endParaRPr lang="en-GB" dirty="0"/>
          </a:p>
        </p:txBody>
      </p:sp>
      <p:sp>
        <p:nvSpPr>
          <p:cNvPr id="25603" name="Content Placeholder 2"/>
          <p:cNvSpPr>
            <a:spLocks noGrp="1"/>
          </p:cNvSpPr>
          <p:nvPr>
            <p:ph idx="1"/>
          </p:nvPr>
        </p:nvSpPr>
        <p:spPr>
          <a:xfrm>
            <a:off x="2867026" y="1657350"/>
            <a:ext cx="6486525" cy="4171950"/>
          </a:xfrm>
        </p:spPr>
        <p:txBody>
          <a:bodyPr/>
          <a:lstStyle/>
          <a:p>
            <a:pPr>
              <a:defRPr/>
            </a:pPr>
            <a:r>
              <a:rPr lang="hr-HR" altLang="sr-Latn-RS" sz="1650" b="1">
                <a:effectLst/>
              </a:rPr>
              <a:t>Criminal Code (§ </a:t>
            </a:r>
            <a:r>
              <a:rPr lang="en-US" altLang="sr-Latn-RS" sz="1650" b="1">
                <a:effectLst/>
              </a:rPr>
              <a:t>3</a:t>
            </a:r>
            <a:r>
              <a:rPr lang="hr-HR" altLang="sr-Latn-RS" sz="1650" b="1">
                <a:effectLst/>
              </a:rPr>
              <a:t>5) </a:t>
            </a:r>
          </a:p>
          <a:p>
            <a:pPr>
              <a:defRPr/>
            </a:pPr>
            <a:r>
              <a:rPr lang="en-US" altLang="sr-Latn-RS" sz="1650">
                <a:effectLst/>
              </a:rPr>
              <a:t>(1) A person who, faced with an imminent danger to life, limb or freedom which cannot otherwise be averted, commits an unlawful act to avert the danger from himself, a relative or person close to him, </a:t>
            </a:r>
            <a:r>
              <a:rPr lang="en-US" altLang="sr-Latn-RS" sz="1650" i="1">
                <a:effectLst/>
              </a:rPr>
              <a:t>acts without guilt</a:t>
            </a:r>
            <a:r>
              <a:rPr lang="en-US" altLang="sr-Latn-RS" sz="1650">
                <a:effectLst/>
              </a:rPr>
              <a:t>. This shall not apply if and to the extent that the offender could be expected under the circumstances to accept the danger, in particular, because he himself had caused the danger, or was under a special legal obligation to do so; the sentence may be mitigated pursuant to </a:t>
            </a:r>
            <a:r>
              <a:rPr lang="hr-HR" altLang="sr-Latn-RS" sz="1650">
                <a:effectLst/>
              </a:rPr>
              <a:t>§</a:t>
            </a:r>
            <a:r>
              <a:rPr lang="en-US" altLang="sr-Latn-RS" sz="1650">
                <a:effectLst/>
              </a:rPr>
              <a:t>49(1) unless the offender was required to accept the danger because of a special legal obligation to do so.</a:t>
            </a:r>
          </a:p>
          <a:p>
            <a:pPr>
              <a:defRPr/>
            </a:pPr>
            <a:r>
              <a:rPr lang="en-US" altLang="sr-Latn-RS" sz="1650">
                <a:effectLst/>
              </a:rPr>
              <a:t>(2) If at the time of the commission of the act a person mistakenly assumes that circumstances exist which would </a:t>
            </a:r>
            <a:r>
              <a:rPr lang="en-US" altLang="sr-Latn-RS" sz="1650" i="1">
                <a:effectLst/>
              </a:rPr>
              <a:t>excuse him</a:t>
            </a:r>
            <a:r>
              <a:rPr lang="en-US" altLang="sr-Latn-RS" sz="1650">
                <a:effectLst/>
              </a:rPr>
              <a:t> under subsection (1) above, he will only be liable if the mistake </a:t>
            </a:r>
            <a:r>
              <a:rPr lang="en-US" altLang="sr-Latn-RS" sz="1650" i="1">
                <a:effectLst/>
              </a:rPr>
              <a:t>was avoidable</a:t>
            </a:r>
            <a:r>
              <a:rPr lang="en-US" altLang="sr-Latn-RS" sz="1650">
                <a:effectLst/>
              </a:rPr>
              <a:t>. The sentence shall be mitigated pursuant to </a:t>
            </a:r>
            <a:r>
              <a:rPr lang="hr-HR" altLang="sr-Latn-RS" sz="1650">
                <a:effectLst/>
              </a:rPr>
              <a:t>§</a:t>
            </a:r>
            <a:r>
              <a:rPr lang="en-US" altLang="sr-Latn-RS" sz="1650">
                <a:effectLst/>
              </a:rPr>
              <a:t>49(1).</a:t>
            </a:r>
          </a:p>
        </p:txBody>
      </p:sp>
    </p:spTree>
    <p:extLst>
      <p:ext uri="{BB962C8B-B14F-4D97-AF65-F5344CB8AC3E}">
        <p14:creationId xmlns:p14="http://schemas.microsoft.com/office/powerpoint/2010/main" val="2463689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847" y="205099"/>
            <a:ext cx="10648060" cy="1452785"/>
          </a:xfrm>
        </p:spPr>
        <p:txBody>
          <a:bodyPr/>
          <a:lstStyle/>
          <a:p>
            <a:pPr>
              <a:defRPr/>
            </a:pPr>
            <a:r>
              <a:rPr lang="hr-HR" sz="3600" dirty="0">
                <a:solidFill>
                  <a:srgbClr val="DBBD71"/>
                </a:solidFill>
                <a:ea typeface="ＭＳ Ｐゴシック" pitchFamily="-65" charset="-128"/>
              </a:rPr>
              <a:t>2.5. </a:t>
            </a:r>
            <a:r>
              <a:rPr lang="en-US" sz="3600" dirty="0">
                <a:solidFill>
                  <a:srgbClr val="DBBD71"/>
                </a:solidFill>
                <a:ea typeface="ＭＳ Ｐゴシック" pitchFamily="-65" charset="-128"/>
              </a:rPr>
              <a:t>Common Law</a:t>
            </a:r>
            <a:r>
              <a:rPr lang="hr-HR" sz="3600" dirty="0">
                <a:solidFill>
                  <a:srgbClr val="DBBD71"/>
                </a:solidFill>
                <a:ea typeface="ＭＳ Ｐゴシック" pitchFamily="-65" charset="-128"/>
              </a:rPr>
              <a:t> (</a:t>
            </a:r>
            <a:r>
              <a:rPr lang="en-US" sz="3600" dirty="0">
                <a:solidFill>
                  <a:srgbClr val="DBBD71"/>
                </a:solidFill>
                <a:ea typeface="ＭＳ Ｐゴシック" pitchFamily="-65" charset="-128"/>
              </a:rPr>
              <a:t>US</a:t>
            </a:r>
            <a:r>
              <a:rPr lang="hr-HR" sz="3600" dirty="0">
                <a:solidFill>
                  <a:srgbClr val="DBBD71"/>
                </a:solidFill>
                <a:ea typeface="ＭＳ Ｐゴシック" pitchFamily="-65" charset="-128"/>
              </a:rPr>
              <a:t>)-</a:t>
            </a:r>
            <a:r>
              <a:rPr lang="en-US" sz="3600" dirty="0">
                <a:solidFill>
                  <a:srgbClr val="DBBD71"/>
                </a:solidFill>
                <a:ea typeface="ＭＳ Ｐゴシック" pitchFamily="-65" charset="-128"/>
              </a:rPr>
              <a:t> </a:t>
            </a:r>
            <a:r>
              <a:rPr lang="hr-HR" sz="3600" dirty="0">
                <a:solidFill>
                  <a:srgbClr val="DBBD71"/>
                </a:solidFill>
                <a:ea typeface="ＭＳ Ｐゴシック" pitchFamily="-65" charset="-128"/>
              </a:rPr>
              <a:t>D</a:t>
            </a:r>
            <a:r>
              <a:rPr lang="en-US" sz="3600" dirty="0" err="1">
                <a:solidFill>
                  <a:srgbClr val="DBBD71"/>
                </a:solidFill>
                <a:ea typeface="ＭＳ Ｐゴシック" pitchFamily="-65" charset="-128"/>
              </a:rPr>
              <a:t>efenses</a:t>
            </a:r>
            <a:r>
              <a:rPr lang="hr-HR" sz="3600" dirty="0" smtClean="0">
                <a:solidFill>
                  <a:srgbClr val="DBBD71"/>
                </a:solidFill>
                <a:ea typeface="ＭＳ Ｐゴシック" pitchFamily="-65" charset="-128"/>
              </a:rPr>
              <a:t>-</a:t>
            </a:r>
            <a:r>
              <a:rPr lang="hr-HR" sz="3600" dirty="0" err="1" smtClean="0">
                <a:solidFill>
                  <a:srgbClr val="DBBD71"/>
                </a:solidFill>
                <a:ea typeface="ＭＳ Ｐゴシック" pitchFamily="-65" charset="-128"/>
              </a:rPr>
              <a:t>Excuses-Duress</a:t>
            </a:r>
            <a:r>
              <a:rPr lang="hr-HR" sz="3600" dirty="0" smtClean="0">
                <a:solidFill>
                  <a:srgbClr val="DBBD71"/>
                </a:solidFill>
                <a:ea typeface="ＭＳ Ｐゴシック" pitchFamily="-65" charset="-128"/>
              </a:rPr>
              <a:t>-</a:t>
            </a:r>
            <a:r>
              <a:rPr lang="hr-HR" sz="3600" dirty="0" smtClean="0"/>
              <a:t> </a:t>
            </a:r>
            <a:r>
              <a:rPr lang="hr-HR" sz="2700" dirty="0" smtClean="0"/>
              <a:t/>
            </a:r>
            <a:br>
              <a:rPr lang="hr-HR" sz="2700" dirty="0" smtClean="0"/>
            </a:br>
            <a:r>
              <a:rPr lang="hr-HR" sz="2700" dirty="0" err="1" smtClean="0"/>
              <a:t>Necessity</a:t>
            </a:r>
            <a:r>
              <a:rPr lang="hr-HR" sz="2700" dirty="0" smtClean="0"/>
              <a:t> </a:t>
            </a:r>
            <a:r>
              <a:rPr lang="hr-HR" sz="2700" dirty="0"/>
              <a:t>&amp; Duress (Croatia)</a:t>
            </a:r>
            <a:endParaRPr lang="en-GB" sz="2700" dirty="0"/>
          </a:p>
        </p:txBody>
      </p:sp>
      <p:sp>
        <p:nvSpPr>
          <p:cNvPr id="41987" name="Content Placeholder 2"/>
          <p:cNvSpPr>
            <a:spLocks noGrp="1"/>
          </p:cNvSpPr>
          <p:nvPr>
            <p:ph idx="1"/>
          </p:nvPr>
        </p:nvSpPr>
        <p:spPr>
          <a:xfrm>
            <a:off x="2435551" y="1939894"/>
            <a:ext cx="7349384" cy="4003705"/>
          </a:xfrm>
        </p:spPr>
        <p:txBody>
          <a:bodyPr/>
          <a:lstStyle/>
          <a:p>
            <a:r>
              <a:rPr lang="hr-HR" altLang="sr-Latn-RS" sz="1500" b="1" dirty="0" err="1">
                <a:effectLst/>
              </a:rPr>
              <a:t>Criminal</a:t>
            </a:r>
            <a:r>
              <a:rPr lang="hr-HR" altLang="sr-Latn-RS" sz="1500" b="1" dirty="0">
                <a:effectLst/>
              </a:rPr>
              <a:t> </a:t>
            </a:r>
            <a:r>
              <a:rPr lang="hr-HR" altLang="sr-Latn-RS" sz="1500" b="1" dirty="0" err="1">
                <a:effectLst/>
              </a:rPr>
              <a:t>Code</a:t>
            </a:r>
            <a:r>
              <a:rPr lang="hr-HR" altLang="sr-Latn-RS" sz="1500" b="1" dirty="0">
                <a:effectLst/>
              </a:rPr>
              <a:t> </a:t>
            </a:r>
            <a:r>
              <a:rPr lang="hr-HR" altLang="sr-Latn-RS" sz="1500" b="1" dirty="0" smtClean="0">
                <a:effectLst/>
              </a:rPr>
              <a:t>(Art  </a:t>
            </a:r>
            <a:r>
              <a:rPr lang="hr-HR" altLang="sr-Latn-RS" sz="1500" b="1" dirty="0">
                <a:effectLst/>
              </a:rPr>
              <a:t>22)</a:t>
            </a:r>
          </a:p>
          <a:p>
            <a:r>
              <a:rPr lang="en-GB" altLang="sr-Latn-RS" sz="1500" dirty="0">
                <a:effectLst/>
              </a:rPr>
              <a:t>(</a:t>
            </a:r>
            <a:r>
              <a:rPr lang="en-US" altLang="sr-Latn-RS" sz="1500" dirty="0">
                <a:effectLst/>
              </a:rPr>
              <a:t>1) An act committed in order to avert from oneself or from another a coinciding danger which could not have been averted in any other way, provided that the harm resulting therefrom does not exceed the harm threatened, shall </a:t>
            </a:r>
            <a:r>
              <a:rPr lang="en-US" altLang="sr-Latn-RS" sz="1500" b="1" dirty="0">
                <a:effectLst/>
              </a:rPr>
              <a:t>not be considered unlawful</a:t>
            </a:r>
            <a:r>
              <a:rPr lang="en-US" altLang="sr-Latn-RS" sz="1500" dirty="0">
                <a:effectLst/>
              </a:rPr>
              <a:t>.    -</a:t>
            </a:r>
            <a:r>
              <a:rPr lang="en-US" altLang="sr-Latn-RS" sz="1500" b="1" i="1" u="sng" dirty="0">
                <a:effectLst/>
              </a:rPr>
              <a:t>justification</a:t>
            </a:r>
          </a:p>
          <a:p>
            <a:r>
              <a:rPr lang="en-US" altLang="sr-Latn-RS" sz="1500" dirty="0">
                <a:effectLst/>
              </a:rPr>
              <a:t>(2) Whoever commits an unlawful act in order to avert from himself/herself or from another a coinciding danger not brought on by himself/herself, which danger could not have been averted in any other way, provided that the resulting harm </a:t>
            </a:r>
            <a:r>
              <a:rPr lang="en-US" altLang="sr-Latn-RS" sz="1500" i="1" u="sng" dirty="0">
                <a:solidFill>
                  <a:srgbClr val="FFFF00"/>
                </a:solidFill>
                <a:effectLst/>
              </a:rPr>
              <a:t>was not disproportionately greater than the harm threatened</a:t>
            </a:r>
            <a:r>
              <a:rPr lang="en-US" altLang="sr-Latn-RS" sz="1500" dirty="0">
                <a:effectLst/>
              </a:rPr>
              <a:t> and that he/she was not required to expose himself/herself to the danger, </a:t>
            </a:r>
            <a:r>
              <a:rPr lang="en-US" altLang="sr-Latn-RS" sz="1500" b="1" dirty="0">
                <a:effectLst/>
              </a:rPr>
              <a:t>shall not be guilty</a:t>
            </a:r>
            <a:r>
              <a:rPr lang="en-US" altLang="sr-Latn-RS" sz="1500" dirty="0">
                <a:effectLst/>
              </a:rPr>
              <a:t>. If such a person was required to expose himself/herself to the danger, he/she may be punished less severely.-</a:t>
            </a:r>
            <a:r>
              <a:rPr lang="en-US" altLang="sr-Latn-RS" sz="1500" b="1" i="1" u="sng" dirty="0">
                <a:effectLst/>
              </a:rPr>
              <a:t>excuse</a:t>
            </a:r>
          </a:p>
          <a:p>
            <a:r>
              <a:rPr lang="en-US" altLang="sr-Latn-RS" sz="1500" dirty="0">
                <a:effectLst/>
              </a:rPr>
              <a:t>(3) If the perpetrator was under an avoidable (mistake) delusion about the circumstances referred to in paragraph 2 of this Article which exclude guilt, he/she shall be punished according to the rules o</a:t>
            </a:r>
            <a:r>
              <a:rPr lang="en-US" altLang="sr-Latn-RS" sz="1500" u="sng" dirty="0">
                <a:effectLst/>
              </a:rPr>
              <a:t>n negligence where the law prescribes punishment for the commission of an offence by negligence.</a:t>
            </a:r>
          </a:p>
        </p:txBody>
      </p:sp>
    </p:spTree>
    <p:extLst>
      <p:ext uri="{BB962C8B-B14F-4D97-AF65-F5344CB8AC3E}">
        <p14:creationId xmlns:p14="http://schemas.microsoft.com/office/powerpoint/2010/main" val="416669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885" y="241070"/>
            <a:ext cx="10109915" cy="711967"/>
          </a:xfrm>
        </p:spPr>
        <p:txBody>
          <a:bodyPr/>
          <a:lstStyle/>
          <a:p>
            <a:r>
              <a:rPr lang="hr-HR" sz="3600" dirty="0" smtClean="0"/>
              <a:t>2.4</a:t>
            </a:r>
            <a:r>
              <a:rPr lang="hr-HR" sz="3600" dirty="0"/>
              <a:t>. </a:t>
            </a:r>
            <a:r>
              <a:rPr lang="hr-HR" sz="3600" b="1" i="1" dirty="0" err="1"/>
              <a:t>Mens</a:t>
            </a:r>
            <a:r>
              <a:rPr lang="hr-HR" sz="3600" b="1" i="1" dirty="0"/>
              <a:t> </a:t>
            </a:r>
            <a:r>
              <a:rPr lang="hr-HR" sz="3600" b="1" i="1" dirty="0" err="1"/>
              <a:t>rea</a:t>
            </a:r>
            <a:r>
              <a:rPr lang="hr-HR" sz="3600" b="1" i="1" dirty="0"/>
              <a:t>/ </a:t>
            </a:r>
            <a:r>
              <a:rPr lang="en-US" sz="3600" b="1" dirty="0"/>
              <a:t>culpability</a:t>
            </a:r>
            <a:r>
              <a:rPr lang="en-US" sz="3600" b="1" i="1" dirty="0"/>
              <a:t> </a:t>
            </a:r>
            <a:r>
              <a:rPr lang="en-US" sz="3600" b="1" dirty="0"/>
              <a:t>(guilt</a:t>
            </a:r>
            <a:r>
              <a:rPr lang="en-US" sz="3600" b="1" dirty="0" smtClean="0"/>
              <a:t>)</a:t>
            </a:r>
            <a:r>
              <a:rPr lang="hr-HR" sz="3600" b="1" dirty="0" smtClean="0"/>
              <a:t>-</a:t>
            </a:r>
            <a:r>
              <a:rPr lang="hr-HR" sz="3600" b="1" dirty="0" err="1" smtClean="0"/>
              <a:t>Common</a:t>
            </a:r>
            <a:r>
              <a:rPr lang="hr-HR" sz="3600" b="1" dirty="0" smtClean="0"/>
              <a:t> LS</a:t>
            </a:r>
            <a:endParaRPr lang="en-US" dirty="0"/>
          </a:p>
        </p:txBody>
      </p:sp>
      <p:sp>
        <p:nvSpPr>
          <p:cNvPr id="3" name="Content Placeholder 2"/>
          <p:cNvSpPr>
            <a:spLocks noGrp="1"/>
          </p:cNvSpPr>
          <p:nvPr>
            <p:ph idx="1"/>
          </p:nvPr>
        </p:nvSpPr>
        <p:spPr>
          <a:xfrm>
            <a:off x="862885" y="1107583"/>
            <a:ext cx="10972800" cy="5534285"/>
          </a:xfrm>
        </p:spPr>
        <p:txBody>
          <a:bodyPr>
            <a:normAutofit fontScale="92500" lnSpcReduction="10000"/>
          </a:bodyPr>
          <a:lstStyle/>
          <a:p>
            <a:r>
              <a:rPr lang="en-US" b="1" dirty="0"/>
              <a:t>Model Penal Code</a:t>
            </a:r>
            <a:r>
              <a:rPr lang="en-US" b="1" dirty="0" smtClean="0"/>
              <a:t>:</a:t>
            </a:r>
            <a:endParaRPr lang="hr-HR" b="1" dirty="0" smtClean="0"/>
          </a:p>
          <a:p>
            <a:r>
              <a:rPr lang="en-US" dirty="0" smtClean="0"/>
              <a:t> </a:t>
            </a:r>
            <a:r>
              <a:rPr lang="en-US" b="1" dirty="0"/>
              <a:t>1. Purposely </a:t>
            </a:r>
            <a:r>
              <a:rPr lang="en-US" dirty="0"/>
              <a:t>- he is aware &amp; wants the conduct/result and is aware of the attendant circumstances </a:t>
            </a:r>
            <a:endParaRPr lang="hr-HR" dirty="0" smtClean="0"/>
          </a:p>
          <a:p>
            <a:r>
              <a:rPr lang="en-US" b="1" dirty="0" smtClean="0"/>
              <a:t>2</a:t>
            </a:r>
            <a:r>
              <a:rPr lang="en-US" dirty="0"/>
              <a:t>.</a:t>
            </a:r>
            <a:r>
              <a:rPr lang="en-US" b="1" dirty="0"/>
              <a:t> Knowingly </a:t>
            </a:r>
            <a:r>
              <a:rPr lang="en-US" dirty="0"/>
              <a:t>– he is aware of the conduct, result and the attendant </a:t>
            </a:r>
            <a:r>
              <a:rPr lang="en-US" dirty="0" smtClean="0"/>
              <a:t>circumstances</a:t>
            </a:r>
            <a:r>
              <a:rPr lang="hr-HR" dirty="0" smtClean="0"/>
              <a:t>// </a:t>
            </a:r>
            <a:r>
              <a:rPr lang="en-US" dirty="0" smtClean="0"/>
              <a:t>and the actor is </a:t>
            </a:r>
            <a:r>
              <a:rPr lang="hr-HR" dirty="0" smtClean="0"/>
              <a:t>„</a:t>
            </a:r>
            <a:r>
              <a:rPr lang="en-US" dirty="0" smtClean="0"/>
              <a:t>practical</a:t>
            </a:r>
            <a:r>
              <a:rPr lang="hr-HR" dirty="0" err="1" smtClean="0"/>
              <a:t>ly</a:t>
            </a:r>
            <a:r>
              <a:rPr lang="en-US" dirty="0" smtClean="0"/>
              <a:t> certain</a:t>
            </a:r>
            <a:r>
              <a:rPr lang="hr-HR" dirty="0" smtClean="0"/>
              <a:t>”</a:t>
            </a:r>
            <a:r>
              <a:rPr lang="en-US" dirty="0" smtClean="0"/>
              <a:t> that his action will cause the criminal offence (</a:t>
            </a:r>
            <a:r>
              <a:rPr lang="en-US" sz="2200" dirty="0" smtClean="0"/>
              <a:t>direct intent of 2nd degree; </a:t>
            </a:r>
            <a:r>
              <a:rPr lang="en-US" sz="2200" dirty="0" err="1" smtClean="0"/>
              <a:t>Fl</a:t>
            </a:r>
            <a:r>
              <a:rPr lang="en-US" sz="2200" dirty="0" smtClean="0"/>
              <a:t> 1998, 122</a:t>
            </a:r>
            <a:r>
              <a:rPr lang="en-US" sz="1500" dirty="0" smtClean="0"/>
              <a:t>)</a:t>
            </a:r>
          </a:p>
          <a:p>
            <a:r>
              <a:rPr lang="en-US" b="1" dirty="0" smtClean="0"/>
              <a:t>3</a:t>
            </a:r>
            <a:r>
              <a:rPr lang="en-US" b="1" dirty="0"/>
              <a:t>. Recklessly</a:t>
            </a:r>
            <a:r>
              <a:rPr lang="en-US" dirty="0"/>
              <a:t> – he consciously disregards the risk + a gross deviation from the law-abiding standard of </a:t>
            </a:r>
            <a:r>
              <a:rPr lang="en-US" dirty="0" smtClean="0"/>
              <a:t>conduct </a:t>
            </a:r>
            <a:r>
              <a:rPr lang="en-US" sz="2400" dirty="0" smtClean="0"/>
              <a:t>(analogy to indirect intent)</a:t>
            </a:r>
          </a:p>
          <a:p>
            <a:r>
              <a:rPr lang="en-US" b="1" dirty="0" smtClean="0"/>
              <a:t>4. Negligently </a:t>
            </a:r>
            <a:r>
              <a:rPr lang="en-US" dirty="0" smtClean="0"/>
              <a:t>– should be aware of the risk + a gross deviation from the reasonable person standard of conduct  </a:t>
            </a:r>
            <a:r>
              <a:rPr lang="en-US" sz="2400" dirty="0"/>
              <a:t>(</a:t>
            </a:r>
            <a:r>
              <a:rPr lang="en-US" sz="2400" dirty="0" smtClean="0"/>
              <a:t>conscious</a:t>
            </a:r>
            <a:r>
              <a:rPr lang="hr-HR" sz="2400" dirty="0" smtClean="0"/>
              <a:t>/ </a:t>
            </a:r>
            <a:r>
              <a:rPr lang="en-US" sz="2400" dirty="0" smtClean="0"/>
              <a:t>unconscious negligence)</a:t>
            </a:r>
            <a:endParaRPr lang="hr-HR" sz="2400" dirty="0" smtClean="0"/>
          </a:p>
        </p:txBody>
      </p:sp>
    </p:spTree>
    <p:extLst>
      <p:ext uri="{BB962C8B-B14F-4D97-AF65-F5344CB8AC3E}">
        <p14:creationId xmlns:p14="http://schemas.microsoft.com/office/powerpoint/2010/main" val="69452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0456"/>
            <a:ext cx="9601200" cy="1342213"/>
          </a:xfrm>
        </p:spPr>
        <p:txBody>
          <a:bodyPr/>
          <a:lstStyle/>
          <a:p>
            <a:r>
              <a:rPr lang="hr-HR" dirty="0" smtClean="0"/>
              <a:t>2.5. </a:t>
            </a:r>
            <a:r>
              <a:rPr lang="en-US" sz="4000" dirty="0"/>
              <a:t>Common Law</a:t>
            </a:r>
            <a:r>
              <a:rPr lang="hr-HR" sz="4000" dirty="0"/>
              <a:t> (</a:t>
            </a:r>
            <a:r>
              <a:rPr lang="en-US" sz="4000" dirty="0"/>
              <a:t>US</a:t>
            </a:r>
            <a:r>
              <a:rPr lang="hr-HR" sz="4000" dirty="0"/>
              <a:t>)-</a:t>
            </a:r>
            <a:r>
              <a:rPr lang="en-US" sz="4000" dirty="0"/>
              <a:t> </a:t>
            </a:r>
            <a:r>
              <a:rPr lang="hr-HR" sz="4000" dirty="0"/>
              <a:t>D</a:t>
            </a:r>
            <a:r>
              <a:rPr lang="en-US" sz="4000" dirty="0" err="1"/>
              <a:t>efenses</a:t>
            </a:r>
            <a:r>
              <a:rPr lang="hr-HR" sz="4000" dirty="0"/>
              <a:t>-Excuses</a:t>
            </a:r>
            <a:endParaRPr lang="hr-HR" dirty="0"/>
          </a:p>
        </p:txBody>
      </p:sp>
      <p:sp>
        <p:nvSpPr>
          <p:cNvPr id="3" name="Content Placeholder 2"/>
          <p:cNvSpPr>
            <a:spLocks noGrp="1"/>
          </p:cNvSpPr>
          <p:nvPr>
            <p:ph idx="1"/>
          </p:nvPr>
        </p:nvSpPr>
        <p:spPr>
          <a:xfrm>
            <a:off x="412123" y="1712891"/>
            <a:ext cx="11629623" cy="4893972"/>
          </a:xfrm>
        </p:spPr>
        <p:txBody>
          <a:bodyPr>
            <a:normAutofit fontScale="70000" lnSpcReduction="20000"/>
          </a:bodyPr>
          <a:lstStyle/>
          <a:p>
            <a:pPr marL="457200" indent="-457200">
              <a:buFont typeface="+mj-lt"/>
              <a:buAutoNum type="alphaLcParenR" startAt="3"/>
            </a:pPr>
            <a:r>
              <a:rPr lang="en-US" sz="4300" b="1" dirty="0"/>
              <a:t>Insanity (excuse) </a:t>
            </a:r>
            <a:r>
              <a:rPr lang="en-US" dirty="0"/>
              <a:t>– </a:t>
            </a:r>
            <a:r>
              <a:rPr lang="hr-HR" dirty="0" err="1"/>
              <a:t>If</a:t>
            </a:r>
            <a:r>
              <a:rPr lang="hr-HR" dirty="0"/>
              <a:t> </a:t>
            </a:r>
            <a:r>
              <a:rPr lang="hr-HR" dirty="0" err="1"/>
              <a:t>the</a:t>
            </a:r>
            <a:r>
              <a:rPr lang="hr-HR" dirty="0"/>
              <a:t> </a:t>
            </a:r>
            <a:r>
              <a:rPr lang="hr-HR" dirty="0" err="1"/>
              <a:t>preson</a:t>
            </a:r>
            <a:r>
              <a:rPr lang="hr-HR" dirty="0"/>
              <a:t> </a:t>
            </a:r>
            <a:r>
              <a:rPr lang="hr-HR" dirty="0" err="1"/>
              <a:t>was</a:t>
            </a:r>
            <a:r>
              <a:rPr lang="hr-HR" dirty="0"/>
              <a:t> </a:t>
            </a:r>
            <a:r>
              <a:rPr lang="hr-HR" dirty="0" err="1" smtClean="0"/>
              <a:t>insane</a:t>
            </a:r>
            <a:r>
              <a:rPr lang="hr-HR" dirty="0" smtClean="0"/>
              <a:t> </a:t>
            </a:r>
            <a:r>
              <a:rPr lang="hr-HR" dirty="0"/>
              <a:t>at </a:t>
            </a:r>
            <a:r>
              <a:rPr lang="hr-HR" dirty="0" err="1"/>
              <a:t>the</a:t>
            </a:r>
            <a:r>
              <a:rPr lang="hr-HR" dirty="0"/>
              <a:t> time </a:t>
            </a:r>
            <a:r>
              <a:rPr lang="hr-HR" dirty="0" err="1"/>
              <a:t>of</a:t>
            </a:r>
            <a:r>
              <a:rPr lang="hr-HR" dirty="0"/>
              <a:t> </a:t>
            </a:r>
            <a:r>
              <a:rPr lang="hr-HR" dirty="0" err="1"/>
              <a:t>the</a:t>
            </a:r>
            <a:r>
              <a:rPr lang="hr-HR" dirty="0"/>
              <a:t> </a:t>
            </a:r>
            <a:r>
              <a:rPr lang="hr-HR" dirty="0" err="1"/>
              <a:t>deed</a:t>
            </a:r>
            <a:r>
              <a:rPr lang="hr-HR" dirty="0"/>
              <a:t>, he </a:t>
            </a:r>
            <a:r>
              <a:rPr lang="hr-HR" dirty="0" err="1"/>
              <a:t>will</a:t>
            </a:r>
            <a:r>
              <a:rPr lang="hr-HR" dirty="0"/>
              <a:t> </a:t>
            </a:r>
            <a:r>
              <a:rPr lang="hr-HR" dirty="0" err="1"/>
              <a:t>not</a:t>
            </a:r>
            <a:r>
              <a:rPr lang="hr-HR" dirty="0"/>
              <a:t> </a:t>
            </a:r>
            <a:r>
              <a:rPr lang="hr-HR" dirty="0" err="1"/>
              <a:t>be</a:t>
            </a:r>
            <a:r>
              <a:rPr lang="hr-HR" dirty="0"/>
              <a:t> </a:t>
            </a:r>
            <a:r>
              <a:rPr lang="hr-HR" dirty="0" err="1"/>
              <a:t>held</a:t>
            </a:r>
            <a:r>
              <a:rPr lang="hr-HR" dirty="0"/>
              <a:t> </a:t>
            </a:r>
            <a:r>
              <a:rPr lang="hr-HR" dirty="0" err="1"/>
              <a:t>accountable</a:t>
            </a:r>
            <a:r>
              <a:rPr lang="hr-HR" dirty="0"/>
              <a:t> (</a:t>
            </a:r>
            <a:r>
              <a:rPr lang="hr-HR" dirty="0" err="1"/>
              <a:t>Fl</a:t>
            </a:r>
            <a:r>
              <a:rPr lang="hr-HR" dirty="0"/>
              <a:t>., 1998, 152)</a:t>
            </a:r>
            <a:endParaRPr lang="en-US" dirty="0"/>
          </a:p>
          <a:p>
            <a:pPr marL="0" indent="0">
              <a:buNone/>
            </a:pPr>
            <a:r>
              <a:rPr lang="en-US" dirty="0" smtClean="0"/>
              <a:t>4 </a:t>
            </a:r>
            <a:r>
              <a:rPr lang="en-US" dirty="0"/>
              <a:t>tests: </a:t>
            </a:r>
          </a:p>
          <a:p>
            <a:r>
              <a:rPr lang="en-US" dirty="0">
                <a:solidFill>
                  <a:srgbClr val="FFFF00"/>
                </a:solidFill>
              </a:rPr>
              <a:t>1</a:t>
            </a:r>
            <a:r>
              <a:rPr lang="en-US" dirty="0"/>
              <a:t>. </a:t>
            </a:r>
            <a:r>
              <a:rPr lang="en-US" i="1" dirty="0">
                <a:solidFill>
                  <a:srgbClr val="FFFF00"/>
                </a:solidFill>
              </a:rPr>
              <a:t>Durham (product) test </a:t>
            </a:r>
            <a:r>
              <a:rPr lang="en-US" dirty="0"/>
              <a:t>- he is not responsible if his act is the product of mental </a:t>
            </a:r>
            <a:r>
              <a:rPr lang="en-US" dirty="0" err="1"/>
              <a:t>desease</a:t>
            </a:r>
            <a:r>
              <a:rPr lang="en-US" dirty="0"/>
              <a:t> or a mental defect </a:t>
            </a:r>
          </a:p>
          <a:p>
            <a:r>
              <a:rPr lang="en-US" dirty="0">
                <a:solidFill>
                  <a:srgbClr val="FFFF00"/>
                </a:solidFill>
              </a:rPr>
              <a:t>2. </a:t>
            </a:r>
            <a:r>
              <a:rPr lang="en-US" i="1" dirty="0" err="1">
                <a:solidFill>
                  <a:srgbClr val="FFFF00"/>
                </a:solidFill>
              </a:rPr>
              <a:t>M’Naghten</a:t>
            </a:r>
            <a:r>
              <a:rPr lang="en-US" i="1" dirty="0">
                <a:solidFill>
                  <a:srgbClr val="FFFF00"/>
                </a:solidFill>
              </a:rPr>
              <a:t> (cognitive) test </a:t>
            </a:r>
            <a:r>
              <a:rPr lang="en-US" dirty="0"/>
              <a:t>– requires such a defect of reason from disease of the mind that he did not know: </a:t>
            </a:r>
            <a:endParaRPr lang="hr-HR" dirty="0" smtClean="0"/>
          </a:p>
          <a:p>
            <a:pPr lvl="1"/>
            <a:r>
              <a:rPr lang="en-US" dirty="0" smtClean="0"/>
              <a:t>a</a:t>
            </a:r>
            <a:r>
              <a:rPr lang="en-US" dirty="0"/>
              <a:t>) the nature and quality of the act he was committing; or </a:t>
            </a:r>
            <a:endParaRPr lang="hr-HR" dirty="0" smtClean="0"/>
          </a:p>
          <a:p>
            <a:pPr lvl="1"/>
            <a:r>
              <a:rPr lang="en-US" dirty="0" smtClean="0"/>
              <a:t>b</a:t>
            </a:r>
            <a:r>
              <a:rPr lang="en-US" dirty="0"/>
              <a:t>) what he was doing was wrong. </a:t>
            </a:r>
          </a:p>
          <a:p>
            <a:r>
              <a:rPr lang="en-US" dirty="0">
                <a:solidFill>
                  <a:srgbClr val="FFFF00"/>
                </a:solidFill>
              </a:rPr>
              <a:t>3. irresistible impulse test </a:t>
            </a:r>
            <a:r>
              <a:rPr lang="en-US" dirty="0"/>
              <a:t>– the defendant could not control his act </a:t>
            </a:r>
          </a:p>
          <a:p>
            <a:r>
              <a:rPr lang="en-US" dirty="0">
                <a:solidFill>
                  <a:srgbClr val="FFFF00"/>
                </a:solidFill>
              </a:rPr>
              <a:t>4. MPC (cognitive-</a:t>
            </a:r>
            <a:r>
              <a:rPr lang="en-US" dirty="0" err="1">
                <a:solidFill>
                  <a:srgbClr val="FFFF00"/>
                </a:solidFill>
              </a:rPr>
              <a:t>voluntaristic</a:t>
            </a:r>
            <a:r>
              <a:rPr lang="en-US" dirty="0">
                <a:solidFill>
                  <a:srgbClr val="FFFF00"/>
                </a:solidFill>
              </a:rPr>
              <a:t> concept): </a:t>
            </a:r>
            <a:r>
              <a:rPr lang="en-US" dirty="0"/>
              <a:t>no responsibility if, as a result of mental disease or defect, he lacks substantial capacity to: </a:t>
            </a:r>
            <a:endParaRPr lang="hr-HR" dirty="0" smtClean="0"/>
          </a:p>
          <a:p>
            <a:pPr lvl="1"/>
            <a:r>
              <a:rPr lang="en-US" dirty="0" smtClean="0"/>
              <a:t>a</a:t>
            </a:r>
            <a:r>
              <a:rPr lang="en-US" dirty="0"/>
              <a:t>) appreciate the criminality [wrongfulness] of his conduct, or </a:t>
            </a:r>
            <a:endParaRPr lang="hr-HR" dirty="0" smtClean="0"/>
          </a:p>
          <a:p>
            <a:pPr lvl="1"/>
            <a:r>
              <a:rPr lang="en-US" dirty="0" smtClean="0"/>
              <a:t>b</a:t>
            </a:r>
            <a:r>
              <a:rPr lang="en-US" dirty="0"/>
              <a:t>) conform his conduct to the requirements of law</a:t>
            </a:r>
          </a:p>
          <a:p>
            <a:r>
              <a:rPr lang="en-US" dirty="0"/>
              <a:t>Battered woman syndrome/ Cultural defense /Rotten social background (New defenses</a:t>
            </a:r>
            <a:r>
              <a:rPr lang="en-US" dirty="0" smtClean="0"/>
              <a:t>)</a:t>
            </a:r>
            <a:endParaRPr lang="hr-HR" dirty="0" smtClean="0"/>
          </a:p>
          <a:p>
            <a:endParaRPr lang="hr-HR" dirty="0"/>
          </a:p>
        </p:txBody>
      </p:sp>
    </p:spTree>
    <p:extLst>
      <p:ext uri="{BB962C8B-B14F-4D97-AF65-F5344CB8AC3E}">
        <p14:creationId xmlns:p14="http://schemas.microsoft.com/office/powerpoint/2010/main" val="2398042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004"/>
            <a:ext cx="10972800" cy="1326809"/>
          </a:xfrm>
        </p:spPr>
        <p:txBody>
          <a:bodyPr/>
          <a:lstStyle/>
          <a:p>
            <a:r>
              <a:rPr lang="hr-HR" sz="3800" dirty="0" smtClean="0">
                <a:solidFill>
                  <a:srgbClr val="DBBD71"/>
                </a:solidFill>
              </a:rPr>
              <a:t>2.5.</a:t>
            </a:r>
            <a:r>
              <a:rPr lang="en-US" sz="3800" dirty="0">
                <a:solidFill>
                  <a:srgbClr val="DBBD71"/>
                </a:solidFill>
              </a:rPr>
              <a:t> Common Law (US)- Defenses-Excuses </a:t>
            </a:r>
            <a:r>
              <a:rPr lang="en-US" sz="3800" dirty="0" smtClean="0">
                <a:solidFill>
                  <a:srgbClr val="DBBD71"/>
                </a:solidFill>
              </a:rPr>
              <a:t>–</a:t>
            </a:r>
            <a:r>
              <a:rPr lang="hr-HR" sz="3800" dirty="0" smtClean="0">
                <a:solidFill>
                  <a:srgbClr val="DBBD71"/>
                </a:solidFill>
              </a:rPr>
              <a:t> </a:t>
            </a:r>
            <a:r>
              <a:rPr lang="en-US" sz="3800" dirty="0" smtClean="0">
                <a:solidFill>
                  <a:srgbClr val="DBBD71"/>
                </a:solidFill>
              </a:rPr>
              <a:t>Insanity/Mental Incompetence</a:t>
            </a:r>
            <a:r>
              <a:rPr lang="hr-HR" sz="3800" dirty="0" smtClean="0">
                <a:solidFill>
                  <a:srgbClr val="DBBD71"/>
                </a:solidFill>
              </a:rPr>
              <a:t> </a:t>
            </a:r>
            <a:r>
              <a:rPr lang="hr-HR" sz="3800" dirty="0" err="1" smtClean="0">
                <a:solidFill>
                  <a:srgbClr val="DBBD71"/>
                </a:solidFill>
              </a:rPr>
              <a:t>in</a:t>
            </a:r>
            <a:r>
              <a:rPr lang="hr-HR" sz="3800" dirty="0" smtClean="0">
                <a:solidFill>
                  <a:srgbClr val="DBBD71"/>
                </a:solidFill>
              </a:rPr>
              <a:t> civil LS</a:t>
            </a:r>
            <a:endParaRPr lang="en-US" sz="3800" dirty="0"/>
          </a:p>
        </p:txBody>
      </p:sp>
      <p:sp>
        <p:nvSpPr>
          <p:cNvPr id="3" name="Content Placeholder 2"/>
          <p:cNvSpPr>
            <a:spLocks noGrp="1"/>
          </p:cNvSpPr>
          <p:nvPr>
            <p:ph idx="1"/>
          </p:nvPr>
        </p:nvSpPr>
        <p:spPr/>
        <p:txBody>
          <a:bodyPr/>
          <a:lstStyle/>
          <a:p>
            <a:r>
              <a:rPr lang="en-US" sz="2300" dirty="0" smtClean="0"/>
              <a:t>Mental Incompetence in Croatian Penal Law</a:t>
            </a:r>
          </a:p>
          <a:p>
            <a:pPr marL="0" lvl="0" indent="0" algn="just" eaLnBrk="1" fontAlgn="auto" hangingPunct="1">
              <a:lnSpc>
                <a:spcPct val="107000"/>
              </a:lnSpc>
              <a:spcBef>
                <a:spcPts val="0"/>
              </a:spcBef>
              <a:spcAft>
                <a:spcPts val="0"/>
              </a:spcAft>
              <a:buClrTx/>
              <a:buSzTx/>
              <a:buNone/>
            </a:pPr>
            <a:endParaRPr lang="en-US" sz="23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lvl="0" indent="0" algn="just" eaLnBrk="1" fontAlgn="auto" hangingPunct="1">
              <a:lnSpc>
                <a:spcPct val="107000"/>
              </a:lnSpc>
              <a:spcBef>
                <a:spcPts val="0"/>
              </a:spcBef>
              <a:spcAft>
                <a:spcPts val="0"/>
              </a:spcAft>
              <a:buClrTx/>
              <a:buSzTx/>
              <a:buNone/>
            </a:pP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Similar to MPC – </a:t>
            </a:r>
            <a:r>
              <a:rPr lang="hr-HR"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1. </a:t>
            </a: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mental element + </a:t>
            </a:r>
            <a:r>
              <a:rPr lang="hr-HR"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2. </a:t>
            </a: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cognitive –</a:t>
            </a:r>
            <a:r>
              <a:rPr lang="en-US" sz="2500" kern="1200" dirty="0" err="1"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voluntari</a:t>
            </a:r>
            <a:r>
              <a:rPr lang="hr-HR"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s</a:t>
            </a: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tic concept </a:t>
            </a:r>
          </a:p>
          <a:p>
            <a:pPr marL="0" lvl="0" indent="0" algn="just" eaLnBrk="1" fontAlgn="auto" hangingPunct="1">
              <a:lnSpc>
                <a:spcPct val="107000"/>
              </a:lnSpc>
              <a:spcBef>
                <a:spcPts val="0"/>
              </a:spcBef>
              <a:spcAft>
                <a:spcPts val="0"/>
              </a:spcAft>
              <a:buClrTx/>
              <a:buSzTx/>
              <a:buNone/>
            </a:pPr>
            <a:endPar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lvl="0" indent="0" algn="just" eaLnBrk="1" fontAlgn="auto" hangingPunct="1">
              <a:lnSpc>
                <a:spcPct val="107000"/>
              </a:lnSpc>
              <a:spcBef>
                <a:spcPts val="0"/>
              </a:spcBef>
              <a:spcAft>
                <a:spcPts val="0"/>
              </a:spcAft>
              <a:buClrTx/>
              <a:buSzTx/>
              <a:buNone/>
            </a:pPr>
            <a:r>
              <a:rPr lang="hr-HR"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1.) </a:t>
            </a: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 mental element (mental illness, pathological mental disorder, a profound consciousness disorder, debility or any other serious mental abnormality) + </a:t>
            </a:r>
          </a:p>
          <a:p>
            <a:pPr marL="0" lvl="0" indent="0" algn="just" eaLnBrk="1" fontAlgn="auto" hangingPunct="1">
              <a:lnSpc>
                <a:spcPct val="107000"/>
              </a:lnSpc>
              <a:spcBef>
                <a:spcPts val="0"/>
              </a:spcBef>
              <a:spcAft>
                <a:spcPts val="0"/>
              </a:spcAft>
              <a:buClrTx/>
              <a:buSzTx/>
              <a:buNone/>
            </a:pP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2.) cognitive –</a:t>
            </a:r>
            <a:r>
              <a:rPr lang="en-US" sz="2500" kern="1200" dirty="0" err="1"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voluntaristic</a:t>
            </a: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 concept </a:t>
            </a:r>
          </a:p>
          <a:p>
            <a:pPr marL="457200" lvl="0" indent="-457200" algn="just" eaLnBrk="1" fontAlgn="auto" hangingPunct="1">
              <a:lnSpc>
                <a:spcPct val="107000"/>
              </a:lnSpc>
              <a:spcBef>
                <a:spcPts val="0"/>
              </a:spcBef>
              <a:spcAft>
                <a:spcPts val="0"/>
              </a:spcAft>
              <a:buClrTx/>
              <a:buSzTx/>
              <a:buAutoNum type="alphaLcParenBoth"/>
            </a:pP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incapable of appreciating the unlawfulness of their actions  (cognitive element)</a:t>
            </a:r>
          </a:p>
          <a:p>
            <a:pPr marL="457200" lvl="0" indent="-457200" algn="just" eaLnBrk="1" fontAlgn="auto" hangingPunct="1">
              <a:lnSpc>
                <a:spcPct val="107000"/>
              </a:lnSpc>
              <a:spcBef>
                <a:spcPts val="0"/>
              </a:spcBef>
              <a:spcAft>
                <a:spcPts val="0"/>
              </a:spcAft>
              <a:buClrTx/>
              <a:buSzTx/>
              <a:buAutoNum type="alphaLcParenBoth"/>
            </a:pPr>
            <a:r>
              <a:rPr lang="en-US"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 of acting in accordance with any such appreciation (voluntary element</a:t>
            </a:r>
            <a:r>
              <a:rPr lang="hr-HR" sz="2500" kern="1200" dirty="0" smtClean="0">
                <a:solidFill>
                  <a:srgbClr val="FFFFFF"/>
                </a:solidFill>
                <a:effectLst/>
                <a:latin typeface="Franklin Gothic Book" panose="020B0503020102020204" pitchFamily="34" charset="0"/>
                <a:ea typeface="Calibri" panose="020F0502020204030204" pitchFamily="34" charset="0"/>
                <a:cs typeface="Times New Roman" panose="02020603050405020304" pitchFamily="18" charset="0"/>
              </a:rPr>
              <a:t>)</a:t>
            </a:r>
            <a:endParaRPr lang="en-US" sz="2500" kern="120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hr-HR" sz="2500" dirty="0" smtClean="0"/>
          </a:p>
          <a:p>
            <a:endParaRPr lang="hr-HR" dirty="0"/>
          </a:p>
        </p:txBody>
      </p:sp>
    </p:spTree>
    <p:extLst>
      <p:ext uri="{BB962C8B-B14F-4D97-AF65-F5344CB8AC3E}">
        <p14:creationId xmlns:p14="http://schemas.microsoft.com/office/powerpoint/2010/main" val="3748051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110" y="360609"/>
            <a:ext cx="11172422" cy="1534575"/>
          </a:xfrm>
        </p:spPr>
        <p:txBody>
          <a:bodyPr>
            <a:normAutofit fontScale="90000"/>
          </a:bodyPr>
          <a:lstStyle/>
          <a:p>
            <a:r>
              <a:rPr lang="hr-HR" sz="4200" dirty="0" smtClean="0"/>
              <a:t>2.5. </a:t>
            </a:r>
            <a:r>
              <a:rPr lang="en-US" dirty="0"/>
              <a:t>Common Law</a:t>
            </a:r>
            <a:r>
              <a:rPr lang="hr-HR" dirty="0"/>
              <a:t> (</a:t>
            </a:r>
            <a:r>
              <a:rPr lang="en-US" dirty="0"/>
              <a:t>US</a:t>
            </a:r>
            <a:r>
              <a:rPr lang="hr-HR" dirty="0"/>
              <a:t>)-</a:t>
            </a:r>
            <a:r>
              <a:rPr lang="en-US" dirty="0"/>
              <a:t> </a:t>
            </a:r>
            <a:r>
              <a:rPr lang="hr-HR" dirty="0"/>
              <a:t>D</a:t>
            </a:r>
            <a:r>
              <a:rPr lang="en-US" dirty="0" err="1"/>
              <a:t>efenses</a:t>
            </a:r>
            <a:r>
              <a:rPr lang="hr-HR" dirty="0"/>
              <a:t>-Excuses</a:t>
            </a:r>
            <a:r>
              <a:rPr lang="hr-HR" sz="3600" dirty="0" smtClean="0"/>
              <a:t>–</a:t>
            </a:r>
            <a:br>
              <a:rPr lang="hr-HR" sz="3600" dirty="0" smtClean="0"/>
            </a:br>
            <a:r>
              <a:rPr lang="hr-HR" sz="3600" dirty="0" smtClean="0"/>
              <a:t>1 </a:t>
            </a:r>
            <a:r>
              <a:rPr lang="en-US" sz="3600" dirty="0" smtClean="0"/>
              <a:t>Mistakes </a:t>
            </a:r>
            <a:r>
              <a:rPr lang="en-US" sz="3600" dirty="0"/>
              <a:t>about Factual Elements of the Definition (Type one</a:t>
            </a:r>
            <a:r>
              <a:rPr lang="en-US" sz="3600" dirty="0" smtClean="0"/>
              <a:t>)</a:t>
            </a:r>
            <a:endParaRPr lang="en-US" sz="3600" dirty="0"/>
          </a:p>
        </p:txBody>
      </p:sp>
      <p:sp>
        <p:nvSpPr>
          <p:cNvPr id="3" name="Content Placeholder 2"/>
          <p:cNvSpPr>
            <a:spLocks noGrp="1"/>
          </p:cNvSpPr>
          <p:nvPr>
            <p:ph idx="1"/>
          </p:nvPr>
        </p:nvSpPr>
        <p:spPr>
          <a:xfrm>
            <a:off x="270456" y="1895185"/>
            <a:ext cx="11921544" cy="4827588"/>
          </a:xfrm>
        </p:spPr>
        <p:txBody>
          <a:bodyPr>
            <a:noAutofit/>
          </a:bodyPr>
          <a:lstStyle/>
          <a:p>
            <a:r>
              <a:rPr lang="hr-HR" sz="2000" dirty="0" smtClean="0">
                <a:solidFill>
                  <a:srgbClr val="FFFF00"/>
                </a:solidFill>
              </a:rPr>
              <a:t>mistake </a:t>
            </a:r>
            <a:r>
              <a:rPr lang="hr-HR" sz="2000" dirty="0" err="1" smtClean="0">
                <a:solidFill>
                  <a:srgbClr val="FFFF00"/>
                </a:solidFill>
              </a:rPr>
              <a:t>of</a:t>
            </a:r>
            <a:r>
              <a:rPr lang="hr-HR" sz="2000" dirty="0" smtClean="0">
                <a:solidFill>
                  <a:srgbClr val="FFFF00"/>
                </a:solidFill>
              </a:rPr>
              <a:t> </a:t>
            </a:r>
            <a:r>
              <a:rPr lang="hr-HR" sz="2000" dirty="0" err="1" smtClean="0">
                <a:solidFill>
                  <a:srgbClr val="FFFF00"/>
                </a:solidFill>
              </a:rPr>
              <a:t>fact</a:t>
            </a:r>
            <a:endParaRPr lang="hr-HR" sz="2000" dirty="0" smtClean="0">
              <a:solidFill>
                <a:srgbClr val="FFFF00"/>
              </a:solidFill>
            </a:endParaRPr>
          </a:p>
          <a:p>
            <a:r>
              <a:rPr lang="en-US" sz="2000" dirty="0" smtClean="0"/>
              <a:t>This type of mistake will negate the intent (guilt) required for intentional commission of the offence (Fl. 1998, 156)</a:t>
            </a:r>
          </a:p>
          <a:p>
            <a:r>
              <a:rPr lang="en-US" sz="2000" dirty="0" smtClean="0"/>
              <a:t>actor  doesn’t voluntarily kill a human being if he did not know that it was human being that he targeted (Fl. 1998, 149); person targets a pig, but it was a human that he targeted and killed</a:t>
            </a:r>
          </a:p>
          <a:p>
            <a:r>
              <a:rPr lang="en-US" sz="2000" dirty="0" smtClean="0"/>
              <a:t>in Common LS – responsibility for negligence if his action was </a:t>
            </a:r>
            <a:r>
              <a:rPr lang="en-US" sz="2000" b="1" dirty="0" smtClean="0"/>
              <a:t>unreasonable and </a:t>
            </a:r>
            <a:r>
              <a:rPr lang="en-US" sz="2000" b="1" dirty="0" err="1" smtClean="0"/>
              <a:t>faultful</a:t>
            </a:r>
            <a:endParaRPr lang="hr-HR" sz="2000" b="1" dirty="0" smtClean="0"/>
          </a:p>
          <a:p>
            <a:r>
              <a:rPr lang="en-US" sz="2000" b="1" dirty="0" smtClean="0"/>
              <a:t>Two types of this Mistake about Factual Elements of the Definition </a:t>
            </a:r>
          </a:p>
          <a:p>
            <a:pPr marL="457200" indent="-457200">
              <a:buFont typeface="+mj-lt"/>
              <a:buAutoNum type="alphaLcParenR"/>
            </a:pPr>
            <a:r>
              <a:rPr lang="en-US" sz="2000" dirty="0" smtClean="0"/>
              <a:t>If he could have know –is the </a:t>
            </a:r>
            <a:r>
              <a:rPr lang="en-US" sz="2000" b="1" u="sng" dirty="0" smtClean="0"/>
              <a:t>element of the mistake </a:t>
            </a:r>
            <a:r>
              <a:rPr lang="en-US" sz="2000" dirty="0" smtClean="0"/>
              <a:t>– eliminates the liability for intentional conduct (guilt)</a:t>
            </a:r>
          </a:p>
          <a:p>
            <a:pPr marL="457200" lvl="0" indent="-457200">
              <a:buFont typeface="+mj-lt"/>
              <a:buAutoNum type="alphaLcParenR"/>
            </a:pPr>
            <a:r>
              <a:rPr lang="en-US" sz="2000" dirty="0" smtClean="0"/>
              <a:t>if he acted </a:t>
            </a:r>
            <a:r>
              <a:rPr lang="en-US" sz="2000" dirty="0" smtClean="0">
                <a:solidFill>
                  <a:srgbClr val="FFFF00"/>
                </a:solidFill>
              </a:rPr>
              <a:t>unreasonable and </a:t>
            </a:r>
            <a:r>
              <a:rPr lang="en-US" sz="2000" dirty="0" err="1" smtClean="0">
                <a:solidFill>
                  <a:srgbClr val="FFFF00"/>
                </a:solidFill>
              </a:rPr>
              <a:t>faultful</a:t>
            </a:r>
            <a:r>
              <a:rPr lang="en-US" sz="2000" dirty="0" smtClean="0">
                <a:solidFill>
                  <a:srgbClr val="FFFF00"/>
                </a:solidFill>
              </a:rPr>
              <a:t>- the </a:t>
            </a:r>
            <a:r>
              <a:rPr lang="en-US" sz="2000" b="1" u="sng" dirty="0" smtClean="0">
                <a:solidFill>
                  <a:srgbClr val="FFFF00"/>
                </a:solidFill>
              </a:rPr>
              <a:t>element of fault</a:t>
            </a:r>
            <a:r>
              <a:rPr lang="en-US" sz="2000" dirty="0" smtClean="0">
                <a:solidFill>
                  <a:srgbClr val="FFFF00"/>
                </a:solidFill>
              </a:rPr>
              <a:t>- he will be responsible for negligent behavior (if it is punishable- negligent homicide)</a:t>
            </a:r>
            <a:r>
              <a:rPr lang="hr-HR" sz="2000" dirty="0" smtClean="0">
                <a:solidFill>
                  <a:srgbClr val="191B0E"/>
                </a:solidFill>
              </a:rPr>
              <a:t>- </a:t>
            </a:r>
            <a:r>
              <a:rPr lang="hr-HR" sz="2000" dirty="0" err="1" smtClean="0"/>
              <a:t>Fl</a:t>
            </a:r>
            <a:r>
              <a:rPr lang="hr-HR" sz="2000" dirty="0" smtClean="0"/>
              <a:t>. 1998,156</a:t>
            </a:r>
            <a:endParaRPr lang="en-US" sz="2000" b="1" dirty="0" smtClean="0"/>
          </a:p>
          <a:p>
            <a:pPr lvl="1"/>
            <a:r>
              <a:rPr lang="en-US" sz="2000" dirty="0" smtClean="0"/>
              <a:t>In CPC Mistake as to the Elements of Constituting an Offence (Art  32 CPC)</a:t>
            </a:r>
          </a:p>
          <a:p>
            <a:pPr lvl="1"/>
            <a:r>
              <a:rPr lang="en-US" sz="2000" dirty="0" smtClean="0"/>
              <a:t>In GCC (</a:t>
            </a:r>
            <a:r>
              <a:rPr lang="en-US" sz="2000" dirty="0" err="1" smtClean="0"/>
              <a:t>StGB</a:t>
            </a:r>
            <a:r>
              <a:rPr lang="en-US" sz="2000" dirty="0" smtClean="0"/>
              <a:t>) Mistake of Fact (Art  16 </a:t>
            </a:r>
            <a:r>
              <a:rPr lang="en-US" sz="2000" dirty="0" err="1" smtClean="0"/>
              <a:t>StGB</a:t>
            </a:r>
            <a:r>
              <a:rPr lang="en-US" sz="2000" dirty="0" smtClean="0"/>
              <a:t>)</a:t>
            </a:r>
            <a:endParaRPr lang="hr-HR" sz="2000" dirty="0" smtClean="0"/>
          </a:p>
          <a:p>
            <a:r>
              <a:rPr lang="hr-HR" sz="2000" i="1" dirty="0" smtClean="0"/>
              <a:t>United </a:t>
            </a:r>
            <a:r>
              <a:rPr lang="hr-HR" sz="2000" i="1" dirty="0" err="1" smtClean="0"/>
              <a:t>States</a:t>
            </a:r>
            <a:r>
              <a:rPr lang="hr-HR" sz="2000" i="1" dirty="0" smtClean="0"/>
              <a:t> v. </a:t>
            </a:r>
            <a:r>
              <a:rPr lang="hr-HR" sz="2000" i="1" dirty="0" err="1" smtClean="0"/>
              <a:t>Feola</a:t>
            </a:r>
            <a:endParaRPr lang="en-US" sz="2000" i="1" dirty="0" smtClean="0"/>
          </a:p>
        </p:txBody>
      </p:sp>
    </p:spTree>
    <p:extLst>
      <p:ext uri="{BB962C8B-B14F-4D97-AF65-F5344CB8AC3E}">
        <p14:creationId xmlns:p14="http://schemas.microsoft.com/office/powerpoint/2010/main" val="1226627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7" y="166256"/>
            <a:ext cx="11719775" cy="1280160"/>
          </a:xfrm>
        </p:spPr>
        <p:txBody>
          <a:bodyPr>
            <a:normAutofit/>
          </a:bodyPr>
          <a:lstStyle/>
          <a:p>
            <a:r>
              <a:rPr lang="hr-HR" sz="3200" dirty="0" smtClean="0"/>
              <a:t>2.5.1. </a:t>
            </a:r>
            <a:r>
              <a:rPr lang="hr-HR" sz="3200" dirty="0" err="1"/>
              <a:t>Common</a:t>
            </a:r>
            <a:r>
              <a:rPr lang="hr-HR" sz="3200" dirty="0"/>
              <a:t> Law (US)- </a:t>
            </a:r>
            <a:r>
              <a:rPr lang="hr-HR" sz="3200" dirty="0" err="1" smtClean="0"/>
              <a:t>Defenses-Excuses</a:t>
            </a:r>
            <a:r>
              <a:rPr lang="hr-HR" sz="3200" dirty="0" smtClean="0"/>
              <a:t/>
            </a:r>
            <a:br>
              <a:rPr lang="hr-HR" sz="3200" dirty="0" smtClean="0"/>
            </a:br>
            <a:r>
              <a:rPr lang="hr-HR" sz="3200" dirty="0" smtClean="0"/>
              <a:t>1.</a:t>
            </a:r>
            <a:r>
              <a:rPr lang="en-US" sz="3200" dirty="0" smtClean="0"/>
              <a:t>Mistakes </a:t>
            </a:r>
            <a:r>
              <a:rPr lang="en-US" sz="3200" dirty="0"/>
              <a:t>about Factual Elements of the Definition (Type one</a:t>
            </a:r>
            <a:r>
              <a:rPr lang="en-US" sz="3200" dirty="0">
                <a:solidFill>
                  <a:srgbClr val="191B0E"/>
                </a:solidFill>
              </a:rPr>
              <a:t>)</a:t>
            </a:r>
            <a:endParaRPr lang="hr-HR" dirty="0"/>
          </a:p>
        </p:txBody>
      </p:sp>
      <p:sp>
        <p:nvSpPr>
          <p:cNvPr id="3" name="Content Placeholder 2"/>
          <p:cNvSpPr>
            <a:spLocks noGrp="1"/>
          </p:cNvSpPr>
          <p:nvPr>
            <p:ph idx="1"/>
          </p:nvPr>
        </p:nvSpPr>
        <p:spPr>
          <a:xfrm>
            <a:off x="592428" y="1654233"/>
            <a:ext cx="11487953" cy="4887883"/>
          </a:xfrm>
        </p:spPr>
        <p:txBody>
          <a:bodyPr>
            <a:normAutofit fontScale="70000" lnSpcReduction="20000"/>
          </a:bodyPr>
          <a:lstStyle/>
          <a:p>
            <a:pPr lvl="0" algn="just"/>
            <a:r>
              <a:rPr lang="hr-HR" sz="3100" b="1" i="1" dirty="0" smtClean="0"/>
              <a:t>Case 5  United </a:t>
            </a:r>
            <a:r>
              <a:rPr lang="hr-HR" sz="3100" b="1" i="1" dirty="0" err="1"/>
              <a:t>States</a:t>
            </a:r>
            <a:r>
              <a:rPr lang="hr-HR" sz="3100" b="1" i="1" dirty="0"/>
              <a:t> v. </a:t>
            </a:r>
            <a:r>
              <a:rPr lang="hr-HR" sz="3100" b="1" i="1" dirty="0" err="1"/>
              <a:t>Feola</a:t>
            </a:r>
            <a:endParaRPr lang="en-US" sz="3100" b="1" i="1" dirty="0"/>
          </a:p>
          <a:p>
            <a:pPr algn="just"/>
            <a:r>
              <a:rPr lang="hr-HR" sz="3100" b="1" dirty="0" err="1">
                <a:latin typeface="Roboto"/>
              </a:rPr>
              <a:t>Brief</a:t>
            </a:r>
            <a:r>
              <a:rPr lang="hr-HR" sz="3100" b="1" dirty="0">
                <a:latin typeface="Roboto"/>
              </a:rPr>
              <a:t> </a:t>
            </a:r>
            <a:r>
              <a:rPr lang="hr-HR" sz="3100" b="1" dirty="0" err="1">
                <a:latin typeface="Roboto"/>
              </a:rPr>
              <a:t>Fact</a:t>
            </a:r>
            <a:r>
              <a:rPr lang="hr-HR" sz="3100" b="1" dirty="0">
                <a:latin typeface="Roboto"/>
              </a:rPr>
              <a:t> </a:t>
            </a:r>
            <a:r>
              <a:rPr lang="hr-HR" sz="3100" b="1" dirty="0" smtClean="0">
                <a:latin typeface="Roboto"/>
              </a:rPr>
              <a:t>Summary: </a:t>
            </a:r>
            <a:r>
              <a:rPr lang="en-US" sz="3100" dirty="0" smtClean="0">
                <a:latin typeface="Roboto"/>
              </a:rPr>
              <a:t>Defendant</a:t>
            </a:r>
            <a:r>
              <a:rPr lang="en-US" sz="3100" dirty="0">
                <a:latin typeface="Roboto"/>
              </a:rPr>
              <a:t>, during a drug deal assaulted an undercover Federal Officer. The Government appealed the reversal of Defendant’s </a:t>
            </a:r>
            <a:r>
              <a:rPr lang="en-US" sz="3100" dirty="0" smtClean="0">
                <a:latin typeface="Roboto"/>
              </a:rPr>
              <a:t>conviction.</a:t>
            </a:r>
            <a:endParaRPr lang="hr-HR" sz="3100" dirty="0" smtClean="0">
              <a:latin typeface="Roboto"/>
            </a:endParaRPr>
          </a:p>
          <a:p>
            <a:pPr algn="just"/>
            <a:r>
              <a:rPr lang="en-US" sz="3100" b="1" dirty="0" smtClean="0">
                <a:latin typeface="Roboto"/>
              </a:rPr>
              <a:t>Facts</a:t>
            </a:r>
            <a:r>
              <a:rPr lang="hr-HR" sz="3100" b="1" dirty="0" smtClean="0">
                <a:latin typeface="Roboto"/>
              </a:rPr>
              <a:t>:</a:t>
            </a:r>
            <a:r>
              <a:rPr lang="en-US" sz="3100" dirty="0">
                <a:latin typeface="Roboto"/>
              </a:rPr>
              <a:t> Defendant was charged with conspiracy to commit an assault upon a federal officer. Defendant was alleged to arrange for a sale of heroin to buyers who were undercover agents. However, Defendant planned to substitute sugar for the heroin. An altercation ensued when a federal undercover agent became suspicious. The Trial Court found Defendant guilty, the Appellate Court versed and the Government appeals.</a:t>
            </a:r>
            <a:r>
              <a:rPr lang="en-US" sz="3100" dirty="0"/>
              <a:t/>
            </a:r>
            <a:br>
              <a:rPr lang="en-US" sz="3100" dirty="0"/>
            </a:br>
            <a:r>
              <a:rPr lang="en-US" sz="3100" dirty="0"/>
              <a:t/>
            </a:r>
            <a:br>
              <a:rPr lang="en-US" sz="3100" dirty="0"/>
            </a:br>
            <a:r>
              <a:rPr lang="en-US" sz="3100" b="1" dirty="0">
                <a:latin typeface="Roboto"/>
              </a:rPr>
              <a:t>Issue.</a:t>
            </a:r>
            <a:r>
              <a:rPr lang="en-US" sz="3100" dirty="0">
                <a:latin typeface="Roboto"/>
              </a:rPr>
              <a:t> Whether </a:t>
            </a:r>
            <a:r>
              <a:rPr lang="en-US" sz="3100" dirty="0" smtClean="0">
                <a:latin typeface="Roboto"/>
              </a:rPr>
              <a:t>knowledge of the intended victim is a Federal Officer is a requisite for the crime of conspiracy. (Could it be a relevant mistake</a:t>
            </a:r>
            <a:r>
              <a:rPr lang="hr-HR" sz="3100" dirty="0" smtClean="0">
                <a:latin typeface="Roboto"/>
              </a:rPr>
              <a:t>?</a:t>
            </a:r>
            <a:r>
              <a:rPr lang="en-US" sz="3100" dirty="0" smtClean="0">
                <a:latin typeface="Roboto"/>
              </a:rPr>
              <a:t>)- Common LS – NO; Civil LS – yes (for aggravating circumstances)</a:t>
            </a:r>
          </a:p>
          <a:p>
            <a:pPr algn="just"/>
            <a:r>
              <a:rPr lang="en-US" sz="3100" b="1" dirty="0" smtClean="0">
                <a:latin typeface="Roboto"/>
              </a:rPr>
              <a:t>Synopsis of Rule of Law.</a:t>
            </a:r>
            <a:r>
              <a:rPr lang="en-US" sz="3100" dirty="0" smtClean="0">
                <a:latin typeface="Roboto"/>
              </a:rPr>
              <a:t> The act of conspiracy is </a:t>
            </a:r>
            <a:r>
              <a:rPr lang="en-US" sz="3100" dirty="0">
                <a:latin typeface="Roboto"/>
              </a:rPr>
              <a:t>no less dangerous because of lack of knowledge of fact, thus does not require that Defendant be aware of the body of law they intend to violate</a:t>
            </a:r>
            <a:r>
              <a:rPr lang="en-US" sz="3100" dirty="0" smtClean="0">
                <a:latin typeface="Roboto"/>
              </a:rPr>
              <a:t>.</a:t>
            </a:r>
            <a:endParaRPr lang="hr-HR" sz="3100" dirty="0" smtClean="0">
              <a:latin typeface="Roboto"/>
            </a:endParaRPr>
          </a:p>
          <a:p>
            <a:pPr algn="just"/>
            <a:r>
              <a:rPr lang="hr-HR" dirty="0" err="1" smtClean="0"/>
              <a:t>available</a:t>
            </a:r>
            <a:r>
              <a:rPr lang="hr-HR" dirty="0" smtClean="0"/>
              <a:t> at: </a:t>
            </a:r>
            <a:r>
              <a:rPr lang="hr-HR" sz="2600" dirty="0" smtClean="0">
                <a:hlinkClick r:id="rId2"/>
              </a:rPr>
              <a:t>https</a:t>
            </a:r>
            <a:r>
              <a:rPr lang="hr-HR" sz="2600" dirty="0">
                <a:hlinkClick r:id="rId2"/>
              </a:rPr>
              <a:t>://www.casebriefs.com/blog/law/criminal-law/criminal-law-keyed-to-lafave/conspiracy-and-solicitation/united-states-v-feola</a:t>
            </a:r>
            <a:r>
              <a:rPr lang="hr-HR" sz="2600" dirty="0" smtClean="0">
                <a:hlinkClick r:id="rId2"/>
              </a:rPr>
              <a:t>/</a:t>
            </a:r>
            <a:r>
              <a:rPr lang="hr-HR" sz="2600" dirty="0" smtClean="0"/>
              <a:t> (20.11.2017)</a:t>
            </a:r>
            <a:endParaRPr lang="hr-HR" sz="2600" dirty="0"/>
          </a:p>
        </p:txBody>
      </p:sp>
    </p:spTree>
    <p:extLst>
      <p:ext uri="{BB962C8B-B14F-4D97-AF65-F5344CB8AC3E}">
        <p14:creationId xmlns:p14="http://schemas.microsoft.com/office/powerpoint/2010/main" val="8452441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174568"/>
            <a:ext cx="11561129" cy="1238596"/>
          </a:xfrm>
        </p:spPr>
        <p:txBody>
          <a:bodyPr>
            <a:normAutofit fontScale="90000"/>
          </a:bodyPr>
          <a:lstStyle/>
          <a:p>
            <a:r>
              <a:rPr lang="hr-HR" sz="3800" dirty="0" smtClean="0"/>
              <a:t>2.5.2 </a:t>
            </a:r>
            <a:r>
              <a:rPr lang="en-US" sz="3800" dirty="0"/>
              <a:t>Common Law (US)- </a:t>
            </a:r>
            <a:r>
              <a:rPr lang="en-US" sz="3800" dirty="0" smtClean="0"/>
              <a:t>Defenses-Excuses</a:t>
            </a:r>
            <a:r>
              <a:rPr lang="hr-HR" sz="3800" dirty="0" smtClean="0"/>
              <a:t/>
            </a:r>
            <a:br>
              <a:rPr lang="hr-HR" sz="3800" dirty="0" smtClean="0"/>
            </a:br>
            <a:r>
              <a:rPr lang="hr-HR" sz="3800" dirty="0" smtClean="0"/>
              <a:t>2. </a:t>
            </a:r>
            <a:r>
              <a:rPr lang="en-US" sz="3800" dirty="0" smtClean="0"/>
              <a:t>Mistakes </a:t>
            </a:r>
            <a:r>
              <a:rPr lang="en-US" sz="3800" dirty="0"/>
              <a:t>about Legal Aspects of the Definition (Type two</a:t>
            </a:r>
            <a:r>
              <a:rPr lang="en-US" sz="3800" dirty="0" smtClean="0"/>
              <a:t>)</a:t>
            </a:r>
            <a:endParaRPr lang="hr-HR" dirty="0"/>
          </a:p>
        </p:txBody>
      </p:sp>
      <p:sp>
        <p:nvSpPr>
          <p:cNvPr id="3" name="Content Placeholder 2"/>
          <p:cNvSpPr>
            <a:spLocks noGrp="1"/>
          </p:cNvSpPr>
          <p:nvPr>
            <p:ph idx="1"/>
          </p:nvPr>
        </p:nvSpPr>
        <p:spPr>
          <a:xfrm>
            <a:off x="450761" y="1562795"/>
            <a:ext cx="11561130" cy="5005430"/>
          </a:xfrm>
        </p:spPr>
        <p:txBody>
          <a:bodyPr>
            <a:normAutofit fontScale="77500" lnSpcReduction="20000"/>
          </a:bodyPr>
          <a:lstStyle/>
          <a:p>
            <a:r>
              <a:rPr lang="en-US" dirty="0" smtClean="0"/>
              <a:t>mistake of law- b</a:t>
            </a:r>
            <a:r>
              <a:rPr lang="hr-HR" dirty="0" smtClean="0"/>
              <a:t>u</a:t>
            </a:r>
            <a:r>
              <a:rPr lang="en-US" dirty="0" smtClean="0"/>
              <a:t>t it can be relevant</a:t>
            </a:r>
          </a:p>
          <a:p>
            <a:r>
              <a:rPr lang="en-US" dirty="0" smtClean="0"/>
              <a:t>- the elements of the Definition of the offence often contain mixed questions of fact and law; specially regarding the meaning of the word- e.g. ‘object belonging to another’</a:t>
            </a:r>
          </a:p>
          <a:p>
            <a:r>
              <a:rPr lang="en-US" dirty="0" smtClean="0"/>
              <a:t>abandoned </a:t>
            </a:r>
          </a:p>
          <a:p>
            <a:r>
              <a:rPr lang="en-US" b="1" i="1" dirty="0" smtClean="0"/>
              <a:t>Case 6 </a:t>
            </a:r>
            <a:r>
              <a:rPr lang="en-US" b="1" i="1" dirty="0" err="1" smtClean="0"/>
              <a:t>Morissette</a:t>
            </a:r>
            <a:r>
              <a:rPr lang="en-US" b="1" i="1" dirty="0" smtClean="0"/>
              <a:t> v. United States </a:t>
            </a:r>
          </a:p>
          <a:p>
            <a:pPr marL="0" indent="0" algn="just">
              <a:buNone/>
            </a:pPr>
            <a:r>
              <a:rPr lang="en-US" b="1" i="1" dirty="0" smtClean="0"/>
              <a:t>Facts: </a:t>
            </a:r>
            <a:r>
              <a:rPr lang="en-US" i="1" dirty="0" err="1" smtClean="0"/>
              <a:t>Morissette</a:t>
            </a:r>
            <a:r>
              <a:rPr lang="en-US" i="1" dirty="0" smtClean="0"/>
              <a:t> lived near a bombing range. He entered the range, took some shell fragments he found lying around, and sold them as scrap metal. When the Air Force found out what happened, he was arrested and charged with "knowingly converting" government property (18 U.S.C. §641). </a:t>
            </a:r>
            <a:r>
              <a:rPr lang="en-US" i="1" dirty="0" err="1" smtClean="0"/>
              <a:t>Morissette</a:t>
            </a:r>
            <a:r>
              <a:rPr lang="en-US" i="1" dirty="0" smtClean="0"/>
              <a:t> argued that he thought that the shell fragments were </a:t>
            </a:r>
            <a:r>
              <a:rPr lang="en-US" b="1" i="1" dirty="0" smtClean="0"/>
              <a:t>abandoned</a:t>
            </a:r>
            <a:r>
              <a:rPr lang="en-US" i="1" dirty="0" smtClean="0"/>
              <a:t> property. The Trial Judge instructed the jury that in order to convict they had to find that </a:t>
            </a:r>
            <a:r>
              <a:rPr lang="en-US" i="1" dirty="0" err="1" smtClean="0"/>
              <a:t>Morissette</a:t>
            </a:r>
            <a:r>
              <a:rPr lang="en-US" i="1" dirty="0" smtClean="0"/>
              <a:t> intended to take the shells, not that he intended to "knowingly convert" (steal) someone else's property. The Trial Court convicted </a:t>
            </a:r>
            <a:r>
              <a:rPr lang="en-US" i="1" dirty="0" err="1" smtClean="0"/>
              <a:t>Morissette</a:t>
            </a:r>
            <a:r>
              <a:rPr lang="en-US" i="1" dirty="0" smtClean="0"/>
              <a:t>. He appealed. The Appellate Court affirmed. He appealed.</a:t>
            </a:r>
          </a:p>
          <a:p>
            <a:endParaRPr lang="hr-HR" i="1" dirty="0" smtClean="0"/>
          </a:p>
        </p:txBody>
      </p:sp>
    </p:spTree>
    <p:extLst>
      <p:ext uri="{BB962C8B-B14F-4D97-AF65-F5344CB8AC3E}">
        <p14:creationId xmlns:p14="http://schemas.microsoft.com/office/powerpoint/2010/main" val="370136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145279"/>
            <a:ext cx="11561129" cy="1051132"/>
          </a:xfrm>
        </p:spPr>
        <p:txBody>
          <a:bodyPr>
            <a:normAutofit/>
          </a:bodyPr>
          <a:lstStyle/>
          <a:p>
            <a:r>
              <a:rPr lang="hr-HR" sz="3000" dirty="0" smtClean="0"/>
              <a:t>2.5.2 </a:t>
            </a:r>
            <a:r>
              <a:rPr lang="en-US" sz="3000" dirty="0"/>
              <a:t>Common Law (US)- </a:t>
            </a:r>
            <a:r>
              <a:rPr lang="en-US" sz="3000" dirty="0" smtClean="0"/>
              <a:t>Defenses-Excuses</a:t>
            </a:r>
            <a:r>
              <a:rPr lang="hr-HR" sz="3000" dirty="0" smtClean="0"/>
              <a:t/>
            </a:r>
            <a:br>
              <a:rPr lang="hr-HR" sz="3000" dirty="0" smtClean="0"/>
            </a:br>
            <a:r>
              <a:rPr lang="hr-HR" sz="3000" dirty="0" smtClean="0"/>
              <a:t>2. </a:t>
            </a:r>
            <a:r>
              <a:rPr lang="en-US" sz="3000" dirty="0" smtClean="0"/>
              <a:t>Mistakes </a:t>
            </a:r>
            <a:r>
              <a:rPr lang="en-US" sz="3000" dirty="0"/>
              <a:t>about Legal Aspects of the Definition (Type two</a:t>
            </a:r>
            <a:r>
              <a:rPr lang="en-US" sz="3000" dirty="0" smtClean="0"/>
              <a:t>)</a:t>
            </a:r>
            <a:endParaRPr lang="hr-HR" sz="3000" dirty="0"/>
          </a:p>
        </p:txBody>
      </p:sp>
      <p:sp>
        <p:nvSpPr>
          <p:cNvPr id="3" name="Content Placeholder 2"/>
          <p:cNvSpPr>
            <a:spLocks noGrp="1"/>
          </p:cNvSpPr>
          <p:nvPr>
            <p:ph idx="1"/>
          </p:nvPr>
        </p:nvSpPr>
        <p:spPr>
          <a:xfrm>
            <a:off x="283335" y="1256233"/>
            <a:ext cx="11908665" cy="5298392"/>
          </a:xfrm>
        </p:spPr>
        <p:txBody>
          <a:bodyPr>
            <a:normAutofit fontScale="70000" lnSpcReduction="20000"/>
          </a:bodyPr>
          <a:lstStyle/>
          <a:p>
            <a:r>
              <a:rPr lang="en-US" i="1" dirty="0" smtClean="0"/>
              <a:t>The Appellate Court found that the term "knowing conversion" should have its traditional tort law meaning, simply an intentional exercise of dominion over property that is not one's own. The US Supreme Court reversed. The US Supreme Court found that §641 should be read </a:t>
            </a:r>
            <a:r>
              <a:rPr lang="en-US" b="1" i="1" dirty="0" smtClean="0"/>
              <a:t>to require intent as an element</a:t>
            </a:r>
            <a:r>
              <a:rPr lang="en-US" i="1" dirty="0" smtClean="0"/>
              <a:t>, even if it is not explicitly stated in the Statute. The Court found </a:t>
            </a:r>
            <a:r>
              <a:rPr lang="en-US" b="1" i="1" dirty="0" smtClean="0"/>
              <a:t>that strict liability has traditionally </a:t>
            </a:r>
            <a:r>
              <a:rPr lang="en-US" i="1" dirty="0" smtClean="0"/>
              <a:t>only be used in </a:t>
            </a:r>
            <a:r>
              <a:rPr lang="en-US" i="1" u="sng" dirty="0" smtClean="0"/>
              <a:t>very minor offenses </a:t>
            </a:r>
            <a:r>
              <a:rPr lang="en-US" i="1" dirty="0" smtClean="0"/>
              <a:t>(such as parking tickets), and the historical common la</a:t>
            </a:r>
            <a:r>
              <a:rPr lang="hr-HR" i="1" dirty="0" smtClean="0"/>
              <a:t>w</a:t>
            </a:r>
            <a:r>
              <a:rPr lang="en-US" i="1" dirty="0" smtClean="0"/>
              <a:t> has always required intent (</a:t>
            </a:r>
            <a:r>
              <a:rPr lang="en-US" i="1" dirty="0" err="1" smtClean="0"/>
              <a:t>mens</a:t>
            </a:r>
            <a:r>
              <a:rPr lang="en-US" i="1" dirty="0" smtClean="0"/>
              <a:t> rea) for crimes involving theft. The Court noted that there was no bright line rule for which offenses required </a:t>
            </a:r>
            <a:r>
              <a:rPr lang="en-US" i="1" dirty="0" err="1" smtClean="0"/>
              <a:t>mens</a:t>
            </a:r>
            <a:r>
              <a:rPr lang="en-US" i="1" dirty="0" smtClean="0"/>
              <a:t> rea. </a:t>
            </a:r>
            <a:endParaRPr lang="hr-HR" i="1" dirty="0" smtClean="0"/>
          </a:p>
          <a:p>
            <a:r>
              <a:rPr lang="en-US" i="1" dirty="0" smtClean="0"/>
              <a:t>Basically, this case said that for relatively serious crimes, there must be a </a:t>
            </a:r>
            <a:r>
              <a:rPr lang="en-US" b="1" i="1" dirty="0" smtClean="0"/>
              <a:t>mental element </a:t>
            </a:r>
            <a:r>
              <a:rPr lang="en-US" i="1" dirty="0" smtClean="0"/>
              <a:t>on the part of the defendant to commit a crime (aka </a:t>
            </a:r>
            <a:r>
              <a:rPr lang="en-US" b="1" i="1" dirty="0" err="1" smtClean="0"/>
              <a:t>mens</a:t>
            </a:r>
            <a:r>
              <a:rPr lang="en-US" b="1" i="1" dirty="0" smtClean="0"/>
              <a:t> rea). </a:t>
            </a:r>
            <a:r>
              <a:rPr lang="en-US" i="1" u="sng" dirty="0" smtClean="0"/>
              <a:t>You cannot be found guilty of a crime just because you physically committed the act (aka </a:t>
            </a:r>
            <a:r>
              <a:rPr lang="en-US" b="1" i="1" u="sng" dirty="0" smtClean="0"/>
              <a:t>strict liability</a:t>
            </a:r>
            <a:r>
              <a:rPr lang="en-US" i="1" dirty="0" smtClean="0"/>
              <a:t>). Even though </a:t>
            </a:r>
            <a:r>
              <a:rPr lang="en-US" i="1" dirty="0" err="1" smtClean="0"/>
              <a:t>Morissette</a:t>
            </a:r>
            <a:r>
              <a:rPr lang="en-US" i="1" dirty="0" smtClean="0"/>
              <a:t> did take the government property, he wasn't trying to steal it, and he cannot be found guilty (mistake).</a:t>
            </a:r>
          </a:p>
          <a:p>
            <a:r>
              <a:rPr lang="en-US" i="1" dirty="0" smtClean="0"/>
              <a:t>On the other hand, for minor infractions such as parking tickets, you can be found guilty even if you honestly thought you were parked legally -</a:t>
            </a:r>
            <a:r>
              <a:rPr lang="en-US" sz="1600" i="1" dirty="0" smtClean="0"/>
              <a:t>available at: </a:t>
            </a:r>
            <a:r>
              <a:rPr lang="en-US" sz="1600" i="1" dirty="0" smtClean="0">
                <a:hlinkClick r:id="rId2"/>
              </a:rPr>
              <a:t>http://www.invispress.com/law/criminal/morissette.html</a:t>
            </a:r>
            <a:r>
              <a:rPr lang="en-US" sz="1600" i="1" dirty="0" smtClean="0"/>
              <a:t> </a:t>
            </a:r>
            <a:r>
              <a:rPr lang="hr-HR" sz="1600" i="1" dirty="0" smtClean="0"/>
              <a:t>(20.11.2017</a:t>
            </a:r>
            <a:r>
              <a:rPr lang="hr-HR" sz="1600" i="1" dirty="0"/>
              <a:t>.)-</a:t>
            </a:r>
            <a:r>
              <a:rPr lang="hr-HR" sz="1600" i="1" dirty="0" err="1"/>
              <a:t>strict</a:t>
            </a:r>
            <a:r>
              <a:rPr lang="hr-HR" sz="1600" i="1" dirty="0"/>
              <a:t> </a:t>
            </a:r>
            <a:r>
              <a:rPr lang="hr-HR" sz="1600" i="1" dirty="0" err="1" smtClean="0"/>
              <a:t>liability</a:t>
            </a:r>
            <a:endParaRPr lang="hr-HR" sz="1600" i="1" dirty="0" smtClean="0"/>
          </a:p>
          <a:p>
            <a:r>
              <a:rPr lang="en-US" sz="3100" i="1" dirty="0" smtClean="0"/>
              <a:t>Mistake as to  Elements Constituting an Offence (Art 30 CPC)</a:t>
            </a:r>
          </a:p>
          <a:p>
            <a:pPr marL="0" indent="0">
              <a:buNone/>
            </a:pPr>
            <a:endParaRPr lang="hr-HR" i="1" dirty="0" smtClean="0"/>
          </a:p>
        </p:txBody>
      </p:sp>
    </p:spTree>
    <p:extLst>
      <p:ext uri="{BB962C8B-B14F-4D97-AF65-F5344CB8AC3E}">
        <p14:creationId xmlns:p14="http://schemas.microsoft.com/office/powerpoint/2010/main" val="27870490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smtClean="0"/>
              <a:t>2.5.2. </a:t>
            </a:r>
            <a:r>
              <a:rPr lang="en-US" sz="3600" dirty="0"/>
              <a:t>Common Law (US)- </a:t>
            </a:r>
            <a:r>
              <a:rPr lang="en-US" sz="3600" dirty="0" smtClean="0"/>
              <a:t>Defenses-Excuses</a:t>
            </a:r>
            <a:r>
              <a:rPr lang="hr-HR" sz="3600" dirty="0" smtClean="0"/>
              <a:t> </a:t>
            </a:r>
            <a:r>
              <a:rPr lang="en-US" sz="3600" dirty="0" smtClean="0"/>
              <a:t>Mistakes </a:t>
            </a:r>
            <a:r>
              <a:rPr lang="en-US" sz="3600" dirty="0"/>
              <a:t>about Legal Aspects of the Definition (Type two)</a:t>
            </a:r>
            <a:endParaRPr lang="hr-HR" sz="3600" dirty="0"/>
          </a:p>
        </p:txBody>
      </p:sp>
      <p:sp>
        <p:nvSpPr>
          <p:cNvPr id="3" name="Content Placeholder 2"/>
          <p:cNvSpPr>
            <a:spLocks noGrp="1"/>
          </p:cNvSpPr>
          <p:nvPr>
            <p:ph idx="1"/>
          </p:nvPr>
        </p:nvSpPr>
        <p:spPr>
          <a:xfrm>
            <a:off x="609600" y="1600201"/>
            <a:ext cx="10972800" cy="5006661"/>
          </a:xfrm>
        </p:spPr>
        <p:txBody>
          <a:bodyPr/>
          <a:lstStyle/>
          <a:p>
            <a:r>
              <a:rPr lang="en-US" sz="2600" b="1" dirty="0" smtClean="0"/>
              <a:t>Case 7 Husband (Fl. 1998, 157-158)- </a:t>
            </a:r>
            <a:r>
              <a:rPr lang="en-US" sz="2600" dirty="0" smtClean="0"/>
              <a:t>„In the marital dispute, the husband takes the car (which is joint ownership) with the intent of holding on to it permanently. Ha acts surreptitiously because he doesn’t want his wife to try to stop him…. He interprets the phrase ..’belonging to another’ to mean ‘belonging entirely to another’. Since he is half –owner of the car, he assumes that he cannot be guilty of larceny.”</a:t>
            </a:r>
          </a:p>
          <a:p>
            <a:pPr marL="457200" indent="-457200">
              <a:buFont typeface="+mj-lt"/>
              <a:buAutoNum type="arabicPeriod"/>
            </a:pPr>
            <a:r>
              <a:rPr lang="en-US" sz="2600" dirty="0" smtClean="0"/>
              <a:t>husband is right about common law meaning ‘</a:t>
            </a:r>
            <a:r>
              <a:rPr lang="en-US" sz="2600" i="1" dirty="0" smtClean="0"/>
              <a:t>objects belonging to another</a:t>
            </a:r>
            <a:r>
              <a:rPr lang="en-US" sz="2600" dirty="0" smtClean="0"/>
              <a:t>’ but  </a:t>
            </a:r>
          </a:p>
          <a:p>
            <a:pPr marL="457200" indent="-457200">
              <a:buFont typeface="+mj-lt"/>
              <a:buAutoNum type="arabicPeriod"/>
            </a:pPr>
            <a:r>
              <a:rPr lang="en-US" sz="2600" dirty="0" smtClean="0"/>
              <a:t>wrong about civil law meaning (German &amp; Croatian)- it would be mistake od fact (Art  16 </a:t>
            </a:r>
            <a:r>
              <a:rPr lang="en-US" sz="2600" dirty="0" err="1" smtClean="0"/>
              <a:t>StGB</a:t>
            </a:r>
            <a:r>
              <a:rPr lang="en-US" sz="2600" dirty="0" smtClean="0"/>
              <a:t>) or Mistake as to the Elements of Constituting an Offence (Art  32 CPC)</a:t>
            </a:r>
          </a:p>
          <a:p>
            <a:pPr marL="0" indent="0">
              <a:buNone/>
            </a:pPr>
            <a:endParaRPr lang="en-US" sz="2600" dirty="0" smtClean="0"/>
          </a:p>
          <a:p>
            <a:endParaRPr lang="hr-HR" dirty="0"/>
          </a:p>
        </p:txBody>
      </p:sp>
    </p:spTree>
    <p:extLst>
      <p:ext uri="{BB962C8B-B14F-4D97-AF65-F5344CB8AC3E}">
        <p14:creationId xmlns:p14="http://schemas.microsoft.com/office/powerpoint/2010/main" val="86173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0" y="685800"/>
            <a:ext cx="10391377" cy="1485900"/>
          </a:xfrm>
        </p:spPr>
        <p:txBody>
          <a:bodyPr>
            <a:normAutofit fontScale="90000"/>
          </a:bodyPr>
          <a:lstStyle/>
          <a:p>
            <a:pPr lvl="0"/>
            <a:r>
              <a:rPr lang="hr-HR" sz="3400" dirty="0" smtClean="0"/>
              <a:t>2.5.3. </a:t>
            </a:r>
            <a:r>
              <a:rPr lang="en-US" sz="3400" dirty="0"/>
              <a:t>Common Law (US)- </a:t>
            </a:r>
            <a:r>
              <a:rPr lang="en-US" sz="3400" dirty="0" smtClean="0"/>
              <a:t>Defenses-Excuses</a:t>
            </a:r>
            <a:r>
              <a:rPr lang="hr-HR" sz="3400" dirty="0" smtClean="0"/>
              <a:t/>
            </a:r>
            <a:br>
              <a:rPr lang="hr-HR" sz="3400" dirty="0" smtClean="0"/>
            </a:br>
            <a:r>
              <a:rPr lang="hr-HR" sz="3400" dirty="0" smtClean="0"/>
              <a:t>3. </a:t>
            </a:r>
            <a:r>
              <a:rPr lang="en-US" sz="3600" dirty="0"/>
              <a:t>Mistakes about </a:t>
            </a:r>
            <a:r>
              <a:rPr lang="hr-HR" sz="3600" dirty="0"/>
              <a:t>F</a:t>
            </a:r>
            <a:r>
              <a:rPr lang="en-US" sz="3600" dirty="0"/>
              <a:t>actual elements of </a:t>
            </a:r>
            <a:r>
              <a:rPr lang="hr-HR" sz="3600" dirty="0"/>
              <a:t>J</a:t>
            </a:r>
            <a:r>
              <a:rPr lang="en-US" sz="3600" dirty="0" err="1"/>
              <a:t>ustification</a:t>
            </a:r>
            <a:r>
              <a:rPr lang="en-US" sz="3600" dirty="0"/>
              <a:t> (Type three</a:t>
            </a:r>
            <a:r>
              <a:rPr lang="en-US" sz="3600" dirty="0" smtClean="0"/>
              <a:t>)</a:t>
            </a:r>
            <a:endParaRPr lang="hr-HR" dirty="0"/>
          </a:p>
        </p:txBody>
      </p:sp>
      <p:sp>
        <p:nvSpPr>
          <p:cNvPr id="3" name="Content Placeholder 2"/>
          <p:cNvSpPr>
            <a:spLocks noGrp="1"/>
          </p:cNvSpPr>
          <p:nvPr>
            <p:ph idx="1"/>
          </p:nvPr>
        </p:nvSpPr>
        <p:spPr>
          <a:xfrm>
            <a:off x="573109" y="2171700"/>
            <a:ext cx="11430001" cy="4563951"/>
          </a:xfrm>
        </p:spPr>
        <p:txBody>
          <a:bodyPr>
            <a:normAutofit/>
          </a:bodyPr>
          <a:lstStyle/>
          <a:p>
            <a:r>
              <a:rPr lang="en-US" b="1" dirty="0" smtClean="0"/>
              <a:t>Justification:</a:t>
            </a:r>
          </a:p>
          <a:p>
            <a:pPr lvl="1"/>
            <a:r>
              <a:rPr lang="en-US" dirty="0" smtClean="0"/>
              <a:t>necessity</a:t>
            </a:r>
          </a:p>
          <a:p>
            <a:pPr lvl="1"/>
            <a:r>
              <a:rPr lang="en-US" dirty="0" smtClean="0"/>
              <a:t>consent</a:t>
            </a:r>
          </a:p>
          <a:p>
            <a:pPr lvl="1"/>
            <a:r>
              <a:rPr lang="en-US" dirty="0" smtClean="0"/>
              <a:t> self defense</a:t>
            </a:r>
          </a:p>
          <a:p>
            <a:r>
              <a:rPr lang="en-US" dirty="0" smtClean="0"/>
              <a:t>in C</a:t>
            </a:r>
            <a:r>
              <a:rPr lang="hr-HR" dirty="0" smtClean="0"/>
              <a:t>P</a:t>
            </a:r>
            <a:r>
              <a:rPr lang="en-US" dirty="0" smtClean="0"/>
              <a:t>C – Mistake of Fact Justifying an Offence (Art  31)</a:t>
            </a:r>
          </a:p>
        </p:txBody>
      </p:sp>
    </p:spTree>
    <p:extLst>
      <p:ext uri="{BB962C8B-B14F-4D97-AF65-F5344CB8AC3E}">
        <p14:creationId xmlns:p14="http://schemas.microsoft.com/office/powerpoint/2010/main" val="35325783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0" y="685800"/>
            <a:ext cx="10391377" cy="1485900"/>
          </a:xfrm>
        </p:spPr>
        <p:txBody>
          <a:bodyPr>
            <a:normAutofit fontScale="90000"/>
          </a:bodyPr>
          <a:lstStyle/>
          <a:p>
            <a:pPr lvl="0"/>
            <a:r>
              <a:rPr lang="hr-HR" sz="3400" dirty="0" smtClean="0"/>
              <a:t>2.5.3. </a:t>
            </a:r>
            <a:r>
              <a:rPr lang="en-US" sz="3400" dirty="0"/>
              <a:t>Common Law (US)- </a:t>
            </a:r>
            <a:r>
              <a:rPr lang="en-US" sz="3400" dirty="0" smtClean="0"/>
              <a:t>Defenses-Excuses</a:t>
            </a:r>
            <a:r>
              <a:rPr lang="hr-HR" sz="3400" dirty="0" smtClean="0"/>
              <a:t/>
            </a:r>
            <a:br>
              <a:rPr lang="hr-HR" sz="3400" dirty="0" smtClean="0"/>
            </a:br>
            <a:r>
              <a:rPr lang="hr-HR" sz="3400" dirty="0" smtClean="0"/>
              <a:t>3. </a:t>
            </a:r>
            <a:r>
              <a:rPr lang="en-US" sz="3600" dirty="0"/>
              <a:t>Mistakes about </a:t>
            </a:r>
            <a:r>
              <a:rPr lang="hr-HR" sz="3600" dirty="0"/>
              <a:t>F</a:t>
            </a:r>
            <a:r>
              <a:rPr lang="en-US" sz="3600" dirty="0"/>
              <a:t>actual elements of </a:t>
            </a:r>
            <a:r>
              <a:rPr lang="hr-HR" sz="3600" dirty="0"/>
              <a:t>J</a:t>
            </a:r>
            <a:r>
              <a:rPr lang="en-US" sz="3600" dirty="0" err="1"/>
              <a:t>ustification</a:t>
            </a:r>
            <a:r>
              <a:rPr lang="en-US" sz="3600" dirty="0"/>
              <a:t> (Type three</a:t>
            </a:r>
            <a:r>
              <a:rPr lang="en-US" sz="3600" dirty="0" smtClean="0"/>
              <a:t>)</a:t>
            </a:r>
            <a:endParaRPr lang="hr-HR" dirty="0"/>
          </a:p>
        </p:txBody>
      </p:sp>
      <p:sp>
        <p:nvSpPr>
          <p:cNvPr id="3" name="Content Placeholder 2"/>
          <p:cNvSpPr>
            <a:spLocks noGrp="1"/>
          </p:cNvSpPr>
          <p:nvPr>
            <p:ph idx="1"/>
          </p:nvPr>
        </p:nvSpPr>
        <p:spPr>
          <a:xfrm>
            <a:off x="573109" y="2171700"/>
            <a:ext cx="11430001" cy="4563951"/>
          </a:xfrm>
        </p:spPr>
        <p:txBody>
          <a:bodyPr>
            <a:normAutofit fontScale="70000" lnSpcReduction="20000"/>
          </a:bodyPr>
          <a:lstStyle/>
          <a:p>
            <a:pPr marL="0" indent="0">
              <a:buNone/>
            </a:pPr>
            <a:r>
              <a:rPr lang="en-US" b="1" i="1" dirty="0" smtClean="0"/>
              <a:t>Case 8 Morgan case- </a:t>
            </a:r>
            <a:r>
              <a:rPr lang="en-US" dirty="0" smtClean="0"/>
              <a:t>(1970) (Fl. 1998, 159)</a:t>
            </a:r>
          </a:p>
          <a:p>
            <a:r>
              <a:rPr lang="en-US" sz="3400" dirty="0" smtClean="0"/>
              <a:t>„Defendant informs his drinking buddies that his wife, waiting patiently at home, enjoys forcible intercourse. She may resist and fight back, but in fact she wants to be taken violently. They come home together from the bar and the husband's friends accept his invitation to force intercourse on the crying and tormented wife.”</a:t>
            </a:r>
          </a:p>
          <a:p>
            <a:r>
              <a:rPr lang="en-US" sz="3400" dirty="0" smtClean="0"/>
              <a:t>In this case husband named Morgan and his mates were all convicted for rape</a:t>
            </a:r>
          </a:p>
          <a:p>
            <a:r>
              <a:rPr lang="en-US" sz="3400" dirty="0" smtClean="0"/>
              <a:t>the codefendants complained on appeal that they honestly believed that the wife, despite her tears, was consenting- good defense of </a:t>
            </a:r>
            <a:r>
              <a:rPr lang="en-US" sz="3400" u="sng" dirty="0" smtClean="0"/>
              <a:t>good faith </a:t>
            </a:r>
            <a:r>
              <a:rPr lang="en-US" sz="3400" dirty="0" smtClean="0"/>
              <a:t>mistake (The House of Lords concluded)- the judges reasoned that the defendant would not have the intent to engage in nonconsensual intercourse if he believed, however unreasonably, that there was not consent</a:t>
            </a:r>
            <a:endParaRPr lang="hr-HR" sz="3400" dirty="0"/>
          </a:p>
          <a:p>
            <a:r>
              <a:rPr lang="en-US" sz="3400" dirty="0" smtClean="0"/>
              <a:t>Fl., 1998, 167- relevant only if it is reasonable</a:t>
            </a:r>
            <a:endParaRPr lang="en-US" sz="3400" dirty="0"/>
          </a:p>
        </p:txBody>
      </p:sp>
    </p:spTree>
    <p:extLst>
      <p:ext uri="{BB962C8B-B14F-4D97-AF65-F5344CB8AC3E}">
        <p14:creationId xmlns:p14="http://schemas.microsoft.com/office/powerpoint/2010/main" val="3056039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548640"/>
            <a:ext cx="11436440" cy="1230284"/>
          </a:xfrm>
        </p:spPr>
        <p:txBody>
          <a:bodyPr/>
          <a:lstStyle/>
          <a:p>
            <a:r>
              <a:rPr lang="hr-HR" sz="3100" dirty="0" smtClean="0"/>
              <a:t>2.5.4. </a:t>
            </a:r>
            <a:r>
              <a:rPr lang="en-US" sz="3100" dirty="0"/>
              <a:t>Common Law (US)- </a:t>
            </a:r>
            <a:r>
              <a:rPr lang="en-US" sz="3100" dirty="0" smtClean="0"/>
              <a:t>Defenses-Excuses</a:t>
            </a:r>
            <a:r>
              <a:rPr lang="hr-HR" sz="3100" dirty="0" smtClean="0"/>
              <a:t/>
            </a:r>
            <a:br>
              <a:rPr lang="hr-HR" sz="3100" dirty="0" smtClean="0"/>
            </a:br>
            <a:r>
              <a:rPr lang="hr-HR" sz="3100" dirty="0" smtClean="0"/>
              <a:t>4. </a:t>
            </a:r>
            <a:r>
              <a:rPr lang="en-US" sz="3200" dirty="0"/>
              <a:t>Mistakes about Norms of Justification (Type four) </a:t>
            </a:r>
          </a:p>
        </p:txBody>
      </p:sp>
      <p:sp>
        <p:nvSpPr>
          <p:cNvPr id="3" name="Content Placeholder 2"/>
          <p:cNvSpPr>
            <a:spLocks noGrp="1"/>
          </p:cNvSpPr>
          <p:nvPr>
            <p:ph idx="1"/>
          </p:nvPr>
        </p:nvSpPr>
        <p:spPr>
          <a:xfrm>
            <a:off x="609600" y="1778924"/>
            <a:ext cx="10972800" cy="4596118"/>
          </a:xfrm>
        </p:spPr>
        <p:txBody>
          <a:bodyPr/>
          <a:lstStyle/>
          <a:p>
            <a:r>
              <a:rPr lang="en-US" dirty="0" smtClean="0">
                <a:solidFill>
                  <a:srgbClr val="FF0000"/>
                </a:solidFill>
              </a:rPr>
              <a:t>mistake</a:t>
            </a:r>
            <a:r>
              <a:rPr lang="en-US" dirty="0" smtClean="0"/>
              <a:t> of law- usually irrelevant</a:t>
            </a:r>
          </a:p>
          <a:p>
            <a:r>
              <a:rPr lang="en-US" dirty="0" smtClean="0"/>
              <a:t>in CPC Mistake as to Unlawfulness (Art  32. CPC)</a:t>
            </a:r>
          </a:p>
          <a:p>
            <a:r>
              <a:rPr lang="en-US" dirty="0" smtClean="0"/>
              <a:t>In GCC (</a:t>
            </a:r>
            <a:r>
              <a:rPr lang="en-US" dirty="0" err="1" smtClean="0"/>
              <a:t>StGB</a:t>
            </a:r>
            <a:r>
              <a:rPr lang="en-US" dirty="0" smtClean="0"/>
              <a:t>) Mistake of Law (Art 17.StGB)</a:t>
            </a:r>
          </a:p>
          <a:p>
            <a:pPr marL="457200" indent="-457200">
              <a:buFont typeface="+mj-lt"/>
              <a:buAutoNum type="arabicPeriod"/>
            </a:pPr>
            <a:r>
              <a:rPr lang="en-US" dirty="0" smtClean="0"/>
              <a:t>Belief </a:t>
            </a:r>
            <a:r>
              <a:rPr lang="en-US" b="1" dirty="0" smtClean="0"/>
              <a:t>consent</a:t>
            </a:r>
            <a:r>
              <a:rPr lang="en-US" dirty="0" smtClean="0"/>
              <a:t> is valid defense in a homicide case </a:t>
            </a:r>
          </a:p>
          <a:p>
            <a:pPr marL="457200" indent="-457200">
              <a:buFont typeface="+mj-lt"/>
              <a:buAutoNum type="arabicPeriod"/>
            </a:pPr>
            <a:r>
              <a:rPr lang="en-US" dirty="0" smtClean="0"/>
              <a:t>Mistaken balancing of </a:t>
            </a:r>
            <a:r>
              <a:rPr lang="en-US" b="1" dirty="0" smtClean="0"/>
              <a:t>competing interests </a:t>
            </a:r>
            <a:r>
              <a:rPr lang="en-US" dirty="0" smtClean="0"/>
              <a:t>in a case of </a:t>
            </a:r>
            <a:r>
              <a:rPr lang="en-US" u="sng" dirty="0" smtClean="0"/>
              <a:t>necessity</a:t>
            </a:r>
          </a:p>
          <a:p>
            <a:pPr marL="457200" indent="-457200">
              <a:buFont typeface="+mj-lt"/>
              <a:buAutoNum type="arabicPeriod"/>
            </a:pPr>
            <a:r>
              <a:rPr lang="en-US" dirty="0" smtClean="0"/>
              <a:t>Mistaken judgement about </a:t>
            </a:r>
            <a:r>
              <a:rPr lang="en-US" b="1" dirty="0" smtClean="0"/>
              <a:t>proportionality</a:t>
            </a:r>
            <a:r>
              <a:rPr lang="en-US" dirty="0" smtClean="0"/>
              <a:t> in case of </a:t>
            </a:r>
            <a:r>
              <a:rPr lang="en-US" u="sng" dirty="0" smtClean="0"/>
              <a:t>self-</a:t>
            </a:r>
            <a:r>
              <a:rPr lang="en-US" u="sng" dirty="0" err="1" smtClean="0"/>
              <a:t>defese</a:t>
            </a:r>
            <a:r>
              <a:rPr lang="en-US" dirty="0" smtClean="0"/>
              <a:t> (Fl., 1998, 163)</a:t>
            </a:r>
            <a:endParaRPr lang="en-US" dirty="0"/>
          </a:p>
        </p:txBody>
      </p:sp>
    </p:spTree>
    <p:extLst>
      <p:ext uri="{BB962C8B-B14F-4D97-AF65-F5344CB8AC3E}">
        <p14:creationId xmlns:p14="http://schemas.microsoft.com/office/powerpoint/2010/main" val="2945471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885" y="241070"/>
            <a:ext cx="10109915" cy="711967"/>
          </a:xfrm>
        </p:spPr>
        <p:txBody>
          <a:bodyPr/>
          <a:lstStyle/>
          <a:p>
            <a:r>
              <a:rPr lang="hr-HR" sz="3600" dirty="0" smtClean="0"/>
              <a:t>2.4</a:t>
            </a:r>
            <a:r>
              <a:rPr lang="hr-HR" sz="3600" dirty="0"/>
              <a:t>. </a:t>
            </a:r>
            <a:r>
              <a:rPr lang="hr-HR" sz="3600" b="1" i="1" dirty="0" err="1"/>
              <a:t>Mens</a:t>
            </a:r>
            <a:r>
              <a:rPr lang="hr-HR" sz="3600" b="1" i="1" dirty="0"/>
              <a:t> </a:t>
            </a:r>
            <a:r>
              <a:rPr lang="hr-HR" sz="3600" b="1" i="1" dirty="0" err="1"/>
              <a:t>rea</a:t>
            </a:r>
            <a:r>
              <a:rPr lang="hr-HR" sz="3600" b="1" i="1" dirty="0"/>
              <a:t>/ </a:t>
            </a:r>
            <a:r>
              <a:rPr lang="en-US" sz="3600" b="1" dirty="0"/>
              <a:t>culpability</a:t>
            </a:r>
            <a:r>
              <a:rPr lang="en-US" sz="3600" b="1" i="1" dirty="0"/>
              <a:t> </a:t>
            </a:r>
            <a:r>
              <a:rPr lang="en-US" sz="3600" b="1" dirty="0"/>
              <a:t>(guilt</a:t>
            </a:r>
            <a:r>
              <a:rPr lang="en-US" sz="3600" b="1" dirty="0" smtClean="0"/>
              <a:t>)</a:t>
            </a:r>
            <a:r>
              <a:rPr lang="hr-HR" sz="3600" b="1" dirty="0" smtClean="0"/>
              <a:t>-</a:t>
            </a:r>
            <a:r>
              <a:rPr lang="hr-HR" sz="3600" b="1" dirty="0" err="1" smtClean="0"/>
              <a:t>Common</a:t>
            </a:r>
            <a:r>
              <a:rPr lang="hr-HR" sz="3600" b="1" dirty="0" smtClean="0"/>
              <a:t> LS</a:t>
            </a:r>
            <a:endParaRPr lang="en-US" dirty="0"/>
          </a:p>
        </p:txBody>
      </p:sp>
      <p:sp>
        <p:nvSpPr>
          <p:cNvPr id="3" name="Content Placeholder 2"/>
          <p:cNvSpPr>
            <a:spLocks noGrp="1"/>
          </p:cNvSpPr>
          <p:nvPr>
            <p:ph idx="1"/>
          </p:nvPr>
        </p:nvSpPr>
        <p:spPr>
          <a:xfrm>
            <a:off x="1056069" y="1107583"/>
            <a:ext cx="10779616" cy="5534285"/>
          </a:xfrm>
        </p:spPr>
        <p:txBody>
          <a:bodyPr>
            <a:normAutofit fontScale="92500" lnSpcReduction="20000"/>
          </a:bodyPr>
          <a:lstStyle/>
          <a:p>
            <a:r>
              <a:rPr lang="en-US" b="1" dirty="0"/>
              <a:t>Model Penal Code</a:t>
            </a:r>
            <a:r>
              <a:rPr lang="en-US" b="1" dirty="0" smtClean="0"/>
              <a:t>:</a:t>
            </a:r>
            <a:endParaRPr lang="hr-HR" b="1" dirty="0" smtClean="0"/>
          </a:p>
          <a:p>
            <a:r>
              <a:rPr lang="en-US" dirty="0" smtClean="0"/>
              <a:t>MPC (</a:t>
            </a:r>
            <a:r>
              <a:rPr lang="en-US" dirty="0" err="1" smtClean="0"/>
              <a:t>Fl</a:t>
            </a:r>
            <a:r>
              <a:rPr lang="en-US" dirty="0" smtClean="0"/>
              <a:t> 1998, 114)</a:t>
            </a:r>
          </a:p>
          <a:p>
            <a:pPr marL="0" indent="0">
              <a:buNone/>
            </a:pPr>
            <a:r>
              <a:rPr lang="hr-HR" dirty="0" smtClean="0"/>
              <a:t>„</a:t>
            </a:r>
            <a:r>
              <a:rPr lang="en-US" dirty="0" smtClean="0"/>
              <a:t>§ 2.02 (2) d): A person acts negligently with respect to a material element of an offence when he should be aware of a </a:t>
            </a:r>
            <a:r>
              <a:rPr lang="en-US" b="1" dirty="0" smtClean="0"/>
              <a:t>substantial and unjustifiable  risk </a:t>
            </a:r>
            <a:r>
              <a:rPr lang="en-US" dirty="0" smtClean="0"/>
              <a:t>that material element exists or will result from his conduct.</a:t>
            </a:r>
            <a:r>
              <a:rPr lang="hr-HR" dirty="0" smtClean="0"/>
              <a:t> </a:t>
            </a:r>
            <a:r>
              <a:rPr lang="en-US" dirty="0" smtClean="0"/>
              <a:t>The risk must be of such nature and degree that the actor’s failure to perceive it, considering the nature and the purpose of the conduct and the circumstances known to him, </a:t>
            </a:r>
            <a:r>
              <a:rPr lang="en-US" b="1" dirty="0" smtClean="0"/>
              <a:t>involves a gross deviation from the standard of care </a:t>
            </a:r>
            <a:r>
              <a:rPr lang="en-US" dirty="0" smtClean="0"/>
              <a:t>that a </a:t>
            </a:r>
            <a:r>
              <a:rPr lang="en-US" u="sng" dirty="0" smtClean="0"/>
              <a:t>reasonable person would observe in the actor’s situation</a:t>
            </a:r>
            <a:r>
              <a:rPr lang="hr-HR" dirty="0" smtClean="0"/>
              <a:t>”</a:t>
            </a:r>
            <a:r>
              <a:rPr lang="en-US" dirty="0" smtClean="0"/>
              <a:t>.- mythical standard of the reasonable person (</a:t>
            </a:r>
            <a:r>
              <a:rPr lang="en-US" dirty="0" err="1" smtClean="0"/>
              <a:t>Fl</a:t>
            </a:r>
            <a:r>
              <a:rPr lang="en-US" dirty="0" smtClean="0"/>
              <a:t> 1998</a:t>
            </a:r>
            <a:r>
              <a:rPr lang="hr-HR" dirty="0" smtClean="0"/>
              <a:t>, 117)</a:t>
            </a:r>
          </a:p>
          <a:p>
            <a:pPr marL="0" indent="0">
              <a:buNone/>
            </a:pPr>
            <a:r>
              <a:rPr lang="en-US" dirty="0" smtClean="0"/>
              <a:t>- objective/subjective standard</a:t>
            </a:r>
          </a:p>
        </p:txBody>
      </p:sp>
    </p:spTree>
    <p:extLst>
      <p:ext uri="{BB962C8B-B14F-4D97-AF65-F5344CB8AC3E}">
        <p14:creationId xmlns:p14="http://schemas.microsoft.com/office/powerpoint/2010/main" val="2764667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100" dirty="0" smtClean="0"/>
              <a:t>2.5.5 </a:t>
            </a:r>
            <a:r>
              <a:rPr lang="en-US" sz="3100" dirty="0"/>
              <a:t>Common Law (US)- </a:t>
            </a:r>
            <a:r>
              <a:rPr lang="en-US" sz="3100" dirty="0" smtClean="0"/>
              <a:t>Defenses-Excuses</a:t>
            </a:r>
            <a:r>
              <a:rPr lang="hr-HR" sz="3100" dirty="0" smtClean="0"/>
              <a:t/>
            </a:r>
            <a:br>
              <a:rPr lang="hr-HR" sz="3100" dirty="0" smtClean="0"/>
            </a:br>
            <a:r>
              <a:rPr lang="hr-HR" sz="3100" dirty="0" smtClean="0"/>
              <a:t>5. </a:t>
            </a:r>
            <a:r>
              <a:rPr lang="en-US" sz="3200" dirty="0"/>
              <a:t>Mistakes about Factual Elements of Excuses (Type five)</a:t>
            </a:r>
          </a:p>
        </p:txBody>
      </p:sp>
      <p:sp>
        <p:nvSpPr>
          <p:cNvPr id="3" name="Content Placeholder 2"/>
          <p:cNvSpPr>
            <a:spLocks noGrp="1"/>
          </p:cNvSpPr>
          <p:nvPr>
            <p:ph idx="1"/>
          </p:nvPr>
        </p:nvSpPr>
        <p:spPr>
          <a:xfrm>
            <a:off x="205099" y="1648497"/>
            <a:ext cx="11986901" cy="5017224"/>
          </a:xfrm>
        </p:spPr>
        <p:txBody>
          <a:bodyPr/>
          <a:lstStyle/>
          <a:p>
            <a:r>
              <a:rPr lang="hr-HR" b="1" dirty="0" smtClean="0"/>
              <a:t>Case 9 (</a:t>
            </a:r>
            <a:r>
              <a:rPr lang="hr-HR" b="1" dirty="0" err="1" smtClean="0"/>
              <a:t>Fl</a:t>
            </a:r>
            <a:r>
              <a:rPr lang="hr-HR" b="1" dirty="0" smtClean="0"/>
              <a:t>. 1998, 164)</a:t>
            </a:r>
          </a:p>
          <a:p>
            <a:pPr marL="0" indent="0">
              <a:buNone/>
            </a:pPr>
            <a:r>
              <a:rPr lang="hr-HR" dirty="0" smtClean="0"/>
              <a:t>„</a:t>
            </a:r>
            <a:r>
              <a:rPr lang="en-US" sz="2200" dirty="0" smtClean="0"/>
              <a:t>Defendant receives a note informing her that a local gang has installed a bomb in her house and threatens to blow it up unless she point a gun at a bank teller and demands the contents of her cash drawer. The defendant carries out the order and turns money over to the gang. When put on trial for the bank robbery, the defendant claims an excuse of duress…. It turns out that the gang was just bluffing; they did not plant the bomb. This means that the defendant was mistaken about weather the danger was real.”</a:t>
            </a:r>
          </a:p>
          <a:p>
            <a:r>
              <a:rPr lang="en-US" sz="2200" dirty="0" smtClean="0"/>
              <a:t>How to approach the problem?</a:t>
            </a:r>
          </a:p>
          <a:p>
            <a:r>
              <a:rPr lang="en-US" sz="2200" dirty="0" smtClean="0"/>
              <a:t>Duress by MPC/ US</a:t>
            </a:r>
          </a:p>
          <a:p>
            <a:r>
              <a:rPr lang="en-US" sz="2200" dirty="0" smtClean="0"/>
              <a:t>Reasonable /unreasonable mistake</a:t>
            </a:r>
            <a:r>
              <a:rPr lang="hr-HR" sz="2200" dirty="0" smtClean="0"/>
              <a:t> = </a:t>
            </a:r>
            <a:r>
              <a:rPr lang="en-US" sz="2200" dirty="0" smtClean="0"/>
              <a:t>relevant/ irrelevant mistake</a:t>
            </a:r>
          </a:p>
          <a:p>
            <a:r>
              <a:rPr lang="en-US" sz="2200" dirty="0" smtClean="0"/>
              <a:t>In CPC Mistake about the Necessity as the Reason for Excluding Guilt (Art 22 § 3 CPC)</a:t>
            </a:r>
          </a:p>
          <a:p>
            <a:pPr marL="0" indent="0">
              <a:buNone/>
            </a:pPr>
            <a:endParaRPr lang="en-US" dirty="0"/>
          </a:p>
        </p:txBody>
      </p:sp>
    </p:spTree>
    <p:extLst>
      <p:ext uri="{BB962C8B-B14F-4D97-AF65-F5344CB8AC3E}">
        <p14:creationId xmlns:p14="http://schemas.microsoft.com/office/powerpoint/2010/main" val="106762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100" dirty="0" smtClean="0"/>
              <a:t>2.5.6. </a:t>
            </a:r>
            <a:r>
              <a:rPr lang="en-US" sz="3100" dirty="0"/>
              <a:t>Common Law (US)- </a:t>
            </a:r>
            <a:r>
              <a:rPr lang="en-US" sz="3100" dirty="0" smtClean="0"/>
              <a:t>Defenses-Excuses</a:t>
            </a:r>
            <a:r>
              <a:rPr lang="hr-HR" sz="3100" dirty="0" smtClean="0"/>
              <a:t/>
            </a:r>
            <a:br>
              <a:rPr lang="hr-HR" sz="3100" dirty="0" smtClean="0"/>
            </a:br>
            <a:r>
              <a:rPr lang="hr-HR" sz="3100" dirty="0" smtClean="0"/>
              <a:t>6. </a:t>
            </a:r>
            <a:r>
              <a:rPr lang="en-US" sz="3200" dirty="0"/>
              <a:t>Mistakes about Excusing Norms (Type six)</a:t>
            </a:r>
          </a:p>
        </p:txBody>
      </p:sp>
      <p:sp>
        <p:nvSpPr>
          <p:cNvPr id="3" name="Content Placeholder 2"/>
          <p:cNvSpPr>
            <a:spLocks noGrp="1"/>
          </p:cNvSpPr>
          <p:nvPr>
            <p:ph idx="1"/>
          </p:nvPr>
        </p:nvSpPr>
        <p:spPr>
          <a:xfrm>
            <a:off x="141668" y="1558343"/>
            <a:ext cx="11771290" cy="5218471"/>
          </a:xfrm>
        </p:spPr>
        <p:txBody>
          <a:bodyPr/>
          <a:lstStyle/>
          <a:p>
            <a:r>
              <a:rPr lang="en-US" sz="2400" dirty="0" smtClean="0">
                <a:solidFill>
                  <a:srgbClr val="FF0000"/>
                </a:solidFill>
              </a:rPr>
              <a:t>mistake </a:t>
            </a:r>
            <a:r>
              <a:rPr lang="en-US" sz="2400" dirty="0" smtClean="0"/>
              <a:t>of law- irrelevant does not exist in German CL – </a:t>
            </a:r>
            <a:r>
              <a:rPr lang="en-US" sz="2400" b="1" dirty="0" smtClean="0"/>
              <a:t>it is not </a:t>
            </a:r>
            <a:r>
              <a:rPr lang="en-US" sz="2400" dirty="0" smtClean="0"/>
              <a:t>Mistake of Law (Art</a:t>
            </a:r>
            <a:r>
              <a:rPr lang="hr-HR" sz="2400" dirty="0" smtClean="0"/>
              <a:t> </a:t>
            </a:r>
            <a:r>
              <a:rPr lang="en-US" sz="2400" dirty="0" smtClean="0"/>
              <a:t>17.StGB) in Germany nor in Croatia Mistake as to Unlawfulness (Art  32. CPC)</a:t>
            </a:r>
          </a:p>
          <a:p>
            <a:r>
              <a:rPr lang="en-US" sz="2400" dirty="0" smtClean="0"/>
              <a:t>Can one be excused for misunderstanding the scope of an excusing condition? (Fl.1998,165)</a:t>
            </a:r>
          </a:p>
          <a:p>
            <a:r>
              <a:rPr lang="en-US" sz="2400" dirty="0" smtClean="0"/>
              <a:t>Someone thinks that threats to property would excuse him if he felt coerced to submit to them, and do robbery (</a:t>
            </a:r>
            <a:r>
              <a:rPr lang="en-US" sz="2400" dirty="0" err="1" smtClean="0"/>
              <a:t>Fl</a:t>
            </a:r>
            <a:r>
              <a:rPr lang="en-US" sz="2400" dirty="0" smtClean="0"/>
              <a:t>, 1998, 165); Someone threats to another person that he will blow up his house unless that person engages in robbery</a:t>
            </a:r>
          </a:p>
          <a:p>
            <a:r>
              <a:rPr lang="en-US" sz="2400" dirty="0" smtClean="0">
                <a:solidFill>
                  <a:srgbClr val="FFFF00"/>
                </a:solidFill>
              </a:rPr>
              <a:t>It is mistake about the mistake- </a:t>
            </a:r>
            <a:r>
              <a:rPr lang="en-US" sz="2400" dirty="0" smtClean="0"/>
              <a:t>he thinks he has the right to do it (that mistake</a:t>
            </a:r>
            <a:r>
              <a:rPr lang="hr-HR" sz="2400" dirty="0" smtClean="0"/>
              <a:t>)</a:t>
            </a:r>
            <a:r>
              <a:rPr lang="en-US" sz="2400" dirty="0" smtClean="0"/>
              <a:t>, but he hasn’t; </a:t>
            </a:r>
            <a:r>
              <a:rPr lang="hr-HR" sz="2400" dirty="0" smtClean="0"/>
              <a:t>(</a:t>
            </a:r>
            <a:r>
              <a:rPr lang="en-US" sz="2400" dirty="0" smtClean="0"/>
              <a:t>and his thinking is legally irrelevant)</a:t>
            </a:r>
          </a:p>
          <a:p>
            <a:r>
              <a:rPr lang="en-US" sz="2400" dirty="0" smtClean="0"/>
              <a:t>„Reasonable reliance” on mistaken view of the law and he believes his conduct therefore did not „legally constitute an offence”</a:t>
            </a:r>
          </a:p>
          <a:p>
            <a:r>
              <a:rPr lang="en-US" sz="2400" dirty="0" smtClean="0"/>
              <a:t>Excuse are not acts executed in reliance on legal norms- mistake of the scope of the legal norm is irrelevant</a:t>
            </a:r>
            <a:endParaRPr lang="en-US" sz="2400" dirty="0"/>
          </a:p>
        </p:txBody>
      </p:sp>
    </p:spTree>
    <p:extLst>
      <p:ext uri="{BB962C8B-B14F-4D97-AF65-F5344CB8AC3E}">
        <p14:creationId xmlns:p14="http://schemas.microsoft.com/office/powerpoint/2010/main" val="2454090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295" y="2955175"/>
            <a:ext cx="9601200" cy="1043247"/>
          </a:xfrm>
        </p:spPr>
        <p:txBody>
          <a:bodyPr/>
          <a:lstStyle/>
          <a:p>
            <a:pPr algn="ctr"/>
            <a:r>
              <a:rPr lang="en-US" dirty="0"/>
              <a:t>Thank you for your </a:t>
            </a:r>
            <a:r>
              <a:rPr lang="en-US" dirty="0" smtClean="0"/>
              <a:t>attention</a:t>
            </a:r>
            <a:r>
              <a:rPr lang="hr-HR" dirty="0"/>
              <a:t>!</a:t>
            </a:r>
          </a:p>
        </p:txBody>
      </p:sp>
    </p:spTree>
    <p:extLst>
      <p:ext uri="{BB962C8B-B14F-4D97-AF65-F5344CB8AC3E}">
        <p14:creationId xmlns:p14="http://schemas.microsoft.com/office/powerpoint/2010/main" val="1407911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386366"/>
            <a:ext cx="10412569" cy="1068947"/>
          </a:xfrm>
        </p:spPr>
        <p:txBody>
          <a:bodyPr>
            <a:normAutofit fontScale="90000"/>
          </a:bodyPr>
          <a:lstStyle/>
          <a:p>
            <a:r>
              <a:rPr lang="hr-HR" dirty="0" smtClean="0"/>
              <a:t>2.</a:t>
            </a:r>
            <a:r>
              <a:rPr lang="en-US" dirty="0" smtClean="0"/>
              <a:t>4</a:t>
            </a:r>
            <a:r>
              <a:rPr lang="en-US" dirty="0"/>
              <a:t>. </a:t>
            </a:r>
            <a:r>
              <a:rPr lang="en-US" dirty="0" err="1"/>
              <a:t>Mens</a:t>
            </a:r>
            <a:r>
              <a:rPr lang="en-US" dirty="0"/>
              <a:t> rea/ culpability (guilt)-Common LS</a:t>
            </a:r>
            <a:endParaRPr lang="hr-HR" dirty="0"/>
          </a:p>
        </p:txBody>
      </p:sp>
      <p:sp>
        <p:nvSpPr>
          <p:cNvPr id="3" name="Content Placeholder 2"/>
          <p:cNvSpPr>
            <a:spLocks noGrp="1"/>
          </p:cNvSpPr>
          <p:nvPr>
            <p:ph idx="1"/>
          </p:nvPr>
        </p:nvSpPr>
        <p:spPr>
          <a:xfrm>
            <a:off x="1094705" y="1635617"/>
            <a:ext cx="10483402" cy="5048518"/>
          </a:xfrm>
        </p:spPr>
        <p:txBody>
          <a:bodyPr/>
          <a:lstStyle/>
          <a:p>
            <a:r>
              <a:rPr lang="en-US" sz="2400" b="1" i="1" dirty="0" err="1" smtClean="0"/>
              <a:t>Dolus</a:t>
            </a:r>
            <a:r>
              <a:rPr lang="en-US" sz="2400" b="1" dirty="0" smtClean="0"/>
              <a:t> </a:t>
            </a:r>
            <a:r>
              <a:rPr lang="en-US" sz="2400" dirty="0" smtClean="0"/>
              <a:t>(intention) (</a:t>
            </a:r>
            <a:r>
              <a:rPr lang="en-US" sz="2400" dirty="0" err="1" smtClean="0"/>
              <a:t>Fl</a:t>
            </a:r>
            <a:r>
              <a:rPr lang="en-US" sz="2400" dirty="0" smtClean="0"/>
              <a:t> 1998, 111)</a:t>
            </a:r>
          </a:p>
          <a:p>
            <a:r>
              <a:rPr lang="en-US" sz="2400" b="1" i="1" dirty="0" smtClean="0"/>
              <a:t>Culpa</a:t>
            </a:r>
            <a:r>
              <a:rPr lang="en-US" sz="2400" dirty="0" smtClean="0"/>
              <a:t> (negligence)</a:t>
            </a:r>
            <a:endParaRPr lang="hr-HR" sz="2400" dirty="0" smtClean="0"/>
          </a:p>
          <a:p>
            <a:pPr marL="0" indent="0">
              <a:buNone/>
            </a:pPr>
            <a:r>
              <a:rPr lang="en-US" sz="2400" b="1" dirty="0" smtClean="0"/>
              <a:t>Case 1</a:t>
            </a:r>
          </a:p>
          <a:p>
            <a:pPr marL="0" indent="0">
              <a:buNone/>
            </a:pPr>
            <a:r>
              <a:rPr lang="en-US" sz="2400" dirty="0" smtClean="0"/>
              <a:t>A pharmacist mislabels a bottle od poison as nutritional food supplement and casually leaves a package of the bottles in the back of the store. A street person finds the bottles of poison and after reading the labels drinks it and dies</a:t>
            </a:r>
            <a:r>
              <a:rPr lang="hr-HR" sz="2400" dirty="0" smtClean="0"/>
              <a:t> (</a:t>
            </a:r>
            <a:r>
              <a:rPr lang="hr-HR" sz="2400" dirty="0" err="1" smtClean="0"/>
              <a:t>Fl</a:t>
            </a:r>
            <a:r>
              <a:rPr lang="hr-HR" sz="2400" dirty="0" smtClean="0"/>
              <a:t> 1998, 111)</a:t>
            </a:r>
            <a:r>
              <a:rPr lang="en-US" sz="2400" dirty="0" smtClean="0"/>
              <a:t>?</a:t>
            </a:r>
          </a:p>
          <a:p>
            <a:r>
              <a:rPr lang="en-US" sz="2400" dirty="0" smtClean="0"/>
              <a:t>Will the pharmacist be liable?</a:t>
            </a:r>
          </a:p>
          <a:p>
            <a:r>
              <a:rPr lang="en-US" sz="2400" dirty="0" smtClean="0"/>
              <a:t>Is it an accident?</a:t>
            </a:r>
            <a:endParaRPr lang="hr-HR" sz="2400" dirty="0" smtClean="0"/>
          </a:p>
          <a:p>
            <a:endParaRPr lang="en-US" dirty="0"/>
          </a:p>
        </p:txBody>
      </p:sp>
      <p:sp>
        <p:nvSpPr>
          <p:cNvPr id="4" name="Right Brace 3"/>
          <p:cNvSpPr/>
          <p:nvPr/>
        </p:nvSpPr>
        <p:spPr>
          <a:xfrm>
            <a:off x="5434885" y="1803042"/>
            <a:ext cx="64394" cy="9272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5" name="Rounded Rectangle 4"/>
          <p:cNvSpPr/>
          <p:nvPr/>
        </p:nvSpPr>
        <p:spPr>
          <a:xfrm>
            <a:off x="6490951" y="1455313"/>
            <a:ext cx="3979572" cy="1468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Intentional and negligent wrongdoing</a:t>
            </a:r>
            <a:r>
              <a:rPr lang="hr-HR" dirty="0" smtClean="0"/>
              <a:t> (</a:t>
            </a:r>
            <a:r>
              <a:rPr lang="hr-HR" dirty="0" err="1" smtClean="0"/>
              <a:t>Fl</a:t>
            </a:r>
            <a:r>
              <a:rPr lang="hr-HR" dirty="0" smtClean="0"/>
              <a:t> 1998, 112)</a:t>
            </a:r>
            <a:endParaRPr lang="en-US" dirty="0"/>
          </a:p>
        </p:txBody>
      </p:sp>
    </p:spTree>
    <p:extLst>
      <p:ext uri="{BB962C8B-B14F-4D97-AF65-F5344CB8AC3E}">
        <p14:creationId xmlns:p14="http://schemas.microsoft.com/office/powerpoint/2010/main" val="395943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386366"/>
            <a:ext cx="10412569" cy="1068947"/>
          </a:xfrm>
        </p:spPr>
        <p:txBody>
          <a:bodyPr>
            <a:normAutofit fontScale="90000"/>
          </a:bodyPr>
          <a:lstStyle/>
          <a:p>
            <a:r>
              <a:rPr lang="hr-HR" dirty="0" smtClean="0"/>
              <a:t>2.</a:t>
            </a:r>
            <a:r>
              <a:rPr lang="en-US" dirty="0" smtClean="0"/>
              <a:t>4</a:t>
            </a:r>
            <a:r>
              <a:rPr lang="en-US" dirty="0"/>
              <a:t>. </a:t>
            </a:r>
            <a:r>
              <a:rPr lang="en-US" dirty="0" err="1"/>
              <a:t>Mens</a:t>
            </a:r>
            <a:r>
              <a:rPr lang="en-US" dirty="0"/>
              <a:t> rea/ culpability (guilt)-Common LS</a:t>
            </a:r>
            <a:endParaRPr lang="hr-HR" dirty="0"/>
          </a:p>
        </p:txBody>
      </p:sp>
      <p:sp>
        <p:nvSpPr>
          <p:cNvPr id="3" name="Content Placeholder 2"/>
          <p:cNvSpPr>
            <a:spLocks noGrp="1"/>
          </p:cNvSpPr>
          <p:nvPr>
            <p:ph idx="1"/>
          </p:nvPr>
        </p:nvSpPr>
        <p:spPr>
          <a:xfrm>
            <a:off x="1094705" y="1635617"/>
            <a:ext cx="10483402" cy="5048518"/>
          </a:xfrm>
        </p:spPr>
        <p:txBody>
          <a:bodyPr/>
          <a:lstStyle/>
          <a:p>
            <a:r>
              <a:rPr lang="hr-HR" sz="2400" dirty="0" smtClean="0"/>
              <a:t>i</a:t>
            </a:r>
            <a:r>
              <a:rPr lang="en-US" sz="2400" dirty="0" smtClean="0"/>
              <a:t>f </a:t>
            </a:r>
            <a:r>
              <a:rPr lang="en-US" sz="2400" dirty="0"/>
              <a:t>the pharmacist could avoid endangering the public by taking </a:t>
            </a:r>
            <a:r>
              <a:rPr lang="en-US" sz="2400" dirty="0" smtClean="0"/>
              <a:t>appropriate</a:t>
            </a:r>
            <a:r>
              <a:rPr lang="hr-HR" sz="2400" dirty="0" smtClean="0"/>
              <a:t> </a:t>
            </a:r>
            <a:r>
              <a:rPr lang="en-US" sz="2400" dirty="0" smtClean="0"/>
              <a:t>measures</a:t>
            </a:r>
            <a:r>
              <a:rPr lang="en-US" sz="2400" dirty="0"/>
              <a:t>, he is required to do </a:t>
            </a:r>
            <a:r>
              <a:rPr lang="en-US" sz="2400" dirty="0" smtClean="0"/>
              <a:t>so</a:t>
            </a:r>
            <a:r>
              <a:rPr lang="hr-HR" sz="2400" dirty="0" smtClean="0"/>
              <a:t> </a:t>
            </a:r>
          </a:p>
          <a:p>
            <a:pPr lvl="1"/>
            <a:r>
              <a:rPr lang="en-US" sz="2000" dirty="0" smtClean="0"/>
              <a:t> </a:t>
            </a:r>
            <a:r>
              <a:rPr lang="en-US" sz="2000" dirty="0"/>
              <a:t>much </a:t>
            </a:r>
            <a:r>
              <a:rPr lang="en-US" sz="2000" dirty="0" smtClean="0"/>
              <a:t>work</a:t>
            </a:r>
            <a:r>
              <a:rPr lang="hr-HR" sz="2000" dirty="0" smtClean="0"/>
              <a:t> </a:t>
            </a:r>
            <a:r>
              <a:rPr lang="en-US" sz="2000" dirty="0" smtClean="0"/>
              <a:t>to </a:t>
            </a:r>
            <a:r>
              <a:rPr lang="en-US" sz="2000" dirty="0"/>
              <a:t>be done in figuring out what these appropriate measures </a:t>
            </a:r>
            <a:r>
              <a:rPr lang="en-US" sz="2000" dirty="0" smtClean="0"/>
              <a:t>are</a:t>
            </a:r>
            <a:endParaRPr lang="hr-HR" sz="2000" dirty="0" smtClean="0"/>
          </a:p>
          <a:p>
            <a:r>
              <a:rPr lang="en-US" sz="2800" dirty="0" smtClean="0"/>
              <a:t> </a:t>
            </a:r>
            <a:r>
              <a:rPr lang="hr-HR" sz="2400" dirty="0" smtClean="0"/>
              <a:t>b</a:t>
            </a:r>
            <a:r>
              <a:rPr lang="en-US" sz="2400" dirty="0" err="1" smtClean="0"/>
              <a:t>ut</a:t>
            </a:r>
            <a:r>
              <a:rPr lang="en-US" sz="2400" dirty="0" smtClean="0"/>
              <a:t> if</a:t>
            </a:r>
            <a:r>
              <a:rPr lang="hr-HR" sz="2400" dirty="0" smtClean="0"/>
              <a:t> </a:t>
            </a:r>
            <a:r>
              <a:rPr lang="en-US" sz="2400" dirty="0" smtClean="0"/>
              <a:t>he </a:t>
            </a:r>
            <a:r>
              <a:rPr lang="en-US" sz="2400" dirty="0"/>
              <a:t>pays too little attention to the measures necessary to protect </a:t>
            </a:r>
            <a:r>
              <a:rPr lang="en-US" sz="2400" dirty="0" smtClean="0"/>
              <a:t>the</a:t>
            </a:r>
            <a:r>
              <a:rPr lang="hr-HR" sz="2400" dirty="0" smtClean="0"/>
              <a:t> </a:t>
            </a:r>
            <a:r>
              <a:rPr lang="en-US" sz="2400" dirty="0" smtClean="0"/>
              <a:t>public </a:t>
            </a:r>
            <a:r>
              <a:rPr lang="en-US" sz="2400" dirty="0"/>
              <a:t>from the poisons in his shop, his causing harm will be </a:t>
            </a:r>
            <a:r>
              <a:rPr lang="en-US" sz="2400" dirty="0" smtClean="0"/>
              <a:t>labeled</a:t>
            </a:r>
            <a:r>
              <a:rPr lang="hr-HR" sz="2400" dirty="0" smtClean="0"/>
              <a:t> </a:t>
            </a:r>
            <a:r>
              <a:rPr lang="en-US" sz="2400" dirty="0" smtClean="0"/>
              <a:t>negligent</a:t>
            </a:r>
            <a:r>
              <a:rPr lang="hr-HR" sz="2400" dirty="0" smtClean="0"/>
              <a:t> -</a:t>
            </a:r>
            <a:r>
              <a:rPr lang="en-US" sz="2400" dirty="0" smtClean="0"/>
              <a:t> </a:t>
            </a:r>
            <a:r>
              <a:rPr lang="en-US" sz="2400" dirty="0" smtClean="0">
                <a:solidFill>
                  <a:srgbClr val="FFFF00"/>
                </a:solidFill>
              </a:rPr>
              <a:t>negligently</a:t>
            </a:r>
            <a:r>
              <a:rPr lang="en-US" sz="2400" dirty="0" smtClean="0"/>
              <a:t> </a:t>
            </a:r>
            <a:r>
              <a:rPr lang="en-US" sz="2400" dirty="0"/>
              <a:t>causing harm can provide a basis for </a:t>
            </a:r>
            <a:r>
              <a:rPr lang="en-US" sz="2400" dirty="0" smtClean="0"/>
              <a:t>criminal</a:t>
            </a:r>
            <a:r>
              <a:rPr lang="hr-HR" sz="2400" dirty="0" smtClean="0"/>
              <a:t> </a:t>
            </a:r>
            <a:r>
              <a:rPr lang="en-US" sz="2400" dirty="0" smtClean="0"/>
              <a:t>liability</a:t>
            </a:r>
          </a:p>
          <a:p>
            <a:endParaRPr lang="en-US" dirty="0"/>
          </a:p>
        </p:txBody>
      </p:sp>
    </p:spTree>
    <p:extLst>
      <p:ext uri="{BB962C8B-B14F-4D97-AF65-F5344CB8AC3E}">
        <p14:creationId xmlns:p14="http://schemas.microsoft.com/office/powerpoint/2010/main" val="75916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25004"/>
            <a:ext cx="9601200" cy="1442434"/>
          </a:xfrm>
        </p:spPr>
        <p:txBody>
          <a:bodyPr>
            <a:normAutofit/>
          </a:bodyPr>
          <a:lstStyle/>
          <a:p>
            <a:r>
              <a:rPr lang="hr-HR" dirty="0" smtClean="0"/>
              <a:t>2.</a:t>
            </a:r>
            <a:r>
              <a:rPr lang="en-US" dirty="0" smtClean="0"/>
              <a:t>4</a:t>
            </a:r>
            <a:r>
              <a:rPr lang="en-US" dirty="0"/>
              <a:t>. </a:t>
            </a:r>
            <a:r>
              <a:rPr lang="en-US" dirty="0" err="1"/>
              <a:t>Mens</a:t>
            </a:r>
            <a:r>
              <a:rPr lang="en-US" dirty="0"/>
              <a:t> rea/ culpability (guilt)-Common LS</a:t>
            </a:r>
            <a:endParaRPr lang="hr-HR" dirty="0"/>
          </a:p>
        </p:txBody>
      </p:sp>
      <p:sp>
        <p:nvSpPr>
          <p:cNvPr id="3" name="Content Placeholder 2"/>
          <p:cNvSpPr>
            <a:spLocks noGrp="1"/>
          </p:cNvSpPr>
          <p:nvPr>
            <p:ph idx="1"/>
          </p:nvPr>
        </p:nvSpPr>
        <p:spPr>
          <a:xfrm>
            <a:off x="643943" y="1867437"/>
            <a:ext cx="11050073" cy="4765183"/>
          </a:xfrm>
        </p:spPr>
        <p:txBody>
          <a:bodyPr>
            <a:normAutofit/>
          </a:bodyPr>
          <a:lstStyle/>
          <a:p>
            <a:r>
              <a:rPr lang="en-US" sz="3000" dirty="0" smtClean="0"/>
              <a:t>Difference between accident and negligence?</a:t>
            </a:r>
          </a:p>
          <a:p>
            <a:r>
              <a:rPr lang="en-US" sz="3000" dirty="0" smtClean="0"/>
              <a:t>Is the ability of the actor to </a:t>
            </a:r>
            <a:r>
              <a:rPr lang="en-US" sz="3000" dirty="0" err="1" smtClean="0"/>
              <a:t>aviod</a:t>
            </a:r>
            <a:r>
              <a:rPr lang="en-US" sz="3000" dirty="0" smtClean="0"/>
              <a:t> the harm by exercising due care by acting:</a:t>
            </a:r>
          </a:p>
          <a:p>
            <a:pPr marL="987552" lvl="1" indent="-457200">
              <a:buFont typeface="+mj-lt"/>
              <a:buAutoNum type="alphaLcParenR"/>
            </a:pPr>
            <a:r>
              <a:rPr lang="en-US" sz="3000" dirty="0" smtClean="0"/>
              <a:t>Reasonably or </a:t>
            </a:r>
          </a:p>
          <a:p>
            <a:pPr marL="987552" lvl="1" indent="-457200">
              <a:buFont typeface="+mj-lt"/>
              <a:buAutoNum type="alphaLcParenR"/>
            </a:pPr>
            <a:r>
              <a:rPr lang="en-US" sz="3000" dirty="0" err="1" smtClean="0"/>
              <a:t>Nonnegligently</a:t>
            </a:r>
            <a:r>
              <a:rPr lang="en-US" sz="3000" dirty="0" smtClean="0"/>
              <a:t> </a:t>
            </a:r>
          </a:p>
          <a:p>
            <a:r>
              <a:rPr lang="en-US" sz="3000" dirty="0" smtClean="0"/>
              <a:t>Crimes of harmful consequences can occur negligently (e.g. negligent </a:t>
            </a:r>
            <a:r>
              <a:rPr lang="en-US" sz="3000" dirty="0" smtClean="0">
                <a:solidFill>
                  <a:srgbClr val="FF0000"/>
                </a:solidFill>
              </a:rPr>
              <a:t>homicide</a:t>
            </a:r>
            <a:r>
              <a:rPr lang="en-US" sz="3000" dirty="0" smtClean="0"/>
              <a:t>// arson, destruction of property, battery are exempt from liability;</a:t>
            </a:r>
            <a:r>
              <a:rPr lang="en-US" sz="2400" dirty="0" smtClean="0"/>
              <a:t> </a:t>
            </a:r>
            <a:r>
              <a:rPr lang="en-US" sz="1600" dirty="0" err="1" smtClean="0"/>
              <a:t>Fl</a:t>
            </a:r>
            <a:r>
              <a:rPr lang="en-US" sz="1600" dirty="0" smtClean="0"/>
              <a:t> 1998, 113, 117</a:t>
            </a:r>
            <a:r>
              <a:rPr lang="en-US" sz="2400" dirty="0" smtClean="0"/>
              <a:t>)</a:t>
            </a:r>
          </a:p>
          <a:p>
            <a:endParaRPr lang="hr-HR" sz="2400" dirty="0"/>
          </a:p>
        </p:txBody>
      </p:sp>
    </p:spTree>
    <p:extLst>
      <p:ext uri="{BB962C8B-B14F-4D97-AF65-F5344CB8AC3E}">
        <p14:creationId xmlns:p14="http://schemas.microsoft.com/office/powerpoint/2010/main" val="1790887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8" y="502276"/>
            <a:ext cx="10740979" cy="978794"/>
          </a:xfrm>
        </p:spPr>
        <p:txBody>
          <a:bodyPr>
            <a:normAutofit fontScale="90000"/>
          </a:bodyPr>
          <a:lstStyle/>
          <a:p>
            <a:r>
              <a:rPr lang="hr-HR" dirty="0" smtClean="0"/>
              <a:t>2.</a:t>
            </a:r>
            <a:r>
              <a:rPr lang="en-US" dirty="0" smtClean="0"/>
              <a:t>4</a:t>
            </a:r>
            <a:r>
              <a:rPr lang="en-US" dirty="0"/>
              <a:t>. </a:t>
            </a:r>
            <a:r>
              <a:rPr lang="en-US" dirty="0" err="1"/>
              <a:t>Mens</a:t>
            </a:r>
            <a:r>
              <a:rPr lang="en-US" dirty="0"/>
              <a:t> rea/ culpability (guilt)-Common LS</a:t>
            </a:r>
            <a:endParaRPr lang="hr-HR" dirty="0"/>
          </a:p>
        </p:txBody>
      </p:sp>
      <p:sp>
        <p:nvSpPr>
          <p:cNvPr id="3" name="Content Placeholder 2"/>
          <p:cNvSpPr>
            <a:spLocks noGrp="1"/>
          </p:cNvSpPr>
          <p:nvPr>
            <p:ph idx="1"/>
          </p:nvPr>
        </p:nvSpPr>
        <p:spPr>
          <a:xfrm>
            <a:off x="347731" y="1481070"/>
            <a:ext cx="11745532" cy="5138671"/>
          </a:xfrm>
        </p:spPr>
        <p:txBody>
          <a:bodyPr>
            <a:normAutofit fontScale="70000" lnSpcReduction="20000"/>
          </a:bodyPr>
          <a:lstStyle/>
          <a:p>
            <a:pPr marL="0" indent="0">
              <a:buNone/>
            </a:pPr>
            <a:r>
              <a:rPr lang="hr-HR" b="1" dirty="0" smtClean="0"/>
              <a:t>Case 2 -</a:t>
            </a:r>
            <a:r>
              <a:rPr lang="en-US" i="1" dirty="0" smtClean="0"/>
              <a:t>Commonwealth v. Pierce  from 1883 </a:t>
            </a:r>
            <a:r>
              <a:rPr lang="en-US" dirty="0" smtClean="0"/>
              <a:t>(</a:t>
            </a:r>
            <a:r>
              <a:rPr lang="en-US" dirty="0" err="1" smtClean="0"/>
              <a:t>Fl</a:t>
            </a:r>
            <a:r>
              <a:rPr lang="en-US" dirty="0" smtClean="0"/>
              <a:t> 1998, 118)</a:t>
            </a:r>
          </a:p>
          <a:p>
            <a:r>
              <a:rPr lang="en-US" b="1" dirty="0" smtClean="0"/>
              <a:t>Facts</a:t>
            </a:r>
          </a:p>
          <a:p>
            <a:pPr algn="just"/>
            <a:r>
              <a:rPr lang="en-US" dirty="0" smtClean="0"/>
              <a:t>An indictment for manslaughter, by causing the clothes of the person killed to be saturated with kerosene, need not allege that the accused knew of the deadly tendency of the kerosene, or that it was of a dangerous tendency. At the trial of an indictment for manslaughter, there was evidence that the defendant, who practiced as a physician, on being called to attend a sick woman, prescribed that her clothes should be kept saturated with kerosene, and that this course of treatment caused her death. The jury were instructed that the defendant was to be tried by no other or higher standard of skill or learning than that which he necessarily assumed in treating her; that is, that he was able to do so without gross recklessness or foolhardy presumption in undertaking it. Held that the instruction was sufficiently favorable to the defendant.</a:t>
            </a:r>
          </a:p>
          <a:p>
            <a:pPr algn="just"/>
            <a:r>
              <a:rPr lang="en-US" dirty="0" smtClean="0"/>
              <a:t>Negligent or reckless behavior</a:t>
            </a:r>
            <a:r>
              <a:rPr lang="hr-HR" dirty="0" smtClean="0"/>
              <a:t>?</a:t>
            </a:r>
          </a:p>
          <a:p>
            <a:pPr algn="just"/>
            <a:r>
              <a:rPr lang="en-US" dirty="0"/>
              <a:t>If a person publicly </a:t>
            </a:r>
            <a:r>
              <a:rPr lang="en-US" dirty="0" err="1"/>
              <a:t>practising</a:t>
            </a:r>
            <a:r>
              <a:rPr lang="en-US" dirty="0"/>
              <a:t> as a physician, on being called upon to attend a sick woman, prescribes, with foolhardy presumption or gross recklessness, a course of treatment which causes her death, he may be found guilty of manslaughter, although he acted with her consent, and with no evil intent</a:t>
            </a:r>
            <a:r>
              <a:rPr lang="en-US" dirty="0" smtClean="0"/>
              <a:t>.</a:t>
            </a:r>
            <a:r>
              <a:rPr lang="hr-HR" dirty="0" smtClean="0"/>
              <a:t> (</a:t>
            </a:r>
            <a:r>
              <a:rPr lang="hr-HR" sz="1500" dirty="0" err="1" smtClean="0"/>
              <a:t>Available</a:t>
            </a:r>
            <a:r>
              <a:rPr lang="hr-HR" sz="1500" dirty="0"/>
              <a:t> at: </a:t>
            </a:r>
            <a:r>
              <a:rPr lang="hr-HR" sz="1500" dirty="0">
                <a:hlinkClick r:id="rId2"/>
              </a:rPr>
              <a:t>http://</a:t>
            </a:r>
            <a:r>
              <a:rPr lang="hr-HR" sz="1500" dirty="0" smtClean="0">
                <a:hlinkClick r:id="rId2"/>
              </a:rPr>
              <a:t>masscases.com/cases/sjc/138/138mass165.html</a:t>
            </a:r>
            <a:r>
              <a:rPr lang="hr-HR" sz="1500" dirty="0" smtClean="0"/>
              <a:t> (20.11.2017.)</a:t>
            </a:r>
            <a:r>
              <a:rPr lang="hr-HR" dirty="0" smtClean="0"/>
              <a:t>)</a:t>
            </a:r>
            <a:endParaRPr lang="en-US" dirty="0"/>
          </a:p>
        </p:txBody>
      </p:sp>
    </p:spTree>
    <p:extLst>
      <p:ext uri="{BB962C8B-B14F-4D97-AF65-F5344CB8AC3E}">
        <p14:creationId xmlns:p14="http://schemas.microsoft.com/office/powerpoint/2010/main" val="335411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1161690" cy="1143000"/>
          </a:xfrm>
        </p:spPr>
        <p:txBody>
          <a:bodyPr/>
          <a:lstStyle/>
          <a:p>
            <a:r>
              <a:rPr lang="hr-HR" dirty="0" smtClean="0"/>
              <a:t>2.</a:t>
            </a:r>
            <a:r>
              <a:rPr lang="en-US" dirty="0" smtClean="0"/>
              <a:t>4</a:t>
            </a:r>
            <a:r>
              <a:rPr lang="en-US" dirty="0"/>
              <a:t>. </a:t>
            </a:r>
            <a:r>
              <a:rPr lang="en-US" dirty="0" err="1"/>
              <a:t>Mens</a:t>
            </a:r>
            <a:r>
              <a:rPr lang="en-US" dirty="0"/>
              <a:t> rea/ culpability (guilt)-Common LS</a:t>
            </a:r>
            <a:endParaRPr lang="hr-HR" dirty="0"/>
          </a:p>
        </p:txBody>
      </p:sp>
      <p:sp>
        <p:nvSpPr>
          <p:cNvPr id="3" name="Content Placeholder 2"/>
          <p:cNvSpPr>
            <a:spLocks noGrp="1"/>
          </p:cNvSpPr>
          <p:nvPr>
            <p:ph idx="1"/>
          </p:nvPr>
        </p:nvSpPr>
        <p:spPr>
          <a:xfrm>
            <a:off x="609600" y="1841679"/>
            <a:ext cx="11419268" cy="4842456"/>
          </a:xfrm>
        </p:spPr>
        <p:txBody>
          <a:bodyPr>
            <a:normAutofit/>
          </a:bodyPr>
          <a:lstStyle/>
          <a:p>
            <a:pPr marL="0" indent="0">
              <a:buNone/>
            </a:pPr>
            <a:r>
              <a:rPr lang="en-US" sz="2400" b="1" dirty="0" smtClean="0"/>
              <a:t>Case 3 (</a:t>
            </a:r>
            <a:r>
              <a:rPr lang="en-US" sz="2400" b="1" dirty="0" err="1" smtClean="0"/>
              <a:t>Fl</a:t>
            </a:r>
            <a:r>
              <a:rPr lang="en-US" sz="2400" b="1" dirty="0" smtClean="0"/>
              <a:t> 1998, 122)</a:t>
            </a:r>
          </a:p>
          <a:p>
            <a:pPr marL="0" indent="0" algn="just">
              <a:buNone/>
            </a:pPr>
            <a:r>
              <a:rPr lang="en-US" sz="2400" b="1" dirty="0" smtClean="0"/>
              <a:t>„</a:t>
            </a:r>
            <a:r>
              <a:rPr lang="en-US" sz="2800" dirty="0" smtClean="0"/>
              <a:t>A secretary whishes to kill her boss. While preparing him a cup of coffee she mistakenly (not accidentally) puts a substance in the coffee that turns out to bee the poison. She may have a background plan and even unconscious intention to kill him, but she does not intentional poison him”.</a:t>
            </a:r>
          </a:p>
          <a:p>
            <a:pPr marL="0" indent="0" algn="just">
              <a:buNone/>
            </a:pPr>
            <a:endParaRPr lang="en-US" sz="2800" dirty="0" smtClean="0"/>
          </a:p>
          <a:p>
            <a:pPr algn="just"/>
            <a:r>
              <a:rPr lang="en-US" sz="2800" dirty="0" smtClean="0"/>
              <a:t>Is she going to be liable?</a:t>
            </a:r>
          </a:p>
          <a:p>
            <a:pPr algn="just"/>
            <a:r>
              <a:rPr lang="en-US" sz="2800" dirty="0" smtClean="0"/>
              <a:t>If yes for which offence?</a:t>
            </a:r>
            <a:endParaRPr lang="en-US" sz="2800" dirty="0"/>
          </a:p>
        </p:txBody>
      </p:sp>
    </p:spTree>
    <p:extLst>
      <p:ext uri="{BB962C8B-B14F-4D97-AF65-F5344CB8AC3E}">
        <p14:creationId xmlns:p14="http://schemas.microsoft.com/office/powerpoint/2010/main" val="2690430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788</TotalTime>
  <Words>6030</Words>
  <Application>Microsoft Office PowerPoint</Application>
  <PresentationFormat>Widescreen</PresentationFormat>
  <Paragraphs>342</Paragraphs>
  <Slides>42</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42</vt:i4>
      </vt:variant>
    </vt:vector>
  </HeadingPairs>
  <TitlesOfParts>
    <vt:vector size="54" baseType="lpstr">
      <vt:lpstr>ＭＳ Ｐゴシック</vt:lpstr>
      <vt:lpstr>Arial</vt:lpstr>
      <vt:lpstr>Calibri</vt:lpstr>
      <vt:lpstr>Franklin Gothic Book</vt:lpstr>
      <vt:lpstr>Georgia</vt:lpstr>
      <vt:lpstr>Roboto</vt:lpstr>
      <vt:lpstr>Tahoma</vt:lpstr>
      <vt:lpstr>Times New Roman</vt:lpstr>
      <vt:lpstr>Times-NewRoman</vt:lpstr>
      <vt:lpstr>Wingdings</vt:lpstr>
      <vt:lpstr>Balance</vt:lpstr>
      <vt:lpstr>1_Balance</vt:lpstr>
      <vt:lpstr>Mens rea; guilt; Excuses</vt:lpstr>
      <vt:lpstr>2.4. Mens rea/ culpability (guilt)-Common LS</vt:lpstr>
      <vt:lpstr>2.4. Mens rea/ culpability (guilt)-Common LS</vt:lpstr>
      <vt:lpstr>2.4. Mens rea/ culpability (guilt)-Common LS</vt:lpstr>
      <vt:lpstr>2.4. Mens rea/ culpability (guilt)-Common LS</vt:lpstr>
      <vt:lpstr>2.4. Mens rea/ culpability (guilt)-Common LS</vt:lpstr>
      <vt:lpstr>2.4. Mens rea/ culpability (guilt)-Common LS</vt:lpstr>
      <vt:lpstr>2.4. Mens rea/ culpability (guilt)-Common LS</vt:lpstr>
      <vt:lpstr>2.4. Mens rea/ culpability (guilt)-Common LS</vt:lpstr>
      <vt:lpstr>2.4. Mens rea/ culpability (guilt) Civil LS</vt:lpstr>
      <vt:lpstr>2.4. Mens rea/ culpability (guilt) Civil LS</vt:lpstr>
      <vt:lpstr>2.4. Mens rea/ culpability (guilt) Civil LS</vt:lpstr>
      <vt:lpstr>2.4. Mens rea/ culpability (guilt)</vt:lpstr>
      <vt:lpstr>2.4. Liability for criminal negligence</vt:lpstr>
      <vt:lpstr>2.5. Common Law (US)- Defenses-Excuses</vt:lpstr>
      <vt:lpstr>2.5.Excuses –Civil Law System-  Germany and Croatia</vt:lpstr>
      <vt:lpstr>2.5. Excuses</vt:lpstr>
      <vt:lpstr>PowerPoint Presentation</vt:lpstr>
      <vt:lpstr>PowerPoint Presentation</vt:lpstr>
      <vt:lpstr>PowerPoint Presentation</vt:lpstr>
      <vt:lpstr>PowerPoint Presentation</vt:lpstr>
      <vt:lpstr>2.5. Common Law (US)- Defenses-Excuses</vt:lpstr>
      <vt:lpstr>2.5. Common Law (US)- Defenses-Excuses</vt:lpstr>
      <vt:lpstr>2.5. Common Law (US)- Defenses-Excuses</vt:lpstr>
      <vt:lpstr>2.5. Common Law (US)- Defenses-Excuses</vt:lpstr>
      <vt:lpstr>2.5. Common Law (US)- Defenses-Excuses</vt:lpstr>
      <vt:lpstr>2.5. Common Law (US)- Defenses-Excuses-Duress</vt:lpstr>
      <vt:lpstr>2.5. Common Law (US)- Defenses-Excuses-Duress</vt:lpstr>
      <vt:lpstr>2.5. Common Law (US)- Defenses-Excuses-Duress-  Necessity &amp; Duress (Croatia)</vt:lpstr>
      <vt:lpstr>2.5. Common Law (US)- Defenses-Excuses</vt:lpstr>
      <vt:lpstr>2.5. Common Law (US)- Defenses-Excuses – Insanity/Mental Incompetence in civil LS</vt:lpstr>
      <vt:lpstr>2.5. Common Law (US)- Defenses-Excuses– 1 Mistakes about Factual Elements of the Definition (Type one)</vt:lpstr>
      <vt:lpstr>2.5.1. Common Law (US)- Defenses-Excuses 1.Mistakes about Factual Elements of the Definition (Type one)</vt:lpstr>
      <vt:lpstr>2.5.2 Common Law (US)- Defenses-Excuses 2. Mistakes about Legal Aspects of the Definition (Type two)</vt:lpstr>
      <vt:lpstr>2.5.2 Common Law (US)- Defenses-Excuses 2. Mistakes about Legal Aspects of the Definition (Type two)</vt:lpstr>
      <vt:lpstr>2.5.2. Common Law (US)- Defenses-Excuses Mistakes about Legal Aspects of the Definition (Type two)</vt:lpstr>
      <vt:lpstr>2.5.3. Common Law (US)- Defenses-Excuses 3. Mistakes about Factual elements of Justification (Type three)</vt:lpstr>
      <vt:lpstr>2.5.3. Common Law (US)- Defenses-Excuses 3. Mistakes about Factual elements of Justification (Type three)</vt:lpstr>
      <vt:lpstr>2.5.4. Common Law (US)- Defenses-Excuses 4. Mistakes about Norms of Justification (Type four) </vt:lpstr>
      <vt:lpstr>2.5.5 Common Law (US)- Defenses-Excuses 5. Mistakes about Factual Elements of Excuses (Type five)</vt:lpstr>
      <vt:lpstr>2.5.6. Common Law (US)- Defenses-Excuses 6. Mistakes about Excusing Norms (Type six)</vt:lpstr>
      <vt:lpstr>Thank you for your attention!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Mens rea; guilt</dc:title>
  <dc:creator>Admin</dc:creator>
  <cp:lastModifiedBy>Marta Dragičević Prtenjača</cp:lastModifiedBy>
  <cp:revision>148</cp:revision>
  <cp:lastPrinted>2019-11-27T07:35:31Z</cp:lastPrinted>
  <dcterms:created xsi:type="dcterms:W3CDTF">2017-11-20T10:19:54Z</dcterms:created>
  <dcterms:modified xsi:type="dcterms:W3CDTF">2019-12-04T13:06:17Z</dcterms:modified>
</cp:coreProperties>
</file>