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68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FDCFFD-DF09-4294-A14A-C3EFD3D6D78A}" type="datetimeFigureOut">
              <a:rPr lang="sr-Latn-CS" smtClean="0"/>
              <a:pPr/>
              <a:t>13.12.2017.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D04DE4-0711-437A-B619-854A253F720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3929066"/>
            <a:ext cx="7406640" cy="1472184"/>
          </a:xfrm>
        </p:spPr>
        <p:txBody>
          <a:bodyPr>
            <a:normAutofit/>
          </a:bodyPr>
          <a:lstStyle/>
          <a:p>
            <a:r>
              <a:rPr lang="hr-HR" dirty="0" smtClean="0"/>
              <a:t>THE HISTORICAL DEVELOPMENT OF LAW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2928934"/>
            <a:ext cx="6858000" cy="533400"/>
          </a:xfrm>
        </p:spPr>
        <p:txBody>
          <a:bodyPr>
            <a:noAutofit/>
          </a:bodyPr>
          <a:lstStyle/>
          <a:p>
            <a:r>
              <a:rPr lang="hr-HR" sz="3600" dirty="0" smtClean="0"/>
              <a:t>   UNIT 4</a:t>
            </a:r>
            <a:endParaRPr lang="hr-H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49808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Read the introductory paragraph </a:t>
            </a:r>
            <a:r>
              <a:rPr lang="en-GB" sz="3200" i="1" dirty="0" smtClean="0"/>
              <a:t>Customary law and the first codifications</a:t>
            </a:r>
            <a:r>
              <a:rPr lang="en-GB" sz="3200" dirty="0" smtClean="0"/>
              <a:t>, p. 25 - 26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357298"/>
            <a:ext cx="8147902" cy="5286412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Con</a:t>
            </a:r>
            <a:r>
              <a:rPr lang="hr-HR" sz="2400" dirty="0" smtClean="0"/>
              <a:t>n</a:t>
            </a:r>
            <a:r>
              <a:rPr lang="en-GB" sz="2400" dirty="0" err="1" smtClean="0"/>
              <a:t>ect</a:t>
            </a:r>
            <a:r>
              <a:rPr lang="en-GB" sz="2400" dirty="0" smtClean="0"/>
              <a:t> key terms and notes and produce sentences.</a:t>
            </a:r>
          </a:p>
          <a:p>
            <a:pPr marL="596646" indent="-514350">
              <a:buAutoNum type="alphaLcParenR"/>
            </a:pPr>
            <a:r>
              <a:rPr lang="en-GB" sz="2400" dirty="0" smtClean="0">
                <a:solidFill>
                  <a:srgbClr val="C00000"/>
                </a:solidFill>
              </a:rPr>
              <a:t>CUSTOMS</a:t>
            </a:r>
          </a:p>
          <a:p>
            <a:pPr marL="596646" indent="-514350">
              <a:buAutoNum type="alphaLcParenR"/>
            </a:pPr>
            <a:r>
              <a:rPr lang="en-GB" sz="2400" dirty="0" smtClean="0">
                <a:solidFill>
                  <a:srgbClr val="C00000"/>
                </a:solidFill>
              </a:rPr>
              <a:t>WRITTEN CODES</a:t>
            </a:r>
          </a:p>
          <a:p>
            <a:pPr marL="596646" indent="-514350">
              <a:buAutoNum type="alphaLcParenR"/>
            </a:pPr>
            <a:r>
              <a:rPr lang="en-GB" sz="2400" dirty="0" smtClean="0">
                <a:solidFill>
                  <a:srgbClr val="C00000"/>
                </a:solidFill>
              </a:rPr>
              <a:t>PUNISHMENT</a:t>
            </a:r>
          </a:p>
          <a:p>
            <a:pPr marL="596646" indent="-514350">
              <a:buAutoNum type="alphaLcParenR"/>
            </a:pPr>
            <a:r>
              <a:rPr lang="en-GB" sz="2400" dirty="0" smtClean="0">
                <a:solidFill>
                  <a:srgbClr val="C00000"/>
                </a:solidFill>
              </a:rPr>
              <a:t>DEFENCES</a:t>
            </a:r>
          </a:p>
          <a:p>
            <a:pPr marL="596646" indent="-514350">
              <a:buAutoNum type="alphaLcParenR"/>
            </a:pPr>
            <a:r>
              <a:rPr lang="en-GB" sz="2400" dirty="0" smtClean="0">
                <a:solidFill>
                  <a:srgbClr val="C00000"/>
                </a:solidFill>
              </a:rPr>
              <a:t>LAW MAKING</a:t>
            </a:r>
          </a:p>
          <a:p>
            <a:pPr marL="596646" indent="-514350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			</a:t>
            </a:r>
          </a:p>
          <a:p>
            <a:pPr marL="596646" indent="-514350">
              <a:buFont typeface="Wingdings 2"/>
              <a:buAutoNum type="arabicPeriod"/>
            </a:pPr>
            <a:r>
              <a:rPr lang="en-GB" sz="2400" dirty="0" smtClean="0"/>
              <a:t>Arguments/evidence explaining the position of the defend</a:t>
            </a:r>
            <a:r>
              <a:rPr lang="hr-HR" sz="2400" dirty="0" smtClean="0"/>
              <a:t>a</a:t>
            </a:r>
            <a:r>
              <a:rPr lang="en-GB" sz="2400" dirty="0" err="1" smtClean="0"/>
              <a:t>nt</a:t>
            </a:r>
            <a:endParaRPr lang="en-GB" sz="2400" dirty="0" smtClean="0"/>
          </a:p>
          <a:p>
            <a:pPr marL="596646" indent="-514350">
              <a:buAutoNum type="arabicPeriod"/>
            </a:pPr>
            <a:r>
              <a:rPr lang="en-GB" sz="2400" dirty="0" smtClean="0"/>
              <a:t>Hammurabi – Babylonian Empire – one of the earliest examples of a ruler proclaiming laws</a:t>
            </a:r>
          </a:p>
          <a:p>
            <a:pPr marL="596646" indent="-514350">
              <a:buFont typeface="Wingdings 2"/>
              <a:buAutoNum type="arabicPeriod"/>
            </a:pPr>
            <a:r>
              <a:rPr lang="en-GB" sz="2400" dirty="0" err="1" smtClean="0"/>
              <a:t>Solon</a:t>
            </a:r>
            <a:r>
              <a:rPr lang="en-GB" sz="2400" dirty="0" smtClean="0"/>
              <a:t> – Athens – the authority to legislate</a:t>
            </a:r>
          </a:p>
          <a:p>
            <a:pPr marL="596646" indent="-514350">
              <a:buAutoNum type="arabicPeriod"/>
            </a:pPr>
            <a:r>
              <a:rPr lang="en-GB" sz="2400" dirty="0" smtClean="0"/>
              <a:t>Rules in the law regulating sanctions</a:t>
            </a:r>
          </a:p>
          <a:p>
            <a:pPr marL="596646" indent="-514350">
              <a:buAutoNum type="arabicPeriod"/>
            </a:pPr>
            <a:r>
              <a:rPr lang="en-GB" sz="2400" dirty="0" smtClean="0"/>
              <a:t>No written laws – problems of lasting application</a:t>
            </a:r>
          </a:p>
          <a:p>
            <a:pPr marL="596646" indent="-514350">
              <a:buAutoNum type="arabicPeriod"/>
            </a:pPr>
            <a:endParaRPr lang="en-GB" sz="2400" dirty="0" smtClean="0"/>
          </a:p>
          <a:p>
            <a:pPr marL="596646" indent="-514350">
              <a:buAutoNum type="arabicPeriod"/>
            </a:pPr>
            <a:endParaRPr lang="hr-HR" sz="2400" dirty="0" smtClean="0"/>
          </a:p>
          <a:p>
            <a:pPr marL="596646" indent="-514350">
              <a:buAutoNum type="arabicPeriod"/>
            </a:pPr>
            <a:endParaRPr lang="hr-HR" sz="2400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Roman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Europe </a:t>
            </a:r>
            <a:r>
              <a:rPr lang="hr-HR" dirty="0" err="1" smtClean="0"/>
              <a:t>after</a:t>
            </a:r>
            <a:r>
              <a:rPr lang="hr-HR" dirty="0" smtClean="0"/>
              <a:t> c. 1088 AD, p. 26 - 27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>
              <a:buNone/>
            </a:pPr>
            <a:r>
              <a:rPr lang="hr-HR" dirty="0" err="1" smtClean="0"/>
              <a:t>Explain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role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Roman </a:t>
            </a:r>
            <a:r>
              <a:rPr lang="hr-HR" dirty="0" err="1" smtClean="0"/>
              <a:t>law</a:t>
            </a:r>
            <a:r>
              <a:rPr lang="hr-HR" dirty="0" smtClean="0"/>
              <a:t> at </a:t>
            </a:r>
            <a:r>
              <a:rPr lang="hr-HR" dirty="0" err="1" smtClean="0"/>
              <a:t>European</a:t>
            </a:r>
            <a:r>
              <a:rPr lang="hr-HR" dirty="0" smtClean="0"/>
              <a:t> </a:t>
            </a:r>
            <a:r>
              <a:rPr lang="hr-HR" dirty="0" err="1" smtClean="0"/>
              <a:t>universities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position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canon </a:t>
            </a:r>
            <a:r>
              <a:rPr lang="hr-HR" dirty="0" err="1" smtClean="0"/>
              <a:t>law</a:t>
            </a:r>
            <a:r>
              <a:rPr lang="hr-HR" dirty="0" smtClean="0"/>
              <a:t> at </a:t>
            </a:r>
            <a:r>
              <a:rPr lang="hr-HR" dirty="0" err="1" smtClean="0"/>
              <a:t>European</a:t>
            </a:r>
            <a:r>
              <a:rPr lang="hr-HR" dirty="0" smtClean="0"/>
              <a:t> </a:t>
            </a:r>
            <a:r>
              <a:rPr lang="hr-HR" dirty="0" err="1" smtClean="0"/>
              <a:t>universities</a:t>
            </a:r>
            <a:r>
              <a:rPr lang="hr-HR" dirty="0" smtClean="0"/>
              <a:t>?</a:t>
            </a:r>
          </a:p>
          <a:p>
            <a:pPr>
              <a:buNone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task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glossators</a:t>
            </a:r>
            <a:r>
              <a:rPr lang="hr-HR" dirty="0" smtClean="0"/>
              <a:t> / </a:t>
            </a:r>
            <a:r>
              <a:rPr lang="hr-HR" dirty="0" err="1" smtClean="0"/>
              <a:t>commentators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836221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/>
              <a:t>Read the text p. 26 – 27 and complete the table. 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543956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989">
                  <a:extLst>
                    <a:ext uri="{9D8B030D-6E8A-4147-A177-3AD203B41FA5}">
                      <a16:colId xmlns:a16="http://schemas.microsoft.com/office/drawing/2014/main" xmlns="" val="989598025"/>
                    </a:ext>
                  </a:extLst>
                </a:gridCol>
                <a:gridCol w="2135989">
                  <a:extLst>
                    <a:ext uri="{9D8B030D-6E8A-4147-A177-3AD203B41FA5}">
                      <a16:colId xmlns:a16="http://schemas.microsoft.com/office/drawing/2014/main" xmlns="" val="2476024677"/>
                    </a:ext>
                  </a:extLst>
                </a:gridCol>
                <a:gridCol w="2135989">
                  <a:extLst>
                    <a:ext uri="{9D8B030D-6E8A-4147-A177-3AD203B41FA5}">
                      <a16:colId xmlns:a16="http://schemas.microsoft.com/office/drawing/2014/main" xmlns="" val="208509664"/>
                    </a:ext>
                  </a:extLst>
                </a:gridCol>
                <a:gridCol w="2135989">
                  <a:extLst>
                    <a:ext uri="{9D8B030D-6E8A-4147-A177-3AD203B41FA5}">
                      <a16:colId xmlns:a16="http://schemas.microsoft.com/office/drawing/2014/main" xmlns="" val="806502423"/>
                    </a:ext>
                  </a:extLst>
                </a:gridCol>
              </a:tblGrid>
              <a:tr h="508326">
                <a:tc>
                  <a:txBody>
                    <a:bodyPr/>
                    <a:lstStyle/>
                    <a:p>
                      <a:r>
                        <a:rPr lang="en-GB" b="1" noProof="0" smtClean="0">
                          <a:solidFill>
                            <a:srgbClr val="FFC000"/>
                          </a:solidFill>
                        </a:rPr>
                        <a:t>Period of time</a:t>
                      </a:r>
                    </a:p>
                    <a:p>
                      <a:r>
                        <a:rPr lang="en-GB" noProof="0" smtClean="0"/>
                        <a:t>and its description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The relevant </a:t>
                      </a:r>
                    </a:p>
                    <a:p>
                      <a:r>
                        <a:rPr lang="hr-HR" noProof="0" dirty="0" smtClean="0">
                          <a:solidFill>
                            <a:srgbClr val="FFC000"/>
                          </a:solidFill>
                        </a:rPr>
                        <a:t>d</a:t>
                      </a:r>
                      <a:r>
                        <a:rPr lang="en-GB" noProof="0" dirty="0" err="1" smtClean="0">
                          <a:solidFill>
                            <a:srgbClr val="FFC000"/>
                          </a:solidFill>
                        </a:rPr>
                        <a:t>ocument</a:t>
                      </a:r>
                      <a:r>
                        <a:rPr lang="en-GB" noProof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GB" noProof="0" dirty="0" smtClean="0">
                          <a:solidFill>
                            <a:schemeClr val="bg1"/>
                          </a:solidFill>
                        </a:rPr>
                        <a:t>and its elements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Involved </a:t>
                      </a:r>
                      <a:r>
                        <a:rPr lang="en-GB" noProof="0" dirty="0" smtClean="0">
                          <a:solidFill>
                            <a:srgbClr val="FFC000"/>
                          </a:solidFill>
                        </a:rPr>
                        <a:t>persons,</a:t>
                      </a:r>
                    </a:p>
                    <a:p>
                      <a:r>
                        <a:rPr lang="hr-HR" noProof="0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r>
                        <a:rPr lang="en-GB" noProof="0" dirty="0" err="1" smtClean="0">
                          <a:solidFill>
                            <a:schemeClr val="bg1"/>
                          </a:solidFill>
                        </a:rPr>
                        <a:t>ey</a:t>
                      </a:r>
                      <a:r>
                        <a:rPr lang="en-GB" baseline="0" noProof="0" dirty="0" smtClean="0">
                          <a:solidFill>
                            <a:schemeClr val="bg1"/>
                          </a:solidFill>
                        </a:rPr>
                        <a:t> change in the development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Involved </a:t>
                      </a:r>
                    </a:p>
                    <a:p>
                      <a:r>
                        <a:rPr lang="en-GB" noProof="0" smtClean="0">
                          <a:solidFill>
                            <a:srgbClr val="FFC000"/>
                          </a:solidFill>
                        </a:rPr>
                        <a:t>geographical area</a:t>
                      </a:r>
                      <a:endParaRPr lang="en-GB" noProof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2614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c. 450 BC, period of the classical Roman law</a:t>
                      </a:r>
                      <a:endParaRPr lang="en-GB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The </a:t>
                      </a:r>
                      <a:r>
                        <a:rPr lang="en-GB" i="1" noProof="0" smtClean="0"/>
                        <a:t>Law of the  Twelve</a:t>
                      </a:r>
                      <a:r>
                        <a:rPr lang="en-GB" i="1" baseline="0" noProof="0" smtClean="0"/>
                        <a:t> Tables </a:t>
                      </a:r>
                      <a:r>
                        <a:rPr lang="en-GB" i="0" baseline="0" noProof="0" smtClean="0"/>
                        <a:t>(Roman customs + elements of Greek law</a:t>
                      </a:r>
                      <a:endParaRPr lang="en-GB" i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smtClean="0"/>
                    </a:p>
                    <a:p>
                      <a:r>
                        <a:rPr lang="en-GB" noProof="0" smtClean="0"/>
                        <a:t>        /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Ancient Rome</a:t>
                      </a:r>
                      <a:endParaRPr lang="en-GB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3912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1st</a:t>
                      </a:r>
                      <a:r>
                        <a:rPr lang="en-GB" baseline="0" noProof="0" smtClean="0"/>
                        <a:t> Century BC – 3rd century AD</a:t>
                      </a:r>
                    </a:p>
                    <a:p>
                      <a:r>
                        <a:rPr lang="en-GB" noProof="0" smtClean="0"/>
                        <a:t>So-called classical jurists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             </a:t>
                      </a:r>
                    </a:p>
                    <a:p>
                      <a:r>
                        <a:rPr lang="en-GB" noProof="0" dirty="0" smtClean="0"/>
                        <a:t>           </a:t>
                      </a:r>
                      <a:r>
                        <a:rPr lang="hr-HR" noProof="0" dirty="0" smtClean="0"/>
                        <a:t>/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Gaius,</a:t>
                      </a:r>
                      <a:r>
                        <a:rPr lang="en-GB" baseline="0" noProof="0" smtClean="0"/>
                        <a:t> Ulpian</a:t>
                      </a:r>
                    </a:p>
                    <a:p>
                      <a:r>
                        <a:rPr lang="en-GB" baseline="0" noProof="0" smtClean="0"/>
                        <a:t>Writing of jurist </a:t>
                      </a:r>
                      <a:r>
                        <a:rPr lang="en-GB" baseline="0" noProof="0" smtClean="0">
                          <a:sym typeface="Symbol"/>
                        </a:rPr>
                        <a:t> more sophisticated law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Rome</a:t>
                      </a:r>
                      <a:endParaRPr lang="en-GB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087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noProof="0" dirty="0" err="1" smtClean="0"/>
                        <a:t>The</a:t>
                      </a:r>
                      <a:r>
                        <a:rPr lang="hr-HR" baseline="0" noProof="0" dirty="0" smtClean="0"/>
                        <a:t> </a:t>
                      </a:r>
                      <a:r>
                        <a:rPr lang="hr-HR" baseline="0" noProof="0" dirty="0" err="1" smtClean="0"/>
                        <a:t>fall</a:t>
                      </a:r>
                      <a:r>
                        <a:rPr lang="hr-HR" baseline="0" noProof="0" dirty="0" smtClean="0"/>
                        <a:t> </a:t>
                      </a:r>
                      <a:r>
                        <a:rPr lang="hr-HR" baseline="0" noProof="0" dirty="0" err="1" smtClean="0"/>
                        <a:t>of</a:t>
                      </a:r>
                      <a:r>
                        <a:rPr lang="hr-HR" baseline="0" noProof="0" dirty="0" smtClean="0"/>
                        <a:t> </a:t>
                      </a:r>
                      <a:r>
                        <a:rPr lang="hr-HR" baseline="0" noProof="0" dirty="0" err="1" smtClean="0"/>
                        <a:t>the</a:t>
                      </a:r>
                      <a:r>
                        <a:rPr lang="hr-HR" baseline="0" noProof="0" dirty="0" smtClean="0"/>
                        <a:t> </a:t>
                      </a:r>
                      <a:r>
                        <a:rPr lang="hr-HR" baseline="0" noProof="0" dirty="0" err="1" smtClean="0"/>
                        <a:t>Western</a:t>
                      </a:r>
                      <a:r>
                        <a:rPr lang="hr-HR" baseline="0" noProof="0" dirty="0" smtClean="0"/>
                        <a:t> Roman Empire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5820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Byzantine</a:t>
                      </a:r>
                      <a:r>
                        <a:rPr lang="hr-HR" dirty="0" smtClean="0"/>
                        <a:t> Empire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2142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637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07738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National codifications, p. 27</a:t>
            </a:r>
            <a:br>
              <a:rPr lang="en-GB" dirty="0" smtClean="0"/>
            </a:br>
            <a:r>
              <a:rPr lang="en-GB" sz="3600" dirty="0" smtClean="0"/>
              <a:t>Supply the features of the given examples of national codes.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928802"/>
            <a:ext cx="3286148" cy="2428892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Napoleonic Code of 1804</a:t>
            </a:r>
          </a:p>
          <a:p>
            <a:pPr>
              <a:buNone/>
            </a:pPr>
            <a:r>
              <a:rPr lang="en-GB" sz="2400" dirty="0" smtClean="0"/>
              <a:t>-  clear</a:t>
            </a:r>
          </a:p>
          <a:p>
            <a:pPr>
              <a:buFontTx/>
              <a:buChar char="-"/>
            </a:pPr>
            <a:r>
              <a:rPr lang="en-GB" sz="2400" dirty="0" smtClean="0"/>
              <a:t>for an average citizen</a:t>
            </a:r>
          </a:p>
          <a:p>
            <a:pPr>
              <a:buNone/>
            </a:pPr>
            <a:r>
              <a:rPr lang="en-GB" sz="2400" dirty="0" smtClean="0"/>
              <a:t>-</a:t>
            </a:r>
          </a:p>
          <a:p>
            <a:pPr>
              <a:buNone/>
            </a:pPr>
            <a:r>
              <a:rPr lang="de-DE" sz="2400" dirty="0" smtClean="0"/>
              <a:t>-</a:t>
            </a:r>
            <a:endParaRPr lang="hr-H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86314" y="1428736"/>
            <a:ext cx="3962623" cy="267765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German example – BGB, 1900</a:t>
            </a:r>
          </a:p>
          <a:p>
            <a:endParaRPr lang="en-GB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sz="2400" dirty="0" smtClean="0"/>
              <a:t> not for a layperson</a:t>
            </a:r>
          </a:p>
          <a:p>
            <a:r>
              <a:rPr lang="de-DE" sz="2400" dirty="0" smtClean="0"/>
              <a:t>-</a:t>
            </a:r>
            <a:endParaRPr lang="de-DE" sz="2400" dirty="0" smtClean="0"/>
          </a:p>
          <a:p>
            <a:r>
              <a:rPr lang="de-DE" sz="2400" dirty="0" smtClean="0"/>
              <a:t>-</a:t>
            </a:r>
          </a:p>
          <a:p>
            <a:endParaRPr lang="de-DE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hr-H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4643446"/>
            <a:ext cx="71443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CONTEXT for the development of these codes:</a:t>
            </a:r>
          </a:p>
          <a:p>
            <a:endParaRPr lang="en-GB" sz="2400" dirty="0" smtClean="0"/>
          </a:p>
          <a:p>
            <a:pPr>
              <a:buFontTx/>
              <a:buChar char="-"/>
            </a:pPr>
            <a:r>
              <a:rPr lang="en-GB" sz="2400" dirty="0" smtClean="0"/>
              <a:t>Nation states and their own </a:t>
            </a:r>
            <a:r>
              <a:rPr lang="en-GB" sz="2400" dirty="0" err="1" smtClean="0"/>
              <a:t>natinal</a:t>
            </a:r>
            <a:r>
              <a:rPr lang="en-GB" sz="2400" dirty="0" smtClean="0"/>
              <a:t> codes</a:t>
            </a:r>
          </a:p>
          <a:p>
            <a:pPr>
              <a:buFontTx/>
              <a:buChar char="-"/>
            </a:pPr>
            <a:r>
              <a:rPr lang="en-GB" sz="2400" dirty="0" smtClean="0"/>
              <a:t> Codification of Justinian was replaced by several codes</a:t>
            </a: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Common law of England</a:t>
            </a:r>
            <a:br>
              <a:rPr lang="en-GB" dirty="0" smtClean="0"/>
            </a:br>
            <a:r>
              <a:rPr lang="en-GB" sz="2700" dirty="0" smtClean="0">
                <a:solidFill>
                  <a:schemeClr val="tx1"/>
                </a:solidFill>
              </a:rPr>
              <a:t>Complete the notes based on the text, p. 27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/>
              <a:t>- </a:t>
            </a:r>
            <a:r>
              <a:rPr lang="hr-HR" sz="2400" dirty="0" smtClean="0"/>
              <a:t> </a:t>
            </a:r>
            <a:r>
              <a:rPr lang="en-GB" sz="2400" dirty="0" smtClean="0"/>
              <a:t>common law opposed to local _______ laws</a:t>
            </a:r>
          </a:p>
          <a:p>
            <a:pPr>
              <a:buFontTx/>
              <a:buChar char="-"/>
            </a:pPr>
            <a:r>
              <a:rPr lang="en-GB" sz="2400" dirty="0" smtClean="0"/>
              <a:t>strong centralized monarchy  contributed to the early introduction of ___________ law</a:t>
            </a:r>
          </a:p>
          <a:p>
            <a:pPr>
              <a:buFontTx/>
              <a:buChar char="-"/>
            </a:pPr>
            <a:r>
              <a:rPr lang="en-GB" sz="2400" dirty="0" smtClean="0"/>
              <a:t>12th century bigger role of royal courts than _____ and ________ courts</a:t>
            </a:r>
          </a:p>
          <a:p>
            <a:pPr>
              <a:buFontTx/>
              <a:buChar char="-"/>
            </a:pPr>
            <a:r>
              <a:rPr lang="en-GB" sz="2400" dirty="0" smtClean="0"/>
              <a:t>Roman law had a small influence because common law base on ________ created by courts was already well ______ from 1400 onwards</a:t>
            </a:r>
          </a:p>
          <a:p>
            <a:pPr>
              <a:buFontTx/>
              <a:buChar char="-"/>
            </a:pPr>
            <a:r>
              <a:rPr lang="hr-HR" sz="2400" dirty="0" smtClean="0"/>
              <a:t>c</a:t>
            </a:r>
            <a:r>
              <a:rPr lang="en-GB" sz="2400" dirty="0" smtClean="0"/>
              <a:t>odes and university-trained ________ less important for common law</a:t>
            </a:r>
          </a:p>
          <a:p>
            <a:pPr>
              <a:buFontTx/>
              <a:buChar char="-"/>
            </a:pPr>
            <a:r>
              <a:rPr lang="hr-HR" sz="2400" dirty="0" smtClean="0"/>
              <a:t>c</a:t>
            </a:r>
            <a:r>
              <a:rPr lang="en-GB" sz="2400" dirty="0" err="1" smtClean="0"/>
              <a:t>ommon</a:t>
            </a:r>
            <a:r>
              <a:rPr lang="en-GB" sz="2400" dirty="0" smtClean="0"/>
              <a:t> law jurisdictions are present in England, the US, __________________________________________</a:t>
            </a:r>
          </a:p>
          <a:p>
            <a:pPr>
              <a:buFontTx/>
              <a:buChar char="-"/>
            </a:pPr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Vocabulary work – translate the phrases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785926"/>
            <a:ext cx="3929090" cy="480060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GB" sz="2400" dirty="0" smtClean="0"/>
              <a:t>application of law</a:t>
            </a:r>
          </a:p>
          <a:p>
            <a:r>
              <a:rPr lang="en-GB" sz="2400" dirty="0" smtClean="0"/>
              <a:t>to proclaim law</a:t>
            </a:r>
          </a:p>
          <a:p>
            <a:r>
              <a:rPr lang="en-GB" sz="2400" dirty="0" smtClean="0"/>
              <a:t>to inflict </a:t>
            </a:r>
            <a:r>
              <a:rPr lang="en-GB" sz="2400" dirty="0" err="1" smtClean="0"/>
              <a:t>puni</a:t>
            </a:r>
            <a:r>
              <a:rPr lang="hr-HR" sz="2400" dirty="0" smtClean="0"/>
              <a:t>s</a:t>
            </a:r>
            <a:r>
              <a:rPr lang="en-GB" sz="2400" dirty="0" err="1" smtClean="0"/>
              <a:t>hment</a:t>
            </a:r>
            <a:endParaRPr lang="en-GB" sz="2400" dirty="0" smtClean="0"/>
          </a:p>
          <a:p>
            <a:r>
              <a:rPr lang="en-GB" sz="2400" dirty="0" smtClean="0"/>
              <a:t>the authority to legislate</a:t>
            </a:r>
          </a:p>
          <a:p>
            <a:r>
              <a:rPr lang="en-GB" sz="2400" dirty="0" smtClean="0"/>
              <a:t>a code of laws</a:t>
            </a:r>
          </a:p>
          <a:p>
            <a:r>
              <a:rPr lang="en-GB" sz="2400" dirty="0" smtClean="0"/>
              <a:t>development of Roman law</a:t>
            </a:r>
          </a:p>
          <a:p>
            <a:r>
              <a:rPr lang="en-GB" sz="2400" dirty="0" smtClean="0"/>
              <a:t>codification of laws</a:t>
            </a:r>
          </a:p>
          <a:p>
            <a:r>
              <a:rPr lang="en-GB" sz="2400" dirty="0" smtClean="0"/>
              <a:t>civil law ≠ canon/church law</a:t>
            </a:r>
          </a:p>
          <a:p>
            <a:r>
              <a:rPr lang="en-GB" sz="2400" dirty="0" smtClean="0"/>
              <a:t>law syllabus</a:t>
            </a:r>
          </a:p>
          <a:p>
            <a:r>
              <a:rPr lang="en-GB" sz="2400" dirty="0" smtClean="0"/>
              <a:t>to study/interpret law</a:t>
            </a:r>
          </a:p>
          <a:p>
            <a:r>
              <a:rPr lang="en-GB" sz="2400" dirty="0" smtClean="0"/>
              <a:t>to comply with the law</a:t>
            </a:r>
          </a:p>
          <a:p>
            <a:pPr>
              <a:buNone/>
            </a:pPr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73389" y="1785926"/>
            <a:ext cx="3870611" cy="230832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dirty="0" smtClean="0"/>
              <a:t> </a:t>
            </a:r>
            <a:r>
              <a:rPr lang="en-GB" sz="2400" dirty="0" smtClean="0"/>
              <a:t>legal language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to have / extend jurisdiction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to be based on precedents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to rely on codes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common law jurisdictions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Part II – Historical English legal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643050"/>
            <a:ext cx="7498080" cy="4800600"/>
          </a:xfrm>
        </p:spPr>
        <p:txBody>
          <a:bodyPr/>
          <a:lstStyle/>
          <a:p>
            <a:pPr marL="596646" indent="-514350">
              <a:buNone/>
            </a:pPr>
            <a:endParaRPr lang="hr-HR" sz="2400" dirty="0" smtClean="0"/>
          </a:p>
          <a:p>
            <a:pPr marL="596646" indent="-514350">
              <a:buNone/>
            </a:pPr>
            <a:r>
              <a:rPr lang="hr-HR" sz="2400" dirty="0" smtClean="0"/>
              <a:t>I</a:t>
            </a:r>
            <a:r>
              <a:rPr lang="en-GB" sz="2400" dirty="0" smtClean="0"/>
              <a:t>.     Study the meaning of the expression</a:t>
            </a:r>
          </a:p>
          <a:p>
            <a:pPr marL="596646" indent="-514350">
              <a:buNone/>
            </a:pPr>
            <a:r>
              <a:rPr lang="en-GB" sz="2400" dirty="0" smtClean="0"/>
              <a:t>      </a:t>
            </a:r>
            <a:r>
              <a:rPr lang="en-GB" sz="2400" i="1" dirty="0" smtClean="0"/>
              <a:t>rule of the law …</a:t>
            </a:r>
            <a:r>
              <a:rPr lang="en-GB" sz="2400" dirty="0" smtClean="0"/>
              <a:t> based on the passage of the text from a </a:t>
            </a:r>
            <a:r>
              <a:rPr lang="en-GB" sz="2400" dirty="0" err="1" smtClean="0"/>
              <a:t>pettition</a:t>
            </a:r>
            <a:r>
              <a:rPr lang="en-GB" sz="2400" dirty="0" smtClean="0"/>
              <a:t> in exercise II, p. 29</a:t>
            </a:r>
          </a:p>
          <a:p>
            <a:pPr marL="596646" indent="-514350">
              <a:buNone/>
            </a:pPr>
            <a:endParaRPr lang="en-GB" sz="2400" dirty="0" smtClean="0"/>
          </a:p>
          <a:p>
            <a:pPr marL="596646" indent="-514350">
              <a:buNone/>
            </a:pPr>
            <a:r>
              <a:rPr lang="en-GB" sz="2400" dirty="0" smtClean="0"/>
              <a:t>II.    Analyse the </a:t>
            </a:r>
            <a:r>
              <a:rPr lang="en-GB" sz="2400" u="sng" dirty="0" smtClean="0"/>
              <a:t>rights</a:t>
            </a:r>
            <a:r>
              <a:rPr lang="en-GB" sz="2400" dirty="0" smtClean="0"/>
              <a:t> and </a:t>
            </a:r>
            <a:r>
              <a:rPr lang="en-GB" sz="2400" u="sng" dirty="0" smtClean="0"/>
              <a:t>prohibitions </a:t>
            </a:r>
            <a:r>
              <a:rPr lang="en-GB" sz="2400" dirty="0" smtClean="0"/>
              <a:t> from the </a:t>
            </a:r>
            <a:r>
              <a:rPr lang="en-GB" sz="2400" i="1" dirty="0" smtClean="0"/>
              <a:t>Bill of Rights</a:t>
            </a:r>
            <a:r>
              <a:rPr lang="en-GB" sz="2400" dirty="0" smtClean="0"/>
              <a:t> (1689) and decide which of them are still relevant.  You are </a:t>
            </a:r>
            <a:r>
              <a:rPr lang="en-GB" sz="2400" dirty="0" err="1" smtClean="0"/>
              <a:t>expectied</a:t>
            </a:r>
            <a:r>
              <a:rPr lang="en-GB" sz="2400" smtClean="0"/>
              <a:t> to explain some </a:t>
            </a:r>
            <a:r>
              <a:rPr lang="en-GB" sz="2400" smtClean="0"/>
              <a:t>examples.</a:t>
            </a:r>
            <a:endParaRPr lang="en-GB" sz="2400" u="sn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469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THE HISTORICAL DEVELOPMENT OF LAW</vt:lpstr>
      <vt:lpstr>Read the introductory paragraph Customary law and the first codifications, p. 25 - 26</vt:lpstr>
      <vt:lpstr>The Roman law in Europe after c. 1088 AD, p. 26 - 27</vt:lpstr>
      <vt:lpstr>Read the text p. 26 – 27 and complete the table. </vt:lpstr>
      <vt:lpstr>National codifications, p. 27 Supply the features of the given examples of national codes.</vt:lpstr>
      <vt:lpstr>Common law of England Complete the notes based on the text, p. 27 </vt:lpstr>
      <vt:lpstr>Vocabulary work – translate the phrases</vt:lpstr>
      <vt:lpstr>Part II – Historical English legal documents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HISTORICAL DEVELOPMENT OF LAW</dc:title>
  <dc:creator>User</dc:creator>
  <cp:lastModifiedBy>User</cp:lastModifiedBy>
  <cp:revision>14</cp:revision>
  <dcterms:created xsi:type="dcterms:W3CDTF">2017-12-12T20:11:22Z</dcterms:created>
  <dcterms:modified xsi:type="dcterms:W3CDTF">2017-12-13T20:38:20Z</dcterms:modified>
</cp:coreProperties>
</file>