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handoutMasterIdLst>
    <p:handoutMasterId r:id="rId21"/>
  </p:handoutMasterIdLst>
  <p:sldIdLst>
    <p:sldId id="256" r:id="rId2"/>
    <p:sldId id="258" r:id="rId3"/>
    <p:sldId id="257" r:id="rId4"/>
    <p:sldId id="260" r:id="rId5"/>
    <p:sldId id="259"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CA8CB772-6515-4DA5-9C43-2A51A9DC8B1A}" type="datetimeFigureOut">
              <a:rPr lang="hr-HR" smtClean="0"/>
              <a:t>20.3.2018.</a:t>
            </a:fld>
            <a:endParaRPr lang="hr-HR"/>
          </a:p>
        </p:txBody>
      </p:sp>
      <p:sp>
        <p:nvSpPr>
          <p:cNvPr id="4" name="Footer Placeholder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2810AE7A-9D3D-4BCC-AF0A-A75974B37F7C}" type="slidenum">
              <a:rPr lang="hr-HR" smtClean="0"/>
              <a:t>‹#›</a:t>
            </a:fld>
            <a:endParaRPr lang="hr-HR"/>
          </a:p>
        </p:txBody>
      </p:sp>
    </p:spTree>
    <p:extLst>
      <p:ext uri="{BB962C8B-B14F-4D97-AF65-F5344CB8AC3E}">
        <p14:creationId xmlns:p14="http://schemas.microsoft.com/office/powerpoint/2010/main" val="4193085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58A24B-0B19-48EE-B447-31FC51AD2172}" type="datetimeFigureOut">
              <a:rPr lang="sr-Latn-CS"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9E66AF-779C-4919-99DC-2445C098BEE0}" type="slidenum">
              <a:rPr lang="hr-HR" smtClean="0"/>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7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8A24B-0B19-48EE-B447-31FC51AD2172}" type="datetimeFigureOut">
              <a:rPr lang="sr-Latn-CS"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114298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8A24B-0B19-48EE-B447-31FC51AD2172}" type="datetimeFigureOut">
              <a:rPr lang="sr-Latn-CS"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255998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8A24B-0B19-48EE-B447-31FC51AD2172}" type="datetimeFigureOut">
              <a:rPr lang="sr-Latn-CS"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307101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58A24B-0B19-48EE-B447-31FC51AD2172}" type="datetimeFigureOut">
              <a:rPr lang="sr-Latn-CS"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39E66AF-779C-4919-99DC-2445C098BEE0}" type="slidenum">
              <a:rPr lang="hr-HR" smtClean="0"/>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33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58A24B-0B19-48EE-B447-31FC51AD2172}" type="datetimeFigureOut">
              <a:rPr lang="sr-Latn-CS"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35748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58A24B-0B19-48EE-B447-31FC51AD2172}" type="datetimeFigureOut">
              <a:rPr lang="sr-Latn-CS" smtClean="0"/>
              <a:t>20.3.2018.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229320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58A24B-0B19-48EE-B447-31FC51AD2172}" type="datetimeFigureOut">
              <a:rPr lang="sr-Latn-CS" smtClean="0"/>
              <a:t>20.3.2018.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296494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358A24B-0B19-48EE-B447-31FC51AD2172}" type="datetimeFigureOut">
              <a:rPr lang="sr-Latn-CS" smtClean="0"/>
              <a:t>20.3.2018.</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146308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358A24B-0B19-48EE-B447-31FC51AD2172}" type="datetimeFigureOut">
              <a:rPr lang="sr-Latn-CS" smtClean="0"/>
              <a:t>20.3.2018.</a:t>
            </a:fld>
            <a:endParaRPr lang="hr-H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9E66AF-779C-4919-99DC-2445C098BEE0}" type="slidenum">
              <a:rPr lang="hr-HR" smtClean="0"/>
              <a:t>‹#›</a:t>
            </a:fld>
            <a:endParaRPr lang="hr-HR"/>
          </a:p>
        </p:txBody>
      </p:sp>
    </p:spTree>
    <p:extLst>
      <p:ext uri="{BB962C8B-B14F-4D97-AF65-F5344CB8AC3E}">
        <p14:creationId xmlns:p14="http://schemas.microsoft.com/office/powerpoint/2010/main" val="215500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58A24B-0B19-48EE-B447-31FC51AD2172}" type="datetimeFigureOut">
              <a:rPr lang="sr-Latn-CS"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39E66AF-779C-4919-99DC-2445C098BEE0}" type="slidenum">
              <a:rPr lang="hr-HR" smtClean="0"/>
              <a:t>‹#›</a:t>
            </a:fld>
            <a:endParaRPr lang="hr-HR"/>
          </a:p>
        </p:txBody>
      </p:sp>
    </p:spTree>
    <p:extLst>
      <p:ext uri="{BB962C8B-B14F-4D97-AF65-F5344CB8AC3E}">
        <p14:creationId xmlns:p14="http://schemas.microsoft.com/office/powerpoint/2010/main" val="151536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358A24B-0B19-48EE-B447-31FC51AD2172}" type="datetimeFigureOut">
              <a:rPr lang="sr-Latn-CS" smtClean="0"/>
              <a:t>20.3.2018.</a:t>
            </a:fld>
            <a:endParaRPr lang="hr-H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39E66AF-779C-4919-99DC-2445C098BEE0}" type="slidenum">
              <a:rPr lang="hr-HR" smtClean="0"/>
              <a:t>‹#›</a:t>
            </a:fld>
            <a:endParaRPr lang="hr-H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922862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Unit</a:t>
            </a:r>
            <a:r>
              <a:rPr lang="hr-HR" dirty="0" smtClean="0"/>
              <a:t> 21</a:t>
            </a:r>
            <a:endParaRPr lang="hr-HR" dirty="0"/>
          </a:p>
        </p:txBody>
      </p:sp>
      <p:sp>
        <p:nvSpPr>
          <p:cNvPr id="3" name="Subtitle 2"/>
          <p:cNvSpPr>
            <a:spLocks noGrp="1"/>
          </p:cNvSpPr>
          <p:nvPr>
            <p:ph type="subTitle" idx="1"/>
          </p:nvPr>
        </p:nvSpPr>
        <p:spPr/>
        <p:txBody>
          <a:bodyPr>
            <a:normAutofit/>
          </a:bodyPr>
          <a:lstStyle/>
          <a:p>
            <a:r>
              <a:rPr lang="hr-HR" sz="4000" b="1" dirty="0" smtClean="0">
                <a:solidFill>
                  <a:schemeClr val="accent6">
                    <a:lumMod val="60000"/>
                    <a:lumOff val="40000"/>
                  </a:schemeClr>
                </a:solidFill>
              </a:rPr>
              <a:t>PUBLIC INTERNATIONAL LAW </a:t>
            </a:r>
            <a:endParaRPr lang="hr-HR" sz="4000" b="1" dirty="0">
              <a:solidFill>
                <a:schemeClr val="accent6">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 of </a:t>
            </a:r>
            <a:r>
              <a:rPr lang="en-US" b="1" cap="small" dirty="0" smtClean="0"/>
              <a:t>reciprocity</a:t>
            </a:r>
            <a:r>
              <a:rPr lang="en-US" b="1" dirty="0" smtClean="0"/>
              <a:t/>
            </a:r>
            <a:br>
              <a:rPr lang="en-US" b="1" dirty="0" smtClean="0"/>
            </a:br>
            <a:endParaRPr lang="hr-HR" dirty="0"/>
          </a:p>
        </p:txBody>
      </p:sp>
      <p:sp>
        <p:nvSpPr>
          <p:cNvPr id="3" name="Content Placeholder 2"/>
          <p:cNvSpPr>
            <a:spLocks noGrp="1"/>
          </p:cNvSpPr>
          <p:nvPr>
            <p:ph idx="1"/>
          </p:nvPr>
        </p:nvSpPr>
        <p:spPr>
          <a:xfrm>
            <a:off x="214282" y="2276872"/>
            <a:ext cx="8715436" cy="3849291"/>
          </a:xfrm>
        </p:spPr>
        <p:txBody>
          <a:bodyPr>
            <a:normAutofit/>
          </a:bodyPr>
          <a:lstStyle/>
          <a:p>
            <a:r>
              <a:rPr lang="hr-HR" sz="2800" b="1" dirty="0" smtClean="0"/>
              <a:t>1</a:t>
            </a:r>
            <a:r>
              <a:rPr lang="en-US" sz="2800" dirty="0" smtClean="0"/>
              <a:t>:</a:t>
            </a:r>
            <a:r>
              <a:rPr lang="en-US" sz="2800" dirty="0"/>
              <a:t> the quality or state of being </a:t>
            </a:r>
            <a:r>
              <a:rPr lang="en-US" sz="2800" dirty="0" smtClean="0"/>
              <a:t>reciprocal:</a:t>
            </a:r>
            <a:r>
              <a:rPr lang="en-US" sz="2800" dirty="0"/>
              <a:t> </a:t>
            </a:r>
            <a:r>
              <a:rPr lang="hr-HR" sz="2800" dirty="0" smtClean="0"/>
              <a:t>mutual</a:t>
            </a:r>
            <a:r>
              <a:rPr lang="en-US" sz="2800" dirty="0"/>
              <a:t> dependence, action, or influence</a:t>
            </a:r>
          </a:p>
          <a:p>
            <a:r>
              <a:rPr lang="en-US" sz="2800" b="1" dirty="0"/>
              <a:t>2</a:t>
            </a:r>
            <a:r>
              <a:rPr lang="en-US" sz="2800" dirty="0"/>
              <a:t>: a mutual exchange of privileges; </a:t>
            </a:r>
            <a:r>
              <a:rPr lang="en-US" sz="2800" i="1" dirty="0"/>
              <a:t>specifically</a:t>
            </a:r>
            <a:r>
              <a:rPr lang="en-US" sz="2800" dirty="0"/>
              <a:t> : a recognition by one of two countries or institutions of the validity of licenses or privileges granted by the other</a:t>
            </a:r>
          </a:p>
          <a:p>
            <a:pPr>
              <a:buNone/>
            </a:pPr>
            <a:endParaRPr lang="hr-HR" sz="2800" dirty="0" smtClean="0"/>
          </a:p>
          <a:p>
            <a:pPr>
              <a:buNone/>
            </a:pPr>
            <a:r>
              <a:rPr lang="hr-HR" i="1" dirty="0" err="1" smtClean="0"/>
              <a:t>Source</a:t>
            </a:r>
            <a:r>
              <a:rPr lang="hr-HR" i="1" dirty="0" smtClean="0"/>
              <a:t>: </a:t>
            </a:r>
            <a:r>
              <a:rPr lang="hr-HR" dirty="0" smtClean="0"/>
              <a:t>https://www.merriam-webster.com/dictionary/reciprocity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66132"/>
          </a:xfrm>
        </p:spPr>
        <p:txBody>
          <a:bodyPr/>
          <a:lstStyle/>
          <a:p>
            <a:r>
              <a:rPr lang="hr-HR" dirty="0" smtClean="0"/>
              <a:t>State </a:t>
            </a:r>
            <a:r>
              <a:rPr lang="hr-HR" dirty="0" err="1" smtClean="0"/>
              <a:t>responsibility</a:t>
            </a:r>
            <a:endParaRPr lang="hr-HR" dirty="0"/>
          </a:p>
        </p:txBody>
      </p:sp>
      <p:sp>
        <p:nvSpPr>
          <p:cNvPr id="3" name="Content Placeholder 2"/>
          <p:cNvSpPr>
            <a:spLocks noGrp="1"/>
          </p:cNvSpPr>
          <p:nvPr>
            <p:ph idx="1"/>
          </p:nvPr>
        </p:nvSpPr>
        <p:spPr>
          <a:xfrm>
            <a:off x="214282" y="2857496"/>
            <a:ext cx="8715436" cy="3268667"/>
          </a:xfrm>
        </p:spPr>
        <p:txBody>
          <a:bodyPr>
            <a:normAutofit/>
          </a:bodyPr>
          <a:lstStyle/>
          <a:p>
            <a:pPr>
              <a:buNone/>
            </a:pPr>
            <a:r>
              <a:rPr lang="hr-HR" sz="2800" dirty="0" smtClean="0"/>
              <a:t>	</a:t>
            </a:r>
            <a:r>
              <a:rPr lang="en-GB" sz="2800" dirty="0" smtClean="0">
                <a:solidFill>
                  <a:srgbClr val="C00000"/>
                </a:solidFill>
              </a:rPr>
              <a:t>State </a:t>
            </a:r>
            <a:r>
              <a:rPr lang="en-GB" sz="2800" dirty="0">
                <a:solidFill>
                  <a:srgbClr val="C00000"/>
                </a:solidFill>
              </a:rPr>
              <a:t>responsibility denotes </a:t>
            </a:r>
            <a:r>
              <a:rPr lang="en-GB" sz="2800" dirty="0" smtClean="0">
                <a:solidFill>
                  <a:srgbClr val="C00000"/>
                </a:solidFill>
              </a:rPr>
              <a:t>the</a:t>
            </a:r>
            <a:r>
              <a:rPr lang="hr-HR" sz="2800" dirty="0" smtClean="0">
                <a:solidFill>
                  <a:srgbClr val="C00000"/>
                </a:solidFill>
              </a:rPr>
              <a:t> _________</a:t>
            </a:r>
            <a:r>
              <a:rPr lang="en-GB" sz="2800" dirty="0" smtClean="0">
                <a:solidFill>
                  <a:srgbClr val="C00000"/>
                </a:solidFill>
              </a:rPr>
              <a:t> of </a:t>
            </a:r>
            <a:r>
              <a:rPr lang="en-GB" sz="2800" dirty="0">
                <a:solidFill>
                  <a:srgbClr val="C00000"/>
                </a:solidFill>
              </a:rPr>
              <a:t>a state for conduct in </a:t>
            </a:r>
            <a:r>
              <a:rPr lang="hr-HR" sz="2800" dirty="0" smtClean="0">
                <a:solidFill>
                  <a:srgbClr val="C00000"/>
                </a:solidFill>
              </a:rPr>
              <a:t>__________</a:t>
            </a:r>
            <a:r>
              <a:rPr lang="en-GB" sz="2800" dirty="0" smtClean="0">
                <a:solidFill>
                  <a:srgbClr val="C00000"/>
                </a:solidFill>
              </a:rPr>
              <a:t>of </a:t>
            </a:r>
            <a:r>
              <a:rPr lang="en-GB" sz="2800" dirty="0">
                <a:solidFill>
                  <a:srgbClr val="C00000"/>
                </a:solidFill>
              </a:rPr>
              <a:t>international law, which causes injury to another state or that </a:t>
            </a:r>
            <a:r>
              <a:rPr lang="en-GB" sz="2800" dirty="0" smtClean="0">
                <a:solidFill>
                  <a:srgbClr val="C00000"/>
                </a:solidFill>
              </a:rPr>
              <a:t>state's</a:t>
            </a:r>
            <a:r>
              <a:rPr lang="hr-HR" sz="2800" dirty="0" smtClean="0">
                <a:solidFill>
                  <a:srgbClr val="C00000"/>
                </a:solidFill>
              </a:rPr>
              <a:t> _________</a:t>
            </a:r>
            <a:r>
              <a:rPr lang="en-GB" sz="2800" dirty="0" smtClean="0">
                <a:solidFill>
                  <a:srgbClr val="C00000"/>
                </a:solidFill>
              </a:rPr>
              <a:t>. </a:t>
            </a:r>
            <a:r>
              <a:rPr lang="en-GB" sz="2800" dirty="0">
                <a:solidFill>
                  <a:srgbClr val="C00000"/>
                </a:solidFill>
              </a:rPr>
              <a:t>The </a:t>
            </a:r>
            <a:r>
              <a:rPr lang="hr-HR" sz="2800" dirty="0" smtClean="0">
                <a:solidFill>
                  <a:srgbClr val="C00000"/>
                </a:solidFill>
              </a:rPr>
              <a:t>___________</a:t>
            </a:r>
            <a:r>
              <a:rPr lang="en-GB" sz="2800" dirty="0" smtClean="0">
                <a:solidFill>
                  <a:srgbClr val="C00000"/>
                </a:solidFill>
              </a:rPr>
              <a:t>of </a:t>
            </a:r>
            <a:r>
              <a:rPr lang="en-GB" sz="2800" dirty="0">
                <a:solidFill>
                  <a:srgbClr val="C00000"/>
                </a:solidFill>
              </a:rPr>
              <a:t>international law involves an obligation to </a:t>
            </a:r>
            <a:r>
              <a:rPr lang="en-GB" sz="2800" dirty="0" smtClean="0">
                <a:solidFill>
                  <a:srgbClr val="C00000"/>
                </a:solidFill>
              </a:rPr>
              <a:t>make</a:t>
            </a:r>
            <a:r>
              <a:rPr lang="hr-HR" sz="2800" dirty="0" smtClean="0">
                <a:solidFill>
                  <a:srgbClr val="C00000"/>
                </a:solidFill>
              </a:rPr>
              <a:t> ___________</a:t>
            </a:r>
            <a:r>
              <a:rPr lang="en-GB" sz="2800" dirty="0" smtClean="0">
                <a:solidFill>
                  <a:srgbClr val="C00000"/>
                </a:solidFill>
              </a:rPr>
              <a:t> in </a:t>
            </a:r>
            <a:r>
              <a:rPr lang="en-GB" sz="2800" dirty="0">
                <a:solidFill>
                  <a:srgbClr val="C00000"/>
                </a:solidFill>
              </a:rPr>
              <a:t>an adequate form. The aim of </a:t>
            </a:r>
            <a:r>
              <a:rPr lang="hr-HR" sz="2800" dirty="0" smtClean="0">
                <a:solidFill>
                  <a:srgbClr val="C00000"/>
                </a:solidFill>
              </a:rPr>
              <a:t>____________</a:t>
            </a:r>
            <a:r>
              <a:rPr lang="en-GB" sz="2800" dirty="0" smtClean="0">
                <a:solidFill>
                  <a:srgbClr val="C00000"/>
                </a:solidFill>
              </a:rPr>
              <a:t>is </a:t>
            </a:r>
            <a:r>
              <a:rPr lang="en-GB" sz="2800" dirty="0">
                <a:solidFill>
                  <a:srgbClr val="C00000"/>
                </a:solidFill>
              </a:rPr>
              <a:t>to restore previous conditions and, if this is not possible, to </a:t>
            </a:r>
            <a:r>
              <a:rPr lang="en-GB" sz="2800" dirty="0" smtClean="0">
                <a:solidFill>
                  <a:srgbClr val="C00000"/>
                </a:solidFill>
              </a:rPr>
              <a:t>give</a:t>
            </a:r>
            <a:r>
              <a:rPr lang="hr-HR" sz="2800" dirty="0" smtClean="0">
                <a:solidFill>
                  <a:srgbClr val="C00000"/>
                </a:solidFill>
              </a:rPr>
              <a:t> ___________</a:t>
            </a:r>
            <a:r>
              <a:rPr lang="en-GB" sz="2800" dirty="0" smtClean="0">
                <a:solidFill>
                  <a:srgbClr val="C00000"/>
                </a:solidFill>
              </a:rPr>
              <a:t>, </a:t>
            </a:r>
            <a:r>
              <a:rPr lang="en-GB" sz="2800" dirty="0">
                <a:solidFill>
                  <a:srgbClr val="C00000"/>
                </a:solidFill>
              </a:rPr>
              <a:t>either in kind or with money. </a:t>
            </a:r>
            <a:endParaRPr lang="hr-HR" sz="2800" dirty="0">
              <a:solidFill>
                <a:srgbClr val="C00000"/>
              </a:solidFill>
            </a:endParaRPr>
          </a:p>
          <a:p>
            <a:endParaRPr lang="hr-HR" dirty="0"/>
          </a:p>
        </p:txBody>
      </p:sp>
      <p:sp>
        <p:nvSpPr>
          <p:cNvPr id="4" name="TextBox 3"/>
          <p:cNvSpPr txBox="1"/>
          <p:nvPr/>
        </p:nvSpPr>
        <p:spPr>
          <a:xfrm>
            <a:off x="500034" y="1285860"/>
            <a:ext cx="8215370" cy="1569660"/>
          </a:xfrm>
          <a:prstGeom prst="rect">
            <a:avLst/>
          </a:prstGeom>
          <a:noFill/>
        </p:spPr>
        <p:txBody>
          <a:bodyPr wrap="square" rtlCol="0">
            <a:spAutoFit/>
          </a:bodyPr>
          <a:lstStyle/>
          <a:p>
            <a:r>
              <a:rPr lang="en-GB" sz="2400" b="1" i="1" dirty="0" smtClean="0">
                <a:solidFill>
                  <a:srgbClr val="0070C0"/>
                </a:solidFill>
              </a:rPr>
              <a:t>Fill in the gaps and explain the meaning of state responsibility. </a:t>
            </a:r>
          </a:p>
          <a:p>
            <a:endParaRPr lang="hr-HR" sz="2400" b="1" i="1" dirty="0">
              <a:solidFill>
                <a:srgbClr val="0070C0"/>
              </a:solidFill>
            </a:endParaRPr>
          </a:p>
          <a:p>
            <a:r>
              <a:rPr lang="hr-HR" sz="2400" b="1" i="1" dirty="0" smtClean="0">
                <a:solidFill>
                  <a:srgbClr val="0070C0"/>
                </a:solidFill>
              </a:rPr>
              <a:t> </a:t>
            </a:r>
            <a:r>
              <a:rPr lang="en-GB" sz="2400" b="1" dirty="0" smtClean="0"/>
              <a:t>reparation</a:t>
            </a:r>
            <a:r>
              <a:rPr lang="hr-HR" sz="2400" b="1" dirty="0" smtClean="0"/>
              <a:t> x2</a:t>
            </a:r>
            <a:r>
              <a:rPr lang="en-GB" sz="2400" dirty="0" smtClean="0"/>
              <a:t> </a:t>
            </a:r>
            <a:r>
              <a:rPr lang="hr-HR" sz="2400" dirty="0" smtClean="0"/>
              <a:t>		</a:t>
            </a:r>
            <a:r>
              <a:rPr lang="en-GB" sz="2400" b="1" dirty="0" smtClean="0"/>
              <a:t>compensation</a:t>
            </a:r>
            <a:r>
              <a:rPr lang="hr-HR" sz="2400" b="1" dirty="0" smtClean="0"/>
              <a:t>            </a:t>
            </a:r>
            <a:r>
              <a:rPr lang="en-GB" sz="2400" b="1" dirty="0" smtClean="0"/>
              <a:t>breach</a:t>
            </a:r>
            <a:r>
              <a:rPr lang="hr-HR" sz="2400" b="1" dirty="0" smtClean="0"/>
              <a:t> x2</a:t>
            </a:r>
            <a:r>
              <a:rPr lang="en-GB" sz="2400" b="1" dirty="0" smtClean="0"/>
              <a:t> </a:t>
            </a:r>
            <a:r>
              <a:rPr lang="hr-HR" sz="2400" b="1" dirty="0" smtClean="0"/>
              <a:t>			  					</a:t>
            </a:r>
            <a:r>
              <a:rPr lang="en-GB" sz="2400" b="1" dirty="0" smtClean="0"/>
              <a:t>liability </a:t>
            </a:r>
            <a:r>
              <a:rPr lang="hr-HR" sz="2400" b="1" dirty="0" smtClean="0"/>
              <a:t>		</a:t>
            </a:r>
            <a:r>
              <a:rPr lang="en-GB" sz="2400" b="1" dirty="0" smtClean="0"/>
              <a:t>nationals</a:t>
            </a:r>
            <a:endParaRPr lang="hr-H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responsibility - KEY </a:t>
            </a:r>
            <a:endParaRPr lang="en-GB" dirty="0"/>
          </a:p>
        </p:txBody>
      </p:sp>
      <p:sp>
        <p:nvSpPr>
          <p:cNvPr id="3" name="Content Placeholder 2"/>
          <p:cNvSpPr>
            <a:spLocks noGrp="1"/>
          </p:cNvSpPr>
          <p:nvPr>
            <p:ph idx="1"/>
          </p:nvPr>
        </p:nvSpPr>
        <p:spPr>
          <a:xfrm>
            <a:off x="285720" y="2214554"/>
            <a:ext cx="8715436" cy="3268667"/>
          </a:xfrm>
        </p:spPr>
        <p:txBody>
          <a:bodyPr>
            <a:normAutofit/>
          </a:bodyPr>
          <a:lstStyle/>
          <a:p>
            <a:pPr>
              <a:buNone/>
            </a:pPr>
            <a:r>
              <a:rPr lang="hr-HR" sz="2800" dirty="0" smtClean="0"/>
              <a:t>	</a:t>
            </a:r>
            <a:r>
              <a:rPr lang="en-GB" sz="2800" dirty="0" smtClean="0"/>
              <a:t>State </a:t>
            </a:r>
            <a:r>
              <a:rPr lang="en-GB" sz="2800" dirty="0"/>
              <a:t>responsibility denotes the </a:t>
            </a:r>
            <a:r>
              <a:rPr lang="en-GB" sz="2800" b="1" dirty="0"/>
              <a:t>liability</a:t>
            </a:r>
            <a:r>
              <a:rPr lang="en-GB" sz="2800" dirty="0"/>
              <a:t> of a state for conduct in </a:t>
            </a:r>
            <a:r>
              <a:rPr lang="en-GB" sz="2800" b="1" dirty="0"/>
              <a:t>breach </a:t>
            </a:r>
            <a:r>
              <a:rPr lang="en-GB" sz="2800" dirty="0"/>
              <a:t>of international law, which causes injury to another state or that state's </a:t>
            </a:r>
            <a:r>
              <a:rPr lang="en-GB" sz="2800" b="1" dirty="0"/>
              <a:t>nationals</a:t>
            </a:r>
            <a:r>
              <a:rPr lang="en-GB" sz="2800" dirty="0"/>
              <a:t>. The </a:t>
            </a:r>
            <a:r>
              <a:rPr lang="en-GB" sz="2800" b="1" dirty="0"/>
              <a:t>breach</a:t>
            </a:r>
            <a:r>
              <a:rPr lang="en-GB" sz="2800" dirty="0"/>
              <a:t> of international law involves an obligation to make</a:t>
            </a:r>
            <a:r>
              <a:rPr lang="en-GB" sz="2800" b="1" dirty="0"/>
              <a:t> reparation</a:t>
            </a:r>
            <a:r>
              <a:rPr lang="en-GB" sz="2800" dirty="0"/>
              <a:t> in an adequate form. The aim of </a:t>
            </a:r>
            <a:r>
              <a:rPr lang="en-GB" sz="2800" b="1" dirty="0"/>
              <a:t>reparation</a:t>
            </a:r>
            <a:r>
              <a:rPr lang="en-GB" sz="2800" dirty="0"/>
              <a:t> is to restore previous conditions and, if this is not possible, to give</a:t>
            </a:r>
            <a:r>
              <a:rPr lang="en-GB" sz="2800" b="1" dirty="0"/>
              <a:t> compensation</a:t>
            </a:r>
            <a:r>
              <a:rPr lang="en-GB" sz="2800" dirty="0"/>
              <a:t>, either in kind or with money. </a:t>
            </a:r>
            <a:endParaRPr lang="hr-HR" sz="2800" dirty="0"/>
          </a:p>
          <a:p>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C00000"/>
                </a:solidFill>
              </a:rPr>
              <a:t>Use of force </a:t>
            </a:r>
            <a:r>
              <a:rPr lang="en-GB" dirty="0" smtClean="0"/>
              <a:t>in international relations</a:t>
            </a:r>
            <a:endParaRPr lang="en-GB" dirty="0"/>
          </a:p>
        </p:txBody>
      </p:sp>
      <p:sp>
        <p:nvSpPr>
          <p:cNvPr id="3" name="Content Placeholder 2"/>
          <p:cNvSpPr>
            <a:spLocks noGrp="1"/>
          </p:cNvSpPr>
          <p:nvPr>
            <p:ph idx="1"/>
          </p:nvPr>
        </p:nvSpPr>
        <p:spPr>
          <a:xfrm>
            <a:off x="467544" y="1845734"/>
            <a:ext cx="8280919" cy="4023360"/>
          </a:xfrm>
        </p:spPr>
        <p:txBody>
          <a:bodyPr/>
          <a:lstStyle/>
          <a:p>
            <a:pPr>
              <a:buNone/>
            </a:pPr>
            <a:r>
              <a:rPr lang="en-GB" sz="2800" b="1" i="1" dirty="0" smtClean="0">
                <a:solidFill>
                  <a:srgbClr val="0070C0"/>
                </a:solidFill>
              </a:rPr>
              <a:t>Use the following phrases to explain the question of the use of force. </a:t>
            </a:r>
          </a:p>
          <a:p>
            <a:pPr>
              <a:buFontTx/>
              <a:buChar char="-"/>
            </a:pPr>
            <a:r>
              <a:rPr lang="hr-HR" sz="2800" dirty="0" smtClean="0"/>
              <a:t> </a:t>
            </a:r>
            <a:r>
              <a:rPr lang="en-GB" sz="2800" dirty="0" smtClean="0"/>
              <a:t>aggression</a:t>
            </a:r>
          </a:p>
          <a:p>
            <a:pPr>
              <a:buFontTx/>
              <a:buChar char="-"/>
            </a:pPr>
            <a:r>
              <a:rPr lang="hr-HR" sz="2800" dirty="0" smtClean="0"/>
              <a:t> </a:t>
            </a:r>
            <a:r>
              <a:rPr lang="en-GB" sz="2800" dirty="0" smtClean="0"/>
              <a:t>right of self-defence</a:t>
            </a:r>
          </a:p>
          <a:p>
            <a:pPr>
              <a:buFontTx/>
              <a:buChar char="-"/>
            </a:pPr>
            <a:r>
              <a:rPr lang="hr-HR" sz="2800" dirty="0" smtClean="0"/>
              <a:t> </a:t>
            </a:r>
            <a:r>
              <a:rPr lang="en-GB" sz="2800" dirty="0" smtClean="0"/>
              <a:t>to maintain international peace and security</a:t>
            </a:r>
          </a:p>
          <a:p>
            <a:pPr>
              <a:buFontTx/>
              <a:buChar char="-"/>
            </a:pPr>
            <a:r>
              <a:rPr lang="hr-HR" sz="2800" dirty="0" smtClean="0"/>
              <a:t> </a:t>
            </a:r>
            <a:r>
              <a:rPr lang="en-GB" sz="2800" dirty="0" smtClean="0"/>
              <a:t>employ / use force to protect</a:t>
            </a:r>
          </a:p>
          <a:p>
            <a:pPr>
              <a:buFontTx/>
              <a:buChar char="-"/>
            </a:pPr>
            <a:r>
              <a:rPr lang="hr-HR" sz="2800" dirty="0" smtClean="0"/>
              <a:t> </a:t>
            </a:r>
            <a:r>
              <a:rPr lang="en-GB" sz="2800" dirty="0" smtClean="0"/>
              <a:t>humanitarian intervention</a:t>
            </a:r>
          </a:p>
          <a:p>
            <a:pPr>
              <a:buNone/>
            </a:pPr>
            <a:endParaRPr lang="en-GB" b="1" i="1" dirty="0" smtClean="0">
              <a:solidFill>
                <a:srgbClr val="0070C0"/>
              </a:solidFill>
            </a:endParaRPr>
          </a:p>
          <a:p>
            <a:pPr>
              <a:buNone/>
            </a:pPr>
            <a:endParaRPr lang="hr-HR" b="1" i="1" dirty="0">
              <a:solidFill>
                <a:srgbClr val="0070C0"/>
              </a:solidFill>
            </a:endParaRPr>
          </a:p>
          <a:p>
            <a:pPr>
              <a:buNone/>
            </a:pP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6604"/>
            <a:ext cx="6768752" cy="1450757"/>
          </a:xfrm>
        </p:spPr>
        <p:txBody>
          <a:bodyPr>
            <a:normAutofit/>
          </a:bodyPr>
          <a:lstStyle/>
          <a:p>
            <a:r>
              <a:rPr lang="en-GB" dirty="0" smtClean="0"/>
              <a:t>Examples of areas of international law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6418760"/>
              </p:ext>
            </p:extLst>
          </p:nvPr>
        </p:nvGraphicFramePr>
        <p:xfrm>
          <a:off x="611560" y="1988840"/>
          <a:ext cx="7543800" cy="4023360"/>
        </p:xfrm>
        <a:graphic>
          <a:graphicData uri="http://schemas.openxmlformats.org/drawingml/2006/table">
            <a:tbl>
              <a:tblPr firstRow="1" bandRow="1">
                <a:tableStyleId>{5C22544A-7EE6-4342-B048-85BDC9FD1C3A}</a:tableStyleId>
              </a:tblPr>
              <a:tblGrid>
                <a:gridCol w="2920598">
                  <a:extLst>
                    <a:ext uri="{9D8B030D-6E8A-4147-A177-3AD203B41FA5}">
                      <a16:colId xmlns:a16="http://schemas.microsoft.com/office/drawing/2014/main" val="20000"/>
                    </a:ext>
                  </a:extLst>
                </a:gridCol>
                <a:gridCol w="4623202">
                  <a:extLst>
                    <a:ext uri="{9D8B030D-6E8A-4147-A177-3AD203B41FA5}">
                      <a16:colId xmlns:a16="http://schemas.microsoft.com/office/drawing/2014/main" val="20001"/>
                    </a:ext>
                  </a:extLst>
                </a:gridCol>
              </a:tblGrid>
              <a:tr h="370840">
                <a:tc>
                  <a:txBody>
                    <a:bodyPr/>
                    <a:lstStyle/>
                    <a:p>
                      <a:r>
                        <a:rPr lang="en-GB" sz="2400" noProof="0" dirty="0" smtClean="0"/>
                        <a:t>Area of law</a:t>
                      </a:r>
                      <a:endParaRPr lang="en-GB" sz="2400" noProof="0" dirty="0"/>
                    </a:p>
                  </a:txBody>
                  <a:tcPr marL="83820" marR="83820"/>
                </a:tc>
                <a:tc>
                  <a:txBody>
                    <a:bodyPr/>
                    <a:lstStyle/>
                    <a:p>
                      <a:r>
                        <a:rPr lang="en-GB" sz="2400" noProof="0" dirty="0" smtClean="0"/>
                        <a:t>The goals that should be achieved</a:t>
                      </a:r>
                      <a:endParaRPr lang="en-GB" sz="2400" noProof="0" dirty="0"/>
                    </a:p>
                  </a:txBody>
                  <a:tcPr marL="83820" marR="83820"/>
                </a:tc>
                <a:extLst>
                  <a:ext uri="{0D108BD9-81ED-4DB2-BD59-A6C34878D82A}">
                    <a16:rowId xmlns:a16="http://schemas.microsoft.com/office/drawing/2014/main" val="10000"/>
                  </a:ext>
                </a:extLst>
              </a:tr>
              <a:tr h="370840">
                <a:tc>
                  <a:txBody>
                    <a:bodyPr/>
                    <a:lstStyle/>
                    <a:p>
                      <a:r>
                        <a:rPr lang="en-GB" sz="2400" noProof="0" dirty="0" smtClean="0">
                          <a:solidFill>
                            <a:srgbClr val="0070C0"/>
                          </a:solidFill>
                        </a:rPr>
                        <a:t>International human rights law</a:t>
                      </a:r>
                      <a:endParaRPr lang="en-GB" sz="2400" noProof="0" dirty="0">
                        <a:solidFill>
                          <a:srgbClr val="0070C0"/>
                        </a:solidFill>
                      </a:endParaRPr>
                    </a:p>
                  </a:txBody>
                  <a:tcPr marL="83820" marR="83820"/>
                </a:tc>
                <a:tc>
                  <a:txBody>
                    <a:bodyPr/>
                    <a:lstStyle/>
                    <a:p>
                      <a:r>
                        <a:rPr lang="en-GB" sz="2400" noProof="0" dirty="0" smtClean="0"/>
                        <a:t>-</a:t>
                      </a:r>
                      <a:r>
                        <a:rPr lang="en-GB" sz="2400" baseline="0" noProof="0" dirty="0" smtClean="0"/>
                        <a:t> to protect individuals and groups from violation of their rights</a:t>
                      </a:r>
                      <a:endParaRPr lang="en-GB" sz="2400" noProof="0" dirty="0"/>
                    </a:p>
                  </a:txBody>
                  <a:tcPr marL="83820" marR="83820"/>
                </a:tc>
                <a:extLst>
                  <a:ext uri="{0D108BD9-81ED-4DB2-BD59-A6C34878D82A}">
                    <a16:rowId xmlns:a16="http://schemas.microsoft.com/office/drawing/2014/main" val="10001"/>
                  </a:ext>
                </a:extLst>
              </a:tr>
              <a:tr h="370840">
                <a:tc>
                  <a:txBody>
                    <a:bodyPr/>
                    <a:lstStyle/>
                    <a:p>
                      <a:r>
                        <a:rPr lang="en-GB" sz="2400" noProof="0" dirty="0" smtClean="0">
                          <a:solidFill>
                            <a:srgbClr val="0070C0"/>
                          </a:solidFill>
                        </a:rPr>
                        <a:t>International environmental law</a:t>
                      </a:r>
                      <a:endParaRPr lang="en-GB" sz="2400" noProof="0" dirty="0">
                        <a:solidFill>
                          <a:srgbClr val="0070C0"/>
                        </a:solidFill>
                      </a:endParaRPr>
                    </a:p>
                  </a:txBody>
                  <a:tcPr marL="83820" marR="83820"/>
                </a:tc>
                <a:tc>
                  <a:txBody>
                    <a:bodyPr/>
                    <a:lstStyle/>
                    <a:p>
                      <a:r>
                        <a:rPr lang="en-GB" sz="2400" noProof="0" dirty="0" smtClean="0"/>
                        <a:t>- to</a:t>
                      </a:r>
                      <a:r>
                        <a:rPr lang="en-GB" sz="2400" baseline="0" noProof="0" dirty="0" smtClean="0"/>
                        <a:t> facilitate international cooperation in meeting global environmental challenges</a:t>
                      </a:r>
                      <a:endParaRPr lang="en-GB" sz="2400" noProof="0" dirty="0"/>
                    </a:p>
                  </a:txBody>
                  <a:tcPr marL="83820" marR="83820"/>
                </a:tc>
                <a:extLst>
                  <a:ext uri="{0D108BD9-81ED-4DB2-BD59-A6C34878D82A}">
                    <a16:rowId xmlns:a16="http://schemas.microsoft.com/office/drawing/2014/main" val="10002"/>
                  </a:ext>
                </a:extLst>
              </a:tr>
              <a:tr h="370840">
                <a:tc>
                  <a:txBody>
                    <a:bodyPr/>
                    <a:lstStyle/>
                    <a:p>
                      <a:r>
                        <a:rPr lang="en-GB" sz="2400" noProof="0" dirty="0" smtClean="0">
                          <a:solidFill>
                            <a:srgbClr val="0070C0"/>
                          </a:solidFill>
                        </a:rPr>
                        <a:t>International economic law</a:t>
                      </a:r>
                      <a:endParaRPr lang="en-GB" sz="2400" noProof="0" dirty="0">
                        <a:solidFill>
                          <a:srgbClr val="0070C0"/>
                        </a:solidFill>
                      </a:endParaRPr>
                    </a:p>
                  </a:txBody>
                  <a:tcPr marL="83820" marR="83820"/>
                </a:tc>
                <a:tc>
                  <a:txBody>
                    <a:bodyPr/>
                    <a:lstStyle/>
                    <a:p>
                      <a:r>
                        <a:rPr lang="en-GB" sz="2400" noProof="0" dirty="0" smtClean="0"/>
                        <a:t>- to</a:t>
                      </a:r>
                      <a:r>
                        <a:rPr lang="en-GB" sz="2400" baseline="0" noProof="0" dirty="0" smtClean="0"/>
                        <a:t> regulate work and business of transnational corporations on the world market – relate to the process of globalisation</a:t>
                      </a:r>
                      <a:endParaRPr lang="en-GB" sz="2400" noProof="0" dirty="0"/>
                    </a:p>
                  </a:txBody>
                  <a:tcPr marL="83820" marR="83820"/>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26172"/>
          </a:xfrm>
        </p:spPr>
        <p:txBody>
          <a:bodyPr/>
          <a:lstStyle/>
          <a:p>
            <a:r>
              <a:rPr lang="en-GB" dirty="0" smtClean="0"/>
              <a:t>Language work</a:t>
            </a:r>
            <a:endParaRPr lang="en-GB" dirty="0"/>
          </a:p>
        </p:txBody>
      </p:sp>
      <p:sp>
        <p:nvSpPr>
          <p:cNvPr id="3" name="Content Placeholder 2"/>
          <p:cNvSpPr>
            <a:spLocks noGrp="1"/>
          </p:cNvSpPr>
          <p:nvPr>
            <p:ph idx="1"/>
          </p:nvPr>
        </p:nvSpPr>
        <p:spPr>
          <a:xfrm>
            <a:off x="395536" y="1845734"/>
            <a:ext cx="8496943" cy="4023360"/>
          </a:xfrm>
        </p:spPr>
        <p:txBody>
          <a:bodyPr>
            <a:normAutofit/>
          </a:bodyPr>
          <a:lstStyle/>
          <a:p>
            <a:r>
              <a:rPr lang="en-GB" sz="2800" b="1" i="1" dirty="0" smtClean="0">
                <a:solidFill>
                  <a:srgbClr val="0070C0"/>
                </a:solidFill>
              </a:rPr>
              <a:t>Do the exercises IV – VI, p. 214. – 215 in the text book.</a:t>
            </a:r>
          </a:p>
          <a:p>
            <a:endParaRPr lang="hr-HR" b="1" i="1" dirty="0">
              <a:solidFill>
                <a:srgbClr val="0070C0"/>
              </a:solidFill>
            </a:endParaRPr>
          </a:p>
          <a:p>
            <a:r>
              <a:rPr lang="en-GB" sz="2800" i="1" dirty="0" smtClean="0">
                <a:solidFill>
                  <a:srgbClr val="0070C0"/>
                </a:solidFill>
              </a:rPr>
              <a:t>Exercise V</a:t>
            </a:r>
            <a:r>
              <a:rPr lang="hr-HR" sz="2800" i="1" dirty="0" smtClean="0">
                <a:solidFill>
                  <a:srgbClr val="0070C0"/>
                </a:solidFill>
              </a:rPr>
              <a:t> </a:t>
            </a:r>
            <a:r>
              <a:rPr lang="hr-HR" i="1" dirty="0" smtClean="0">
                <a:solidFill>
                  <a:srgbClr val="0070C0"/>
                </a:solidFill>
              </a:rPr>
              <a:t>- </a:t>
            </a:r>
            <a:r>
              <a:rPr lang="hr-HR" sz="2800" dirty="0"/>
              <a:t>KONVENCIJA O OTVORENOM MORU</a:t>
            </a:r>
          </a:p>
          <a:p>
            <a:pPr fontAlgn="base"/>
            <a:r>
              <a:rPr lang="hr-HR" sz="2600" i="1" dirty="0" smtClean="0"/>
              <a:t>„</a:t>
            </a:r>
            <a:r>
              <a:rPr lang="vi-VN" sz="2600" i="1" dirty="0" smtClean="0"/>
              <a:t>Na </a:t>
            </a:r>
            <a:r>
              <a:rPr lang="vi-VN" sz="2600" i="1" dirty="0"/>
              <a:t>temelju točke III. Odluke o objavljivanju mnogostranih međunarodnih ugovora kojih je Republika Hrvatska stranka na temelju notifikacija u sukcesiji (“Narodne novine - međunarodni ugovori”, br. 1/92), objavljuje se tekst Konvencije o otvorenom moru.</a:t>
            </a:r>
          </a:p>
          <a:p>
            <a:pPr fontAlgn="base">
              <a:buNone/>
            </a:pPr>
            <a:r>
              <a:rPr lang="hr-HR" sz="2600" i="1" dirty="0" smtClean="0"/>
              <a:t>    </a:t>
            </a:r>
            <a:r>
              <a:rPr lang="vi-VN" sz="2600" i="1" dirty="0" smtClean="0"/>
              <a:t>Tekst </a:t>
            </a:r>
            <a:r>
              <a:rPr lang="vi-VN" sz="2600" i="1" dirty="0"/>
              <a:t>na engleskom i hrvatskom jeziku glasi:</a:t>
            </a:r>
          </a:p>
          <a:p>
            <a:pPr>
              <a:buNone/>
            </a:pPr>
            <a:endParaRPr lang="hr-HR" sz="26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i="1" dirty="0" err="1" smtClean="0">
                <a:solidFill>
                  <a:srgbClr val="0070C0"/>
                </a:solidFill>
              </a:rPr>
              <a:t>Read</a:t>
            </a:r>
            <a:r>
              <a:rPr lang="en-GB" sz="3200" b="1" i="1" dirty="0" smtClean="0">
                <a:solidFill>
                  <a:srgbClr val="0070C0"/>
                </a:solidFill>
              </a:rPr>
              <a:t> the Art. 2 from the Croatian version of the Convention </a:t>
            </a:r>
            <a:r>
              <a:rPr lang="hr-HR" sz="3200" b="1" i="1" dirty="0" err="1" smtClean="0">
                <a:solidFill>
                  <a:srgbClr val="0070C0"/>
                </a:solidFill>
              </a:rPr>
              <a:t>and</a:t>
            </a:r>
            <a:r>
              <a:rPr lang="hr-HR" sz="3200" b="1" i="1" dirty="0" smtClean="0">
                <a:solidFill>
                  <a:srgbClr val="0070C0"/>
                </a:solidFill>
              </a:rPr>
              <a:t> </a:t>
            </a:r>
            <a:r>
              <a:rPr lang="hr-HR" sz="3200" b="1" i="1" dirty="0" err="1" smtClean="0">
                <a:solidFill>
                  <a:srgbClr val="0070C0"/>
                </a:solidFill>
              </a:rPr>
              <a:t>comment</a:t>
            </a:r>
            <a:r>
              <a:rPr lang="hr-HR" sz="3200" b="1" i="1" dirty="0" smtClean="0">
                <a:solidFill>
                  <a:srgbClr val="0070C0"/>
                </a:solidFill>
              </a:rPr>
              <a:t> on </a:t>
            </a:r>
            <a:r>
              <a:rPr lang="hr-HR" sz="3200" b="1" i="1" dirty="0" err="1" smtClean="0">
                <a:solidFill>
                  <a:srgbClr val="0070C0"/>
                </a:solidFill>
              </a:rPr>
              <a:t>its</a:t>
            </a:r>
            <a:r>
              <a:rPr lang="hr-HR" sz="3200" b="1" i="1" dirty="0" smtClean="0">
                <a:solidFill>
                  <a:srgbClr val="0070C0"/>
                </a:solidFill>
              </a:rPr>
              <a:t> </a:t>
            </a:r>
            <a:r>
              <a:rPr lang="hr-HR" sz="3200" b="1" i="1" dirty="0" err="1" smtClean="0">
                <a:solidFill>
                  <a:srgbClr val="0070C0"/>
                </a:solidFill>
              </a:rPr>
              <a:t>content</a:t>
            </a:r>
            <a:r>
              <a:rPr lang="hr-HR" sz="3200" b="1" i="1" dirty="0" smtClean="0">
                <a:solidFill>
                  <a:srgbClr val="0070C0"/>
                </a:solidFill>
              </a:rPr>
              <a:t> </a:t>
            </a:r>
            <a:r>
              <a:rPr lang="en-GB" sz="3200" b="1" i="1" dirty="0" smtClean="0">
                <a:solidFill>
                  <a:srgbClr val="0070C0"/>
                </a:solidFill>
              </a:rPr>
              <a:t>– </a:t>
            </a:r>
            <a:r>
              <a:rPr lang="en-GB" sz="3200" b="1" dirty="0" err="1" smtClean="0">
                <a:solidFill>
                  <a:srgbClr val="C00000"/>
                </a:solidFill>
              </a:rPr>
              <a:t>sloboda</a:t>
            </a:r>
            <a:r>
              <a:rPr lang="en-GB" sz="3200" b="1" dirty="0" smtClean="0">
                <a:solidFill>
                  <a:srgbClr val="C00000"/>
                </a:solidFill>
              </a:rPr>
              <a:t> </a:t>
            </a:r>
            <a:r>
              <a:rPr lang="en-GB" sz="3200" b="1" dirty="0" err="1" smtClean="0">
                <a:solidFill>
                  <a:srgbClr val="C00000"/>
                </a:solidFill>
              </a:rPr>
              <a:t>otvorenog</a:t>
            </a:r>
            <a:r>
              <a:rPr lang="en-GB" sz="3200" b="1" dirty="0" smtClean="0">
                <a:solidFill>
                  <a:srgbClr val="C00000"/>
                </a:solidFill>
              </a:rPr>
              <a:t> mora</a:t>
            </a:r>
            <a:endParaRPr lang="en-GB" sz="3200"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fontAlgn="base">
              <a:buNone/>
            </a:pPr>
            <a:r>
              <a:rPr lang="vi-VN" dirty="0"/>
              <a:t>Članak 2.</a:t>
            </a:r>
          </a:p>
          <a:p>
            <a:pPr fontAlgn="base">
              <a:buNone/>
            </a:pPr>
            <a:r>
              <a:rPr lang="hr-HR" dirty="0" smtClean="0"/>
              <a:t>	</a:t>
            </a:r>
            <a:r>
              <a:rPr lang="vi-VN" dirty="0" smtClean="0"/>
              <a:t>Budući </a:t>
            </a:r>
            <a:r>
              <a:rPr lang="vi-VN" dirty="0"/>
              <a:t>da je otvoreno more slobodno za sve nacije, nijedna država nema pravo zahtijevati da podvrgne bilo koji dio otvorenog mora svojoj suverenosti. Sloboda otvorenog mora ostvaruje se pod uvjetima koje odreduju ovi Članci i druga pravila međunarodnog prava. Za obalne i neobalne </a:t>
            </a:r>
            <a:r>
              <a:rPr lang="vi-VN" dirty="0" smtClean="0"/>
              <a:t>države </a:t>
            </a:r>
            <a:r>
              <a:rPr lang="vi-VN" dirty="0"/>
              <a:t>ona sadrži, između ostalog:</a:t>
            </a:r>
          </a:p>
          <a:p>
            <a:pPr fontAlgn="base">
              <a:buNone/>
            </a:pPr>
            <a:r>
              <a:rPr lang="vi-VN" dirty="0"/>
              <a:t>1. slobodu plovidbe,</a:t>
            </a:r>
          </a:p>
          <a:p>
            <a:pPr fontAlgn="base">
              <a:buNone/>
            </a:pPr>
            <a:r>
              <a:rPr lang="vi-VN" dirty="0"/>
              <a:t>2. slobodu ribolova,</a:t>
            </a:r>
          </a:p>
          <a:p>
            <a:pPr fontAlgn="base">
              <a:buNone/>
            </a:pPr>
            <a:r>
              <a:rPr lang="vi-VN" dirty="0"/>
              <a:t>3. slobodu polaganja podmorskih kabela i cjevovoda,</a:t>
            </a:r>
          </a:p>
          <a:p>
            <a:pPr fontAlgn="base">
              <a:buNone/>
            </a:pPr>
            <a:r>
              <a:rPr lang="vi-VN" dirty="0"/>
              <a:t>4. slobodu prelijetanja.</a:t>
            </a:r>
          </a:p>
          <a:p>
            <a:pPr fontAlgn="base">
              <a:buNone/>
            </a:pPr>
            <a:r>
              <a:rPr lang="hr-HR" dirty="0" smtClean="0"/>
              <a:t>	</a:t>
            </a:r>
            <a:r>
              <a:rPr lang="vi-VN" dirty="0" smtClean="0"/>
              <a:t>Sve </a:t>
            </a:r>
            <a:r>
              <a:rPr lang="vi-VN" dirty="0"/>
              <a:t>države vrše te slobode, kao i druge slobode priznate općim načelima međunarodnog prava, vodeći razumno računa o interesima drugih država na slobodi otvorenog mora.</a:t>
            </a:r>
          </a:p>
          <a:p>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solidFill>
                  <a:srgbClr val="0070C0"/>
                </a:solidFill>
              </a:rPr>
              <a:t>Find more information about those treaties</a:t>
            </a:r>
            <a:endParaRPr lang="en-GB" sz="3200" b="1" i="1" dirty="0">
              <a:solidFill>
                <a:srgbClr val="0070C0"/>
              </a:solidFill>
            </a:endParaRPr>
          </a:p>
        </p:txBody>
      </p:sp>
      <p:sp>
        <p:nvSpPr>
          <p:cNvPr id="3" name="Content Placeholder 2"/>
          <p:cNvSpPr>
            <a:spLocks noGrp="1"/>
          </p:cNvSpPr>
          <p:nvPr>
            <p:ph idx="1"/>
          </p:nvPr>
        </p:nvSpPr>
        <p:spPr/>
        <p:txBody>
          <a:bodyPr/>
          <a:lstStyle/>
          <a:p>
            <a:r>
              <a:rPr lang="en-GB" sz="2800" i="1" dirty="0" smtClean="0">
                <a:solidFill>
                  <a:srgbClr val="0070C0"/>
                </a:solidFill>
              </a:rPr>
              <a:t>Exercise VI </a:t>
            </a:r>
          </a:p>
          <a:p>
            <a:pPr>
              <a:buNone/>
            </a:pPr>
            <a:r>
              <a:rPr lang="hr-HR" sz="2800" i="1" dirty="0" smtClean="0"/>
              <a:t>Međunarodni ugovor o svemiru</a:t>
            </a:r>
            <a:r>
              <a:rPr lang="hr-HR" sz="2800" dirty="0" smtClean="0"/>
              <a:t> (1967)</a:t>
            </a:r>
          </a:p>
          <a:p>
            <a:pPr>
              <a:buNone/>
            </a:pPr>
            <a:r>
              <a:rPr lang="hr-HR" sz="2800" i="1" dirty="0" smtClean="0"/>
              <a:t>Ugovor o upravljanju i aktivnostima država na Mjesecu i drugim nebeskim tijelima </a:t>
            </a:r>
            <a:r>
              <a:rPr lang="hr-HR" sz="2800" dirty="0" smtClean="0"/>
              <a:t>(„Ugovor o Mjesecu“) </a:t>
            </a:r>
          </a:p>
          <a:p>
            <a:pPr>
              <a:buNone/>
            </a:pPr>
            <a:r>
              <a:rPr lang="hr-HR" sz="2800" dirty="0" smtClean="0"/>
              <a:t>Opća Skupština UN-a donijela je taj ugovor 18. prosinca 1979. godine, a stupio je na snagu 18. srpnja 1984. godine</a:t>
            </a:r>
            <a:endParaRPr lang="hr-H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86605"/>
            <a:ext cx="8640960" cy="766132"/>
          </a:xfrm>
        </p:spPr>
        <p:txBody>
          <a:bodyPr>
            <a:normAutofit fontScale="90000"/>
          </a:bodyPr>
          <a:lstStyle/>
          <a:p>
            <a:r>
              <a:rPr lang="hr-HR" sz="3200" b="1" dirty="0" err="1" smtClean="0"/>
              <a:t>Part</a:t>
            </a:r>
            <a:r>
              <a:rPr lang="hr-HR" sz="3200" b="1" dirty="0" smtClean="0"/>
              <a:t> II </a:t>
            </a:r>
            <a:r>
              <a:rPr lang="hr-HR" sz="3200" dirty="0" smtClean="0"/>
              <a:t>– </a:t>
            </a:r>
            <a:r>
              <a:rPr lang="hr-HR" sz="3200" dirty="0" err="1" smtClean="0">
                <a:solidFill>
                  <a:srgbClr val="C00000"/>
                </a:solidFill>
              </a:rPr>
              <a:t>Vienna</a:t>
            </a:r>
            <a:r>
              <a:rPr lang="hr-HR" sz="3200" dirty="0" smtClean="0">
                <a:solidFill>
                  <a:srgbClr val="C00000"/>
                </a:solidFill>
              </a:rPr>
              <a:t> </a:t>
            </a:r>
            <a:r>
              <a:rPr lang="hr-HR" sz="3200" dirty="0" err="1" smtClean="0">
                <a:solidFill>
                  <a:srgbClr val="C00000"/>
                </a:solidFill>
              </a:rPr>
              <a:t>convention</a:t>
            </a:r>
            <a:r>
              <a:rPr lang="hr-HR" sz="3200" dirty="0" smtClean="0">
                <a:solidFill>
                  <a:srgbClr val="C00000"/>
                </a:solidFill>
              </a:rPr>
              <a:t> on </a:t>
            </a:r>
            <a:r>
              <a:rPr lang="hr-HR" sz="3200" dirty="0" err="1" smtClean="0">
                <a:solidFill>
                  <a:srgbClr val="C00000"/>
                </a:solidFill>
              </a:rPr>
              <a:t>the</a:t>
            </a:r>
            <a:r>
              <a:rPr lang="hr-HR" sz="3200" dirty="0" smtClean="0">
                <a:solidFill>
                  <a:srgbClr val="C00000"/>
                </a:solidFill>
              </a:rPr>
              <a:t> </a:t>
            </a:r>
            <a:r>
              <a:rPr lang="hr-HR" sz="3200" dirty="0" err="1" smtClean="0">
                <a:solidFill>
                  <a:srgbClr val="C00000"/>
                </a:solidFill>
              </a:rPr>
              <a:t>law</a:t>
            </a:r>
            <a:r>
              <a:rPr lang="hr-HR" sz="3200" dirty="0" smtClean="0">
                <a:solidFill>
                  <a:srgbClr val="C00000"/>
                </a:solidFill>
              </a:rPr>
              <a:t> </a:t>
            </a:r>
            <a:r>
              <a:rPr lang="hr-HR" sz="3200" dirty="0" err="1" smtClean="0">
                <a:solidFill>
                  <a:srgbClr val="C00000"/>
                </a:solidFill>
              </a:rPr>
              <a:t>of</a:t>
            </a:r>
            <a:r>
              <a:rPr lang="hr-HR" sz="3200" dirty="0" smtClean="0">
                <a:solidFill>
                  <a:srgbClr val="C00000"/>
                </a:solidFill>
              </a:rPr>
              <a:t> </a:t>
            </a:r>
            <a:r>
              <a:rPr lang="hr-HR" sz="3200" dirty="0" err="1" smtClean="0">
                <a:solidFill>
                  <a:srgbClr val="C00000"/>
                </a:solidFill>
              </a:rPr>
              <a:t>treaties</a:t>
            </a:r>
            <a:r>
              <a:rPr lang="hr-HR" sz="3200" dirty="0" smtClean="0">
                <a:solidFill>
                  <a:srgbClr val="C00000"/>
                </a:solidFill>
              </a:rPr>
              <a:t> </a:t>
            </a:r>
            <a:br>
              <a:rPr lang="hr-HR" sz="3200" dirty="0" smtClean="0">
                <a:solidFill>
                  <a:srgbClr val="C00000"/>
                </a:solidFill>
              </a:rPr>
            </a:br>
            <a:r>
              <a:rPr lang="hr-HR" sz="3200" dirty="0"/>
              <a:t> </a:t>
            </a:r>
            <a:r>
              <a:rPr lang="hr-HR" sz="3200" dirty="0" smtClean="0"/>
              <a:t>              Bečka konvencija o pravu međunarodnih ugovora </a:t>
            </a:r>
            <a:endParaRPr lang="hr-HR" sz="3200" dirty="0"/>
          </a:p>
        </p:txBody>
      </p:sp>
      <p:sp>
        <p:nvSpPr>
          <p:cNvPr id="3" name="Content Placeholder 2"/>
          <p:cNvSpPr>
            <a:spLocks noGrp="1"/>
          </p:cNvSpPr>
          <p:nvPr>
            <p:ph idx="1"/>
          </p:nvPr>
        </p:nvSpPr>
        <p:spPr>
          <a:xfrm>
            <a:off x="251520" y="1196752"/>
            <a:ext cx="8784975" cy="5040560"/>
          </a:xfrm>
        </p:spPr>
        <p:txBody>
          <a:bodyPr/>
          <a:lstStyle/>
          <a:p>
            <a:pPr marL="0" fontAlgn="t">
              <a:spcBef>
                <a:spcPts val="0"/>
              </a:spcBef>
              <a:spcAft>
                <a:spcPts val="0"/>
              </a:spcAft>
            </a:pPr>
            <a:endParaRPr lang="hr-HR" dirty="0">
              <a:latin typeface="Arial" panose="020B0604020202020204" pitchFamily="34" charset="0"/>
            </a:endParaRPr>
          </a:p>
          <a:p>
            <a:pPr marL="0" fontAlgn="t">
              <a:spcBef>
                <a:spcPts val="0"/>
              </a:spcBef>
              <a:spcAft>
                <a:spcPts val="0"/>
              </a:spcAft>
            </a:pPr>
            <a:r>
              <a:rPr lang="hr-HR" b="1" dirty="0">
                <a:solidFill>
                  <a:srgbClr val="FFFFFF"/>
                </a:solidFill>
                <a:latin typeface="Calibri" panose="020F0502020204030204" pitchFamily="34" charset="0"/>
              </a:rPr>
              <a:t>Opće pravilo o tumačenju </a:t>
            </a:r>
            <a:endParaRPr lang="hr-HR" dirty="0">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054509"/>
              </p:ext>
            </p:extLst>
          </p:nvPr>
        </p:nvGraphicFramePr>
        <p:xfrm>
          <a:off x="251519" y="1171355"/>
          <a:ext cx="8640959" cy="2533655"/>
        </p:xfrm>
        <a:graphic>
          <a:graphicData uri="http://schemas.openxmlformats.org/drawingml/2006/table">
            <a:tbl>
              <a:tblPr firstRow="1" bandRow="1">
                <a:tableStyleId>{5C22544A-7EE6-4342-B048-85BDC9FD1C3A}</a:tableStyleId>
              </a:tblPr>
              <a:tblGrid>
                <a:gridCol w="1667554">
                  <a:extLst>
                    <a:ext uri="{9D8B030D-6E8A-4147-A177-3AD203B41FA5}">
                      <a16:colId xmlns:a16="http://schemas.microsoft.com/office/drawing/2014/main" val="4280728825"/>
                    </a:ext>
                  </a:extLst>
                </a:gridCol>
                <a:gridCol w="3589030">
                  <a:extLst>
                    <a:ext uri="{9D8B030D-6E8A-4147-A177-3AD203B41FA5}">
                      <a16:colId xmlns:a16="http://schemas.microsoft.com/office/drawing/2014/main" val="2392645731"/>
                    </a:ext>
                  </a:extLst>
                </a:gridCol>
                <a:gridCol w="3384375">
                  <a:extLst>
                    <a:ext uri="{9D8B030D-6E8A-4147-A177-3AD203B41FA5}">
                      <a16:colId xmlns:a16="http://schemas.microsoft.com/office/drawing/2014/main" val="1506601243"/>
                    </a:ext>
                  </a:extLst>
                </a:gridCol>
              </a:tblGrid>
              <a:tr h="679455">
                <a:tc>
                  <a:txBody>
                    <a:bodyPr/>
                    <a:lstStyle/>
                    <a:p>
                      <a:r>
                        <a:rPr lang="hr-HR" dirty="0" err="1" smtClean="0"/>
                        <a:t>Structural</a:t>
                      </a:r>
                      <a:r>
                        <a:rPr lang="hr-HR" dirty="0" smtClean="0"/>
                        <a:t> </a:t>
                      </a:r>
                    </a:p>
                    <a:p>
                      <a:r>
                        <a:rPr lang="hr-HR" dirty="0" smtClean="0"/>
                        <a:t>element</a:t>
                      </a:r>
                      <a:endParaRPr lang="hr-H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smtClean="0"/>
                        <a:t>Croatian</a:t>
                      </a:r>
                    </a:p>
                    <a:p>
                      <a:endParaRPr lang="hr-H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dirty="0" smtClean="0"/>
                        <a:t>English</a:t>
                      </a:r>
                    </a:p>
                    <a:p>
                      <a:endParaRPr lang="hr-HR" dirty="0"/>
                    </a:p>
                  </a:txBody>
                  <a:tcPr/>
                </a:tc>
                <a:extLst>
                  <a:ext uri="{0D108BD9-81ED-4DB2-BD59-A6C34878D82A}">
                    <a16:rowId xmlns:a16="http://schemas.microsoft.com/office/drawing/2014/main" val="65309166"/>
                  </a:ext>
                </a:extLst>
              </a:tr>
              <a:tr h="370840">
                <a:tc>
                  <a:txBody>
                    <a:bodyPr/>
                    <a:lstStyle/>
                    <a:p>
                      <a:endParaRPr lang="hr-HR" dirty="0"/>
                    </a:p>
                  </a:txBody>
                  <a:tcPr/>
                </a:tc>
                <a:tc>
                  <a:txBody>
                    <a:bodyPr/>
                    <a:lstStyle/>
                    <a:p>
                      <a:r>
                        <a:rPr lang="hr-HR" dirty="0" smtClean="0"/>
                        <a:t>Domašaj konvencije</a:t>
                      </a:r>
                      <a:endParaRPr lang="hr-HR" dirty="0"/>
                    </a:p>
                  </a:txBody>
                  <a:tcPr/>
                </a:tc>
                <a:tc>
                  <a:txBody>
                    <a:bodyPr/>
                    <a:lstStyle/>
                    <a:p>
                      <a:endParaRPr lang="hr-HR"/>
                    </a:p>
                  </a:txBody>
                  <a:tcPr/>
                </a:tc>
                <a:extLst>
                  <a:ext uri="{0D108BD9-81ED-4DB2-BD59-A6C34878D82A}">
                    <a16:rowId xmlns:a16="http://schemas.microsoft.com/office/drawing/2014/main" val="2648718646"/>
                  </a:ext>
                </a:extLst>
              </a:tr>
              <a:tr h="370840">
                <a:tc>
                  <a:txBody>
                    <a:bodyPr/>
                    <a:lstStyle/>
                    <a:p>
                      <a:endParaRPr lang="hr-HR" dirty="0"/>
                    </a:p>
                  </a:txBody>
                  <a:tcPr/>
                </a:tc>
                <a:tc>
                  <a:txBody>
                    <a:bodyPr/>
                    <a:lstStyle/>
                    <a:p>
                      <a:r>
                        <a:rPr lang="hr-HR" dirty="0" smtClean="0"/>
                        <a:t>Upotreba izraza</a:t>
                      </a:r>
                      <a:endParaRPr lang="hr-HR" dirty="0"/>
                    </a:p>
                  </a:txBody>
                  <a:tcPr/>
                </a:tc>
                <a:tc>
                  <a:txBody>
                    <a:bodyPr/>
                    <a:lstStyle/>
                    <a:p>
                      <a:endParaRPr lang="hr-HR" dirty="0"/>
                    </a:p>
                  </a:txBody>
                  <a:tcPr/>
                </a:tc>
                <a:extLst>
                  <a:ext uri="{0D108BD9-81ED-4DB2-BD59-A6C34878D82A}">
                    <a16:rowId xmlns:a16="http://schemas.microsoft.com/office/drawing/2014/main" val="3666821177"/>
                  </a:ext>
                </a:extLst>
              </a:tr>
              <a:tr h="370840">
                <a:tc>
                  <a:txBody>
                    <a:bodyPr/>
                    <a:lstStyle/>
                    <a:p>
                      <a:endParaRPr lang="hr-HR" dirty="0"/>
                    </a:p>
                  </a:txBody>
                  <a:tcPr/>
                </a:tc>
                <a:tc>
                  <a:txBody>
                    <a:bodyPr/>
                    <a:lstStyle/>
                    <a:p>
                      <a:r>
                        <a:rPr lang="hr-HR" dirty="0" smtClean="0"/>
                        <a:t>Tumačenje ugovora</a:t>
                      </a:r>
                      <a:endParaRPr lang="hr-HR" dirty="0"/>
                    </a:p>
                  </a:txBody>
                  <a:tcPr/>
                </a:tc>
                <a:tc>
                  <a:txBody>
                    <a:bodyPr/>
                    <a:lstStyle/>
                    <a:p>
                      <a:endParaRPr lang="hr-HR" dirty="0"/>
                    </a:p>
                  </a:txBody>
                  <a:tcPr/>
                </a:tc>
                <a:extLst>
                  <a:ext uri="{0D108BD9-81ED-4DB2-BD59-A6C34878D82A}">
                    <a16:rowId xmlns:a16="http://schemas.microsoft.com/office/drawing/2014/main" val="1227281035"/>
                  </a:ext>
                </a:extLst>
              </a:tr>
              <a:tr h="370840">
                <a:tc>
                  <a:txBody>
                    <a:bodyPr/>
                    <a:lstStyle/>
                    <a:p>
                      <a:endParaRPr lang="hr-HR" dirty="0"/>
                    </a:p>
                  </a:txBody>
                  <a:tcPr/>
                </a:tc>
                <a:tc>
                  <a:txBody>
                    <a:bodyPr/>
                    <a:lstStyle/>
                    <a:p>
                      <a:r>
                        <a:rPr lang="hr-HR" dirty="0" smtClean="0"/>
                        <a:t>Opće pravilo o tumačenju</a:t>
                      </a:r>
                      <a:r>
                        <a:rPr lang="hr-HR" baseline="0" dirty="0" smtClean="0"/>
                        <a:t> </a:t>
                      </a:r>
                      <a:endParaRPr lang="hr-HR" dirty="0"/>
                    </a:p>
                  </a:txBody>
                  <a:tcPr/>
                </a:tc>
                <a:tc>
                  <a:txBody>
                    <a:bodyPr/>
                    <a:lstStyle/>
                    <a:p>
                      <a:endParaRPr lang="hr-HR" dirty="0"/>
                    </a:p>
                  </a:txBody>
                  <a:tcPr/>
                </a:tc>
                <a:extLst>
                  <a:ext uri="{0D108BD9-81ED-4DB2-BD59-A6C34878D82A}">
                    <a16:rowId xmlns:a16="http://schemas.microsoft.com/office/drawing/2014/main" val="2495574692"/>
                  </a:ext>
                </a:extLst>
              </a:tr>
              <a:tr h="370840">
                <a:tc>
                  <a:txBody>
                    <a:bodyPr/>
                    <a:lstStyle/>
                    <a:p>
                      <a:endParaRPr lang="hr-HR" dirty="0"/>
                    </a:p>
                  </a:txBody>
                  <a:tcPr/>
                </a:tc>
                <a:tc>
                  <a:txBody>
                    <a:bodyPr/>
                    <a:lstStyle/>
                    <a:p>
                      <a:r>
                        <a:rPr lang="hr-HR" dirty="0" smtClean="0"/>
                        <a:t>Dopunska sredstva tumačenja</a:t>
                      </a:r>
                      <a:endParaRPr lang="hr-HR" dirty="0"/>
                    </a:p>
                  </a:txBody>
                  <a:tcPr/>
                </a:tc>
                <a:tc>
                  <a:txBody>
                    <a:bodyPr/>
                    <a:lstStyle/>
                    <a:p>
                      <a:endParaRPr lang="hr-HR" dirty="0"/>
                    </a:p>
                  </a:txBody>
                  <a:tcPr/>
                </a:tc>
                <a:extLst>
                  <a:ext uri="{0D108BD9-81ED-4DB2-BD59-A6C34878D82A}">
                    <a16:rowId xmlns:a16="http://schemas.microsoft.com/office/drawing/2014/main" val="94530662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10106636"/>
              </p:ext>
            </p:extLst>
          </p:nvPr>
        </p:nvGraphicFramePr>
        <p:xfrm>
          <a:off x="251519" y="3743032"/>
          <a:ext cx="8640960" cy="2011680"/>
        </p:xfrm>
        <a:graphic>
          <a:graphicData uri="http://schemas.openxmlformats.org/drawingml/2006/table">
            <a:tbl>
              <a:tblPr firstRow="1" bandRow="1">
                <a:tableStyleId>{5C22544A-7EE6-4342-B048-85BDC9FD1C3A}</a:tableStyleId>
              </a:tblPr>
              <a:tblGrid>
                <a:gridCol w="1656185">
                  <a:extLst>
                    <a:ext uri="{9D8B030D-6E8A-4147-A177-3AD203B41FA5}">
                      <a16:colId xmlns:a16="http://schemas.microsoft.com/office/drawing/2014/main" val="1570956473"/>
                    </a:ext>
                  </a:extLst>
                </a:gridCol>
                <a:gridCol w="3600400">
                  <a:extLst>
                    <a:ext uri="{9D8B030D-6E8A-4147-A177-3AD203B41FA5}">
                      <a16:colId xmlns:a16="http://schemas.microsoft.com/office/drawing/2014/main" val="326396151"/>
                    </a:ext>
                  </a:extLst>
                </a:gridCol>
                <a:gridCol w="3384375">
                  <a:extLst>
                    <a:ext uri="{9D8B030D-6E8A-4147-A177-3AD203B41FA5}">
                      <a16:colId xmlns:a16="http://schemas.microsoft.com/office/drawing/2014/main" val="1480585235"/>
                    </a:ext>
                  </a:extLst>
                </a:gridCol>
              </a:tblGrid>
              <a:tr h="724734">
                <a:tc>
                  <a:txBody>
                    <a:bodyPr/>
                    <a:lstStyle/>
                    <a:p>
                      <a:endParaRPr lang="hr-HR" dirty="0"/>
                    </a:p>
                  </a:txBody>
                  <a:tcPr/>
                </a:tc>
                <a:tc>
                  <a:txBody>
                    <a:bodyPr/>
                    <a:lstStyle/>
                    <a:p>
                      <a:r>
                        <a:rPr lang="hr-HR" b="0" dirty="0" smtClean="0">
                          <a:solidFill>
                            <a:schemeClr val="tx1"/>
                          </a:solidFill>
                        </a:rPr>
                        <a:t>Tumačenje ugovora kojih je vjerodostojnost teksta utvrđena  na dva ili više jezika</a:t>
                      </a:r>
                      <a:endParaRPr lang="hr-HR" b="0" dirty="0">
                        <a:solidFill>
                          <a:schemeClr val="tx1"/>
                        </a:solidFill>
                      </a:endParaRPr>
                    </a:p>
                  </a:txBody>
                  <a:tcPr/>
                </a:tc>
                <a:tc>
                  <a:txBody>
                    <a:bodyPr/>
                    <a:lstStyle/>
                    <a:p>
                      <a:endParaRPr lang="hr-HR" dirty="0"/>
                    </a:p>
                  </a:txBody>
                  <a:tcPr/>
                </a:tc>
                <a:extLst>
                  <a:ext uri="{0D108BD9-81ED-4DB2-BD59-A6C34878D82A}">
                    <a16:rowId xmlns:a16="http://schemas.microsoft.com/office/drawing/2014/main" val="4247824132"/>
                  </a:ext>
                </a:extLst>
              </a:tr>
              <a:tr h="325819">
                <a:tc>
                  <a:txBody>
                    <a:bodyPr/>
                    <a:lstStyle/>
                    <a:p>
                      <a:endParaRPr lang="hr-HR"/>
                    </a:p>
                  </a:txBody>
                  <a:tcPr/>
                </a:tc>
                <a:tc>
                  <a:txBody>
                    <a:bodyPr/>
                    <a:lstStyle/>
                    <a:p>
                      <a:r>
                        <a:rPr lang="hr-HR" dirty="0" smtClean="0"/>
                        <a:t>Vjerodostojni tekstovi </a:t>
                      </a:r>
                      <a:endParaRPr lang="hr-HR" dirty="0"/>
                    </a:p>
                  </a:txBody>
                  <a:tcPr/>
                </a:tc>
                <a:tc>
                  <a:txBody>
                    <a:bodyPr/>
                    <a:lstStyle/>
                    <a:p>
                      <a:endParaRPr lang="hr-HR" dirty="0"/>
                    </a:p>
                  </a:txBody>
                  <a:tcPr/>
                </a:tc>
                <a:extLst>
                  <a:ext uri="{0D108BD9-81ED-4DB2-BD59-A6C34878D82A}">
                    <a16:rowId xmlns:a16="http://schemas.microsoft.com/office/drawing/2014/main" val="2536341841"/>
                  </a:ext>
                </a:extLst>
              </a:tr>
              <a:tr h="325819">
                <a:tc>
                  <a:txBody>
                    <a:bodyPr/>
                    <a:lstStyle/>
                    <a:p>
                      <a:endParaRPr lang="hr-HR"/>
                    </a:p>
                  </a:txBody>
                  <a:tcPr/>
                </a:tc>
                <a:tc>
                  <a:txBody>
                    <a:bodyPr/>
                    <a:lstStyle/>
                    <a:p>
                      <a:endParaRPr lang="hr-HR" dirty="0"/>
                    </a:p>
                  </a:txBody>
                  <a:tcPr/>
                </a:tc>
                <a:tc>
                  <a:txBody>
                    <a:bodyPr/>
                    <a:lstStyle/>
                    <a:p>
                      <a:endParaRPr lang="hr-HR"/>
                    </a:p>
                  </a:txBody>
                  <a:tcPr/>
                </a:tc>
                <a:extLst>
                  <a:ext uri="{0D108BD9-81ED-4DB2-BD59-A6C34878D82A}">
                    <a16:rowId xmlns:a16="http://schemas.microsoft.com/office/drawing/2014/main" val="1024257507"/>
                  </a:ext>
                </a:extLst>
              </a:tr>
              <a:tr h="325819">
                <a:tc>
                  <a:txBody>
                    <a:bodyPr/>
                    <a:lstStyle/>
                    <a:p>
                      <a:endParaRPr lang="hr-HR"/>
                    </a:p>
                  </a:txBody>
                  <a:tcPr/>
                </a:tc>
                <a:tc>
                  <a:txBody>
                    <a:bodyPr/>
                    <a:lstStyle/>
                    <a:p>
                      <a:endParaRPr lang="hr-HR"/>
                    </a:p>
                  </a:txBody>
                  <a:tcPr/>
                </a:tc>
                <a:tc>
                  <a:txBody>
                    <a:bodyPr/>
                    <a:lstStyle/>
                    <a:p>
                      <a:endParaRPr lang="hr-HR" dirty="0"/>
                    </a:p>
                  </a:txBody>
                  <a:tcPr/>
                </a:tc>
                <a:extLst>
                  <a:ext uri="{0D108BD9-81ED-4DB2-BD59-A6C34878D82A}">
                    <a16:rowId xmlns:a16="http://schemas.microsoft.com/office/drawing/2014/main" val="1107579658"/>
                  </a:ext>
                </a:extLst>
              </a:tr>
            </a:tbl>
          </a:graphicData>
        </a:graphic>
      </p:graphicFrame>
    </p:spTree>
    <p:extLst>
      <p:ext uri="{BB962C8B-B14F-4D97-AF65-F5344CB8AC3E}">
        <p14:creationId xmlns:p14="http://schemas.microsoft.com/office/powerpoint/2010/main" val="690032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550107"/>
          </a:xfrm>
        </p:spPr>
        <p:txBody>
          <a:bodyPr>
            <a:normAutofit/>
          </a:bodyPr>
          <a:lstStyle/>
          <a:p>
            <a:r>
              <a:rPr lang="hr-HR" sz="3200" dirty="0" err="1" smtClean="0"/>
              <a:t>Translation</a:t>
            </a:r>
            <a:r>
              <a:rPr lang="hr-HR" sz="3200" dirty="0" smtClean="0"/>
              <a:t> </a:t>
            </a:r>
            <a:r>
              <a:rPr lang="hr-HR" sz="3200" dirty="0" err="1" smtClean="0"/>
              <a:t>practice</a:t>
            </a:r>
            <a:endParaRPr lang="hr-HR" sz="3200" dirty="0"/>
          </a:p>
        </p:txBody>
      </p:sp>
      <p:sp>
        <p:nvSpPr>
          <p:cNvPr id="3" name="Content Placeholder 2"/>
          <p:cNvSpPr>
            <a:spLocks noGrp="1"/>
          </p:cNvSpPr>
          <p:nvPr>
            <p:ph idx="1"/>
          </p:nvPr>
        </p:nvSpPr>
        <p:spPr>
          <a:xfrm>
            <a:off x="251520" y="1772816"/>
            <a:ext cx="8892479" cy="4096278"/>
          </a:xfrm>
        </p:spPr>
        <p:txBody>
          <a:bodyPr>
            <a:normAutofit/>
          </a:bodyPr>
          <a:lstStyle/>
          <a:p>
            <a:r>
              <a:rPr lang="hr-HR" sz="2400" dirty="0" err="1" smtClean="0"/>
              <a:t>The</a:t>
            </a:r>
            <a:r>
              <a:rPr lang="hr-HR" sz="2400" dirty="0" smtClean="0"/>
              <a:t> </a:t>
            </a:r>
            <a:r>
              <a:rPr lang="hr-HR" sz="2400" b="1" dirty="0" smtClean="0"/>
              <a:t>INTRODUCTION</a:t>
            </a:r>
            <a:r>
              <a:rPr lang="hr-HR" sz="2400" dirty="0" smtClean="0"/>
              <a:t>: </a:t>
            </a:r>
            <a:r>
              <a:rPr lang="hr-HR" sz="2400" dirty="0" err="1" smtClean="0"/>
              <a:t>The</a:t>
            </a:r>
            <a:r>
              <a:rPr lang="hr-HR" sz="2400" dirty="0" smtClean="0"/>
              <a:t> </a:t>
            </a:r>
            <a:r>
              <a:rPr lang="hr-HR" sz="2400" dirty="0" err="1" smtClean="0"/>
              <a:t>States</a:t>
            </a:r>
            <a:r>
              <a:rPr lang="hr-HR" sz="2400" dirty="0" smtClean="0"/>
              <a:t> </a:t>
            </a:r>
            <a:r>
              <a:rPr lang="hr-HR" sz="2400" dirty="0" err="1" smtClean="0"/>
              <a:t>Parties</a:t>
            </a:r>
            <a:r>
              <a:rPr lang="hr-HR" sz="2400" dirty="0" smtClean="0"/>
              <a:t>… </a:t>
            </a:r>
            <a:r>
              <a:rPr lang="hr-HR" sz="2400" dirty="0" err="1" smtClean="0"/>
              <a:t>and</a:t>
            </a:r>
            <a:r>
              <a:rPr lang="hr-HR" sz="2400" dirty="0" smtClean="0"/>
              <a:t> </a:t>
            </a:r>
            <a:r>
              <a:rPr lang="hr-HR" sz="2400" dirty="0" err="1" smtClean="0"/>
              <a:t>social</a:t>
            </a:r>
            <a:r>
              <a:rPr lang="hr-HR" sz="2400" dirty="0" smtClean="0"/>
              <a:t> </a:t>
            </a:r>
            <a:r>
              <a:rPr lang="hr-HR" sz="2400" dirty="0" err="1" smtClean="0"/>
              <a:t>systems</a:t>
            </a:r>
            <a:r>
              <a:rPr lang="hr-HR" sz="2400" dirty="0" smtClean="0"/>
              <a:t>,</a:t>
            </a:r>
          </a:p>
          <a:p>
            <a:endParaRPr lang="hr-HR" sz="2400" dirty="0"/>
          </a:p>
          <a:p>
            <a:pPr marL="0" indent="0">
              <a:buNone/>
            </a:pPr>
            <a:r>
              <a:rPr lang="hr-HR" sz="2400" b="1" dirty="0" smtClean="0"/>
              <a:t>Art. 2 </a:t>
            </a:r>
            <a:r>
              <a:rPr lang="hr-HR" sz="2400" dirty="0" smtClean="0"/>
              <a:t>Use </a:t>
            </a:r>
            <a:r>
              <a:rPr lang="hr-HR" sz="2400" dirty="0" err="1" smtClean="0"/>
              <a:t>of</a:t>
            </a:r>
            <a:r>
              <a:rPr lang="hr-HR" sz="2400" dirty="0" smtClean="0"/>
              <a:t> </a:t>
            </a:r>
            <a:r>
              <a:rPr lang="hr-HR" sz="2400" dirty="0" err="1" smtClean="0"/>
              <a:t>Terms</a:t>
            </a:r>
            <a:r>
              <a:rPr lang="hr-HR" sz="2400" dirty="0"/>
              <a:t>:</a:t>
            </a:r>
            <a:r>
              <a:rPr lang="hr-HR" sz="2400" dirty="0" smtClean="0"/>
              <a:t> </a:t>
            </a:r>
          </a:p>
          <a:p>
            <a:pPr marL="0" indent="0">
              <a:buNone/>
            </a:pPr>
            <a:r>
              <a:rPr lang="hr-HR" sz="2400" dirty="0"/>
              <a:t> </a:t>
            </a:r>
            <a:r>
              <a:rPr lang="hr-HR" sz="2400" dirty="0" smtClean="0"/>
              <a:t>         </a:t>
            </a:r>
            <a:r>
              <a:rPr lang="hr-HR" sz="2400" dirty="0" err="1" smtClean="0"/>
              <a:t>sections</a:t>
            </a:r>
            <a:r>
              <a:rPr lang="hr-HR" sz="2400" dirty="0" smtClean="0"/>
              <a:t>: a) </a:t>
            </a:r>
            <a:r>
              <a:rPr lang="hr-HR" sz="2400" dirty="0" err="1" smtClean="0"/>
              <a:t>and</a:t>
            </a:r>
            <a:r>
              <a:rPr lang="hr-HR" sz="2400" dirty="0" smtClean="0"/>
              <a:t> b)</a:t>
            </a:r>
          </a:p>
          <a:p>
            <a:pPr marL="0" indent="0">
              <a:buNone/>
            </a:pPr>
            <a:endParaRPr lang="hr-HR" sz="2400" dirty="0" smtClean="0"/>
          </a:p>
          <a:p>
            <a:pPr marL="0" indent="0">
              <a:buNone/>
            </a:pPr>
            <a:r>
              <a:rPr lang="hr-HR" sz="2400" b="1" dirty="0" smtClean="0"/>
              <a:t>Art 31</a:t>
            </a:r>
            <a:r>
              <a:rPr lang="hr-HR" sz="2400" dirty="0" smtClean="0"/>
              <a:t> General </a:t>
            </a:r>
            <a:r>
              <a:rPr lang="hr-HR" sz="2400" dirty="0" err="1" smtClean="0"/>
              <a:t>rule</a:t>
            </a:r>
            <a:r>
              <a:rPr lang="hr-HR" sz="2400" dirty="0" smtClean="0"/>
              <a:t> </a:t>
            </a:r>
            <a:r>
              <a:rPr lang="hr-HR" sz="2400" dirty="0" err="1" smtClean="0"/>
              <a:t>of</a:t>
            </a:r>
            <a:r>
              <a:rPr lang="hr-HR" sz="2400" dirty="0" smtClean="0"/>
              <a:t> </a:t>
            </a:r>
            <a:r>
              <a:rPr lang="hr-HR" sz="2400" dirty="0" err="1" smtClean="0"/>
              <a:t>interpretation</a:t>
            </a:r>
            <a:r>
              <a:rPr lang="hr-HR" sz="2400" dirty="0" smtClean="0"/>
              <a:t>:</a:t>
            </a:r>
          </a:p>
          <a:p>
            <a:pPr marL="0" indent="0">
              <a:buNone/>
            </a:pPr>
            <a:r>
              <a:rPr lang="hr-HR" sz="2400" dirty="0"/>
              <a:t> </a:t>
            </a:r>
            <a:r>
              <a:rPr lang="hr-HR" sz="2400" dirty="0" smtClean="0"/>
              <a:t>             </a:t>
            </a:r>
            <a:r>
              <a:rPr lang="hr-HR" sz="2400" dirty="0" err="1" smtClean="0"/>
              <a:t>subsection</a:t>
            </a:r>
            <a:r>
              <a:rPr lang="hr-HR" sz="2400" dirty="0" smtClean="0"/>
              <a:t> 3, </a:t>
            </a:r>
            <a:r>
              <a:rPr lang="hr-HR" sz="2400" dirty="0" err="1" smtClean="0"/>
              <a:t>including</a:t>
            </a:r>
            <a:r>
              <a:rPr lang="hr-HR" sz="2400" dirty="0" smtClean="0"/>
              <a:t> </a:t>
            </a:r>
            <a:r>
              <a:rPr lang="hr-HR" sz="2400" dirty="0" err="1" smtClean="0"/>
              <a:t>parts</a:t>
            </a:r>
            <a:r>
              <a:rPr lang="hr-HR" sz="2400" dirty="0" smtClean="0"/>
              <a:t> a) to c) </a:t>
            </a:r>
            <a:endParaRPr lang="hr-HR" sz="2400" dirty="0"/>
          </a:p>
          <a:p>
            <a:pPr marL="0" indent="0">
              <a:buNone/>
            </a:pPr>
            <a:endParaRPr lang="hr-HR" sz="2400" dirty="0"/>
          </a:p>
        </p:txBody>
      </p:sp>
      <p:sp>
        <p:nvSpPr>
          <p:cNvPr id="4" name="Rectangle 3"/>
          <p:cNvSpPr/>
          <p:nvPr/>
        </p:nvSpPr>
        <p:spPr>
          <a:xfrm>
            <a:off x="822959" y="908720"/>
            <a:ext cx="6995890" cy="646331"/>
          </a:xfrm>
          <a:prstGeom prst="rect">
            <a:avLst/>
          </a:prstGeom>
        </p:spPr>
        <p:txBody>
          <a:bodyPr wrap="none">
            <a:spAutoFit/>
          </a:bodyPr>
          <a:lstStyle/>
          <a:p>
            <a:r>
              <a:rPr lang="hr-HR" b="1" i="1" dirty="0" err="1" smtClean="0">
                <a:solidFill>
                  <a:srgbClr val="0070C0"/>
                </a:solidFill>
              </a:rPr>
              <a:t>Translate</a:t>
            </a:r>
            <a:r>
              <a:rPr lang="hr-HR" b="1" i="1" dirty="0" smtClean="0">
                <a:solidFill>
                  <a:srgbClr val="0070C0"/>
                </a:solidFill>
              </a:rPr>
              <a:t> </a:t>
            </a:r>
            <a:r>
              <a:rPr lang="hr-HR" b="1" i="1" dirty="0" err="1" smtClean="0">
                <a:solidFill>
                  <a:srgbClr val="0070C0"/>
                </a:solidFill>
              </a:rPr>
              <a:t>the</a:t>
            </a:r>
            <a:r>
              <a:rPr lang="hr-HR" b="1" i="1" dirty="0" smtClean="0">
                <a:solidFill>
                  <a:srgbClr val="0070C0"/>
                </a:solidFill>
              </a:rPr>
              <a:t> </a:t>
            </a:r>
            <a:r>
              <a:rPr lang="hr-HR" b="1" i="1" dirty="0" err="1" smtClean="0">
                <a:solidFill>
                  <a:srgbClr val="0070C0"/>
                </a:solidFill>
              </a:rPr>
              <a:t>following</a:t>
            </a:r>
            <a:r>
              <a:rPr lang="hr-HR" b="1" i="1" dirty="0" smtClean="0">
                <a:solidFill>
                  <a:srgbClr val="0070C0"/>
                </a:solidFill>
              </a:rPr>
              <a:t> </a:t>
            </a:r>
            <a:r>
              <a:rPr lang="hr-HR" b="1" i="1" dirty="0" err="1" smtClean="0">
                <a:solidFill>
                  <a:srgbClr val="0070C0"/>
                </a:solidFill>
              </a:rPr>
              <a:t>parts</a:t>
            </a:r>
            <a:r>
              <a:rPr lang="hr-HR" b="1" i="1" dirty="0" smtClean="0">
                <a:solidFill>
                  <a:srgbClr val="0070C0"/>
                </a:solidFill>
              </a:rPr>
              <a:t> </a:t>
            </a:r>
            <a:r>
              <a:rPr lang="hr-HR" b="1" i="1" dirty="0" err="1" smtClean="0">
                <a:solidFill>
                  <a:srgbClr val="0070C0"/>
                </a:solidFill>
              </a:rPr>
              <a:t>of</a:t>
            </a:r>
            <a:r>
              <a:rPr lang="hr-HR" b="1" i="1" dirty="0" smtClean="0">
                <a:solidFill>
                  <a:srgbClr val="0070C0"/>
                </a:solidFill>
              </a:rPr>
              <a:t> </a:t>
            </a:r>
            <a:r>
              <a:rPr lang="hr-HR" b="1" i="1" dirty="0" err="1" smtClean="0">
                <a:solidFill>
                  <a:srgbClr val="0070C0"/>
                </a:solidFill>
              </a:rPr>
              <a:t>the</a:t>
            </a:r>
            <a:r>
              <a:rPr lang="hr-HR" b="1" i="1" dirty="0" smtClean="0">
                <a:solidFill>
                  <a:srgbClr val="0070C0"/>
                </a:solidFill>
              </a:rPr>
              <a:t> </a:t>
            </a:r>
            <a:r>
              <a:rPr lang="hr-HR" b="1" i="1" dirty="0" err="1" smtClean="0">
                <a:solidFill>
                  <a:srgbClr val="0070C0"/>
                </a:solidFill>
              </a:rPr>
              <a:t>Convention</a:t>
            </a:r>
            <a:r>
              <a:rPr lang="hr-HR" b="1" i="1" dirty="0" smtClean="0">
                <a:solidFill>
                  <a:srgbClr val="0070C0"/>
                </a:solidFill>
              </a:rPr>
              <a:t> </a:t>
            </a:r>
            <a:r>
              <a:rPr lang="hr-HR" b="1" i="1" dirty="0" err="1" smtClean="0">
                <a:solidFill>
                  <a:srgbClr val="0070C0"/>
                </a:solidFill>
              </a:rPr>
              <a:t>into</a:t>
            </a:r>
            <a:r>
              <a:rPr lang="hr-HR" b="1" i="1" dirty="0" smtClean="0">
                <a:solidFill>
                  <a:srgbClr val="0070C0"/>
                </a:solidFill>
              </a:rPr>
              <a:t> Croatian.</a:t>
            </a:r>
          </a:p>
          <a:p>
            <a:r>
              <a:rPr lang="hr-HR" b="1" i="1" dirty="0" err="1" smtClean="0">
                <a:solidFill>
                  <a:srgbClr val="0070C0"/>
                </a:solidFill>
              </a:rPr>
              <a:t>Compare</a:t>
            </a:r>
            <a:r>
              <a:rPr lang="hr-HR" b="1" i="1" dirty="0" smtClean="0">
                <a:solidFill>
                  <a:srgbClr val="0070C0"/>
                </a:solidFill>
              </a:rPr>
              <a:t> </a:t>
            </a:r>
            <a:r>
              <a:rPr lang="hr-HR" b="1" i="1" dirty="0" err="1" smtClean="0">
                <a:solidFill>
                  <a:srgbClr val="0070C0"/>
                </a:solidFill>
              </a:rPr>
              <a:t>your</a:t>
            </a:r>
            <a:r>
              <a:rPr lang="hr-HR" b="1" i="1" dirty="0" smtClean="0">
                <a:solidFill>
                  <a:srgbClr val="0070C0"/>
                </a:solidFill>
              </a:rPr>
              <a:t> </a:t>
            </a:r>
            <a:r>
              <a:rPr lang="hr-HR" b="1" i="1" dirty="0" err="1" smtClean="0">
                <a:solidFill>
                  <a:srgbClr val="0070C0"/>
                </a:solidFill>
              </a:rPr>
              <a:t>translation</a:t>
            </a:r>
            <a:r>
              <a:rPr lang="hr-HR" b="1" i="1" dirty="0" smtClean="0">
                <a:solidFill>
                  <a:srgbClr val="0070C0"/>
                </a:solidFill>
              </a:rPr>
              <a:t> </a:t>
            </a:r>
            <a:r>
              <a:rPr lang="hr-HR" b="1" i="1" dirty="0" err="1" smtClean="0">
                <a:solidFill>
                  <a:srgbClr val="0070C0"/>
                </a:solidFill>
              </a:rPr>
              <a:t>with</a:t>
            </a:r>
            <a:r>
              <a:rPr lang="hr-HR" b="1" i="1" dirty="0" smtClean="0">
                <a:solidFill>
                  <a:srgbClr val="0070C0"/>
                </a:solidFill>
              </a:rPr>
              <a:t> </a:t>
            </a:r>
            <a:r>
              <a:rPr lang="hr-HR" b="1" i="1" dirty="0" err="1" smtClean="0">
                <a:solidFill>
                  <a:srgbClr val="0070C0"/>
                </a:solidFill>
              </a:rPr>
              <a:t>the</a:t>
            </a:r>
            <a:r>
              <a:rPr lang="hr-HR" b="1" i="1" dirty="0" smtClean="0">
                <a:solidFill>
                  <a:srgbClr val="0070C0"/>
                </a:solidFill>
              </a:rPr>
              <a:t> </a:t>
            </a:r>
            <a:r>
              <a:rPr lang="hr-HR" b="1" i="1" dirty="0" err="1" smtClean="0">
                <a:solidFill>
                  <a:srgbClr val="0070C0"/>
                </a:solidFill>
              </a:rPr>
              <a:t>official</a:t>
            </a:r>
            <a:r>
              <a:rPr lang="hr-HR" b="1" i="1" dirty="0" smtClean="0">
                <a:solidFill>
                  <a:srgbClr val="0070C0"/>
                </a:solidFill>
              </a:rPr>
              <a:t> </a:t>
            </a:r>
            <a:r>
              <a:rPr lang="hr-HR" b="1" i="1" dirty="0" err="1" smtClean="0">
                <a:solidFill>
                  <a:srgbClr val="0070C0"/>
                </a:solidFill>
              </a:rPr>
              <a:t>translation</a:t>
            </a:r>
            <a:r>
              <a:rPr lang="hr-HR" b="1" i="1" dirty="0" smtClean="0">
                <a:solidFill>
                  <a:srgbClr val="0070C0"/>
                </a:solidFill>
              </a:rPr>
              <a:t> </a:t>
            </a:r>
            <a:r>
              <a:rPr lang="hr-HR" b="1" i="1" dirty="0" err="1" smtClean="0">
                <a:solidFill>
                  <a:srgbClr val="0070C0"/>
                </a:solidFill>
              </a:rPr>
              <a:t>published</a:t>
            </a:r>
            <a:r>
              <a:rPr lang="hr-HR" b="1" i="1" dirty="0" smtClean="0">
                <a:solidFill>
                  <a:srgbClr val="0070C0"/>
                </a:solidFill>
              </a:rPr>
              <a:t> </a:t>
            </a:r>
            <a:r>
              <a:rPr lang="hr-HR" b="1" i="1" dirty="0" err="1" smtClean="0">
                <a:solidFill>
                  <a:srgbClr val="0070C0"/>
                </a:solidFill>
              </a:rPr>
              <a:t>in</a:t>
            </a:r>
            <a:r>
              <a:rPr lang="hr-HR" b="1" i="1" dirty="0" smtClean="0">
                <a:solidFill>
                  <a:srgbClr val="0070C0"/>
                </a:solidFill>
              </a:rPr>
              <a:t> NN. </a:t>
            </a:r>
            <a:endParaRPr lang="hr-HR" dirty="0"/>
          </a:p>
        </p:txBody>
      </p:sp>
    </p:spTree>
    <p:extLst>
      <p:ext uri="{BB962C8B-B14F-4D97-AF65-F5344CB8AC3E}">
        <p14:creationId xmlns:p14="http://schemas.microsoft.com/office/powerpoint/2010/main" val="9723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66132"/>
          </a:xfrm>
        </p:spPr>
        <p:txBody>
          <a:bodyPr>
            <a:normAutofit/>
          </a:bodyPr>
          <a:lstStyle/>
          <a:p>
            <a:pPr>
              <a:spcBef>
                <a:spcPct val="20000"/>
              </a:spcBef>
            </a:pPr>
            <a:r>
              <a:rPr lang="en-GB" sz="4000" b="1" dirty="0" smtClean="0">
                <a:solidFill>
                  <a:schemeClr val="tx1">
                    <a:tint val="75000"/>
                  </a:schemeClr>
                </a:solidFill>
                <a:latin typeface="+mn-lt"/>
                <a:ea typeface="+mn-ea"/>
                <a:cs typeface="+mn-cs"/>
              </a:rPr>
              <a:t>What is public international law?</a:t>
            </a:r>
            <a:endParaRPr lang="en-GB" sz="4000" b="1" dirty="0">
              <a:solidFill>
                <a:schemeClr val="tx1">
                  <a:tint val="75000"/>
                </a:schemeClr>
              </a:solidFill>
              <a:latin typeface="+mn-lt"/>
              <a:ea typeface="+mn-ea"/>
              <a:cs typeface="+mn-cs"/>
            </a:endParaRPr>
          </a:p>
        </p:txBody>
      </p:sp>
      <p:sp>
        <p:nvSpPr>
          <p:cNvPr id="3" name="Content Placeholder 2"/>
          <p:cNvSpPr>
            <a:spLocks noGrp="1"/>
          </p:cNvSpPr>
          <p:nvPr>
            <p:ph idx="1"/>
          </p:nvPr>
        </p:nvSpPr>
        <p:spPr>
          <a:xfrm>
            <a:off x="277343" y="1772816"/>
            <a:ext cx="8862982" cy="4408825"/>
          </a:xfrm>
        </p:spPr>
        <p:txBody>
          <a:bodyPr>
            <a:noAutofit/>
          </a:bodyPr>
          <a:lstStyle/>
          <a:p>
            <a:r>
              <a:rPr lang="en-GB" sz="2800" b="1" i="1" dirty="0" smtClean="0">
                <a:solidFill>
                  <a:srgbClr val="0070C0"/>
                </a:solidFill>
              </a:rPr>
              <a:t>Establish the proper word order to get the definition.</a:t>
            </a:r>
            <a:r>
              <a:rPr lang="en-GB" sz="2800" i="1" dirty="0" smtClean="0">
                <a:solidFill>
                  <a:srgbClr val="0070C0"/>
                </a:solidFill>
              </a:rPr>
              <a:t> </a:t>
            </a:r>
          </a:p>
          <a:p>
            <a:endParaRPr lang="en-GB" sz="1000" i="1" dirty="0" smtClean="0">
              <a:solidFill>
                <a:srgbClr val="0070C0"/>
              </a:solidFill>
            </a:endParaRPr>
          </a:p>
          <a:p>
            <a:pPr>
              <a:buNone/>
            </a:pPr>
            <a:r>
              <a:rPr lang="en-GB" sz="2800" dirty="0" smtClean="0">
                <a:solidFill>
                  <a:srgbClr val="C00000"/>
                </a:solidFill>
              </a:rPr>
              <a:t>in their international relations with one another and with private individuals,</a:t>
            </a:r>
            <a:endParaRPr lang="en-GB" sz="2800" i="1" dirty="0" smtClean="0">
              <a:solidFill>
                <a:srgbClr val="C00000"/>
              </a:solidFill>
            </a:endParaRPr>
          </a:p>
          <a:p>
            <a:pPr>
              <a:buNone/>
            </a:pPr>
            <a:r>
              <a:rPr lang="en-GB" sz="2800" dirty="0" smtClean="0">
                <a:solidFill>
                  <a:srgbClr val="FFC000"/>
                </a:solidFill>
              </a:rPr>
              <a:t>dealing with the conduct of States and of international organizations </a:t>
            </a:r>
            <a:endParaRPr lang="en-GB" sz="2800" i="1" dirty="0" smtClean="0">
              <a:solidFill>
                <a:srgbClr val="FFC000"/>
              </a:solidFill>
            </a:endParaRPr>
          </a:p>
          <a:p>
            <a:pPr>
              <a:buNone/>
            </a:pPr>
            <a:r>
              <a:rPr lang="en-GB" sz="2800" dirty="0" smtClean="0">
                <a:solidFill>
                  <a:srgbClr val="00B050"/>
                </a:solidFill>
              </a:rPr>
              <a:t>minority groups and transnational companies</a:t>
            </a:r>
          </a:p>
          <a:p>
            <a:pPr>
              <a:buNone/>
            </a:pPr>
            <a:r>
              <a:rPr lang="en-GB" sz="2800" dirty="0" smtClean="0"/>
              <a:t>International Law consists of the rules and principles of general application</a:t>
            </a:r>
            <a:r>
              <a:rPr lang="en-US" sz="2800" dirty="0" smtClean="0"/>
              <a:t>, </a:t>
            </a:r>
            <a:endParaRPr lang="hr-HR" sz="2800" i="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ct val="20000"/>
              </a:spcBef>
            </a:pPr>
            <a:r>
              <a:rPr lang="hr-HR" sz="4000" b="1" dirty="0" err="1" smtClean="0">
                <a:solidFill>
                  <a:schemeClr val="tx1">
                    <a:tint val="75000"/>
                  </a:schemeClr>
                </a:solidFill>
                <a:latin typeface="+mn-lt"/>
                <a:ea typeface="+mn-ea"/>
                <a:cs typeface="+mn-cs"/>
              </a:rPr>
              <a:t>What</a:t>
            </a:r>
            <a:r>
              <a:rPr lang="hr-HR" sz="4000" b="1" dirty="0" smtClean="0">
                <a:solidFill>
                  <a:schemeClr val="tx1">
                    <a:tint val="75000"/>
                  </a:schemeClr>
                </a:solidFill>
                <a:latin typeface="+mn-lt"/>
                <a:ea typeface="+mn-ea"/>
                <a:cs typeface="+mn-cs"/>
              </a:rPr>
              <a:t> is </a:t>
            </a:r>
            <a:r>
              <a:rPr lang="hr-HR" sz="4000" b="1" dirty="0" err="1" smtClean="0">
                <a:solidFill>
                  <a:schemeClr val="tx1">
                    <a:tint val="75000"/>
                  </a:schemeClr>
                </a:solidFill>
                <a:latin typeface="+mn-lt"/>
                <a:ea typeface="+mn-ea"/>
                <a:cs typeface="+mn-cs"/>
              </a:rPr>
              <a:t>public</a:t>
            </a:r>
            <a:r>
              <a:rPr lang="hr-HR" sz="4000" b="1" dirty="0" smtClean="0">
                <a:solidFill>
                  <a:schemeClr val="tx1">
                    <a:tint val="75000"/>
                  </a:schemeClr>
                </a:solidFill>
                <a:latin typeface="+mn-lt"/>
                <a:ea typeface="+mn-ea"/>
                <a:cs typeface="+mn-cs"/>
              </a:rPr>
              <a:t> </a:t>
            </a:r>
            <a:r>
              <a:rPr lang="hr-HR" sz="4000" b="1" dirty="0" err="1" smtClean="0">
                <a:solidFill>
                  <a:schemeClr val="tx1">
                    <a:tint val="75000"/>
                  </a:schemeClr>
                </a:solidFill>
                <a:latin typeface="+mn-lt"/>
                <a:ea typeface="+mn-ea"/>
                <a:cs typeface="+mn-cs"/>
              </a:rPr>
              <a:t>international</a:t>
            </a:r>
            <a:r>
              <a:rPr lang="hr-HR" sz="4000" b="1" dirty="0" smtClean="0">
                <a:solidFill>
                  <a:schemeClr val="tx1">
                    <a:tint val="75000"/>
                  </a:schemeClr>
                </a:solidFill>
                <a:latin typeface="+mn-lt"/>
                <a:ea typeface="+mn-ea"/>
                <a:cs typeface="+mn-cs"/>
              </a:rPr>
              <a:t> </a:t>
            </a:r>
            <a:r>
              <a:rPr lang="hr-HR" sz="4000" b="1" dirty="0" err="1" smtClean="0">
                <a:solidFill>
                  <a:schemeClr val="tx1">
                    <a:tint val="75000"/>
                  </a:schemeClr>
                </a:solidFill>
                <a:latin typeface="+mn-lt"/>
                <a:ea typeface="+mn-ea"/>
                <a:cs typeface="+mn-cs"/>
              </a:rPr>
              <a:t>law</a:t>
            </a:r>
            <a:r>
              <a:rPr lang="hr-HR" sz="4000" b="1" dirty="0" smtClean="0">
                <a:solidFill>
                  <a:schemeClr val="tx1">
                    <a:tint val="75000"/>
                  </a:schemeClr>
                </a:solidFill>
                <a:latin typeface="+mn-lt"/>
                <a:ea typeface="+mn-ea"/>
                <a:cs typeface="+mn-cs"/>
              </a:rPr>
              <a:t>?</a:t>
            </a:r>
            <a:endParaRPr lang="hr-HR" sz="4000" b="1" dirty="0">
              <a:solidFill>
                <a:schemeClr val="tx1">
                  <a:tint val="75000"/>
                </a:schemeClr>
              </a:solidFill>
              <a:latin typeface="+mn-lt"/>
              <a:ea typeface="+mn-ea"/>
              <a:cs typeface="+mn-cs"/>
            </a:endParaRPr>
          </a:p>
        </p:txBody>
      </p:sp>
      <p:sp>
        <p:nvSpPr>
          <p:cNvPr id="3" name="Content Placeholder 2"/>
          <p:cNvSpPr>
            <a:spLocks noGrp="1"/>
          </p:cNvSpPr>
          <p:nvPr>
            <p:ph idx="1"/>
          </p:nvPr>
        </p:nvSpPr>
        <p:spPr>
          <a:xfrm>
            <a:off x="395536" y="1988840"/>
            <a:ext cx="8208912" cy="4023360"/>
          </a:xfrm>
        </p:spPr>
        <p:txBody>
          <a:bodyPr>
            <a:normAutofit/>
          </a:bodyPr>
          <a:lstStyle/>
          <a:p>
            <a:pPr>
              <a:buNone/>
            </a:pPr>
            <a:r>
              <a:rPr lang="hr-HR" sz="2800" i="1" dirty="0" err="1" smtClean="0">
                <a:solidFill>
                  <a:srgbClr val="0070C0"/>
                </a:solidFill>
              </a:rPr>
              <a:t>Explain</a:t>
            </a:r>
            <a:r>
              <a:rPr lang="hr-HR" sz="2800" i="1" dirty="0" smtClean="0">
                <a:solidFill>
                  <a:srgbClr val="0070C0"/>
                </a:solidFill>
              </a:rPr>
              <a:t> </a:t>
            </a:r>
            <a:r>
              <a:rPr lang="hr-HR" sz="2800" i="1" dirty="0" err="1" smtClean="0">
                <a:solidFill>
                  <a:srgbClr val="0070C0"/>
                </a:solidFill>
              </a:rPr>
              <a:t>each</a:t>
            </a:r>
            <a:r>
              <a:rPr lang="hr-HR" sz="2800" i="1" dirty="0" smtClean="0">
                <a:solidFill>
                  <a:srgbClr val="0070C0"/>
                </a:solidFill>
              </a:rPr>
              <a:t> </a:t>
            </a:r>
            <a:r>
              <a:rPr lang="hr-HR" sz="2800" i="1" dirty="0" err="1" smtClean="0">
                <a:solidFill>
                  <a:srgbClr val="0070C0"/>
                </a:solidFill>
              </a:rPr>
              <a:t>part</a:t>
            </a:r>
            <a:r>
              <a:rPr lang="hr-HR" sz="2800" i="1" dirty="0" smtClean="0">
                <a:solidFill>
                  <a:srgbClr val="0070C0"/>
                </a:solidFill>
              </a:rPr>
              <a:t> </a:t>
            </a:r>
            <a:r>
              <a:rPr lang="hr-HR" sz="2800" i="1" dirty="0" err="1" smtClean="0">
                <a:solidFill>
                  <a:srgbClr val="0070C0"/>
                </a:solidFill>
              </a:rPr>
              <a:t>of</a:t>
            </a:r>
            <a:r>
              <a:rPr lang="hr-HR" sz="2800" i="1" dirty="0" smtClean="0">
                <a:solidFill>
                  <a:srgbClr val="0070C0"/>
                </a:solidFill>
              </a:rPr>
              <a:t> </a:t>
            </a:r>
            <a:r>
              <a:rPr lang="hr-HR" sz="2800" i="1" dirty="0" err="1" smtClean="0">
                <a:solidFill>
                  <a:srgbClr val="0070C0"/>
                </a:solidFill>
              </a:rPr>
              <a:t>the</a:t>
            </a:r>
            <a:r>
              <a:rPr lang="hr-HR" sz="2800" i="1" dirty="0" smtClean="0">
                <a:solidFill>
                  <a:srgbClr val="0070C0"/>
                </a:solidFill>
              </a:rPr>
              <a:t> </a:t>
            </a:r>
            <a:r>
              <a:rPr lang="hr-HR" sz="2800" i="1" dirty="0" err="1" smtClean="0">
                <a:solidFill>
                  <a:srgbClr val="0070C0"/>
                </a:solidFill>
              </a:rPr>
              <a:t>definition</a:t>
            </a:r>
            <a:r>
              <a:rPr lang="hr-HR" sz="2800" i="1" dirty="0" smtClean="0">
                <a:solidFill>
                  <a:srgbClr val="0070C0"/>
                </a:solidFill>
              </a:rPr>
              <a:t>. </a:t>
            </a:r>
          </a:p>
          <a:p>
            <a:pPr>
              <a:buNone/>
            </a:pPr>
            <a:endParaRPr lang="hr-HR" i="1" dirty="0">
              <a:solidFill>
                <a:srgbClr val="0070C0"/>
              </a:solidFill>
            </a:endParaRPr>
          </a:p>
          <a:p>
            <a:pPr>
              <a:buNone/>
            </a:pPr>
            <a:r>
              <a:rPr lang="en-US" sz="2800" dirty="0" smtClean="0"/>
              <a:t>International Law consists of the </a:t>
            </a:r>
            <a:r>
              <a:rPr lang="en-US" sz="2800" dirty="0" smtClean="0">
                <a:solidFill>
                  <a:srgbClr val="C00000"/>
                </a:solidFill>
              </a:rPr>
              <a:t>rules and principles of general application</a:t>
            </a:r>
            <a:r>
              <a:rPr lang="en-US" sz="2800" dirty="0" smtClean="0"/>
              <a:t> dealing with the conduct of </a:t>
            </a:r>
            <a:r>
              <a:rPr lang="en-US" sz="2800" dirty="0" smtClean="0">
                <a:solidFill>
                  <a:srgbClr val="FFC000"/>
                </a:solidFill>
              </a:rPr>
              <a:t>States and of international organizations</a:t>
            </a:r>
            <a:r>
              <a:rPr lang="en-US" sz="2800" dirty="0" smtClean="0">
                <a:solidFill>
                  <a:schemeClr val="accent6">
                    <a:lumMod val="75000"/>
                  </a:schemeClr>
                </a:solidFill>
              </a:rPr>
              <a:t> </a:t>
            </a:r>
            <a:r>
              <a:rPr lang="en-US" sz="2800" dirty="0" smtClean="0"/>
              <a:t>in their international </a:t>
            </a:r>
            <a:r>
              <a:rPr lang="en-US" sz="2800" dirty="0" smtClean="0">
                <a:solidFill>
                  <a:srgbClr val="00B050"/>
                </a:solidFill>
              </a:rPr>
              <a:t>relations with one another and with private individuals</a:t>
            </a:r>
            <a:r>
              <a:rPr lang="en-US" sz="2800" dirty="0" smtClean="0"/>
              <a:t>, minority groups and transnational companies. </a:t>
            </a:r>
            <a:endParaRPr lang="hr-HR" sz="2800" i="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Text</a:t>
            </a:r>
            <a:r>
              <a:rPr lang="hr-HR" dirty="0" smtClean="0"/>
              <a:t> </a:t>
            </a:r>
            <a:r>
              <a:rPr lang="hr-HR" dirty="0" err="1" smtClean="0"/>
              <a:t>work</a:t>
            </a:r>
            <a:r>
              <a:rPr lang="hr-HR" dirty="0" smtClean="0"/>
              <a:t>, p. 210 - 213</a:t>
            </a:r>
            <a:endParaRPr lang="hr-HR" dirty="0"/>
          </a:p>
        </p:txBody>
      </p:sp>
      <p:sp>
        <p:nvSpPr>
          <p:cNvPr id="3" name="Content Placeholder 2"/>
          <p:cNvSpPr>
            <a:spLocks noGrp="1"/>
          </p:cNvSpPr>
          <p:nvPr>
            <p:ph idx="1"/>
          </p:nvPr>
        </p:nvSpPr>
        <p:spPr/>
        <p:txBody>
          <a:bodyPr>
            <a:normAutofit/>
          </a:bodyPr>
          <a:lstStyle/>
          <a:p>
            <a:r>
              <a:rPr lang="en-GB" sz="2800" b="1" i="1" dirty="0" smtClean="0">
                <a:solidFill>
                  <a:srgbClr val="0070C0"/>
                </a:solidFill>
              </a:rPr>
              <a:t>Skim and scan the text and provide each text paragraph with an appropriate subtitle. </a:t>
            </a:r>
            <a:endParaRPr lang="en-GB" sz="2800" i="1" dirty="0" smtClean="0">
              <a:solidFill>
                <a:srgbClr val="0070C0"/>
              </a:solidFill>
            </a:endParaRPr>
          </a:p>
          <a:p>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54164"/>
          </a:xfrm>
        </p:spPr>
        <p:txBody>
          <a:bodyPr/>
          <a:lstStyle/>
          <a:p>
            <a:r>
              <a:rPr lang="hr-HR" dirty="0" err="1" smtClean="0"/>
              <a:t>International</a:t>
            </a:r>
            <a:r>
              <a:rPr lang="hr-HR" dirty="0" smtClean="0"/>
              <a:t> legal </a:t>
            </a:r>
            <a:r>
              <a:rPr lang="hr-HR" dirty="0" err="1" smtClean="0"/>
              <a:t>personality</a:t>
            </a:r>
            <a:r>
              <a:rPr lang="hr-HR" dirty="0" smtClean="0"/>
              <a:t> </a:t>
            </a:r>
            <a:endParaRPr lang="hr-HR" dirty="0"/>
          </a:p>
        </p:txBody>
      </p:sp>
      <p:sp>
        <p:nvSpPr>
          <p:cNvPr id="3" name="Content Placeholder 2"/>
          <p:cNvSpPr>
            <a:spLocks noGrp="1"/>
          </p:cNvSpPr>
          <p:nvPr>
            <p:ph idx="1"/>
          </p:nvPr>
        </p:nvSpPr>
        <p:spPr>
          <a:xfrm>
            <a:off x="201423" y="1772816"/>
            <a:ext cx="8786874" cy="4510854"/>
          </a:xfrm>
        </p:spPr>
        <p:txBody>
          <a:bodyPr>
            <a:normAutofit/>
          </a:bodyPr>
          <a:lstStyle/>
          <a:p>
            <a:r>
              <a:rPr lang="en-GB" sz="2400" dirty="0" smtClean="0"/>
              <a:t>Important since </a:t>
            </a:r>
            <a:r>
              <a:rPr lang="en-GB" sz="2400" b="1" dirty="0" smtClean="0">
                <a:solidFill>
                  <a:srgbClr val="C00000"/>
                </a:solidFill>
              </a:rPr>
              <a:t>states</a:t>
            </a:r>
            <a:r>
              <a:rPr lang="en-GB" sz="2400" dirty="0" smtClean="0"/>
              <a:t> are not the only subject of international law </a:t>
            </a:r>
            <a:r>
              <a:rPr lang="en-GB" sz="2400" dirty="0" smtClean="0">
                <a:sym typeface="Symbol"/>
              </a:rPr>
              <a:t> in modern times </a:t>
            </a:r>
            <a:r>
              <a:rPr lang="en-GB" sz="2400" b="1" dirty="0" smtClean="0">
                <a:solidFill>
                  <a:srgbClr val="00B0F0"/>
                </a:solidFill>
                <a:sym typeface="Symbol"/>
              </a:rPr>
              <a:t>other entities </a:t>
            </a:r>
          </a:p>
          <a:p>
            <a:endParaRPr lang="en-GB" sz="2400" b="1" dirty="0" smtClean="0">
              <a:solidFill>
                <a:srgbClr val="00B0F0"/>
              </a:solidFill>
              <a:sym typeface="Symbol"/>
            </a:endParaRPr>
          </a:p>
          <a:p>
            <a:r>
              <a:rPr lang="en-GB" sz="2400" b="1" i="1" dirty="0" smtClean="0">
                <a:solidFill>
                  <a:srgbClr val="0070C0"/>
                </a:solidFill>
              </a:rPr>
              <a:t>Read the text p. 211 and complete the elements of </a:t>
            </a:r>
            <a:r>
              <a:rPr lang="en-GB" sz="2400" i="1" dirty="0" smtClean="0">
                <a:solidFill>
                  <a:srgbClr val="0070C0"/>
                </a:solidFill>
              </a:rPr>
              <a:t>“international legal personality”</a:t>
            </a:r>
          </a:p>
          <a:p>
            <a:pPr>
              <a:buNone/>
            </a:pPr>
            <a:r>
              <a:rPr lang="en-GB" sz="2400" b="1" i="1" dirty="0" smtClean="0">
                <a:solidFill>
                  <a:srgbClr val="0070C0"/>
                </a:solidFill>
              </a:rPr>
              <a:t>    </a:t>
            </a:r>
            <a:r>
              <a:rPr lang="en-GB" sz="2400" dirty="0" smtClean="0"/>
              <a:t>- the possession of _______________________</a:t>
            </a:r>
          </a:p>
          <a:p>
            <a:pPr>
              <a:buNone/>
            </a:pPr>
            <a:r>
              <a:rPr lang="en-GB" sz="2400" dirty="0" smtClean="0"/>
              <a:t>    - procedural capacity to: </a:t>
            </a:r>
          </a:p>
          <a:p>
            <a:pPr>
              <a:buNone/>
            </a:pPr>
            <a:r>
              <a:rPr lang="en-GB" sz="2400" dirty="0" smtClean="0"/>
              <a:t>      	a) seek _______________________</a:t>
            </a:r>
          </a:p>
          <a:p>
            <a:pPr>
              <a:buNone/>
            </a:pPr>
            <a:r>
              <a:rPr lang="en-GB" sz="2400" dirty="0" smtClean="0"/>
              <a:t>		b) be held_______________________</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Important entities – International Organisations </a:t>
            </a:r>
            <a:endParaRPr lang="en-GB" dirty="0"/>
          </a:p>
        </p:txBody>
      </p:sp>
      <p:sp>
        <p:nvSpPr>
          <p:cNvPr id="3" name="Content Placeholder 2"/>
          <p:cNvSpPr>
            <a:spLocks noGrp="1"/>
          </p:cNvSpPr>
          <p:nvPr>
            <p:ph idx="1"/>
          </p:nvPr>
        </p:nvSpPr>
        <p:spPr>
          <a:xfrm>
            <a:off x="285720" y="2214554"/>
            <a:ext cx="8643998" cy="3911609"/>
          </a:xfrm>
        </p:spPr>
        <p:txBody>
          <a:bodyPr>
            <a:normAutofit/>
          </a:bodyPr>
          <a:lstStyle/>
          <a:p>
            <a:r>
              <a:rPr lang="en-GB" sz="2800" b="1" i="1" dirty="0" smtClean="0">
                <a:solidFill>
                  <a:srgbClr val="0070C0"/>
                </a:solidFill>
              </a:rPr>
              <a:t>Read the definition of international organisations and provide and example for an IO and its constituent document.</a:t>
            </a:r>
            <a:endParaRPr lang="en-GB" sz="2800" dirty="0" smtClean="0"/>
          </a:p>
          <a:p>
            <a:r>
              <a:rPr lang="en-GB" sz="2800" dirty="0" smtClean="0"/>
              <a:t>International Organisations are established by States through international agreements and their powers are limited to those conferred on them in their constituent document.</a:t>
            </a: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6604"/>
            <a:ext cx="7971224" cy="1450757"/>
          </a:xfrm>
        </p:spPr>
        <p:txBody>
          <a:bodyPr>
            <a:normAutofit/>
          </a:bodyPr>
          <a:lstStyle/>
          <a:p>
            <a:r>
              <a:rPr lang="en-GB" dirty="0" smtClean="0">
                <a:solidFill>
                  <a:srgbClr val="C00000"/>
                </a:solidFill>
              </a:rPr>
              <a:t>Hierarchy of sources </a:t>
            </a:r>
            <a:r>
              <a:rPr lang="en-GB" dirty="0" smtClean="0"/>
              <a:t>of </a:t>
            </a:r>
            <a:br>
              <a:rPr lang="en-GB" dirty="0" smtClean="0"/>
            </a:br>
            <a:r>
              <a:rPr lang="en-GB" dirty="0" smtClean="0"/>
              <a:t>international law</a:t>
            </a:r>
            <a:endParaRPr lang="en-GB" dirty="0"/>
          </a:p>
        </p:txBody>
      </p:sp>
      <p:sp>
        <p:nvSpPr>
          <p:cNvPr id="3" name="Content Placeholder 2"/>
          <p:cNvSpPr>
            <a:spLocks noGrp="1"/>
          </p:cNvSpPr>
          <p:nvPr>
            <p:ph idx="1"/>
          </p:nvPr>
        </p:nvSpPr>
        <p:spPr>
          <a:xfrm>
            <a:off x="819511" y="1735800"/>
            <a:ext cx="7543801" cy="4023360"/>
          </a:xfrm>
        </p:spPr>
        <p:txBody>
          <a:bodyPr/>
          <a:lstStyle/>
          <a:p>
            <a:r>
              <a:rPr lang="en-GB" b="1" i="1" dirty="0" smtClean="0">
                <a:solidFill>
                  <a:srgbClr val="0070C0"/>
                </a:solidFill>
              </a:rPr>
              <a:t>Complete the presentation of sources, p. 211</a:t>
            </a:r>
            <a:endParaRPr lang="en-GB" dirty="0"/>
          </a:p>
        </p:txBody>
      </p:sp>
      <p:sp>
        <p:nvSpPr>
          <p:cNvPr id="4" name="Isosceles Triangle 3"/>
          <p:cNvSpPr/>
          <p:nvPr/>
        </p:nvSpPr>
        <p:spPr>
          <a:xfrm>
            <a:off x="142844" y="2285992"/>
            <a:ext cx="3643306" cy="4357718"/>
          </a:xfrm>
          <a:prstGeom prst="triangle">
            <a:avLst>
              <a:gd name="adj" fmla="val 509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TextBox 4"/>
          <p:cNvSpPr txBox="1"/>
          <p:nvPr/>
        </p:nvSpPr>
        <p:spPr>
          <a:xfrm>
            <a:off x="2071670" y="2285992"/>
            <a:ext cx="4286280" cy="4154984"/>
          </a:xfrm>
          <a:prstGeom prst="rect">
            <a:avLst/>
          </a:prstGeom>
          <a:noFill/>
        </p:spPr>
        <p:txBody>
          <a:bodyPr wrap="square" rtlCol="0">
            <a:spAutoFit/>
          </a:bodyPr>
          <a:lstStyle/>
          <a:p>
            <a:r>
              <a:rPr lang="en-GB" sz="2400" b="1" dirty="0" smtClean="0"/>
              <a:t>International agreements</a:t>
            </a:r>
          </a:p>
          <a:p>
            <a:endParaRPr lang="en-GB" sz="2400" b="1" dirty="0" smtClean="0"/>
          </a:p>
          <a:p>
            <a:r>
              <a:rPr lang="en-GB" sz="2400" b="1" dirty="0" smtClean="0"/>
              <a:t>             __________ customs</a:t>
            </a:r>
          </a:p>
          <a:p>
            <a:r>
              <a:rPr lang="en-GB" sz="2400" b="1" dirty="0" smtClean="0"/>
              <a:t>                   </a:t>
            </a:r>
          </a:p>
          <a:p>
            <a:r>
              <a:rPr lang="en-GB" sz="2400" b="1" dirty="0" smtClean="0"/>
              <a:t>              general ___________</a:t>
            </a:r>
          </a:p>
          <a:p>
            <a:endParaRPr lang="en-GB" sz="2400" b="1" dirty="0" smtClean="0"/>
          </a:p>
          <a:p>
            <a:r>
              <a:rPr lang="en-GB" sz="2400" b="1" dirty="0" smtClean="0"/>
              <a:t>                     judicial ___________</a:t>
            </a:r>
          </a:p>
          <a:p>
            <a:endParaRPr lang="en-GB" sz="2400" b="1" dirty="0" smtClean="0"/>
          </a:p>
          <a:p>
            <a:endParaRPr lang="en-GB" sz="2400" b="1" dirty="0" smtClean="0"/>
          </a:p>
          <a:p>
            <a:endParaRPr lang="en-GB" sz="2400" b="1" dirty="0" smtClean="0"/>
          </a:p>
          <a:p>
            <a:r>
              <a:rPr lang="en-GB" sz="2400" b="1" dirty="0" smtClean="0"/>
              <a:t> </a:t>
            </a:r>
            <a:endParaRPr lang="en-GB" sz="2400" b="1" dirty="0"/>
          </a:p>
        </p:txBody>
      </p:sp>
      <p:sp>
        <p:nvSpPr>
          <p:cNvPr id="6" name="TextBox 5"/>
          <p:cNvSpPr txBox="1"/>
          <p:nvPr/>
        </p:nvSpPr>
        <p:spPr>
          <a:xfrm>
            <a:off x="3571836" y="5869235"/>
            <a:ext cx="4286280" cy="461665"/>
          </a:xfrm>
          <a:prstGeom prst="rect">
            <a:avLst/>
          </a:prstGeom>
          <a:noFill/>
        </p:spPr>
        <p:txBody>
          <a:bodyPr wrap="square" rtlCol="0">
            <a:spAutoFit/>
          </a:bodyPr>
          <a:lstStyle/>
          <a:p>
            <a:r>
              <a:rPr lang="en-GB" sz="2400" b="1" dirty="0" smtClean="0"/>
              <a:t>Teaching of jurists </a:t>
            </a:r>
            <a:endParaRPr lang="en-GB"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10148"/>
          </a:xfrm>
        </p:spPr>
        <p:txBody>
          <a:bodyPr/>
          <a:lstStyle/>
          <a:p>
            <a:r>
              <a:rPr lang="en-GB" dirty="0" smtClean="0"/>
              <a:t>Sources of international law </a:t>
            </a:r>
            <a:endParaRPr lang="en-GB" dirty="0"/>
          </a:p>
        </p:txBody>
      </p:sp>
      <p:sp>
        <p:nvSpPr>
          <p:cNvPr id="3" name="Content Placeholder 2"/>
          <p:cNvSpPr>
            <a:spLocks noGrp="1"/>
          </p:cNvSpPr>
          <p:nvPr>
            <p:ph idx="1"/>
          </p:nvPr>
        </p:nvSpPr>
        <p:spPr>
          <a:xfrm>
            <a:off x="480060" y="1196753"/>
            <a:ext cx="8229600" cy="4911741"/>
          </a:xfrm>
        </p:spPr>
        <p:txBody>
          <a:bodyPr/>
          <a:lstStyle/>
          <a:p>
            <a:r>
              <a:rPr lang="en-GB" b="1" i="1" dirty="0" smtClean="0">
                <a:solidFill>
                  <a:srgbClr val="0070C0"/>
                </a:solidFill>
              </a:rPr>
              <a:t>Complete the table with the information fore e</a:t>
            </a:r>
            <a:r>
              <a:rPr lang="hr-HR" b="1" i="1" dirty="0" err="1" smtClean="0">
                <a:solidFill>
                  <a:srgbClr val="0070C0"/>
                </a:solidFill>
              </a:rPr>
              <a:t>ac</a:t>
            </a:r>
            <a:r>
              <a:rPr lang="en-GB" b="1" i="1" dirty="0" smtClean="0">
                <a:solidFill>
                  <a:srgbClr val="0070C0"/>
                </a:solidFill>
              </a:rPr>
              <a:t>h of the sources. </a:t>
            </a:r>
          </a:p>
          <a:p>
            <a:endParaRPr lang="hr-HR" b="1" i="1" dirty="0">
              <a:solidFill>
                <a:srgbClr val="0070C0"/>
              </a:solidFill>
            </a:endParaRP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185392069"/>
              </p:ext>
            </p:extLst>
          </p:nvPr>
        </p:nvGraphicFramePr>
        <p:xfrm>
          <a:off x="323528" y="1844824"/>
          <a:ext cx="8667768" cy="4576462"/>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0000"/>
                    </a:ext>
                  </a:extLst>
                </a:gridCol>
                <a:gridCol w="5931464">
                  <a:extLst>
                    <a:ext uri="{9D8B030D-6E8A-4147-A177-3AD203B41FA5}">
                      <a16:colId xmlns:a16="http://schemas.microsoft.com/office/drawing/2014/main" val="20001"/>
                    </a:ext>
                  </a:extLst>
                </a:gridCol>
              </a:tblGrid>
              <a:tr h="421516">
                <a:tc>
                  <a:txBody>
                    <a:bodyPr/>
                    <a:lstStyle/>
                    <a:p>
                      <a:r>
                        <a:rPr lang="en-GB" sz="2400" noProof="0" dirty="0" smtClean="0"/>
                        <a:t>Source</a:t>
                      </a:r>
                      <a:r>
                        <a:rPr lang="en-GB" sz="2400" baseline="0" noProof="0" dirty="0" smtClean="0"/>
                        <a:t> </a:t>
                      </a:r>
                      <a:endParaRPr lang="en-GB" sz="2400" noProof="0" dirty="0"/>
                    </a:p>
                  </a:txBody>
                  <a:tcPr/>
                </a:tc>
                <a:tc>
                  <a:txBody>
                    <a:bodyPr/>
                    <a:lstStyle/>
                    <a:p>
                      <a:r>
                        <a:rPr lang="hr-HR" sz="2400" dirty="0" err="1" smtClean="0"/>
                        <a:t>The</a:t>
                      </a:r>
                      <a:r>
                        <a:rPr lang="hr-HR" sz="2400" dirty="0" smtClean="0"/>
                        <a:t>  </a:t>
                      </a:r>
                      <a:r>
                        <a:rPr lang="hr-HR" sz="2400" dirty="0" err="1" smtClean="0"/>
                        <a:t>features</a:t>
                      </a:r>
                      <a:endParaRPr lang="hr-HR" sz="2400" dirty="0"/>
                    </a:p>
                  </a:txBody>
                  <a:tcPr/>
                </a:tc>
                <a:extLst>
                  <a:ext uri="{0D108BD9-81ED-4DB2-BD59-A6C34878D82A}">
                    <a16:rowId xmlns:a16="http://schemas.microsoft.com/office/drawing/2014/main" val="10000"/>
                  </a:ext>
                </a:extLst>
              </a:tr>
              <a:tr h="737654">
                <a:tc>
                  <a:txBody>
                    <a:bodyPr/>
                    <a:lstStyle/>
                    <a:p>
                      <a:r>
                        <a:rPr lang="en-GB" sz="2400" noProof="0" dirty="0" smtClean="0"/>
                        <a:t>Treaties</a:t>
                      </a:r>
                    </a:p>
                    <a:p>
                      <a:endParaRPr lang="en-GB" sz="2400" noProof="0" dirty="0"/>
                    </a:p>
                  </a:txBody>
                  <a:tcPr/>
                </a:tc>
                <a:tc>
                  <a:txBody>
                    <a:bodyPr/>
                    <a:lstStyle/>
                    <a:p>
                      <a:endParaRPr lang="hr-HR" dirty="0"/>
                    </a:p>
                  </a:txBody>
                  <a:tcPr/>
                </a:tc>
                <a:extLst>
                  <a:ext uri="{0D108BD9-81ED-4DB2-BD59-A6C34878D82A}">
                    <a16:rowId xmlns:a16="http://schemas.microsoft.com/office/drawing/2014/main" val="10001"/>
                  </a:ext>
                </a:extLst>
              </a:tr>
              <a:tr h="1053791">
                <a:tc>
                  <a:txBody>
                    <a:bodyPr/>
                    <a:lstStyle/>
                    <a:p>
                      <a:r>
                        <a:rPr lang="en-GB" sz="2400" noProof="0" dirty="0" smtClean="0"/>
                        <a:t>Customary</a:t>
                      </a:r>
                    </a:p>
                    <a:p>
                      <a:r>
                        <a:rPr lang="en-GB" sz="2400" noProof="0" dirty="0" smtClean="0"/>
                        <a:t>International law</a:t>
                      </a:r>
                      <a:endParaRPr lang="en-GB" sz="2400" noProof="0" dirty="0"/>
                    </a:p>
                  </a:txBody>
                  <a:tcPr/>
                </a:tc>
                <a:tc>
                  <a:txBody>
                    <a:bodyPr/>
                    <a:lstStyle/>
                    <a:p>
                      <a:endParaRPr lang="hr-HR" dirty="0"/>
                    </a:p>
                  </a:txBody>
                  <a:tcPr/>
                </a:tc>
                <a:extLst>
                  <a:ext uri="{0D108BD9-81ED-4DB2-BD59-A6C34878D82A}">
                    <a16:rowId xmlns:a16="http://schemas.microsoft.com/office/drawing/2014/main" val="10002"/>
                  </a:ext>
                </a:extLst>
              </a:tr>
              <a:tr h="1053791">
                <a:tc>
                  <a:txBody>
                    <a:bodyPr/>
                    <a:lstStyle/>
                    <a:p>
                      <a:r>
                        <a:rPr lang="en-GB" sz="2400" noProof="0" dirty="0" smtClean="0"/>
                        <a:t>General</a:t>
                      </a:r>
                      <a:r>
                        <a:rPr lang="en-GB" sz="2400" baseline="0" noProof="0" dirty="0" smtClean="0"/>
                        <a:t> principles</a:t>
                      </a:r>
                    </a:p>
                    <a:p>
                      <a:endParaRPr lang="en-GB" sz="2400" noProof="0" dirty="0"/>
                    </a:p>
                  </a:txBody>
                  <a:tcPr/>
                </a:tc>
                <a:tc>
                  <a:txBody>
                    <a:bodyPr/>
                    <a:lstStyle/>
                    <a:p>
                      <a:endParaRPr lang="hr-HR" dirty="0"/>
                    </a:p>
                  </a:txBody>
                  <a:tcPr/>
                </a:tc>
                <a:extLst>
                  <a:ext uri="{0D108BD9-81ED-4DB2-BD59-A6C34878D82A}">
                    <a16:rowId xmlns:a16="http://schemas.microsoft.com/office/drawing/2014/main" val="10003"/>
                  </a:ext>
                </a:extLst>
              </a:tr>
              <a:tr h="1053791">
                <a:tc>
                  <a:txBody>
                    <a:bodyPr/>
                    <a:lstStyle/>
                    <a:p>
                      <a:r>
                        <a:rPr lang="en-GB" sz="2400" noProof="0" dirty="0" smtClean="0"/>
                        <a:t>Judicial </a:t>
                      </a:r>
                    </a:p>
                    <a:p>
                      <a:r>
                        <a:rPr lang="en-GB" sz="2400" noProof="0" dirty="0" smtClean="0"/>
                        <a:t>Decisions</a:t>
                      </a:r>
                      <a:r>
                        <a:rPr lang="en-GB" sz="2400" baseline="0" noProof="0" dirty="0" smtClean="0"/>
                        <a:t> </a:t>
                      </a:r>
                    </a:p>
                    <a:p>
                      <a:endParaRPr lang="en-GB" sz="2400" noProof="0" dirty="0"/>
                    </a:p>
                  </a:txBody>
                  <a:tcPr/>
                </a:tc>
                <a:tc>
                  <a:txBody>
                    <a:bodyPr/>
                    <a:lstStyle/>
                    <a:p>
                      <a:endParaRPr lang="hr-HR"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International vs. domestic law</a:t>
            </a:r>
            <a:endParaRPr lang="en-GB" dirty="0"/>
          </a:p>
        </p:txBody>
      </p:sp>
      <p:sp>
        <p:nvSpPr>
          <p:cNvPr id="3" name="Content Placeholder 2"/>
          <p:cNvSpPr>
            <a:spLocks noGrp="1"/>
          </p:cNvSpPr>
          <p:nvPr>
            <p:ph idx="1"/>
          </p:nvPr>
        </p:nvSpPr>
        <p:spPr>
          <a:xfrm>
            <a:off x="323528" y="2348880"/>
            <a:ext cx="8424935" cy="3520214"/>
          </a:xfrm>
        </p:spPr>
        <p:txBody>
          <a:bodyPr/>
          <a:lstStyle/>
          <a:p>
            <a:r>
              <a:rPr lang="en-GB" sz="2400" b="1" i="1" dirty="0" smtClean="0">
                <a:solidFill>
                  <a:srgbClr val="0070C0"/>
                </a:solidFill>
              </a:rPr>
              <a:t>Explain the main differences between international and domestic law.</a:t>
            </a:r>
          </a:p>
          <a:p>
            <a:endParaRPr lang="en-GB" sz="2400" b="1" i="1" dirty="0" smtClean="0">
              <a:solidFill>
                <a:srgbClr val="0070C0"/>
              </a:solidFill>
            </a:endParaRPr>
          </a:p>
          <a:p>
            <a:r>
              <a:rPr lang="en-GB" sz="2400" b="1" i="1" dirty="0" smtClean="0">
                <a:solidFill>
                  <a:srgbClr val="0070C0"/>
                </a:solidFill>
              </a:rPr>
              <a:t>What happens in case of conflict between domestic and international law?</a:t>
            </a:r>
          </a:p>
          <a:p>
            <a:endParaRPr lang="hr-HR" sz="2400" b="1" i="1" dirty="0">
              <a:solidFill>
                <a:srgbClr val="0070C0"/>
              </a:solidFill>
            </a:endParaRPr>
          </a:p>
          <a:p>
            <a:pPr>
              <a:buNone/>
            </a:pPr>
            <a:endParaRPr lang="hr-HR"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100</TotalTime>
  <Words>720</Words>
  <Application>Microsoft Office PowerPoint</Application>
  <PresentationFormat>On-screen Show (4:3)</PresentationFormat>
  <Paragraphs>126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Symbol</vt:lpstr>
      <vt:lpstr>Retrospect</vt:lpstr>
      <vt:lpstr>Unit 21</vt:lpstr>
      <vt:lpstr>What is public international law?</vt:lpstr>
      <vt:lpstr>What is public international law?</vt:lpstr>
      <vt:lpstr>Text work, p. 210 - 213</vt:lpstr>
      <vt:lpstr>International legal personality </vt:lpstr>
      <vt:lpstr>Important entities – International Organisations </vt:lpstr>
      <vt:lpstr>Hierarchy of sources of  international law</vt:lpstr>
      <vt:lpstr>Sources of international law </vt:lpstr>
      <vt:lpstr>International vs. domestic law</vt:lpstr>
      <vt:lpstr>Definition of reciprocity </vt:lpstr>
      <vt:lpstr>State responsibility</vt:lpstr>
      <vt:lpstr>State responsibility - KEY </vt:lpstr>
      <vt:lpstr>Use of force in international relations</vt:lpstr>
      <vt:lpstr>Examples of areas of international law</vt:lpstr>
      <vt:lpstr>Language work</vt:lpstr>
      <vt:lpstr>Read the Art. 2 from the Croatian version of the Convention and comment on its content – sloboda otvorenog mora</vt:lpstr>
      <vt:lpstr>Find more information about those treaties</vt:lpstr>
      <vt:lpstr>Part II – Vienna convention on the law of treaties                 Bečka konvencija o pravu međunarodnih ugovora </vt:lpstr>
      <vt:lpstr>Translation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21</dc:title>
  <dc:creator>User</dc:creator>
  <cp:lastModifiedBy>Irena Horvatić Čajko</cp:lastModifiedBy>
  <cp:revision>25</cp:revision>
  <cp:lastPrinted>2018-03-14T12:17:09Z</cp:lastPrinted>
  <dcterms:created xsi:type="dcterms:W3CDTF">2018-03-13T19:28:49Z</dcterms:created>
  <dcterms:modified xsi:type="dcterms:W3CDTF">2018-03-20T15:18:48Z</dcterms:modified>
</cp:coreProperties>
</file>