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56" r:id="rId16"/>
    <p:sldId id="259" r:id="rId17"/>
    <p:sldId id="260" r:id="rId18"/>
    <p:sldId id="261" r:id="rId19"/>
    <p:sldId id="262" r:id="rId20"/>
    <p:sldId id="263" r:id="rId21"/>
    <p:sldId id="264" r:id="rId22"/>
    <p:sldId id="265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CACDF-32F2-4E10-8438-F3A72294C0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8EF2682-9B51-4CC0-A554-883269D82FE9}">
      <dgm:prSet phldrT="[Tekst]"/>
      <dgm:spPr/>
      <dgm:t>
        <a:bodyPr/>
        <a:lstStyle/>
        <a:p>
          <a:r>
            <a:rPr lang="hr-HR" dirty="0" smtClean="0"/>
            <a:t>DISTRIBUTIVNA PRAVDA</a:t>
          </a:r>
          <a:endParaRPr lang="hr-HR" dirty="0"/>
        </a:p>
      </dgm:t>
    </dgm:pt>
    <dgm:pt modelId="{22C5901D-1068-4FC7-97B6-6F6070F36E7F}" type="parTrans" cxnId="{5B81C2AC-8F9D-4C95-A4F6-0C12D549EDA8}">
      <dgm:prSet/>
      <dgm:spPr/>
      <dgm:t>
        <a:bodyPr/>
        <a:lstStyle/>
        <a:p>
          <a:endParaRPr lang="hr-HR"/>
        </a:p>
      </dgm:t>
    </dgm:pt>
    <dgm:pt modelId="{39773CA5-18B6-49C6-9A23-06DC4E95AFBF}" type="sibTrans" cxnId="{5B81C2AC-8F9D-4C95-A4F6-0C12D549EDA8}">
      <dgm:prSet/>
      <dgm:spPr/>
      <dgm:t>
        <a:bodyPr/>
        <a:lstStyle/>
        <a:p>
          <a:endParaRPr lang="hr-HR"/>
        </a:p>
      </dgm:t>
    </dgm:pt>
    <dgm:pt modelId="{6179D76F-2F40-48C9-8C7C-17EE26D39965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Ugovorni odnosi uređeni isključivo na temelju volje ugovornih strana</a:t>
          </a:r>
          <a:endParaRPr lang="hr-HR" dirty="0">
            <a:solidFill>
              <a:schemeClr val="tx2"/>
            </a:solidFill>
          </a:endParaRPr>
        </a:p>
      </dgm:t>
    </dgm:pt>
    <dgm:pt modelId="{4B516779-1D85-4E57-A2F3-3EC42F81E6E9}" type="parTrans" cxnId="{D0CD8C3D-6264-4784-950B-C82DDCB16A77}">
      <dgm:prSet/>
      <dgm:spPr/>
      <dgm:t>
        <a:bodyPr/>
        <a:lstStyle/>
        <a:p>
          <a:endParaRPr lang="hr-HR"/>
        </a:p>
      </dgm:t>
    </dgm:pt>
    <dgm:pt modelId="{EF1CDD46-468D-4ABA-ABD7-C5B7E6C737A2}" type="sibTrans" cxnId="{D0CD8C3D-6264-4784-950B-C82DDCB16A77}">
      <dgm:prSet/>
      <dgm:spPr/>
      <dgm:t>
        <a:bodyPr/>
        <a:lstStyle/>
        <a:p>
          <a:endParaRPr lang="hr-HR"/>
        </a:p>
      </dgm:t>
    </dgm:pt>
    <dgm:pt modelId="{902894A1-FB2C-4E7C-8C7D-DD8A08ECD925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Potreba osiguranja pravedne i ekonomski učinkovite distribucije</a:t>
          </a:r>
          <a:endParaRPr lang="hr-HR" dirty="0">
            <a:solidFill>
              <a:schemeClr val="tx2"/>
            </a:solidFill>
          </a:endParaRPr>
        </a:p>
      </dgm:t>
    </dgm:pt>
    <dgm:pt modelId="{24D3FA42-EE43-4A18-867C-7C976F559509}" type="parTrans" cxnId="{13EA3811-65D9-4C3E-911F-76E98BF19F97}">
      <dgm:prSet/>
      <dgm:spPr/>
      <dgm:t>
        <a:bodyPr/>
        <a:lstStyle/>
        <a:p>
          <a:endParaRPr lang="hr-HR"/>
        </a:p>
      </dgm:t>
    </dgm:pt>
    <dgm:pt modelId="{DE8D4121-2F98-4CF7-BA3B-DE1312B6A987}" type="sibTrans" cxnId="{13EA3811-65D9-4C3E-911F-76E98BF19F97}">
      <dgm:prSet/>
      <dgm:spPr/>
      <dgm:t>
        <a:bodyPr/>
        <a:lstStyle/>
        <a:p>
          <a:endParaRPr lang="hr-HR"/>
        </a:p>
      </dgm:t>
    </dgm:pt>
    <dgm:pt modelId="{1EF71D03-3DD1-4394-972F-3F5CB79E38F9}">
      <dgm:prSet phldrT="[Tekst]"/>
      <dgm:spPr/>
      <dgm:t>
        <a:bodyPr/>
        <a:lstStyle/>
        <a:p>
          <a:r>
            <a:rPr lang="hr-HR" dirty="0" smtClean="0"/>
            <a:t>KOMUTATIVNA PRAVDA</a:t>
          </a:r>
          <a:endParaRPr lang="hr-HR" dirty="0"/>
        </a:p>
      </dgm:t>
    </dgm:pt>
    <dgm:pt modelId="{5A0E5709-6CF9-468C-8DB6-B08EF2688175}" type="sibTrans" cxnId="{A55D5E75-241F-4332-A9D7-8221A9E52A99}">
      <dgm:prSet/>
      <dgm:spPr/>
      <dgm:t>
        <a:bodyPr/>
        <a:lstStyle/>
        <a:p>
          <a:endParaRPr lang="hr-HR"/>
        </a:p>
      </dgm:t>
    </dgm:pt>
    <dgm:pt modelId="{78CF493E-091D-481F-A6A3-65996A68664C}" type="parTrans" cxnId="{A55D5E75-241F-4332-A9D7-8221A9E52A99}">
      <dgm:prSet/>
      <dgm:spPr/>
      <dgm:t>
        <a:bodyPr/>
        <a:lstStyle/>
        <a:p>
          <a:endParaRPr lang="hr-HR"/>
        </a:p>
      </dgm:t>
    </dgm:pt>
    <dgm:pt modelId="{09F323C9-A80D-4DB3-87CA-5197FEDF528E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Nema mjesta za eksternu intervenciju u ugovorne odnose</a:t>
          </a:r>
          <a:endParaRPr lang="hr-HR" dirty="0">
            <a:solidFill>
              <a:schemeClr val="tx2"/>
            </a:solidFill>
          </a:endParaRPr>
        </a:p>
      </dgm:t>
    </dgm:pt>
    <dgm:pt modelId="{AD856C3E-F19D-4508-B26F-4C41726527AC}" type="parTrans" cxnId="{02CA41CC-2CE9-4164-9CD1-0EDCE3BEA5EB}">
      <dgm:prSet/>
      <dgm:spPr/>
    </dgm:pt>
    <dgm:pt modelId="{3F779821-F26C-4E51-88EF-420C9A4E7E76}" type="sibTrans" cxnId="{02CA41CC-2CE9-4164-9CD1-0EDCE3BEA5EB}">
      <dgm:prSet/>
      <dgm:spPr/>
    </dgm:pt>
    <dgm:pt modelId="{A368D5CD-ADE5-44B1-8D00-C9AD0B4B0BDC}">
      <dgm:prSet phldrT="[Tekst]"/>
      <dgm:spPr/>
      <dgm:t>
        <a:bodyPr/>
        <a:lstStyle/>
        <a:p>
          <a:endParaRPr lang="hr-HR" dirty="0"/>
        </a:p>
      </dgm:t>
    </dgm:pt>
    <dgm:pt modelId="{050B97E3-9ABE-41F9-A6BC-64B590544B10}" type="parTrans" cxnId="{3A7154AC-2F2E-4A13-93FB-1DF98A12055C}">
      <dgm:prSet/>
      <dgm:spPr/>
    </dgm:pt>
    <dgm:pt modelId="{AA4B4FE5-48ED-43F7-84A4-F38D8779AF39}" type="sibTrans" cxnId="{3A7154AC-2F2E-4A13-93FB-1DF98A12055C}">
      <dgm:prSet/>
      <dgm:spPr/>
    </dgm:pt>
    <dgm:pt modelId="{8A3AAEC3-83F1-49CA-8DE0-F6BBA090CB82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Potreba zakonske intervencije u ugovorne odnose</a:t>
          </a:r>
          <a:endParaRPr lang="hr-HR" dirty="0">
            <a:solidFill>
              <a:schemeClr val="tx2"/>
            </a:solidFill>
          </a:endParaRPr>
        </a:p>
      </dgm:t>
    </dgm:pt>
    <dgm:pt modelId="{19AA4326-9BD6-48A6-B894-78B9863155DD}" type="parTrans" cxnId="{E01BD406-63E6-43A6-A137-A28CBD5D5CE1}">
      <dgm:prSet/>
      <dgm:spPr/>
    </dgm:pt>
    <dgm:pt modelId="{8600BE76-4EE9-49C5-9B16-38F077B5991D}" type="sibTrans" cxnId="{E01BD406-63E6-43A6-A137-A28CBD5D5CE1}">
      <dgm:prSet/>
      <dgm:spPr/>
    </dgm:pt>
    <dgm:pt modelId="{4DEEE92E-5E4E-4198-981B-91851B51F53F}" type="pres">
      <dgm:prSet presAssocID="{9F7CACDF-32F2-4E10-8438-F3A72294C0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9E0E3BC-F669-45F5-9B96-CA595A99F0B8}" type="pres">
      <dgm:prSet presAssocID="{1EF71D03-3DD1-4394-972F-3F5CB79E38F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BD365F-CCA0-49A6-8897-ED82351C980E}" type="pres">
      <dgm:prSet presAssocID="{1EF71D03-3DD1-4394-972F-3F5CB79E38F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80EB13A-F469-4CB1-9FE8-98D53507DB3F}" type="pres">
      <dgm:prSet presAssocID="{68EF2682-9B51-4CC0-A554-883269D82FE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1B03B4E-99E1-430C-BD75-ABECE95FF8C9}" type="pres">
      <dgm:prSet presAssocID="{68EF2682-9B51-4CC0-A554-883269D82FE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3EA3811-65D9-4C3E-911F-76E98BF19F97}" srcId="{68EF2682-9B51-4CC0-A554-883269D82FE9}" destId="{902894A1-FB2C-4E7C-8C7D-DD8A08ECD925}" srcOrd="0" destOrd="0" parTransId="{24D3FA42-EE43-4A18-867C-7C976F559509}" sibTransId="{DE8D4121-2F98-4CF7-BA3B-DE1312B6A987}"/>
    <dgm:cxn modelId="{5B81C2AC-8F9D-4C95-A4F6-0C12D549EDA8}" srcId="{9F7CACDF-32F2-4E10-8438-F3A72294C080}" destId="{68EF2682-9B51-4CC0-A554-883269D82FE9}" srcOrd="1" destOrd="0" parTransId="{22C5901D-1068-4FC7-97B6-6F6070F36E7F}" sibTransId="{39773CA5-18B6-49C6-9A23-06DC4E95AFBF}"/>
    <dgm:cxn modelId="{E01BD406-63E6-43A6-A137-A28CBD5D5CE1}" srcId="{68EF2682-9B51-4CC0-A554-883269D82FE9}" destId="{8A3AAEC3-83F1-49CA-8DE0-F6BBA090CB82}" srcOrd="1" destOrd="0" parTransId="{19AA4326-9BD6-48A6-B894-78B9863155DD}" sibTransId="{8600BE76-4EE9-49C5-9B16-38F077B5991D}"/>
    <dgm:cxn modelId="{02CA41CC-2CE9-4164-9CD1-0EDCE3BEA5EB}" srcId="{1EF71D03-3DD1-4394-972F-3F5CB79E38F9}" destId="{09F323C9-A80D-4DB3-87CA-5197FEDF528E}" srcOrd="1" destOrd="0" parTransId="{AD856C3E-F19D-4508-B26F-4C41726527AC}" sibTransId="{3F779821-F26C-4E51-88EF-420C9A4E7E76}"/>
    <dgm:cxn modelId="{18663F84-D58F-463D-A913-804433724A86}" type="presOf" srcId="{1EF71D03-3DD1-4394-972F-3F5CB79E38F9}" destId="{39E0E3BC-F669-45F5-9B96-CA595A99F0B8}" srcOrd="0" destOrd="0" presId="urn:microsoft.com/office/officeart/2005/8/layout/vList2"/>
    <dgm:cxn modelId="{98931928-AB86-4B53-82AB-59EB59399C80}" type="presOf" srcId="{6179D76F-2F40-48C9-8C7C-17EE26D39965}" destId="{B2BD365F-CCA0-49A6-8897-ED82351C980E}" srcOrd="0" destOrd="0" presId="urn:microsoft.com/office/officeart/2005/8/layout/vList2"/>
    <dgm:cxn modelId="{B631B47B-2CB0-4606-8071-A2D027F95CC2}" type="presOf" srcId="{09F323C9-A80D-4DB3-87CA-5197FEDF528E}" destId="{B2BD365F-CCA0-49A6-8897-ED82351C980E}" srcOrd="0" destOrd="1" presId="urn:microsoft.com/office/officeart/2005/8/layout/vList2"/>
    <dgm:cxn modelId="{D0CD8C3D-6264-4784-950B-C82DDCB16A77}" srcId="{1EF71D03-3DD1-4394-972F-3F5CB79E38F9}" destId="{6179D76F-2F40-48C9-8C7C-17EE26D39965}" srcOrd="0" destOrd="0" parTransId="{4B516779-1D85-4E57-A2F3-3EC42F81E6E9}" sibTransId="{EF1CDD46-468D-4ABA-ABD7-C5B7E6C737A2}"/>
    <dgm:cxn modelId="{A55D5E75-241F-4332-A9D7-8221A9E52A99}" srcId="{9F7CACDF-32F2-4E10-8438-F3A72294C080}" destId="{1EF71D03-3DD1-4394-972F-3F5CB79E38F9}" srcOrd="0" destOrd="0" parTransId="{78CF493E-091D-481F-A6A3-65996A68664C}" sibTransId="{5A0E5709-6CF9-468C-8DB6-B08EF2688175}"/>
    <dgm:cxn modelId="{BF428F68-C015-4EA5-A0B3-1FA93FA41AF6}" type="presOf" srcId="{A368D5CD-ADE5-44B1-8D00-C9AD0B4B0BDC}" destId="{11B03B4E-99E1-430C-BD75-ABECE95FF8C9}" srcOrd="0" destOrd="2" presId="urn:microsoft.com/office/officeart/2005/8/layout/vList2"/>
    <dgm:cxn modelId="{4179A606-E044-4362-B819-C96BBE3B41B1}" type="presOf" srcId="{8A3AAEC3-83F1-49CA-8DE0-F6BBA090CB82}" destId="{11B03B4E-99E1-430C-BD75-ABECE95FF8C9}" srcOrd="0" destOrd="1" presId="urn:microsoft.com/office/officeart/2005/8/layout/vList2"/>
    <dgm:cxn modelId="{C7603FF2-E752-4D7C-9483-66F73D2B27A6}" type="presOf" srcId="{902894A1-FB2C-4E7C-8C7D-DD8A08ECD925}" destId="{11B03B4E-99E1-430C-BD75-ABECE95FF8C9}" srcOrd="0" destOrd="0" presId="urn:microsoft.com/office/officeart/2005/8/layout/vList2"/>
    <dgm:cxn modelId="{34114D12-896B-4D88-9281-9241A3492BC9}" type="presOf" srcId="{9F7CACDF-32F2-4E10-8438-F3A72294C080}" destId="{4DEEE92E-5E4E-4198-981B-91851B51F53F}" srcOrd="0" destOrd="0" presId="urn:microsoft.com/office/officeart/2005/8/layout/vList2"/>
    <dgm:cxn modelId="{33133C62-C2E1-4C99-B1FC-68BCDCF765FA}" type="presOf" srcId="{68EF2682-9B51-4CC0-A554-883269D82FE9}" destId="{580EB13A-F469-4CB1-9FE8-98D53507DB3F}" srcOrd="0" destOrd="0" presId="urn:microsoft.com/office/officeart/2005/8/layout/vList2"/>
    <dgm:cxn modelId="{3A7154AC-2F2E-4A13-93FB-1DF98A12055C}" srcId="{68EF2682-9B51-4CC0-A554-883269D82FE9}" destId="{A368D5CD-ADE5-44B1-8D00-C9AD0B4B0BDC}" srcOrd="2" destOrd="0" parTransId="{050B97E3-9ABE-41F9-A6BC-64B590544B10}" sibTransId="{AA4B4FE5-48ED-43F7-84A4-F38D8779AF39}"/>
    <dgm:cxn modelId="{B7A31527-1787-4947-9277-56CCC18EBDD0}" type="presParOf" srcId="{4DEEE92E-5E4E-4198-981B-91851B51F53F}" destId="{39E0E3BC-F669-45F5-9B96-CA595A99F0B8}" srcOrd="0" destOrd="0" presId="urn:microsoft.com/office/officeart/2005/8/layout/vList2"/>
    <dgm:cxn modelId="{D89CD9BB-1445-44A2-A622-01BB988E281C}" type="presParOf" srcId="{4DEEE92E-5E4E-4198-981B-91851B51F53F}" destId="{B2BD365F-CCA0-49A6-8897-ED82351C980E}" srcOrd="1" destOrd="0" presId="urn:microsoft.com/office/officeart/2005/8/layout/vList2"/>
    <dgm:cxn modelId="{307470A3-6D87-4E8A-A4D8-0DE3A035C22B}" type="presParOf" srcId="{4DEEE92E-5E4E-4198-981B-91851B51F53F}" destId="{580EB13A-F469-4CB1-9FE8-98D53507DB3F}" srcOrd="2" destOrd="0" presId="urn:microsoft.com/office/officeart/2005/8/layout/vList2"/>
    <dgm:cxn modelId="{BEA6AC62-CDC7-4680-90B0-84DD1EB6BCC7}" type="presParOf" srcId="{4DEEE92E-5E4E-4198-981B-91851B51F53F}" destId="{11B03B4E-99E1-430C-BD75-ABECE95FF8C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FC5A17-4BFE-4E43-978A-D3F3C2212C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8AB26A1-F30D-40A2-ACAF-AA695E72383A}">
      <dgm:prSet phldrT="[Tekst]"/>
      <dgm:spPr/>
      <dgm:t>
        <a:bodyPr/>
        <a:lstStyle/>
        <a:p>
          <a:r>
            <a:rPr lang="hr-HR" dirty="0" smtClean="0"/>
            <a:t>Opće pravilo</a:t>
          </a:r>
          <a:endParaRPr lang="hr-HR" dirty="0"/>
        </a:p>
      </dgm:t>
    </dgm:pt>
    <dgm:pt modelId="{B550AB5E-8317-4F96-9757-31960D915648}" type="parTrans" cxnId="{4FC71D5C-4CB9-4FC9-8B76-9BD1CA533865}">
      <dgm:prSet/>
      <dgm:spPr/>
      <dgm:t>
        <a:bodyPr/>
        <a:lstStyle/>
        <a:p>
          <a:endParaRPr lang="hr-HR"/>
        </a:p>
      </dgm:t>
    </dgm:pt>
    <dgm:pt modelId="{63EC091C-C927-4056-B42E-C5ECD3486948}" type="sibTrans" cxnId="{4FC71D5C-4CB9-4FC9-8B76-9BD1CA533865}">
      <dgm:prSet/>
      <dgm:spPr/>
      <dgm:t>
        <a:bodyPr/>
        <a:lstStyle/>
        <a:p>
          <a:endParaRPr lang="hr-HR"/>
        </a:p>
      </dgm:t>
    </dgm:pt>
    <dgm:pt modelId="{56943E0D-8559-4D21-9981-A6F40E5FD2A6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Očigledna neravnopravnost (značajna neravnoteža)</a:t>
          </a:r>
          <a:endParaRPr lang="hr-HR" dirty="0">
            <a:solidFill>
              <a:schemeClr val="tx2"/>
            </a:solidFill>
          </a:endParaRPr>
        </a:p>
      </dgm:t>
    </dgm:pt>
    <dgm:pt modelId="{286AE25D-ED5C-4E0C-B4B7-A39C9F592154}" type="parTrans" cxnId="{FEF63259-16AF-4A2A-9EB2-6BCB6EB8A6CE}">
      <dgm:prSet/>
      <dgm:spPr/>
      <dgm:t>
        <a:bodyPr/>
        <a:lstStyle/>
        <a:p>
          <a:endParaRPr lang="hr-HR"/>
        </a:p>
      </dgm:t>
    </dgm:pt>
    <dgm:pt modelId="{B64489FB-5845-4C07-83F4-9B44C29D19C5}" type="sibTrans" cxnId="{FEF63259-16AF-4A2A-9EB2-6BCB6EB8A6CE}">
      <dgm:prSet/>
      <dgm:spPr/>
      <dgm:t>
        <a:bodyPr/>
        <a:lstStyle/>
        <a:p>
          <a:endParaRPr lang="hr-HR"/>
        </a:p>
      </dgm:t>
    </dgm:pt>
    <dgm:pt modelId="{02AA7FAA-003A-4205-ADFE-374A6167331B}">
      <dgm:prSet phldrT="[Tekst]"/>
      <dgm:spPr/>
      <dgm:t>
        <a:bodyPr/>
        <a:lstStyle/>
        <a:p>
          <a:r>
            <a:rPr lang="hr-HR" dirty="0" smtClean="0"/>
            <a:t>Popis nepoštenih odredaba</a:t>
          </a:r>
          <a:endParaRPr lang="hr-HR" dirty="0"/>
        </a:p>
      </dgm:t>
    </dgm:pt>
    <dgm:pt modelId="{435BDB10-38EC-4E13-9DFA-65338CE34AFD}" type="parTrans" cxnId="{6D70EA42-9F97-4706-997A-CE221AB686B4}">
      <dgm:prSet/>
      <dgm:spPr/>
      <dgm:t>
        <a:bodyPr/>
        <a:lstStyle/>
        <a:p>
          <a:endParaRPr lang="hr-HR"/>
        </a:p>
      </dgm:t>
    </dgm:pt>
    <dgm:pt modelId="{D1659A68-3470-41E0-AF4E-49FFE9038F9F}" type="sibTrans" cxnId="{6D70EA42-9F97-4706-997A-CE221AB686B4}">
      <dgm:prSet/>
      <dgm:spPr/>
      <dgm:t>
        <a:bodyPr/>
        <a:lstStyle/>
        <a:p>
          <a:endParaRPr lang="hr-HR"/>
        </a:p>
      </dgm:t>
    </dgm:pt>
    <dgm:pt modelId="{96B1B03D-A2A5-44A0-B4A1-BCB4C095A98B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Sivi popis </a:t>
          </a:r>
          <a:endParaRPr lang="hr-HR" dirty="0">
            <a:solidFill>
              <a:schemeClr val="tx2"/>
            </a:solidFill>
          </a:endParaRPr>
        </a:p>
      </dgm:t>
    </dgm:pt>
    <dgm:pt modelId="{85402251-2C0F-4BD8-8B3A-626191CAF62E}" type="parTrans" cxnId="{0A01A4DA-1180-4636-9222-B3309492542D}">
      <dgm:prSet/>
      <dgm:spPr/>
      <dgm:t>
        <a:bodyPr/>
        <a:lstStyle/>
        <a:p>
          <a:endParaRPr lang="hr-HR"/>
        </a:p>
      </dgm:t>
    </dgm:pt>
    <dgm:pt modelId="{BCBB84B7-EC04-4A6F-9033-5016BDC20ACF}" type="sibTrans" cxnId="{0A01A4DA-1180-4636-9222-B3309492542D}">
      <dgm:prSet/>
      <dgm:spPr/>
      <dgm:t>
        <a:bodyPr/>
        <a:lstStyle/>
        <a:p>
          <a:endParaRPr lang="hr-HR"/>
        </a:p>
      </dgm:t>
    </dgm:pt>
    <dgm:pt modelId="{C1A75A05-820D-41E9-8BA2-FA2DDDB30246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Crni popis</a:t>
          </a:r>
          <a:endParaRPr lang="hr-HR" dirty="0">
            <a:solidFill>
              <a:schemeClr val="tx2"/>
            </a:solidFill>
          </a:endParaRPr>
        </a:p>
      </dgm:t>
    </dgm:pt>
    <dgm:pt modelId="{57B1B277-96A9-4824-B1BB-D4A3C77477CA}" type="parTrans" cxnId="{66C5EFC0-772F-408B-A5D1-BBEF237FE02B}">
      <dgm:prSet/>
      <dgm:spPr/>
      <dgm:t>
        <a:bodyPr/>
        <a:lstStyle/>
        <a:p>
          <a:endParaRPr lang="hr-HR"/>
        </a:p>
      </dgm:t>
    </dgm:pt>
    <dgm:pt modelId="{7B8EB88C-21FE-40CD-9698-20D1B1D8A613}" type="sibTrans" cxnId="{66C5EFC0-772F-408B-A5D1-BBEF237FE02B}">
      <dgm:prSet/>
      <dgm:spPr/>
      <dgm:t>
        <a:bodyPr/>
        <a:lstStyle/>
        <a:p>
          <a:endParaRPr lang="hr-HR"/>
        </a:p>
      </dgm:t>
    </dgm:pt>
    <dgm:pt modelId="{8A52445E-6223-44C5-81B0-B61E32239554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Suprotnost načelu savjesnosti i poštenja</a:t>
          </a:r>
          <a:endParaRPr lang="hr-HR" dirty="0">
            <a:solidFill>
              <a:schemeClr val="tx2"/>
            </a:solidFill>
          </a:endParaRPr>
        </a:p>
      </dgm:t>
    </dgm:pt>
    <dgm:pt modelId="{04CC65A3-E8B6-4075-98C1-C4AE4D4261B6}" type="parTrans" cxnId="{488CD54B-6BF3-461C-BDFE-380BDF102E84}">
      <dgm:prSet/>
      <dgm:spPr/>
      <dgm:t>
        <a:bodyPr/>
        <a:lstStyle/>
        <a:p>
          <a:endParaRPr lang="hr-HR"/>
        </a:p>
      </dgm:t>
    </dgm:pt>
    <dgm:pt modelId="{C0F1591D-361E-40AB-9C9B-21EC5AF59D6A}" type="sibTrans" cxnId="{488CD54B-6BF3-461C-BDFE-380BDF102E84}">
      <dgm:prSet/>
      <dgm:spPr/>
      <dgm:t>
        <a:bodyPr/>
        <a:lstStyle/>
        <a:p>
          <a:endParaRPr lang="hr-HR"/>
        </a:p>
      </dgm:t>
    </dgm:pt>
    <dgm:pt modelId="{4A77650E-9A1A-488E-8224-A6E4E7ACDC84}">
      <dgm:prSet phldrT="[Tekst]"/>
      <dgm:spPr/>
      <dgm:t>
        <a:bodyPr/>
        <a:lstStyle/>
        <a:p>
          <a:r>
            <a:rPr lang="hr-HR" dirty="0" smtClean="0"/>
            <a:t>Paternalistički sustavi</a:t>
          </a:r>
          <a:endParaRPr lang="hr-HR" dirty="0"/>
        </a:p>
      </dgm:t>
    </dgm:pt>
    <dgm:pt modelId="{EA84C0C2-6AAE-4A33-B38D-958B1758605F}" type="sibTrans" cxnId="{08CBADAD-F96E-4294-B6E9-71A3261B9BAE}">
      <dgm:prSet/>
      <dgm:spPr/>
      <dgm:t>
        <a:bodyPr/>
        <a:lstStyle/>
        <a:p>
          <a:endParaRPr lang="hr-HR"/>
        </a:p>
      </dgm:t>
    </dgm:pt>
    <dgm:pt modelId="{E7ECFB23-F7DB-4F16-AF22-C28D5ED4B4ED}" type="parTrans" cxnId="{08CBADAD-F96E-4294-B6E9-71A3261B9BAE}">
      <dgm:prSet/>
      <dgm:spPr/>
      <dgm:t>
        <a:bodyPr/>
        <a:lstStyle/>
        <a:p>
          <a:endParaRPr lang="hr-HR"/>
        </a:p>
      </dgm:t>
    </dgm:pt>
    <dgm:pt modelId="{FE765AA3-2B10-4532-B5B1-750199792A89}" type="pres">
      <dgm:prSet presAssocID="{DDFC5A17-4BFE-4E43-978A-D3F3C2212C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0866FE8-2883-468C-9699-D0954DDD6A07}" type="pres">
      <dgm:prSet presAssocID="{F8AB26A1-F30D-40A2-ACAF-AA695E7238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E1EC1BD-9447-4D4D-81CB-8B3D9253BCE5}" type="pres">
      <dgm:prSet presAssocID="{F8AB26A1-F30D-40A2-ACAF-AA695E72383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93FB8FF-CBBC-43DB-9931-FB9CA5D3520D}" type="pres">
      <dgm:prSet presAssocID="{02AA7FAA-003A-4205-ADFE-374A616733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71AFAD4-44E5-4BCF-8F2C-3501A71053C9}" type="pres">
      <dgm:prSet presAssocID="{02AA7FAA-003A-4205-ADFE-374A6167331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BB14E8-5B57-4DA2-920F-B3B6060FC4B7}" type="pres">
      <dgm:prSet presAssocID="{4A77650E-9A1A-488E-8224-A6E4E7ACDC8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7648986-D1DD-44F8-8035-647DC734EB25}" type="presOf" srcId="{C1A75A05-820D-41E9-8BA2-FA2DDDB30246}" destId="{A71AFAD4-44E5-4BCF-8F2C-3501A71053C9}" srcOrd="0" destOrd="1" presId="urn:microsoft.com/office/officeart/2005/8/layout/vList2"/>
    <dgm:cxn modelId="{BD371A3E-2A96-4008-AB0D-19D5757F3348}" type="presOf" srcId="{DDFC5A17-4BFE-4E43-978A-D3F3C2212CD1}" destId="{FE765AA3-2B10-4532-B5B1-750199792A89}" srcOrd="0" destOrd="0" presId="urn:microsoft.com/office/officeart/2005/8/layout/vList2"/>
    <dgm:cxn modelId="{AD02AB8F-B2C9-4673-B2EA-4DE690286B6A}" type="presOf" srcId="{8A52445E-6223-44C5-81B0-B61E32239554}" destId="{6E1EC1BD-9447-4D4D-81CB-8B3D9253BCE5}" srcOrd="0" destOrd="1" presId="urn:microsoft.com/office/officeart/2005/8/layout/vList2"/>
    <dgm:cxn modelId="{FEF63259-16AF-4A2A-9EB2-6BCB6EB8A6CE}" srcId="{F8AB26A1-F30D-40A2-ACAF-AA695E72383A}" destId="{56943E0D-8559-4D21-9981-A6F40E5FD2A6}" srcOrd="0" destOrd="0" parTransId="{286AE25D-ED5C-4E0C-B4B7-A39C9F592154}" sibTransId="{B64489FB-5845-4C07-83F4-9B44C29D19C5}"/>
    <dgm:cxn modelId="{08CBADAD-F96E-4294-B6E9-71A3261B9BAE}" srcId="{DDFC5A17-4BFE-4E43-978A-D3F3C2212CD1}" destId="{4A77650E-9A1A-488E-8224-A6E4E7ACDC84}" srcOrd="2" destOrd="0" parTransId="{E7ECFB23-F7DB-4F16-AF22-C28D5ED4B4ED}" sibTransId="{EA84C0C2-6AAE-4A33-B38D-958B1758605F}"/>
    <dgm:cxn modelId="{66E0BFEB-EBD8-4845-B80D-857012DCF5AC}" type="presOf" srcId="{96B1B03D-A2A5-44A0-B4A1-BCB4C095A98B}" destId="{A71AFAD4-44E5-4BCF-8F2C-3501A71053C9}" srcOrd="0" destOrd="0" presId="urn:microsoft.com/office/officeart/2005/8/layout/vList2"/>
    <dgm:cxn modelId="{C6E60382-75D4-4095-A36B-06EDB7DEEB5C}" type="presOf" srcId="{F8AB26A1-F30D-40A2-ACAF-AA695E72383A}" destId="{10866FE8-2883-468C-9699-D0954DDD6A07}" srcOrd="0" destOrd="0" presId="urn:microsoft.com/office/officeart/2005/8/layout/vList2"/>
    <dgm:cxn modelId="{488CD54B-6BF3-461C-BDFE-380BDF102E84}" srcId="{F8AB26A1-F30D-40A2-ACAF-AA695E72383A}" destId="{8A52445E-6223-44C5-81B0-B61E32239554}" srcOrd="1" destOrd="0" parTransId="{04CC65A3-E8B6-4075-98C1-C4AE4D4261B6}" sibTransId="{C0F1591D-361E-40AB-9C9B-21EC5AF59D6A}"/>
    <dgm:cxn modelId="{B898C376-7A1E-41D0-B6DA-BE1CF9F3F2F7}" type="presOf" srcId="{4A77650E-9A1A-488E-8224-A6E4E7ACDC84}" destId="{7FBB14E8-5B57-4DA2-920F-B3B6060FC4B7}" srcOrd="0" destOrd="0" presId="urn:microsoft.com/office/officeart/2005/8/layout/vList2"/>
    <dgm:cxn modelId="{4FC71D5C-4CB9-4FC9-8B76-9BD1CA533865}" srcId="{DDFC5A17-4BFE-4E43-978A-D3F3C2212CD1}" destId="{F8AB26A1-F30D-40A2-ACAF-AA695E72383A}" srcOrd="0" destOrd="0" parTransId="{B550AB5E-8317-4F96-9757-31960D915648}" sibTransId="{63EC091C-C927-4056-B42E-C5ECD3486948}"/>
    <dgm:cxn modelId="{0A01A4DA-1180-4636-9222-B3309492542D}" srcId="{02AA7FAA-003A-4205-ADFE-374A6167331B}" destId="{96B1B03D-A2A5-44A0-B4A1-BCB4C095A98B}" srcOrd="0" destOrd="0" parTransId="{85402251-2C0F-4BD8-8B3A-626191CAF62E}" sibTransId="{BCBB84B7-EC04-4A6F-9033-5016BDC20ACF}"/>
    <dgm:cxn modelId="{66C5EFC0-772F-408B-A5D1-BBEF237FE02B}" srcId="{02AA7FAA-003A-4205-ADFE-374A6167331B}" destId="{C1A75A05-820D-41E9-8BA2-FA2DDDB30246}" srcOrd="1" destOrd="0" parTransId="{57B1B277-96A9-4824-B1BB-D4A3C77477CA}" sibTransId="{7B8EB88C-21FE-40CD-9698-20D1B1D8A613}"/>
    <dgm:cxn modelId="{6D70EA42-9F97-4706-997A-CE221AB686B4}" srcId="{DDFC5A17-4BFE-4E43-978A-D3F3C2212CD1}" destId="{02AA7FAA-003A-4205-ADFE-374A6167331B}" srcOrd="1" destOrd="0" parTransId="{435BDB10-38EC-4E13-9DFA-65338CE34AFD}" sibTransId="{D1659A68-3470-41E0-AF4E-49FFE9038F9F}"/>
    <dgm:cxn modelId="{622AB6CA-EFE7-447D-ABA2-0DB506CE447C}" type="presOf" srcId="{56943E0D-8559-4D21-9981-A6F40E5FD2A6}" destId="{6E1EC1BD-9447-4D4D-81CB-8B3D9253BCE5}" srcOrd="0" destOrd="0" presId="urn:microsoft.com/office/officeart/2005/8/layout/vList2"/>
    <dgm:cxn modelId="{0E5F1014-2E7A-41CE-A3A3-648D655CD124}" type="presOf" srcId="{02AA7FAA-003A-4205-ADFE-374A6167331B}" destId="{793FB8FF-CBBC-43DB-9931-FB9CA5D3520D}" srcOrd="0" destOrd="0" presId="urn:microsoft.com/office/officeart/2005/8/layout/vList2"/>
    <dgm:cxn modelId="{8F97754B-70AB-4B82-B397-806C4D6214B2}" type="presParOf" srcId="{FE765AA3-2B10-4532-B5B1-750199792A89}" destId="{10866FE8-2883-468C-9699-D0954DDD6A07}" srcOrd="0" destOrd="0" presId="urn:microsoft.com/office/officeart/2005/8/layout/vList2"/>
    <dgm:cxn modelId="{4C73FE31-912E-4CD9-ACCD-2422CD3ABCA8}" type="presParOf" srcId="{FE765AA3-2B10-4532-B5B1-750199792A89}" destId="{6E1EC1BD-9447-4D4D-81CB-8B3D9253BCE5}" srcOrd="1" destOrd="0" presId="urn:microsoft.com/office/officeart/2005/8/layout/vList2"/>
    <dgm:cxn modelId="{4E18230A-A58F-4FB6-B3BC-A1F8BCC7C3B0}" type="presParOf" srcId="{FE765AA3-2B10-4532-B5B1-750199792A89}" destId="{793FB8FF-CBBC-43DB-9931-FB9CA5D3520D}" srcOrd="2" destOrd="0" presId="urn:microsoft.com/office/officeart/2005/8/layout/vList2"/>
    <dgm:cxn modelId="{927CD3E4-27C2-4E43-9AEF-161BD0192E63}" type="presParOf" srcId="{FE765AA3-2B10-4532-B5B1-750199792A89}" destId="{A71AFAD4-44E5-4BCF-8F2C-3501A71053C9}" srcOrd="3" destOrd="0" presId="urn:microsoft.com/office/officeart/2005/8/layout/vList2"/>
    <dgm:cxn modelId="{F62EA294-C269-44E4-9068-2CF8423495C3}" type="presParOf" srcId="{FE765AA3-2B10-4532-B5B1-750199792A89}" destId="{7FBB14E8-5B57-4DA2-920F-B3B6060FC4B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15DB26-108D-41CB-B144-B17A3A7708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53ABDCE-43CD-4532-BE94-65C03F68D589}">
      <dgm:prSet phldrT="[Tekst]"/>
      <dgm:spPr/>
      <dgm:t>
        <a:bodyPr/>
        <a:lstStyle/>
        <a:p>
          <a:r>
            <a:rPr lang="hr-HR" dirty="0" smtClean="0"/>
            <a:t>STATIČKA METODA</a:t>
          </a:r>
          <a:endParaRPr lang="hr-HR" dirty="0"/>
        </a:p>
      </dgm:t>
    </dgm:pt>
    <dgm:pt modelId="{E02CD6AC-8FA7-477D-9E9F-C098623DE152}" type="parTrans" cxnId="{328AB2F9-13AB-4A40-B04D-BAEFA0AA4641}">
      <dgm:prSet/>
      <dgm:spPr/>
      <dgm:t>
        <a:bodyPr/>
        <a:lstStyle/>
        <a:p>
          <a:endParaRPr lang="hr-HR"/>
        </a:p>
      </dgm:t>
    </dgm:pt>
    <dgm:pt modelId="{4A499143-D69B-4446-8230-7862B4010170}" type="sibTrans" cxnId="{328AB2F9-13AB-4A40-B04D-BAEFA0AA4641}">
      <dgm:prSet/>
      <dgm:spPr/>
      <dgm:t>
        <a:bodyPr/>
        <a:lstStyle/>
        <a:p>
          <a:endParaRPr lang="hr-HR"/>
        </a:p>
      </dgm:t>
    </dgm:pt>
    <dgm:pt modelId="{42F3677B-BADD-4CBB-9B43-B2A1DF63F0F7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Uzima se u obzir određena ugovorna odredba</a:t>
          </a:r>
          <a:endParaRPr lang="hr-HR" dirty="0">
            <a:solidFill>
              <a:schemeClr val="tx2"/>
            </a:solidFill>
          </a:endParaRPr>
        </a:p>
      </dgm:t>
    </dgm:pt>
    <dgm:pt modelId="{424C719C-253F-4AF3-91E2-66ED0AD4A726}" type="parTrans" cxnId="{2DE8E68F-82EB-4A5F-9511-A320EA940A5D}">
      <dgm:prSet/>
      <dgm:spPr/>
      <dgm:t>
        <a:bodyPr/>
        <a:lstStyle/>
        <a:p>
          <a:endParaRPr lang="hr-HR"/>
        </a:p>
      </dgm:t>
    </dgm:pt>
    <dgm:pt modelId="{B2CEF1BE-48CD-46D8-99A3-E66A0E82580D}" type="sibTrans" cxnId="{2DE8E68F-82EB-4A5F-9511-A320EA940A5D}">
      <dgm:prSet/>
      <dgm:spPr/>
      <dgm:t>
        <a:bodyPr/>
        <a:lstStyle/>
        <a:p>
          <a:endParaRPr lang="hr-HR"/>
        </a:p>
      </dgm:t>
    </dgm:pt>
    <dgm:pt modelId="{8E73A3BB-CE2D-402C-B37C-708A7A75CF4E}">
      <dgm:prSet phldrT="[Tekst]"/>
      <dgm:spPr/>
      <dgm:t>
        <a:bodyPr/>
        <a:lstStyle/>
        <a:p>
          <a:r>
            <a:rPr lang="hr-HR" dirty="0" smtClean="0"/>
            <a:t>DINAMIČKA METODA</a:t>
          </a:r>
          <a:endParaRPr lang="hr-HR" dirty="0"/>
        </a:p>
      </dgm:t>
    </dgm:pt>
    <dgm:pt modelId="{83A8A867-BB15-4BA3-B7C9-48DCDC0B5F64}" type="parTrans" cxnId="{A3BDCCDD-0076-4446-8FD4-156D26D800F6}">
      <dgm:prSet/>
      <dgm:spPr/>
      <dgm:t>
        <a:bodyPr/>
        <a:lstStyle/>
        <a:p>
          <a:endParaRPr lang="hr-HR"/>
        </a:p>
      </dgm:t>
    </dgm:pt>
    <dgm:pt modelId="{057C28F2-108E-410A-BFA3-42EA591705B5}" type="sibTrans" cxnId="{A3BDCCDD-0076-4446-8FD4-156D26D800F6}">
      <dgm:prSet/>
      <dgm:spPr/>
      <dgm:t>
        <a:bodyPr/>
        <a:lstStyle/>
        <a:p>
          <a:endParaRPr lang="hr-HR"/>
        </a:p>
      </dgm:t>
    </dgm:pt>
    <dgm:pt modelId="{F0DB4F04-7900-4FD7-A525-44C2F955F6DA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Uzimaju se u obzir sve okolnosti konkretnog slučaja</a:t>
          </a:r>
          <a:endParaRPr lang="hr-HR" dirty="0">
            <a:solidFill>
              <a:schemeClr val="tx2"/>
            </a:solidFill>
          </a:endParaRPr>
        </a:p>
      </dgm:t>
    </dgm:pt>
    <dgm:pt modelId="{5BAD9311-DB1C-44AA-8865-E699C1829539}" type="parTrans" cxnId="{95745659-FAED-450C-97C2-B17402A33010}">
      <dgm:prSet/>
      <dgm:spPr/>
      <dgm:t>
        <a:bodyPr/>
        <a:lstStyle/>
        <a:p>
          <a:endParaRPr lang="hr-HR"/>
        </a:p>
      </dgm:t>
    </dgm:pt>
    <dgm:pt modelId="{9CE3F0AD-B637-4294-BFD1-05DD5A4BCEA9}" type="sibTrans" cxnId="{95745659-FAED-450C-97C2-B17402A33010}">
      <dgm:prSet/>
      <dgm:spPr/>
      <dgm:t>
        <a:bodyPr/>
        <a:lstStyle/>
        <a:p>
          <a:endParaRPr lang="hr-HR"/>
        </a:p>
      </dgm:t>
    </dgm:pt>
    <dgm:pt modelId="{E12C249A-692A-459E-8AEB-5C937BCA6DBB}" type="pres">
      <dgm:prSet presAssocID="{AF15DB26-108D-41CB-B144-B17A3A7708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5B7B1E2-4EFC-44AA-8F09-F2F197CF8A4C}" type="pres">
      <dgm:prSet presAssocID="{653ABDCE-43CD-4532-BE94-65C03F68D58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269F459-E95B-4402-9D1E-568A74D979AD}" type="pres">
      <dgm:prSet presAssocID="{653ABDCE-43CD-4532-BE94-65C03F68D58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55EC434-E35B-4B0B-82A9-40D5F61D84FF}" type="pres">
      <dgm:prSet presAssocID="{8E73A3BB-CE2D-402C-B37C-708A7A75CF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58F7591-324B-4A4B-A189-6E9A059FC1AF}" type="pres">
      <dgm:prSet presAssocID="{8E73A3BB-CE2D-402C-B37C-708A7A75CF4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5745659-FAED-450C-97C2-B17402A33010}" srcId="{8E73A3BB-CE2D-402C-B37C-708A7A75CF4E}" destId="{F0DB4F04-7900-4FD7-A525-44C2F955F6DA}" srcOrd="0" destOrd="0" parTransId="{5BAD9311-DB1C-44AA-8865-E699C1829539}" sibTransId="{9CE3F0AD-B637-4294-BFD1-05DD5A4BCEA9}"/>
    <dgm:cxn modelId="{CC56690C-EDAE-4A89-9333-ADB97E9F92F7}" type="presOf" srcId="{653ABDCE-43CD-4532-BE94-65C03F68D589}" destId="{25B7B1E2-4EFC-44AA-8F09-F2F197CF8A4C}" srcOrd="0" destOrd="0" presId="urn:microsoft.com/office/officeart/2005/8/layout/vList2"/>
    <dgm:cxn modelId="{2DE8E68F-82EB-4A5F-9511-A320EA940A5D}" srcId="{653ABDCE-43CD-4532-BE94-65C03F68D589}" destId="{42F3677B-BADD-4CBB-9B43-B2A1DF63F0F7}" srcOrd="0" destOrd="0" parTransId="{424C719C-253F-4AF3-91E2-66ED0AD4A726}" sibTransId="{B2CEF1BE-48CD-46D8-99A3-E66A0E82580D}"/>
    <dgm:cxn modelId="{328AB2F9-13AB-4A40-B04D-BAEFA0AA4641}" srcId="{AF15DB26-108D-41CB-B144-B17A3A770844}" destId="{653ABDCE-43CD-4532-BE94-65C03F68D589}" srcOrd="0" destOrd="0" parTransId="{E02CD6AC-8FA7-477D-9E9F-C098623DE152}" sibTransId="{4A499143-D69B-4446-8230-7862B4010170}"/>
    <dgm:cxn modelId="{8DD72970-25D2-4724-9035-71010C98FB16}" type="presOf" srcId="{42F3677B-BADD-4CBB-9B43-B2A1DF63F0F7}" destId="{5269F459-E95B-4402-9D1E-568A74D979AD}" srcOrd="0" destOrd="0" presId="urn:microsoft.com/office/officeart/2005/8/layout/vList2"/>
    <dgm:cxn modelId="{17C4DF04-BBDF-44C2-8EC9-7E5923859995}" type="presOf" srcId="{8E73A3BB-CE2D-402C-B37C-708A7A75CF4E}" destId="{B55EC434-E35B-4B0B-82A9-40D5F61D84FF}" srcOrd="0" destOrd="0" presId="urn:microsoft.com/office/officeart/2005/8/layout/vList2"/>
    <dgm:cxn modelId="{C730D513-CC4B-4CDD-A6C3-6BE55DF867CF}" type="presOf" srcId="{AF15DB26-108D-41CB-B144-B17A3A770844}" destId="{E12C249A-692A-459E-8AEB-5C937BCA6DBB}" srcOrd="0" destOrd="0" presId="urn:microsoft.com/office/officeart/2005/8/layout/vList2"/>
    <dgm:cxn modelId="{EA209404-1875-4786-A8BF-7895D1E4F51E}" type="presOf" srcId="{F0DB4F04-7900-4FD7-A525-44C2F955F6DA}" destId="{058F7591-324B-4A4B-A189-6E9A059FC1AF}" srcOrd="0" destOrd="0" presId="urn:microsoft.com/office/officeart/2005/8/layout/vList2"/>
    <dgm:cxn modelId="{A3BDCCDD-0076-4446-8FD4-156D26D800F6}" srcId="{AF15DB26-108D-41CB-B144-B17A3A770844}" destId="{8E73A3BB-CE2D-402C-B37C-708A7A75CF4E}" srcOrd="1" destOrd="0" parTransId="{83A8A867-BB15-4BA3-B7C9-48DCDC0B5F64}" sibTransId="{057C28F2-108E-410A-BFA3-42EA591705B5}"/>
    <dgm:cxn modelId="{3A414DE5-2FD3-45C0-B6DB-F3A8A7CA9F9C}" type="presParOf" srcId="{E12C249A-692A-459E-8AEB-5C937BCA6DBB}" destId="{25B7B1E2-4EFC-44AA-8F09-F2F197CF8A4C}" srcOrd="0" destOrd="0" presId="urn:microsoft.com/office/officeart/2005/8/layout/vList2"/>
    <dgm:cxn modelId="{C405E883-77D9-49C9-8F66-98E253524E64}" type="presParOf" srcId="{E12C249A-692A-459E-8AEB-5C937BCA6DBB}" destId="{5269F459-E95B-4402-9D1E-568A74D979AD}" srcOrd="1" destOrd="0" presId="urn:microsoft.com/office/officeart/2005/8/layout/vList2"/>
    <dgm:cxn modelId="{EE3834C6-EAB4-4B2B-96DE-C38F25761628}" type="presParOf" srcId="{E12C249A-692A-459E-8AEB-5C937BCA6DBB}" destId="{B55EC434-E35B-4B0B-82A9-40D5F61D84FF}" srcOrd="2" destOrd="0" presId="urn:microsoft.com/office/officeart/2005/8/layout/vList2"/>
    <dgm:cxn modelId="{8E72587E-2703-461F-9C1D-FA3D2E222754}" type="presParOf" srcId="{E12C249A-692A-459E-8AEB-5C937BCA6DBB}" destId="{058F7591-324B-4A4B-A189-6E9A059FC1A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0E3BC-F669-45F5-9B96-CA595A99F0B8}">
      <dsp:nvSpPr>
        <dsp:cNvPr id="0" name=""/>
        <dsp:cNvSpPr/>
      </dsp:nvSpPr>
      <dsp:spPr>
        <a:xfrm>
          <a:off x="0" y="54741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KOMUTATIVNA PRAVDA</a:t>
          </a:r>
          <a:endParaRPr lang="hr-HR" sz="3200" kern="1200" dirty="0"/>
        </a:p>
      </dsp:txBody>
      <dsp:txXfrm>
        <a:off x="37467" y="92208"/>
        <a:ext cx="8154666" cy="692586"/>
      </dsp:txXfrm>
    </dsp:sp>
    <dsp:sp modelId="{B2BD365F-CCA0-49A6-8897-ED82351C980E}">
      <dsp:nvSpPr>
        <dsp:cNvPr id="0" name=""/>
        <dsp:cNvSpPr/>
      </dsp:nvSpPr>
      <dsp:spPr>
        <a:xfrm>
          <a:off x="0" y="822261"/>
          <a:ext cx="8229600" cy="12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Ugovorni odnosi uređeni isključivo na temelju volje ugovornih strana</a:t>
          </a:r>
          <a:endParaRPr lang="hr-HR" sz="2500" kern="1200" dirty="0">
            <a:solidFill>
              <a:schemeClr val="tx2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Nema mjesta za eksternu intervenciju u ugovorne odnose</a:t>
          </a:r>
          <a:endParaRPr lang="hr-HR" sz="2500" kern="1200" dirty="0">
            <a:solidFill>
              <a:schemeClr val="tx2"/>
            </a:solidFill>
          </a:endParaRPr>
        </a:p>
      </dsp:txBody>
      <dsp:txXfrm>
        <a:off x="0" y="822261"/>
        <a:ext cx="8229600" cy="1225440"/>
      </dsp:txXfrm>
    </dsp:sp>
    <dsp:sp modelId="{580EB13A-F469-4CB1-9FE8-98D53507DB3F}">
      <dsp:nvSpPr>
        <dsp:cNvPr id="0" name=""/>
        <dsp:cNvSpPr/>
      </dsp:nvSpPr>
      <dsp:spPr>
        <a:xfrm>
          <a:off x="0" y="2047701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DISTRIBUTIVNA PRAVDA</a:t>
          </a:r>
          <a:endParaRPr lang="hr-HR" sz="3200" kern="1200" dirty="0"/>
        </a:p>
      </dsp:txBody>
      <dsp:txXfrm>
        <a:off x="37467" y="2085168"/>
        <a:ext cx="8154666" cy="692586"/>
      </dsp:txXfrm>
    </dsp:sp>
    <dsp:sp modelId="{11B03B4E-99E1-430C-BD75-ABECE95FF8C9}">
      <dsp:nvSpPr>
        <dsp:cNvPr id="0" name=""/>
        <dsp:cNvSpPr/>
      </dsp:nvSpPr>
      <dsp:spPr>
        <a:xfrm>
          <a:off x="0" y="2815221"/>
          <a:ext cx="8229600" cy="16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Potreba osiguranja pravedne i ekonomski učinkovite distribucije</a:t>
          </a:r>
          <a:endParaRPr lang="hr-HR" sz="2500" kern="1200" dirty="0">
            <a:solidFill>
              <a:schemeClr val="tx2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Potreba zakonske intervencije u ugovorne odnose</a:t>
          </a:r>
          <a:endParaRPr lang="hr-HR" sz="2500" kern="1200" dirty="0">
            <a:solidFill>
              <a:schemeClr val="tx2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2500" kern="1200" dirty="0"/>
        </a:p>
      </dsp:txBody>
      <dsp:txXfrm>
        <a:off x="0" y="2815221"/>
        <a:ext cx="8229600" cy="165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66FE8-2883-468C-9699-D0954DDD6A07}">
      <dsp:nvSpPr>
        <dsp:cNvPr id="0" name=""/>
        <dsp:cNvSpPr/>
      </dsp:nvSpPr>
      <dsp:spPr>
        <a:xfrm>
          <a:off x="0" y="19599"/>
          <a:ext cx="756084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Opće pravilo</a:t>
          </a:r>
          <a:endParaRPr lang="hr-HR" sz="3200" kern="1200" dirty="0"/>
        </a:p>
      </dsp:txBody>
      <dsp:txXfrm>
        <a:off x="37467" y="57066"/>
        <a:ext cx="7485906" cy="692586"/>
      </dsp:txXfrm>
    </dsp:sp>
    <dsp:sp modelId="{6E1EC1BD-9447-4D4D-81CB-8B3D9253BCE5}">
      <dsp:nvSpPr>
        <dsp:cNvPr id="0" name=""/>
        <dsp:cNvSpPr/>
      </dsp:nvSpPr>
      <dsp:spPr>
        <a:xfrm>
          <a:off x="0" y="787119"/>
          <a:ext cx="7560840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Očigledna neravnopravnost (značajna neravnoteža)</a:t>
          </a:r>
          <a:endParaRPr lang="hr-HR" sz="2500" kern="1200" dirty="0">
            <a:solidFill>
              <a:schemeClr val="tx2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Suprotnost načelu savjesnosti i poštenja</a:t>
          </a:r>
          <a:endParaRPr lang="hr-HR" sz="2500" kern="1200" dirty="0">
            <a:solidFill>
              <a:schemeClr val="tx2"/>
            </a:solidFill>
          </a:endParaRPr>
        </a:p>
      </dsp:txBody>
      <dsp:txXfrm>
        <a:off x="0" y="787119"/>
        <a:ext cx="7560840" cy="861120"/>
      </dsp:txXfrm>
    </dsp:sp>
    <dsp:sp modelId="{793FB8FF-CBBC-43DB-9931-FB9CA5D3520D}">
      <dsp:nvSpPr>
        <dsp:cNvPr id="0" name=""/>
        <dsp:cNvSpPr/>
      </dsp:nvSpPr>
      <dsp:spPr>
        <a:xfrm>
          <a:off x="0" y="1648239"/>
          <a:ext cx="756084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Popis nepoštenih odredaba</a:t>
          </a:r>
          <a:endParaRPr lang="hr-HR" sz="3200" kern="1200" dirty="0"/>
        </a:p>
      </dsp:txBody>
      <dsp:txXfrm>
        <a:off x="37467" y="1685706"/>
        <a:ext cx="7485906" cy="692586"/>
      </dsp:txXfrm>
    </dsp:sp>
    <dsp:sp modelId="{A71AFAD4-44E5-4BCF-8F2C-3501A71053C9}">
      <dsp:nvSpPr>
        <dsp:cNvPr id="0" name=""/>
        <dsp:cNvSpPr/>
      </dsp:nvSpPr>
      <dsp:spPr>
        <a:xfrm>
          <a:off x="0" y="2415760"/>
          <a:ext cx="7560840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Sivi popis </a:t>
          </a:r>
          <a:endParaRPr lang="hr-HR" sz="2500" kern="1200" dirty="0">
            <a:solidFill>
              <a:schemeClr val="tx2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Crni popis</a:t>
          </a:r>
          <a:endParaRPr lang="hr-HR" sz="2500" kern="1200" dirty="0">
            <a:solidFill>
              <a:schemeClr val="tx2"/>
            </a:solidFill>
          </a:endParaRPr>
        </a:p>
      </dsp:txBody>
      <dsp:txXfrm>
        <a:off x="0" y="2415760"/>
        <a:ext cx="7560840" cy="861120"/>
      </dsp:txXfrm>
    </dsp:sp>
    <dsp:sp modelId="{7FBB14E8-5B57-4DA2-920F-B3B6060FC4B7}">
      <dsp:nvSpPr>
        <dsp:cNvPr id="0" name=""/>
        <dsp:cNvSpPr/>
      </dsp:nvSpPr>
      <dsp:spPr>
        <a:xfrm>
          <a:off x="0" y="3276880"/>
          <a:ext cx="756084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Paternalistički sustavi</a:t>
          </a:r>
          <a:endParaRPr lang="hr-HR" sz="3200" kern="1200" dirty="0"/>
        </a:p>
      </dsp:txBody>
      <dsp:txXfrm>
        <a:off x="37467" y="3314347"/>
        <a:ext cx="7485906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7B1E2-4EFC-44AA-8F09-F2F197CF8A4C}">
      <dsp:nvSpPr>
        <dsp:cNvPr id="0" name=""/>
        <dsp:cNvSpPr/>
      </dsp:nvSpPr>
      <dsp:spPr>
        <a:xfrm>
          <a:off x="0" y="17031"/>
          <a:ext cx="8229600" cy="11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600" kern="1200" dirty="0" smtClean="0"/>
            <a:t>STATIČKA METODA</a:t>
          </a:r>
          <a:endParaRPr lang="hr-HR" sz="4600" kern="1200" dirty="0"/>
        </a:p>
      </dsp:txBody>
      <dsp:txXfrm>
        <a:off x="53859" y="70890"/>
        <a:ext cx="8121882" cy="995592"/>
      </dsp:txXfrm>
    </dsp:sp>
    <dsp:sp modelId="{5269F459-E95B-4402-9D1E-568A74D979AD}">
      <dsp:nvSpPr>
        <dsp:cNvPr id="0" name=""/>
        <dsp:cNvSpPr/>
      </dsp:nvSpPr>
      <dsp:spPr>
        <a:xfrm>
          <a:off x="0" y="1120341"/>
          <a:ext cx="8229600" cy="114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8420" rIns="327152" bIns="584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3600" kern="1200" dirty="0" smtClean="0">
              <a:solidFill>
                <a:schemeClr val="tx2"/>
              </a:solidFill>
            </a:rPr>
            <a:t>Uzima se u obzir određena ugovorna odredba</a:t>
          </a:r>
          <a:endParaRPr lang="hr-HR" sz="3600" kern="1200" dirty="0">
            <a:solidFill>
              <a:schemeClr val="tx2"/>
            </a:solidFill>
          </a:endParaRPr>
        </a:p>
      </dsp:txBody>
      <dsp:txXfrm>
        <a:off x="0" y="1120341"/>
        <a:ext cx="8229600" cy="1142640"/>
      </dsp:txXfrm>
    </dsp:sp>
    <dsp:sp modelId="{B55EC434-E35B-4B0B-82A9-40D5F61D84FF}">
      <dsp:nvSpPr>
        <dsp:cNvPr id="0" name=""/>
        <dsp:cNvSpPr/>
      </dsp:nvSpPr>
      <dsp:spPr>
        <a:xfrm>
          <a:off x="0" y="2262981"/>
          <a:ext cx="8229600" cy="11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600" kern="1200" dirty="0" smtClean="0"/>
            <a:t>DINAMIČKA METODA</a:t>
          </a:r>
          <a:endParaRPr lang="hr-HR" sz="4600" kern="1200" dirty="0"/>
        </a:p>
      </dsp:txBody>
      <dsp:txXfrm>
        <a:off x="53859" y="2316840"/>
        <a:ext cx="8121882" cy="995592"/>
      </dsp:txXfrm>
    </dsp:sp>
    <dsp:sp modelId="{058F7591-324B-4A4B-A189-6E9A059FC1AF}">
      <dsp:nvSpPr>
        <dsp:cNvPr id="0" name=""/>
        <dsp:cNvSpPr/>
      </dsp:nvSpPr>
      <dsp:spPr>
        <a:xfrm>
          <a:off x="0" y="3366291"/>
          <a:ext cx="8229600" cy="114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8420" rIns="327152" bIns="584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3600" kern="1200" dirty="0" smtClean="0">
              <a:solidFill>
                <a:schemeClr val="tx2"/>
              </a:solidFill>
            </a:rPr>
            <a:t>Uzimaju se u obzir sve okolnosti konkretnog slučaja</a:t>
          </a:r>
          <a:endParaRPr lang="hr-HR" sz="3600" kern="1200" dirty="0">
            <a:solidFill>
              <a:schemeClr val="tx2"/>
            </a:solidFill>
          </a:endParaRPr>
        </a:p>
      </dsp:txBody>
      <dsp:txXfrm>
        <a:off x="0" y="3366291"/>
        <a:ext cx="8229600" cy="1142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F3931-FBE1-4473-8B91-0C58513D41A9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NEPOŠTENE UGOVORNE ODREDBE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tx2"/>
                </a:solidFill>
              </a:rPr>
              <a:t>Prof</a:t>
            </a:r>
            <a:r>
              <a:rPr lang="hr-HR" dirty="0" smtClean="0">
                <a:solidFill>
                  <a:schemeClr val="tx2"/>
                </a:solidFill>
              </a:rPr>
              <a:t>. </a:t>
            </a:r>
            <a:r>
              <a:rPr lang="hr-HR" dirty="0" err="1" smtClean="0">
                <a:solidFill>
                  <a:schemeClr val="tx2"/>
                </a:solidFill>
              </a:rPr>
              <a:t>dr</a:t>
            </a:r>
            <a:r>
              <a:rPr lang="hr-HR" dirty="0" smtClean="0">
                <a:solidFill>
                  <a:schemeClr val="tx2"/>
                </a:solidFill>
              </a:rPr>
              <a:t>. </a:t>
            </a:r>
            <a:r>
              <a:rPr lang="hr-HR" dirty="0" err="1" smtClean="0">
                <a:solidFill>
                  <a:schemeClr val="tx2"/>
                </a:solidFill>
              </a:rPr>
              <a:t>sc</a:t>
            </a:r>
            <a:r>
              <a:rPr lang="hr-HR" dirty="0" smtClean="0">
                <a:solidFill>
                  <a:schemeClr val="tx2"/>
                </a:solidFill>
              </a:rPr>
              <a:t>. Marko Baretić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ELEKTRONIČKIM KOMUNIKACIJAMA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i="1" dirty="0" smtClean="0">
                <a:solidFill>
                  <a:schemeClr val="tx2"/>
                </a:solidFill>
              </a:rPr>
              <a:t>ZEK i Pravilnik HAKOM-a 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Uređeni su pretplatnički ugovori između operatora i pretplatnika (krajnjeg korisnika)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Obvezatnost općih uvjeta poslovanja s ex </a:t>
            </a:r>
            <a:r>
              <a:rPr lang="hr-HR" i="1" dirty="0" err="1" smtClean="0">
                <a:solidFill>
                  <a:schemeClr val="tx2"/>
                </a:solidFill>
              </a:rPr>
              <a:t>ante</a:t>
            </a:r>
            <a:r>
              <a:rPr lang="hr-HR" i="1" dirty="0" smtClean="0">
                <a:solidFill>
                  <a:schemeClr val="tx2"/>
                </a:solidFill>
              </a:rPr>
              <a:t> i ex post kontrolom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Nepoštene su one odredbe koje uzrokuju znatnu neravnotežu u pravima i obvezama ugovornih strana na štetu pretplatnika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Definiran crni popis nepoštenih odredaba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Nema posebne odredbe o posljedicama nepoštenosti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75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ZAKON O ELEKTRONIČKIM KOMUNIKACIJAMA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Posebni sustav zaštite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NE u pogledu </a:t>
            </a:r>
            <a:r>
              <a:rPr lang="hr-HR" dirty="0">
                <a:solidFill>
                  <a:schemeClr val="tx2"/>
                </a:solidFill>
              </a:rPr>
              <a:t>personalnog polja primjene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u pogledu predmetnog polja primjene</a:t>
            </a:r>
          </a:p>
          <a:p>
            <a:r>
              <a:rPr lang="hr-HR" dirty="0">
                <a:solidFill>
                  <a:schemeClr val="tx2"/>
                </a:solidFill>
              </a:rPr>
              <a:t>Primjenjuje se na </a:t>
            </a:r>
            <a:r>
              <a:rPr lang="hr-HR" dirty="0" smtClean="0">
                <a:solidFill>
                  <a:schemeClr val="tx2"/>
                </a:solidFill>
              </a:rPr>
              <a:t>adhezijske ugovore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opće odredbe dopunjen sustavom crne liste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Predviđen 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sustav kolektivne upravne zaštite, upotpunjen sustavom sudske kontrole (ZEK)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sustav kolektivne sudske zaštite (ZZP </a:t>
            </a:r>
            <a:r>
              <a:rPr lang="hr-HR" dirty="0" err="1" smtClean="0">
                <a:solidFill>
                  <a:schemeClr val="tx2"/>
                </a:solidFill>
              </a:rPr>
              <a:t>podredno</a:t>
            </a:r>
            <a:r>
              <a:rPr lang="hr-HR" dirty="0" smtClean="0">
                <a:solidFill>
                  <a:schemeClr val="tx2"/>
                </a:solidFill>
              </a:rPr>
              <a:t>)</a:t>
            </a:r>
            <a:endParaRPr lang="hr-HR" dirty="0">
              <a:solidFill>
                <a:schemeClr val="tx2"/>
              </a:solidFill>
            </a:endParaRP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sustav individualne upravne </a:t>
            </a:r>
            <a:r>
              <a:rPr lang="hr-HR" dirty="0" smtClean="0">
                <a:solidFill>
                  <a:schemeClr val="tx2"/>
                </a:solidFill>
              </a:rPr>
              <a:t>zaštite </a:t>
            </a:r>
            <a:r>
              <a:rPr lang="hr-HR" dirty="0" smtClean="0">
                <a:solidFill>
                  <a:schemeClr val="tx2"/>
                </a:solidFill>
              </a:rPr>
              <a:t>(ZEK)</a:t>
            </a: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8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KREDITNIM INSTITUCIJAMA 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Posebno uređeni odnosi između kreditnih institucija i potrošača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općih uvjeta</a:t>
            </a:r>
          </a:p>
          <a:p>
            <a:r>
              <a:rPr lang="hr-HR" dirty="0" err="1" smtClean="0">
                <a:solidFill>
                  <a:schemeClr val="tx2"/>
                </a:solidFill>
              </a:rPr>
              <a:t>Podredna</a:t>
            </a:r>
            <a:r>
              <a:rPr lang="hr-HR" dirty="0" smtClean="0">
                <a:solidFill>
                  <a:schemeClr val="tx2"/>
                </a:solidFill>
              </a:rPr>
              <a:t> primjena ZZP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1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POSREDOVANJU U PROMETU NEKRETNINA 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/>
            </a:r>
            <a:br>
              <a:rPr lang="hr-HR" dirty="0" smtClean="0">
                <a:solidFill>
                  <a:schemeClr val="tx2"/>
                </a:solidFill>
              </a:rPr>
            </a:br>
            <a:r>
              <a:rPr lang="hr-HR" dirty="0" smtClean="0">
                <a:solidFill>
                  <a:schemeClr val="tx2"/>
                </a:solidFill>
              </a:rPr>
              <a:t>Dužnost izrade općih uvjeta ugovora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Detaljno </a:t>
            </a:r>
            <a:r>
              <a:rPr lang="hr-HR" dirty="0" smtClean="0">
                <a:solidFill>
                  <a:schemeClr val="tx2"/>
                </a:solidFill>
              </a:rPr>
              <a:t>propisivanje sadržaja ugovora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Nemogućnost odstupanja od zakonom predviđenog sadržaja, osim ako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je to izrijekom zakonom predviđeno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je to u očitom interesu nalogodavca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3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ZAKON O POSREDOVANJU U PROMETU NEKRETNINA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Posebni sustav zaštite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NE pogledu personalnog polja primjene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u pogledu predmetnog polja primjene</a:t>
            </a:r>
          </a:p>
          <a:p>
            <a:r>
              <a:rPr lang="hr-HR" dirty="0">
                <a:solidFill>
                  <a:schemeClr val="tx2"/>
                </a:solidFill>
              </a:rPr>
              <a:t>Primjenjuje se na adhezijske ugovore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apriornog uređenja dopuštenosti </a:t>
            </a:r>
            <a:r>
              <a:rPr lang="hr-HR" smtClean="0">
                <a:solidFill>
                  <a:schemeClr val="tx2"/>
                </a:solidFill>
              </a:rPr>
              <a:t>sadržaja ugovora</a:t>
            </a:r>
          </a:p>
          <a:p>
            <a:r>
              <a:rPr lang="hr-HR" smtClean="0">
                <a:solidFill>
                  <a:schemeClr val="tx2"/>
                </a:solidFill>
              </a:rPr>
              <a:t>Nije </a:t>
            </a:r>
            <a:r>
              <a:rPr lang="hr-HR" dirty="0" smtClean="0">
                <a:solidFill>
                  <a:schemeClr val="tx2"/>
                </a:solidFill>
              </a:rPr>
              <a:t>predviđen poseban sustav zaštite</a:t>
            </a:r>
            <a:endParaRPr lang="hr-HR" dirty="0">
              <a:solidFill>
                <a:schemeClr val="tx2"/>
              </a:solidFill>
            </a:endParaRP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sudski put individualne zaštite </a:t>
            </a:r>
          </a:p>
        </p:txBody>
      </p:sp>
    </p:spTree>
    <p:extLst>
      <p:ext uri="{BB962C8B-B14F-4D97-AF65-F5344CB8AC3E}">
        <p14:creationId xmlns:p14="http://schemas.microsoft.com/office/powerpoint/2010/main" val="229163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71600" y="27384"/>
            <a:ext cx="7128792" cy="6858000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b="1" dirty="0" smtClean="0"/>
              <a:t>ZOO</a:t>
            </a:r>
          </a:p>
          <a:p>
            <a:pPr algn="ctr"/>
            <a:r>
              <a:rPr lang="hr-HR" sz="3600" b="1" dirty="0" smtClean="0"/>
              <a:t>B2B, B2C, G2B (C2C)</a:t>
            </a:r>
          </a:p>
          <a:p>
            <a:pPr algn="ctr"/>
            <a:r>
              <a:rPr lang="hr-HR" sz="3600" b="1" dirty="0" smtClean="0"/>
              <a:t>Sve vrste ugovora</a:t>
            </a:r>
          </a:p>
          <a:p>
            <a:pPr algn="ctr"/>
            <a:r>
              <a:rPr lang="hr-HR" sz="3600" b="1" dirty="0" smtClean="0"/>
              <a:t>Samo odredbe općih uvjeta ugovora</a:t>
            </a:r>
          </a:p>
          <a:p>
            <a:pPr algn="ctr"/>
            <a:r>
              <a:rPr lang="hr-HR" sz="3600" b="1" dirty="0" smtClean="0"/>
              <a:t>Individualna zaštita(sudska)</a:t>
            </a:r>
          </a:p>
          <a:p>
            <a:pPr algn="ctr"/>
            <a:endParaRPr lang="hr-HR" sz="5400" b="1" dirty="0"/>
          </a:p>
        </p:txBody>
      </p:sp>
      <p:sp>
        <p:nvSpPr>
          <p:cNvPr id="5" name="Elipsa 4"/>
          <p:cNvSpPr/>
          <p:nvPr/>
        </p:nvSpPr>
        <p:spPr>
          <a:xfrm>
            <a:off x="4499992" y="260648"/>
            <a:ext cx="4644008" cy="4968552"/>
          </a:xfrm>
          <a:prstGeom prst="ellipse">
            <a:avLst/>
          </a:prstGeom>
          <a:solidFill>
            <a:schemeClr val="accent3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5400" b="1" dirty="0" smtClean="0"/>
          </a:p>
          <a:p>
            <a:pPr algn="ctr"/>
            <a:r>
              <a:rPr lang="hr-HR" sz="5400" b="1" dirty="0" smtClean="0"/>
              <a:t>ZZP</a:t>
            </a:r>
          </a:p>
          <a:p>
            <a:pPr algn="ctr"/>
            <a:r>
              <a:rPr lang="hr-HR" sz="2800" b="1" dirty="0" smtClean="0"/>
              <a:t>B2C</a:t>
            </a:r>
          </a:p>
          <a:p>
            <a:pPr algn="ctr"/>
            <a:r>
              <a:rPr lang="hr-HR" sz="2800" b="1" dirty="0" smtClean="0"/>
              <a:t>Sve vrste ugovora</a:t>
            </a:r>
          </a:p>
          <a:p>
            <a:pPr algn="ctr"/>
            <a:r>
              <a:rPr lang="hr-HR" sz="2800" b="1" dirty="0" smtClean="0"/>
              <a:t>Svi unaprijed sastavljeni ugovori</a:t>
            </a:r>
          </a:p>
          <a:p>
            <a:pPr algn="ctr"/>
            <a:r>
              <a:rPr lang="hr-HR" sz="2800" b="1" dirty="0" smtClean="0"/>
              <a:t>Individualna i kolektivna zaštita (sudska) </a:t>
            </a:r>
          </a:p>
          <a:p>
            <a:pPr algn="ctr"/>
            <a:endParaRPr lang="hr-HR" sz="3600" b="1" dirty="0" smtClean="0"/>
          </a:p>
          <a:p>
            <a:pPr algn="ctr"/>
            <a:endParaRPr lang="hr-HR" sz="5400" b="1" dirty="0"/>
          </a:p>
        </p:txBody>
      </p:sp>
      <p:sp>
        <p:nvSpPr>
          <p:cNvPr id="6" name="Elipsa 5"/>
          <p:cNvSpPr/>
          <p:nvPr/>
        </p:nvSpPr>
        <p:spPr>
          <a:xfrm>
            <a:off x="467544" y="0"/>
            <a:ext cx="4824536" cy="5229200"/>
          </a:xfrm>
          <a:prstGeom prst="ellipse">
            <a:avLst/>
          </a:prstGeom>
          <a:solidFill>
            <a:schemeClr val="accent4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/>
              <a:t>ZEK/Pravilnik HAKOM</a:t>
            </a:r>
          </a:p>
          <a:p>
            <a:pPr algn="ctr"/>
            <a:r>
              <a:rPr lang="hr-HR" sz="2800" b="1" dirty="0" smtClean="0"/>
              <a:t>B2C, B2B, B2G</a:t>
            </a:r>
          </a:p>
          <a:p>
            <a:pPr algn="ctr"/>
            <a:r>
              <a:rPr lang="hr-HR" sz="2800" b="1" dirty="0" smtClean="0"/>
              <a:t>Pretplatnički ugovor</a:t>
            </a:r>
          </a:p>
          <a:p>
            <a:pPr algn="ctr"/>
            <a:r>
              <a:rPr lang="hr-HR" sz="2800" b="1" dirty="0" smtClean="0"/>
              <a:t>Opći uvjeti ugovora</a:t>
            </a:r>
          </a:p>
          <a:p>
            <a:pPr algn="ctr"/>
            <a:r>
              <a:rPr lang="hr-HR" sz="2800" b="1" dirty="0" smtClean="0"/>
              <a:t>Individualna zaštita (sudska)</a:t>
            </a:r>
          </a:p>
          <a:p>
            <a:pPr algn="ctr"/>
            <a:r>
              <a:rPr lang="hr-HR" sz="2800" b="1" dirty="0" smtClean="0"/>
              <a:t>Kolektivna zaštita (upravna)</a:t>
            </a:r>
            <a:endParaRPr lang="hr-HR" sz="2800" b="1" dirty="0"/>
          </a:p>
        </p:txBody>
      </p:sp>
      <p:sp>
        <p:nvSpPr>
          <p:cNvPr id="7" name="Elipsa 6"/>
          <p:cNvSpPr/>
          <p:nvPr/>
        </p:nvSpPr>
        <p:spPr>
          <a:xfrm>
            <a:off x="0" y="1628800"/>
            <a:ext cx="4644008" cy="5229200"/>
          </a:xfrm>
          <a:prstGeom prst="ellipse">
            <a:avLst/>
          </a:prstGeom>
          <a:solidFill>
            <a:schemeClr val="accent2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b="1" dirty="0" smtClean="0"/>
              <a:t>ZFPPN</a:t>
            </a:r>
            <a:endParaRPr lang="hr-HR" sz="5400" b="1" dirty="0" smtClean="0"/>
          </a:p>
          <a:p>
            <a:pPr algn="ctr"/>
            <a:r>
              <a:rPr lang="hr-HR" sz="2800" b="1" dirty="0" smtClean="0"/>
              <a:t>B2B, B2G</a:t>
            </a:r>
          </a:p>
          <a:p>
            <a:pPr algn="ctr"/>
            <a:r>
              <a:rPr lang="hr-HR" sz="2800" b="1" dirty="0" smtClean="0"/>
              <a:t>Sve vrste (naplatnih) ugovora</a:t>
            </a:r>
          </a:p>
          <a:p>
            <a:pPr algn="ctr"/>
            <a:r>
              <a:rPr lang="hr-HR" sz="2800" b="1" dirty="0" smtClean="0"/>
              <a:t>Sve tehnike sklapanja</a:t>
            </a:r>
          </a:p>
          <a:p>
            <a:pPr algn="ctr"/>
            <a:r>
              <a:rPr lang="hr-HR" sz="2800" b="1" dirty="0" smtClean="0"/>
              <a:t>Individualno/kolektivna </a:t>
            </a:r>
            <a:r>
              <a:rPr lang="hr-HR" sz="2800" b="1" dirty="0" smtClean="0"/>
              <a:t>zaštita(sudska)</a:t>
            </a:r>
            <a:endParaRPr lang="hr-HR" sz="2800" b="1" dirty="0"/>
          </a:p>
        </p:txBody>
      </p:sp>
      <p:sp>
        <p:nvSpPr>
          <p:cNvPr id="8" name="Elipsa 7"/>
          <p:cNvSpPr/>
          <p:nvPr/>
        </p:nvSpPr>
        <p:spPr>
          <a:xfrm>
            <a:off x="5076056" y="1772816"/>
            <a:ext cx="4067944" cy="5085184"/>
          </a:xfrm>
          <a:prstGeom prst="ellipse">
            <a:avLst/>
          </a:prstGeom>
          <a:solidFill>
            <a:srgbClr val="FF0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b="1" dirty="0" smtClean="0"/>
              <a:t>ZOKI</a:t>
            </a:r>
          </a:p>
          <a:p>
            <a:pPr algn="ctr"/>
            <a:r>
              <a:rPr lang="hr-HR" sz="2800" b="1" dirty="0" smtClean="0"/>
              <a:t>B2C</a:t>
            </a:r>
          </a:p>
          <a:p>
            <a:pPr algn="ctr"/>
            <a:r>
              <a:rPr lang="hr-HR" sz="2800" b="1" dirty="0" smtClean="0"/>
              <a:t>Opći uvjeti ugovora</a:t>
            </a:r>
          </a:p>
          <a:p>
            <a:pPr algn="ctr"/>
            <a:r>
              <a:rPr lang="hr-HR" sz="2800" b="1" dirty="0" err="1" smtClean="0"/>
              <a:t>Podredna</a:t>
            </a:r>
            <a:r>
              <a:rPr lang="hr-HR" sz="2800" b="1" dirty="0" smtClean="0"/>
              <a:t> primjena ZZP</a:t>
            </a:r>
            <a:endParaRPr lang="hr-HR" sz="2800" b="1" dirty="0"/>
          </a:p>
        </p:txBody>
      </p:sp>
      <p:sp>
        <p:nvSpPr>
          <p:cNvPr id="9" name="Elipsa 8"/>
          <p:cNvSpPr/>
          <p:nvPr/>
        </p:nvSpPr>
        <p:spPr>
          <a:xfrm>
            <a:off x="2915816" y="2276872"/>
            <a:ext cx="3672408" cy="4248472"/>
          </a:xfrm>
          <a:prstGeom prst="ellipse">
            <a:avLst/>
          </a:prstGeom>
          <a:solidFill>
            <a:schemeClr val="tx2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b="1" dirty="0" smtClean="0"/>
              <a:t>ZPPN</a:t>
            </a:r>
          </a:p>
          <a:p>
            <a:pPr algn="ctr"/>
            <a:r>
              <a:rPr lang="hr-HR" sz="2800" b="1" dirty="0" smtClean="0"/>
              <a:t>B2C, B2B, B2G</a:t>
            </a:r>
          </a:p>
          <a:p>
            <a:pPr algn="ctr"/>
            <a:r>
              <a:rPr lang="hr-HR" sz="2800" b="1" dirty="0" smtClean="0"/>
              <a:t>Ugovor o posredovanju</a:t>
            </a:r>
          </a:p>
          <a:p>
            <a:pPr algn="ctr"/>
            <a:r>
              <a:rPr lang="hr-HR" sz="2800" b="1" dirty="0" smtClean="0"/>
              <a:t>Opći uvjeti poslovanja</a:t>
            </a:r>
          </a:p>
          <a:p>
            <a:pPr algn="ctr"/>
            <a:r>
              <a:rPr lang="hr-HR" sz="2800" b="1" dirty="0" smtClean="0"/>
              <a:t>Rigorozan sustav</a:t>
            </a:r>
            <a:endParaRPr lang="hr-HR" sz="2800" b="1" dirty="0"/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OPĆE I POSEBNA UREĐENJA</a:t>
            </a:r>
            <a:endParaRPr lang="hr-H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ELEMENTI KOMPARACIJE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Postojeća struktura sustava zaštite od nepoštenih ugovornih odredaba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Kriterij definiranja nepoštenosti ugovorne odredbe</a:t>
            </a:r>
            <a:endParaRPr lang="hr-HR" b="1" dirty="0" smtClean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Predmetno polje primjene</a:t>
            </a:r>
          </a:p>
          <a:p>
            <a:r>
              <a:rPr lang="hr-HR" dirty="0" err="1" smtClean="0">
                <a:solidFill>
                  <a:schemeClr val="tx2"/>
                </a:solidFill>
              </a:rPr>
              <a:t>Procesnopravni</a:t>
            </a:r>
            <a:r>
              <a:rPr lang="hr-HR" dirty="0" smtClean="0">
                <a:solidFill>
                  <a:schemeClr val="tx2"/>
                </a:solidFill>
              </a:rPr>
              <a:t> mehanizmi zaštite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POSTOJEĆA STRUKTURA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Potreba postojanja više sustava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 aspekta zaštite pojedinih subjekata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 aspekta zaštite u pojedinim sektorima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Intenzitet zahvata posebnih propisa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Odabir instrumenta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KRITERIJI DEFINIRANJA NEPOŠTENOSTI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5085184"/>
            <a:ext cx="8219256" cy="3816424"/>
          </a:xfrm>
        </p:spPr>
        <p:txBody>
          <a:bodyPr/>
          <a:lstStyle/>
          <a:p>
            <a:pPr>
              <a:buNone/>
            </a:pPr>
            <a:endParaRPr lang="hr-HR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Dijagram 5"/>
          <p:cNvGraphicFramePr/>
          <p:nvPr/>
        </p:nvGraphicFramePr>
        <p:xfrm>
          <a:off x="827584" y="1916832"/>
          <a:ext cx="75608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PREDMETNO POLJE PRIMJENE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Opravdanost širenja zaštite izvan općih uvjeta poslovanja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Opravdanost isključenja odredaba o predmetu i cijeni iz sustava zaštite 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TEMELJNI KONCEPT</a:t>
            </a:r>
            <a:endParaRPr lang="hr-HR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KOLEKTIVNA ZAŠTITA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Sudska kolektivna zaštita u potrošačkim odnosima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Upravna (regulatorna) kolektivna zaštita u sektoru elektroničkih </a:t>
            </a:r>
            <a:r>
              <a:rPr lang="hr-HR" dirty="0" smtClean="0">
                <a:solidFill>
                  <a:schemeClr val="tx2"/>
                </a:solidFill>
              </a:rPr>
              <a:t>komunikacija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Sudska kolektivna zaštita vjerovnika u financijskom poslovanju</a:t>
            </a: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Opći sustav kolektivne zaštite? 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METODE OCJENE NEPOŠTENOSTI </a:t>
            </a:r>
            <a:endParaRPr lang="hr-HR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2"/>
                </a:solidFill>
              </a:rPr>
              <a:t>SLUČAJ FREIBURGER</a:t>
            </a:r>
            <a:endParaRPr lang="hr-HR" b="1" dirty="0">
              <a:solidFill>
                <a:schemeClr val="tx2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Plaćanje ukupne cijene unaprijed, suprotno je temeljnom pravilu istovremenosti ispunjenja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Stvara značajnu neravnotežu između ugovornih strana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Takva vrsta odredaba navedena u sivom popisu nepoštenih odredaba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Eventualna neravnoteža sanirana bankarskom garancijom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Plaćanje cijene unaprijed umanjuje ukupnu cijenu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STRUKTURA UREĐENJA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Zakon o obveznim odnosima (ZOO)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zaštiti potrošača (ZZP)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</a:t>
            </a:r>
            <a:r>
              <a:rPr lang="hr-HR" dirty="0" smtClean="0">
                <a:solidFill>
                  <a:schemeClr val="tx2"/>
                </a:solidFill>
              </a:rPr>
              <a:t>financijskom poslovanju i </a:t>
            </a:r>
            <a:r>
              <a:rPr lang="hr-HR" dirty="0" err="1" smtClean="0">
                <a:solidFill>
                  <a:schemeClr val="tx2"/>
                </a:solidFill>
              </a:rPr>
              <a:t>predstečajnoj</a:t>
            </a:r>
            <a:r>
              <a:rPr lang="hr-HR" dirty="0" smtClean="0">
                <a:solidFill>
                  <a:schemeClr val="tx2"/>
                </a:solidFill>
              </a:rPr>
              <a:t> nagodbi (ZFPPN)</a:t>
            </a: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Zakon o elektroničkim komunikacijama (ZEK)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kreditnim institucijama (ZOKI)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posredovanju u prometu nekretnina (ZPPN)</a:t>
            </a:r>
          </a:p>
          <a:p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515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OBVEZNIM ODNOSIMA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i="1" dirty="0" smtClean="0">
                <a:solidFill>
                  <a:schemeClr val="tx2"/>
                </a:solidFill>
              </a:rPr>
              <a:t>Nepoštena je odredba koja, suprotno načelu savjesnosti i poštenja, prouzroči očiglednu neravnopravnost u pravima i obvezama strana na štetu </a:t>
            </a:r>
            <a:r>
              <a:rPr lang="hr-HR" i="1" dirty="0" err="1" smtClean="0">
                <a:solidFill>
                  <a:schemeClr val="tx2"/>
                </a:solidFill>
              </a:rPr>
              <a:t>suugovaratelja</a:t>
            </a:r>
            <a:r>
              <a:rPr lang="hr-HR" i="1" dirty="0" smtClean="0">
                <a:solidFill>
                  <a:schemeClr val="tx2"/>
                </a:solidFill>
              </a:rPr>
              <a:t> sastavljača ili koja ugrožava postizanje svrhe sklopljenog ugovora, pa čak i ako su opći uvjeti koji sadrže tu odredbu odobreni od nadležnog tijela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Nepoštena je odredba </a:t>
            </a:r>
            <a:r>
              <a:rPr lang="hr-HR" i="1" dirty="0" err="1" smtClean="0">
                <a:solidFill>
                  <a:schemeClr val="tx2"/>
                </a:solidFill>
              </a:rPr>
              <a:t>ništetna</a:t>
            </a:r>
            <a:endParaRPr lang="hr-HR" i="1" dirty="0" smtClean="0">
              <a:solidFill>
                <a:schemeClr val="tx2"/>
              </a:solidFill>
            </a:endParaRPr>
          </a:p>
          <a:p>
            <a:r>
              <a:rPr lang="hr-HR" i="1" dirty="0" smtClean="0">
                <a:solidFill>
                  <a:schemeClr val="tx2"/>
                </a:solidFill>
              </a:rPr>
              <a:t>Prilikom ocjene određene odredbe općih uvjeta moraju uzimati u obzir sve okolnosti prije i u vrijeme sklapanja ugovora, pravna narav ugovora, vrsta robe ili usluge koja je objekt činidbe, ostale odredbe ugovora kao i odredbe drugog ugovora s kojim je ta odredba povezana</a:t>
            </a:r>
            <a:endParaRPr lang="hr-HR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OBVEZNIM ODNOSIMA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Opći sustav zaštite 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u pogledu personalnog polja primjene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u pogledu predmetnog polja primjene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Primjenjuje se samo na opće uvjete ugovora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opće odredbe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Predviđen individualni sustav sudske zaštite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ZAŠTITI POTROŠAČA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i="1" dirty="0" smtClean="0">
                <a:solidFill>
                  <a:schemeClr val="tx2"/>
                </a:solidFill>
              </a:rPr>
              <a:t>Ugovorna odredba o kojoj se nije pojedinačno pregovaralo smatra se nepoštenom ako, suprotno načelu savjesnosti i poštenja, uzrokuje znatnu neravnotežu u pravima i obvezama ugovornih strana na štetu potrošača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Uz ispunjenje navedenih pretpostavaka naročito se </a:t>
            </a:r>
            <a:r>
              <a:rPr lang="hr-HR" i="1" dirty="0" err="1" smtClean="0">
                <a:solidFill>
                  <a:schemeClr val="tx2"/>
                </a:solidFill>
              </a:rPr>
              <a:t>ništetnima</a:t>
            </a:r>
            <a:r>
              <a:rPr lang="hr-HR" i="1" dirty="0" smtClean="0">
                <a:solidFill>
                  <a:schemeClr val="tx2"/>
                </a:solidFill>
              </a:rPr>
              <a:t> smatraju odredbe navedene u tzv. sivom popisu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Nepoštena ugovorna odredba jest </a:t>
            </a:r>
            <a:r>
              <a:rPr lang="hr-HR" i="1" dirty="0" err="1" smtClean="0">
                <a:solidFill>
                  <a:schemeClr val="tx2"/>
                </a:solidFill>
              </a:rPr>
              <a:t>ništetna</a:t>
            </a:r>
            <a:endParaRPr lang="hr-HR" i="1" dirty="0" smtClean="0">
              <a:solidFill>
                <a:schemeClr val="tx2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41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ZAŠTITI POTROŠAČA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Posebni sustav zaštite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u pogledu personalnog polja primjene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NE i u </a:t>
            </a:r>
            <a:r>
              <a:rPr lang="hr-HR" dirty="0">
                <a:solidFill>
                  <a:schemeClr val="tx2"/>
                </a:solidFill>
              </a:rPr>
              <a:t>pogledu predmetnog polja primjene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Primjenjuje se na sve ugovorne odredbe o kojima se nije pojedinačno pregovaralo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opće odredbe upotpunjen sustavom sive liste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Predviđen kolektivni sustav sudske zaštite</a:t>
            </a:r>
          </a:p>
          <a:p>
            <a:endParaRPr lang="hr-HR" dirty="0" smtClean="0"/>
          </a:p>
          <a:p>
            <a:pPr marL="45720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301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accent1"/>
                </a:solidFill>
              </a:rPr>
              <a:t>ZAKON O </a:t>
            </a:r>
            <a:r>
              <a:rPr lang="hr-HR" sz="3600" b="1" dirty="0" smtClean="0">
                <a:solidFill>
                  <a:schemeClr val="accent1"/>
                </a:solidFill>
              </a:rPr>
              <a:t>FINANCIJSKOM POSLOVANJU I PREDSTEČAJNOJ NAGODBI</a:t>
            </a:r>
            <a:endParaRPr lang="hr-HR" sz="3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i="1" dirty="0" err="1" smtClean="0">
                <a:solidFill>
                  <a:schemeClr val="tx2"/>
                </a:solidFill>
              </a:rPr>
              <a:t>Ništetna</a:t>
            </a:r>
            <a:r>
              <a:rPr lang="hr-HR" i="1" dirty="0" smtClean="0">
                <a:solidFill>
                  <a:schemeClr val="tx2"/>
                </a:solidFill>
              </a:rPr>
              <a:t> je odredba ugovora </a:t>
            </a:r>
            <a:r>
              <a:rPr lang="hr-HR" i="1" dirty="0" smtClean="0">
                <a:solidFill>
                  <a:schemeClr val="tx2"/>
                </a:solidFill>
              </a:rPr>
              <a:t>kojom se isključuje, ograničava ili uvjetuje pravo vjerovnika na zatezne kamate ili pravo vjerovnika na posebnu naknadu iz članka 13. ovog Zakona</a:t>
            </a:r>
            <a:endParaRPr lang="hr-HR" i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hr-HR" i="1" dirty="0" err="1">
                <a:solidFill>
                  <a:schemeClr val="tx2"/>
                </a:solidFill>
              </a:rPr>
              <a:t>Ništetna</a:t>
            </a:r>
            <a:r>
              <a:rPr lang="hr-HR" i="1" dirty="0">
                <a:solidFill>
                  <a:schemeClr val="tx2"/>
                </a:solidFill>
              </a:rPr>
              <a:t> je odredba </a:t>
            </a:r>
            <a:r>
              <a:rPr lang="hr-HR" i="1" dirty="0" smtClean="0">
                <a:solidFill>
                  <a:schemeClr val="tx2"/>
                </a:solidFill>
              </a:rPr>
              <a:t>ugovora kojom je ugovoren rok ispunjenja duži od zakonom predviđenog roka </a:t>
            </a:r>
            <a:r>
              <a:rPr lang="hr-HR" i="1" dirty="0" smtClean="0">
                <a:solidFill>
                  <a:schemeClr val="tx2"/>
                </a:solidFill>
              </a:rPr>
              <a:t>(360, 60 </a:t>
            </a:r>
            <a:r>
              <a:rPr lang="hr-HR" i="1" dirty="0" smtClean="0">
                <a:solidFill>
                  <a:schemeClr val="tx2"/>
                </a:solidFill>
              </a:rPr>
              <a:t>ili 30 dana), ako </a:t>
            </a:r>
            <a:r>
              <a:rPr lang="hr-HR" i="1" dirty="0">
                <a:solidFill>
                  <a:schemeClr val="tx2"/>
                </a:solidFill>
              </a:rPr>
              <a:t>na temelju okolnosti slučaja, a posebno trgovačkih običaja i naravi predmeta obveze, proizlazi da je takvom ugovornom odredbom, suprotno načelu savjesnosti i poštenja, prouzročena očigledna neravnopravnost u pravima i obvezama ugovornih strana na štetu </a:t>
            </a:r>
            <a:r>
              <a:rPr lang="hr-HR" i="1" dirty="0" smtClean="0">
                <a:solidFill>
                  <a:schemeClr val="tx2"/>
                </a:solidFill>
              </a:rPr>
              <a:t>vjerovnika novčane obveze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Kolektivna zaštita protiv od strane ovlaštenog tužitelja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Ovlašteni tužitelj je komorsko i/ili interesno udruženje poduzetnika te svaka pravna osoba koja je u sklopu svoje registrirane ili propisane djelatnosti bavi zaštitom kolektivnih interesa vjerovnika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Vlada će na prijedlog ministra odrediti te osobe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>
                <a:solidFill>
                  <a:schemeClr val="accent1"/>
                </a:solidFill>
              </a:rPr>
              <a:t>ZAKON O </a:t>
            </a:r>
            <a:r>
              <a:rPr lang="hr-HR" sz="3600" b="1" dirty="0" smtClean="0">
                <a:solidFill>
                  <a:schemeClr val="accent1"/>
                </a:solidFill>
              </a:rPr>
              <a:t>FINANCIJSKOM POSLOVANJU I PREDSTEČAJNOJ NAGODBI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Posebni sustav zaštite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u pogledu personalnog polja primjene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NE u </a:t>
            </a:r>
            <a:r>
              <a:rPr lang="hr-HR" dirty="0">
                <a:solidFill>
                  <a:schemeClr val="tx2"/>
                </a:solidFill>
              </a:rPr>
              <a:t>pogledu predmetnog polja primjene</a:t>
            </a:r>
          </a:p>
          <a:p>
            <a:r>
              <a:rPr lang="hr-HR" dirty="0">
                <a:solidFill>
                  <a:schemeClr val="tx2"/>
                </a:solidFill>
              </a:rPr>
              <a:t>Primjenjuje se na </a:t>
            </a:r>
            <a:r>
              <a:rPr lang="hr-HR" dirty="0" smtClean="0">
                <a:solidFill>
                  <a:schemeClr val="tx2"/>
                </a:solidFill>
              </a:rPr>
              <a:t>sve ugovore, bez obzira jesu li sklopljeni adhezijski ili pojedinačno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Dva sustava: individualne i kolektivne zaštite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individualne zaštite primjenjuje se samo na ugovorne odredbe o rokovima plaćanja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kolektivne zaštite primjenjuje se na sve ostale odredbe</a:t>
            </a: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Sustav </a:t>
            </a:r>
            <a:r>
              <a:rPr lang="hr-HR" dirty="0" smtClean="0">
                <a:solidFill>
                  <a:schemeClr val="tx2"/>
                </a:solidFill>
              </a:rPr>
              <a:t>crne liste i kombinacije opće odredbe i sive liste</a:t>
            </a:r>
            <a:endParaRPr lang="hr-HR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98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999</Words>
  <Application>Microsoft Office PowerPoint</Application>
  <PresentationFormat>On-screen Show (4:3)</PresentationFormat>
  <Paragraphs>158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tema</vt:lpstr>
      <vt:lpstr>NEPOŠTENE UGOVORNE ODREDBE</vt:lpstr>
      <vt:lpstr>TEMELJNI KONCEPT</vt:lpstr>
      <vt:lpstr>STRUKTURA UREĐENJA</vt:lpstr>
      <vt:lpstr>ZAKON O OBVEZNIM ODNOSIMA</vt:lpstr>
      <vt:lpstr>ZAKON O OBVEZNIM ODNOSIMA</vt:lpstr>
      <vt:lpstr>ZAKON O ZAŠTITI POTROŠAČA</vt:lpstr>
      <vt:lpstr>ZAKON O ZAŠTITI POTROŠAČA</vt:lpstr>
      <vt:lpstr>ZAKON O FINANCIJSKOM POSLOVANJU I PREDSTEČAJNOJ NAGODBI</vt:lpstr>
      <vt:lpstr>ZAKON O FINANCIJSKOM POSLOVANJU I PREDSTEČAJNOJ NAGODBI</vt:lpstr>
      <vt:lpstr>ZAKON O ELEKTRONIČKIM KOMUNIKACIJAMA</vt:lpstr>
      <vt:lpstr>ZAKON O ELEKTRONIČKIM KOMUNIKACIJAMA</vt:lpstr>
      <vt:lpstr>ZAKON O KREDITNIM INSTITUCIJAMA </vt:lpstr>
      <vt:lpstr>ZAKON O POSREDOVANJU U PROMETU NEKRETNINA </vt:lpstr>
      <vt:lpstr>ZAKON O POSREDOVANJU U PROMETU NEKRETNINA </vt:lpstr>
      <vt:lpstr>OPĆE I POSEBNA UREĐENJA</vt:lpstr>
      <vt:lpstr>ELEMENTI KOMPARACIJE</vt:lpstr>
      <vt:lpstr>POSTOJEĆA STRUKTURA</vt:lpstr>
      <vt:lpstr>KRITERIJI DEFINIRANJA NEPOŠTENOSTI</vt:lpstr>
      <vt:lpstr>PREDMETNO POLJE PRIMJENE</vt:lpstr>
      <vt:lpstr>KOLEKTIVNA ZAŠTITA</vt:lpstr>
      <vt:lpstr>METODE OCJENE NEPOŠTENOSTI </vt:lpstr>
      <vt:lpstr>SLUČAJ FREIBURGER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Windows User</dc:creator>
  <cp:lastModifiedBy>Marko Baretić</cp:lastModifiedBy>
  <cp:revision>45</cp:revision>
  <dcterms:created xsi:type="dcterms:W3CDTF">2012-05-06T16:03:03Z</dcterms:created>
  <dcterms:modified xsi:type="dcterms:W3CDTF">2015-01-21T08:48:29Z</dcterms:modified>
</cp:coreProperties>
</file>