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96" r:id="rId27"/>
    <p:sldId id="397" r:id="rId28"/>
    <p:sldId id="398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258" r:id="rId4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2929A-BD6B-41F9-9AB8-91D7904D5F08}" type="datetimeFigureOut">
              <a:rPr lang="hr-HR" smtClean="0"/>
              <a:pPr/>
              <a:t>26.1.2017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3392E-82D3-48ED-BBC3-3265DA8D5FF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6660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1DFABA-640F-44AD-818B-F1D299BFC80E}" type="datetimeFigureOut">
              <a:rPr lang="sr-Latn-CS" smtClean="0"/>
              <a:pPr/>
              <a:t>26.1.2017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2F8A7C-E387-4D7C-8E57-B07A45CBEC3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eur-lex.europa.eu/LexUriServ/LexUriServ.do?uri=CELEX:31992L0077:EN:HTML" TargetMode="External"/><Relationship Id="rId13" Type="http://schemas.openxmlformats.org/officeDocument/2006/relationships/hyperlink" Target="http://eur-lex.europa.eu/LexUriServ/LexUriServ.do?uri=OJ:L:2009:292:0005:0030:EN:PDF" TargetMode="External"/><Relationship Id="rId3" Type="http://schemas.openxmlformats.org/officeDocument/2006/relationships/hyperlink" Target="http://eur-lex.europa.eu/LexUriServ/LexUriServ.do?uri=CELEX:31967L0228:EN:NOT" TargetMode="External"/><Relationship Id="rId7" Type="http://schemas.openxmlformats.org/officeDocument/2006/relationships/hyperlink" Target="http://eur-lex.europa.eu/LexUriServ/LexUriServ.do?uri=CELEX:31991L0680:EN:HTML" TargetMode="External"/><Relationship Id="rId12" Type="http://schemas.openxmlformats.org/officeDocument/2006/relationships/hyperlink" Target="http://eur-lex.europa.eu/LexUriServ/LexUriServ.do?uri=OJ:L:2008:044:0023:0028:EN:PDF" TargetMode="External"/><Relationship Id="rId2" Type="http://schemas.openxmlformats.org/officeDocument/2006/relationships/hyperlink" Target="http://eur-lex.europa.eu/LexUriServ/LexUriServ.do?uri=CELEX:31967L0227:EN:HTML" TargetMode="External"/><Relationship Id="rId16" Type="http://schemas.openxmlformats.org/officeDocument/2006/relationships/hyperlink" Target="http://eur-lex.europa.eu/LexUriServ/LexUriServ.do?uri=OJ:L:2011:077:0001:0022:EN: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xUriServ/LexUriServ.do?uri=CELEX:31986L0560:EN:HTML" TargetMode="External"/><Relationship Id="rId11" Type="http://schemas.openxmlformats.org/officeDocument/2006/relationships/hyperlink" Target="http://eur-lex.europa.eu/LexUriServ/LexUriServ.do?uri=OJ:L:2008:044:0011:0022:EN:PDF" TargetMode="External"/><Relationship Id="rId5" Type="http://schemas.openxmlformats.org/officeDocument/2006/relationships/hyperlink" Target="http://eur-lex.europa.eu/LexUriServ/LexUriServ.do?uri=CONSLEG:1979L1072:20070101:EN:PDF" TargetMode="External"/><Relationship Id="rId15" Type="http://schemas.openxmlformats.org/officeDocument/2006/relationships/hyperlink" Target="http://eur-lex.europa.eu/LexUriServ/LexUriServ.do?uri=OJ:L:2010:084:0001:0012:EN:PDF" TargetMode="External"/><Relationship Id="rId10" Type="http://schemas.openxmlformats.org/officeDocument/2006/relationships/hyperlink" Target="http://eur-lex.europa.eu/LexUriServ/LexUriServ.do?uri=OJ:L:2007:346:0006:0012:EN:PDF" TargetMode="External"/><Relationship Id="rId4" Type="http://schemas.openxmlformats.org/officeDocument/2006/relationships/hyperlink" Target="http://eur-lex.europa.eu/LexUriServ/LexUriServ.do?uri=CONSLEG:1977L0388:20060101:EN:PDF" TargetMode="External"/><Relationship Id="rId9" Type="http://schemas.openxmlformats.org/officeDocument/2006/relationships/hyperlink" Target="http://eur-lex.europa.eu/LexUriServ/LexUriServ.do?uri=consleg:2006l0112:20100115:en:pdf" TargetMode="External"/><Relationship Id="rId14" Type="http://schemas.openxmlformats.org/officeDocument/2006/relationships/hyperlink" Target="http://eur-lex.europa.eu/LexUriServ/LexUriServ.do?uri=OJ:L:2010:268:0001:0018:EN: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22030" y="1371600"/>
            <a:ext cx="8229600" cy="1557334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OPOREZIVANJE PROMETA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endParaRPr lang="hr-HR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hr-HR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hr-HR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hr-HR" sz="2400" dirty="0" err="1" smtClean="0"/>
              <a:t>Doc</a:t>
            </a:r>
            <a:r>
              <a:rPr lang="hr-HR" sz="2400" dirty="0" smtClean="0"/>
              <a:t>. </a:t>
            </a:r>
            <a:r>
              <a:rPr lang="hr-HR" sz="2400" dirty="0" err="1" smtClean="0"/>
              <a:t>dr</a:t>
            </a:r>
            <a:r>
              <a:rPr lang="hr-HR" sz="2400" dirty="0" smtClean="0"/>
              <a:t>. </a:t>
            </a:r>
            <a:r>
              <a:rPr lang="hr-HR" sz="2400" dirty="0" err="1" smtClean="0"/>
              <a:t>sc</a:t>
            </a:r>
            <a:r>
              <a:rPr lang="hr-HR" sz="2400" dirty="0" smtClean="0"/>
              <a:t>. Sonja </a:t>
            </a:r>
            <a:r>
              <a:rPr lang="hr-HR" sz="2400" dirty="0" err="1" smtClean="0"/>
              <a:t>Cindori</a:t>
            </a:r>
            <a:endParaRPr lang="hr-HR" sz="2400" dirty="0" smtClean="0"/>
          </a:p>
        </p:txBody>
      </p:sp>
      <p:pic>
        <p:nvPicPr>
          <p:cNvPr id="2052" name="Picture 4" descr="MCj042983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3789363"/>
            <a:ext cx="1866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MCj04316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072074"/>
            <a:ext cx="11525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OBILJEŽJE PREVALJIVOSTI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Obilježje prevaljivosti – razlika poreznog obveznika i poreznog platca </a:t>
            </a:r>
          </a:p>
          <a:p>
            <a:pPr eaLnBrk="1" hangingPunct="1">
              <a:defRPr/>
            </a:pPr>
            <a:r>
              <a:rPr lang="hr-HR" smtClean="0"/>
              <a:t>Destinatar - intencija zakonodavca da porez na promet u povećanoj cijeni oporezovanog proizvoda i usluge plaća krajnji potrošač iz svog dohotka</a:t>
            </a:r>
          </a:p>
          <a:p>
            <a:pPr eaLnBrk="1" hangingPunct="1">
              <a:defRPr/>
            </a:pPr>
            <a:r>
              <a:rPr lang="hr-HR" smtClean="0"/>
              <a:t>manji otpor zbog plaćanja “pod anestezijom”</a:t>
            </a:r>
          </a:p>
          <a:p>
            <a:pPr eaLnBrk="1" hangingPunct="1">
              <a:defRPr/>
            </a:pPr>
            <a:endParaRPr lang="hr-H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FINANCIJKA OBILJEŽJA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Financijska obilježja:</a:t>
            </a:r>
          </a:p>
          <a:p>
            <a:pPr lvl="1" eaLnBrk="1" hangingPunct="1">
              <a:defRPr/>
            </a:pPr>
            <a:r>
              <a:rPr lang="hr-HR" smtClean="0"/>
              <a:t>izdašnost – puni državni proračun</a:t>
            </a:r>
          </a:p>
          <a:p>
            <a:pPr lvl="1" eaLnBrk="1" hangingPunct="1">
              <a:defRPr/>
            </a:pPr>
            <a:r>
              <a:rPr lang="hr-HR" smtClean="0"/>
              <a:t>stabilnost – važna pri planiranju državnih izdataka</a:t>
            </a:r>
          </a:p>
          <a:p>
            <a:pPr lvl="1" eaLnBrk="1" hangingPunct="1">
              <a:defRPr/>
            </a:pPr>
            <a:r>
              <a:rPr lang="hr-HR" smtClean="0"/>
              <a:t>jeftinoća – neto efekt je velik (troškovi naplate, razreza i kontrole poreza su mali)</a:t>
            </a:r>
          </a:p>
          <a:p>
            <a:pPr lvl="1" eaLnBrk="1" hangingPunct="1">
              <a:defRPr/>
            </a:pPr>
            <a:r>
              <a:rPr lang="hr-HR" smtClean="0"/>
              <a:t>ugodnost plaćanja – kupci često nisu ni svjesni da plaćaju porez prilikom kupnje proizvoda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EKONOMSKA OBILJEŽJA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Ekonomska obilježja:</a:t>
            </a:r>
          </a:p>
          <a:p>
            <a:pPr lvl="1" eaLnBrk="1" hangingPunct="1">
              <a:defRPr/>
            </a:pPr>
            <a:r>
              <a:rPr lang="hr-HR" smtClean="0"/>
              <a:t>alokativni – prijenos dijela dohotka ekonomskih subjekata u korist institucija javnog financiranja </a:t>
            </a:r>
          </a:p>
          <a:p>
            <a:pPr lvl="1" eaLnBrk="1" hangingPunct="1">
              <a:defRPr/>
            </a:pPr>
            <a:r>
              <a:rPr lang="hr-HR" smtClean="0"/>
              <a:t>stabilizacijski – korištenje instrumenata fiskalnog sustava u svrhu održavanja visoke stope zaposlenosti, zadovoljavajućeg stupnja stabilnosti cijena s odgovarajućim stopama gospodarskog rasta</a:t>
            </a:r>
          </a:p>
          <a:p>
            <a:pPr lvl="1" eaLnBrk="1" hangingPunct="1">
              <a:defRPr/>
            </a:pPr>
            <a:r>
              <a:rPr lang="hr-HR" smtClean="0"/>
              <a:t>učinci na gospodarski rast</a:t>
            </a:r>
          </a:p>
          <a:p>
            <a:pPr eaLnBrk="1" hangingPunct="1">
              <a:defRPr/>
            </a:pPr>
            <a:endParaRPr lang="hr-H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SOCIJALNA OBILJEŽJA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Socijalna obilježja – regresivni učinak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mjere unutar sustava poreza na promet (oslobođenja i snižene stope)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izvan sustava poreza na promet (primjena progresivnih stopa pri plaćanju poreza na dohodak – veći dohodak/plaća više poreza)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unutar društveno-ekonomskog sustava (socijalni transferi prema građanima s manjom ekonomskom snagom, dječji doplatak, stipendija i </a:t>
            </a:r>
            <a:r>
              <a:rPr lang="hr-HR" dirty="0" err="1" smtClean="0"/>
              <a:t>sl</a:t>
            </a:r>
            <a:r>
              <a:rPr lang="hr-HR" dirty="0" smtClean="0"/>
              <a:t>.)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OBLICI POREZA NA PROMET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BRUTO SVEFAZNI POREZ NA PROMET</a:t>
            </a:r>
          </a:p>
          <a:p>
            <a:pPr eaLnBrk="1" hangingPunct="1">
              <a:defRPr/>
            </a:pPr>
            <a:r>
              <a:rPr lang="hr-HR" smtClean="0"/>
              <a:t>NETO SVEFAZNI POREZ NA PROMET</a:t>
            </a:r>
          </a:p>
          <a:p>
            <a:pPr eaLnBrk="1" hangingPunct="1">
              <a:defRPr/>
            </a:pPr>
            <a:r>
              <a:rPr lang="hr-HR" smtClean="0"/>
              <a:t>VIŠEFAZNI (BRUTO I NETO) PNP</a:t>
            </a:r>
          </a:p>
          <a:p>
            <a:pPr eaLnBrk="1" hangingPunct="1">
              <a:defRPr/>
            </a:pPr>
            <a:r>
              <a:rPr lang="hr-HR" smtClean="0"/>
              <a:t>JEDNOFAZNI POREZ NA PROMET</a:t>
            </a:r>
          </a:p>
          <a:p>
            <a:pPr lvl="1" eaLnBrk="1" hangingPunct="1">
              <a:defRPr/>
            </a:pPr>
            <a:r>
              <a:rPr lang="hr-HR" smtClean="0"/>
              <a:t> u proizvodnji</a:t>
            </a:r>
          </a:p>
          <a:p>
            <a:pPr lvl="1" eaLnBrk="1" hangingPunct="1">
              <a:defRPr/>
            </a:pPr>
            <a:r>
              <a:rPr lang="hr-HR" smtClean="0"/>
              <a:t>u trgovini na veliko</a:t>
            </a:r>
          </a:p>
          <a:p>
            <a:pPr lvl="1" eaLnBrk="1" hangingPunct="1">
              <a:defRPr/>
            </a:pPr>
            <a:r>
              <a:rPr lang="hr-HR" smtClean="0"/>
              <a:t>u trgovini na malo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smtClean="0"/>
              <a:t>BRUTO SVEFAZNI POREZ NA PROMET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porez se plaća u svim fazama proizvodno-prometnog ciklusa</a:t>
            </a:r>
          </a:p>
          <a:p>
            <a:pPr eaLnBrk="1" hangingPunct="1">
              <a:defRPr/>
            </a:pPr>
            <a:r>
              <a:rPr lang="hr-HR" u="sng" smtClean="0"/>
              <a:t>iznos plaćenog poreza u jednoj fazi ulazi u poreznu osnovicu naredne faze</a:t>
            </a:r>
          </a:p>
          <a:p>
            <a:pPr eaLnBrk="1" hangingPunct="1">
              <a:defRPr/>
            </a:pPr>
            <a:r>
              <a:rPr lang="hr-HR" smtClean="0"/>
              <a:t>veličina porezne obveze povećava se povećanjem broja prometnih faza – KUMULATIVNI UČINAK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KUMULATIVNI UČINAK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Kumulativni učinak u širem smislu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Porezno opterećenje je veće što je veći broj proizvodno-prometnih faza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Kumulativni učinak u užem smislu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Plaćeni porez na promet u jednoj fazi ciklusa ulazi u cijenu proizvoda, a time i u poreznu osnovicu naredne faze ciklusa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Rješenje: vertikalna koncentracija</a:t>
            </a:r>
            <a:endParaRPr lang="hr-HR" u="sng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Proizvođač            kupac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058617" y="5000636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4000" smtClean="0"/>
              <a:t>VIŠEFAZNI POREZ NA PROMET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hr-HR" smtClean="0"/>
          </a:p>
          <a:p>
            <a:pPr eaLnBrk="1" hangingPunct="1">
              <a:defRPr/>
            </a:pPr>
            <a:r>
              <a:rPr lang="hr-HR" smtClean="0"/>
              <a:t>Vrši se oporezivanje više faza, ali ne svih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mtClean="0"/>
          </a:p>
          <a:p>
            <a:pPr eaLnBrk="1" hangingPunct="1">
              <a:defRPr/>
            </a:pPr>
            <a:r>
              <a:rPr lang="hr-HR" smtClean="0"/>
              <a:t>Nedostaci: isti kao i kod bruto svefaznog, ali je kumulativni učinak ograničen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smtClean="0"/>
              <a:t>JEDNOFAZNI POREZ NA PROMET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POREZ NA PROMET U PROIZVODNJI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porez se plaća samo u jednoj fazi: kada proizvođač </a:t>
            </a:r>
            <a:r>
              <a:rPr lang="hr-HR" u="sng" dirty="0" smtClean="0"/>
              <a:t>prodaje</a:t>
            </a:r>
            <a:r>
              <a:rPr lang="hr-HR" dirty="0" smtClean="0"/>
              <a:t> svoje proizvode trgovcu na veliko/malo ili krajnjem potrošaču.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PROBLEM: utvrđivanje posljednje faze proizvodnje (sirovina ili krajnja potrošnja?)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r-HR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IZBJEGAVANJE KUMULATIVNOG UČINKA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r-HR" dirty="0" smtClean="0"/>
              <a:t>metoda </a:t>
            </a:r>
            <a:r>
              <a:rPr lang="hr-HR" dirty="0" err="1" smtClean="0"/>
              <a:t>supstrakcije</a:t>
            </a:r>
            <a:r>
              <a:rPr lang="hr-HR" dirty="0" smtClean="0"/>
              <a:t> - proizvođač plaća porez koji mu se naknadno odbija (sirovine)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r-HR" dirty="0" smtClean="0"/>
              <a:t>metoda suspenzije - oslobođen je plaćanja poreza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POREZ NA PROMET U TRGOVINI NA VELIKO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00240"/>
            <a:ext cx="8435975" cy="4125923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obračunava se na cijenu proizvoda u trgovini na veliko</a:t>
            </a:r>
          </a:p>
          <a:p>
            <a:pPr eaLnBrk="1" hangingPunct="1">
              <a:defRPr/>
            </a:pPr>
            <a:r>
              <a:rPr lang="hr-HR" dirty="0" smtClean="0"/>
              <a:t>PROBLEM: isključenje te faze prometnog ciklusa (proizvođač-kupac/promet na malo)</a:t>
            </a:r>
          </a:p>
          <a:p>
            <a:pPr lvl="1" eaLnBrk="1" hangingPunct="1">
              <a:defRPr/>
            </a:pPr>
            <a:r>
              <a:rPr lang="hr-HR" dirty="0" smtClean="0"/>
              <a:t>porezna evazija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dirty="0" smtClean="0"/>
              <a:t>	ili promet dvaju trgovaca na veliko</a:t>
            </a:r>
          </a:p>
          <a:p>
            <a:pPr lvl="1" eaLnBrk="1" hangingPunct="1">
              <a:defRPr/>
            </a:pPr>
            <a:r>
              <a:rPr lang="hr-HR" dirty="0" smtClean="0"/>
              <a:t>dvostruko oporezivanje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UVOD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Osnovne karakteristike poreza na promet:</a:t>
            </a:r>
          </a:p>
          <a:p>
            <a:pPr lvl="1" eaLnBrk="1" hangingPunct="1">
              <a:defRPr/>
            </a:pPr>
            <a:r>
              <a:rPr lang="hr-HR" smtClean="0"/>
              <a:t>zauzima jedno od središnjih mjesta u poreznim sustavima</a:t>
            </a:r>
          </a:p>
          <a:p>
            <a:pPr lvl="1" eaLnBrk="1" hangingPunct="1">
              <a:defRPr/>
            </a:pPr>
            <a:r>
              <a:rPr lang="hr-HR" smtClean="0"/>
              <a:t>izdašnost, jeftinoća njegovog ubiranja, relativna stabilnost prihoda</a:t>
            </a:r>
          </a:p>
          <a:p>
            <a:pPr lvl="1" eaLnBrk="1" hangingPunct="1">
              <a:defRPr/>
            </a:pPr>
            <a:r>
              <a:rPr lang="hr-HR" smtClean="0"/>
              <a:t>elastičan je i djelotvoran instrument ekonomske politike</a:t>
            </a:r>
          </a:p>
          <a:p>
            <a:pPr lvl="1" eaLnBrk="1" hangingPunct="1">
              <a:buFontTx/>
              <a:buNone/>
              <a:defRPr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POREZ NA PROMET U TRGOVINI NA MALO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2000240"/>
            <a:ext cx="8686800" cy="445294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Oporezivanje posljednje faze proizvodnog ciklusa – na prodajnu cijenu po kojoj trgovac na malo prodaje proizvod krajnjem potrošaču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000" dirty="0" smtClean="0"/>
          </a:p>
          <a:p>
            <a:pPr eaLnBrk="1" hangingPunct="1">
              <a:defRPr/>
            </a:pPr>
            <a:r>
              <a:rPr lang="hr-HR" dirty="0" smtClean="0"/>
              <a:t>Složeniji i skuplji od prethodnih oblika zbog </a:t>
            </a:r>
            <a:r>
              <a:rPr lang="hr-HR" u="sng" dirty="0" smtClean="0"/>
              <a:t>većeg broja</a:t>
            </a:r>
            <a:r>
              <a:rPr lang="hr-HR" dirty="0" smtClean="0"/>
              <a:t> poreznih obveznika što zahtjeva veći angažman porezne administracije u razrezu, naplati i kontroli ubiranja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POREZ NA PROMET U TRGOVINI NA MALO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pPr eaLnBrk="1" hangingPunct="1">
              <a:defRPr/>
            </a:pPr>
            <a:r>
              <a:rPr lang="hr-HR" u="sng" dirty="0" smtClean="0"/>
              <a:t>Porezna osnovica</a:t>
            </a:r>
            <a:r>
              <a:rPr lang="hr-HR" dirty="0" smtClean="0"/>
              <a:t> </a:t>
            </a:r>
            <a:r>
              <a:rPr lang="hr-HR" u="sng" dirty="0" smtClean="0"/>
              <a:t>je jednaka poreznoj osnovici potrošnog oblika PDV-a s tim što je tehnika njihovog ubiranja različita</a:t>
            </a:r>
          </a:p>
          <a:p>
            <a:pPr eaLnBrk="1" hangingPunct="1">
              <a:defRPr/>
            </a:pPr>
            <a:r>
              <a:rPr lang="hr-HR" dirty="0" smtClean="0"/>
              <a:t>PDV - obračun i uplatu poreza vrši svaki poduzetnik za svoju dodanu vrijednost, a kod ovog oblika ukupni iznos poreza obračunava i uplaćuje trgovac na malo</a:t>
            </a:r>
            <a:endParaRPr lang="hr-HR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JEDNOFAZNI # SVEFAZNI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PREDNOSTI JEDNOFAZNOG OPOREZIVANJA PROMETA PRED SVEFAZNIM : </a:t>
            </a:r>
          </a:p>
          <a:p>
            <a:pPr lvl="1" eaLnBrk="1" hangingPunct="1">
              <a:defRPr/>
            </a:pPr>
            <a:r>
              <a:rPr lang="hr-HR" dirty="0" smtClean="0"/>
              <a:t>izostanak kumulativnog učinka</a:t>
            </a:r>
          </a:p>
          <a:p>
            <a:pPr lvl="1" eaLnBrk="1" hangingPunct="1">
              <a:defRPr/>
            </a:pPr>
            <a:r>
              <a:rPr lang="hr-HR" dirty="0" smtClean="0"/>
              <a:t>neutralnost s obzirom na kretanja u gospodarstvu</a:t>
            </a:r>
          </a:p>
          <a:p>
            <a:pPr lvl="1" eaLnBrk="1" hangingPunct="1">
              <a:defRPr/>
            </a:pPr>
            <a:r>
              <a:rPr lang="hr-HR" dirty="0" smtClean="0"/>
              <a:t>jeftiniji je za ubiranje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PDV</a:t>
            </a:r>
            <a:endParaRPr lang="en-US" smtClean="0"/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Obračunava se i plaća u svim fazama </a:t>
            </a:r>
          </a:p>
          <a:p>
            <a:pPr eaLnBrk="1" hangingPunct="1">
              <a:defRPr/>
            </a:pPr>
            <a:r>
              <a:rPr lang="hr-HR" smtClean="0"/>
              <a:t>ALI u svakoj fazi se oporezuje samo dodana vrijednost</a:t>
            </a:r>
          </a:p>
          <a:p>
            <a:pPr eaLnBrk="1" hangingPunct="1">
              <a:defRPr/>
            </a:pPr>
            <a:r>
              <a:rPr lang="hr-HR" smtClean="0"/>
              <a:t>NETO svefazni porez na promet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RAZVOJ</a:t>
            </a:r>
            <a:endParaRPr lang="en-US" smtClean="0"/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676400"/>
            <a:ext cx="8662987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Uvodi se zbog nedostataka bruto svefaznog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kumulativni učinak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Ideja o primjeni PDV-a 1918/19.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predlaže ga tvorničar i porezni savjetnik Wilhelm von Simens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1921. predlaže i Adams (prof. na Yaleu) za SAD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Uveden u Francuskoj 1949., u Danskoj 1967.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1957. EEZ danas EU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usklađivanje propisa o oporezivanju prometa</a:t>
            </a: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PDV I EU</a:t>
            </a:r>
            <a:endParaRPr lang="en-US" smtClean="0"/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76400"/>
            <a:ext cx="8662988" cy="442277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1967. prva direktiva o PDV</a:t>
            </a:r>
          </a:p>
          <a:p>
            <a:pPr eaLnBrk="1" hangingPunct="1">
              <a:defRPr/>
            </a:pPr>
            <a:r>
              <a:rPr lang="hr-HR" dirty="0" smtClean="0"/>
              <a:t>1977. šesta direktiva o PDV – temeljni akt</a:t>
            </a:r>
          </a:p>
          <a:p>
            <a:pPr lvl="1" eaLnBrk="1" hangingPunct="1">
              <a:defRPr/>
            </a:pPr>
            <a:r>
              <a:rPr lang="hr-HR" dirty="0" smtClean="0"/>
              <a:t>dopunjava se i mijenja 30 puta</a:t>
            </a:r>
          </a:p>
          <a:p>
            <a:pPr eaLnBrk="1" hangingPunct="1">
              <a:defRPr/>
            </a:pPr>
            <a:r>
              <a:rPr lang="hr-HR" dirty="0" smtClean="0"/>
              <a:t>2006. direktiva 112. s početkom primjene 07.</a:t>
            </a:r>
          </a:p>
          <a:p>
            <a:pPr lvl="1" eaLnBrk="1" hangingPunct="1">
              <a:defRPr/>
            </a:pPr>
            <a:r>
              <a:rPr lang="hr-HR" dirty="0" smtClean="0"/>
              <a:t>iz 6. direktive izbacuje zastarjele odredbe</a:t>
            </a:r>
          </a:p>
          <a:p>
            <a:pPr lvl="1" eaLnBrk="1" hangingPunct="1">
              <a:defRPr/>
            </a:pPr>
            <a:r>
              <a:rPr lang="hr-HR" dirty="0" smtClean="0"/>
              <a:t>uključuje odredbe iz drugi pravnih akata</a:t>
            </a:r>
          </a:p>
          <a:p>
            <a:pPr lvl="1" eaLnBrk="1" hangingPunct="1">
              <a:buFontTx/>
              <a:buNone/>
              <a:defRPr/>
            </a:pPr>
            <a:r>
              <a:rPr lang="hr-HR" dirty="0" smtClean="0"/>
              <a:t>(6. </a:t>
            </a:r>
            <a:r>
              <a:rPr lang="hr-HR" smtClean="0"/>
              <a:t>direktiva je imala 38 članaka, a direktiva </a:t>
            </a:r>
            <a:r>
              <a:rPr lang="hr-HR" smtClean="0"/>
              <a:t>112. </a:t>
            </a:r>
            <a:r>
              <a:rPr lang="hr-HR" dirty="0" smtClean="0"/>
              <a:t>ima 414 članaka)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 DIREKTIVE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b="1" dirty="0" smtClean="0">
                <a:hlinkClick r:id="rId2"/>
              </a:rPr>
              <a:t>1st </a:t>
            </a:r>
            <a:r>
              <a:rPr lang="hr-HR" b="1" dirty="0" err="1" smtClean="0">
                <a:hlinkClick r:id="rId2"/>
              </a:rPr>
              <a:t>Council</a:t>
            </a:r>
            <a:r>
              <a:rPr lang="hr-HR" b="1" dirty="0" smtClean="0">
                <a:hlinkClick r:id="rId2"/>
              </a:rPr>
              <a:t> </a:t>
            </a:r>
            <a:r>
              <a:rPr lang="hr-HR" b="1" dirty="0" err="1" smtClean="0">
                <a:hlinkClick r:id="rId2"/>
              </a:rPr>
              <a:t>Directive</a:t>
            </a:r>
            <a:r>
              <a:rPr lang="hr-HR" b="1" dirty="0" smtClean="0">
                <a:hlinkClick r:id="rId2"/>
              </a:rPr>
              <a:t> 67/227/EEC </a:t>
            </a:r>
            <a:r>
              <a:rPr lang="hr-HR" b="1" dirty="0" err="1" smtClean="0">
                <a:hlinkClick r:id="rId2"/>
              </a:rPr>
              <a:t>of</a:t>
            </a:r>
            <a:r>
              <a:rPr lang="hr-HR" b="1" dirty="0" smtClean="0">
                <a:hlinkClick r:id="rId2"/>
              </a:rPr>
              <a:t> 11 April 1967</a:t>
            </a:r>
            <a:r>
              <a:rPr lang="hr-HR" b="1" dirty="0" smtClean="0"/>
              <a:t>  </a:t>
            </a:r>
            <a:endParaRPr lang="hr-HR" dirty="0" smtClean="0"/>
          </a:p>
          <a:p>
            <a:r>
              <a:rPr lang="hr-HR" b="1" dirty="0" smtClean="0">
                <a:hlinkClick r:id="rId3"/>
              </a:rPr>
              <a:t>2nd </a:t>
            </a:r>
            <a:r>
              <a:rPr lang="hr-HR" b="1" dirty="0" err="1" smtClean="0">
                <a:hlinkClick r:id="rId3"/>
              </a:rPr>
              <a:t>Council</a:t>
            </a:r>
            <a:r>
              <a:rPr lang="hr-HR" b="1" dirty="0" smtClean="0">
                <a:hlinkClick r:id="rId3"/>
              </a:rPr>
              <a:t> </a:t>
            </a:r>
            <a:r>
              <a:rPr lang="hr-HR" b="1" dirty="0" err="1" smtClean="0">
                <a:hlinkClick r:id="rId3"/>
              </a:rPr>
              <a:t>Directive</a:t>
            </a:r>
            <a:r>
              <a:rPr lang="hr-HR" b="1" dirty="0" smtClean="0">
                <a:hlinkClick r:id="rId3"/>
              </a:rPr>
              <a:t> 67/228/EEC </a:t>
            </a:r>
            <a:r>
              <a:rPr lang="hr-HR" b="1" dirty="0" err="1" smtClean="0">
                <a:hlinkClick r:id="rId3"/>
              </a:rPr>
              <a:t>of</a:t>
            </a:r>
            <a:r>
              <a:rPr lang="hr-HR" b="1" dirty="0" smtClean="0">
                <a:hlinkClick r:id="rId3"/>
              </a:rPr>
              <a:t> 11 April 1967</a:t>
            </a:r>
            <a:endParaRPr lang="hr-HR" dirty="0" smtClean="0"/>
          </a:p>
          <a:p>
            <a:r>
              <a:rPr lang="hr-HR" b="1" dirty="0" smtClean="0">
                <a:hlinkClick r:id="rId4"/>
              </a:rPr>
              <a:t>6th </a:t>
            </a:r>
            <a:r>
              <a:rPr lang="hr-HR" b="1" dirty="0" err="1" smtClean="0">
                <a:hlinkClick r:id="rId4"/>
              </a:rPr>
              <a:t>Council</a:t>
            </a:r>
            <a:r>
              <a:rPr lang="hr-HR" b="1" dirty="0" smtClean="0">
                <a:hlinkClick r:id="rId4"/>
              </a:rPr>
              <a:t> </a:t>
            </a:r>
            <a:r>
              <a:rPr lang="hr-HR" b="1" dirty="0" err="1" smtClean="0">
                <a:hlinkClick r:id="rId4"/>
              </a:rPr>
              <a:t>Directive</a:t>
            </a:r>
            <a:r>
              <a:rPr lang="hr-HR" b="1" dirty="0" smtClean="0">
                <a:hlinkClick r:id="rId4"/>
              </a:rPr>
              <a:t> 77/388/EEC </a:t>
            </a:r>
            <a:r>
              <a:rPr lang="hr-HR" b="1" dirty="0" err="1" smtClean="0">
                <a:hlinkClick r:id="rId4"/>
              </a:rPr>
              <a:t>of</a:t>
            </a:r>
            <a:r>
              <a:rPr lang="hr-HR" b="1" dirty="0" smtClean="0">
                <a:hlinkClick r:id="rId4"/>
              </a:rPr>
              <a:t> 17 </a:t>
            </a:r>
            <a:r>
              <a:rPr lang="hr-HR" b="1" dirty="0" err="1" smtClean="0">
                <a:hlinkClick r:id="rId4"/>
              </a:rPr>
              <a:t>May</a:t>
            </a:r>
            <a:r>
              <a:rPr lang="hr-HR" b="1" dirty="0" smtClean="0">
                <a:hlinkClick r:id="rId4"/>
              </a:rPr>
              <a:t> 1977</a:t>
            </a:r>
            <a:endParaRPr lang="hr-HR" dirty="0" smtClean="0"/>
          </a:p>
          <a:p>
            <a:r>
              <a:rPr lang="hr-HR" b="1" dirty="0" err="1" smtClean="0">
                <a:hlinkClick r:id="rId5"/>
              </a:rPr>
              <a:t>Council</a:t>
            </a:r>
            <a:r>
              <a:rPr lang="hr-HR" b="1" dirty="0" smtClean="0">
                <a:hlinkClick r:id="rId5"/>
              </a:rPr>
              <a:t> </a:t>
            </a:r>
            <a:r>
              <a:rPr lang="hr-HR" b="1" dirty="0" err="1" smtClean="0">
                <a:hlinkClick r:id="rId5"/>
              </a:rPr>
              <a:t>Directive</a:t>
            </a:r>
            <a:r>
              <a:rPr lang="hr-HR" b="1" dirty="0" smtClean="0">
                <a:hlinkClick r:id="rId5"/>
              </a:rPr>
              <a:t> 79/1072/EEC </a:t>
            </a:r>
            <a:r>
              <a:rPr lang="hr-HR" b="1" dirty="0" err="1" smtClean="0">
                <a:hlinkClick r:id="rId5"/>
              </a:rPr>
              <a:t>of</a:t>
            </a:r>
            <a:r>
              <a:rPr lang="hr-HR" b="1" dirty="0" smtClean="0">
                <a:hlinkClick r:id="rId5"/>
              </a:rPr>
              <a:t> 6 </a:t>
            </a:r>
            <a:r>
              <a:rPr lang="hr-HR" b="1" dirty="0" err="1" smtClean="0">
                <a:hlinkClick r:id="rId5"/>
              </a:rPr>
              <a:t>December</a:t>
            </a:r>
            <a:r>
              <a:rPr lang="hr-HR" b="1" dirty="0" smtClean="0">
                <a:hlinkClick r:id="rId5"/>
              </a:rPr>
              <a:t> 1979</a:t>
            </a:r>
            <a:endParaRPr lang="hr-HR" dirty="0" smtClean="0"/>
          </a:p>
          <a:p>
            <a:r>
              <a:rPr lang="hr-HR" b="1" dirty="0" err="1" smtClean="0">
                <a:hlinkClick r:id="rId6"/>
              </a:rPr>
              <a:t>Council</a:t>
            </a:r>
            <a:r>
              <a:rPr lang="hr-HR" b="1" dirty="0" smtClean="0">
                <a:hlinkClick r:id="rId6"/>
              </a:rPr>
              <a:t> </a:t>
            </a:r>
            <a:r>
              <a:rPr lang="hr-HR" b="1" dirty="0" err="1" smtClean="0">
                <a:hlinkClick r:id="rId6"/>
              </a:rPr>
              <a:t>Directive</a:t>
            </a:r>
            <a:r>
              <a:rPr lang="hr-HR" b="1" dirty="0" smtClean="0">
                <a:hlinkClick r:id="rId6"/>
              </a:rPr>
              <a:t> 86/560/EEC </a:t>
            </a:r>
            <a:r>
              <a:rPr lang="hr-HR" b="1" dirty="0" err="1" smtClean="0">
                <a:hlinkClick r:id="rId6"/>
              </a:rPr>
              <a:t>of</a:t>
            </a:r>
            <a:r>
              <a:rPr lang="hr-HR" b="1" dirty="0" smtClean="0">
                <a:hlinkClick r:id="rId6"/>
              </a:rPr>
              <a:t> 17 </a:t>
            </a:r>
            <a:r>
              <a:rPr lang="hr-HR" b="1" dirty="0" err="1" smtClean="0">
                <a:hlinkClick r:id="rId6"/>
              </a:rPr>
              <a:t>November</a:t>
            </a:r>
            <a:r>
              <a:rPr lang="hr-HR" b="1" dirty="0" smtClean="0">
                <a:hlinkClick r:id="rId6"/>
              </a:rPr>
              <a:t> 1986</a:t>
            </a:r>
            <a:endParaRPr lang="hr-HR" dirty="0" smtClean="0"/>
          </a:p>
          <a:p>
            <a:r>
              <a:rPr lang="hr-HR" b="1" dirty="0" err="1" smtClean="0">
                <a:hlinkClick r:id="rId7"/>
              </a:rPr>
              <a:t>Council</a:t>
            </a:r>
            <a:r>
              <a:rPr lang="hr-HR" b="1" dirty="0" smtClean="0">
                <a:hlinkClick r:id="rId7"/>
              </a:rPr>
              <a:t> </a:t>
            </a:r>
            <a:r>
              <a:rPr lang="hr-HR" b="1" dirty="0" err="1" smtClean="0">
                <a:hlinkClick r:id="rId7"/>
              </a:rPr>
              <a:t>Directive</a:t>
            </a:r>
            <a:r>
              <a:rPr lang="hr-HR" b="1" dirty="0" smtClean="0">
                <a:hlinkClick r:id="rId7"/>
              </a:rPr>
              <a:t> 91/680/EEC </a:t>
            </a:r>
            <a:r>
              <a:rPr lang="hr-HR" b="1" dirty="0" err="1" smtClean="0">
                <a:hlinkClick r:id="rId7"/>
              </a:rPr>
              <a:t>of</a:t>
            </a:r>
            <a:r>
              <a:rPr lang="hr-HR" b="1" dirty="0" smtClean="0">
                <a:hlinkClick r:id="rId7"/>
              </a:rPr>
              <a:t> 16 </a:t>
            </a:r>
            <a:r>
              <a:rPr lang="hr-HR" b="1" dirty="0" err="1" smtClean="0">
                <a:hlinkClick r:id="rId7"/>
              </a:rPr>
              <a:t>December</a:t>
            </a:r>
            <a:r>
              <a:rPr lang="hr-HR" b="1" dirty="0" smtClean="0">
                <a:hlinkClick r:id="rId7"/>
              </a:rPr>
              <a:t> 1991</a:t>
            </a:r>
            <a:endParaRPr lang="hr-HR" dirty="0" smtClean="0"/>
          </a:p>
          <a:p>
            <a:r>
              <a:rPr lang="hr-HR" b="1" dirty="0" err="1" smtClean="0">
                <a:hlinkClick r:id="rId8"/>
              </a:rPr>
              <a:t>Council</a:t>
            </a:r>
            <a:r>
              <a:rPr lang="hr-HR" b="1" dirty="0" smtClean="0">
                <a:hlinkClick r:id="rId8"/>
              </a:rPr>
              <a:t> </a:t>
            </a:r>
            <a:r>
              <a:rPr lang="hr-HR" b="1" dirty="0" err="1" smtClean="0">
                <a:hlinkClick r:id="rId8"/>
              </a:rPr>
              <a:t>Directive</a:t>
            </a:r>
            <a:r>
              <a:rPr lang="hr-HR" b="1" dirty="0" smtClean="0">
                <a:hlinkClick r:id="rId8"/>
              </a:rPr>
              <a:t> 92/77/EEC </a:t>
            </a:r>
            <a:r>
              <a:rPr lang="hr-HR" b="1" dirty="0" err="1" smtClean="0">
                <a:hlinkClick r:id="rId8"/>
              </a:rPr>
              <a:t>of</a:t>
            </a:r>
            <a:r>
              <a:rPr lang="hr-HR" b="1" dirty="0" smtClean="0">
                <a:hlinkClick r:id="rId8"/>
              </a:rPr>
              <a:t> 19 </a:t>
            </a:r>
            <a:r>
              <a:rPr lang="hr-HR" b="1" dirty="0" err="1" smtClean="0">
                <a:hlinkClick r:id="rId8"/>
              </a:rPr>
              <a:t>October</a:t>
            </a:r>
            <a:r>
              <a:rPr lang="hr-HR" b="1" dirty="0" smtClean="0">
                <a:hlinkClick r:id="rId8"/>
              </a:rPr>
              <a:t> 1992</a:t>
            </a:r>
            <a:endParaRPr lang="hr-HR" dirty="0" smtClean="0"/>
          </a:p>
          <a:p>
            <a:r>
              <a:rPr lang="hr-HR" b="1" dirty="0" err="1" smtClean="0">
                <a:hlinkClick r:id="rId9"/>
              </a:rPr>
              <a:t>Council</a:t>
            </a:r>
            <a:r>
              <a:rPr lang="hr-HR" b="1" dirty="0" smtClean="0">
                <a:hlinkClick r:id="rId9"/>
              </a:rPr>
              <a:t> </a:t>
            </a:r>
            <a:r>
              <a:rPr lang="hr-HR" b="1" dirty="0" err="1" smtClean="0">
                <a:hlinkClick r:id="rId9"/>
              </a:rPr>
              <a:t>Directive</a:t>
            </a:r>
            <a:r>
              <a:rPr lang="hr-HR" b="1" dirty="0" smtClean="0">
                <a:hlinkClick r:id="rId9"/>
              </a:rPr>
              <a:t> 2006/112/EC </a:t>
            </a:r>
            <a:r>
              <a:rPr lang="hr-HR" b="1" dirty="0" err="1" smtClean="0">
                <a:hlinkClick r:id="rId9"/>
              </a:rPr>
              <a:t>of</a:t>
            </a:r>
            <a:r>
              <a:rPr lang="hr-HR" b="1" dirty="0" smtClean="0">
                <a:hlinkClick r:id="rId9"/>
              </a:rPr>
              <a:t> 28 </a:t>
            </a:r>
            <a:r>
              <a:rPr lang="hr-HR" b="1" dirty="0" err="1" smtClean="0">
                <a:hlinkClick r:id="rId9"/>
              </a:rPr>
              <a:t>November</a:t>
            </a:r>
            <a:r>
              <a:rPr lang="hr-HR" b="1" dirty="0" smtClean="0">
                <a:hlinkClick r:id="rId9"/>
              </a:rPr>
              <a:t> 2006</a:t>
            </a:r>
            <a:endParaRPr lang="hr-HR" dirty="0" smtClean="0"/>
          </a:p>
          <a:p>
            <a:r>
              <a:rPr lang="hr-HR" b="1" dirty="0" err="1" smtClean="0">
                <a:hlinkClick r:id="rId10"/>
              </a:rPr>
              <a:t>Council</a:t>
            </a:r>
            <a:r>
              <a:rPr lang="hr-HR" b="1" dirty="0" smtClean="0">
                <a:hlinkClick r:id="rId10"/>
              </a:rPr>
              <a:t> </a:t>
            </a:r>
            <a:r>
              <a:rPr lang="hr-HR" b="1" dirty="0" err="1" smtClean="0">
                <a:hlinkClick r:id="rId10"/>
              </a:rPr>
              <a:t>Directive</a:t>
            </a:r>
            <a:r>
              <a:rPr lang="hr-HR" b="1" dirty="0" smtClean="0">
                <a:hlinkClick r:id="rId10"/>
              </a:rPr>
              <a:t> 2007/74/EC </a:t>
            </a:r>
            <a:r>
              <a:rPr lang="hr-HR" b="1" dirty="0" err="1" smtClean="0">
                <a:hlinkClick r:id="rId10"/>
              </a:rPr>
              <a:t>of</a:t>
            </a:r>
            <a:r>
              <a:rPr lang="hr-HR" b="1" dirty="0" smtClean="0">
                <a:hlinkClick r:id="rId10"/>
              </a:rPr>
              <a:t> 20 </a:t>
            </a:r>
            <a:r>
              <a:rPr lang="hr-HR" b="1" dirty="0" err="1" smtClean="0">
                <a:hlinkClick r:id="rId10"/>
              </a:rPr>
              <a:t>December</a:t>
            </a:r>
            <a:r>
              <a:rPr lang="hr-HR" b="1" dirty="0" smtClean="0">
                <a:hlinkClick r:id="rId10"/>
              </a:rPr>
              <a:t> 2007</a:t>
            </a:r>
            <a:endParaRPr lang="hr-HR" dirty="0" smtClean="0"/>
          </a:p>
          <a:p>
            <a:r>
              <a:rPr lang="hr-HR" b="1" dirty="0" err="1" smtClean="0">
                <a:hlinkClick r:id="rId11"/>
              </a:rPr>
              <a:t>Council</a:t>
            </a:r>
            <a:r>
              <a:rPr lang="hr-HR" b="1" dirty="0" smtClean="0">
                <a:hlinkClick r:id="rId11"/>
              </a:rPr>
              <a:t> </a:t>
            </a:r>
            <a:r>
              <a:rPr lang="hr-HR" b="1" dirty="0" err="1" smtClean="0">
                <a:hlinkClick r:id="rId11"/>
              </a:rPr>
              <a:t>Directive</a:t>
            </a:r>
            <a:r>
              <a:rPr lang="hr-HR" b="1" dirty="0" smtClean="0">
                <a:hlinkClick r:id="rId11"/>
              </a:rPr>
              <a:t> 2008/8/EC </a:t>
            </a:r>
            <a:r>
              <a:rPr lang="hr-HR" b="1" dirty="0" err="1" smtClean="0">
                <a:hlinkClick r:id="rId11"/>
              </a:rPr>
              <a:t>of</a:t>
            </a:r>
            <a:r>
              <a:rPr lang="hr-HR" b="1" dirty="0" smtClean="0">
                <a:hlinkClick r:id="rId11"/>
              </a:rPr>
              <a:t> 12 </a:t>
            </a:r>
            <a:r>
              <a:rPr lang="hr-HR" b="1" dirty="0" err="1" smtClean="0">
                <a:hlinkClick r:id="rId11"/>
              </a:rPr>
              <a:t>February</a:t>
            </a:r>
            <a:r>
              <a:rPr lang="hr-HR" b="1" dirty="0" smtClean="0">
                <a:hlinkClick r:id="rId11"/>
              </a:rPr>
              <a:t> 2008</a:t>
            </a:r>
            <a:endParaRPr lang="hr-HR" dirty="0" smtClean="0"/>
          </a:p>
          <a:p>
            <a:r>
              <a:rPr lang="hr-HR" b="1" dirty="0" err="1" smtClean="0">
                <a:hlinkClick r:id="rId12"/>
              </a:rPr>
              <a:t>Council</a:t>
            </a:r>
            <a:r>
              <a:rPr lang="hr-HR" b="1" dirty="0" smtClean="0">
                <a:hlinkClick r:id="rId12"/>
              </a:rPr>
              <a:t> </a:t>
            </a:r>
            <a:r>
              <a:rPr lang="hr-HR" b="1" dirty="0" err="1" smtClean="0">
                <a:hlinkClick r:id="rId12"/>
              </a:rPr>
              <a:t>Directive</a:t>
            </a:r>
            <a:r>
              <a:rPr lang="hr-HR" b="1" dirty="0" smtClean="0">
                <a:hlinkClick r:id="rId12"/>
              </a:rPr>
              <a:t> 2008/9/EC </a:t>
            </a:r>
            <a:r>
              <a:rPr lang="hr-HR" b="1" dirty="0" err="1" smtClean="0">
                <a:hlinkClick r:id="rId12"/>
              </a:rPr>
              <a:t>of</a:t>
            </a:r>
            <a:r>
              <a:rPr lang="hr-HR" b="1" dirty="0" smtClean="0">
                <a:hlinkClick r:id="rId12"/>
              </a:rPr>
              <a:t> 12 </a:t>
            </a:r>
            <a:r>
              <a:rPr lang="hr-HR" b="1" dirty="0" err="1" smtClean="0">
                <a:hlinkClick r:id="rId12"/>
              </a:rPr>
              <a:t>February</a:t>
            </a:r>
            <a:r>
              <a:rPr lang="hr-HR" b="1" dirty="0" smtClean="0">
                <a:hlinkClick r:id="rId12"/>
              </a:rPr>
              <a:t> 2008</a:t>
            </a:r>
            <a:endParaRPr lang="hr-HR" dirty="0" smtClean="0"/>
          </a:p>
          <a:p>
            <a:r>
              <a:rPr lang="hr-HR" b="1" dirty="0" err="1" smtClean="0">
                <a:hlinkClick r:id="rId13"/>
              </a:rPr>
              <a:t>Council</a:t>
            </a:r>
            <a:r>
              <a:rPr lang="hr-HR" b="1" dirty="0" smtClean="0">
                <a:hlinkClick r:id="rId13"/>
              </a:rPr>
              <a:t> </a:t>
            </a:r>
            <a:r>
              <a:rPr lang="hr-HR" b="1" dirty="0" err="1" smtClean="0">
                <a:hlinkClick r:id="rId13"/>
              </a:rPr>
              <a:t>Directive</a:t>
            </a:r>
            <a:r>
              <a:rPr lang="hr-HR" b="1" dirty="0" smtClean="0">
                <a:hlinkClick r:id="rId13"/>
              </a:rPr>
              <a:t> 2009/132/EC </a:t>
            </a:r>
            <a:r>
              <a:rPr lang="hr-HR" b="1" dirty="0" err="1" smtClean="0">
                <a:hlinkClick r:id="rId13"/>
              </a:rPr>
              <a:t>of</a:t>
            </a:r>
            <a:r>
              <a:rPr lang="hr-HR" b="1" dirty="0" smtClean="0">
                <a:hlinkClick r:id="rId13"/>
              </a:rPr>
              <a:t> 19 </a:t>
            </a:r>
            <a:r>
              <a:rPr lang="hr-HR" b="1" dirty="0" err="1" smtClean="0">
                <a:hlinkClick r:id="rId13"/>
              </a:rPr>
              <a:t>October</a:t>
            </a:r>
            <a:r>
              <a:rPr lang="hr-HR" b="1" dirty="0" smtClean="0">
                <a:hlinkClick r:id="rId13"/>
              </a:rPr>
              <a:t> 2009</a:t>
            </a:r>
            <a:endParaRPr lang="hr-HR" dirty="0" smtClean="0"/>
          </a:p>
          <a:p>
            <a:r>
              <a:rPr lang="hr-HR" b="1" dirty="0" err="1" smtClean="0">
                <a:hlinkClick r:id="rId14"/>
              </a:rPr>
              <a:t>Council</a:t>
            </a:r>
            <a:r>
              <a:rPr lang="hr-HR" b="1" dirty="0" smtClean="0">
                <a:hlinkClick r:id="rId14"/>
              </a:rPr>
              <a:t> </a:t>
            </a:r>
            <a:r>
              <a:rPr lang="hr-HR" b="1" dirty="0" err="1" smtClean="0">
                <a:hlinkClick r:id="rId14"/>
              </a:rPr>
              <a:t>Regulation</a:t>
            </a:r>
            <a:r>
              <a:rPr lang="hr-HR" b="1" dirty="0" smtClean="0">
                <a:hlinkClick r:id="rId14"/>
              </a:rPr>
              <a:t> (EU) No 904/2010 </a:t>
            </a:r>
            <a:r>
              <a:rPr lang="hr-HR" b="1" dirty="0" err="1" smtClean="0">
                <a:hlinkClick r:id="rId14"/>
              </a:rPr>
              <a:t>of</a:t>
            </a:r>
            <a:r>
              <a:rPr lang="hr-HR" b="1" dirty="0" smtClean="0">
                <a:hlinkClick r:id="rId14"/>
              </a:rPr>
              <a:t> 7 </a:t>
            </a:r>
            <a:r>
              <a:rPr lang="hr-HR" b="1" dirty="0" err="1" smtClean="0">
                <a:hlinkClick r:id="rId14"/>
              </a:rPr>
              <a:t>October</a:t>
            </a:r>
            <a:r>
              <a:rPr lang="hr-HR" b="1" dirty="0" smtClean="0">
                <a:hlinkClick r:id="rId14"/>
              </a:rPr>
              <a:t> 2010</a:t>
            </a:r>
            <a:endParaRPr lang="hr-HR" dirty="0" smtClean="0"/>
          </a:p>
          <a:p>
            <a:r>
              <a:rPr lang="hr-HR" b="1" dirty="0" err="1" smtClean="0">
                <a:hlinkClick r:id="rId15"/>
              </a:rPr>
              <a:t>Council</a:t>
            </a:r>
            <a:r>
              <a:rPr lang="hr-HR" b="1" dirty="0" smtClean="0">
                <a:hlinkClick r:id="rId15"/>
              </a:rPr>
              <a:t> </a:t>
            </a:r>
            <a:r>
              <a:rPr lang="hr-HR" b="1" dirty="0" err="1" smtClean="0">
                <a:hlinkClick r:id="rId15"/>
              </a:rPr>
              <a:t>Directive</a:t>
            </a:r>
            <a:r>
              <a:rPr lang="hr-HR" b="1" dirty="0" smtClean="0">
                <a:hlinkClick r:id="rId15"/>
              </a:rPr>
              <a:t> 2010/24/EU </a:t>
            </a:r>
            <a:r>
              <a:rPr lang="hr-HR" b="1" dirty="0" err="1" smtClean="0">
                <a:hlinkClick r:id="rId15"/>
              </a:rPr>
              <a:t>of</a:t>
            </a:r>
            <a:r>
              <a:rPr lang="hr-HR" b="1" dirty="0" smtClean="0">
                <a:hlinkClick r:id="rId15"/>
              </a:rPr>
              <a:t> 16 </a:t>
            </a:r>
            <a:r>
              <a:rPr lang="hr-HR" b="1" dirty="0" err="1" smtClean="0">
                <a:hlinkClick r:id="rId15"/>
              </a:rPr>
              <a:t>March</a:t>
            </a:r>
            <a:r>
              <a:rPr lang="hr-HR" b="1" dirty="0" smtClean="0">
                <a:hlinkClick r:id="rId15"/>
              </a:rPr>
              <a:t> 2010</a:t>
            </a:r>
            <a:endParaRPr lang="hr-HR" dirty="0" smtClean="0"/>
          </a:p>
          <a:p>
            <a:r>
              <a:rPr lang="hr-HR" b="1" dirty="0" err="1" smtClean="0">
                <a:hlinkClick r:id="rId16"/>
              </a:rPr>
              <a:t>Council</a:t>
            </a:r>
            <a:r>
              <a:rPr lang="hr-HR" b="1" dirty="0" smtClean="0">
                <a:hlinkClick r:id="rId16"/>
              </a:rPr>
              <a:t> </a:t>
            </a:r>
            <a:r>
              <a:rPr lang="hr-HR" b="1" dirty="0" err="1" smtClean="0">
                <a:hlinkClick r:id="rId16"/>
              </a:rPr>
              <a:t>Implementing</a:t>
            </a:r>
            <a:r>
              <a:rPr lang="hr-HR" b="1" dirty="0" smtClean="0">
                <a:hlinkClick r:id="rId16"/>
              </a:rPr>
              <a:t> </a:t>
            </a:r>
            <a:r>
              <a:rPr lang="hr-HR" b="1" dirty="0" err="1" smtClean="0">
                <a:hlinkClick r:id="rId16"/>
              </a:rPr>
              <a:t>Regulation</a:t>
            </a:r>
            <a:r>
              <a:rPr lang="hr-HR" b="1" dirty="0" smtClean="0">
                <a:hlinkClick r:id="rId16"/>
              </a:rPr>
              <a:t> (EU) No 282/2011 </a:t>
            </a:r>
            <a:r>
              <a:rPr lang="hr-HR" b="1" dirty="0" err="1" smtClean="0">
                <a:hlinkClick r:id="rId16"/>
              </a:rPr>
              <a:t>of</a:t>
            </a:r>
            <a:r>
              <a:rPr lang="hr-HR" b="1" dirty="0" smtClean="0">
                <a:hlinkClick r:id="rId16"/>
              </a:rPr>
              <a:t> 15 </a:t>
            </a:r>
            <a:r>
              <a:rPr lang="hr-HR" b="1" dirty="0" err="1" smtClean="0">
                <a:hlinkClick r:id="rId16"/>
              </a:rPr>
              <a:t>March</a:t>
            </a:r>
            <a:r>
              <a:rPr lang="hr-HR" b="1" dirty="0" smtClean="0">
                <a:hlinkClick r:id="rId16"/>
              </a:rPr>
              <a:t> 2011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 ZNAJAČKE - RH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34076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Udio poreza na dodanu vrijednost u ukupnim poreznim prihodima u proračunu RH u razdoblju 2005-2012.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5699295"/>
              </p:ext>
            </p:extLst>
          </p:nvPr>
        </p:nvGraphicFramePr>
        <p:xfrm>
          <a:off x="457201" y="2171759"/>
          <a:ext cx="7787207" cy="420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436"/>
                <a:gridCol w="2647136"/>
                <a:gridCol w="2518635"/>
              </a:tblGrid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GODINA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IZNOS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2005.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63,61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32.243.372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2006.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59,74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34.931.750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2007.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58,76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37.747.987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2008.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59,37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41.308.036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2009.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58,18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37.050.354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2010.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59,95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37.688.520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2011.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61,4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37.718.154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2012.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63,28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37.823.864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2013.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63,84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40.253.041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2014.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64,59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40.923.499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2015.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63,82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43.577.753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8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2016.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62,9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37.800.216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 ZNAJAČKE - RH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poreznom sustavu RH je naglasak na oporezivanju potrošnje (PDV i trošarine)</a:t>
            </a:r>
          </a:p>
          <a:p>
            <a:r>
              <a:rPr lang="hr-HR" dirty="0" smtClean="0"/>
              <a:t>porezi na promet imaju veliku ulogu najčešće u porezni sustavima nerazvijenih zemalja </a:t>
            </a:r>
          </a:p>
          <a:p>
            <a:pPr lvl="1"/>
            <a:r>
              <a:rPr lang="hr-HR" dirty="0" smtClean="0"/>
              <a:t>prihodi od neposrednih poreza imaju sekundarnu ulogu zbog nedovoljno visoke porezne osnovice</a:t>
            </a:r>
          </a:p>
          <a:p>
            <a:r>
              <a:rPr lang="hr-HR" dirty="0" smtClean="0"/>
              <a:t>Prvi Zakon o PDV-u bio je najbliži teorijskom modelu PDV-a</a:t>
            </a:r>
          </a:p>
          <a:p>
            <a:pPr lvl="1"/>
            <a:r>
              <a:rPr lang="hr-HR" dirty="0" smtClean="0"/>
              <a:t>jednostavnost, praktičnost, jedna stopa, široka osnovica i mali broj izuzeća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 smtClean="0"/>
              <a:t>POREZ NA DODANU VRIJEDNOST - PDV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OSNOVNA OBILJEŽJA</a:t>
            </a:r>
          </a:p>
          <a:p>
            <a:pPr lvl="1" eaLnBrk="1" hangingPunct="1">
              <a:defRPr/>
            </a:pPr>
            <a:r>
              <a:rPr lang="hr-HR" dirty="0" smtClean="0"/>
              <a:t>svaka isporuka dobara i usluga mora biti oporezovana (ako nije oslobođena)</a:t>
            </a:r>
          </a:p>
          <a:p>
            <a:pPr lvl="1" eaLnBrk="1" hangingPunct="1">
              <a:defRPr/>
            </a:pPr>
            <a:r>
              <a:rPr lang="hr-HR" dirty="0" smtClean="0"/>
              <a:t>niti jedna isporuka d/u ne smije biti obuhvaćena PDV-om dva ili više puta</a:t>
            </a:r>
          </a:p>
          <a:p>
            <a:pPr lvl="1" eaLnBrk="1" hangingPunct="1">
              <a:defRPr/>
            </a:pPr>
            <a:r>
              <a:rPr lang="hr-HR" dirty="0" smtClean="0"/>
              <a:t>PDV mora biti putem pretporeza odbijen kako bi se ostvarilo načelo njegove neutralnosti</a:t>
            </a:r>
          </a:p>
          <a:p>
            <a:pPr lvl="1" eaLnBrk="1" hangingPunct="1">
              <a:defRPr/>
            </a:pPr>
            <a:r>
              <a:rPr lang="hr-HR" dirty="0" smtClean="0"/>
              <a:t>svaki poduzetnik od dobavljača zahtjeva račun s iskazanim PDV-om kako bi ga mogao odbiti kao pretporez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UVOD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Financijsko-gospodarski cilj: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porezni teret moraju snositi kupci putem odgovarajućeg povećanja cijena robe i usluga koje su predmetom tog prometa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iz tog se razloga i naziva “opći porez na potrošnju” ili “opći porez na promet”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za razliku od toga, o </a:t>
            </a:r>
            <a:r>
              <a:rPr lang="hr-HR" u="sng" smtClean="0"/>
              <a:t>pojedinačnim porezima</a:t>
            </a:r>
            <a:r>
              <a:rPr lang="hr-HR" smtClean="0"/>
              <a:t> na promet (trošarine, akcize) govorimo ako se porezom na promet oporezuju samo prometi nekih proizvoda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PDV vs. MALOPRODAJA</a:t>
            </a:r>
            <a:endParaRPr lang="en-US" smtClean="0"/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Isti iznos uplate u državni proračun</a:t>
            </a:r>
          </a:p>
          <a:p>
            <a:pPr lvl="1" eaLnBrk="1" hangingPunct="1">
              <a:defRPr/>
            </a:pPr>
            <a:r>
              <a:rPr lang="hr-HR" smtClean="0"/>
              <a:t>osnovica je jednaka, a tehnika ubiranja različita</a:t>
            </a:r>
          </a:p>
          <a:p>
            <a:pPr eaLnBrk="1" hangingPunct="1">
              <a:defRPr/>
            </a:pPr>
            <a:r>
              <a:rPr lang="hr-HR" smtClean="0"/>
              <a:t>PDV</a:t>
            </a:r>
          </a:p>
          <a:p>
            <a:pPr lvl="1" eaLnBrk="1" hangingPunct="1">
              <a:defRPr/>
            </a:pPr>
            <a:r>
              <a:rPr lang="hr-HR" smtClean="0"/>
              <a:t>obračun i uplatu vrši poduzetnik za </a:t>
            </a:r>
            <a:r>
              <a:rPr lang="hr-HR" u="sng" smtClean="0"/>
              <a:t>svoju</a:t>
            </a:r>
            <a:r>
              <a:rPr lang="hr-HR" smtClean="0"/>
              <a:t> dodanu vrijednost</a:t>
            </a:r>
          </a:p>
          <a:p>
            <a:pPr eaLnBrk="1" hangingPunct="1">
              <a:defRPr/>
            </a:pPr>
            <a:r>
              <a:rPr lang="hr-HR" smtClean="0"/>
              <a:t>MALOPRODAJA</a:t>
            </a:r>
          </a:p>
          <a:p>
            <a:pPr lvl="1" eaLnBrk="1" hangingPunct="1">
              <a:defRPr/>
            </a:pPr>
            <a:r>
              <a:rPr lang="hr-HR" u="sng" smtClean="0"/>
              <a:t>ukupni</a:t>
            </a:r>
            <a:r>
              <a:rPr lang="hr-HR" smtClean="0"/>
              <a:t> iznos poreza obračunava i uplaćuje trgovac na malo</a:t>
            </a:r>
            <a:endParaRPr lang="hr-HR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PDV - PREDNOSTI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smtClean="0"/>
              <a:t>Izostanak kumulativnog učinka</a:t>
            </a:r>
          </a:p>
          <a:p>
            <a:pPr lvl="1" eaLnBrk="1" hangingPunct="1">
              <a:defRPr/>
            </a:pPr>
            <a:r>
              <a:rPr lang="hr-HR" sz="2400" smtClean="0"/>
              <a:t>oporezivanje samo </a:t>
            </a:r>
            <a:r>
              <a:rPr lang="hr-HR" sz="2400" u="sng" smtClean="0"/>
              <a:t>dodane vrijednosti</a:t>
            </a:r>
            <a:r>
              <a:rPr lang="hr-HR" sz="2400" smtClean="0"/>
              <a:t> u </a:t>
            </a:r>
            <a:r>
              <a:rPr lang="hr-HR" sz="2400" u="sng" smtClean="0"/>
              <a:t>svakoj</a:t>
            </a:r>
            <a:r>
              <a:rPr lang="hr-HR" sz="2400" smtClean="0"/>
              <a:t> fazi prometnog ciklusa</a:t>
            </a:r>
          </a:p>
          <a:p>
            <a:pPr eaLnBrk="1" hangingPunct="1">
              <a:defRPr/>
            </a:pPr>
            <a:r>
              <a:rPr lang="hr-HR" sz="2800" smtClean="0"/>
              <a:t>Otežano izbjegavanje plaćanja poreza</a:t>
            </a:r>
          </a:p>
          <a:p>
            <a:pPr lvl="1" eaLnBrk="1" hangingPunct="1">
              <a:defRPr/>
            </a:pPr>
            <a:r>
              <a:rPr lang="hr-HR" sz="2400" smtClean="0"/>
              <a:t>PDV plaćen u prethodnoj fazi porezni obveznik može odbiti kao pretporez, a da bi to mogao =&gt;</a:t>
            </a:r>
          </a:p>
          <a:p>
            <a:pPr lvl="1" eaLnBrk="1" hangingPunct="1">
              <a:defRPr/>
            </a:pPr>
            <a:r>
              <a:rPr lang="hr-HR" sz="2400" smtClean="0"/>
              <a:t>račun kao “samokontrolirajući mehanizam”</a:t>
            </a:r>
          </a:p>
          <a:p>
            <a:pPr eaLnBrk="1" hangingPunct="1">
              <a:defRPr/>
            </a:pPr>
            <a:r>
              <a:rPr lang="hr-HR" sz="2800" smtClean="0"/>
              <a:t>Neutralnost PDV-a u poduzetničkom području</a:t>
            </a:r>
          </a:p>
          <a:p>
            <a:pPr lvl="1" eaLnBrk="1" hangingPunct="1">
              <a:defRPr/>
            </a:pPr>
            <a:r>
              <a:rPr lang="hr-HR" sz="2400" smtClean="0"/>
              <a:t>prevaljivost na krajnjeg potrošača</a:t>
            </a:r>
          </a:p>
          <a:p>
            <a:pPr lvl="1" eaLnBrk="1" hangingPunct="1">
              <a:defRPr/>
            </a:pPr>
            <a:r>
              <a:rPr lang="hr-HR" sz="2400" smtClean="0"/>
              <a:t>automatski razlikuje krajnju potrošnju od utroška za proizvodnju ili daljnju prodaju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PDV - STOPE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Jednostopni sustav</a:t>
            </a:r>
          </a:p>
          <a:p>
            <a:pPr eaLnBrk="1" hangingPunct="1">
              <a:defRPr/>
            </a:pPr>
            <a:r>
              <a:rPr lang="hr-HR" smtClean="0"/>
              <a:t>Višestopni sustav-dvije ili više stopa + nulta</a:t>
            </a:r>
          </a:p>
          <a:p>
            <a:pPr lvl="1" eaLnBrk="1" hangingPunct="1">
              <a:defRPr/>
            </a:pPr>
            <a:r>
              <a:rPr lang="hr-HR" smtClean="0"/>
              <a:t>standardna stopa – oporezuje se najveći broj proizvoda koji nisu opterećeni drugim stopama</a:t>
            </a:r>
          </a:p>
          <a:p>
            <a:pPr lvl="1" eaLnBrk="1" hangingPunct="1">
              <a:defRPr/>
            </a:pPr>
            <a:r>
              <a:rPr lang="hr-HR" smtClean="0"/>
              <a:t>povlaštena (snižena) stopa – oporezuju se proizvodi bitni za egzistenciju (hrana, lijekovi)</a:t>
            </a:r>
          </a:p>
          <a:p>
            <a:pPr lvl="1" eaLnBrk="1" hangingPunct="1">
              <a:defRPr/>
            </a:pPr>
            <a:r>
              <a:rPr lang="hr-HR" smtClean="0"/>
              <a:t>“nulta” stopa – porezno oslobođenje s pravom odbitka pretporeza.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JEDNOSTOPNI SUSTAV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 smtClean="0"/>
              <a:t>Uspješnost PDV povećava se uvođenjem </a:t>
            </a:r>
            <a:r>
              <a:rPr lang="hr-HR" sz="2800" dirty="0" err="1" smtClean="0"/>
              <a:t>jednostopnog</a:t>
            </a:r>
            <a:r>
              <a:rPr lang="hr-HR" sz="2800" dirty="0" smtClean="0"/>
              <a:t> sustava oporezivanja</a:t>
            </a:r>
          </a:p>
          <a:p>
            <a:pPr lvl="1" eaLnBrk="1" hangingPunct="1">
              <a:defRPr/>
            </a:pPr>
            <a:r>
              <a:rPr lang="hr-HR" sz="2400" dirty="0" smtClean="0"/>
              <a:t>nema potrebe za povlaštenim stopama (socijalni problemi se rješavaju na drugi način)</a:t>
            </a:r>
          </a:p>
          <a:p>
            <a:pPr lvl="1" eaLnBrk="1" hangingPunct="1">
              <a:defRPr/>
            </a:pPr>
            <a:r>
              <a:rPr lang="hr-HR" sz="2400" dirty="0" smtClean="0"/>
              <a:t>zbog </a:t>
            </a:r>
            <a:r>
              <a:rPr lang="hr-HR" sz="2400" b="1" i="1" dirty="0" smtClean="0"/>
              <a:t>regresivnosti</a:t>
            </a:r>
            <a:r>
              <a:rPr lang="hr-HR" sz="2400" dirty="0" smtClean="0"/>
              <a:t> loš instrument distribucije dohotka </a:t>
            </a:r>
            <a:r>
              <a:rPr lang="hr-HR" sz="2200" dirty="0" smtClean="0"/>
              <a:t>– to mu je najveća </a:t>
            </a:r>
            <a:r>
              <a:rPr lang="hr-HR" sz="2200" u="sng" dirty="0" smtClean="0"/>
              <a:t>zamjerka</a:t>
            </a:r>
          </a:p>
          <a:p>
            <a:pPr lvl="1" eaLnBrk="1" hangingPunct="1">
              <a:defRPr/>
            </a:pPr>
            <a:r>
              <a:rPr lang="hr-HR" sz="2400" dirty="0" smtClean="0"/>
              <a:t>ublažavanje regresivnog učinka preuzimaju: sustav oporezivanja dohotka s progresivnim poreznim stopama i sustav izravnih transfera iz proračuna, oslobođenja za neke proizvode</a:t>
            </a:r>
          </a:p>
          <a:p>
            <a:pPr lvl="2" eaLnBrk="1" hangingPunct="1">
              <a:defRPr/>
            </a:pPr>
            <a:r>
              <a:rPr lang="hr-HR" sz="2000" dirty="0" smtClean="0"/>
              <a:t>tri grupe mjera (unutar PDV, poreznog, gospodarskog)</a:t>
            </a:r>
          </a:p>
          <a:p>
            <a:pPr lvl="2" eaLnBrk="1" hangingPunct="1">
              <a:defRPr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VIŠESTOPNI SUSTAV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 smtClean="0"/>
              <a:t>NEDOSTACI: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1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složenost u provođenju i kontroli što dovodi do povećanja administrativnih troškova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snižene porezne stope dovode do sužavanja porezne osnovice što dovodi po povećanja opće (standardne ) stope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teško je utvrditi dobra na koje se odnose pojedine stope što dovodi do porezne evazije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 smtClean="0"/>
              <a:t>bogati izvuku duplo više koristi od siromašnih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5913" y="241300"/>
            <a:ext cx="8496300" cy="1152525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OBLICI PDV-a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68413"/>
            <a:ext cx="84359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400" b="1" smtClean="0"/>
              <a:t>PROIZVODNI OBLIK</a:t>
            </a:r>
            <a:r>
              <a:rPr lang="hr-HR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400" smtClean="0"/>
              <a:t>Vrijednost </a:t>
            </a:r>
            <a:r>
              <a:rPr lang="hr-HR" sz="2400" b="1" i="1" smtClean="0"/>
              <a:t>prodaje</a:t>
            </a:r>
            <a:r>
              <a:rPr lang="hr-HR" sz="2400" i="1" smtClean="0"/>
              <a:t> </a:t>
            </a:r>
            <a:r>
              <a:rPr lang="hr-HR" sz="2400" b="1" i="1" smtClean="0"/>
              <a:t>proizvoda</a:t>
            </a:r>
            <a:r>
              <a:rPr lang="hr-HR" sz="2400" smtClean="0"/>
              <a:t> </a:t>
            </a:r>
            <a:r>
              <a:rPr lang="hr-HR" sz="2400" u="sng" smtClean="0"/>
              <a:t>MINUS</a:t>
            </a:r>
            <a:r>
              <a:rPr lang="hr-HR" sz="2400" smtClean="0"/>
              <a:t> vrijednost </a:t>
            </a:r>
            <a:r>
              <a:rPr lang="hr-HR" sz="2400" b="1" i="1" smtClean="0"/>
              <a:t>kupnje</a:t>
            </a:r>
            <a:r>
              <a:rPr lang="hr-HR" sz="2400" i="1" smtClean="0"/>
              <a:t> </a:t>
            </a:r>
            <a:r>
              <a:rPr lang="hr-HR" sz="2400" b="1" i="1" smtClean="0"/>
              <a:t>sirovina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400" smtClean="0"/>
              <a:t>porezna osnovica: troškovi nabavke kapitalnih dobara, amortizacija i osobna potrošnja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400" smtClean="0"/>
              <a:t>nije u skladu s načelima gospodarstvenog poslovanja jer ne oporezuje potrošnju i ne potiče ulaganje u osnovna sredstva rada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b="1" smtClean="0"/>
              <a:t>DOHODOVNI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400" smtClean="0"/>
              <a:t>Vrijednost prodaje proizvoda </a:t>
            </a:r>
            <a:r>
              <a:rPr lang="hr-HR" sz="2400" u="sng" smtClean="0"/>
              <a:t>MINUS</a:t>
            </a:r>
            <a:r>
              <a:rPr lang="hr-HR" sz="2400" smtClean="0"/>
              <a:t> vrijednost kupnje sirovina </a:t>
            </a:r>
            <a:r>
              <a:rPr lang="hr-HR" sz="2400" u="sng" smtClean="0"/>
              <a:t>MINUS</a:t>
            </a:r>
            <a:r>
              <a:rPr lang="hr-HR" sz="2400" smtClean="0"/>
              <a:t> trošak </a:t>
            </a:r>
            <a:r>
              <a:rPr lang="hr-HR" sz="2400" b="1" i="1" smtClean="0"/>
              <a:t>amortizacije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400" smtClean="0"/>
              <a:t>porezna osnovica: troškovi nabavke kapitalnih dobara i osobna potrošnja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hr-HR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400" smtClean="0"/>
              <a:t>KOD OBA OBLIKA SE VRŠI OPOREZIVANJE KAPITALNIH DOBARA – isti negativni efekt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OBLICI PDV-a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POTROŠNI OBLIK</a:t>
            </a:r>
          </a:p>
          <a:p>
            <a:pPr lvl="1" eaLnBrk="1" hangingPunct="1">
              <a:defRPr/>
            </a:pPr>
            <a:r>
              <a:rPr lang="hr-HR" smtClean="0"/>
              <a:t>vrijednost prodaje proizvoda MINUS vrijednost kupnje sirovina MINUS trošak amortizacije MINUS iznos utrošen za </a:t>
            </a:r>
            <a:r>
              <a:rPr lang="hr-HR" b="1" i="1" smtClean="0"/>
              <a:t>nabavku osnovnih sredstava </a:t>
            </a:r>
          </a:p>
          <a:p>
            <a:pPr lvl="1" eaLnBrk="1" hangingPunct="1">
              <a:buFontTx/>
              <a:buNone/>
              <a:defRPr/>
            </a:pPr>
            <a:endParaRPr lang="hr-HR" sz="900" b="1" i="1" smtClean="0"/>
          </a:p>
          <a:p>
            <a:pPr lvl="1" eaLnBrk="1" hangingPunct="1">
              <a:defRPr/>
            </a:pPr>
            <a:r>
              <a:rPr lang="hr-HR" smtClean="0"/>
              <a:t>Osnovica: ukupna osobna potrošnja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hr-HR" smtClean="0"/>
              <a:t>	   : manja je nego u preostala dva pa zahtjeva</a:t>
            </a:r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hr-HR" smtClean="0"/>
              <a:t>	     primjenu više porezne stope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METODE IZRAČUNAVANJA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57338"/>
            <a:ext cx="8291513" cy="485298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smtClean="0"/>
              <a:t>DIREKTNA METODA </a:t>
            </a:r>
          </a:p>
          <a:p>
            <a:pPr lvl="1" eaLnBrk="1" hangingPunct="1">
              <a:defRPr/>
            </a:pPr>
            <a:r>
              <a:rPr lang="hr-HR" sz="2400" b="1" smtClean="0"/>
              <a:t>Metoda oduzimanja:</a:t>
            </a:r>
            <a:r>
              <a:rPr lang="hr-HR" sz="2400" smtClean="0"/>
              <a:t> </a:t>
            </a:r>
            <a:r>
              <a:rPr lang="hr-HR" sz="2400" u="sng" smtClean="0"/>
              <a:t>porezna osnovica</a:t>
            </a:r>
            <a:r>
              <a:rPr lang="hr-HR" sz="2400" smtClean="0"/>
              <a:t> se računa na načina da od ukupne vrijednosti svoje prodaje oduzme ukupnu vrijednost svoje kupnje i na nju primjenu stopu PDV-a</a:t>
            </a:r>
          </a:p>
          <a:p>
            <a:pPr lvl="1" eaLnBrk="1" hangingPunct="1">
              <a:defRPr/>
            </a:pPr>
            <a:r>
              <a:rPr lang="hr-HR" sz="2400" b="1" smtClean="0"/>
              <a:t>Metoda zbrajanja:</a:t>
            </a:r>
            <a:r>
              <a:rPr lang="hr-HR" sz="2400" smtClean="0"/>
              <a:t> dodana vrijednost (</a:t>
            </a:r>
            <a:r>
              <a:rPr lang="hr-HR" sz="2400" u="sng" smtClean="0"/>
              <a:t>porezna osnovica</a:t>
            </a:r>
            <a:r>
              <a:rPr lang="hr-HR" sz="2400" smtClean="0"/>
              <a:t>) poduzeća jednaka je zbroju nadnica, renti, kamata i neto profita.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600" smtClean="0"/>
              <a:t>Bez obzira kojom od ovih dviju metoda se izračunava dodana vrijednost (porezna osnovica) iznos je isti</a:t>
            </a:r>
          </a:p>
          <a:p>
            <a:pPr lvl="1" eaLnBrk="1" hangingPunct="1">
              <a:defRPr/>
            </a:pPr>
            <a:r>
              <a:rPr lang="hr-HR" sz="2200" smtClean="0"/>
              <a:t>primjenjivo samo za jednostopni sustav PDV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METODE IZRAČUNAVANJA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smtClean="0"/>
              <a:t>INDIREKTNA METODA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ne izračunava se osnovica nego ODMAH iznos PDV-a na način da se vrijednost PDV-a plaćenog u nabavkama odbije od PDV-a kojeg treba platiti na vrijednost prodaje.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ne izračunava se dodana vrijednost nego PDV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naziva se i metoda računa ili kreditna metoda: PDV plaćen u nabavkama mora biti naznačen u računima jer se samo tako može odbiti kao pretporez…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smtClean="0"/>
              <a:t>PREDNOSTI: manja porezna evazija, porezna obveza se utvrđuje nastankom transakcije, PU olakšava kontrolu uplate poreza, dopušta višestopni sustav.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smtClean="0"/>
              <a:t>MEĐUNARODNA RAZMJENA I NAČELA PDV-a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435975" cy="47815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400" smtClean="0"/>
              <a:t>Kod oporezivanja dobara koja ulaze u međunarodnu razmjenu mora se točno odrediti u kojoj će se zemlji obaviti oporezivanje</a:t>
            </a:r>
          </a:p>
          <a:p>
            <a:pPr eaLnBrk="1" hangingPunct="1">
              <a:defRPr/>
            </a:pPr>
            <a:r>
              <a:rPr lang="hr-HR" sz="2800" smtClean="0"/>
              <a:t>NAČELO PORIJEKLA</a:t>
            </a:r>
          </a:p>
          <a:p>
            <a:pPr lvl="1" eaLnBrk="1" hangingPunct="1">
              <a:defRPr/>
            </a:pPr>
            <a:r>
              <a:rPr lang="hr-HR" sz="2400" smtClean="0"/>
              <a:t>dobra se oporezuju u zemlji u kojoj su proizvedena, bez obzira da li se u njoj troše ili se izvoze.</a:t>
            </a:r>
          </a:p>
          <a:p>
            <a:pPr eaLnBrk="1" hangingPunct="1">
              <a:defRPr/>
            </a:pPr>
            <a:r>
              <a:rPr lang="hr-HR" sz="2800" smtClean="0"/>
              <a:t>NAČELO ODREDIŠTA</a:t>
            </a:r>
          </a:p>
          <a:p>
            <a:pPr lvl="1" eaLnBrk="1" hangingPunct="1">
              <a:defRPr/>
            </a:pPr>
            <a:r>
              <a:rPr lang="hr-HR" sz="2400" smtClean="0"/>
              <a:t>dobra se terete PDV-om zemlje u kojoj dolazi do krajnje potrošnje</a:t>
            </a:r>
          </a:p>
          <a:p>
            <a:pPr lvl="1" eaLnBrk="1" hangingPunct="1">
              <a:defRPr/>
            </a:pPr>
            <a:r>
              <a:rPr lang="hr-HR" sz="2400" smtClean="0"/>
              <a:t>osigurava se porezna neutralnost između tuzemnih i inozemnih ponuda na tržištu (ravnopravna konkuren.)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POVIJESNI RAZVOJ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Stari vijek – u obliku trošarina (pojedinačnih poreza na promet)</a:t>
            </a:r>
          </a:p>
          <a:p>
            <a:pPr eaLnBrk="1" hangingPunct="1">
              <a:defRPr/>
            </a:pPr>
            <a:r>
              <a:rPr lang="hr-HR" smtClean="0"/>
              <a:t>Grčka, Rim – prije Krista</a:t>
            </a:r>
          </a:p>
          <a:p>
            <a:pPr eaLnBrk="1" hangingPunct="1">
              <a:defRPr/>
            </a:pPr>
            <a:r>
              <a:rPr lang="hr-HR" smtClean="0"/>
              <a:t>Ograničena primjena zbog naturalnog karaktera gospodarstva</a:t>
            </a:r>
          </a:p>
          <a:p>
            <a:pPr eaLnBrk="1" hangingPunct="1">
              <a:defRPr/>
            </a:pPr>
            <a:r>
              <a:rPr lang="hr-HR" smtClean="0"/>
              <a:t>Za uvođenje novih trošarina vladari nisu morali tražiti dozvolu staleških skupština kao što je to bio slučaj s neposrednim porezima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POREZ NA DODANU VRIJEDNOST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POVIJESNI RAZVOJ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Opći porez na promet je uveden 1342. u Španjolskoj– ALKABALA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Visoka porezna stopa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Negativne posljedice: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poskupljuju španjolski proizvodi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pojačava se uvoz jeftinijih proizvoda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prestaje proizvodnja mnogih proizvoda u Španjolskoj i njenim kolonijama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visoki troškovi ubiranja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POVIJESNI RAZVOJ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Adam Smith – alkabala kao uzrok propadanja Španjolske</a:t>
            </a:r>
          </a:p>
          <a:p>
            <a:pPr eaLnBrk="1" hangingPunct="1">
              <a:defRPr/>
            </a:pPr>
            <a:r>
              <a:rPr lang="hr-HR" smtClean="0"/>
              <a:t>primjer lošeg vođenja državnih financija</a:t>
            </a:r>
          </a:p>
          <a:p>
            <a:pPr eaLnBrk="1" hangingPunct="1">
              <a:defRPr/>
            </a:pPr>
            <a:r>
              <a:rPr lang="hr-HR" smtClean="0"/>
              <a:t>ostaje u sustavu do 1819.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POVIJESNI RAZVOJ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Do ponovnog uvođenja dolazi u 20. st. u Europi i Americi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mtClean="0"/>
              <a:t>razlozi uvođenja općeg poreza na promet: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financiranje povećanih državnih izdataka zbog vođenja rata i otklanjanja ratnih posljedica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mtClean="0"/>
              <a:t>osiguranje dodatnih sredstava za financiranje proširene djelatnosti države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hr-HR" smtClean="0"/>
              <a:t>Zbog toga dobiva atribute “kriznog” ili “ratnog” poreza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OSNOVNA OBILJEŽJA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OSNOVICA – vrijednost ili količina dobara i usluga namijenjenih brojnoj potrošnji</a:t>
            </a:r>
          </a:p>
          <a:p>
            <a:pPr lvl="1" eaLnBrk="1" hangingPunct="1">
              <a:defRPr/>
            </a:pPr>
            <a:r>
              <a:rPr lang="hr-HR" smtClean="0"/>
              <a:t>zato se i nazivaju porezi na finalnu potrošnju</a:t>
            </a:r>
          </a:p>
          <a:p>
            <a:pPr eaLnBrk="1" hangingPunct="1">
              <a:defRPr/>
            </a:pPr>
            <a:r>
              <a:rPr lang="hr-HR" smtClean="0"/>
              <a:t>POREZNA OBVEZA – nastaje samom činjenicom raspolaganja sredstvima i njihovom potrošnjom</a:t>
            </a:r>
          </a:p>
          <a:p>
            <a:pPr eaLnBrk="1" hangingPunct="1">
              <a:defRPr/>
            </a:pPr>
            <a:endParaRPr lang="hr-HR" sz="1800" smtClean="0"/>
          </a:p>
          <a:p>
            <a:pPr eaLnBrk="1" hangingPunct="1">
              <a:defRPr/>
            </a:pPr>
            <a:r>
              <a:rPr lang="hr-HR" smtClean="0"/>
              <a:t>Posredni porezi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OSNOVNA OBILJEŽJA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Osnovna obilježja:</a:t>
            </a:r>
          </a:p>
          <a:p>
            <a:pPr lvl="1" eaLnBrk="1" hangingPunct="1">
              <a:defRPr/>
            </a:pPr>
            <a:r>
              <a:rPr lang="hr-HR" smtClean="0"/>
              <a:t>obilježje prevaljivosti</a:t>
            </a:r>
          </a:p>
          <a:p>
            <a:pPr lvl="1" eaLnBrk="1" hangingPunct="1">
              <a:defRPr/>
            </a:pPr>
            <a:r>
              <a:rPr lang="hr-HR" smtClean="0"/>
              <a:t>financijska obilježja</a:t>
            </a:r>
          </a:p>
          <a:p>
            <a:pPr lvl="1" eaLnBrk="1" hangingPunct="1">
              <a:defRPr/>
            </a:pPr>
            <a:r>
              <a:rPr lang="hr-HR" smtClean="0"/>
              <a:t>ekonomska obilježja</a:t>
            </a:r>
          </a:p>
          <a:p>
            <a:pPr lvl="1" eaLnBrk="1" hangingPunct="1">
              <a:defRPr/>
            </a:pPr>
            <a:r>
              <a:rPr lang="hr-HR" smtClean="0"/>
              <a:t>socijalna obilježja</a:t>
            </a:r>
          </a:p>
          <a:p>
            <a:pPr eaLnBrk="1" hangingPunct="1">
              <a:defRPr/>
            </a:pPr>
            <a:endParaRPr lang="hr-H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2058</TotalTime>
  <Words>1957</Words>
  <Application>Microsoft Office PowerPoint</Application>
  <PresentationFormat>On-screen Show (4:3)</PresentationFormat>
  <Paragraphs>282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OPOREZIVANJE PROMETA</vt:lpstr>
      <vt:lpstr>UVOD</vt:lpstr>
      <vt:lpstr>UVOD</vt:lpstr>
      <vt:lpstr>POVIJESNI RAZVOJ</vt:lpstr>
      <vt:lpstr>POVIJESNI RAZVOJ</vt:lpstr>
      <vt:lpstr>POVIJESNI RAZVOJ</vt:lpstr>
      <vt:lpstr>POVIJESNI RAZVOJ</vt:lpstr>
      <vt:lpstr>OSNOVNA OBILJEŽJA</vt:lpstr>
      <vt:lpstr>OSNOVNA OBILJEŽJA</vt:lpstr>
      <vt:lpstr>OBILJEŽJE PREVALJIVOSTI</vt:lpstr>
      <vt:lpstr>FINANCIJKA OBILJEŽJA</vt:lpstr>
      <vt:lpstr>EKONOMSKA OBILJEŽJA</vt:lpstr>
      <vt:lpstr>SOCIJALNA OBILJEŽJA</vt:lpstr>
      <vt:lpstr>OBLICI POREZA NA PROMET</vt:lpstr>
      <vt:lpstr>BRUTO SVEFAZNI POREZ NA PROMET</vt:lpstr>
      <vt:lpstr>KUMULATIVNI UČINAK</vt:lpstr>
      <vt:lpstr>VIŠEFAZNI POREZ NA PROMET</vt:lpstr>
      <vt:lpstr>JEDNOFAZNI POREZ NA PROMET</vt:lpstr>
      <vt:lpstr>POREZ NA PROMET U TRGOVINI NA VELIKO</vt:lpstr>
      <vt:lpstr>POREZ NA PROMET U TRGOVINI NA MALO</vt:lpstr>
      <vt:lpstr>POREZ NA PROMET U TRGOVINI NA MALO</vt:lpstr>
      <vt:lpstr>JEDNOFAZNI # SVEFAZNI</vt:lpstr>
      <vt:lpstr>PDV</vt:lpstr>
      <vt:lpstr>RAZVOJ</vt:lpstr>
      <vt:lpstr>PDV I EU</vt:lpstr>
      <vt:lpstr>EU DIREKTIVE</vt:lpstr>
      <vt:lpstr>OPĆE ZNAJAČKE - RH</vt:lpstr>
      <vt:lpstr>OPĆE ZNAJAČKE - RH</vt:lpstr>
      <vt:lpstr>POREZ NA DODANU VRIJEDNOST - PDV</vt:lpstr>
      <vt:lpstr>PDV vs. MALOPRODAJA</vt:lpstr>
      <vt:lpstr>PDV - PREDNOSTI</vt:lpstr>
      <vt:lpstr>PDV - STOPE</vt:lpstr>
      <vt:lpstr>JEDNOSTOPNI SUSTAV</vt:lpstr>
      <vt:lpstr>VIŠESTOPNI SUSTAV</vt:lpstr>
      <vt:lpstr>OBLICI PDV-a</vt:lpstr>
      <vt:lpstr>OBLICI PDV-a</vt:lpstr>
      <vt:lpstr>METODE IZRAČUNAVANJA</vt:lpstr>
      <vt:lpstr>METODE IZRAČUNAVANJA</vt:lpstr>
      <vt:lpstr>MEĐUNARODNA RAZMJENA I NAČELA PDV-a</vt:lpstr>
      <vt:lpstr>POREZ NA DODANU VRIJEDNOST</vt:lpstr>
    </vt:vector>
  </TitlesOfParts>
  <Company>PFZ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OPOREZIVANJE PROMETA</dc:title>
  <dc:creator>sonja</dc:creator>
  <cp:lastModifiedBy>sonja</cp:lastModifiedBy>
  <cp:revision>192</cp:revision>
  <dcterms:created xsi:type="dcterms:W3CDTF">2012-12-06T08:13:10Z</dcterms:created>
  <dcterms:modified xsi:type="dcterms:W3CDTF">2017-01-26T15:41:58Z</dcterms:modified>
</cp:coreProperties>
</file>