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797675" cy="992505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91313-E439-44DE-8B55-A9C40A152F29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B9332-8A3B-42D3-A925-882E3FB2103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581309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8033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60266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39901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50325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19566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4126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6390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9385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658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9768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8946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F381-F9E8-471F-904F-0F9CCA80BBFE}" type="datetimeFigureOut">
              <a:rPr lang="hr-BA" smtClean="0"/>
              <a:t>1. 3. 2023.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58B3-5A16-4EEE-AA0C-A994B257D7C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4437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nse.eu/publications/anse-journ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 smtClean="0"/>
              <a:t>Online supervizija – nekoliko smjernica </a:t>
            </a:r>
            <a:r>
              <a:rPr lang="hr-BA" dirty="0" smtClean="0"/>
              <a:t/>
            </a:r>
            <a:br>
              <a:rPr lang="hr-BA" dirty="0" smtClean="0"/>
            </a:br>
            <a:endParaRPr lang="hr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BA" dirty="0" smtClean="0"/>
              <a:t>MS</a:t>
            </a:r>
          </a:p>
          <a:p>
            <a:r>
              <a:rPr lang="hr-BA" dirty="0" smtClean="0"/>
              <a:t>2023.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75399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– rad u četvorkama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r-HR" dirty="0" smtClean="0"/>
              <a:t>Kako biste opisali vaš doživljaj rada (nastave, vježbi) u online obliku? Što vam se sviđa, a što ne u takvom obliku rada? S kakvim se poteškoćama pri tome najčešće susrećete? Što vam predstavlja najveću poteškoću? Što vam pomaže, olakšava nastavu u online obliku?</a:t>
            </a:r>
          </a:p>
          <a:p>
            <a:pPr lvl="0"/>
            <a:r>
              <a:rPr lang="hr-HR" dirty="0" smtClean="0"/>
              <a:t>Kako na vas utječe to što tijekom nastave, vježbi, seminara vidite sebe na ekranu? </a:t>
            </a:r>
          </a:p>
          <a:p>
            <a:pPr lvl="0"/>
            <a:r>
              <a:rPr lang="hr-HR" dirty="0" smtClean="0"/>
              <a:t>Što ste spoznali/saznali o sebi tijekom iskustva s online nastavom?</a:t>
            </a:r>
          </a:p>
          <a:p>
            <a:pPr lvl="0"/>
            <a:r>
              <a:rPr lang="hr-HR" dirty="0" smtClean="0"/>
              <a:t>Imate li iskustva s online supervizijom? Što vas najviše brine u budućim online supervizijskim iskustvima, s obzirom da će se dio supervizija tijekom prakse održavati online?</a:t>
            </a:r>
          </a:p>
          <a:p>
            <a:r>
              <a:rPr lang="hr-HR" dirty="0" smtClean="0"/>
              <a:t>Koja su vaša očekivanja od supervizora (u superviziji općenito te u online superviziji specifično)? Što biste voljeli doživjeti u superviziji, a što nikako ne, što od toga se specifično odnosi na online superviziju?</a:t>
            </a:r>
          </a:p>
          <a:p>
            <a:r>
              <a:rPr lang="hr-HR" dirty="0" smtClean="0"/>
              <a:t>Kada bi vaš budući supervizor bio neki lik iz bajke, filma, crtića, serije, kompjuterske igre i sl., tko bi to bio? Koje bi vam osobine tog lika bile važne u superviziji s obzirom na vaše supervizijske potrebe? Parovi predstavljaju svojeg idealnog supervizora u grupi.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2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Nakon što ste raspravili u četvorkama: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Pri tome </a:t>
            </a:r>
            <a:r>
              <a:rPr lang="hr-HR" dirty="0" smtClean="0"/>
              <a:t>koristite </a:t>
            </a:r>
            <a:r>
              <a:rPr lang="hr-HR" dirty="0"/>
              <a:t>flipcharte, svatko dobiva jedan </a:t>
            </a:r>
            <a:r>
              <a:rPr lang="hr-HR" dirty="0" smtClean="0"/>
              <a:t>ugao papira </a:t>
            </a:r>
            <a:r>
              <a:rPr lang="hr-HR" dirty="0"/>
              <a:t>u koji upisuje ono što misli da je specifično za </a:t>
            </a:r>
            <a:r>
              <a:rPr lang="hr-HR" dirty="0" smtClean="0"/>
              <a:t>njega s obzirom na doživljaj online rada, te što mu otežava a što olakšava online rad. </a:t>
            </a:r>
          </a:p>
          <a:p>
            <a:r>
              <a:rPr lang="hr-HR" dirty="0" smtClean="0"/>
              <a:t>U sredinu </a:t>
            </a:r>
            <a:r>
              <a:rPr lang="hr-HR" dirty="0"/>
              <a:t>plakata </a:t>
            </a:r>
            <a:r>
              <a:rPr lang="hr-HR" dirty="0" smtClean="0"/>
              <a:t>stavljate ono što vam je zajedničko po pitanju doživljaja, teškoća/briga i olakšavajuće u online radu te lik vašeg idealnog supervizora (tko je, kakve osobine ima i zašto je to za vas važno s obzrom na vaše supervizijske potrebe u ovoj fazi prof. razvoja)</a:t>
            </a:r>
          </a:p>
          <a:p>
            <a:r>
              <a:rPr lang="hr-HR" dirty="0" smtClean="0"/>
              <a:t>Svaka grupa se predstavlja s obzirom na svoja promišljanja o online superivziji te  </a:t>
            </a:r>
            <a:r>
              <a:rPr lang="hr-HR" dirty="0"/>
              <a:t>svoja zajednička promišljanja o resursima supervizora potrebnima za učinkovito vođenje.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5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 smtClean="0"/>
              <a:t>Na prvom online susretu </a:t>
            </a:r>
            <a:r>
              <a:rPr lang="hr-BA" b="1" dirty="0" smtClean="0"/>
              <a:t>važno je provjeriti nekoliko stvari:</a:t>
            </a:r>
            <a:br>
              <a:rPr lang="hr-BA" b="1" dirty="0" smtClean="0"/>
            </a:br>
            <a:endParaRPr lang="hr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BA" dirty="0" smtClean="0"/>
              <a:t>Kako </a:t>
            </a:r>
            <a:r>
              <a:rPr lang="hr-BA" dirty="0"/>
              <a:t>je supervizantima online način rada (nisu svi tu „doma“ i nekima je ovo dvostruko novo iskustvo – novo u superviziji i novo online putem) pa je </a:t>
            </a:r>
            <a:r>
              <a:rPr lang="hr-BA" dirty="0" smtClean="0"/>
              <a:t>dobro da supervizor  </a:t>
            </a:r>
            <a:r>
              <a:rPr lang="hr-BA" dirty="0"/>
              <a:t>češće </a:t>
            </a:r>
            <a:r>
              <a:rPr lang="hr-BA" dirty="0" smtClean="0"/>
              <a:t>provjerava </a:t>
            </a:r>
            <a:r>
              <a:rPr lang="hr-BA" dirty="0"/>
              <a:t>kako su, kako se snalaze tijekom susreta te što im je još potrebno da bi se osjećali sigurno ili sigurnije na superviziji </a:t>
            </a:r>
            <a:r>
              <a:rPr lang="hr-BA" dirty="0" smtClean="0"/>
              <a:t>online</a:t>
            </a:r>
          </a:p>
          <a:p>
            <a:pPr lvl="0"/>
            <a:r>
              <a:rPr lang="hr-BA" dirty="0" smtClean="0"/>
              <a:t>Dogovor o (ne)snimanju  - supervizanti imaju </a:t>
            </a:r>
            <a:r>
              <a:rPr lang="hr-BA" dirty="0"/>
              <a:t>kontrolu nad tim odnosno, da mogu vidjeti snima li se susret).</a:t>
            </a:r>
          </a:p>
          <a:p>
            <a:pPr lvl="0"/>
            <a:r>
              <a:rPr lang="hr-BA" dirty="0"/>
              <a:t>Pod vidom toga korisnim se pokazalo </a:t>
            </a:r>
            <a:r>
              <a:rPr lang="hr-BA" dirty="0" smtClean="0"/>
              <a:t>imati jedan </a:t>
            </a:r>
            <a:r>
              <a:rPr lang="hr-BA" dirty="0"/>
              <a:t>probni susret da oni koji nemaju iskustva imaju priliku malo provježbati ulazak i izlazak sa susreta, korištenje ikona, pisanje na chatu da se malo „udomaće“.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45248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 smtClean="0"/>
              <a:t> „Ispadanje” sa susreta</a:t>
            </a:r>
            <a:endParaRPr lang="hr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BA" dirty="0"/>
              <a:t>Nadalje potrebno je dogovoriti što u slučaju kada netko „ispadne“ </a:t>
            </a:r>
            <a:r>
              <a:rPr lang="hr-BA" dirty="0" smtClean="0"/>
              <a:t>jer </a:t>
            </a:r>
            <a:r>
              <a:rPr lang="hr-BA" dirty="0"/>
              <a:t>mu je nestalo interneta te što ako se supervizoru dogodi da se isključi (npr. ukoliko se osoba više ne može uključiti u video kontakt,moguće je da se poveže alternativnim načinom,npr. whats up ili naprosto da je netko „drži“ na mobitelu uz svoj ekran kako bi makar i auditivno mogla prisustvovati i dovršiti susret.</a:t>
            </a:r>
          </a:p>
          <a:p>
            <a:pPr lvl="0"/>
            <a:r>
              <a:rPr lang="hr-BA" dirty="0"/>
              <a:t>Pod vidom toga jako je važno da svi imaju sve mobitele kako bi postojao i dodatni način povezivanja te kako bi se ljudi osjećali sigurnije.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39692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 smtClean="0"/>
              <a:t>Privatnost</a:t>
            </a:r>
            <a:endParaRPr lang="hr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BA" dirty="0"/>
              <a:t>Također, važno je provjeriti </a:t>
            </a:r>
            <a:r>
              <a:rPr lang="hr-BA" b="1" dirty="0"/>
              <a:t>jesu li supervizanti sami u prostoru</a:t>
            </a:r>
            <a:r>
              <a:rPr lang="hr-BA" dirty="0"/>
              <a:t>, hoće li eventualno netko „upadati“ tijekom sastanka, </a:t>
            </a:r>
            <a:r>
              <a:rPr lang="hr-BA" dirty="0" smtClean="0"/>
              <a:t>očekuju </a:t>
            </a:r>
            <a:r>
              <a:rPr lang="hr-BA" dirty="0"/>
              <a:t>li da će ih nešto ometati (npr. zvono na vratima, </a:t>
            </a:r>
            <a:r>
              <a:rPr lang="hr-BA" dirty="0" smtClean="0"/>
              <a:t>dostava </a:t>
            </a:r>
            <a:r>
              <a:rPr lang="hr-BA" dirty="0"/>
              <a:t>ili bilo što drugo što  znaju unaprijed)</a:t>
            </a:r>
          </a:p>
          <a:p>
            <a:pPr lvl="0"/>
            <a:r>
              <a:rPr lang="hr-BA" dirty="0"/>
              <a:t>Važno je dogovoriti da „</a:t>
            </a:r>
            <a:r>
              <a:rPr lang="hr-BA" b="1" dirty="0"/>
              <a:t>nema iznenadnog nestajanja s ekrana</a:t>
            </a:r>
            <a:r>
              <a:rPr lang="hr-BA" dirty="0"/>
              <a:t>“, odnosno, ako se supervizant mora iznenada udaljiti s ekrana, važno je da to napiše u chatu, kaže u grupi razlog, odnosno, da se unaprijed zna kako će se to iskomunicirati. </a:t>
            </a:r>
          </a:p>
          <a:p>
            <a:pPr lvl="0"/>
            <a:r>
              <a:rPr lang="hr-BA" dirty="0"/>
              <a:t>Pri tome je važno da, </a:t>
            </a:r>
            <a:r>
              <a:rPr lang="hr-BA" b="1" dirty="0"/>
              <a:t>kada odlazi s ekrana, ugasi mikrofon </a:t>
            </a:r>
            <a:r>
              <a:rPr lang="hr-BA" dirty="0"/>
              <a:t>kako npr. ukućani ili netko drugi ne bi slušali razgovor koji se nastavlja u grupi.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76114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 smtClean="0"/>
              <a:t>Još neki elementi bontona online supervizije</a:t>
            </a:r>
            <a:endParaRPr lang="hr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BA" dirty="0"/>
              <a:t>Važno je dogovoriti </a:t>
            </a:r>
            <a:r>
              <a:rPr lang="hr-BA" b="1" dirty="0"/>
              <a:t>primjerenost izgleda i ponašanja tijekom online supervizije </a:t>
            </a:r>
            <a:r>
              <a:rPr lang="hr-BA" dirty="0"/>
              <a:t>(ponekad supervizanti  na online superviziju dođu neprimjereno (ne)odjeveni ili neuredni, jer imaju dojam da je to neformalno, a poruka je da ovdje radimo na zajedničkom zadatku, te da nismo tu radi pijenja kave i zabave (što ne znači da nam ne može biti i zabavno). </a:t>
            </a:r>
          </a:p>
          <a:p>
            <a:pPr lvl="0"/>
            <a:r>
              <a:rPr lang="hr-BA" dirty="0"/>
              <a:t>Pokazalo se važnim provjeriti </a:t>
            </a:r>
            <a:r>
              <a:rPr lang="hr-BA" b="1" dirty="0"/>
              <a:t>vide li se svi dobro </a:t>
            </a:r>
            <a:r>
              <a:rPr lang="hr-BA" dirty="0"/>
              <a:t>(nekada ljudi potonu“ u fotelju ili stolac pa im se ne vidi cijelo lice ili sjede ispred izvora svjetlosti pa su u sjeni te je dobro posvetiti pažnju tome da su svi osvjetljeni, da ne sjede u „kontralihtu“ te da sjede tako da im je moguće vidjeti lice i ramena – to daje barem neke informacije o držanju tijela, položaju, izrazu lica)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21044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smtClean="0"/>
              <a:t>Literatura:</a:t>
            </a:r>
            <a:endParaRPr lang="hr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Ajduković, M. (2020) Supervizija na daljinu u vrijeme COVID-19 krize. Ljetopis socijalnog rada, 27, 1, 7-30</a:t>
            </a:r>
            <a:r>
              <a:rPr lang="hr-BA" dirty="0" smtClean="0"/>
              <a:t>.</a:t>
            </a:r>
          </a:p>
          <a:p>
            <a:r>
              <a:rPr lang="en-US" dirty="0"/>
              <a:t>Urbanc, K.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Vlašić</a:t>
            </a:r>
            <a:r>
              <a:rPr lang="en-US" dirty="0"/>
              <a:t>, T.</a:t>
            </a:r>
            <a:r>
              <a:rPr lang="hr-HR" dirty="0"/>
              <a:t> (2021).</a:t>
            </a:r>
            <a:r>
              <a:rPr lang="en-US" dirty="0"/>
              <a:t> Dealing with new experiences: Online supervision in turbulent times; ANSE Journal of Supervision</a:t>
            </a:r>
            <a:r>
              <a:rPr lang="hr-HR" dirty="0"/>
              <a:t>, </a:t>
            </a:r>
            <a:r>
              <a:rPr lang="en-US" dirty="0"/>
              <a:t>5(1) 7 – 15.  </a:t>
            </a:r>
            <a:r>
              <a:rPr lang="en-US" b="1" dirty="0">
                <a:hlinkClick r:id="rId2"/>
              </a:rPr>
              <a:t>https://anse.eu/publications/anse-journal</a:t>
            </a:r>
            <a:r>
              <a:rPr lang="en-US" dirty="0"/>
              <a:t>.</a:t>
            </a:r>
            <a:endParaRPr lang="hr-HR" dirty="0"/>
          </a:p>
          <a:p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0760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895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Online supervizija – nekoliko smjernica  </vt:lpstr>
      <vt:lpstr>Vježba – rad u četvorkama  </vt:lpstr>
      <vt:lpstr>Nakon što ste raspravili u četvorkama:</vt:lpstr>
      <vt:lpstr>Na prvom online susretu važno je provjeriti nekoliko stvari: </vt:lpstr>
      <vt:lpstr> „Ispadanje” sa susreta</vt:lpstr>
      <vt:lpstr>Privatnost</vt:lpstr>
      <vt:lpstr>Još neki elementi bontona online supervizije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supervizija – nekoliko smjernica</dc:title>
  <dc:creator>Windows User</dc:creator>
  <cp:lastModifiedBy>Kristina Urbanc</cp:lastModifiedBy>
  <cp:revision>12</cp:revision>
  <cp:lastPrinted>2021-11-03T16:46:22Z</cp:lastPrinted>
  <dcterms:created xsi:type="dcterms:W3CDTF">2021-04-06T20:36:12Z</dcterms:created>
  <dcterms:modified xsi:type="dcterms:W3CDTF">2023-03-01T00:30:54Z</dcterms:modified>
</cp:coreProperties>
</file>