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6"/>
  </p:sldMasterIdLst>
  <p:notesMasterIdLst>
    <p:notesMasterId r:id="rId93"/>
  </p:notesMasterIdLst>
  <p:handoutMasterIdLst>
    <p:handoutMasterId r:id="rId94"/>
  </p:handoutMasterIdLst>
  <p:sldIdLst>
    <p:sldId id="305" r:id="rId7"/>
    <p:sldId id="993" r:id="rId8"/>
    <p:sldId id="997" r:id="rId9"/>
    <p:sldId id="1190" r:id="rId10"/>
    <p:sldId id="978" r:id="rId11"/>
    <p:sldId id="1135" r:id="rId12"/>
    <p:sldId id="979" r:id="rId13"/>
    <p:sldId id="1131" r:id="rId14"/>
    <p:sldId id="1004" r:id="rId15"/>
    <p:sldId id="1002" r:id="rId16"/>
    <p:sldId id="1140" r:id="rId17"/>
    <p:sldId id="1141" r:id="rId18"/>
    <p:sldId id="1030" r:id="rId19"/>
    <p:sldId id="778" r:id="rId20"/>
    <p:sldId id="1168" r:id="rId21"/>
    <p:sldId id="1132" r:id="rId22"/>
    <p:sldId id="1166" r:id="rId23"/>
    <p:sldId id="1036" r:id="rId24"/>
    <p:sldId id="1029" r:id="rId25"/>
    <p:sldId id="1028" r:id="rId26"/>
    <p:sldId id="980" r:id="rId27"/>
    <p:sldId id="1146" r:id="rId28"/>
    <p:sldId id="776" r:id="rId29"/>
    <p:sldId id="1159" r:id="rId30"/>
    <p:sldId id="1160" r:id="rId31"/>
    <p:sldId id="1189" r:id="rId32"/>
    <p:sldId id="1191" r:id="rId33"/>
    <p:sldId id="1193" r:id="rId34"/>
    <p:sldId id="1194" r:id="rId35"/>
    <p:sldId id="995" r:id="rId36"/>
    <p:sldId id="998" r:id="rId37"/>
    <p:sldId id="977" r:id="rId38"/>
    <p:sldId id="986" r:id="rId39"/>
    <p:sldId id="1136" r:id="rId40"/>
    <p:sldId id="1038" r:id="rId41"/>
    <p:sldId id="1188" r:id="rId42"/>
    <p:sldId id="1039" r:id="rId43"/>
    <p:sldId id="1197" r:id="rId44"/>
    <p:sldId id="1040" r:id="rId45"/>
    <p:sldId id="1104" r:id="rId46"/>
    <p:sldId id="1196" r:id="rId47"/>
    <p:sldId id="1198" r:id="rId48"/>
    <p:sldId id="999" r:id="rId49"/>
    <p:sldId id="1102" r:id="rId50"/>
    <p:sldId id="1108" r:id="rId51"/>
    <p:sldId id="982" r:id="rId52"/>
    <p:sldId id="984" r:id="rId53"/>
    <p:sldId id="985" r:id="rId54"/>
    <p:sldId id="1000" r:id="rId55"/>
    <p:sldId id="988" r:id="rId56"/>
    <p:sldId id="987" r:id="rId57"/>
    <p:sldId id="990" r:id="rId58"/>
    <p:sldId id="1007" r:id="rId59"/>
    <p:sldId id="1199" r:id="rId60"/>
    <p:sldId id="1201" r:id="rId61"/>
    <p:sldId id="1200" r:id="rId62"/>
    <p:sldId id="786" r:id="rId63"/>
    <p:sldId id="1009" r:id="rId64"/>
    <p:sldId id="1089" r:id="rId65"/>
    <p:sldId id="1090" r:id="rId66"/>
    <p:sldId id="1074" r:id="rId67"/>
    <p:sldId id="789" r:id="rId68"/>
    <p:sldId id="734" r:id="rId69"/>
    <p:sldId id="1008" r:id="rId70"/>
    <p:sldId id="1047" r:id="rId71"/>
    <p:sldId id="1195" r:id="rId72"/>
    <p:sldId id="790" r:id="rId73"/>
    <p:sldId id="1032" r:id="rId74"/>
    <p:sldId id="1050" r:id="rId75"/>
    <p:sldId id="1011" r:id="rId76"/>
    <p:sldId id="1169" r:id="rId77"/>
    <p:sldId id="1170" r:id="rId78"/>
    <p:sldId id="1010" r:id="rId79"/>
    <p:sldId id="1208" r:id="rId80"/>
    <p:sldId id="1207" r:id="rId81"/>
    <p:sldId id="1209" r:id="rId82"/>
    <p:sldId id="1171" r:id="rId83"/>
    <p:sldId id="760" r:id="rId84"/>
    <p:sldId id="1183" r:id="rId85"/>
    <p:sldId id="1184" r:id="rId86"/>
    <p:sldId id="1210" r:id="rId87"/>
    <p:sldId id="1186" r:id="rId88"/>
    <p:sldId id="1001" r:id="rId89"/>
    <p:sldId id="981" r:id="rId90"/>
    <p:sldId id="793" r:id="rId91"/>
    <p:sldId id="795" r:id="rId92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FFA"/>
    <a:srgbClr val="2FA6FF"/>
    <a:srgbClr val="79C6FF"/>
    <a:srgbClr val="BDE3FF"/>
    <a:srgbClr val="71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492" autoAdjust="0"/>
  </p:normalViewPr>
  <p:slideViewPr>
    <p:cSldViewPr>
      <p:cViewPr>
        <p:scale>
          <a:sx n="111" d="100"/>
          <a:sy n="111" d="100"/>
        </p:scale>
        <p:origin x="-97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97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5" Type="http://schemas.openxmlformats.org/officeDocument/2006/relationships/customXml" Target="../customXml/item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presProps" Target="pres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87E7A-FDE9-470B-8BB4-300E9167B889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</dgm:pt>
    <dgm:pt modelId="{0420C09E-2DF6-45E9-A798-4EE58730F72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2400" b="0" i="0" u="none" strike="noStrike" cap="none" normalizeH="0" baseline="0" dirty="0" smtClean="0">
              <a:ln/>
              <a:effectLst/>
              <a:latin typeface="+mn-lt"/>
            </a:rPr>
            <a:t>Ex-ante RIA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2400" b="1" i="0" u="none" strike="noStrike" cap="none" normalizeH="0" baseline="0" dirty="0" smtClean="0">
              <a:ln/>
              <a:effectLst/>
              <a:latin typeface="+mn-lt"/>
            </a:rPr>
            <a:t>POLICY DESIGN</a:t>
          </a:r>
        </a:p>
      </dgm:t>
    </dgm:pt>
    <dgm:pt modelId="{0E7E476C-7DF1-4B44-B928-DB13DCA04C31}" type="parTrans" cxnId="{4A9911AA-D4A1-424A-91AF-5B9EEE66E654}">
      <dgm:prSet/>
      <dgm:spPr/>
      <dgm:t>
        <a:bodyPr/>
        <a:lstStyle/>
        <a:p>
          <a:endParaRPr lang="sl-SI"/>
        </a:p>
      </dgm:t>
    </dgm:pt>
    <dgm:pt modelId="{4C2CCB1B-D046-451D-9B22-4CFBAFBFDDFE}" type="sibTrans" cxnId="{4A9911AA-D4A1-424A-91AF-5B9EEE66E654}">
      <dgm:prSet/>
      <dgm:spPr/>
      <dgm:t>
        <a:bodyPr/>
        <a:lstStyle/>
        <a:p>
          <a:endParaRPr lang="sl-SI"/>
        </a:p>
      </dgm:t>
    </dgm:pt>
    <dgm:pt modelId="{3035C8F0-54D3-4913-9F02-AD202E67978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2400" b="0" i="0" u="none" strike="noStrike" cap="none" normalizeH="0" baseline="0" dirty="0" err="1" smtClean="0">
              <a:ln/>
              <a:effectLst/>
              <a:latin typeface="+mn-lt"/>
            </a:rPr>
            <a:t>Day</a:t>
          </a:r>
          <a:r>
            <a:rPr kumimoji="0" lang="sl-SI" altLang="sl-SI" sz="2400" b="0" i="0" u="none" strike="noStrike" cap="none" normalizeH="0" baseline="0" dirty="0" smtClean="0">
              <a:ln/>
              <a:effectLst/>
              <a:latin typeface="+mn-lt"/>
            </a:rPr>
            <a:t> to </a:t>
          </a:r>
          <a:r>
            <a:rPr kumimoji="0" lang="sl-SI" altLang="sl-SI" sz="2400" b="0" i="0" u="none" strike="noStrike" cap="none" normalizeH="0" baseline="0" dirty="0" err="1" smtClean="0">
              <a:ln/>
              <a:effectLst/>
              <a:latin typeface="+mn-lt"/>
            </a:rPr>
            <a:t>day</a:t>
          </a:r>
          <a:r>
            <a:rPr kumimoji="0" lang="sl-SI" altLang="sl-SI" sz="2400" b="0" i="0" u="none" strike="noStrike" cap="none" normalizeH="0" baseline="0" dirty="0" smtClean="0">
              <a:ln/>
              <a:effectLst/>
              <a:latin typeface="+mn-lt"/>
            </a:rPr>
            <a:t> evaluation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2400" b="1" i="0" u="none" strike="noStrike" cap="none" normalizeH="0" baseline="0" dirty="0" smtClean="0">
              <a:ln/>
              <a:effectLst/>
              <a:latin typeface="+mn-lt"/>
            </a:rPr>
            <a:t>IMPLEMENTATION</a:t>
          </a:r>
        </a:p>
      </dgm:t>
    </dgm:pt>
    <dgm:pt modelId="{7635EB36-482D-4A42-A531-42EEEDD7211B}" type="parTrans" cxnId="{0798C90F-1815-4531-BB27-115F6D309CEC}">
      <dgm:prSet/>
      <dgm:spPr/>
      <dgm:t>
        <a:bodyPr/>
        <a:lstStyle/>
        <a:p>
          <a:endParaRPr lang="sl-SI"/>
        </a:p>
      </dgm:t>
    </dgm:pt>
    <dgm:pt modelId="{F1F01980-378F-4B9C-9BC6-9B42F38A049E}" type="sibTrans" cxnId="{0798C90F-1815-4531-BB27-115F6D309CEC}">
      <dgm:prSet/>
      <dgm:spPr/>
      <dgm:t>
        <a:bodyPr/>
        <a:lstStyle/>
        <a:p>
          <a:endParaRPr lang="sl-SI"/>
        </a:p>
      </dgm:t>
    </dgm:pt>
    <dgm:pt modelId="{C1672FE9-037B-4D77-BE5A-F3F21C57451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altLang="sl-SI" sz="1500" b="0" i="0" u="none" strike="noStrike" cap="none" normalizeH="0" baseline="0" dirty="0" smtClean="0">
            <a:ln/>
            <a:effectLst/>
            <a:latin typeface="Tahom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2400" b="0" i="0" u="none" strike="noStrike" cap="none" normalizeH="0" baseline="0" dirty="0" smtClean="0">
              <a:ln/>
              <a:effectLst/>
              <a:latin typeface="+mn-lt"/>
            </a:rPr>
            <a:t>Ex-post RIA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2400" b="1" i="0" u="none" strike="noStrike" cap="none" normalizeH="0" baseline="0" dirty="0" smtClean="0">
              <a:ln/>
              <a:effectLst/>
              <a:latin typeface="+mn-lt"/>
            </a:rPr>
            <a:t>POLICY REVISION</a:t>
          </a:r>
        </a:p>
      </dgm:t>
    </dgm:pt>
    <dgm:pt modelId="{AAE8EFA0-E9B2-4CEC-A20F-B10940037D3C}" type="parTrans" cxnId="{73829A4C-72B3-433D-8CDE-09E2B83D6FE1}">
      <dgm:prSet/>
      <dgm:spPr/>
      <dgm:t>
        <a:bodyPr/>
        <a:lstStyle/>
        <a:p>
          <a:endParaRPr lang="sl-SI"/>
        </a:p>
      </dgm:t>
    </dgm:pt>
    <dgm:pt modelId="{FDFD9280-3BA5-4F21-BD10-8AD73B4A3B68}" type="sibTrans" cxnId="{73829A4C-72B3-433D-8CDE-09E2B83D6FE1}">
      <dgm:prSet/>
      <dgm:spPr/>
      <dgm:t>
        <a:bodyPr/>
        <a:lstStyle/>
        <a:p>
          <a:endParaRPr lang="sl-SI"/>
        </a:p>
      </dgm:t>
    </dgm:pt>
    <dgm:pt modelId="{8A676DE8-365A-4942-ADA7-28BE29BB295B}" type="pres">
      <dgm:prSet presAssocID="{5AE87E7A-FDE9-470B-8BB4-300E9167B889}" presName="cycle" presStyleCnt="0">
        <dgm:presLayoutVars>
          <dgm:dir/>
          <dgm:resizeHandles val="exact"/>
        </dgm:presLayoutVars>
      </dgm:prSet>
      <dgm:spPr/>
    </dgm:pt>
    <dgm:pt modelId="{3C0422FA-343A-4E49-AE13-627F58E2114D}" type="pres">
      <dgm:prSet presAssocID="{0420C09E-2DF6-45E9-A798-4EE58730F723}" presName="dummy" presStyleCnt="0"/>
      <dgm:spPr/>
    </dgm:pt>
    <dgm:pt modelId="{441FD4CF-32C5-4E02-8BF7-732F441BFF96}" type="pres">
      <dgm:prSet presAssocID="{0420C09E-2DF6-45E9-A798-4EE58730F723}" presName="node" presStyleLbl="revTx" presStyleIdx="0" presStyleCnt="3" custScaleX="158114" custRadScaleRad="87180" custRadScaleInc="-409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D15CFFD-B028-484E-9A79-3B76307D20D4}" type="pres">
      <dgm:prSet presAssocID="{4C2CCB1B-D046-451D-9B22-4CFBAFBFDDFE}" presName="sibTrans" presStyleLbl="node1" presStyleIdx="0" presStyleCnt="3" custLinFactNeighborX="6782" custLinFactNeighborY="-9174"/>
      <dgm:spPr/>
      <dgm:t>
        <a:bodyPr/>
        <a:lstStyle/>
        <a:p>
          <a:endParaRPr lang="sl-SI"/>
        </a:p>
      </dgm:t>
    </dgm:pt>
    <dgm:pt modelId="{EE081732-57DA-4A14-8160-BE536DEDAAF0}" type="pres">
      <dgm:prSet presAssocID="{3035C8F0-54D3-4913-9F02-AD202E679782}" presName="dummy" presStyleCnt="0"/>
      <dgm:spPr/>
    </dgm:pt>
    <dgm:pt modelId="{4DB46B71-63CE-4D20-98D4-53EE22FCB90B}" type="pres">
      <dgm:prSet presAssocID="{3035C8F0-54D3-4913-9F02-AD202E679782}" presName="node" presStyleLbl="revTx" presStyleIdx="1" presStyleCnt="3" custScaleX="226937" custScaleY="34685" custRadScaleRad="73300" custRadScaleInc="1085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3EB9417-3848-4262-A4F6-2AA9194B2997}" type="pres">
      <dgm:prSet presAssocID="{F1F01980-378F-4B9C-9BC6-9B42F38A049E}" presName="sibTrans" presStyleLbl="node1" presStyleIdx="1" presStyleCnt="3" custLinFactNeighborX="6329" custLinFactNeighborY="-7784"/>
      <dgm:spPr/>
      <dgm:t>
        <a:bodyPr/>
        <a:lstStyle/>
        <a:p>
          <a:endParaRPr lang="sl-SI"/>
        </a:p>
      </dgm:t>
    </dgm:pt>
    <dgm:pt modelId="{57B95710-B2F4-4CB5-9F0B-9BE266B7FB32}" type="pres">
      <dgm:prSet presAssocID="{C1672FE9-037B-4D77-BE5A-F3F21C574516}" presName="dummy" presStyleCnt="0"/>
      <dgm:spPr/>
    </dgm:pt>
    <dgm:pt modelId="{CCEEFC73-B4BA-43DD-A998-7CA399F20C1D}" type="pres">
      <dgm:prSet presAssocID="{C1672FE9-037B-4D77-BE5A-F3F21C574516}" presName="node" presStyleLbl="revTx" presStyleIdx="2" presStyleCnt="3" custScaleX="230041" custRadScaleRad="151625" custRadScaleInc="-848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E70EA7D-34C3-4926-8124-2EB48C96289D}" type="pres">
      <dgm:prSet presAssocID="{FDFD9280-3BA5-4F21-BD10-8AD73B4A3B68}" presName="sibTrans" presStyleLbl="node1" presStyleIdx="2" presStyleCnt="3" custLinFactNeighborX="9521" custLinFactNeighborY="4064"/>
      <dgm:spPr/>
      <dgm:t>
        <a:bodyPr/>
        <a:lstStyle/>
        <a:p>
          <a:endParaRPr lang="sl-SI"/>
        </a:p>
      </dgm:t>
    </dgm:pt>
  </dgm:ptLst>
  <dgm:cxnLst>
    <dgm:cxn modelId="{B89B4201-08D1-48C8-8FA2-9FEB04E85A35}" type="presOf" srcId="{0420C09E-2DF6-45E9-A798-4EE58730F723}" destId="{441FD4CF-32C5-4E02-8BF7-732F441BFF96}" srcOrd="0" destOrd="0" presId="urn:microsoft.com/office/officeart/2005/8/layout/cycle1"/>
    <dgm:cxn modelId="{A92D27B7-A4C4-4E34-81F4-EBD9B32F989F}" type="presOf" srcId="{3035C8F0-54D3-4913-9F02-AD202E679782}" destId="{4DB46B71-63CE-4D20-98D4-53EE22FCB90B}" srcOrd="0" destOrd="0" presId="urn:microsoft.com/office/officeart/2005/8/layout/cycle1"/>
    <dgm:cxn modelId="{73829A4C-72B3-433D-8CDE-09E2B83D6FE1}" srcId="{5AE87E7A-FDE9-470B-8BB4-300E9167B889}" destId="{C1672FE9-037B-4D77-BE5A-F3F21C574516}" srcOrd="2" destOrd="0" parTransId="{AAE8EFA0-E9B2-4CEC-A20F-B10940037D3C}" sibTransId="{FDFD9280-3BA5-4F21-BD10-8AD73B4A3B68}"/>
    <dgm:cxn modelId="{ED5BEC7E-6219-45EF-AA2C-9512DF7856CC}" type="presOf" srcId="{FDFD9280-3BA5-4F21-BD10-8AD73B4A3B68}" destId="{1E70EA7D-34C3-4926-8124-2EB48C96289D}" srcOrd="0" destOrd="0" presId="urn:microsoft.com/office/officeart/2005/8/layout/cycle1"/>
    <dgm:cxn modelId="{6067141F-8003-46EB-9E87-33B7D50D86D0}" type="presOf" srcId="{C1672FE9-037B-4D77-BE5A-F3F21C574516}" destId="{CCEEFC73-B4BA-43DD-A998-7CA399F20C1D}" srcOrd="0" destOrd="0" presId="urn:microsoft.com/office/officeart/2005/8/layout/cycle1"/>
    <dgm:cxn modelId="{4A9911AA-D4A1-424A-91AF-5B9EEE66E654}" srcId="{5AE87E7A-FDE9-470B-8BB4-300E9167B889}" destId="{0420C09E-2DF6-45E9-A798-4EE58730F723}" srcOrd="0" destOrd="0" parTransId="{0E7E476C-7DF1-4B44-B928-DB13DCA04C31}" sibTransId="{4C2CCB1B-D046-451D-9B22-4CFBAFBFDDFE}"/>
    <dgm:cxn modelId="{B010060B-C709-4DC4-BFDF-FD4B5F21196A}" type="presOf" srcId="{4C2CCB1B-D046-451D-9B22-4CFBAFBFDDFE}" destId="{2D15CFFD-B028-484E-9A79-3B76307D20D4}" srcOrd="0" destOrd="0" presId="urn:microsoft.com/office/officeart/2005/8/layout/cycle1"/>
    <dgm:cxn modelId="{0798C90F-1815-4531-BB27-115F6D309CEC}" srcId="{5AE87E7A-FDE9-470B-8BB4-300E9167B889}" destId="{3035C8F0-54D3-4913-9F02-AD202E679782}" srcOrd="1" destOrd="0" parTransId="{7635EB36-482D-4A42-A531-42EEEDD7211B}" sibTransId="{F1F01980-378F-4B9C-9BC6-9B42F38A049E}"/>
    <dgm:cxn modelId="{2C3D84C3-897F-4ECC-92DD-EBB66B45A53A}" type="presOf" srcId="{5AE87E7A-FDE9-470B-8BB4-300E9167B889}" destId="{8A676DE8-365A-4942-ADA7-28BE29BB295B}" srcOrd="0" destOrd="0" presId="urn:microsoft.com/office/officeart/2005/8/layout/cycle1"/>
    <dgm:cxn modelId="{5F384519-1D7D-4BF4-8832-75CEF1440885}" type="presOf" srcId="{F1F01980-378F-4B9C-9BC6-9B42F38A049E}" destId="{C3EB9417-3848-4262-A4F6-2AA9194B2997}" srcOrd="0" destOrd="0" presId="urn:microsoft.com/office/officeart/2005/8/layout/cycle1"/>
    <dgm:cxn modelId="{A3AF4278-E89F-4F97-B036-0462999D6AE3}" type="presParOf" srcId="{8A676DE8-365A-4942-ADA7-28BE29BB295B}" destId="{3C0422FA-343A-4E49-AE13-627F58E2114D}" srcOrd="0" destOrd="0" presId="urn:microsoft.com/office/officeart/2005/8/layout/cycle1"/>
    <dgm:cxn modelId="{9163BF25-5DFB-41E4-A7E2-21485388F81B}" type="presParOf" srcId="{8A676DE8-365A-4942-ADA7-28BE29BB295B}" destId="{441FD4CF-32C5-4E02-8BF7-732F441BFF96}" srcOrd="1" destOrd="0" presId="urn:microsoft.com/office/officeart/2005/8/layout/cycle1"/>
    <dgm:cxn modelId="{64A75ABF-28FA-4EB1-B3F0-96D161314F69}" type="presParOf" srcId="{8A676DE8-365A-4942-ADA7-28BE29BB295B}" destId="{2D15CFFD-B028-484E-9A79-3B76307D20D4}" srcOrd="2" destOrd="0" presId="urn:microsoft.com/office/officeart/2005/8/layout/cycle1"/>
    <dgm:cxn modelId="{901A8D0E-368E-4C14-BC3D-16FB9E2F5C27}" type="presParOf" srcId="{8A676DE8-365A-4942-ADA7-28BE29BB295B}" destId="{EE081732-57DA-4A14-8160-BE536DEDAAF0}" srcOrd="3" destOrd="0" presId="urn:microsoft.com/office/officeart/2005/8/layout/cycle1"/>
    <dgm:cxn modelId="{619E2439-AE19-4B95-9B65-1444D2735630}" type="presParOf" srcId="{8A676DE8-365A-4942-ADA7-28BE29BB295B}" destId="{4DB46B71-63CE-4D20-98D4-53EE22FCB90B}" srcOrd="4" destOrd="0" presId="urn:microsoft.com/office/officeart/2005/8/layout/cycle1"/>
    <dgm:cxn modelId="{1C5F7F2C-8466-4571-BFE2-D2E134377D30}" type="presParOf" srcId="{8A676DE8-365A-4942-ADA7-28BE29BB295B}" destId="{C3EB9417-3848-4262-A4F6-2AA9194B2997}" srcOrd="5" destOrd="0" presId="urn:microsoft.com/office/officeart/2005/8/layout/cycle1"/>
    <dgm:cxn modelId="{13537B97-40EB-405B-8AD4-28FF2ADA02F2}" type="presParOf" srcId="{8A676DE8-365A-4942-ADA7-28BE29BB295B}" destId="{57B95710-B2F4-4CB5-9F0B-9BE266B7FB32}" srcOrd="6" destOrd="0" presId="urn:microsoft.com/office/officeart/2005/8/layout/cycle1"/>
    <dgm:cxn modelId="{10D5E7AC-ACE8-4391-BDCC-21B0D0085978}" type="presParOf" srcId="{8A676DE8-365A-4942-ADA7-28BE29BB295B}" destId="{CCEEFC73-B4BA-43DD-A998-7CA399F20C1D}" srcOrd="7" destOrd="0" presId="urn:microsoft.com/office/officeart/2005/8/layout/cycle1"/>
    <dgm:cxn modelId="{5E8C16AF-B636-48A0-8E5C-428E8F97260A}" type="presParOf" srcId="{8A676DE8-365A-4942-ADA7-28BE29BB295B}" destId="{1E70EA7D-34C3-4926-8124-2EB48C96289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FA929-C846-4122-A925-772483A04DB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7126C6A-8CF0-4177-A184-EFD1326E5F5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Regulatory costs</a:t>
          </a:r>
          <a:endParaRPr kumimoji="0" lang="sl-SI" altLang="sl-SI" sz="16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A34B1E-E4E8-483B-92AC-D36480315B58}" type="parTrans" cxnId="{067BC41A-809B-4B48-BE77-68D56A4A4CD0}">
      <dgm:prSet/>
      <dgm:spPr/>
      <dgm:t>
        <a:bodyPr/>
        <a:lstStyle/>
        <a:p>
          <a:endParaRPr lang="sl-SI"/>
        </a:p>
      </dgm:t>
    </dgm:pt>
    <dgm:pt modelId="{F9220704-68F3-4B7F-8643-D45FCC29D686}" type="sibTrans" cxnId="{067BC41A-809B-4B48-BE77-68D56A4A4CD0}">
      <dgm:prSet/>
      <dgm:spPr/>
      <dgm:t>
        <a:bodyPr/>
        <a:lstStyle/>
        <a:p>
          <a:endParaRPr lang="sl-SI"/>
        </a:p>
      </dgm:t>
    </dgm:pt>
    <dgm:pt modelId="{1D2B2207-DF3D-45C4-B893-5D53117635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Public sector</a:t>
          </a:r>
          <a:endParaRPr kumimoji="0" lang="sl-SI" altLang="sl-SI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endParaRPr>
        </a:p>
      </dgm:t>
    </dgm:pt>
    <dgm:pt modelId="{DD9E242E-B97E-4DED-BF1B-9C3A08051C98}" type="parTrans" cxnId="{758C0D8F-43BE-4C87-AD19-79026B09564A}">
      <dgm:prSet/>
      <dgm:spPr/>
      <dgm:t>
        <a:bodyPr/>
        <a:lstStyle/>
        <a:p>
          <a:endParaRPr lang="sl-SI"/>
        </a:p>
      </dgm:t>
    </dgm:pt>
    <dgm:pt modelId="{C29A9C4C-51EE-4444-96DF-1665F48747B6}" type="sibTrans" cxnId="{758C0D8F-43BE-4C87-AD19-79026B09564A}">
      <dgm:prSet/>
      <dgm:spPr/>
      <dgm:t>
        <a:bodyPr/>
        <a:lstStyle/>
        <a:p>
          <a:endParaRPr lang="sl-SI"/>
        </a:p>
      </dgm:t>
    </dgm:pt>
    <dgm:pt modelId="{61B4CEF9-63A1-45AE-9161-1BCE4CF957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Private sector</a:t>
          </a:r>
          <a:endParaRPr kumimoji="0" lang="sl-SI" altLang="sl-SI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endParaRPr>
        </a:p>
      </dgm:t>
    </dgm:pt>
    <dgm:pt modelId="{D5D055E0-135D-4B85-AB21-75612131E2A6}" type="parTrans" cxnId="{95471736-16EA-4829-AA00-636C2AEB77BB}">
      <dgm:prSet/>
      <dgm:spPr/>
      <dgm:t>
        <a:bodyPr/>
        <a:lstStyle/>
        <a:p>
          <a:endParaRPr lang="sl-SI"/>
        </a:p>
      </dgm:t>
    </dgm:pt>
    <dgm:pt modelId="{34E7BA49-DAA1-41D3-8409-6EC59D2FFABA}" type="sibTrans" cxnId="{95471736-16EA-4829-AA00-636C2AEB77BB}">
      <dgm:prSet/>
      <dgm:spPr/>
      <dgm:t>
        <a:bodyPr/>
        <a:lstStyle/>
        <a:p>
          <a:endParaRPr lang="sl-SI"/>
        </a:p>
      </dgm:t>
    </dgm:pt>
    <dgm:pt modelId="{BAB4B898-CAF0-42C4-9BB6-0B1B8DF674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Businesses</a:t>
          </a:r>
          <a:endParaRPr kumimoji="0" lang="sl-SI" altLang="sl-SI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endParaRPr>
        </a:p>
      </dgm:t>
    </dgm:pt>
    <dgm:pt modelId="{15F0FAD0-AD2D-463C-A480-111A2DEE5341}" type="parTrans" cxnId="{C6C6B0FE-BB34-451D-BD4E-DA52F4662597}">
      <dgm:prSet/>
      <dgm:spPr/>
      <dgm:t>
        <a:bodyPr/>
        <a:lstStyle/>
        <a:p>
          <a:endParaRPr lang="sl-SI"/>
        </a:p>
      </dgm:t>
    </dgm:pt>
    <dgm:pt modelId="{C2415C1C-13ED-4A41-B3E6-07F92D615367}" type="sibTrans" cxnId="{C6C6B0FE-BB34-451D-BD4E-DA52F4662597}">
      <dgm:prSet/>
      <dgm:spPr/>
      <dgm:t>
        <a:bodyPr/>
        <a:lstStyle/>
        <a:p>
          <a:endParaRPr lang="sl-SI"/>
        </a:p>
      </dgm:t>
    </dgm:pt>
    <dgm:pt modelId="{D33AC49E-9EC2-4D0B-A197-71D81B1691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Direct financial costs (taxes, etc.)</a:t>
          </a:r>
          <a:endParaRPr kumimoji="0" lang="sl-SI" altLang="sl-SI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endParaRPr>
        </a:p>
      </dgm:t>
    </dgm:pt>
    <dgm:pt modelId="{9F71377B-475B-476B-BE89-971C8DD733F8}" type="parTrans" cxnId="{3023866C-E47D-495E-8415-F8735F495373}">
      <dgm:prSet/>
      <dgm:spPr/>
      <dgm:t>
        <a:bodyPr/>
        <a:lstStyle/>
        <a:p>
          <a:endParaRPr lang="sl-SI"/>
        </a:p>
      </dgm:t>
    </dgm:pt>
    <dgm:pt modelId="{DFC54BFF-9BAD-4556-A714-73CA1DD2175E}" type="sibTrans" cxnId="{3023866C-E47D-495E-8415-F8735F495373}">
      <dgm:prSet/>
      <dgm:spPr/>
      <dgm:t>
        <a:bodyPr/>
        <a:lstStyle/>
        <a:p>
          <a:endParaRPr lang="sl-SI"/>
        </a:p>
      </dgm:t>
    </dgm:pt>
    <dgm:pt modelId="{8A9ACC3F-4971-4F3F-8847-BBDCDD766A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Capital costs</a:t>
          </a:r>
          <a:endParaRPr kumimoji="0" lang="sl-SI" altLang="sl-SI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endParaRPr>
        </a:p>
      </dgm:t>
    </dgm:pt>
    <dgm:pt modelId="{91404955-5824-4127-87CA-255303AB90E4}" type="parTrans" cxnId="{31E362CB-231C-429E-B450-FE8ADB6E4091}">
      <dgm:prSet/>
      <dgm:spPr/>
      <dgm:t>
        <a:bodyPr/>
        <a:lstStyle/>
        <a:p>
          <a:endParaRPr lang="sl-SI"/>
        </a:p>
      </dgm:t>
    </dgm:pt>
    <dgm:pt modelId="{0B81D178-6998-4427-AD35-7C4C359AE1C8}" type="sibTrans" cxnId="{31E362CB-231C-429E-B450-FE8ADB6E4091}">
      <dgm:prSet/>
      <dgm:spPr/>
      <dgm:t>
        <a:bodyPr/>
        <a:lstStyle/>
        <a:p>
          <a:endParaRPr lang="sl-SI"/>
        </a:p>
      </dgm:t>
    </dgm:pt>
    <dgm:pt modelId="{23D115F6-F266-46CD-8459-763F53E636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Indirect costs / efficiency costs</a:t>
          </a:r>
          <a:endParaRPr kumimoji="0" lang="sl-SI" altLang="sl-SI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endParaRPr>
        </a:p>
      </dgm:t>
    </dgm:pt>
    <dgm:pt modelId="{0A35E1F0-8EF1-491D-BD3E-CC96231CBFE1}" type="parTrans" cxnId="{28F4A1E8-83BC-480A-BB60-318BE3436807}">
      <dgm:prSet/>
      <dgm:spPr/>
      <dgm:t>
        <a:bodyPr/>
        <a:lstStyle/>
        <a:p>
          <a:endParaRPr lang="sl-SI"/>
        </a:p>
      </dgm:t>
    </dgm:pt>
    <dgm:pt modelId="{E06A222B-DEE1-4D87-AABA-DA227A0C70CF}" type="sibTrans" cxnId="{28F4A1E8-83BC-480A-BB60-318BE3436807}">
      <dgm:prSet/>
      <dgm:spPr/>
      <dgm:t>
        <a:bodyPr/>
        <a:lstStyle/>
        <a:p>
          <a:endParaRPr lang="sl-SI"/>
        </a:p>
      </dgm:t>
    </dgm:pt>
    <dgm:pt modelId="{7ADE6E3B-314C-4D42-9D3A-D83D5EACB08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Citizens / households</a:t>
          </a:r>
          <a:endParaRPr kumimoji="0" lang="sl-SI" altLang="sl-SI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endParaRPr>
        </a:p>
      </dgm:t>
    </dgm:pt>
    <dgm:pt modelId="{EF4053E9-5061-48A1-861D-57CEBC3AAA1C}" type="parTrans" cxnId="{84C4B247-2E82-437B-8B96-928E2FF9B995}">
      <dgm:prSet/>
      <dgm:spPr/>
      <dgm:t>
        <a:bodyPr/>
        <a:lstStyle/>
        <a:p>
          <a:endParaRPr lang="sl-SI"/>
        </a:p>
      </dgm:t>
    </dgm:pt>
    <dgm:pt modelId="{065446FF-8CC2-4EA3-AEFB-8BF554382BC7}" type="sibTrans" cxnId="{84C4B247-2E82-437B-8B96-928E2FF9B995}">
      <dgm:prSet/>
      <dgm:spPr/>
      <dgm:t>
        <a:bodyPr/>
        <a:lstStyle/>
        <a:p>
          <a:endParaRPr lang="sl-SI"/>
        </a:p>
      </dgm:t>
    </dgm:pt>
    <dgm:pt modelId="{FD2F8402-1728-4198-9811-475892AA2F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Costs of administrative compliance with regulation </a:t>
          </a:r>
          <a:endParaRPr kumimoji="0" lang="sl-SI" altLang="sl-SI" sz="1200" b="1" i="0" u="sng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+mj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ADM. BURDEN</a:t>
          </a:r>
        </a:p>
      </dgm:t>
    </dgm:pt>
    <dgm:pt modelId="{DC2CA7C5-02D9-4EEF-A486-209C55D7DA63}" type="sibTrans" cxnId="{9A58FFA8-601A-4DFC-B2EB-D4C84A3C8DDE}">
      <dgm:prSet/>
      <dgm:spPr/>
      <dgm:t>
        <a:bodyPr/>
        <a:lstStyle/>
        <a:p>
          <a:endParaRPr lang="sl-SI"/>
        </a:p>
      </dgm:t>
    </dgm:pt>
    <dgm:pt modelId="{3AD49ECF-7B52-4F2A-9D01-3D9406130231}" type="parTrans" cxnId="{9A58FFA8-601A-4DFC-B2EB-D4C84A3C8DDE}">
      <dgm:prSet/>
      <dgm:spPr/>
      <dgm:t>
        <a:bodyPr/>
        <a:lstStyle/>
        <a:p>
          <a:endParaRPr lang="sl-SI"/>
        </a:p>
      </dgm:t>
    </dgm:pt>
    <dgm:pt modelId="{5F9EE873-2773-433F-9236-D49009F189F0}" type="pres">
      <dgm:prSet presAssocID="{C11FA929-C846-4122-A925-772483A04D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C5B0D24-68BB-4E86-86AD-9B7C2CD7CBEC}" type="pres">
      <dgm:prSet presAssocID="{27126C6A-8CF0-4177-A184-EFD1326E5F58}" presName="hierRoot1" presStyleCnt="0">
        <dgm:presLayoutVars>
          <dgm:hierBranch/>
        </dgm:presLayoutVars>
      </dgm:prSet>
      <dgm:spPr/>
    </dgm:pt>
    <dgm:pt modelId="{270A800D-7227-49E7-B916-E0C6A5C6F427}" type="pres">
      <dgm:prSet presAssocID="{27126C6A-8CF0-4177-A184-EFD1326E5F58}" presName="rootComposite1" presStyleCnt="0"/>
      <dgm:spPr/>
    </dgm:pt>
    <dgm:pt modelId="{C5D097D0-0C92-42AB-83E8-69A5893D5DD3}" type="pres">
      <dgm:prSet presAssocID="{27126C6A-8CF0-4177-A184-EFD1326E5F5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1C16B95-7255-4C80-A5E2-90F9D592CEE6}" type="pres">
      <dgm:prSet presAssocID="{27126C6A-8CF0-4177-A184-EFD1326E5F58}" presName="rootConnector1" presStyleLbl="node1" presStyleIdx="0" presStyleCnt="0"/>
      <dgm:spPr/>
      <dgm:t>
        <a:bodyPr/>
        <a:lstStyle/>
        <a:p>
          <a:endParaRPr lang="sl-SI"/>
        </a:p>
      </dgm:t>
    </dgm:pt>
    <dgm:pt modelId="{6F83E04F-B099-4785-A4C6-49C258AA42D8}" type="pres">
      <dgm:prSet presAssocID="{27126C6A-8CF0-4177-A184-EFD1326E5F58}" presName="hierChild2" presStyleCnt="0"/>
      <dgm:spPr/>
    </dgm:pt>
    <dgm:pt modelId="{E1FAF0D0-3DD7-442B-BE5A-34FB3C1F0E93}" type="pres">
      <dgm:prSet presAssocID="{DD9E242E-B97E-4DED-BF1B-9C3A08051C98}" presName="Name35" presStyleLbl="parChTrans1D2" presStyleIdx="0" presStyleCnt="2"/>
      <dgm:spPr/>
      <dgm:t>
        <a:bodyPr/>
        <a:lstStyle/>
        <a:p>
          <a:endParaRPr lang="sl-SI"/>
        </a:p>
      </dgm:t>
    </dgm:pt>
    <dgm:pt modelId="{5D7B96F1-1485-45F4-A61E-C51F4FCF0EB7}" type="pres">
      <dgm:prSet presAssocID="{1D2B2207-DF3D-45C4-B893-5D53117635FD}" presName="hierRoot2" presStyleCnt="0">
        <dgm:presLayoutVars>
          <dgm:hierBranch/>
        </dgm:presLayoutVars>
      </dgm:prSet>
      <dgm:spPr/>
    </dgm:pt>
    <dgm:pt modelId="{CA421D99-5224-4BA3-9734-56243705BDCF}" type="pres">
      <dgm:prSet presAssocID="{1D2B2207-DF3D-45C4-B893-5D53117635FD}" presName="rootComposite" presStyleCnt="0"/>
      <dgm:spPr/>
    </dgm:pt>
    <dgm:pt modelId="{E8273E4C-5304-4E69-9B6F-ACB4AD3299A4}" type="pres">
      <dgm:prSet presAssocID="{1D2B2207-DF3D-45C4-B893-5D53117635F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D5152F0-3D97-439B-B4B5-C2B09DD1AEB4}" type="pres">
      <dgm:prSet presAssocID="{1D2B2207-DF3D-45C4-B893-5D53117635FD}" presName="rootConnector" presStyleLbl="node2" presStyleIdx="0" presStyleCnt="2"/>
      <dgm:spPr/>
      <dgm:t>
        <a:bodyPr/>
        <a:lstStyle/>
        <a:p>
          <a:endParaRPr lang="sl-SI"/>
        </a:p>
      </dgm:t>
    </dgm:pt>
    <dgm:pt modelId="{29CD52D4-3D27-46CA-9CF3-77410F9F297E}" type="pres">
      <dgm:prSet presAssocID="{1D2B2207-DF3D-45C4-B893-5D53117635FD}" presName="hierChild4" presStyleCnt="0"/>
      <dgm:spPr/>
    </dgm:pt>
    <dgm:pt modelId="{9A946E1F-B0F2-4D44-A702-6FF55B8D5FB3}" type="pres">
      <dgm:prSet presAssocID="{1D2B2207-DF3D-45C4-B893-5D53117635FD}" presName="hierChild5" presStyleCnt="0"/>
      <dgm:spPr/>
    </dgm:pt>
    <dgm:pt modelId="{08A5B9B6-63C2-4C1D-AB75-0D836D28687A}" type="pres">
      <dgm:prSet presAssocID="{D5D055E0-135D-4B85-AB21-75612131E2A6}" presName="Name35" presStyleLbl="parChTrans1D2" presStyleIdx="1" presStyleCnt="2"/>
      <dgm:spPr/>
      <dgm:t>
        <a:bodyPr/>
        <a:lstStyle/>
        <a:p>
          <a:endParaRPr lang="sl-SI"/>
        </a:p>
      </dgm:t>
    </dgm:pt>
    <dgm:pt modelId="{99D9EA48-38E9-4101-A95F-0DDA8BBBA15B}" type="pres">
      <dgm:prSet presAssocID="{61B4CEF9-63A1-45AE-9161-1BCE4CF957E3}" presName="hierRoot2" presStyleCnt="0">
        <dgm:presLayoutVars>
          <dgm:hierBranch/>
        </dgm:presLayoutVars>
      </dgm:prSet>
      <dgm:spPr/>
    </dgm:pt>
    <dgm:pt modelId="{9D54A58B-A5C6-4C3B-93B0-84AD33161D99}" type="pres">
      <dgm:prSet presAssocID="{61B4CEF9-63A1-45AE-9161-1BCE4CF957E3}" presName="rootComposite" presStyleCnt="0"/>
      <dgm:spPr/>
    </dgm:pt>
    <dgm:pt modelId="{F1E47776-DC88-426B-BE1C-301FA6CEFE9E}" type="pres">
      <dgm:prSet presAssocID="{61B4CEF9-63A1-45AE-9161-1BCE4CF957E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4E2A90C-A92D-4C4C-A803-AB5647276676}" type="pres">
      <dgm:prSet presAssocID="{61B4CEF9-63A1-45AE-9161-1BCE4CF957E3}" presName="rootConnector" presStyleLbl="node2" presStyleIdx="1" presStyleCnt="2"/>
      <dgm:spPr/>
      <dgm:t>
        <a:bodyPr/>
        <a:lstStyle/>
        <a:p>
          <a:endParaRPr lang="sl-SI"/>
        </a:p>
      </dgm:t>
    </dgm:pt>
    <dgm:pt modelId="{3F79C1B8-642B-4609-9C85-467A8A052993}" type="pres">
      <dgm:prSet presAssocID="{61B4CEF9-63A1-45AE-9161-1BCE4CF957E3}" presName="hierChild4" presStyleCnt="0"/>
      <dgm:spPr/>
    </dgm:pt>
    <dgm:pt modelId="{53571320-65C0-491D-8C44-EE6692CA0C7B}" type="pres">
      <dgm:prSet presAssocID="{15F0FAD0-AD2D-463C-A480-111A2DEE5341}" presName="Name35" presStyleLbl="parChTrans1D3" presStyleIdx="0" presStyleCnt="2"/>
      <dgm:spPr/>
      <dgm:t>
        <a:bodyPr/>
        <a:lstStyle/>
        <a:p>
          <a:endParaRPr lang="sl-SI"/>
        </a:p>
      </dgm:t>
    </dgm:pt>
    <dgm:pt modelId="{7223CCFB-1699-4F10-9755-35B485DE1424}" type="pres">
      <dgm:prSet presAssocID="{BAB4B898-CAF0-42C4-9BB6-0B1B8DF67451}" presName="hierRoot2" presStyleCnt="0">
        <dgm:presLayoutVars>
          <dgm:hierBranch val="r"/>
        </dgm:presLayoutVars>
      </dgm:prSet>
      <dgm:spPr/>
    </dgm:pt>
    <dgm:pt modelId="{48EDF709-7724-4F42-BF6A-02453DF21AFA}" type="pres">
      <dgm:prSet presAssocID="{BAB4B898-CAF0-42C4-9BB6-0B1B8DF67451}" presName="rootComposite" presStyleCnt="0"/>
      <dgm:spPr/>
    </dgm:pt>
    <dgm:pt modelId="{7032E87C-4F8D-4348-B394-BFA8661D13C9}" type="pres">
      <dgm:prSet presAssocID="{BAB4B898-CAF0-42C4-9BB6-0B1B8DF67451}" presName="rootText" presStyleLbl="node3" presStyleIdx="0" presStyleCnt="2" custLinFactNeighborX="23660" custLinFactNeighborY="-164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BFDDAA4-4972-4CD2-9A32-5350B397B96D}" type="pres">
      <dgm:prSet presAssocID="{BAB4B898-CAF0-42C4-9BB6-0B1B8DF67451}" presName="rootConnector" presStyleLbl="node3" presStyleIdx="0" presStyleCnt="2"/>
      <dgm:spPr/>
      <dgm:t>
        <a:bodyPr/>
        <a:lstStyle/>
        <a:p>
          <a:endParaRPr lang="sl-SI"/>
        </a:p>
      </dgm:t>
    </dgm:pt>
    <dgm:pt modelId="{6928B0B2-CC93-4334-A439-408F3BD7486E}" type="pres">
      <dgm:prSet presAssocID="{BAB4B898-CAF0-42C4-9BB6-0B1B8DF67451}" presName="hierChild4" presStyleCnt="0"/>
      <dgm:spPr/>
    </dgm:pt>
    <dgm:pt modelId="{86F89AB7-C4A2-45F4-86EE-4402E6ECEE0B}" type="pres">
      <dgm:prSet presAssocID="{9F71377B-475B-476B-BE89-971C8DD733F8}" presName="Name50" presStyleLbl="parChTrans1D4" presStyleIdx="0" presStyleCnt="4"/>
      <dgm:spPr/>
      <dgm:t>
        <a:bodyPr/>
        <a:lstStyle/>
        <a:p>
          <a:endParaRPr lang="sl-SI"/>
        </a:p>
      </dgm:t>
    </dgm:pt>
    <dgm:pt modelId="{B922EA9C-2580-4FB0-8CFA-DB96660889B3}" type="pres">
      <dgm:prSet presAssocID="{D33AC49E-9EC2-4D0B-A197-71D81B169112}" presName="hierRoot2" presStyleCnt="0">
        <dgm:presLayoutVars>
          <dgm:hierBranch val="r"/>
        </dgm:presLayoutVars>
      </dgm:prSet>
      <dgm:spPr/>
    </dgm:pt>
    <dgm:pt modelId="{5BD8E8C0-338B-4F0E-812E-769FEF5649EF}" type="pres">
      <dgm:prSet presAssocID="{D33AC49E-9EC2-4D0B-A197-71D81B169112}" presName="rootComposite" presStyleCnt="0"/>
      <dgm:spPr/>
    </dgm:pt>
    <dgm:pt modelId="{1CDD80E7-DC54-4857-B702-B7E58DAA3D19}" type="pres">
      <dgm:prSet presAssocID="{D33AC49E-9EC2-4D0B-A197-71D81B169112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40F4B1C-D9C6-4B08-AC02-6C8E3D6F9DAF}" type="pres">
      <dgm:prSet presAssocID="{D33AC49E-9EC2-4D0B-A197-71D81B169112}" presName="rootConnector" presStyleLbl="node4" presStyleIdx="0" presStyleCnt="4"/>
      <dgm:spPr/>
      <dgm:t>
        <a:bodyPr/>
        <a:lstStyle/>
        <a:p>
          <a:endParaRPr lang="sl-SI"/>
        </a:p>
      </dgm:t>
    </dgm:pt>
    <dgm:pt modelId="{64420E9E-0613-4E33-B8D2-80085D3655AA}" type="pres">
      <dgm:prSet presAssocID="{D33AC49E-9EC2-4D0B-A197-71D81B169112}" presName="hierChild4" presStyleCnt="0"/>
      <dgm:spPr/>
    </dgm:pt>
    <dgm:pt modelId="{7C49C75F-3D21-4AC1-8C54-DA40B3C3383A}" type="pres">
      <dgm:prSet presAssocID="{D33AC49E-9EC2-4D0B-A197-71D81B169112}" presName="hierChild5" presStyleCnt="0"/>
      <dgm:spPr/>
    </dgm:pt>
    <dgm:pt modelId="{DAF9B603-E3B3-4380-AEDA-0588AF8BAE60}" type="pres">
      <dgm:prSet presAssocID="{3AD49ECF-7B52-4F2A-9D01-3D9406130231}" presName="Name50" presStyleLbl="parChTrans1D4" presStyleIdx="1" presStyleCnt="4"/>
      <dgm:spPr/>
      <dgm:t>
        <a:bodyPr/>
        <a:lstStyle/>
        <a:p>
          <a:endParaRPr lang="sl-SI"/>
        </a:p>
      </dgm:t>
    </dgm:pt>
    <dgm:pt modelId="{185A5B4F-BAAC-4DC6-B6E5-8D43CB1DEE72}" type="pres">
      <dgm:prSet presAssocID="{FD2F8402-1728-4198-9811-475892AA2FB0}" presName="hierRoot2" presStyleCnt="0">
        <dgm:presLayoutVars>
          <dgm:hierBranch val="r"/>
        </dgm:presLayoutVars>
      </dgm:prSet>
      <dgm:spPr/>
    </dgm:pt>
    <dgm:pt modelId="{45695F1E-2C4F-4FB7-9B27-1EE184BAB6C9}" type="pres">
      <dgm:prSet presAssocID="{FD2F8402-1728-4198-9811-475892AA2FB0}" presName="rootComposite" presStyleCnt="0"/>
      <dgm:spPr/>
    </dgm:pt>
    <dgm:pt modelId="{5F759308-C342-4FFA-9B00-E59D597B9CE5}" type="pres">
      <dgm:prSet presAssocID="{FD2F8402-1728-4198-9811-475892AA2FB0}" presName="rootText" presStyleLbl="node4" presStyleIdx="1" presStyleCnt="4" custScaleX="138148" custScaleY="16580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DA7E08C-E303-4CFD-9495-EB4F23200921}" type="pres">
      <dgm:prSet presAssocID="{FD2F8402-1728-4198-9811-475892AA2FB0}" presName="rootConnector" presStyleLbl="node4" presStyleIdx="1" presStyleCnt="4"/>
      <dgm:spPr/>
      <dgm:t>
        <a:bodyPr/>
        <a:lstStyle/>
        <a:p>
          <a:endParaRPr lang="sl-SI"/>
        </a:p>
      </dgm:t>
    </dgm:pt>
    <dgm:pt modelId="{9CEB1D5A-EE97-4513-AE44-40072444E94A}" type="pres">
      <dgm:prSet presAssocID="{FD2F8402-1728-4198-9811-475892AA2FB0}" presName="hierChild4" presStyleCnt="0"/>
      <dgm:spPr/>
    </dgm:pt>
    <dgm:pt modelId="{E4CEAE6D-B3DB-40E0-BE83-E935A414E354}" type="pres">
      <dgm:prSet presAssocID="{FD2F8402-1728-4198-9811-475892AA2FB0}" presName="hierChild5" presStyleCnt="0"/>
      <dgm:spPr/>
    </dgm:pt>
    <dgm:pt modelId="{E8E9A6BE-2F62-47CD-BF77-CF00E9CD5881}" type="pres">
      <dgm:prSet presAssocID="{91404955-5824-4127-87CA-255303AB90E4}" presName="Name50" presStyleLbl="parChTrans1D4" presStyleIdx="2" presStyleCnt="4"/>
      <dgm:spPr/>
      <dgm:t>
        <a:bodyPr/>
        <a:lstStyle/>
        <a:p>
          <a:endParaRPr lang="sl-SI"/>
        </a:p>
      </dgm:t>
    </dgm:pt>
    <dgm:pt modelId="{63971D1D-7240-4C6E-BE1F-DDC98238BF7B}" type="pres">
      <dgm:prSet presAssocID="{8A9ACC3F-4971-4F3F-8847-BBDCDD766AE5}" presName="hierRoot2" presStyleCnt="0">
        <dgm:presLayoutVars>
          <dgm:hierBranch val="r"/>
        </dgm:presLayoutVars>
      </dgm:prSet>
      <dgm:spPr/>
    </dgm:pt>
    <dgm:pt modelId="{015D54DF-51FE-4643-A463-B2D8C9785DF7}" type="pres">
      <dgm:prSet presAssocID="{8A9ACC3F-4971-4F3F-8847-BBDCDD766AE5}" presName="rootComposite" presStyleCnt="0"/>
      <dgm:spPr/>
    </dgm:pt>
    <dgm:pt modelId="{9B46BD03-5CC9-4CD4-AA6A-792982EBFDA7}" type="pres">
      <dgm:prSet presAssocID="{8A9ACC3F-4971-4F3F-8847-BBDCDD766AE5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CE97627-1839-42DB-8B26-4F366E4D6252}" type="pres">
      <dgm:prSet presAssocID="{8A9ACC3F-4971-4F3F-8847-BBDCDD766AE5}" presName="rootConnector" presStyleLbl="node4" presStyleIdx="2" presStyleCnt="4"/>
      <dgm:spPr/>
      <dgm:t>
        <a:bodyPr/>
        <a:lstStyle/>
        <a:p>
          <a:endParaRPr lang="sl-SI"/>
        </a:p>
      </dgm:t>
    </dgm:pt>
    <dgm:pt modelId="{9D8C195C-0855-4D23-991A-90C3C9597138}" type="pres">
      <dgm:prSet presAssocID="{8A9ACC3F-4971-4F3F-8847-BBDCDD766AE5}" presName="hierChild4" presStyleCnt="0"/>
      <dgm:spPr/>
    </dgm:pt>
    <dgm:pt modelId="{BB97EC65-6100-4741-9DC0-E18F957965A6}" type="pres">
      <dgm:prSet presAssocID="{8A9ACC3F-4971-4F3F-8847-BBDCDD766AE5}" presName="hierChild5" presStyleCnt="0"/>
      <dgm:spPr/>
    </dgm:pt>
    <dgm:pt modelId="{DBC806F7-2D01-4A8E-95C9-C50AABFCEA57}" type="pres">
      <dgm:prSet presAssocID="{0A35E1F0-8EF1-491D-BD3E-CC96231CBFE1}" presName="Name50" presStyleLbl="parChTrans1D4" presStyleIdx="3" presStyleCnt="4"/>
      <dgm:spPr/>
      <dgm:t>
        <a:bodyPr/>
        <a:lstStyle/>
        <a:p>
          <a:endParaRPr lang="sl-SI"/>
        </a:p>
      </dgm:t>
    </dgm:pt>
    <dgm:pt modelId="{161F5248-5919-47A3-BCD3-3B4AAB330726}" type="pres">
      <dgm:prSet presAssocID="{23D115F6-F266-46CD-8459-763F53E63604}" presName="hierRoot2" presStyleCnt="0">
        <dgm:presLayoutVars>
          <dgm:hierBranch val="r"/>
        </dgm:presLayoutVars>
      </dgm:prSet>
      <dgm:spPr/>
    </dgm:pt>
    <dgm:pt modelId="{401E3B79-C00E-481B-BA47-825407DBD25C}" type="pres">
      <dgm:prSet presAssocID="{23D115F6-F266-46CD-8459-763F53E63604}" presName="rootComposite" presStyleCnt="0"/>
      <dgm:spPr/>
    </dgm:pt>
    <dgm:pt modelId="{FDE834C7-04FD-4541-B93A-6EC200A35323}" type="pres">
      <dgm:prSet presAssocID="{23D115F6-F266-46CD-8459-763F53E63604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4FB8FAC-C0F0-4DB5-9187-B776593B4501}" type="pres">
      <dgm:prSet presAssocID="{23D115F6-F266-46CD-8459-763F53E63604}" presName="rootConnector" presStyleLbl="node4" presStyleIdx="3" presStyleCnt="4"/>
      <dgm:spPr/>
      <dgm:t>
        <a:bodyPr/>
        <a:lstStyle/>
        <a:p>
          <a:endParaRPr lang="sl-SI"/>
        </a:p>
      </dgm:t>
    </dgm:pt>
    <dgm:pt modelId="{1C85DA5C-0067-4A93-BECE-EDC0F78B5571}" type="pres">
      <dgm:prSet presAssocID="{23D115F6-F266-46CD-8459-763F53E63604}" presName="hierChild4" presStyleCnt="0"/>
      <dgm:spPr/>
    </dgm:pt>
    <dgm:pt modelId="{17B84447-63BA-40DD-BFEA-E7619989DFB9}" type="pres">
      <dgm:prSet presAssocID="{23D115F6-F266-46CD-8459-763F53E63604}" presName="hierChild5" presStyleCnt="0"/>
      <dgm:spPr/>
    </dgm:pt>
    <dgm:pt modelId="{0CFC6900-EA4B-4C0A-9E8A-9F919FC5D1CC}" type="pres">
      <dgm:prSet presAssocID="{BAB4B898-CAF0-42C4-9BB6-0B1B8DF67451}" presName="hierChild5" presStyleCnt="0"/>
      <dgm:spPr/>
    </dgm:pt>
    <dgm:pt modelId="{9F61C87F-2D79-4996-B155-EEF8A368EFA2}" type="pres">
      <dgm:prSet presAssocID="{EF4053E9-5061-48A1-861D-57CEBC3AAA1C}" presName="Name35" presStyleLbl="parChTrans1D3" presStyleIdx="1" presStyleCnt="2"/>
      <dgm:spPr/>
      <dgm:t>
        <a:bodyPr/>
        <a:lstStyle/>
        <a:p>
          <a:endParaRPr lang="sl-SI"/>
        </a:p>
      </dgm:t>
    </dgm:pt>
    <dgm:pt modelId="{EFD563CC-1670-4B01-A132-EBC245EAB2F4}" type="pres">
      <dgm:prSet presAssocID="{7ADE6E3B-314C-4D42-9D3A-D83D5EACB08D}" presName="hierRoot2" presStyleCnt="0">
        <dgm:presLayoutVars>
          <dgm:hierBranch val="r"/>
        </dgm:presLayoutVars>
      </dgm:prSet>
      <dgm:spPr/>
    </dgm:pt>
    <dgm:pt modelId="{01D57356-6360-4B6B-9096-B981DF5B049F}" type="pres">
      <dgm:prSet presAssocID="{7ADE6E3B-314C-4D42-9D3A-D83D5EACB08D}" presName="rootComposite" presStyleCnt="0"/>
      <dgm:spPr/>
    </dgm:pt>
    <dgm:pt modelId="{64FBEBDD-679B-4570-A747-F9A86F731671}" type="pres">
      <dgm:prSet presAssocID="{7ADE6E3B-314C-4D42-9D3A-D83D5EACB08D}" presName="rootText" presStyleLbl="node3" presStyleIdx="1" presStyleCnt="2" custLinFactX="-100000" custLinFactNeighborX="-130882" custLinFactNeighborY="-164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50399A9-8B84-4AE3-ADC7-4ED728291D26}" type="pres">
      <dgm:prSet presAssocID="{7ADE6E3B-314C-4D42-9D3A-D83D5EACB08D}" presName="rootConnector" presStyleLbl="node3" presStyleIdx="1" presStyleCnt="2"/>
      <dgm:spPr/>
      <dgm:t>
        <a:bodyPr/>
        <a:lstStyle/>
        <a:p>
          <a:endParaRPr lang="sl-SI"/>
        </a:p>
      </dgm:t>
    </dgm:pt>
    <dgm:pt modelId="{44515396-7B7B-4D7B-8BF4-38429D0E4AFA}" type="pres">
      <dgm:prSet presAssocID="{7ADE6E3B-314C-4D42-9D3A-D83D5EACB08D}" presName="hierChild4" presStyleCnt="0"/>
      <dgm:spPr/>
    </dgm:pt>
    <dgm:pt modelId="{CFFEC340-5C6E-4587-A4D8-08050B2A3284}" type="pres">
      <dgm:prSet presAssocID="{7ADE6E3B-314C-4D42-9D3A-D83D5EACB08D}" presName="hierChild5" presStyleCnt="0"/>
      <dgm:spPr/>
    </dgm:pt>
    <dgm:pt modelId="{C787E804-0809-4FB4-8BE0-E195A156E294}" type="pres">
      <dgm:prSet presAssocID="{61B4CEF9-63A1-45AE-9161-1BCE4CF957E3}" presName="hierChild5" presStyleCnt="0"/>
      <dgm:spPr/>
    </dgm:pt>
    <dgm:pt modelId="{07050C74-F52A-48D1-886B-2CAAB02006C5}" type="pres">
      <dgm:prSet presAssocID="{27126C6A-8CF0-4177-A184-EFD1326E5F58}" presName="hierChild3" presStyleCnt="0"/>
      <dgm:spPr/>
    </dgm:pt>
  </dgm:ptLst>
  <dgm:cxnLst>
    <dgm:cxn modelId="{B01D7EE2-7842-4E7B-867A-49C7100D52CE}" type="presOf" srcId="{EF4053E9-5061-48A1-861D-57CEBC3AAA1C}" destId="{9F61C87F-2D79-4996-B155-EEF8A368EFA2}" srcOrd="0" destOrd="0" presId="urn:microsoft.com/office/officeart/2005/8/layout/orgChart1"/>
    <dgm:cxn modelId="{406A1C83-812B-4806-AA8E-49D758F43E9C}" type="presOf" srcId="{3AD49ECF-7B52-4F2A-9D01-3D9406130231}" destId="{DAF9B603-E3B3-4380-AEDA-0588AF8BAE60}" srcOrd="0" destOrd="0" presId="urn:microsoft.com/office/officeart/2005/8/layout/orgChart1"/>
    <dgm:cxn modelId="{84C4B247-2E82-437B-8B96-928E2FF9B995}" srcId="{61B4CEF9-63A1-45AE-9161-1BCE4CF957E3}" destId="{7ADE6E3B-314C-4D42-9D3A-D83D5EACB08D}" srcOrd="1" destOrd="0" parTransId="{EF4053E9-5061-48A1-861D-57CEBC3AAA1C}" sibTransId="{065446FF-8CC2-4EA3-AEFB-8BF554382BC7}"/>
    <dgm:cxn modelId="{C6C6B0FE-BB34-451D-BD4E-DA52F4662597}" srcId="{61B4CEF9-63A1-45AE-9161-1BCE4CF957E3}" destId="{BAB4B898-CAF0-42C4-9BB6-0B1B8DF67451}" srcOrd="0" destOrd="0" parTransId="{15F0FAD0-AD2D-463C-A480-111A2DEE5341}" sibTransId="{C2415C1C-13ED-4A41-B3E6-07F92D615367}"/>
    <dgm:cxn modelId="{63AAD6BF-5D64-42AD-951F-3354CB700C5B}" type="presOf" srcId="{27126C6A-8CF0-4177-A184-EFD1326E5F58}" destId="{71C16B95-7255-4C80-A5E2-90F9D592CEE6}" srcOrd="1" destOrd="0" presId="urn:microsoft.com/office/officeart/2005/8/layout/orgChart1"/>
    <dgm:cxn modelId="{47C94365-2CFE-471E-B1A8-F7C18DE9D9C1}" type="presOf" srcId="{7ADE6E3B-314C-4D42-9D3A-D83D5EACB08D}" destId="{64FBEBDD-679B-4570-A747-F9A86F731671}" srcOrd="0" destOrd="0" presId="urn:microsoft.com/office/officeart/2005/8/layout/orgChart1"/>
    <dgm:cxn modelId="{CE6F2B41-BD08-4866-9BA9-A5A948907430}" type="presOf" srcId="{BAB4B898-CAF0-42C4-9BB6-0B1B8DF67451}" destId="{7032E87C-4F8D-4348-B394-BFA8661D13C9}" srcOrd="0" destOrd="0" presId="urn:microsoft.com/office/officeart/2005/8/layout/orgChart1"/>
    <dgm:cxn modelId="{4F9D920E-25D7-448F-ADA6-C8053246474B}" type="presOf" srcId="{1D2B2207-DF3D-45C4-B893-5D53117635FD}" destId="{E8273E4C-5304-4E69-9B6F-ACB4AD3299A4}" srcOrd="0" destOrd="0" presId="urn:microsoft.com/office/officeart/2005/8/layout/orgChart1"/>
    <dgm:cxn modelId="{FCD62147-7C00-49E4-BEF9-1FC2D4C23E41}" type="presOf" srcId="{91404955-5824-4127-87CA-255303AB90E4}" destId="{E8E9A6BE-2F62-47CD-BF77-CF00E9CD5881}" srcOrd="0" destOrd="0" presId="urn:microsoft.com/office/officeart/2005/8/layout/orgChart1"/>
    <dgm:cxn modelId="{95471736-16EA-4829-AA00-636C2AEB77BB}" srcId="{27126C6A-8CF0-4177-A184-EFD1326E5F58}" destId="{61B4CEF9-63A1-45AE-9161-1BCE4CF957E3}" srcOrd="1" destOrd="0" parTransId="{D5D055E0-135D-4B85-AB21-75612131E2A6}" sibTransId="{34E7BA49-DAA1-41D3-8409-6EC59D2FFABA}"/>
    <dgm:cxn modelId="{BB373B3B-0678-4B47-9DB1-07B3755FDFD0}" type="presOf" srcId="{D33AC49E-9EC2-4D0B-A197-71D81B169112}" destId="{1CDD80E7-DC54-4857-B702-B7E58DAA3D19}" srcOrd="0" destOrd="0" presId="urn:microsoft.com/office/officeart/2005/8/layout/orgChart1"/>
    <dgm:cxn modelId="{7DC62A1A-1DD2-48DD-8E3C-10DF2DB9152D}" type="presOf" srcId="{15F0FAD0-AD2D-463C-A480-111A2DEE5341}" destId="{53571320-65C0-491D-8C44-EE6692CA0C7B}" srcOrd="0" destOrd="0" presId="urn:microsoft.com/office/officeart/2005/8/layout/orgChart1"/>
    <dgm:cxn modelId="{3023866C-E47D-495E-8415-F8735F495373}" srcId="{BAB4B898-CAF0-42C4-9BB6-0B1B8DF67451}" destId="{D33AC49E-9EC2-4D0B-A197-71D81B169112}" srcOrd="0" destOrd="0" parTransId="{9F71377B-475B-476B-BE89-971C8DD733F8}" sibTransId="{DFC54BFF-9BAD-4556-A714-73CA1DD2175E}"/>
    <dgm:cxn modelId="{28F4A1E8-83BC-480A-BB60-318BE3436807}" srcId="{BAB4B898-CAF0-42C4-9BB6-0B1B8DF67451}" destId="{23D115F6-F266-46CD-8459-763F53E63604}" srcOrd="3" destOrd="0" parTransId="{0A35E1F0-8EF1-491D-BD3E-CC96231CBFE1}" sibTransId="{E06A222B-DEE1-4D87-AABA-DA227A0C70CF}"/>
    <dgm:cxn modelId="{CF03545C-5580-45A4-A246-0836D60A8FDC}" type="presOf" srcId="{DD9E242E-B97E-4DED-BF1B-9C3A08051C98}" destId="{E1FAF0D0-3DD7-442B-BE5A-34FB3C1F0E93}" srcOrd="0" destOrd="0" presId="urn:microsoft.com/office/officeart/2005/8/layout/orgChart1"/>
    <dgm:cxn modelId="{067BC41A-809B-4B48-BE77-68D56A4A4CD0}" srcId="{C11FA929-C846-4122-A925-772483A04DBE}" destId="{27126C6A-8CF0-4177-A184-EFD1326E5F58}" srcOrd="0" destOrd="0" parTransId="{5FA34B1E-E4E8-483B-92AC-D36480315B58}" sibTransId="{F9220704-68F3-4B7F-8643-D45FCC29D686}"/>
    <dgm:cxn modelId="{F5E498EF-FB65-4198-88BA-984338278E16}" type="presOf" srcId="{FD2F8402-1728-4198-9811-475892AA2FB0}" destId="{5F759308-C342-4FFA-9B00-E59D597B9CE5}" srcOrd="0" destOrd="0" presId="urn:microsoft.com/office/officeart/2005/8/layout/orgChart1"/>
    <dgm:cxn modelId="{7DD0E938-BDDB-49E3-A21B-22C729AEA21C}" type="presOf" srcId="{FD2F8402-1728-4198-9811-475892AA2FB0}" destId="{BDA7E08C-E303-4CFD-9495-EB4F23200921}" srcOrd="1" destOrd="0" presId="urn:microsoft.com/office/officeart/2005/8/layout/orgChart1"/>
    <dgm:cxn modelId="{10CAF17E-3262-4B2C-BFBB-770CD109F9E7}" type="presOf" srcId="{1D2B2207-DF3D-45C4-B893-5D53117635FD}" destId="{6D5152F0-3D97-439B-B4B5-C2B09DD1AEB4}" srcOrd="1" destOrd="0" presId="urn:microsoft.com/office/officeart/2005/8/layout/orgChart1"/>
    <dgm:cxn modelId="{F80B290D-79B5-4FA5-9DE0-8B81FB61B764}" type="presOf" srcId="{61B4CEF9-63A1-45AE-9161-1BCE4CF957E3}" destId="{E4E2A90C-A92D-4C4C-A803-AB5647276676}" srcOrd="1" destOrd="0" presId="urn:microsoft.com/office/officeart/2005/8/layout/orgChart1"/>
    <dgm:cxn modelId="{A495195E-CB9D-44F6-89BC-C6B47C9CDCB8}" type="presOf" srcId="{23D115F6-F266-46CD-8459-763F53E63604}" destId="{FDE834C7-04FD-4541-B93A-6EC200A35323}" srcOrd="0" destOrd="0" presId="urn:microsoft.com/office/officeart/2005/8/layout/orgChart1"/>
    <dgm:cxn modelId="{80F53FE2-A2A5-4239-8F89-A86F6EEB4A2E}" type="presOf" srcId="{8A9ACC3F-4971-4F3F-8847-BBDCDD766AE5}" destId="{4CE97627-1839-42DB-8B26-4F366E4D6252}" srcOrd="1" destOrd="0" presId="urn:microsoft.com/office/officeart/2005/8/layout/orgChart1"/>
    <dgm:cxn modelId="{AE8DD19B-52D7-4DA2-A811-BD97E7E8B5B9}" type="presOf" srcId="{C11FA929-C846-4122-A925-772483A04DBE}" destId="{5F9EE873-2773-433F-9236-D49009F189F0}" srcOrd="0" destOrd="0" presId="urn:microsoft.com/office/officeart/2005/8/layout/orgChart1"/>
    <dgm:cxn modelId="{5543A7A2-830B-4A1B-A3A1-6C90B4EE8506}" type="presOf" srcId="{27126C6A-8CF0-4177-A184-EFD1326E5F58}" destId="{C5D097D0-0C92-42AB-83E8-69A5893D5DD3}" srcOrd="0" destOrd="0" presId="urn:microsoft.com/office/officeart/2005/8/layout/orgChart1"/>
    <dgm:cxn modelId="{758C0D8F-43BE-4C87-AD19-79026B09564A}" srcId="{27126C6A-8CF0-4177-A184-EFD1326E5F58}" destId="{1D2B2207-DF3D-45C4-B893-5D53117635FD}" srcOrd="0" destOrd="0" parTransId="{DD9E242E-B97E-4DED-BF1B-9C3A08051C98}" sibTransId="{C29A9C4C-51EE-4444-96DF-1665F48747B6}"/>
    <dgm:cxn modelId="{5F5261AF-D0CA-46BA-A360-2401E8CB03CD}" type="presOf" srcId="{9F71377B-475B-476B-BE89-971C8DD733F8}" destId="{86F89AB7-C4A2-45F4-86EE-4402E6ECEE0B}" srcOrd="0" destOrd="0" presId="urn:microsoft.com/office/officeart/2005/8/layout/orgChart1"/>
    <dgm:cxn modelId="{3A1499DE-0929-4B24-83F8-1D8193872C2E}" type="presOf" srcId="{23D115F6-F266-46CD-8459-763F53E63604}" destId="{A4FB8FAC-C0F0-4DB5-9187-B776593B4501}" srcOrd="1" destOrd="0" presId="urn:microsoft.com/office/officeart/2005/8/layout/orgChart1"/>
    <dgm:cxn modelId="{9A58FFA8-601A-4DFC-B2EB-D4C84A3C8DDE}" srcId="{BAB4B898-CAF0-42C4-9BB6-0B1B8DF67451}" destId="{FD2F8402-1728-4198-9811-475892AA2FB0}" srcOrd="1" destOrd="0" parTransId="{3AD49ECF-7B52-4F2A-9D01-3D9406130231}" sibTransId="{DC2CA7C5-02D9-4EEF-A486-209C55D7DA63}"/>
    <dgm:cxn modelId="{77E723C4-A8DD-4213-9901-515096BE7493}" type="presOf" srcId="{0A35E1F0-8EF1-491D-BD3E-CC96231CBFE1}" destId="{DBC806F7-2D01-4A8E-95C9-C50AABFCEA57}" srcOrd="0" destOrd="0" presId="urn:microsoft.com/office/officeart/2005/8/layout/orgChart1"/>
    <dgm:cxn modelId="{46294C84-C4E9-4F1E-A30C-37600443A3DC}" type="presOf" srcId="{61B4CEF9-63A1-45AE-9161-1BCE4CF957E3}" destId="{F1E47776-DC88-426B-BE1C-301FA6CEFE9E}" srcOrd="0" destOrd="0" presId="urn:microsoft.com/office/officeart/2005/8/layout/orgChart1"/>
    <dgm:cxn modelId="{54674436-7821-429B-B599-209DE67F5F4B}" type="presOf" srcId="{8A9ACC3F-4971-4F3F-8847-BBDCDD766AE5}" destId="{9B46BD03-5CC9-4CD4-AA6A-792982EBFDA7}" srcOrd="0" destOrd="0" presId="urn:microsoft.com/office/officeart/2005/8/layout/orgChart1"/>
    <dgm:cxn modelId="{3B2544CB-90C1-4105-8289-30DB0F1448C2}" type="presOf" srcId="{D33AC49E-9EC2-4D0B-A197-71D81B169112}" destId="{B40F4B1C-D9C6-4B08-AC02-6C8E3D6F9DAF}" srcOrd="1" destOrd="0" presId="urn:microsoft.com/office/officeart/2005/8/layout/orgChart1"/>
    <dgm:cxn modelId="{31E362CB-231C-429E-B450-FE8ADB6E4091}" srcId="{BAB4B898-CAF0-42C4-9BB6-0B1B8DF67451}" destId="{8A9ACC3F-4971-4F3F-8847-BBDCDD766AE5}" srcOrd="2" destOrd="0" parTransId="{91404955-5824-4127-87CA-255303AB90E4}" sibTransId="{0B81D178-6998-4427-AD35-7C4C359AE1C8}"/>
    <dgm:cxn modelId="{058D2F61-3639-4827-8F4D-1A0DE16D0CA8}" type="presOf" srcId="{7ADE6E3B-314C-4D42-9D3A-D83D5EACB08D}" destId="{450399A9-8B84-4AE3-ADC7-4ED728291D26}" srcOrd="1" destOrd="0" presId="urn:microsoft.com/office/officeart/2005/8/layout/orgChart1"/>
    <dgm:cxn modelId="{F6296300-CCBD-4096-8730-E7E789E4DE2E}" type="presOf" srcId="{D5D055E0-135D-4B85-AB21-75612131E2A6}" destId="{08A5B9B6-63C2-4C1D-AB75-0D836D28687A}" srcOrd="0" destOrd="0" presId="urn:microsoft.com/office/officeart/2005/8/layout/orgChart1"/>
    <dgm:cxn modelId="{74BD08F6-D19F-400E-A967-2A4DDB4D514A}" type="presOf" srcId="{BAB4B898-CAF0-42C4-9BB6-0B1B8DF67451}" destId="{3BFDDAA4-4972-4CD2-9A32-5350B397B96D}" srcOrd="1" destOrd="0" presId="urn:microsoft.com/office/officeart/2005/8/layout/orgChart1"/>
    <dgm:cxn modelId="{B6E2B997-48B5-4057-824E-0024761D76D3}" type="presParOf" srcId="{5F9EE873-2773-433F-9236-D49009F189F0}" destId="{7C5B0D24-68BB-4E86-86AD-9B7C2CD7CBEC}" srcOrd="0" destOrd="0" presId="urn:microsoft.com/office/officeart/2005/8/layout/orgChart1"/>
    <dgm:cxn modelId="{7BDCA67A-A4B2-493A-9908-E4B37DE18385}" type="presParOf" srcId="{7C5B0D24-68BB-4E86-86AD-9B7C2CD7CBEC}" destId="{270A800D-7227-49E7-B916-E0C6A5C6F427}" srcOrd="0" destOrd="0" presId="urn:microsoft.com/office/officeart/2005/8/layout/orgChart1"/>
    <dgm:cxn modelId="{7FB14114-73CC-421F-847C-4B2C5B88BE61}" type="presParOf" srcId="{270A800D-7227-49E7-B916-E0C6A5C6F427}" destId="{C5D097D0-0C92-42AB-83E8-69A5893D5DD3}" srcOrd="0" destOrd="0" presId="urn:microsoft.com/office/officeart/2005/8/layout/orgChart1"/>
    <dgm:cxn modelId="{A726E509-5404-4F2C-B9E2-D7401B3A71A2}" type="presParOf" srcId="{270A800D-7227-49E7-B916-E0C6A5C6F427}" destId="{71C16B95-7255-4C80-A5E2-90F9D592CEE6}" srcOrd="1" destOrd="0" presId="urn:microsoft.com/office/officeart/2005/8/layout/orgChart1"/>
    <dgm:cxn modelId="{D9230D6D-4DFC-4CBA-BCC6-4FA57D3569A4}" type="presParOf" srcId="{7C5B0D24-68BB-4E86-86AD-9B7C2CD7CBEC}" destId="{6F83E04F-B099-4785-A4C6-49C258AA42D8}" srcOrd="1" destOrd="0" presId="urn:microsoft.com/office/officeart/2005/8/layout/orgChart1"/>
    <dgm:cxn modelId="{7BACC1A9-B5C6-4D37-A823-BBF45EF36F52}" type="presParOf" srcId="{6F83E04F-B099-4785-A4C6-49C258AA42D8}" destId="{E1FAF0D0-3DD7-442B-BE5A-34FB3C1F0E93}" srcOrd="0" destOrd="0" presId="urn:microsoft.com/office/officeart/2005/8/layout/orgChart1"/>
    <dgm:cxn modelId="{9C7C6FA0-6ADE-4FC6-8AD9-95C007E990C5}" type="presParOf" srcId="{6F83E04F-B099-4785-A4C6-49C258AA42D8}" destId="{5D7B96F1-1485-45F4-A61E-C51F4FCF0EB7}" srcOrd="1" destOrd="0" presId="urn:microsoft.com/office/officeart/2005/8/layout/orgChart1"/>
    <dgm:cxn modelId="{608C00A5-8E8A-4D07-A760-C31720D79FE4}" type="presParOf" srcId="{5D7B96F1-1485-45F4-A61E-C51F4FCF0EB7}" destId="{CA421D99-5224-4BA3-9734-56243705BDCF}" srcOrd="0" destOrd="0" presId="urn:microsoft.com/office/officeart/2005/8/layout/orgChart1"/>
    <dgm:cxn modelId="{E0BD68E7-3A6C-40A9-A261-A95E711A7774}" type="presParOf" srcId="{CA421D99-5224-4BA3-9734-56243705BDCF}" destId="{E8273E4C-5304-4E69-9B6F-ACB4AD3299A4}" srcOrd="0" destOrd="0" presId="urn:microsoft.com/office/officeart/2005/8/layout/orgChart1"/>
    <dgm:cxn modelId="{B310D449-B3DD-4666-8927-6B6F36AC06D3}" type="presParOf" srcId="{CA421D99-5224-4BA3-9734-56243705BDCF}" destId="{6D5152F0-3D97-439B-B4B5-C2B09DD1AEB4}" srcOrd="1" destOrd="0" presId="urn:microsoft.com/office/officeart/2005/8/layout/orgChart1"/>
    <dgm:cxn modelId="{B6D53C73-8BE0-45FE-A520-81B90B7B8489}" type="presParOf" srcId="{5D7B96F1-1485-45F4-A61E-C51F4FCF0EB7}" destId="{29CD52D4-3D27-46CA-9CF3-77410F9F297E}" srcOrd="1" destOrd="0" presId="urn:microsoft.com/office/officeart/2005/8/layout/orgChart1"/>
    <dgm:cxn modelId="{91D0A876-2CB3-4480-B8DD-FE81E03D610A}" type="presParOf" srcId="{5D7B96F1-1485-45F4-A61E-C51F4FCF0EB7}" destId="{9A946E1F-B0F2-4D44-A702-6FF55B8D5FB3}" srcOrd="2" destOrd="0" presId="urn:microsoft.com/office/officeart/2005/8/layout/orgChart1"/>
    <dgm:cxn modelId="{BEE73B17-AD87-4A4E-AB5E-23D9A4597C80}" type="presParOf" srcId="{6F83E04F-B099-4785-A4C6-49C258AA42D8}" destId="{08A5B9B6-63C2-4C1D-AB75-0D836D28687A}" srcOrd="2" destOrd="0" presId="urn:microsoft.com/office/officeart/2005/8/layout/orgChart1"/>
    <dgm:cxn modelId="{22658177-2303-42DB-95B7-F93DB74F3987}" type="presParOf" srcId="{6F83E04F-B099-4785-A4C6-49C258AA42D8}" destId="{99D9EA48-38E9-4101-A95F-0DDA8BBBA15B}" srcOrd="3" destOrd="0" presId="urn:microsoft.com/office/officeart/2005/8/layout/orgChart1"/>
    <dgm:cxn modelId="{137A844F-B731-452E-B926-31F9DDA079EE}" type="presParOf" srcId="{99D9EA48-38E9-4101-A95F-0DDA8BBBA15B}" destId="{9D54A58B-A5C6-4C3B-93B0-84AD33161D99}" srcOrd="0" destOrd="0" presId="urn:microsoft.com/office/officeart/2005/8/layout/orgChart1"/>
    <dgm:cxn modelId="{9BD2569B-13D7-4546-AD56-B2F02396DEEC}" type="presParOf" srcId="{9D54A58B-A5C6-4C3B-93B0-84AD33161D99}" destId="{F1E47776-DC88-426B-BE1C-301FA6CEFE9E}" srcOrd="0" destOrd="0" presId="urn:microsoft.com/office/officeart/2005/8/layout/orgChart1"/>
    <dgm:cxn modelId="{55DE2384-F568-4129-9BF5-DEEECC3C8BA3}" type="presParOf" srcId="{9D54A58B-A5C6-4C3B-93B0-84AD33161D99}" destId="{E4E2A90C-A92D-4C4C-A803-AB5647276676}" srcOrd="1" destOrd="0" presId="urn:microsoft.com/office/officeart/2005/8/layout/orgChart1"/>
    <dgm:cxn modelId="{795C8256-C5CC-40B7-A4C1-5DD1E2351097}" type="presParOf" srcId="{99D9EA48-38E9-4101-A95F-0DDA8BBBA15B}" destId="{3F79C1B8-642B-4609-9C85-467A8A052993}" srcOrd="1" destOrd="0" presId="urn:microsoft.com/office/officeart/2005/8/layout/orgChart1"/>
    <dgm:cxn modelId="{CEF16C0F-5721-4F4C-B502-752F5BF65C28}" type="presParOf" srcId="{3F79C1B8-642B-4609-9C85-467A8A052993}" destId="{53571320-65C0-491D-8C44-EE6692CA0C7B}" srcOrd="0" destOrd="0" presId="urn:microsoft.com/office/officeart/2005/8/layout/orgChart1"/>
    <dgm:cxn modelId="{057CA194-E42D-406F-9419-F7CC216A1CFF}" type="presParOf" srcId="{3F79C1B8-642B-4609-9C85-467A8A052993}" destId="{7223CCFB-1699-4F10-9755-35B485DE1424}" srcOrd="1" destOrd="0" presId="urn:microsoft.com/office/officeart/2005/8/layout/orgChart1"/>
    <dgm:cxn modelId="{636EA810-E5E1-4968-BC56-075350975D19}" type="presParOf" srcId="{7223CCFB-1699-4F10-9755-35B485DE1424}" destId="{48EDF709-7724-4F42-BF6A-02453DF21AFA}" srcOrd="0" destOrd="0" presId="urn:microsoft.com/office/officeart/2005/8/layout/orgChart1"/>
    <dgm:cxn modelId="{C399214F-1CB0-4734-B969-10CA94EC3CA6}" type="presParOf" srcId="{48EDF709-7724-4F42-BF6A-02453DF21AFA}" destId="{7032E87C-4F8D-4348-B394-BFA8661D13C9}" srcOrd="0" destOrd="0" presId="urn:microsoft.com/office/officeart/2005/8/layout/orgChart1"/>
    <dgm:cxn modelId="{51B9B235-5B92-41EA-B7E6-D1025965E81B}" type="presParOf" srcId="{48EDF709-7724-4F42-BF6A-02453DF21AFA}" destId="{3BFDDAA4-4972-4CD2-9A32-5350B397B96D}" srcOrd="1" destOrd="0" presId="urn:microsoft.com/office/officeart/2005/8/layout/orgChart1"/>
    <dgm:cxn modelId="{F1463E90-DF77-4F05-922A-15324BAA9D6E}" type="presParOf" srcId="{7223CCFB-1699-4F10-9755-35B485DE1424}" destId="{6928B0B2-CC93-4334-A439-408F3BD7486E}" srcOrd="1" destOrd="0" presId="urn:microsoft.com/office/officeart/2005/8/layout/orgChart1"/>
    <dgm:cxn modelId="{0388C70C-6FA5-41A9-B291-641BEBAFB5DB}" type="presParOf" srcId="{6928B0B2-CC93-4334-A439-408F3BD7486E}" destId="{86F89AB7-C4A2-45F4-86EE-4402E6ECEE0B}" srcOrd="0" destOrd="0" presId="urn:microsoft.com/office/officeart/2005/8/layout/orgChart1"/>
    <dgm:cxn modelId="{070AFB41-A912-4E58-892E-740C8D53A2D4}" type="presParOf" srcId="{6928B0B2-CC93-4334-A439-408F3BD7486E}" destId="{B922EA9C-2580-4FB0-8CFA-DB96660889B3}" srcOrd="1" destOrd="0" presId="urn:microsoft.com/office/officeart/2005/8/layout/orgChart1"/>
    <dgm:cxn modelId="{6D203E0E-0911-4FB3-8A04-EBC4E61F11CE}" type="presParOf" srcId="{B922EA9C-2580-4FB0-8CFA-DB96660889B3}" destId="{5BD8E8C0-338B-4F0E-812E-769FEF5649EF}" srcOrd="0" destOrd="0" presId="urn:microsoft.com/office/officeart/2005/8/layout/orgChart1"/>
    <dgm:cxn modelId="{C35FF980-76BC-440E-A328-89E2873A19A7}" type="presParOf" srcId="{5BD8E8C0-338B-4F0E-812E-769FEF5649EF}" destId="{1CDD80E7-DC54-4857-B702-B7E58DAA3D19}" srcOrd="0" destOrd="0" presId="urn:microsoft.com/office/officeart/2005/8/layout/orgChart1"/>
    <dgm:cxn modelId="{77E87293-D7E1-473B-87DD-65A3A8E43C54}" type="presParOf" srcId="{5BD8E8C0-338B-4F0E-812E-769FEF5649EF}" destId="{B40F4B1C-D9C6-4B08-AC02-6C8E3D6F9DAF}" srcOrd="1" destOrd="0" presId="urn:microsoft.com/office/officeart/2005/8/layout/orgChart1"/>
    <dgm:cxn modelId="{C56FC6B0-C994-4899-ADB5-AEAF6E8CB457}" type="presParOf" srcId="{B922EA9C-2580-4FB0-8CFA-DB96660889B3}" destId="{64420E9E-0613-4E33-B8D2-80085D3655AA}" srcOrd="1" destOrd="0" presId="urn:microsoft.com/office/officeart/2005/8/layout/orgChart1"/>
    <dgm:cxn modelId="{7EE1BD10-681D-4DB9-B50C-1E0193AC8974}" type="presParOf" srcId="{B922EA9C-2580-4FB0-8CFA-DB96660889B3}" destId="{7C49C75F-3D21-4AC1-8C54-DA40B3C3383A}" srcOrd="2" destOrd="0" presId="urn:microsoft.com/office/officeart/2005/8/layout/orgChart1"/>
    <dgm:cxn modelId="{72FD0B91-FAB8-4438-BAC4-20D0BAC723A2}" type="presParOf" srcId="{6928B0B2-CC93-4334-A439-408F3BD7486E}" destId="{DAF9B603-E3B3-4380-AEDA-0588AF8BAE60}" srcOrd="2" destOrd="0" presId="urn:microsoft.com/office/officeart/2005/8/layout/orgChart1"/>
    <dgm:cxn modelId="{6453E00E-A4F4-468B-ADDD-DBB53D3B2633}" type="presParOf" srcId="{6928B0B2-CC93-4334-A439-408F3BD7486E}" destId="{185A5B4F-BAAC-4DC6-B6E5-8D43CB1DEE72}" srcOrd="3" destOrd="0" presId="urn:microsoft.com/office/officeart/2005/8/layout/orgChart1"/>
    <dgm:cxn modelId="{F55AA8BD-EF6A-4538-8820-6658AA648BB5}" type="presParOf" srcId="{185A5B4F-BAAC-4DC6-B6E5-8D43CB1DEE72}" destId="{45695F1E-2C4F-4FB7-9B27-1EE184BAB6C9}" srcOrd="0" destOrd="0" presId="urn:microsoft.com/office/officeart/2005/8/layout/orgChart1"/>
    <dgm:cxn modelId="{77105D51-6163-41E9-B78E-B2CA7260A10E}" type="presParOf" srcId="{45695F1E-2C4F-4FB7-9B27-1EE184BAB6C9}" destId="{5F759308-C342-4FFA-9B00-E59D597B9CE5}" srcOrd="0" destOrd="0" presId="urn:microsoft.com/office/officeart/2005/8/layout/orgChart1"/>
    <dgm:cxn modelId="{E71A8959-34E0-45A8-A8B8-E3E4F6F89BA2}" type="presParOf" srcId="{45695F1E-2C4F-4FB7-9B27-1EE184BAB6C9}" destId="{BDA7E08C-E303-4CFD-9495-EB4F23200921}" srcOrd="1" destOrd="0" presId="urn:microsoft.com/office/officeart/2005/8/layout/orgChart1"/>
    <dgm:cxn modelId="{200E3645-788E-4385-909B-2F9600E965A9}" type="presParOf" srcId="{185A5B4F-BAAC-4DC6-B6E5-8D43CB1DEE72}" destId="{9CEB1D5A-EE97-4513-AE44-40072444E94A}" srcOrd="1" destOrd="0" presId="urn:microsoft.com/office/officeart/2005/8/layout/orgChart1"/>
    <dgm:cxn modelId="{39D6EBBB-B3A5-40F5-A889-7CF38D9B9252}" type="presParOf" srcId="{185A5B4F-BAAC-4DC6-B6E5-8D43CB1DEE72}" destId="{E4CEAE6D-B3DB-40E0-BE83-E935A414E354}" srcOrd="2" destOrd="0" presId="urn:microsoft.com/office/officeart/2005/8/layout/orgChart1"/>
    <dgm:cxn modelId="{31879BFA-6B10-4C47-B8E2-FB6B1F2A512E}" type="presParOf" srcId="{6928B0B2-CC93-4334-A439-408F3BD7486E}" destId="{E8E9A6BE-2F62-47CD-BF77-CF00E9CD5881}" srcOrd="4" destOrd="0" presId="urn:microsoft.com/office/officeart/2005/8/layout/orgChart1"/>
    <dgm:cxn modelId="{CCD0872A-A6B9-434A-9622-5EE29DC430F0}" type="presParOf" srcId="{6928B0B2-CC93-4334-A439-408F3BD7486E}" destId="{63971D1D-7240-4C6E-BE1F-DDC98238BF7B}" srcOrd="5" destOrd="0" presId="urn:microsoft.com/office/officeart/2005/8/layout/orgChart1"/>
    <dgm:cxn modelId="{154D896E-ACAD-4C19-9320-01827292459B}" type="presParOf" srcId="{63971D1D-7240-4C6E-BE1F-DDC98238BF7B}" destId="{015D54DF-51FE-4643-A463-B2D8C9785DF7}" srcOrd="0" destOrd="0" presId="urn:microsoft.com/office/officeart/2005/8/layout/orgChart1"/>
    <dgm:cxn modelId="{5BC19F0B-8CA5-45A6-A82A-77E57CEAC398}" type="presParOf" srcId="{015D54DF-51FE-4643-A463-B2D8C9785DF7}" destId="{9B46BD03-5CC9-4CD4-AA6A-792982EBFDA7}" srcOrd="0" destOrd="0" presId="urn:microsoft.com/office/officeart/2005/8/layout/orgChart1"/>
    <dgm:cxn modelId="{4924D77A-8617-4114-B716-6B8F5D78FD71}" type="presParOf" srcId="{015D54DF-51FE-4643-A463-B2D8C9785DF7}" destId="{4CE97627-1839-42DB-8B26-4F366E4D6252}" srcOrd="1" destOrd="0" presId="urn:microsoft.com/office/officeart/2005/8/layout/orgChart1"/>
    <dgm:cxn modelId="{079DF681-0C4C-4D84-AC40-79559967542E}" type="presParOf" srcId="{63971D1D-7240-4C6E-BE1F-DDC98238BF7B}" destId="{9D8C195C-0855-4D23-991A-90C3C9597138}" srcOrd="1" destOrd="0" presId="urn:microsoft.com/office/officeart/2005/8/layout/orgChart1"/>
    <dgm:cxn modelId="{E9BEE39B-31F6-495A-9B25-2E76DEAD7F7A}" type="presParOf" srcId="{63971D1D-7240-4C6E-BE1F-DDC98238BF7B}" destId="{BB97EC65-6100-4741-9DC0-E18F957965A6}" srcOrd="2" destOrd="0" presId="urn:microsoft.com/office/officeart/2005/8/layout/orgChart1"/>
    <dgm:cxn modelId="{1CF06C0D-3EA3-40A4-AE7E-476E52BC3CF3}" type="presParOf" srcId="{6928B0B2-CC93-4334-A439-408F3BD7486E}" destId="{DBC806F7-2D01-4A8E-95C9-C50AABFCEA57}" srcOrd="6" destOrd="0" presId="urn:microsoft.com/office/officeart/2005/8/layout/orgChart1"/>
    <dgm:cxn modelId="{B01C709C-DAC6-4E6B-B12F-A86D00B0ABE6}" type="presParOf" srcId="{6928B0B2-CC93-4334-A439-408F3BD7486E}" destId="{161F5248-5919-47A3-BCD3-3B4AAB330726}" srcOrd="7" destOrd="0" presId="urn:microsoft.com/office/officeart/2005/8/layout/orgChart1"/>
    <dgm:cxn modelId="{DF3CB31F-0FFF-47C1-A0E1-9B711F8F5074}" type="presParOf" srcId="{161F5248-5919-47A3-BCD3-3B4AAB330726}" destId="{401E3B79-C00E-481B-BA47-825407DBD25C}" srcOrd="0" destOrd="0" presId="urn:microsoft.com/office/officeart/2005/8/layout/orgChart1"/>
    <dgm:cxn modelId="{5D070596-BE19-43D2-BCCB-990A61434060}" type="presParOf" srcId="{401E3B79-C00E-481B-BA47-825407DBD25C}" destId="{FDE834C7-04FD-4541-B93A-6EC200A35323}" srcOrd="0" destOrd="0" presId="urn:microsoft.com/office/officeart/2005/8/layout/orgChart1"/>
    <dgm:cxn modelId="{0C4E02D5-1DAA-46B3-8680-F28D38C92FF9}" type="presParOf" srcId="{401E3B79-C00E-481B-BA47-825407DBD25C}" destId="{A4FB8FAC-C0F0-4DB5-9187-B776593B4501}" srcOrd="1" destOrd="0" presId="urn:microsoft.com/office/officeart/2005/8/layout/orgChart1"/>
    <dgm:cxn modelId="{9A8CF852-B58A-48D7-9319-4612D9280961}" type="presParOf" srcId="{161F5248-5919-47A3-BCD3-3B4AAB330726}" destId="{1C85DA5C-0067-4A93-BECE-EDC0F78B5571}" srcOrd="1" destOrd="0" presId="urn:microsoft.com/office/officeart/2005/8/layout/orgChart1"/>
    <dgm:cxn modelId="{8F2B46B7-6C49-4E1B-8031-98851F512FE9}" type="presParOf" srcId="{161F5248-5919-47A3-BCD3-3B4AAB330726}" destId="{17B84447-63BA-40DD-BFEA-E7619989DFB9}" srcOrd="2" destOrd="0" presId="urn:microsoft.com/office/officeart/2005/8/layout/orgChart1"/>
    <dgm:cxn modelId="{6019BDC9-6162-4168-98DA-4BA0D9495EEC}" type="presParOf" srcId="{7223CCFB-1699-4F10-9755-35B485DE1424}" destId="{0CFC6900-EA4B-4C0A-9E8A-9F919FC5D1CC}" srcOrd="2" destOrd="0" presId="urn:microsoft.com/office/officeart/2005/8/layout/orgChart1"/>
    <dgm:cxn modelId="{2C2FAD89-F241-460E-9BA6-8D4B46217D98}" type="presParOf" srcId="{3F79C1B8-642B-4609-9C85-467A8A052993}" destId="{9F61C87F-2D79-4996-B155-EEF8A368EFA2}" srcOrd="2" destOrd="0" presId="urn:microsoft.com/office/officeart/2005/8/layout/orgChart1"/>
    <dgm:cxn modelId="{9CB70E8C-42FA-43E3-A4F0-F6FBF80A5FBA}" type="presParOf" srcId="{3F79C1B8-642B-4609-9C85-467A8A052993}" destId="{EFD563CC-1670-4B01-A132-EBC245EAB2F4}" srcOrd="3" destOrd="0" presId="urn:microsoft.com/office/officeart/2005/8/layout/orgChart1"/>
    <dgm:cxn modelId="{C16BC0D8-7A9C-4591-81F9-CB4DEE1DB495}" type="presParOf" srcId="{EFD563CC-1670-4B01-A132-EBC245EAB2F4}" destId="{01D57356-6360-4B6B-9096-B981DF5B049F}" srcOrd="0" destOrd="0" presId="urn:microsoft.com/office/officeart/2005/8/layout/orgChart1"/>
    <dgm:cxn modelId="{A8AC366B-F199-4398-8388-15C8E2C070C7}" type="presParOf" srcId="{01D57356-6360-4B6B-9096-B981DF5B049F}" destId="{64FBEBDD-679B-4570-A747-F9A86F731671}" srcOrd="0" destOrd="0" presId="urn:microsoft.com/office/officeart/2005/8/layout/orgChart1"/>
    <dgm:cxn modelId="{4A1A756D-30B3-421F-A568-738FEB3D7E9A}" type="presParOf" srcId="{01D57356-6360-4B6B-9096-B981DF5B049F}" destId="{450399A9-8B84-4AE3-ADC7-4ED728291D26}" srcOrd="1" destOrd="0" presId="urn:microsoft.com/office/officeart/2005/8/layout/orgChart1"/>
    <dgm:cxn modelId="{0C010E2A-BF98-4296-9332-F761C26038EF}" type="presParOf" srcId="{EFD563CC-1670-4B01-A132-EBC245EAB2F4}" destId="{44515396-7B7B-4D7B-8BF4-38429D0E4AFA}" srcOrd="1" destOrd="0" presId="urn:microsoft.com/office/officeart/2005/8/layout/orgChart1"/>
    <dgm:cxn modelId="{F8E72F02-03B9-4BF8-9A33-59F3E922985E}" type="presParOf" srcId="{EFD563CC-1670-4B01-A132-EBC245EAB2F4}" destId="{CFFEC340-5C6E-4587-A4D8-08050B2A3284}" srcOrd="2" destOrd="0" presId="urn:microsoft.com/office/officeart/2005/8/layout/orgChart1"/>
    <dgm:cxn modelId="{25DFD506-CA53-409E-89A0-D44D38EFE65F}" type="presParOf" srcId="{99D9EA48-38E9-4101-A95F-0DDA8BBBA15B}" destId="{C787E804-0809-4FB4-8BE0-E195A156E294}" srcOrd="2" destOrd="0" presId="urn:microsoft.com/office/officeart/2005/8/layout/orgChart1"/>
    <dgm:cxn modelId="{AD5A1A3F-7CA2-49EB-BB7B-21277F3D309D}" type="presParOf" srcId="{7C5B0D24-68BB-4E86-86AD-9B7C2CD7CBEC}" destId="{07050C74-F52A-48D1-886B-2CAAB02006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FD4CF-32C5-4E02-8BF7-732F441BFF96}">
      <dsp:nvSpPr>
        <dsp:cNvPr id="0" name=""/>
        <dsp:cNvSpPr/>
      </dsp:nvSpPr>
      <dsp:spPr>
        <a:xfrm>
          <a:off x="3888431" y="360040"/>
          <a:ext cx="2451480" cy="1550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2400" b="0" i="0" u="none" strike="noStrike" kern="1200" cap="none" normalizeH="0" baseline="0" dirty="0" smtClean="0">
              <a:ln/>
              <a:effectLst/>
              <a:latin typeface="+mn-lt"/>
            </a:rPr>
            <a:t>Ex-ante RIA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2400" b="1" i="0" u="none" strike="noStrike" kern="1200" cap="none" normalizeH="0" baseline="0" dirty="0" smtClean="0">
              <a:ln/>
              <a:effectLst/>
              <a:latin typeface="+mn-lt"/>
            </a:rPr>
            <a:t>POLICY DESIGN</a:t>
          </a:r>
        </a:p>
      </dsp:txBody>
      <dsp:txXfrm>
        <a:off x="3888431" y="360040"/>
        <a:ext cx="2451480" cy="1550451"/>
      </dsp:txXfrm>
    </dsp:sp>
    <dsp:sp modelId="{2D15CFFD-B028-484E-9A79-3B76307D20D4}">
      <dsp:nvSpPr>
        <dsp:cNvPr id="0" name=""/>
        <dsp:cNvSpPr/>
      </dsp:nvSpPr>
      <dsp:spPr>
        <a:xfrm>
          <a:off x="1653410" y="-363106"/>
          <a:ext cx="3666718" cy="3666718"/>
        </a:xfrm>
        <a:prstGeom prst="circularArrow">
          <a:avLst>
            <a:gd name="adj1" fmla="val 8245"/>
            <a:gd name="adj2" fmla="val 575862"/>
            <a:gd name="adj3" fmla="val 2276232"/>
            <a:gd name="adj4" fmla="val 237282"/>
            <a:gd name="adj5" fmla="val 962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B46B71-63CE-4D20-98D4-53EE22FCB90B}">
      <dsp:nvSpPr>
        <dsp:cNvPr id="0" name=""/>
        <dsp:cNvSpPr/>
      </dsp:nvSpPr>
      <dsp:spPr>
        <a:xfrm>
          <a:off x="2365799" y="2917468"/>
          <a:ext cx="3518546" cy="537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2400" b="0" i="0" u="none" strike="noStrike" kern="1200" cap="none" normalizeH="0" baseline="0" dirty="0" err="1" smtClean="0">
              <a:ln/>
              <a:effectLst/>
              <a:latin typeface="+mn-lt"/>
            </a:rPr>
            <a:t>Day</a:t>
          </a:r>
          <a:r>
            <a:rPr kumimoji="0" lang="sl-SI" altLang="sl-SI" sz="2400" b="0" i="0" u="none" strike="noStrike" kern="1200" cap="none" normalizeH="0" baseline="0" dirty="0" smtClean="0">
              <a:ln/>
              <a:effectLst/>
              <a:latin typeface="+mn-lt"/>
            </a:rPr>
            <a:t> to </a:t>
          </a:r>
          <a:r>
            <a:rPr kumimoji="0" lang="sl-SI" altLang="sl-SI" sz="2400" b="0" i="0" u="none" strike="noStrike" kern="1200" cap="none" normalizeH="0" baseline="0" dirty="0" err="1" smtClean="0">
              <a:ln/>
              <a:effectLst/>
              <a:latin typeface="+mn-lt"/>
            </a:rPr>
            <a:t>day</a:t>
          </a:r>
          <a:r>
            <a:rPr kumimoji="0" lang="sl-SI" altLang="sl-SI" sz="2400" b="0" i="0" u="none" strike="noStrike" kern="1200" cap="none" normalizeH="0" baseline="0" dirty="0" smtClean="0">
              <a:ln/>
              <a:effectLst/>
              <a:latin typeface="+mn-lt"/>
            </a:rPr>
            <a:t> evaluation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2400" b="1" i="0" u="none" strike="noStrike" kern="1200" cap="none" normalizeH="0" baseline="0" dirty="0" smtClean="0">
              <a:ln/>
              <a:effectLst/>
              <a:latin typeface="+mn-lt"/>
            </a:rPr>
            <a:t>IMPLEMENTATION</a:t>
          </a:r>
        </a:p>
      </dsp:txBody>
      <dsp:txXfrm>
        <a:off x="2365799" y="2917468"/>
        <a:ext cx="3518546" cy="537773"/>
      </dsp:txXfrm>
    </dsp:sp>
    <dsp:sp modelId="{C3EB9417-3848-4262-A4F6-2AA9194B2997}">
      <dsp:nvSpPr>
        <dsp:cNvPr id="0" name=""/>
        <dsp:cNvSpPr/>
      </dsp:nvSpPr>
      <dsp:spPr>
        <a:xfrm>
          <a:off x="2744931" y="-632197"/>
          <a:ext cx="3666718" cy="3666718"/>
        </a:xfrm>
        <a:prstGeom prst="circularArrow">
          <a:avLst>
            <a:gd name="adj1" fmla="val 8245"/>
            <a:gd name="adj2" fmla="val 575862"/>
            <a:gd name="adj3" fmla="val 9413260"/>
            <a:gd name="adj4" fmla="val 6489094"/>
            <a:gd name="adj5" fmla="val 962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EEFC73-B4BA-43DD-A998-7CA399F20C1D}">
      <dsp:nvSpPr>
        <dsp:cNvPr id="0" name=""/>
        <dsp:cNvSpPr/>
      </dsp:nvSpPr>
      <dsp:spPr>
        <a:xfrm>
          <a:off x="383862" y="288029"/>
          <a:ext cx="3566672" cy="155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altLang="sl-SI" sz="1500" b="0" i="0" u="none" strike="noStrike" kern="1200" cap="none" normalizeH="0" baseline="0" dirty="0" smtClean="0">
            <a:ln/>
            <a:effectLst/>
            <a:latin typeface="Tahom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2400" b="0" i="0" u="none" strike="noStrike" kern="1200" cap="none" normalizeH="0" baseline="0" dirty="0" smtClean="0">
              <a:ln/>
              <a:effectLst/>
              <a:latin typeface="+mn-lt"/>
            </a:rPr>
            <a:t>Ex-post RIA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2400" b="1" i="0" u="none" strike="noStrike" kern="1200" cap="none" normalizeH="0" baseline="0" dirty="0" smtClean="0">
              <a:ln/>
              <a:effectLst/>
              <a:latin typeface="+mn-lt"/>
            </a:rPr>
            <a:t>POLICY REVISION</a:t>
          </a:r>
        </a:p>
      </dsp:txBody>
      <dsp:txXfrm>
        <a:off x="383862" y="288029"/>
        <a:ext cx="3566672" cy="1550450"/>
      </dsp:txXfrm>
    </dsp:sp>
    <dsp:sp modelId="{1E70EA7D-34C3-4926-8124-2EB48C96289D}">
      <dsp:nvSpPr>
        <dsp:cNvPr id="0" name=""/>
        <dsp:cNvSpPr/>
      </dsp:nvSpPr>
      <dsp:spPr>
        <a:xfrm>
          <a:off x="1261056" y="108478"/>
          <a:ext cx="3666718" cy="3666718"/>
        </a:xfrm>
        <a:prstGeom prst="circularArrow">
          <a:avLst>
            <a:gd name="adj1" fmla="val 8245"/>
            <a:gd name="adj2" fmla="val 575862"/>
            <a:gd name="adj3" fmla="val 18587415"/>
            <a:gd name="adj4" fmla="val 16327384"/>
            <a:gd name="adj5" fmla="val 962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1C87F-2D79-4996-B155-EEF8A368EFA2}">
      <dsp:nvSpPr>
        <dsp:cNvPr id="0" name=""/>
        <dsp:cNvSpPr/>
      </dsp:nvSpPr>
      <dsp:spPr>
        <a:xfrm>
          <a:off x="569042" y="1433099"/>
          <a:ext cx="1377152" cy="229625"/>
        </a:xfrm>
        <a:custGeom>
          <a:avLst/>
          <a:gdLst/>
          <a:ahLst/>
          <a:cxnLst/>
          <a:rect l="0" t="0" r="0" b="0"/>
          <a:pathLst>
            <a:path>
              <a:moveTo>
                <a:pt x="1377152" y="0"/>
              </a:moveTo>
              <a:lnTo>
                <a:pt x="1377152" y="110126"/>
              </a:lnTo>
              <a:lnTo>
                <a:pt x="0" y="110126"/>
              </a:lnTo>
              <a:lnTo>
                <a:pt x="0" y="2296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806F7-2D01-4A8E-95C9-C50AABFCEA57}">
      <dsp:nvSpPr>
        <dsp:cNvPr id="0" name=""/>
        <dsp:cNvSpPr/>
      </dsp:nvSpPr>
      <dsp:spPr>
        <a:xfrm>
          <a:off x="973131" y="2231767"/>
          <a:ext cx="98558" cy="3331483"/>
        </a:xfrm>
        <a:custGeom>
          <a:avLst/>
          <a:gdLst/>
          <a:ahLst/>
          <a:cxnLst/>
          <a:rect l="0" t="0" r="0" b="0"/>
          <a:pathLst>
            <a:path>
              <a:moveTo>
                <a:pt x="98558" y="0"/>
              </a:moveTo>
              <a:lnTo>
                <a:pt x="0" y="33314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9A6BE-2F62-47CD-BF77-CF00E9CD5881}">
      <dsp:nvSpPr>
        <dsp:cNvPr id="0" name=""/>
        <dsp:cNvSpPr/>
      </dsp:nvSpPr>
      <dsp:spPr>
        <a:xfrm>
          <a:off x="973131" y="2231767"/>
          <a:ext cx="98558" cy="2523443"/>
        </a:xfrm>
        <a:custGeom>
          <a:avLst/>
          <a:gdLst/>
          <a:ahLst/>
          <a:cxnLst/>
          <a:rect l="0" t="0" r="0" b="0"/>
          <a:pathLst>
            <a:path>
              <a:moveTo>
                <a:pt x="98558" y="0"/>
              </a:moveTo>
              <a:lnTo>
                <a:pt x="0" y="25234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9B603-E3B3-4380-AEDA-0588AF8BAE60}">
      <dsp:nvSpPr>
        <dsp:cNvPr id="0" name=""/>
        <dsp:cNvSpPr/>
      </dsp:nvSpPr>
      <dsp:spPr>
        <a:xfrm>
          <a:off x="973131" y="2231767"/>
          <a:ext cx="98558" cy="1528167"/>
        </a:xfrm>
        <a:custGeom>
          <a:avLst/>
          <a:gdLst/>
          <a:ahLst/>
          <a:cxnLst/>
          <a:rect l="0" t="0" r="0" b="0"/>
          <a:pathLst>
            <a:path>
              <a:moveTo>
                <a:pt x="98558" y="0"/>
              </a:moveTo>
              <a:lnTo>
                <a:pt x="0" y="1528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89AB7-C4A2-45F4-86EE-4402E6ECEE0B}">
      <dsp:nvSpPr>
        <dsp:cNvPr id="0" name=""/>
        <dsp:cNvSpPr/>
      </dsp:nvSpPr>
      <dsp:spPr>
        <a:xfrm>
          <a:off x="973131" y="2231767"/>
          <a:ext cx="98558" cy="532891"/>
        </a:xfrm>
        <a:custGeom>
          <a:avLst/>
          <a:gdLst/>
          <a:ahLst/>
          <a:cxnLst/>
          <a:rect l="0" t="0" r="0" b="0"/>
          <a:pathLst>
            <a:path>
              <a:moveTo>
                <a:pt x="98558" y="0"/>
              </a:moveTo>
              <a:lnTo>
                <a:pt x="0" y="5328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71320-65C0-491D-8C44-EE6692CA0C7B}">
      <dsp:nvSpPr>
        <dsp:cNvPr id="0" name=""/>
        <dsp:cNvSpPr/>
      </dsp:nvSpPr>
      <dsp:spPr>
        <a:xfrm>
          <a:off x="1526924" y="1433099"/>
          <a:ext cx="419270" cy="229625"/>
        </a:xfrm>
        <a:custGeom>
          <a:avLst/>
          <a:gdLst/>
          <a:ahLst/>
          <a:cxnLst/>
          <a:rect l="0" t="0" r="0" b="0"/>
          <a:pathLst>
            <a:path>
              <a:moveTo>
                <a:pt x="419270" y="0"/>
              </a:moveTo>
              <a:lnTo>
                <a:pt x="419270" y="110126"/>
              </a:lnTo>
              <a:lnTo>
                <a:pt x="0" y="110126"/>
              </a:lnTo>
              <a:lnTo>
                <a:pt x="0" y="2296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5B9B6-63C2-4C1D-AB75-0D836D28687A}">
      <dsp:nvSpPr>
        <dsp:cNvPr id="0" name=""/>
        <dsp:cNvSpPr/>
      </dsp:nvSpPr>
      <dsp:spPr>
        <a:xfrm>
          <a:off x="1257653" y="625058"/>
          <a:ext cx="688541" cy="238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98"/>
              </a:lnTo>
              <a:lnTo>
                <a:pt x="688541" y="119498"/>
              </a:lnTo>
              <a:lnTo>
                <a:pt x="688541" y="238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AF0D0-3DD7-442B-BE5A-34FB3C1F0E93}">
      <dsp:nvSpPr>
        <dsp:cNvPr id="0" name=""/>
        <dsp:cNvSpPr/>
      </dsp:nvSpPr>
      <dsp:spPr>
        <a:xfrm>
          <a:off x="569111" y="625058"/>
          <a:ext cx="688541" cy="238997"/>
        </a:xfrm>
        <a:custGeom>
          <a:avLst/>
          <a:gdLst/>
          <a:ahLst/>
          <a:cxnLst/>
          <a:rect l="0" t="0" r="0" b="0"/>
          <a:pathLst>
            <a:path>
              <a:moveTo>
                <a:pt x="688541" y="0"/>
              </a:moveTo>
              <a:lnTo>
                <a:pt x="688541" y="119498"/>
              </a:lnTo>
              <a:lnTo>
                <a:pt x="0" y="119498"/>
              </a:lnTo>
              <a:lnTo>
                <a:pt x="0" y="238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097D0-0C92-42AB-83E8-69A5893D5DD3}">
      <dsp:nvSpPr>
        <dsp:cNvPr id="0" name=""/>
        <dsp:cNvSpPr/>
      </dsp:nvSpPr>
      <dsp:spPr>
        <a:xfrm>
          <a:off x="688610" y="56015"/>
          <a:ext cx="1138085" cy="569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sz="1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Regulatory costs</a:t>
          </a:r>
          <a:endParaRPr kumimoji="0" lang="sl-SI" altLang="sl-SI" sz="16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610" y="56015"/>
        <a:ext cx="1138085" cy="569042"/>
      </dsp:txXfrm>
    </dsp:sp>
    <dsp:sp modelId="{E8273E4C-5304-4E69-9B6F-ACB4AD3299A4}">
      <dsp:nvSpPr>
        <dsp:cNvPr id="0" name=""/>
        <dsp:cNvSpPr/>
      </dsp:nvSpPr>
      <dsp:spPr>
        <a:xfrm>
          <a:off x="68" y="864056"/>
          <a:ext cx="1138085" cy="569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sz="12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Public sector</a:t>
          </a:r>
          <a:endParaRPr kumimoji="0" lang="sl-SI" altLang="sl-SI" sz="1200" b="0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endParaRPr>
        </a:p>
      </dsp:txBody>
      <dsp:txXfrm>
        <a:off x="68" y="864056"/>
        <a:ext cx="1138085" cy="569042"/>
      </dsp:txXfrm>
    </dsp:sp>
    <dsp:sp modelId="{F1E47776-DC88-426B-BE1C-301FA6CEFE9E}">
      <dsp:nvSpPr>
        <dsp:cNvPr id="0" name=""/>
        <dsp:cNvSpPr/>
      </dsp:nvSpPr>
      <dsp:spPr>
        <a:xfrm>
          <a:off x="1377152" y="864056"/>
          <a:ext cx="1138085" cy="569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sz="1200" b="0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Private sector</a:t>
          </a:r>
          <a:endParaRPr kumimoji="0" lang="sl-SI" altLang="sl-SI" sz="1200" b="0" i="0" u="none" strike="noStrike" kern="1200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endParaRPr>
        </a:p>
      </dsp:txBody>
      <dsp:txXfrm>
        <a:off x="1377152" y="864056"/>
        <a:ext cx="1138085" cy="569042"/>
      </dsp:txXfrm>
    </dsp:sp>
    <dsp:sp modelId="{7032E87C-4F8D-4348-B394-BFA8661D13C9}">
      <dsp:nvSpPr>
        <dsp:cNvPr id="0" name=""/>
        <dsp:cNvSpPr/>
      </dsp:nvSpPr>
      <dsp:spPr>
        <a:xfrm>
          <a:off x="957881" y="1662725"/>
          <a:ext cx="1138085" cy="569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sz="1200" b="0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Businesses</a:t>
          </a:r>
          <a:endParaRPr kumimoji="0" lang="sl-SI" altLang="sl-SI" sz="1200" b="0" i="0" u="none" strike="noStrike" kern="1200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endParaRPr>
        </a:p>
      </dsp:txBody>
      <dsp:txXfrm>
        <a:off x="957881" y="1662725"/>
        <a:ext cx="1138085" cy="569042"/>
      </dsp:txXfrm>
    </dsp:sp>
    <dsp:sp modelId="{1CDD80E7-DC54-4857-B702-B7E58DAA3D19}">
      <dsp:nvSpPr>
        <dsp:cNvPr id="0" name=""/>
        <dsp:cNvSpPr/>
      </dsp:nvSpPr>
      <dsp:spPr>
        <a:xfrm>
          <a:off x="973131" y="2480138"/>
          <a:ext cx="1138085" cy="569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sz="12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Direct financial costs (taxes, etc.)</a:t>
          </a:r>
          <a:endParaRPr kumimoji="0" lang="sl-SI" altLang="sl-SI" sz="1200" b="0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endParaRPr>
        </a:p>
      </dsp:txBody>
      <dsp:txXfrm>
        <a:off x="973131" y="2480138"/>
        <a:ext cx="1138085" cy="569042"/>
      </dsp:txXfrm>
    </dsp:sp>
    <dsp:sp modelId="{5F759308-C342-4FFA-9B00-E59D597B9CE5}">
      <dsp:nvSpPr>
        <dsp:cNvPr id="0" name=""/>
        <dsp:cNvSpPr/>
      </dsp:nvSpPr>
      <dsp:spPr>
        <a:xfrm>
          <a:off x="973131" y="3288178"/>
          <a:ext cx="1572242" cy="943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sz="1200" b="1" i="0" u="sng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Costs of administrative compliance with regulation </a:t>
          </a:r>
          <a:endParaRPr kumimoji="0" lang="sl-SI" altLang="sl-SI" sz="1200" b="1" i="0" u="sng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+mj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200" b="1" i="0" u="sng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ADM. BURDEN</a:t>
          </a:r>
        </a:p>
      </dsp:txBody>
      <dsp:txXfrm>
        <a:off x="973131" y="3288178"/>
        <a:ext cx="1572242" cy="943512"/>
      </dsp:txXfrm>
    </dsp:sp>
    <dsp:sp modelId="{9B46BD03-5CC9-4CD4-AA6A-792982EBFDA7}">
      <dsp:nvSpPr>
        <dsp:cNvPr id="0" name=""/>
        <dsp:cNvSpPr/>
      </dsp:nvSpPr>
      <dsp:spPr>
        <a:xfrm>
          <a:off x="973131" y="4470689"/>
          <a:ext cx="1138085" cy="569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sz="1200" b="0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Capital costs</a:t>
          </a:r>
          <a:endParaRPr kumimoji="0" lang="sl-SI" altLang="sl-SI" sz="1200" b="0" i="0" u="none" strike="noStrike" kern="1200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endParaRPr>
        </a:p>
      </dsp:txBody>
      <dsp:txXfrm>
        <a:off x="973131" y="4470689"/>
        <a:ext cx="1138085" cy="569042"/>
      </dsp:txXfrm>
    </dsp:sp>
    <dsp:sp modelId="{FDE834C7-04FD-4541-B93A-6EC200A35323}">
      <dsp:nvSpPr>
        <dsp:cNvPr id="0" name=""/>
        <dsp:cNvSpPr/>
      </dsp:nvSpPr>
      <dsp:spPr>
        <a:xfrm>
          <a:off x="973131" y="5278730"/>
          <a:ext cx="1138085" cy="569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sz="1200" b="0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Indirect costs / efficiency costs</a:t>
          </a:r>
          <a:endParaRPr kumimoji="0" lang="sl-SI" altLang="sl-SI" sz="1200" b="0" i="0" u="none" strike="noStrike" kern="1200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endParaRPr>
        </a:p>
      </dsp:txBody>
      <dsp:txXfrm>
        <a:off x="973131" y="5278730"/>
        <a:ext cx="1138085" cy="569042"/>
      </dsp:txXfrm>
    </dsp:sp>
    <dsp:sp modelId="{64FBEBDD-679B-4570-A747-F9A86F731671}">
      <dsp:nvSpPr>
        <dsp:cNvPr id="0" name=""/>
        <dsp:cNvSpPr/>
      </dsp:nvSpPr>
      <dsp:spPr>
        <a:xfrm>
          <a:off x="0" y="1662725"/>
          <a:ext cx="1138085" cy="569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sl-SI" sz="1200" b="0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Citizens / households</a:t>
          </a:r>
          <a:endParaRPr kumimoji="0" lang="sl-SI" altLang="sl-SI" sz="1200" b="0" i="0" u="none" strike="noStrike" kern="1200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endParaRPr>
        </a:p>
      </dsp:txBody>
      <dsp:txXfrm>
        <a:off x="0" y="1662725"/>
        <a:ext cx="1138085" cy="569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5491-EE83-4994-AA6A-52E6104C3599}" type="datetimeFigureOut">
              <a:rPr lang="sl-SI" smtClean="0"/>
              <a:pPr/>
              <a:t>3.12.2014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98B9E-30B0-48A1-A82C-37E9E0FDB17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04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8ABF8-BA85-419D-85D1-FEF38CD23BB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B54F-35AE-46FF-BDA0-6A934AE43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2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77500-F796-4063-9C50-A1F2A76CB1D0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3A0C8-62E5-49A6-8836-945B675A9F0E}" type="slidenum">
              <a:rPr lang="sl-SI" altLang="sl-SI"/>
              <a:pPr/>
              <a:t>19</a:t>
            </a:fld>
            <a:endParaRPr lang="sl-SI" altLang="sl-SI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42C44-DCB8-4AC2-A928-9ED71F443125}" type="slidenum">
              <a:rPr lang="sl-SI" altLang="sl-SI"/>
              <a:pPr/>
              <a:t>23</a:t>
            </a:fld>
            <a:endParaRPr lang="sl-SI" altLang="sl-SI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77500-F796-4063-9C50-A1F2A76CB1D0}" type="slidenum">
              <a:rPr lang="sl-SI" altLang="sl-SI"/>
              <a:pPr/>
              <a:t>31</a:t>
            </a:fld>
            <a:endParaRPr lang="sl-SI" altLang="sl-SI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02EEFA-7805-4341-8893-8FCD0FBE3C73}" type="slidenum">
              <a:rPr lang="sl-SI"/>
              <a:pPr/>
              <a:t>34</a:t>
            </a:fld>
            <a:endParaRPr lang="sl-SI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77500-F796-4063-9C50-A1F2A76CB1D0}" type="slidenum">
              <a:rPr lang="sl-SI" altLang="sl-SI"/>
              <a:pPr/>
              <a:t>35</a:t>
            </a:fld>
            <a:endParaRPr lang="sl-SI" altLang="sl-SI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7CE7C3-AA04-48FB-B717-5E616FDA9B24}" type="slidenum">
              <a:rPr lang="sl-SI" altLang="sl-SI" sz="1200"/>
              <a:pPr eaLnBrk="1" hangingPunct="1"/>
              <a:t>36</a:t>
            </a:fld>
            <a:endParaRPr lang="sl-SI" altLang="sl-SI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25AFA6-6B3C-4820-BFE3-1A7399C56362}" type="slidenum">
              <a:rPr lang="sl-SI" altLang="sl-SI" sz="1200"/>
              <a:pPr eaLnBrk="1" hangingPunct="1"/>
              <a:t>37</a:t>
            </a:fld>
            <a:endParaRPr lang="sl-SI" altLang="sl-SI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22FDC6-46F8-47C1-A6CC-DEAC677C4C83}" type="slidenum">
              <a:rPr lang="sl-SI" altLang="sl-SI" sz="1200"/>
              <a:pPr eaLnBrk="1" hangingPunct="1"/>
              <a:t>39</a:t>
            </a:fld>
            <a:endParaRPr lang="sl-SI" altLang="sl-SI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48854" y="9409248"/>
            <a:ext cx="2944074" cy="4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801" tIns="31400" rIns="62801" bIns="31400" anchor="b"/>
          <a:lstStyle/>
          <a:p>
            <a:pPr algn="r" defTabSz="628650">
              <a:spcBef>
                <a:spcPct val="0"/>
              </a:spcBef>
            </a:pPr>
            <a:fld id="{8AAA320C-1B18-4FBA-8235-EEB59CC8DF02}" type="slidenum">
              <a:rPr lang="sl-SI" sz="800"/>
              <a:pPr algn="r" defTabSz="628650">
                <a:spcBef>
                  <a:spcPct val="0"/>
                </a:spcBef>
              </a:pPr>
              <a:t>40</a:t>
            </a:fld>
            <a:endParaRPr lang="sl-SI" sz="8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25AFA6-6B3C-4820-BFE3-1A7399C56362}" type="slidenum">
              <a:rPr lang="sl-SI" altLang="sl-SI" sz="1200"/>
              <a:pPr eaLnBrk="1" hangingPunct="1"/>
              <a:t>41</a:t>
            </a:fld>
            <a:endParaRPr lang="sl-SI" altLang="sl-SI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8D17D-6828-4BFE-9AC2-C1B4BE1D2528}" type="slidenum">
              <a:rPr lang="sl-SI"/>
              <a:pPr/>
              <a:t>7</a:t>
            </a:fld>
            <a:endParaRPr lang="sl-SI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77500-F796-4063-9C50-A1F2A76CB1D0}" type="slidenum">
              <a:rPr lang="sl-SI" altLang="sl-SI"/>
              <a:pPr/>
              <a:t>43</a:t>
            </a:fld>
            <a:endParaRPr lang="sl-SI" altLang="sl-SI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77500-F796-4063-9C50-A1F2A76CB1D0}" type="slidenum">
              <a:rPr lang="sl-SI" altLang="sl-SI"/>
              <a:pPr/>
              <a:t>49</a:t>
            </a:fld>
            <a:endParaRPr lang="sl-SI" altLang="sl-SI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77500-F796-4063-9C50-A1F2A76CB1D0}" type="slidenum">
              <a:rPr lang="sl-SI" altLang="sl-SI"/>
              <a:pPr/>
              <a:t>53</a:t>
            </a:fld>
            <a:endParaRPr lang="sl-SI" altLang="sl-SI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25AFA6-6B3C-4820-BFE3-1A7399C56362}" type="slidenum">
              <a:rPr lang="sl-SI" altLang="sl-SI" sz="1200"/>
              <a:pPr eaLnBrk="1" hangingPunct="1"/>
              <a:t>54</a:t>
            </a:fld>
            <a:endParaRPr lang="sl-SI" altLang="sl-SI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48854" y="9409248"/>
            <a:ext cx="2944074" cy="4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801" tIns="31400" rIns="62801" bIns="31400" anchor="b"/>
          <a:lstStyle/>
          <a:p>
            <a:pPr algn="r" defTabSz="628650">
              <a:spcBef>
                <a:spcPct val="0"/>
              </a:spcBef>
            </a:pPr>
            <a:fld id="{8AAA320C-1B18-4FBA-8235-EEB59CC8DF02}" type="slidenum">
              <a:rPr lang="sl-SI" sz="800"/>
              <a:pPr algn="r" defTabSz="628650">
                <a:spcBef>
                  <a:spcPct val="0"/>
                </a:spcBef>
              </a:pPr>
              <a:t>55</a:t>
            </a:fld>
            <a:endParaRPr lang="sl-SI" sz="8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25AFA6-6B3C-4820-BFE3-1A7399C56362}" type="slidenum">
              <a:rPr lang="sl-SI" altLang="sl-SI" sz="1200"/>
              <a:pPr eaLnBrk="1" hangingPunct="1"/>
              <a:t>56</a:t>
            </a:fld>
            <a:endParaRPr lang="sl-SI" altLang="sl-SI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D572F-980A-4A21-A4C0-E1924DCD47BE}" type="slidenum">
              <a:rPr lang="sl-SI" altLang="sl-SI"/>
              <a:pPr/>
              <a:t>57</a:t>
            </a:fld>
            <a:endParaRPr lang="sl-SI" altLang="sl-SI"/>
          </a:p>
        </p:txBody>
      </p:sp>
      <p:sp>
        <p:nvSpPr>
          <p:cNvPr id="266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781050"/>
            <a:ext cx="4895850" cy="3673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689231"/>
            <a:ext cx="4982633" cy="445476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77500-F796-4063-9C50-A1F2A76CB1D0}" type="slidenum">
              <a:rPr lang="sl-SI" altLang="sl-SI"/>
              <a:pPr/>
              <a:t>58</a:t>
            </a:fld>
            <a:endParaRPr lang="sl-SI" altLang="sl-SI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11F06-8345-4920-A3CA-A0064299ACF1}" type="slidenum">
              <a:rPr lang="sl-SI" altLang="sl-SI"/>
              <a:pPr/>
              <a:t>62</a:t>
            </a:fld>
            <a:endParaRPr lang="sl-SI" altLang="sl-SI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77500-F796-4063-9C50-A1F2A76CB1D0}" type="slidenum">
              <a:rPr lang="sl-SI" altLang="sl-SI"/>
              <a:pPr/>
              <a:t>64</a:t>
            </a:fld>
            <a:endParaRPr lang="sl-SI" altLang="sl-SI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5670B-7145-4A42-89D7-06330A9FDBF1}" type="slidenum">
              <a:rPr lang="sl-SI"/>
              <a:pPr/>
              <a:t>8</a:t>
            </a:fld>
            <a:endParaRPr lang="sl-SI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9325" y="781050"/>
            <a:ext cx="4895850" cy="3673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689231"/>
            <a:ext cx="4982633" cy="44547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E2178-0A1A-44D9-8D8A-2C1D4CED6265}" type="slidenum">
              <a:rPr lang="sl-SI" altLang="sl-SI"/>
              <a:pPr/>
              <a:t>67</a:t>
            </a:fld>
            <a:endParaRPr lang="sl-SI" altLang="sl-SI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77500-F796-4063-9C50-A1F2A76CB1D0}" type="slidenum">
              <a:rPr lang="sl-SI" altLang="sl-SI"/>
              <a:pPr/>
              <a:t>70</a:t>
            </a:fld>
            <a:endParaRPr lang="sl-SI" altLang="sl-SI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77500-F796-4063-9C50-A1F2A76CB1D0}" type="slidenum">
              <a:rPr lang="sl-SI" altLang="sl-SI"/>
              <a:pPr/>
              <a:t>73</a:t>
            </a:fld>
            <a:endParaRPr lang="sl-SI" altLang="sl-SI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3520E-19ED-4F65-A325-1A8D0E414390}" type="slidenum">
              <a:rPr lang="sl-SI" smtClean="0"/>
              <a:pPr/>
              <a:t>76</a:t>
            </a:fld>
            <a:endParaRPr lang="sl-SI" smtClean="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49477" y="9378546"/>
            <a:ext cx="2945023" cy="5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C3D143-9152-4323-B9C5-C6810CFF59E6}" type="slidenum">
              <a:rPr lang="sl-SI" sz="1200"/>
              <a:pPr algn="r"/>
              <a:t>76</a:t>
            </a:fld>
            <a:endParaRPr lang="sl-SI" sz="1200"/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77500-F796-4063-9C50-A1F2A76CB1D0}" type="slidenum">
              <a:rPr lang="sl-SI" altLang="sl-SI"/>
              <a:pPr/>
              <a:t>83</a:t>
            </a:fld>
            <a:endParaRPr lang="sl-SI" altLang="sl-SI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13316" name="Ograda številke diapoz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D0E3187-3E74-4DAE-9AAA-7374EC7102EB}" type="slidenum">
              <a:rPr lang="sl-SI" smtClean="0"/>
              <a:pPr eaLnBrk="1" hangingPunct="1">
                <a:defRPr/>
              </a:pPr>
              <a:t>84</a:t>
            </a:fld>
            <a:endParaRPr lang="sl-S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EDEE2-9507-4911-96EC-6FB5617F49E4}" type="slidenum">
              <a:rPr lang="sl-SI" altLang="sl-SI"/>
              <a:pPr/>
              <a:t>85</a:t>
            </a:fld>
            <a:endParaRPr lang="sl-SI" altLang="sl-SI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E1699-0BB0-4450-81C1-355227B2DF42}" type="slidenum">
              <a:rPr lang="sl-SI" altLang="sl-SI"/>
              <a:pPr/>
              <a:t>86</a:t>
            </a:fld>
            <a:endParaRPr lang="sl-SI" altLang="sl-SI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F3EB8-8E09-4890-8D35-65D03D0FB19D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77500-F796-4063-9C50-A1F2A76CB1D0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ED24B-E399-4CCD-A75E-7055B92FD12F}" type="slidenum">
              <a:rPr lang="sl-SI" altLang="sl-SI"/>
              <a:pPr/>
              <a:t>13</a:t>
            </a:fld>
            <a:endParaRPr lang="sl-SI" altLang="sl-SI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A21B6-BAB7-48A3-8B2E-6A4ECE6E831F}" type="slidenum">
              <a:rPr lang="sl-SI" altLang="sl-SI"/>
              <a:pPr/>
              <a:t>14</a:t>
            </a:fld>
            <a:endParaRPr lang="sl-SI" altLang="sl-SI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D7C22-A76B-44F5-B0A1-2037468A3BDC}" type="slidenum">
              <a:rPr lang="sl-SI" smtClean="0"/>
              <a:pPr/>
              <a:t>15</a:t>
            </a:fld>
            <a:endParaRPr lang="sl-SI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619C8-351D-4993-A23D-415CD97DFCFC}" type="slidenum">
              <a:rPr lang="sl-SI"/>
              <a:pPr/>
              <a:t>16</a:t>
            </a:fld>
            <a:endParaRPr lang="sl-SI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8532813" y="6629400"/>
            <a:ext cx="6286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900" b="1">
                <a:latin typeface="Times New Roman" pitchFamily="18" charset="0"/>
                <a:cs typeface="Arial" charset="0"/>
              </a:rPr>
              <a:t>© OECD</a:t>
            </a:r>
          </a:p>
        </p:txBody>
      </p:sp>
      <p:grpSp>
        <p:nvGrpSpPr>
          <p:cNvPr id="2" name="Group 14"/>
          <p:cNvGrpSpPr/>
          <p:nvPr userDrawn="1"/>
        </p:nvGrpSpPr>
        <p:grpSpPr>
          <a:xfrm>
            <a:off x="0" y="0"/>
            <a:ext cx="1219200" cy="6858000"/>
            <a:chOff x="0" y="0"/>
            <a:chExt cx="1219200" cy="6858000"/>
          </a:xfrm>
        </p:grpSpPr>
        <p:sp>
          <p:nvSpPr>
            <p:cNvPr id="10" name="Text Box 5"/>
            <p:cNvSpPr txBox="1">
              <a:spLocks noChangeAspect="1" noChangeArrowheads="1"/>
            </p:cNvSpPr>
            <p:nvPr userDrawn="1"/>
          </p:nvSpPr>
          <p:spPr bwMode="auto">
            <a:xfrm>
              <a:off x="0" y="2286000"/>
              <a:ext cx="1219200" cy="2057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400">
                <a:solidFill>
                  <a:schemeClr val="bg2"/>
                </a:solidFill>
                <a:latin typeface="Times" pitchFamily="18" charset="0"/>
                <a:cs typeface="Arial" charset="0"/>
              </a:endParaRPr>
            </a:p>
          </p:txBody>
        </p:sp>
        <p:grpSp>
          <p:nvGrpSpPr>
            <p:cNvPr id="3" name="Group 19"/>
            <p:cNvGrpSpPr>
              <a:grpSpLocks/>
            </p:cNvGrpSpPr>
            <p:nvPr userDrawn="1"/>
          </p:nvGrpSpPr>
          <p:grpSpPr bwMode="auto">
            <a:xfrm>
              <a:off x="0" y="0"/>
              <a:ext cx="971600" cy="6858000"/>
              <a:chOff x="0" y="754"/>
              <a:chExt cx="773" cy="3566"/>
            </a:xfrm>
          </p:grpSpPr>
          <p:graphicFrame>
            <p:nvGraphicFramePr>
              <p:cNvPr id="13" name="Object 3"/>
              <p:cNvGraphicFramePr>
                <a:graphicFrameLocks/>
              </p:cNvGraphicFramePr>
              <p:nvPr/>
            </p:nvGraphicFramePr>
            <p:xfrm>
              <a:off x="0" y="754"/>
              <a:ext cx="773" cy="35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23" name="Bitmap Image" r:id="rId3" imgW="809738" imgH="1390844" progId="PBrush">
                      <p:embed/>
                    </p:oleObj>
                  </mc:Choice>
                  <mc:Fallback>
                    <p:oleObj name="Bitmap Image" r:id="rId3" imgW="809738" imgH="1390844" progId="PBrush">
                      <p:embed/>
                      <p:pic>
                        <p:nvPicPr>
                          <p:cNvPr id="0" name="Picture 221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754"/>
                            <a:ext cx="773" cy="35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B7A5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00B7A5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FFFFFF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 Box 10"/>
              <p:cNvSpPr txBox="1">
                <a:spLocks noChangeAspect="1" noChangeArrowheads="1"/>
              </p:cNvSpPr>
              <p:nvPr/>
            </p:nvSpPr>
            <p:spPr bwMode="auto">
              <a:xfrm rot="10800000">
                <a:off x="0" y="1376"/>
                <a:ext cx="731" cy="19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eaVert" lIns="18000" rIns="18000" anchor="ctr"/>
              <a:lstStyle/>
              <a:p>
                <a:pPr algn="ctr" eaLnBrk="0" hangingPunct="0">
                  <a:lnSpc>
                    <a:spcPct val="140000"/>
                  </a:lnSpc>
                  <a:spcBef>
                    <a:spcPct val="50000"/>
                  </a:spcBef>
                  <a:defRPr/>
                </a:pPr>
                <a:r>
                  <a:rPr lang="en-GB" sz="800" b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joint  initiative of the OECD and the European Union,</a:t>
                </a:r>
                <a:br>
                  <a:rPr lang="en-GB" sz="800" b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</a:br>
                <a:r>
                  <a:rPr lang="en-GB" sz="800" b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principally financed by the EU</a:t>
                </a:r>
              </a:p>
            </p:txBody>
          </p:sp>
        </p:grpSp>
        <p:pic>
          <p:nvPicPr>
            <p:cNvPr id="16" name="Picture 12" descr="euflag_original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274" y="5733256"/>
              <a:ext cx="6477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1" descr="JC010 SigLogo RGB_web.jp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2065" y="333475"/>
              <a:ext cx="50800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OECD_20cm_w.pn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43032" y="6309320"/>
              <a:ext cx="879527" cy="216024"/>
            </a:xfrm>
            <a:prstGeom prst="rect">
              <a:avLst/>
            </a:prstGeom>
          </p:spPr>
        </p:pic>
      </p:grpSp>
      <p:sp>
        <p:nvSpPr>
          <p:cNvPr id="20" name="Title 1"/>
          <p:cNvSpPr>
            <a:spLocks noGrp="1"/>
          </p:cNvSpPr>
          <p:nvPr userDrawn="1">
            <p:ph type="ctrTitle"/>
          </p:nvPr>
        </p:nvSpPr>
        <p:spPr>
          <a:xfrm>
            <a:off x="1115616" y="332657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6">
                    <a:lumMod val="1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 userDrawn="1">
            <p:ph type="subTitle" idx="1"/>
          </p:nvPr>
        </p:nvSpPr>
        <p:spPr>
          <a:xfrm>
            <a:off x="1979712" y="1700808"/>
            <a:ext cx="6400800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accent6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 advTm="12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buFont typeface="Arial" pitchFamily="34" charset="0"/>
              <a:buChar char="-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397AC-FDD8-419B-8ECB-5CAA0AA07076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5002D8-155A-4159-90CF-92B7646DAE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2000">
    <p:wipe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slov, besedilo in izre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7527" y="547688"/>
            <a:ext cx="8596313" cy="747712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1066800" y="20574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izrezkov 3"/>
          <p:cNvSpPr>
            <a:spLocks noGrp="1"/>
          </p:cNvSpPr>
          <p:nvPr>
            <p:ph type="clipArt" sz="half" idx="2"/>
          </p:nvPr>
        </p:nvSpPr>
        <p:spPr>
          <a:xfrm>
            <a:off x="5029200" y="2057400"/>
            <a:ext cx="3810000" cy="4114800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E824A1-7509-4142-9349-361E2B1C456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12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11B04C7-661B-481E-A8C5-BC6B00D23F29}" type="datetimeFigureOut">
              <a:rPr lang="bs-Latn-BA" smtClean="0"/>
              <a:pPr/>
              <a:t>3.12.2014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CF4-D56D-484F-B054-6DF2CD08360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86284892"/>
      </p:ext>
    </p:extLst>
  </p:cSld>
  <p:clrMapOvr>
    <a:masterClrMapping/>
  </p:clrMapOvr>
  <p:transition spd="slow" advTm="12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0" y="0"/>
            <a:ext cx="2166938" cy="6858000"/>
          </a:xfrm>
          <a:prstGeom prst="rect">
            <a:avLst/>
          </a:prstGeom>
          <a:solidFill>
            <a:srgbClr val="D22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Rectangle 6"/>
          <p:cNvSpPr/>
          <p:nvPr userDrawn="1"/>
        </p:nvSpPr>
        <p:spPr>
          <a:xfrm>
            <a:off x="0" y="0"/>
            <a:ext cx="2166938" cy="6858000"/>
          </a:xfrm>
          <a:prstGeom prst="rect">
            <a:avLst/>
          </a:prstGeom>
          <a:solidFill>
            <a:srgbClr val="D22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6" name="Picture 9" descr="logotip-Fakulteta-za-upravo-stranski-transparent-AN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013" y="92075"/>
            <a:ext cx="35099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9464" y="1700785"/>
            <a:ext cx="6120000" cy="229285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20" y="4178808"/>
            <a:ext cx="61200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 advTm="12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547688"/>
            <a:ext cx="8596313" cy="747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0574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20FE-0932-440E-B7C0-5D42F77CE0F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1074124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547688"/>
            <a:ext cx="8596313" cy="747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826E9-A4BF-4510-B2A5-92F596C237E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070623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547688"/>
            <a:ext cx="8596313" cy="747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2057400"/>
            <a:ext cx="7772400" cy="4114800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420203-831B-4641-BD13-0A247822C0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032190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BA21F20-28C0-4583-BC48-32817FE5EF11}" type="datetimeFigureOut">
              <a:rPr lang="sl-SI" smtClean="0"/>
              <a:pPr/>
              <a:t>3.12.2014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5BD2F-C027-49E5-AF5E-A65C69E88A6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633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00392" y="630932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85110-87C4-4E7E-857C-0698F606D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64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</p:sldLayoutIdLst>
  <p:transition spd="slow" advTm="12000">
    <p:wipe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10" Type="http://schemas.openxmlformats.org/officeDocument/2006/relationships/image" Target="../media/image23.jpeg"/><Relationship Id="rId4" Type="http://schemas.openxmlformats.org/officeDocument/2006/relationships/image" Target="../media/image13.png"/><Relationship Id="rId9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1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6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9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2.bin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>
            <a:off x="612775" y="1196752"/>
            <a:ext cx="3456384" cy="2305538"/>
          </a:xfrm>
        </p:spPr>
        <p:txBody>
          <a:bodyPr/>
          <a:lstStyle/>
          <a:p>
            <a:r>
              <a:rPr lang="sl-SI" sz="2800" b="1" dirty="0" smtClean="0"/>
              <a:t/>
            </a:r>
            <a:br>
              <a:rPr lang="sl-SI" sz="2800" b="1" dirty="0" smtClean="0"/>
            </a:b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dirty="0" smtClean="0"/>
              <a:t/>
            </a:r>
            <a:br>
              <a:rPr lang="sl-SI" sz="3600" b="1" dirty="0" smtClean="0"/>
            </a:br>
            <a:r>
              <a:rPr lang="sl-SI" sz="3600" b="1" dirty="0" smtClean="0"/>
              <a:t/>
            </a:r>
            <a:br>
              <a:rPr lang="sl-SI" sz="3600" b="1" dirty="0" smtClean="0"/>
            </a:br>
            <a:r>
              <a:rPr lang="sl-SI" sz="4800" dirty="0" smtClean="0"/>
              <a:t/>
            </a:r>
            <a:br>
              <a:rPr lang="sl-SI" sz="4800" dirty="0" smtClean="0"/>
            </a:br>
            <a:endParaRPr lang="en-US" sz="2400" b="1" dirty="0" smtClean="0"/>
          </a:p>
        </p:txBody>
      </p:sp>
      <p:sp>
        <p:nvSpPr>
          <p:cNvPr id="8195" name="Subtitle 4"/>
          <p:cNvSpPr>
            <a:spLocks noGrp="1"/>
          </p:cNvSpPr>
          <p:nvPr>
            <p:ph type="subTitle" idx="1"/>
          </p:nvPr>
        </p:nvSpPr>
        <p:spPr>
          <a:xfrm>
            <a:off x="2267744" y="5485348"/>
            <a:ext cx="6146822" cy="563726"/>
          </a:xfrm>
        </p:spPr>
        <p:txBody>
          <a:bodyPr/>
          <a:lstStyle/>
          <a:p>
            <a:pPr>
              <a:defRPr/>
            </a:pPr>
            <a:r>
              <a:rPr lang="sl-SI" sz="2400" b="1" dirty="0" smtClean="0">
                <a:solidFill>
                  <a:prstClr val="black"/>
                </a:solidFill>
                <a:latin typeface="Arial"/>
              </a:rPr>
              <a:t>4 December 2014</a:t>
            </a:r>
            <a:endParaRPr lang="sl-SI" sz="2400" b="1" dirty="0">
              <a:solidFill>
                <a:prstClr val="black"/>
              </a:solidFill>
              <a:latin typeface="Arial"/>
            </a:endParaRPr>
          </a:p>
          <a:p>
            <a:pPr>
              <a:defRPr/>
            </a:pPr>
            <a:r>
              <a:rPr lang="sl-SI" sz="2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University of Zagreb, Faculty of Law</a:t>
            </a:r>
            <a:endParaRPr lang="sl-SI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764499" y="2060848"/>
            <a:ext cx="5256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l-SI" sz="2400" dirty="0" smtClean="0">
                <a:solidFill>
                  <a:prstClr val="black"/>
                </a:solidFill>
                <a:latin typeface="Arial"/>
                <a:cs typeface="+mn-cs"/>
              </a:rPr>
              <a:t>Assoc. Prof. Dr. Polonca </a:t>
            </a:r>
            <a:r>
              <a:rPr lang="sl-SI" sz="2400" b="1" dirty="0" smtClean="0">
                <a:solidFill>
                  <a:prstClr val="black"/>
                </a:solidFill>
                <a:latin typeface="Arial"/>
                <a:cs typeface="+mn-cs"/>
              </a:rPr>
              <a:t>Kovač</a:t>
            </a:r>
            <a:endParaRPr lang="sl-SI" sz="2400" dirty="0" smtClean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395536" y="2852936"/>
            <a:ext cx="8571905" cy="20882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  <a:r>
              <a:rPr lang="sl-SI" sz="3100" b="1" dirty="0" smtClean="0"/>
              <a:t>and</a:t>
            </a:r>
            <a:r>
              <a:rPr lang="sl-SI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legal </a:t>
            </a:r>
            <a:r>
              <a:rPr lang="sl-SI" sz="3100" b="1" dirty="0"/>
              <a:t>A</a:t>
            </a:r>
            <a:r>
              <a:rPr lang="sl-SI" sz="3100" b="1" dirty="0" smtClean="0"/>
              <a:t>spects of Public Administration Reforms / </a:t>
            </a:r>
            <a:r>
              <a:rPr lang="sl-SI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</a:t>
            </a:r>
            <a:endParaRPr lang="sl-SI" sz="3100" b="1" dirty="0"/>
          </a:p>
          <a:p>
            <a:pPr algn="ctr"/>
            <a:r>
              <a:rPr lang="sl-SI" sz="3100" b="1" dirty="0" smtClean="0"/>
              <a:t>in </a:t>
            </a:r>
            <a:r>
              <a:rPr lang="sl-SI" sz="3100" b="1" dirty="0"/>
              <a:t>the </a:t>
            </a:r>
            <a:r>
              <a:rPr lang="sl-SI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</a:t>
            </a:r>
            <a:r>
              <a:rPr lang="sl-SI" sz="3100" b="1" dirty="0"/>
              <a:t>and</a:t>
            </a:r>
            <a:r>
              <a:rPr lang="sl-SI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Slovenia</a:t>
            </a:r>
            <a:endParaRPr lang="sl-SI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REhQUEhQUFBUWFxwYGBgUFRcWFRgdFxwXGBcXFxUcHiggHyAlHRccITEhJSkrLi4uFx8zODMsNygtLisBCgoKDg0OGhAQGzQmHyQ0LC40NCwsLDQsLC0sLDAsNCwsLCwvLDQ0LCwvNCwsLCwsLCwsLCwsLCwsLCwsLCwsLP/AABEIAPAAzAMBIgACEQEDEQH/xAAcAAACAgMBAQAAAAAAAAAAAAAABgUHAQMECAL/xABTEAACAQMCAwQFBwcHCQUJAAABAgMABBEFEgYhMRNBUWEHInGBkRQyQlKCkqEWI1RicrHRFTOTlMHS4RckNFNVY3Oi0zVDZPDxJkR0srTC1OLj/8QAGwEBAAIDAQEAAAAAAAAAAAAAAAQFAgMGAQf/xAAzEQACAQMCBAUCBQMFAAAAAAAAAQIDBBESIQUTMUEUIlFhcTKRBoGhsfAzQsEjJNHh8f/aAAwDAQACEQMRAD8AvGiiigCiiigCiisBqAzRWM0ZoCovSnxJK07WqEpGgG7B5uSA3PyHLlSELlwc73z47jnl055p+9KvDJjkN4hGx8BwTzDdAR4gj4Yqva0Szk5+61816i+vR9LM9jE1w29myVOcnZn1dx8f8KZBUNwdavFZW8ci7WVACAc+OPwqarcuheUliC+Aooor02GDRQaWNcu37RkBIUY5Dl3ZqFfXsbSnzJLPY20aTqy0oZ6BSZaXzxkEE47xnkacIpAQD41p4fxOF4nhYa7Gde3lSe5sorGazVmRwooooAooooAooooAorFKfHPGq6cEUJ2kr5IXdtAA5bmOD7qxlJRWWbaNGdaahBZbG2ikHg30jC9mEEkXZOQSpD7lOOo5gEH40+ikJxmsoyuLapbz0VFhkPxZrHyO1lmAywGFHdubkufLP7qVPRTc3EzXM024rIVO5uQZhkHaMdAABTnr2lLdwSQv0cYB8D9Fvcapu04hvtLdrbPQ4CONw59GTvwa8k8Mqribp1Yyl9Pt6lq8YcTJYQ7yN7tyRM4ye8k9wFVdP6SL5iSHRR3AIOXvNYt+FtQ1BzJKGB+tPlfcq9QPYMUq3EJRmRhhlJUjwI5GsJSZCuLmq3lZSN+oanNcHdNK8h/WYkD2L0HurboOoC3nSVo1lVTzRgCCDy5Z7x1FR9FYZIWt51dz0fo2sQ3UYeFww7wOq+TDuNSNee+C9Te3vIWQ4DOqOO5lYgHP7xXoSt8ZZRfWtxzo5fVBRRWKyJQUu8Q2bbt4GQRg46jHeaYqW9b1IsTGpwo5E+PlVPxt0fDNVH8fJKtNfM8pD1sikK81Yg+X/rWus1w0JuLyi5aT6kzZauw5SN3/AFck+POp6CZXAKnINK1hYdqOXXx8MeIpi0+2MYxgDv5E/uxXY8GrXU0uZvHGz7lTdQpp+XqdlFYrNdAQgooooAooooDBqjvS3cCW/ITmY4gGxzweZOfDAIq5Nbv/AJPbyzEZ7NC2PHA5CvNd3evK7vIxLSHLnxPWod3PEVE6P8O28pVZVuy2/N/9HzawSOwWJXZ+qhAS2R3jHP316a0sMIYt+d2xd2eucDOc1VnoTmj7S4UgdqQpUnqVGdwHvwatwV7aQxHV6mv8QXLnWVLGNPf1yZr4ZAeoBxX3RUsoD5rzxxfCUvbhW69ox+PMfga9EVQ3pJiK6jPnlnaw9hUY/dWup0K7iK/00/cWa2W0DSOqIMs7BVHiScAVrqY4PuBHe2zMQAJVBJ6c+X9takVEEnJJm3X9Fk02aHeQzbVk5D1dwY5UHvxgfGr30q+WeGOVejqG+Ipe9JWjm5s2KrukiO9cdcD5wH2c/ClX0WcWBCtlL80k9k3gTlih9pzj24ravK8FtSxb1nDtLoWsTXE2qRA4LdfhXYaim0GMkn1ufnUe7lcrHISfrkt6ap/3koWyMikdzzPtNSQvJLfdEeY7s92e8VosoAySse5eXtrmeJ3PjXCmliUc5T7NFhb0+TmT6PGDiooornSeTXDUvrMviM/D/wBaYqU9Gk2TLnvGPj0psrueA1NVrpf9rf8AyU17HFTPqFZrFZq7IgUUVigM0ViigOXU7MTxSRMSFdSpI6jIxmvMlxEEdlDbgrEBsY3AEgHGTjNejeLNS+TWc8o+cqHb7TyH4mqStdAT+S5btz6xkWOMeGCAx889PLFQrpZaSOn4BU5UJSl0bSXyzj4Okdb627M4YyoPskjeD9nNekhXlywuzDLHKvWN1cfZIOK9O2s4kRXHRlDD3jNLN7NGP4kg1UhLtho3UUUVNOaMGqI9JU7PqE276O1R7AoI/Ek++r1kbAJPQDPwrzlr+oG5uZpvruSPYOS/gBWup0K7iUsQSI+gNjmOo5j3VsSBijOB6qkAnzbOP3VqNain6HpfTpN8UbH6SKfiBVT+kHhV7SY3duPzRYMdo/mm5f8AKTzz54q0eH/9Fgz/AKpP3Cu6RAwIIBBGCDzBz1BFb2so6GpRVamk+pB8HcRLfW4fpIvKRc9D4+w9RU7VLcX6fNpV20lqWiikGVK/NHTKHu69Ae41ZnBOsveWkc0ihWJKnB5HaSu4eGcdKRfYwoV23y5/Uv1Ja7sklHrDPge/41A63AsQVE5A+se/PcKZqWuJT+cH7P8AbVLxynThbyqJeZ4We5b2bbqJZ2IiiiiuHLg2MxwD4cgfZzp0t3yqnxAPxFKcKboX/VYN7jkUx6TcB4l5jIAB93Kur4C9FRpv6kn9ngrL3ddOjO6isCs11JXBRRWKAzRRRQFb+mq8It4IV6ySZwOpCDp95hUN6QNMNnpllB4Pl/2ipJ5e0n4VLavBNLrdutwhaFMtCQhK9M+sw5cmA6+Arq9M4/zJP+MP3N0qHUWVOX5HR2lTlytqK9dT+XlL7FLYzXqKxi2Roo6KoHwAFeZtMi3zRIejSIv3mA/tr1AorGz7m78Sy3px+f8AAVmiipxyxC8ZTFLG6ZeohfHlkEZ92c155q9/SXMU0+fH0tq/Fhmqa4btO2u7ePGd0q59gILfgDWqpuyn4h5qsYjoOHOy0OR39WRmE/PrgEKin3H4tVfWluZJEjHV2VfvED+2rr9KbEadIByyyA+zcDj8KrH0fWXbahAO5G7Q+xBkfjj415JbpGFzSSqwgvYvi1i2Iqj6KgfAYrdWBWa3F0tj4kjDAhgCD1BGR8KxDEEAVQFUDAAGAAO4CtlYoehS5xNH66nxGPhTGaieI4sxhvqn9/KqzjFLmWc16b/YkWstNVCzRX0h5isV8/xsXZO8OQgrJkZBOPwrvs9KSNiy5z05nkKxoUW2FfP1vj0qQrvuH2cFb0nOO6WfjO5SV6r5ksPYKzRRVqRwrFGai9Z4it7THbyBSeYXmWI8cCsoQlN6YrLPG0t2StYrl03UorhN8Lh18R+411ZryScXh9QnnoYqvPTWf80h/wCN/wDa1WJVZ+m64Aht48+sZC2PJVwT8WFaK/8ATZZcJWbyn8/4KpsJtksb/VdW+6wP9leoUbIB8a8uTWzKiORykDbT47TtP416W0GQtbQFupjXPwFR7Pui4/EiT5cl7r9jvrGaK+ZGwCT3DPwqccsIPpe1ZUt1twRvkYMR3hVPX3ml70Q6SJLh52/7kYX9pwR+7PxpT17UWu7mSU8y7YUeAzhB8KvDg7h9LG3CLzZsNIx6lsD4AdK1LzSyVVL/AHFxr7I4PSjbl9PlI+gUb4MAf30m+hqLNzM3hGPxb/CnH0oXvZ2Ei98hVB7yCfwFJnobz8ql8Oy5/eGK9f1IzrY8XAuAVmsVmthZBRRRQBWi8i3oy+IrfWGrCpFSg0z1PDyIgHOsxrkgeJxW23IEgz03f21t1ODspTj9ofvr5wqGIOp2Twy+176fVDdGmAB4DFfdc2nz9pGreI5+3oa6a+jUpRlBOPTBQyTTaYUUVy6jfJBG8shwqDJrak28IxbwbLm4WNSzsFUdSTgV5/4j1Fbm5lmUFVdsgMcnGAP8cedZ4h1uS8lZ5GJXcSiE+qg7gB0zjvqNVsEHAPke/wAq7LhnDHa5qSeZNfYqbi45my6D16Ilf5TLtJCCP1/AnPq+/r+NW3UXw3BAsCG3RER1Dep4kc8nqcdOdd8FwrglSGAJUkdMryI9x5VzPEK/iK8ppY7f+ljQhy4JZN1UZ6YLwvfbe6ONQPfkmrzqlfSVp27VolPSbsh95thqput4YL/gTjG5bfZM2+kvSNlnp8ijCpH2bDwLKrD8Q3xqw+ANTFzYwt3quxvanq/4++pLWNJjuoGgkHqMMcuo8CPMVXHo/wBSGmXFzZXTqg3blc8lJwB+K4Pupjl1M9mZczxdk4dZweflN7/Yteo3iS57K0uH+rC5Ht2nH413TTKilmIVQMkk4AA7yarH0gcdxyxNbWx3hxh5OeMfVUd+fGpDeEc7cVY04vL3IH0Z8PfKrkSN/NwFWP6zdUX2cs+6rwFLvAWki2s4lK7XYb38SzePuwKYq8isIwtKXLpr1Yi+l+HdZK31ZV/HIqN9DFl6txMe8qg9w3H94qU9L0wWxCnq0i492Sak/Rzp/YWEI73BkPtfmPgMD3V5jzGrRqu8+iGWs0UVmTwooooArFZooBLv4tsrL+t+/mK7uIYiCjeK494r64kgw6uO/l7xXfrEe63z3jB/jXHuy2uafpuv3LTnb05fkffD5/Mj2n99SVRXDzjssZ5gnNStdHw55tafwiBX/qS+TBqt/S5q7KI7ZcBXG9/E4Pqj2d/uqyTVQelyIi7Ru5ohj3E5/fXQ8HhGd3HV2y/zIN22qTwI1OvB99YGE290gSSTIMuOWM5X1s8iK5uFOCXvE7Z3EUPPn9Ll3gHljPjULq9giTmGB2lGQoYrjcTj5o8OY5109apRuW6Kk8x327Y9ythGdPEsbMbLXQ7+1aaOxkEsbEAsuAAefjyDAdSM91Wdpdr2UMcZxlUUHb0yAMke/NGlWQghjiHMIgXOMZwOZrrzXIXV3Ku8NL5xu/dlrSpKC/mwGqX9JOsbdVibHK37Mnzw28/hV0UvcUcH29+MyLtkxgSLyYeGfEeRqtrQlKOIlrw24pUK2qqtmmtvcltN1CO4jWWJgyMMgj93tpQ474JN7PBNFtDAhZd3LKA5yPMcx55rs4G4Pk07tAbgyo+MJ2ewAj6XzjzNNuKy0644mjDm+GruVvLK7P2ZG8QaQLu3eAsUD4GV68iD07+lL3D/AKOLa3yZf84Y4wXUBVx4KD/bTpRWeEV8qUJS1NbgoxWaKxXpsEH0uabJNBE0aM/ZuS23nhdvM4rZ6LuIXuIewaIjsECiQfNYdAD4Ny/CnqsAYrHG+SPyMVeYmZrNFFZEgKKKKAKKKKAWddvO0YRr3HHv6YqeWHMYVvq4PwxX18mTdu2jd4451tqvtrOUKtSpUeXL9jdOqnGMYrGBZNrJBL+bBYHy5EeBpmWis1nZ2UbbUoN4fb0+DyrVdTGeoGqh9Iyy3GopAPqoqYGfnnmx/wDPdVumlVOEz/KJvHm3D6KbeY5YA3Z6Dn3VecOuI0KkqkuqTx8kO4g5xUV6kpDw/EIYYTkpEB6ucK5A6uvfz54PKk254SvReyXcYgzvLIrkkEYAHLuOKsgUVqo3lSk5Nb5659+v3Mp0Yyx7HJpbTGNe3CCT6QjJK+WM110UVFk8vJtWxHaxrkFqF7Z8FyQiAFpHI5kIi5J5eArgHFsf6Pe/1WX+FKFlcLLcXNyzaisrSvDm3gLoscLsiorGNu8Fjg9W8hUl8s/3+s/1b/8AjQE7+Vsf6Pe/1WX+FH5WR/o97/VZf4VKaQ2YUOZW5dZl2yn9tcDB91dlALp4ztl/nhPAPrTwSxp73K7R7zU/BMrqGRgysMhlIII8QRX2RSlqun/ybuu7RdsIO65t1GEZPpzRqOkijLED5wGOuCAGqaVUUsxCqoJJJwABzJJPdSfcek7T1YgSPJj6UcTsvuYDBpd9NurZhtYVLdlPukYoM7hHsKA+RLg+6qq3frTfd/8A1qPVrODwjRVraHhF6f5U7Dxm/oJP4Uf5U7Dxn/oJP4VSVqeZ5yH9sY+HIV01Fleyi8YIkr2UXjBci+lLT8/OmHmYJMfupk0XX7a8BNvMkmOoU+sv7S9RXneiF2jkWWNjHKnNXXkw/iD3g8jSF/v5kewvt/Mj01monU+JrW3k7KSZRLjPZrl5MeOxQTjzpY0jjlptLuJyFW5t1KuBkrux6kgHXachse0VH6KEto9sd/cAsS7t8hJZ3bmzM3Z5PP8ACrFNNZRYJ5WUNv5ZWv1pf6Cb+7R+WVr9aX+gm/uVD2mpkug+X3DZYDabIqDz6FtnL208V6ei/wDlla/Wl/oJv7tdWmcTWlw5jinjaQdY87ZB9hsN+FS1cOr6PDdJsnjWQDmMjmp7mVuqkeIoDurNLGlXMtpcLaXDmWOQE20z/PO3m0Ep73A5hvpAHPMZOziK9lklSztm7OSRS8soGTDEDtyoPLtGJwoPLkx54xQHZqvEltbN2ckg7UjIiQGSUjx7NQWx7q5RxbH+j3v9Ul/hUhouiw2ibIEC5OWbq7t3tI55sxPMk+NSFAL/AOVkf6Pe/wBVl/hR+Vkf6Pe/1WX+FMNFALycYW4ZVl7a33EBTcQyRISeQAdhtz5ZpgrVdW6yIySKHRgQysMgg9QRUDwfIUilgJLi3neFGJydi7WQE9+1WC5/VoCK1bRLiC4eWBrh7eU7nht5EjkjkPznQMMOG71yMEZ55qBueMbSOQxvdaoHX5yjDY8iVUjPlW30qcWSK/yK3Yp6uZ5FJDAN82JD3EjmT3DA76rOKMKMKAAO4chUSvdKm9K3ZEr3SpvC3Zbtp6T7KNFXN0+B854iWPtNbH9LFiASRcAAZJMRqn5HCgknAHMk9BVg+j3gMzFLq8TCAhoYWHNu8SSg93gnvPhWFC4qVXstjGhcVKr2WxZ2jakLmJJlV0VxlRIuxsdx2nmM+ddjqCCDzBGD76yKjOJNWFpA8mNz/NiQdZJH9WONfNmIFTiaJM3C38o6XHGjdnLbyyrCx6YikkiCMfBlUDPd17qrDWtCuLMgXMcyFm2ptZX3nwjC+s3wq8u1bTbCJMdrOdqKvQSTynvxnC72JJ7gCa6tA4fEBM0p7a6cDtJmHP8AYjBzsjHPCj2nJJNa50oz6mudKM+pRtpw3eEbha3ZB+uhB+6cEVv/ACbvf0O4+4P416HpA9IfHfybNtakNcEeu/VYAe8jvfHRe7qajztaS80iPO2pLzSKkuEaOVopEdJFALKw5jPMZ8z4UVhV6kkkkksxOWYnqWPeTWaq56dXl6FZPTny9Bp9GcImuri2f5lxasHx+oyhSPMdofwprWS9tQUvLm7GzkssFsk0TqM4Y7ULIcdQ3LPfXD6GdMOZ7xuSEdjGT3hSTIwPhuwv2DS7x1xa+oSPGhK2iMVVQSO22nBkk8Vz0XpgA9/K2hNUqKci1hPlUU5DLbcb224H+VbhwDzHyUYOOoJEdMP+U3T/APWv/Qy/3apQDHIcqOZKqoLMxCqqjLMT0AFR/HSbwomjxsm8KJdkfpK09mVBJIWdgqjsZMknoB6tN6mkb0fcDCzAnuNr3LDljmsIP0UPefFu/p0p5FWEc436k+LeNxe46j/zYSD50EsUqHvBVwDj2ozL9qjhxd1zqEh6mZIx4hUijIX2bnZvtVr4ul7Z7eyTm80iySY6pDCQ7ufIsET7flWIZBa6jIrckvcOjHp20ShGjz4tGqsB/u2rIyGc1EahrnZOU+T3MmPpRx7l5+BzUvRQEB+U/wD4S8/of8a57zjNIl3Pa3oA7xbs2PbtzTNRQCjacYPexBtOt3l39JZSscKebcyxI+qBnljlU7w/pfyWER7jI2Wd3PIu7ks7Y7sk9O4YFReuaI0bNd2QCXKjLoPVjuVHMpIBy3Y+a+MqT3gkVNaTqCXMMc0fNJFDDIwRnuI7iOhHlQHnvW5zJd3bt1NxKD9hii/8qiuSmL0iaSbW/kJGI7gmWM92eXar7QfW+3S7VHcpqo8lJcRaqPJIcJXtrHN217FM/ZsDFGiKyEjn2j5YZ59F7sZ9llf5WbT/AFN19xP79VLRWyF5KC0pI2wu5QWEkWdqPpgiVfzFpcSN3bykae9ssfwrXwtxbbXFykl7KwuM7YVeMx28RbliMknLnON7EE9AB31RMnrH1ZT+y+B7hurVJAGBBSYg9Rv5f/NUqN1Lv/P1JMbmW2f5+p6J1Y7tRsUbmFjuJR+0vZRg/dlb40yVWuiX0p02wv2DM1sWEo6s0OWikbl1KqokwOuyrGgmV1VkIZWAII5gg9CDU4mitx7qV7HGIrC3kkkkHrSrsxEPIMRlz3dw6+VVNHwhfj/3KckkkkmMkk8ySd/Mk99ehazWqrRjU2kaqlGNTqeem4U1D9BnPvi/v106PwhcM+6+tbqKBeZWFVkdx5lXyo8QoJPlVucWwb1j/M3c2CeVrMIiPNiZEyPjS18h/wDBax/XV/8Aya1wtaUXlIwha04vOCU13U4ho9xJZMojSFkTZy2Y9Qrt+iV8DVJogAAHQDA91WbYaWGuLm0EF1Al5aSNJ8pkWRi6FEWQMJH54fBz9UVWfZshZJBtkjJR18GXkR/b7DWi/Twn2NF8nhPsfM0m1ScE47hzJpy4A1nTrEdtO0j3TDqIJCsQP0Izj4t3+ylCiodGtyt0tyHRrcvdIuT/ACpWH1pv6CT+FRGrel2IEJbQysT1llRliTzKjLsf1QBnxqsJOh6+7r7q4ufjN8BUyF5KXYmQu5S7F9cA3VrKJJIrj5Tcvgzuw2ScvmqIjzSMZOF/EkkmR4wmtexEd3kiRgI0QMZmdfWBiC+tuXGcjpiqB0K+e2uoJ4zLvWRV54wVdgrqcdQQfiBV76DEJL29mfBkjdYE8Y4+zikK+W5n3HxG3wqZSqa1kl0561khdN4g1GBuzksbi6hHzZvzUU+O4SRl9rHH0gV9gqeXiSTH/Z96Psw/9WmHFZrYbBe/KOT9Avfuw/8AVrr03WHmfa1rcwjGd0ojC+z1XJz7qlqxQAaW+E27MXUaj1Uu5dv29sp/5pDUxrGqR2sLzSnCoM8uZY/RVR3sTgAd5NcPCNjJFbDthiWVmmkHXa0rFygPftyF+zQG/iHQob2ExTrleoI5MjDoyN3EVVGqejO9hY9iY7lO457KTyDKcqT5gj2VddYrXUpQqLEka50oz+pFA/kZqH6JJ9+L+9R+Rmofocn34v71X9RWjwVL0NPg6Xoeen4Dvycm0m90qAfDfXZpfouvJ2CyK1tHn1naXc+O/YikjOOhJxV80VsjbwRsVCCOXTNPSCFIYxhI1CKPIDHOoNtFuLQlrBo2iJJNrMSqAnmexlAJjz9Uqw8MUz0VvNwunXrleTadcE9/ZyQOvuYupPwFH5RT/wCzrv71v/1aYqKATdWu5LkKJNPvxtOR2c8cR95SYZ99Rv8AJhPJbHUt3d2l+UT7TCZiPgasSigFfg7hlrUySzOzzS4yDJJKsSD5sSO5LEZyS3LJPQVw8ccApet20LCG4wASRlJAOgkA55A6MOY86daK8lFSWGeSSawzz/ecH38Rw1q7frRMrqfZzB/Cuf8AJy9/Q7j7n+NeiKKiuypMiuzpHnZuGr0j/RLgfY/xrT+Sd7+jXf3RXo+ivY2kF0MlawXQprgb0c3DXEc92GiijO8RuwZ5GX5m4Dkqg8+uTgVYmp6dPFObmzCOXAWaCRiiybeSyJJg7XA5cwQRjpgUw4oqRGKisI3xiorCF78obgddOuvc9uR7j2lH5RT/AOzrv71v/wBWmKisjIXfyin/ANnXf3rf/q1htcu3BEWnyBu7t5oo097IXP4Ux0UAuWWgSSSrPfSLK6HMUUakQQnmNwB5u+DjeencBk5YsVmigFLU7zVI2kZUsBCpYhpJJQ2wZOWwMA461s9H2v3F9a/KLmOOJWY9lsLYZB9M7uYBOceVRnFUp1K6GmREiFAJL51PRTzjtwfF8EnyFTHGVxbW9oEmh7aN2SGOBQPzjsQI4wCQAM460BPw3COCVZWA6lWBA94r7DgjIIx491VXpFk8Gr26tZwWaXNvKrxQS9osgTbgyKEUAjdjlnqa5472S00+80tSe2ScWtvz9Yx3Z/NN9lSw+zQFtNMoXcWAXrkkY+NZilVgCpDA9CpBB9hFVvLokUmpW+nTANa2tksiQt8yVy7xl2XvwF6HvJrLQLpmqSR2ShI5bGSd4E+YJIiQjqvRS3Tz20A/314qK4DLvCMwUkbuQJzt64qL4D1WS8sLe4mx2kibm2jAzk9BSdwzwnaXOlC5nQSXE8TTvcH+eVyGbKyfR2HkMdMUx+ij/smz/wCF/aaAaDcp9dfvCiW5RQCzKoPQswAPvNVdxPwtZ3t58itbaFXyJby4VfWjUnd2an/WPj3A5qV16C3kuFs4NOhvJoIFBMzhIoY2yEUsVY5OCcBffQFgA1ra4UHBZQfAkCkn0QO4tZ4nAHY3UsaqGLqi5DbFYgZUFjjl0rh9ImkWk0ywRWsEuoXf/eOm7skUbWnk8gBgeJxQFimZcbtw2+ORj40satxC6ajp1vEyNDcifeRhs9lGzrtYHxFLN/w9DFc6XpJ/0QJNKyMT+feMbgH58+ZL4/VrN/oFvaa9pXyZFiEi3BZE5JlYX9cJ0B54J7+VAWZ2yj6Q5nA5jmfD2+VY+UJu2bl3fVyN33etVzwHosL3OoXMwDtDey9kW6Rd7Mo8T3nypb4qCS2M17Y6dDDEj9rHdtKEuCyyYMixhSSGYEes3MGgLtDg5GRkdfKjeMkZGR159PbSDdSfI9Vtro8or6DsZT3drEvaRsfMqGWoux4emv8AT724jws2oTdqoYlQ0MbgRQsw57WjXH2vOgLLN9HsZw6lVzkqwIGOZ6Vy6JrkN3Ak8Teo4yu71TjJHMd3SkvQoLKaK9tX09LSdYlaeEqpRwoJjkR15MuRyPI5rg4M4Nt7nQVVYkWa5tyGkA9ZmV2aMk+TAUBajOAMkgDz5V8TXCJjeyrk4G4gZPgM1WCamdWj0q1Y+sT212P/AITCMrD9aUg48q5NPie9uL+SXTo74rcy26mWdUESRMVWNEKnaccyQeZNAW6zgdTjPLnXzHOrEhWUleoBBI9o7qqPXdNuYtKsoLncjjUIkQiTc6xszBB2niqnGfKpfXeHrfT73TJbOJYGe4MEmzkJEdGYh/HmgNAWJNcIgy7Ko6ZYgD2c62A1Xeg6RDqV7qMt7Gs7Qz/J4o5RuWKNVU7lU8suWJz5UrScRXWmT3NpZo0sEUx2Zy3ZhlRjED4KWOB50A8W/o4ijMjR3d9GZXMj7Jwu5m6k+rXZJwPE8DQSz3UuXWRZJJd0sTp81o2xywedMhuU+uv3hWZbhFALMqg9CWAB9maAXrHg2OO4iunmuJp41Zd8rqdytj1SqqFAGOWAOp610XPCdvJfR3zBu2jTYOfqn5wDFcfOAcgHzqbLjlzHPpz6+yss4HUgZ5c6AheIeGYrxo5C0kU0WezmhYLImeoyQQQfAgisaDwvFavJLuknmlwHmnYNIwHReQAC+QAqYNwu7buXd9XI3fDrX0zgdSB39e7vNAKaej6Bd6LNcrbyMWa1Eg+TkscsMY3BSeqhsHwqe0HR0s7eO3iLbI12qWOWxzPM++uxp1C7iyheu4kbfj0rImUjcGG3xyMfGgFCz9HkcJkMV5fR9o5kfbKo3M3Vj6nlXXccFIZVmS4uopezWKR43XdMqdO1yp5/rLg+dMzOAMk4Hj3V8SXCLjcyrnplgM+zNARnDPDkNgkiQb9skhkIdtxBYAHB693fUTccBxtczXK3N3FLNjeY5FHJeSqMqcADoKbGYDqQK+EnViVDKSOoBBI9o7qAXr7gyKaCOOSa4Z4nLx3BkHyhGPg+MYxywQRivmx4IhjuYbp5Z5riLdiSVwWYOrJtICgBQGOAoHPnUta3U5uZkeOMQKqGNxJl2JHrhkx6uD0rtFwu7ZuXd125G74daAj9I0GK27fZuIuJWlcMcjL/ADgOXSl6T0a27QtbNNdG2OSkHaL2cZJJymFycEkgMSAe6nORwoJPQDJ91JGkcQ6jfILm1htVtmZhGssj9q6qxQuSowudpIGDQE/xFwxDfWwtpt+wFSGU4cFOhDY6kZB9prfe6Kr2628cktuqBQjQMFdRHgKBkEYwByIxUdda1KuqW9r6vZSW8kjcvW3IUAw3hzNMElwqkBmVSegJAJ9gPWgIbQ+F47ZpZDJLcSzALJLOwZyozhAFAUKM9ABWOF+F0sN6xTTvEfmRSMrRxZJYiPCggZPeTU6WGcZGT8awXHIZGT086AhNE4Tt7S4ubiIMJLltz5OVHMsQg7gWJJ8657/g5Hne4gnuLSWTHam3ZAsmOQLI6sufMDNMJuF3bdy7vq5G74da+i4HUjpnr3eNAQl7wvHNDDDLJNIIZUmDswMjPGSw3HHMZPQAV1axokdy9u7lgbeXtU2kAFtrLhuXTDGu+OYMMoVYeIII+IqA/lK++RiT5PB8p3Y7Pt/zW3djPa467e6gMapwdHLO1xFNcWszrtka3ZR2gHTerqykjuOM+dd+g8OwWcXZRJy3FmZzvd2b5zux5knxqSllVBlmCjxYgD4mvpWBGQcg946UBVHE3Ctne3vyK0toVYES3twFy0asciNf95Jz59wGcGpnX4LeW5FpDp0V5LBAoYzOI4oYzkIu4qxycHkB3da67H0dJBv7K8vU7Ry77ZVyzN1Zjs5nlXZc8Fo0omS5uoZDGsUrRuuZlTp2mVPrdfWXB50Ag6bYyzaNcYAE2nXsrwKGL9n8mYP2aueZAG5QfDHKmaK9XVdRtGTnBa24uj3qZZwViHtVVY++mjhrhuGwjkih3FHkaQh23HLAAjJ5kcu+tfCnCkGnJIluGxI+87jk9AAoP1QByFAVhxUI7myuryy06JI1ZpEvWl7OcujZMsSBCSMjllhmp3iSyF7f6OkxJSW2mMoBI7QbYWKMR9EkDI7wMd9TTeja3MUlv21yLZ9xFuJAIkLc8r6u7APMKSR5VOHhuLtrWbL7rWNo4+YwQ4UHcMcz6ooBR/keG61V7SaNTa2drEYLc/zWXLAvs78ABRnpjzNcrcPxi+vtMhGy1ubISlF+ZDKWdAyL3E7VbHlTlr/Csd1JHOHlguIwVWaBgr7TzKNkFWXPcQa2cO8MxWZkdWklmlIMk0zbpXxyAJwAAO4AAUAgDUH1Gz0/T3/nXm7O6HXCWRBlz5MQmP2xUnxBBBeXNxFBpsF3JCqxzTTyCJEO3KxodjEkDB5Ae2mrTeFIILue7QN2s/zsnKjpuKju3bRnxwK5bvguN55ZknuIRPjt44nCpLgYycqWU45ZUg0BXs8rzcP2PaO275ake4NlgEuJI1w3UkBQAfKp7iPh630+70ya0jEMjXQhkK5zIkikMJOfrHvye+mOPga3W0iswZBFDMJk5jcCJGlAzjplj7qkdf0eK47F5Sw+TSCddvigPUY5jyoBG1LUHtr7Xpo/nx2cDL7Qj4Pu6+6omLh2eWyia305RclUlS9NyhmZztcyM23JDcwVz0OKauDozdX2o3nZsLedYoo+0QqZBEpDttYZ2kkj3V32fAwhIWC8vIoQciBZEMYGc7VLIXC57g1AM8AJRd/zio3DuzjnVfaxo9xo0c11YTbrZCZZLOYZQAnMnYydU7zjmOdWJJHuUjnzGORwefLrSe3o8jfCTXd7PACD2EsoaM4IIDHbvYZHRmNAck912ms2Mqg4ewlcA9fWMbAfjXFwTw1a6lbSXV7GtxPPLKGaTmYwrsqxp9UKAOlO0mgxm6juvWDxRNEoBGza5BORjr6oqGuuAoi8rQ3FzbJOS0sUEgWNy3zjgqSpPeVIoBHjeX+TYLzcZW0u8kCuebSW6M0TjPfhCDnn8yp+9ujcX11eR4ePT7VkixzBmmRZWYH9VNo+15U62mhwxWwtY0CwhCm3yOQck9Sc5zWjhjhqGwt/k8IJTLElzuZt3Xce/wAKAq3TtBmudOjePTw1zKizLem5TtjK2GEudu4c/o55DlU9q2mfKtV0+K7GS1g5mQN6rMDGWRsdV3d3fip6DgNYcrb3d5bwkk9hFInZjJyQhZCyjyBFTUuhRtdxXZLdpFE0SjPq7XIJJGOvKgFPhrT47LWri3tlEcElosxjX5gdXCblHdkH8KUEH/stF/x4/wD6gVbi6HGLw3mW7Uw9iRn1du4N0x1yKQ+KdGSK1g0e0WaR2mjfJUsI4xJ2ju8mAo6YA60BjWS91q9xG9mL2O2ii7OKSVUjQybi0uxgQzHAGe7HnWjTtN1i17RLS3jigaQvHE04bswwXKKcfN3AkDuzTvrvCcdzKs6yTW9wq7O1t2CuVznY4IKsM+INduk6QYE2tcTzEnJeVlLdAMDaAAOXQDvN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data:image/jpeg;base64,/9j/4AAQSkZJRgABAQAAAQABAAD/2wCEAAkGBxQREhQUEhQUFBUWFxwYGBgUFRcWFRgdFxwXGBcXFxUcHiggHyAlHRccITEhJSkrLi4uFx8zODMsNygtLisBCgoKDg0OGhAQGzQmHyQ0LC40NCwsLDQsLC0sLDAsNCwsLCwvLDQ0LCwvNCwsLCwsLCwsLCwsLCwsLCwsLCwsLP/AABEIAPAAzAMBIgACEQEDEQH/xAAcAAACAgMBAQAAAAAAAAAAAAAABgUHAQMECAL/xABTEAACAQMCAwQFBwcHCQUJAAABAgMABBEFEgYhMRNBUWEHInGBkRQyQlKCkqEWI1RicrHRFTOTlMHS4RckNFNVY3Oi0zVDZPDxJkR0srTC1OLj/8QAGwEBAAIDAQEAAAAAAAAAAAAAAAQFAgMGAQf/xAAzEQACAQMCBAUCBQMFAAAAAAAAAQIDBBESIQUTMUEUIlFhcTKRBoGhsfAzQsEjJNHh8f/aAAwDAQACEQMRAD8AvGiiigCiiigCiisBqAzRWM0ZoCovSnxJK07WqEpGgG7B5uSA3PyHLlSELlwc73z47jnl055p+9KvDJjkN4hGx8BwTzDdAR4gj4Yqva0Szk5+61816i+vR9LM9jE1w29myVOcnZn1dx8f8KZBUNwdavFZW8ci7WVACAc+OPwqarcuheUliC+Aooor02GDRQaWNcu37RkBIUY5Dl3ZqFfXsbSnzJLPY20aTqy0oZ6BSZaXzxkEE47xnkacIpAQD41p4fxOF4nhYa7Gde3lSe5sorGazVmRwooooAooooAooooAorFKfHPGq6cEUJ2kr5IXdtAA5bmOD7qxlJRWWbaNGdaahBZbG2ikHg30jC9mEEkXZOQSpD7lOOo5gEH40+ikJxmsoyuLapbz0VFhkPxZrHyO1lmAywGFHdubkufLP7qVPRTc3EzXM024rIVO5uQZhkHaMdAABTnr2lLdwSQv0cYB8D9Fvcapu04hvtLdrbPQ4CONw59GTvwa8k8Mqribp1Yyl9Pt6lq8YcTJYQ7yN7tyRM4ye8k9wFVdP6SL5iSHRR3AIOXvNYt+FtQ1BzJKGB+tPlfcq9QPYMUq3EJRmRhhlJUjwI5GsJSZCuLmq3lZSN+oanNcHdNK8h/WYkD2L0HurboOoC3nSVo1lVTzRgCCDy5Z7x1FR9FYZIWt51dz0fo2sQ3UYeFww7wOq+TDuNSNee+C9Te3vIWQ4DOqOO5lYgHP7xXoSt8ZZRfWtxzo5fVBRRWKyJQUu8Q2bbt4GQRg46jHeaYqW9b1IsTGpwo5E+PlVPxt0fDNVH8fJKtNfM8pD1sikK81Yg+X/rWus1w0JuLyi5aT6kzZauw5SN3/AFck+POp6CZXAKnINK1hYdqOXXx8MeIpi0+2MYxgDv5E/uxXY8GrXU0uZvHGz7lTdQpp+XqdlFYrNdAQgooooAooooDBqjvS3cCW/ITmY4gGxzweZOfDAIq5Nbv/AJPbyzEZ7NC2PHA5CvNd3evK7vIxLSHLnxPWod3PEVE6P8O28pVZVuy2/N/9HzawSOwWJXZ+qhAS2R3jHP316a0sMIYt+d2xd2eucDOc1VnoTmj7S4UgdqQpUnqVGdwHvwatwV7aQxHV6mv8QXLnWVLGNPf1yZr4ZAeoBxX3RUsoD5rzxxfCUvbhW69ox+PMfga9EVQ3pJiK6jPnlnaw9hUY/dWup0K7iK/00/cWa2W0DSOqIMs7BVHiScAVrqY4PuBHe2zMQAJVBJ6c+X9takVEEnJJm3X9Fk02aHeQzbVk5D1dwY5UHvxgfGr30q+WeGOVejqG+Ipe9JWjm5s2KrukiO9cdcD5wH2c/ClX0WcWBCtlL80k9k3gTlih9pzj24ravK8FtSxb1nDtLoWsTXE2qRA4LdfhXYaim0GMkn1ufnUe7lcrHISfrkt6ap/3koWyMikdzzPtNSQvJLfdEeY7s92e8VosoAySse5eXtrmeJ3PjXCmliUc5T7NFhb0+TmT6PGDiooornSeTXDUvrMviM/D/wBaYqU9Gk2TLnvGPj0psrueA1NVrpf9rf8AyU17HFTPqFZrFZq7IgUUVigM0ViigOXU7MTxSRMSFdSpI6jIxmvMlxEEdlDbgrEBsY3AEgHGTjNejeLNS+TWc8o+cqHb7TyH4mqStdAT+S5btz6xkWOMeGCAx889PLFQrpZaSOn4BU5UJSl0bSXyzj4Okdb627M4YyoPskjeD9nNekhXlywuzDLHKvWN1cfZIOK9O2s4kRXHRlDD3jNLN7NGP4kg1UhLtho3UUUVNOaMGqI9JU7PqE276O1R7AoI/Ek++r1kbAJPQDPwrzlr+oG5uZpvruSPYOS/gBWup0K7iUsQSI+gNjmOo5j3VsSBijOB6qkAnzbOP3VqNain6HpfTpN8UbH6SKfiBVT+kHhV7SY3duPzRYMdo/mm5f8AKTzz54q0eH/9Fgz/AKpP3Cu6RAwIIBBGCDzBz1BFb2so6GpRVamk+pB8HcRLfW4fpIvKRc9D4+w9RU7VLcX6fNpV20lqWiikGVK/NHTKHu69Ae41ZnBOsveWkc0ihWJKnB5HaSu4eGcdKRfYwoV23y5/Uv1Ja7sklHrDPge/41A63AsQVE5A+se/PcKZqWuJT+cH7P8AbVLxynThbyqJeZ4We5b2bbqJZ2IiiiiuHLg2MxwD4cgfZzp0t3yqnxAPxFKcKboX/VYN7jkUx6TcB4l5jIAB93Kur4C9FRpv6kn9ngrL3ddOjO6isCs11JXBRRWKAzRRRQFb+mq8It4IV6ySZwOpCDp95hUN6QNMNnpllB4Pl/2ipJ5e0n4VLavBNLrdutwhaFMtCQhK9M+sw5cmA6+Arq9M4/zJP+MP3N0qHUWVOX5HR2lTlytqK9dT+XlL7FLYzXqKxi2Roo6KoHwAFeZtMi3zRIejSIv3mA/tr1AorGz7m78Sy3px+f8AAVmiipxyxC8ZTFLG6ZeohfHlkEZ92c155q9/SXMU0+fH0tq/Fhmqa4btO2u7ePGd0q59gILfgDWqpuyn4h5qsYjoOHOy0OR39WRmE/PrgEKin3H4tVfWluZJEjHV2VfvED+2rr9KbEadIByyyA+zcDj8KrH0fWXbahAO5G7Q+xBkfjj415JbpGFzSSqwgvYvi1i2Iqj6KgfAYrdWBWa3F0tj4kjDAhgCD1BGR8KxDEEAVQFUDAAGAAO4CtlYoehS5xNH66nxGPhTGaieI4sxhvqn9/KqzjFLmWc16b/YkWstNVCzRX0h5isV8/xsXZO8OQgrJkZBOPwrvs9KSNiy5z05nkKxoUW2FfP1vj0qQrvuH2cFb0nOO6WfjO5SV6r5ksPYKzRRVqRwrFGai9Z4it7THbyBSeYXmWI8cCsoQlN6YrLPG0t2StYrl03UorhN8Lh18R+411ZryScXh9QnnoYqvPTWf80h/wCN/wDa1WJVZ+m64Aht48+sZC2PJVwT8WFaK/8ATZZcJWbyn8/4KpsJtksb/VdW+6wP9leoUbIB8a8uTWzKiORykDbT47TtP416W0GQtbQFupjXPwFR7Pui4/EiT5cl7r9jvrGaK+ZGwCT3DPwqccsIPpe1ZUt1twRvkYMR3hVPX3ml70Q6SJLh52/7kYX9pwR+7PxpT17UWu7mSU8y7YUeAzhB8KvDg7h9LG3CLzZsNIx6lsD4AdK1LzSyVVL/AHFxr7I4PSjbl9PlI+gUb4MAf30m+hqLNzM3hGPxb/CnH0oXvZ2Ei98hVB7yCfwFJnobz8ql8Oy5/eGK9f1IzrY8XAuAVmsVmthZBRRRQBWi8i3oy+IrfWGrCpFSg0z1PDyIgHOsxrkgeJxW23IEgz03f21t1ODspTj9ofvr5wqGIOp2Twy+176fVDdGmAB4DFfdc2nz9pGreI5+3oa6a+jUpRlBOPTBQyTTaYUUVy6jfJBG8shwqDJrak28IxbwbLm4WNSzsFUdSTgV5/4j1Fbm5lmUFVdsgMcnGAP8cedZ4h1uS8lZ5GJXcSiE+qg7gB0zjvqNVsEHAPke/wAq7LhnDHa5qSeZNfYqbi45my6D16Ilf5TLtJCCP1/AnPq+/r+NW3UXw3BAsCG3RER1Dep4kc8nqcdOdd8FwrglSGAJUkdMryI9x5VzPEK/iK8ppY7f+ljQhy4JZN1UZ6YLwvfbe6ONQPfkmrzqlfSVp27VolPSbsh95thqput4YL/gTjG5bfZM2+kvSNlnp8ijCpH2bDwLKrD8Q3xqw+ANTFzYwt3quxvanq/4++pLWNJjuoGgkHqMMcuo8CPMVXHo/wBSGmXFzZXTqg3blc8lJwB+K4Pupjl1M9mZczxdk4dZweflN7/Yteo3iS57K0uH+rC5Ht2nH413TTKilmIVQMkk4AA7yarH0gcdxyxNbWx3hxh5OeMfVUd+fGpDeEc7cVY04vL3IH0Z8PfKrkSN/NwFWP6zdUX2cs+6rwFLvAWki2s4lK7XYb38SzePuwKYq8isIwtKXLpr1Yi+l+HdZK31ZV/HIqN9DFl6txMe8qg9w3H94qU9L0wWxCnq0i492Sak/Rzp/YWEI73BkPtfmPgMD3V5jzGrRqu8+iGWs0UVmTwooooArFZooBLv4tsrL+t+/mK7uIYiCjeK494r64kgw6uO/l7xXfrEe63z3jB/jXHuy2uafpuv3LTnb05fkffD5/Mj2n99SVRXDzjssZ5gnNStdHw55tafwiBX/qS+TBqt/S5q7KI7ZcBXG9/E4Pqj2d/uqyTVQelyIi7Ru5ohj3E5/fXQ8HhGd3HV2y/zIN22qTwI1OvB99YGE290gSSTIMuOWM5X1s8iK5uFOCXvE7Z3EUPPn9Ll3gHljPjULq9giTmGB2lGQoYrjcTj5o8OY5109apRuW6Kk8x327Y9ythGdPEsbMbLXQ7+1aaOxkEsbEAsuAAefjyDAdSM91Wdpdr2UMcZxlUUHb0yAMke/NGlWQghjiHMIgXOMZwOZrrzXIXV3Ku8NL5xu/dlrSpKC/mwGqX9JOsbdVibHK37Mnzw28/hV0UvcUcH29+MyLtkxgSLyYeGfEeRqtrQlKOIlrw24pUK2qqtmmtvcltN1CO4jWWJgyMMgj93tpQ474JN7PBNFtDAhZd3LKA5yPMcx55rs4G4Pk07tAbgyo+MJ2ewAj6XzjzNNuKy0644mjDm+GruVvLK7P2ZG8QaQLu3eAsUD4GV68iD07+lL3D/AKOLa3yZf84Y4wXUBVx4KD/bTpRWeEV8qUJS1NbgoxWaKxXpsEH0uabJNBE0aM/ZuS23nhdvM4rZ6LuIXuIewaIjsECiQfNYdAD4Ny/CnqsAYrHG+SPyMVeYmZrNFFZEgKKKKAKKKKAWddvO0YRr3HHv6YqeWHMYVvq4PwxX18mTdu2jd4451tqvtrOUKtSpUeXL9jdOqnGMYrGBZNrJBL+bBYHy5EeBpmWis1nZ2UbbUoN4fb0+DyrVdTGeoGqh9Iyy3GopAPqoqYGfnnmx/wDPdVumlVOEz/KJvHm3D6KbeY5YA3Z6Dn3VecOuI0KkqkuqTx8kO4g5xUV6kpDw/EIYYTkpEB6ucK5A6uvfz54PKk254SvReyXcYgzvLIrkkEYAHLuOKsgUVqo3lSk5Nb5659+v3Mp0Yyx7HJpbTGNe3CCT6QjJK+WM110UVFk8vJtWxHaxrkFqF7Z8FyQiAFpHI5kIi5J5eArgHFsf6Pe/1WX+FKFlcLLcXNyzaisrSvDm3gLoscLsiorGNu8Fjg9W8hUl8s/3+s/1b/8AjQE7+Vsf6Pe/1WX+FH5WR/o97/VZf4VKaQ2YUOZW5dZl2yn9tcDB91dlALp4ztl/nhPAPrTwSxp73K7R7zU/BMrqGRgysMhlIII8QRX2RSlqun/ybuu7RdsIO65t1GEZPpzRqOkijLED5wGOuCAGqaVUUsxCqoJJJwABzJJPdSfcek7T1YgSPJj6UcTsvuYDBpd9NurZhtYVLdlPukYoM7hHsKA+RLg+6qq3frTfd/8A1qPVrODwjRVraHhF6f5U7Dxm/oJP4Uf5U7Dxn/oJP4VSVqeZ5yH9sY+HIV01Fleyi8YIkr2UXjBci+lLT8/OmHmYJMfupk0XX7a8BNvMkmOoU+sv7S9RXneiF2jkWWNjHKnNXXkw/iD3g8jSF/v5kewvt/Mj01monU+JrW3k7KSZRLjPZrl5MeOxQTjzpY0jjlptLuJyFW5t1KuBkrux6kgHXachse0VH6KEto9sd/cAsS7t8hJZ3bmzM3Z5PP8ACrFNNZRYJ5WUNv5ZWv1pf6Cb+7R+WVr9aX+gm/uVD2mpkug+X3DZYDabIqDz6FtnL208V6ei/wDlla/Wl/oJv7tdWmcTWlw5jinjaQdY87ZB9hsN+FS1cOr6PDdJsnjWQDmMjmp7mVuqkeIoDurNLGlXMtpcLaXDmWOQE20z/PO3m0Ep73A5hvpAHPMZOziK9lklSztm7OSRS8soGTDEDtyoPLtGJwoPLkx54xQHZqvEltbN2ckg7UjIiQGSUjx7NQWx7q5RxbH+j3v9Ul/hUhouiw2ibIEC5OWbq7t3tI55sxPMk+NSFAL/AOVkf6Pe/wBVl/hR+Vkf6Pe/1WX+FMNFALycYW4ZVl7a33EBTcQyRISeQAdhtz5ZpgrVdW6yIySKHRgQysMgg9QRUDwfIUilgJLi3neFGJydi7WQE9+1WC5/VoCK1bRLiC4eWBrh7eU7nht5EjkjkPznQMMOG71yMEZ55qBueMbSOQxvdaoHX5yjDY8iVUjPlW30qcWSK/yK3Yp6uZ5FJDAN82JD3EjmT3DA76rOKMKMKAAO4chUSvdKm9K3ZEr3SpvC3Zbtp6T7KNFXN0+B854iWPtNbH9LFiASRcAAZJMRqn5HCgknAHMk9BVg+j3gMzFLq8TCAhoYWHNu8SSg93gnvPhWFC4qVXstjGhcVKr2WxZ2jakLmJJlV0VxlRIuxsdx2nmM+ddjqCCDzBGD76yKjOJNWFpA8mNz/NiQdZJH9WONfNmIFTiaJM3C38o6XHGjdnLbyyrCx6YikkiCMfBlUDPd17qrDWtCuLMgXMcyFm2ptZX3nwjC+s3wq8u1bTbCJMdrOdqKvQSTynvxnC72JJ7gCa6tA4fEBM0p7a6cDtJmHP8AYjBzsjHPCj2nJJNa50oz6mudKM+pRtpw3eEbha3ZB+uhB+6cEVv/ACbvf0O4+4P416HpA9IfHfybNtakNcEeu/VYAe8jvfHRe7qajztaS80iPO2pLzSKkuEaOVopEdJFALKw5jPMZ8z4UVhV6kkkkksxOWYnqWPeTWaq56dXl6FZPTny9Bp9GcImuri2f5lxasHx+oyhSPMdofwprWS9tQUvLm7GzkssFsk0TqM4Y7ULIcdQ3LPfXD6GdMOZ7xuSEdjGT3hSTIwPhuwv2DS7x1xa+oSPGhK2iMVVQSO22nBkk8Vz0XpgA9/K2hNUqKci1hPlUU5DLbcb224H+VbhwDzHyUYOOoJEdMP+U3T/APWv/Qy/3apQDHIcqOZKqoLMxCqqjLMT0AFR/HSbwomjxsm8KJdkfpK09mVBJIWdgqjsZMknoB6tN6mkb0fcDCzAnuNr3LDljmsIP0UPefFu/p0p5FWEc436k+LeNxe46j/zYSD50EsUqHvBVwDj2ozL9qjhxd1zqEh6mZIx4hUijIX2bnZvtVr4ul7Z7eyTm80iySY6pDCQ7ufIsET7flWIZBa6jIrckvcOjHp20ShGjz4tGqsB/u2rIyGc1EahrnZOU+T3MmPpRx7l5+BzUvRQEB+U/wD4S8/of8a57zjNIl3Pa3oA7xbs2PbtzTNRQCjacYPexBtOt3l39JZSscKebcyxI+qBnljlU7w/pfyWER7jI2Wd3PIu7ks7Y7sk9O4YFReuaI0bNd2QCXKjLoPVjuVHMpIBy3Y+a+MqT3gkVNaTqCXMMc0fNJFDDIwRnuI7iOhHlQHnvW5zJd3bt1NxKD9hii/8qiuSmL0iaSbW/kJGI7gmWM92eXar7QfW+3S7VHcpqo8lJcRaqPJIcJXtrHN217FM/ZsDFGiKyEjn2j5YZ59F7sZ9llf5WbT/AFN19xP79VLRWyF5KC0pI2wu5QWEkWdqPpgiVfzFpcSN3bykae9ssfwrXwtxbbXFykl7KwuM7YVeMx28RbliMknLnON7EE9AB31RMnrH1ZT+y+B7hurVJAGBBSYg9Rv5f/NUqN1Lv/P1JMbmW2f5+p6J1Y7tRsUbmFjuJR+0vZRg/dlb40yVWuiX0p02wv2DM1sWEo6s0OWikbl1KqokwOuyrGgmV1VkIZWAII5gg9CDU4mitx7qV7HGIrC3kkkkHrSrsxEPIMRlz3dw6+VVNHwhfj/3KckkkkmMkk8ySd/Mk99ehazWqrRjU2kaqlGNTqeem4U1D9BnPvi/v106PwhcM+6+tbqKBeZWFVkdx5lXyo8QoJPlVucWwb1j/M3c2CeVrMIiPNiZEyPjS18h/wDBax/XV/8Aya1wtaUXlIwha04vOCU13U4ho9xJZMojSFkTZy2Y9Qrt+iV8DVJogAAHQDA91WbYaWGuLm0EF1Al5aSNJ8pkWRi6FEWQMJH54fBz9UVWfZshZJBtkjJR18GXkR/b7DWi/Twn2NF8nhPsfM0m1ScE47hzJpy4A1nTrEdtO0j3TDqIJCsQP0Izj4t3+ylCiodGtyt0tyHRrcvdIuT/ACpWH1pv6CT+FRGrel2IEJbQysT1llRliTzKjLsf1QBnxqsJOh6+7r7q4ufjN8BUyF5KXYmQu5S7F9cA3VrKJJIrj5Tcvgzuw2ScvmqIjzSMZOF/EkkmR4wmtexEd3kiRgI0QMZmdfWBiC+tuXGcjpiqB0K+e2uoJ4zLvWRV54wVdgrqcdQQfiBV76DEJL29mfBkjdYE8Y4+zikK+W5n3HxG3wqZSqa1kl0561khdN4g1GBuzksbi6hHzZvzUU+O4SRl9rHH0gV9gqeXiSTH/Z96Psw/9WmHFZrYbBe/KOT9Avfuw/8AVrr03WHmfa1rcwjGd0ojC+z1XJz7qlqxQAaW+E27MXUaj1Uu5dv29sp/5pDUxrGqR2sLzSnCoM8uZY/RVR3sTgAd5NcPCNjJFbDthiWVmmkHXa0rFygPftyF+zQG/iHQob2ExTrleoI5MjDoyN3EVVGqejO9hY9iY7lO457KTyDKcqT5gj2VddYrXUpQqLEka50oz+pFA/kZqH6JJ9+L+9R+Rmofocn34v71X9RWjwVL0NPg6Xoeen4Dvycm0m90qAfDfXZpfouvJ2CyK1tHn1naXc+O/YikjOOhJxV80VsjbwRsVCCOXTNPSCFIYxhI1CKPIDHOoNtFuLQlrBo2iJJNrMSqAnmexlAJjz9Uqw8MUz0VvNwunXrleTadcE9/ZyQOvuYupPwFH5RT/wCzrv71v/1aYqKATdWu5LkKJNPvxtOR2c8cR95SYZ99Rv8AJhPJbHUt3d2l+UT7TCZiPgasSigFfg7hlrUySzOzzS4yDJJKsSD5sSO5LEZyS3LJPQVw8ccApet20LCG4wASRlJAOgkA55A6MOY86daK8lFSWGeSSawzz/ecH38Rw1q7frRMrqfZzB/Cuf8AJy9/Q7j7n+NeiKKiuypMiuzpHnZuGr0j/RLgfY/xrT+Sd7+jXf3RXo+ivY2kF0MlawXQprgb0c3DXEc92GiijO8RuwZ5GX5m4Dkqg8+uTgVYmp6dPFObmzCOXAWaCRiiybeSyJJg7XA5cwQRjpgUw4oqRGKisI3xiorCF78obgddOuvc9uR7j2lH5RT/AOzrv71v/wBWmKisjIXfyin/ANnXf3rf/q1htcu3BEWnyBu7t5oo097IXP4Ux0UAuWWgSSSrPfSLK6HMUUakQQnmNwB5u+DjeencBk5YsVmigFLU7zVI2kZUsBCpYhpJJQ2wZOWwMA461s9H2v3F9a/KLmOOJWY9lsLYZB9M7uYBOceVRnFUp1K6GmREiFAJL51PRTzjtwfF8EnyFTHGVxbW9oEmh7aN2SGOBQPzjsQI4wCQAM460BPw3COCVZWA6lWBA94r7DgjIIx491VXpFk8Gr26tZwWaXNvKrxQS9osgTbgyKEUAjdjlnqa5472S00+80tSe2ScWtvz9Yx3Z/NN9lSw+zQFtNMoXcWAXrkkY+NZilVgCpDA9CpBB9hFVvLokUmpW+nTANa2tksiQt8yVy7xl2XvwF6HvJrLQLpmqSR2ShI5bGSd4E+YJIiQjqvRS3Tz20A/314qK4DLvCMwUkbuQJzt64qL4D1WS8sLe4mx2kibm2jAzk9BSdwzwnaXOlC5nQSXE8TTvcH+eVyGbKyfR2HkMdMUx+ij/smz/wCF/aaAaDcp9dfvCiW5RQCzKoPQswAPvNVdxPwtZ3t58itbaFXyJby4VfWjUnd2an/WPj3A5qV16C3kuFs4NOhvJoIFBMzhIoY2yEUsVY5OCcBffQFgA1ra4UHBZQfAkCkn0QO4tZ4nAHY3UsaqGLqi5DbFYgZUFjjl0rh9ImkWk0ywRWsEuoXf/eOm7skUbWnk8gBgeJxQFimZcbtw2+ORj40satxC6ajp1vEyNDcifeRhs9lGzrtYHxFLN/w9DFc6XpJ/0QJNKyMT+feMbgH58+ZL4/VrN/oFvaa9pXyZFiEi3BZE5JlYX9cJ0B54J7+VAWZ2yj6Q5nA5jmfD2+VY+UJu2bl3fVyN33etVzwHosL3OoXMwDtDey9kW6Rd7Mo8T3nypb4qCS2M17Y6dDDEj9rHdtKEuCyyYMixhSSGYEes3MGgLtDg5GRkdfKjeMkZGR159PbSDdSfI9Vtro8or6DsZT3drEvaRsfMqGWoux4emv8AT724jws2oTdqoYlQ0MbgRQsw57WjXH2vOgLLN9HsZw6lVzkqwIGOZ6Vy6JrkN3Ak8Teo4yu71TjJHMd3SkvQoLKaK9tX09LSdYlaeEqpRwoJjkR15MuRyPI5rg4M4Nt7nQVVYkWa5tyGkA9ZmV2aMk+TAUBajOAMkgDz5V8TXCJjeyrk4G4gZPgM1WCamdWj0q1Y+sT212P/AITCMrD9aUg48q5NPie9uL+SXTo74rcy26mWdUESRMVWNEKnaccyQeZNAW6zgdTjPLnXzHOrEhWUleoBBI9o7qqPXdNuYtKsoLncjjUIkQiTc6xszBB2niqnGfKpfXeHrfT73TJbOJYGe4MEmzkJEdGYh/HmgNAWJNcIgy7Ko6ZYgD2c62A1Xeg6RDqV7qMt7Gs7Qz/J4o5RuWKNVU7lU8suWJz5UrScRXWmT3NpZo0sEUx2Zy3ZhlRjED4KWOB50A8W/o4ijMjR3d9GZXMj7Jwu5m6k+rXZJwPE8DQSz3UuXWRZJJd0sTp81o2xywedMhuU+uv3hWZbhFALMqg9CWAB9maAXrHg2OO4iunmuJp41Zd8rqdytj1SqqFAGOWAOp610XPCdvJfR3zBu2jTYOfqn5wDFcfOAcgHzqbLjlzHPpz6+yss4HUgZ5c6AheIeGYrxo5C0kU0WezmhYLImeoyQQQfAgisaDwvFavJLuknmlwHmnYNIwHReQAC+QAqYNwu7buXd9XI3fDrX0zgdSB39e7vNAKaej6Bd6LNcrbyMWa1Eg+TkscsMY3BSeqhsHwqe0HR0s7eO3iLbI12qWOWxzPM++uxp1C7iyheu4kbfj0rImUjcGG3xyMfGgFCz9HkcJkMV5fR9o5kfbKo3M3Vj6nlXXccFIZVmS4uopezWKR43XdMqdO1yp5/rLg+dMzOAMk4Hj3V8SXCLjcyrnplgM+zNARnDPDkNgkiQb9skhkIdtxBYAHB693fUTccBxtczXK3N3FLNjeY5FHJeSqMqcADoKbGYDqQK+EnViVDKSOoBBI9o7qAXr7gyKaCOOSa4Z4nLx3BkHyhGPg+MYxywQRivmx4IhjuYbp5Z5riLdiSVwWYOrJtICgBQGOAoHPnUta3U5uZkeOMQKqGNxJl2JHrhkx6uD0rtFwu7ZuXd125G74daAj9I0GK27fZuIuJWlcMcjL/ADgOXSl6T0a27QtbNNdG2OSkHaL2cZJJymFycEkgMSAe6nORwoJPQDJ91JGkcQ6jfILm1htVtmZhGssj9q6qxQuSowudpIGDQE/xFwxDfWwtpt+wFSGU4cFOhDY6kZB9prfe6Kr2628cktuqBQjQMFdRHgKBkEYwByIxUdda1KuqW9r6vZSW8kjcvW3IUAw3hzNMElwqkBmVSegJAJ9gPWgIbQ+F47ZpZDJLcSzALJLOwZyozhAFAUKM9ABWOF+F0sN6xTTvEfmRSMrRxZJYiPCggZPeTU6WGcZGT8awXHIZGT086AhNE4Tt7S4ubiIMJLltz5OVHMsQg7gWJJ8657/g5Hne4gnuLSWTHam3ZAsmOQLI6sufMDNMJuF3bdy7vq5G74da+i4HUjpnr3eNAQl7wvHNDDDLJNIIZUmDswMjPGSw3HHMZPQAV1axokdy9u7lgbeXtU2kAFtrLhuXTDGu+OYMMoVYeIII+IqA/lK++RiT5PB8p3Y7Pt/zW3djPa467e6gMapwdHLO1xFNcWszrtka3ZR2gHTerqykjuOM+dd+g8OwWcXZRJy3FmZzvd2b5zux5knxqSllVBlmCjxYgD4mvpWBGQcg946UBVHE3Ctne3vyK0toVYES3twFy0asciNf95Jz59wGcGpnX4LeW5FpDp0V5LBAoYzOI4oYzkIu4qxycHkB3da67H0dJBv7K8vU7Ry77ZVyzN1Zjs5nlXZc8Fo0omS5uoZDGsUrRuuZlTp2mVPrdfWXB50Ag6bYyzaNcYAE2nXsrwKGL9n8mYP2aueZAG5QfDHKmaK9XVdRtGTnBa24uj3qZZwViHtVVY++mjhrhuGwjkih3FHkaQh23HLAAjJ5kcu+tfCnCkGnJIluGxI+87jk9AAoP1QByFAVhxUI7myuryy06JI1ZpEvWl7OcujZMsSBCSMjllhmp3iSyF7f6OkxJSW2mMoBI7QbYWKMR9EkDI7wMd9TTeja3MUlv21yLZ9xFuJAIkLc8r6u7APMKSR5VOHhuLtrWbL7rWNo4+YwQ4UHcMcz6ooBR/keG61V7SaNTa2drEYLc/zWXLAvs78ABRnpjzNcrcPxi+vtMhGy1ubISlF+ZDKWdAyL3E7VbHlTlr/Csd1JHOHlguIwVWaBgr7TzKNkFWXPcQa2cO8MxWZkdWklmlIMk0zbpXxyAJwAAO4AAUAgDUH1Gz0/T3/nXm7O6HXCWRBlz5MQmP2xUnxBBBeXNxFBpsF3JCqxzTTyCJEO3KxodjEkDB5Ae2mrTeFIILue7QN2s/zsnKjpuKju3bRnxwK5bvguN55ZknuIRPjt44nCpLgYycqWU45ZUg0BXs8rzcP2PaO275ake4NlgEuJI1w3UkBQAfKp7iPh630+70ya0jEMjXQhkK5zIkikMJOfrHvye+mOPga3W0iswZBFDMJk5jcCJGlAzjplj7qkdf0eK47F5Sw+TSCddvigPUY5jyoBG1LUHtr7Xpo/nx2cDL7Qj4Pu6+6omLh2eWyia305RclUlS9NyhmZztcyM23JDcwVz0OKauDozdX2o3nZsLedYoo+0QqZBEpDttYZ2kkj3V32fAwhIWC8vIoQciBZEMYGc7VLIXC57g1AM8AJRd/zio3DuzjnVfaxo9xo0c11YTbrZCZZLOYZQAnMnYydU7zjmOdWJJHuUjnzGORwefLrSe3o8jfCTXd7PACD2EsoaM4IIDHbvYZHRmNAck912ms2Mqg4ewlcA9fWMbAfjXFwTw1a6lbSXV7GtxPPLKGaTmYwrsqxp9UKAOlO0mgxm6juvWDxRNEoBGza5BORjr6oqGuuAoi8rQ3FzbJOS0sUEgWNy3zjgqSpPeVIoBHjeX+TYLzcZW0u8kCuebSW6M0TjPfhCDnn8yp+9ujcX11eR4ePT7VkixzBmmRZWYH9VNo+15U62mhwxWwtY0CwhCm3yOQck9Sc5zWjhjhqGwt/k8IJTLElzuZt3Xce/wAKAq3TtBmudOjePTw1zKizLem5TtjK2GEudu4c/o55DlU9q2mfKtV0+K7GS1g5mQN6rMDGWRsdV3d3fip6DgNYcrb3d5bwkk9hFInZjJyQhZCyjyBFTUuhRtdxXZLdpFE0SjPq7XIJJGOvKgFPhrT47LWri3tlEcElosxjX5gdXCblHdkH8KUEH/stF/x4/wD6gVbi6HGLw3mW7Uw9iRn1du4N0x1yKQ+KdGSK1g0e0WaR2mjfJUsI4xJ2ju8mAo6YA60BjWS91q9xG9mL2O2ii7OKSVUjQybi0uxgQzHAGe7HnWjTtN1i17RLS3jigaQvHE04bswwXKKcfN3AkDuzTvrvCcdzKs6yTW9wq7O1t2CuVznY4IKsM+INduk6QYE2tcTzEnJeVlLdAMDaAAOXQDvN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2" name="Picture 4" descr="bd0501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2" y="1628800"/>
            <a:ext cx="1371035" cy="151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5" descr="Zastava-EU--nerabljena_4d3771a794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66" y="4365104"/>
            <a:ext cx="1700247" cy="955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9" descr="Flag_of_Slovenia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4828" y="4365104"/>
            <a:ext cx="1778527" cy="1041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4582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altLang="sl-SI" sz="2800" b="1" dirty="0">
              <a:latin typeface="Arial" charset="0"/>
            </a:endParaRPr>
          </a:p>
          <a:p>
            <a:pPr>
              <a:buFont typeface="Wingdings" pitchFamily="2" charset="2"/>
              <a:buChar char="è"/>
            </a:pPr>
            <a:endParaRPr lang="sl-SI" altLang="sl-SI" sz="3600" dirty="0">
              <a:latin typeface="Arial" charset="0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305973" y="1484784"/>
            <a:ext cx="8758422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71575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endParaRPr lang="sl-SI" altLang="sl-SI" sz="3600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sz="2000" dirty="0" smtClean="0">
              <a:latin typeface="Arial" charset="0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3995936" y="1196752"/>
            <a:ext cx="1083568" cy="1058416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/>
              <a:t>2</a:t>
            </a:r>
            <a:r>
              <a:rPr lang="sl-SI" sz="3600" b="1" dirty="0" smtClean="0"/>
              <a:t>. </a:t>
            </a:r>
            <a:endParaRPr lang="sl-SI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192796" y="2636912"/>
            <a:ext cx="6984776" cy="2448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Theoretical</a:t>
            </a:r>
            <a:r>
              <a:rPr lang="sl-SI" altLang="sl-SI" sz="3200" b="1" dirty="0">
                <a:latin typeface="Arial" charset="0"/>
              </a:rPr>
              <a:t> and </a:t>
            </a:r>
            <a:r>
              <a:rPr lang="sl-SI" altLang="sl-SI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comparative</a:t>
            </a:r>
            <a:r>
              <a:rPr lang="sl-SI" alt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sl-SI" altLang="sl-SI" sz="3200" b="1" dirty="0" smtClean="0">
                <a:latin typeface="Arial" charset="0"/>
              </a:rPr>
              <a:t>aspects in </a:t>
            </a:r>
            <a:r>
              <a:rPr lang="sl-SI" altLang="sl-SI" sz="3200" b="1" dirty="0" err="1" smtClean="0">
                <a:latin typeface="Arial" charset="0"/>
              </a:rPr>
              <a:t>PARs</a:t>
            </a:r>
            <a:r>
              <a:rPr lang="sl-SI" altLang="sl-SI" sz="3200" b="1" dirty="0" smtClean="0">
                <a:latin typeface="Arial" charset="0"/>
              </a:rPr>
              <a:t> </a:t>
            </a:r>
          </a:p>
        </p:txBody>
      </p:sp>
      <p:sp>
        <p:nvSpPr>
          <p:cNvPr id="9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10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620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46012"/>
            <a:ext cx="8678169" cy="688769"/>
          </a:xfrm>
        </p:spPr>
        <p:txBody>
          <a:bodyPr>
            <a:noAutofit/>
          </a:bodyPr>
          <a:lstStyle/>
          <a:p>
            <a:r>
              <a:rPr lang="en-GB" dirty="0"/>
              <a:t>Modernization of </a:t>
            </a:r>
            <a:r>
              <a:rPr lang="sl-SI" dirty="0" smtClean="0"/>
              <a:t>PA – </a:t>
            </a:r>
            <a:r>
              <a:rPr lang="sl-SI" u="sng" dirty="0" err="1" smtClean="0"/>
              <a:t>theories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14" y="1475024"/>
            <a:ext cx="8424936" cy="5391251"/>
          </a:xfrm>
        </p:spPr>
        <p:txBody>
          <a:bodyPr>
            <a:normAutofit/>
          </a:bodyPr>
          <a:lstStyle/>
          <a:p>
            <a:pPr marL="360000">
              <a:spcBef>
                <a:spcPts val="1000"/>
              </a:spcBef>
            </a:pPr>
            <a:r>
              <a:rPr lang="sl-SI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Rechsstaat</a:t>
            </a:r>
            <a:r>
              <a:rPr lang="sl-SI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sl-SI" sz="2400" dirty="0" smtClean="0"/>
              <a:t>Weberian </a:t>
            </a:r>
            <a:r>
              <a:rPr lang="sl-SI" sz="2400" dirty="0"/>
              <a:t>State</a:t>
            </a:r>
          </a:p>
          <a:p>
            <a:pPr marL="360000">
              <a:spcBef>
                <a:spcPts val="1000"/>
              </a:spcBef>
            </a:pPr>
            <a:r>
              <a:rPr lang="sl-SI" sz="2400" dirty="0"/>
              <a:t>F</a:t>
            </a:r>
            <a:r>
              <a:rPr lang="en-GB" sz="2400" dirty="0"/>
              <a:t>rom strict </a:t>
            </a:r>
            <a:r>
              <a:rPr lang="en-GB" sz="2400" dirty="0" smtClean="0">
                <a:solidFill>
                  <a:schemeClr val="tx1"/>
                </a:solidFill>
              </a:rPr>
              <a:t>authoritative functioning </a:t>
            </a:r>
            <a:r>
              <a:rPr lang="en-GB" sz="2400" b="1" dirty="0" smtClean="0">
                <a:solidFill>
                  <a:schemeClr val="tx1"/>
                </a:solidFill>
              </a:rPr>
              <a:t>to partnership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60000">
              <a:spcBef>
                <a:spcPts val="1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80´s </a:t>
            </a:r>
            <a:r>
              <a:rPr lang="en-GB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l-SI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</a:t>
            </a:r>
            <a:r>
              <a:rPr lang="sl-SI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Public Management</a:t>
            </a:r>
            <a:r>
              <a:rPr lang="en-GB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– introduction of private sector principles/methods, </a:t>
            </a:r>
            <a:r>
              <a:rPr lang="en-GB" sz="2400" b="1" dirty="0" smtClean="0">
                <a:solidFill>
                  <a:schemeClr val="tx1"/>
                </a:solidFill>
              </a:rPr>
              <a:t>efficiency</a:t>
            </a:r>
            <a:r>
              <a:rPr lang="en-GB" sz="2400" dirty="0" smtClean="0">
                <a:solidFill>
                  <a:schemeClr val="tx1"/>
                </a:solidFill>
              </a:rPr>
              <a:t> of management, democracy &amp; </a:t>
            </a:r>
            <a:r>
              <a:rPr lang="en-GB" sz="2400" b="1" dirty="0" smtClean="0">
                <a:solidFill>
                  <a:schemeClr val="tx1"/>
                </a:solidFill>
              </a:rPr>
              <a:t>user orientation</a:t>
            </a:r>
            <a:r>
              <a:rPr lang="sl-SI" sz="2400" b="1" dirty="0" smtClean="0">
                <a:solidFill>
                  <a:schemeClr val="tx1"/>
                </a:solidFill>
              </a:rPr>
              <a:t> </a:t>
            </a:r>
            <a:r>
              <a:rPr lang="bs-Latn-BA" altLang="sl-SI" sz="2400" u="sng" dirty="0"/>
              <a:t>(economic values</a:t>
            </a:r>
            <a:r>
              <a:rPr lang="bs-Latn-BA" altLang="sl-SI" sz="2400" u="sng" dirty="0" smtClean="0"/>
              <a:t>)</a:t>
            </a:r>
            <a:r>
              <a:rPr lang="bs-Latn-BA" altLang="sl-SI" sz="2400" dirty="0" smtClean="0">
                <a:latin typeface="Arial" charset="0"/>
              </a:rPr>
              <a:t> </a:t>
            </a:r>
            <a:endParaRPr lang="sl-SI" sz="2400" b="1" dirty="0" smtClean="0">
              <a:solidFill>
                <a:schemeClr val="tx1"/>
              </a:solidFill>
            </a:endParaRPr>
          </a:p>
          <a:p>
            <a:pPr marL="3600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l-SI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</a:t>
            </a:r>
            <a:r>
              <a:rPr lang="sl-SI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-Weberian State &amp; </a:t>
            </a:r>
          </a:p>
          <a:p>
            <a:pPr marL="3600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(Public) Governance </a:t>
            </a:r>
            <a:r>
              <a:rPr lang="bs-Latn-BA" altLang="sl-SI" sz="1800" u="sng" dirty="0" smtClean="0">
                <a:latin typeface="Arial" charset="0"/>
              </a:rPr>
              <a:t>(</a:t>
            </a:r>
            <a:r>
              <a:rPr lang="bs-Latn-BA" altLang="sl-SI" sz="2400" u="sng" dirty="0"/>
              <a:t>legal, democratic, ecological, social values)</a:t>
            </a:r>
            <a:r>
              <a:rPr lang="bs-Latn-BA" altLang="sl-SI" sz="2400" dirty="0"/>
              <a:t>: openness, transparency, citizens’ rights protection, etics, environment protection, citizens’ engagement and participation, responsiveness, etc.  </a:t>
            </a:r>
          </a:p>
          <a:p>
            <a:endParaRPr lang="sl-SI" dirty="0"/>
          </a:p>
        </p:txBody>
      </p:sp>
      <p:sp>
        <p:nvSpPr>
          <p:cNvPr id="5" name="Smeško 8"/>
          <p:cNvSpPr/>
          <p:nvPr/>
        </p:nvSpPr>
        <p:spPr>
          <a:xfrm>
            <a:off x="7884368" y="3429000"/>
            <a:ext cx="934374" cy="828186"/>
          </a:xfrm>
          <a:prstGeom prst="smileyFace">
            <a:avLst>
              <a:gd name="adj" fmla="val 465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11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64393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012"/>
            <a:ext cx="8857682" cy="688769"/>
          </a:xfrm>
        </p:spPr>
        <p:txBody>
          <a:bodyPr>
            <a:noAutofit/>
          </a:bodyPr>
          <a:lstStyle/>
          <a:p>
            <a:r>
              <a:rPr lang="en-GB" dirty="0"/>
              <a:t>Modernization of </a:t>
            </a:r>
            <a:r>
              <a:rPr lang="sl-SI" dirty="0" smtClean="0"/>
              <a:t>PA - </a:t>
            </a:r>
            <a:r>
              <a:rPr lang="sl-SI" u="sng" dirty="0" smtClean="0"/>
              <a:t>documents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73" y="1412776"/>
            <a:ext cx="8812875" cy="4536504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tx1"/>
                </a:solidFill>
              </a:rPr>
              <a:t>Basic s</a:t>
            </a:r>
            <a:r>
              <a:rPr lang="en-US" sz="2400" dirty="0" err="1" smtClean="0">
                <a:solidFill>
                  <a:schemeClr val="tx1"/>
                </a:solidFill>
              </a:rPr>
              <a:t>ource</a:t>
            </a:r>
            <a:r>
              <a:rPr lang="sl-SI" sz="2400" dirty="0" smtClean="0">
                <a:solidFill>
                  <a:schemeClr val="tx1"/>
                </a:solidFill>
              </a:rPr>
              <a:t>s</a:t>
            </a:r>
            <a:r>
              <a:rPr lang="sl-SI" sz="2400" dirty="0" smtClean="0"/>
              <a:t>:</a:t>
            </a:r>
            <a:r>
              <a:rPr lang="sl-SI" sz="2400" dirty="0" smtClean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900"/>
              </a:spcBef>
            </a:pP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sl-SI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Bank</a:t>
            </a:r>
          </a:p>
          <a:p>
            <a:pPr lvl="1">
              <a:spcBef>
                <a:spcPts val="900"/>
              </a:spcBef>
            </a:pP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OECD</a:t>
            </a:r>
          </a:p>
          <a:p>
            <a:pPr lvl="1">
              <a:spcBef>
                <a:spcPts val="900"/>
              </a:spcBef>
            </a:pPr>
            <a:r>
              <a:rPr lang="sl-SI" sz="2400" dirty="0" err="1"/>
              <a:t>I</a:t>
            </a:r>
            <a:r>
              <a:rPr lang="sl-SI" sz="2400" dirty="0" err="1" smtClean="0">
                <a:solidFill>
                  <a:schemeClr val="tx1"/>
                </a:solidFill>
              </a:rPr>
              <a:t>nitial</a:t>
            </a:r>
            <a:r>
              <a:rPr lang="sl-SI" sz="2400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</a:t>
            </a:r>
            <a:r>
              <a:rPr lang="en-US" sz="2400" dirty="0" smtClean="0">
                <a:solidFill>
                  <a:schemeClr val="tx1"/>
                </a:solidFill>
              </a:rPr>
              <a:t>‘s White Paper on European Governance</a:t>
            </a:r>
            <a:r>
              <a:rPr lang="sl-SI" sz="2400" dirty="0" smtClean="0">
                <a:solidFill>
                  <a:schemeClr val="tx1"/>
                </a:solidFill>
              </a:rPr>
              <a:t> (2001)</a:t>
            </a:r>
          </a:p>
          <a:p>
            <a:pPr lvl="1">
              <a:spcBef>
                <a:spcPts val="900"/>
              </a:spcBef>
            </a:pPr>
            <a:r>
              <a:rPr lang="sl-SI" sz="2400" dirty="0" err="1" smtClean="0">
                <a:solidFill>
                  <a:schemeClr val="tx1"/>
                </a:solidFill>
              </a:rPr>
              <a:t>L</a:t>
            </a:r>
            <a:r>
              <a:rPr lang="sl-SI" sz="2400" dirty="0" err="1" smtClean="0"/>
              <a:t>ater</a:t>
            </a:r>
            <a:r>
              <a:rPr lang="sl-SI" sz="2400" dirty="0" smtClean="0"/>
              <a:t>: Good Adm by 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ombudsman‘s Code </a:t>
            </a:r>
            <a:r>
              <a:rPr lang="sl-SI" sz="2400" dirty="0" smtClean="0"/>
              <a:t>(2001- )</a:t>
            </a:r>
          </a:p>
          <a:p>
            <a:pPr lvl="1">
              <a:spcBef>
                <a:spcPts val="900"/>
              </a:spcBef>
            </a:pPr>
            <a:r>
              <a:rPr lang="sl-SI" sz="2400" dirty="0" err="1"/>
              <a:t>T</a:t>
            </a:r>
            <a:r>
              <a:rPr lang="sl-SI" sz="2400" dirty="0" err="1" smtClean="0"/>
              <a:t>oday</a:t>
            </a:r>
            <a:r>
              <a:rPr lang="sl-SI" sz="2400" dirty="0" smtClean="0"/>
              <a:t>: Article 41 of </a:t>
            </a:r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Charter </a:t>
            </a:r>
            <a:r>
              <a:rPr lang="sl-SI" sz="2400" dirty="0" smtClean="0"/>
              <a:t>(2010)</a:t>
            </a:r>
          </a:p>
          <a:p>
            <a:endParaRPr lang="sl-SI" dirty="0"/>
          </a:p>
        </p:txBody>
      </p:sp>
      <p:sp>
        <p:nvSpPr>
          <p:cNvPr id="7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12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25958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86995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sl-SI" altLang="sl-SI" sz="2400" dirty="0">
                <a:latin typeface="Arial" pitchFamily="34" charset="0"/>
              </a:rPr>
              <a:t/>
            </a:r>
            <a:br>
              <a:rPr lang="sl-SI" altLang="sl-SI" sz="2400" dirty="0">
                <a:latin typeface="Arial" pitchFamily="34" charset="0"/>
              </a:rPr>
            </a:br>
            <a:r>
              <a:rPr lang="sl-SI" altLang="sl-SI" sz="3600" b="1" dirty="0" smtClean="0">
                <a:latin typeface="Arial" pitchFamily="34" charset="0"/>
              </a:rPr>
              <a:t>Basic </a:t>
            </a:r>
            <a:r>
              <a:rPr lang="sl-SI" altLang="sl-SI" sz="3600" b="1" dirty="0" err="1" smtClean="0">
                <a:latin typeface="Arial" pitchFamily="34" charset="0"/>
              </a:rPr>
              <a:t>goals</a:t>
            </a:r>
            <a:r>
              <a:rPr lang="sl-SI" altLang="sl-SI" sz="3600" b="1" dirty="0" smtClean="0">
                <a:latin typeface="Arial" pitchFamily="34" charset="0"/>
              </a:rPr>
              <a:t> of PAR/</a:t>
            </a:r>
            <a:r>
              <a:rPr lang="sl-SI" altLang="sl-SI" sz="3600" b="1" dirty="0" err="1" smtClean="0">
                <a:latin typeface="Arial" pitchFamily="34" charset="0"/>
              </a:rPr>
              <a:t>modernization</a:t>
            </a:r>
            <a:r>
              <a:rPr lang="sl-SI" altLang="sl-SI" sz="3600" b="1" dirty="0" smtClean="0">
                <a:latin typeface="Arial" pitchFamily="34" charset="0"/>
              </a:rPr>
              <a:t> </a:t>
            </a:r>
            <a:br>
              <a:rPr lang="sl-SI" altLang="sl-SI" sz="3600" b="1" dirty="0" smtClean="0">
                <a:latin typeface="Arial" pitchFamily="34" charset="0"/>
              </a:rPr>
            </a:br>
            <a:r>
              <a:rPr lang="sl-SI" altLang="sl-SI" sz="3600" b="1" dirty="0" smtClean="0">
                <a:latin typeface="Arial" pitchFamily="34" charset="0"/>
              </a:rPr>
              <a:t>(in EU …)</a:t>
            </a:r>
            <a:endParaRPr lang="sl-SI" altLang="sl-SI" sz="3600" b="1" dirty="0">
              <a:latin typeface="Arial" pitchFamily="34" charset="0"/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924800" cy="419100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sl-SI" altLang="sl-SI" sz="2400" dirty="0">
              <a:latin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sl-SI" altLang="sl-SI" sz="2400" dirty="0">
              <a:latin typeface="Arial" pitchFamily="34" charset="0"/>
            </a:endParaRPr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323528" y="2059048"/>
            <a:ext cx="8243888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tabLst>
                <a:tab pos="209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tabLst>
                <a:tab pos="209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tabLst>
                <a:tab pos="209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l" eaLnBrk="0" hangingPunct="0">
              <a:tabLst>
                <a:tab pos="209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algn="l" eaLnBrk="0" hangingPunct="0">
              <a:tabLst>
                <a:tab pos="209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sl-SI" altLang="sl-SI" dirty="0"/>
              <a:t>  </a:t>
            </a:r>
            <a:r>
              <a:rPr lang="en-GB" altLang="sl-SI" dirty="0"/>
              <a:t>To plan</a:t>
            </a:r>
            <a:r>
              <a:rPr lang="sl-SI" altLang="sl-SI" dirty="0"/>
              <a:t> &amp;</a:t>
            </a:r>
            <a:r>
              <a:rPr lang="en-GB" altLang="sl-SI" dirty="0"/>
              <a:t>control the </a:t>
            </a:r>
            <a:r>
              <a:rPr lang="en-GB" alt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public </a:t>
            </a:r>
            <a:r>
              <a:rPr lang="en-GB" alt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policies</a:t>
            </a:r>
            <a:endParaRPr lang="sl-SI" alt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15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sl-SI" altLang="sl-SI" b="1" dirty="0" smtClean="0"/>
              <a:t>  </a:t>
            </a:r>
            <a:r>
              <a:rPr lang="sl-SI" altLang="sl-SI" dirty="0" smtClean="0"/>
              <a:t>T</a:t>
            </a:r>
            <a:r>
              <a:rPr lang="en-GB" altLang="sl-SI" dirty="0" smtClean="0"/>
              <a:t>o </a:t>
            </a:r>
            <a:r>
              <a:rPr lang="en-GB" altLang="sl-SI" b="1" dirty="0"/>
              <a:t>protect public interests</a:t>
            </a:r>
            <a:r>
              <a:rPr lang="sl-SI" altLang="sl-SI" dirty="0"/>
              <a:t>; </a:t>
            </a:r>
            <a:r>
              <a:rPr lang="en-GB" altLang="sl-SI" dirty="0"/>
              <a:t>regulate fields where the </a:t>
            </a:r>
            <a:endParaRPr lang="sl-SI" altLang="sl-SI" dirty="0"/>
          </a:p>
          <a:p>
            <a:pPr eaLnBrk="1" hangingPunct="1">
              <a:lnSpc>
                <a:spcPct val="115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sl-SI" altLang="sl-SI" dirty="0"/>
              <a:t>		</a:t>
            </a:r>
            <a:r>
              <a:rPr lang="en-GB" altLang="sl-SI" dirty="0"/>
              <a:t>market would not function in that respect</a:t>
            </a:r>
            <a:endParaRPr lang="sl-SI" altLang="sl-SI" dirty="0"/>
          </a:p>
          <a:p>
            <a:pPr eaLnBrk="1" hangingPunct="1">
              <a:lnSpc>
                <a:spcPct val="115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altLang="sl-SI" sz="800" dirty="0"/>
          </a:p>
          <a:p>
            <a:pPr eaLnBrk="1" hangingPunct="1">
              <a:lnSpc>
                <a:spcPct val="115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sl-SI" altLang="sl-SI" dirty="0"/>
              <a:t>  </a:t>
            </a:r>
            <a:r>
              <a:rPr lang="en-GB" altLang="sl-SI" dirty="0" smtClean="0"/>
              <a:t>To </a:t>
            </a:r>
            <a:r>
              <a:rPr lang="en-GB" altLang="sl-SI" b="1" dirty="0"/>
              <a:t>create an enabling environment to stimulate </a:t>
            </a:r>
            <a:endParaRPr lang="sl-SI" altLang="sl-SI" b="1" dirty="0"/>
          </a:p>
          <a:p>
            <a:pPr eaLnBrk="1" hangingPunct="1">
              <a:lnSpc>
                <a:spcPct val="115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sl-SI" altLang="sl-SI" b="1" dirty="0"/>
              <a:t>     </a:t>
            </a:r>
            <a:r>
              <a:rPr lang="en-GB" alt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 and investment </a:t>
            </a:r>
            <a:endParaRPr lang="sl-SI" alt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15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sl-SI" altLang="sl-SI" dirty="0"/>
              <a:t>    </a:t>
            </a:r>
            <a:r>
              <a:rPr lang="en-GB" altLang="sl-SI" dirty="0"/>
              <a:t>(economic progress and sustainable social development</a:t>
            </a:r>
            <a:r>
              <a:rPr lang="sl-SI" altLang="sl-SI" dirty="0"/>
              <a:t>)</a:t>
            </a:r>
            <a:endParaRPr lang="en-GB" altLang="sl-SI" dirty="0"/>
          </a:p>
        </p:txBody>
      </p:sp>
      <p:sp>
        <p:nvSpPr>
          <p:cNvPr id="6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13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36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  <p:bldP spid="3010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50825"/>
            <a:ext cx="8316912" cy="1190625"/>
          </a:xfrm>
        </p:spPr>
        <p:txBody>
          <a:bodyPr/>
          <a:lstStyle/>
          <a:p>
            <a:pPr algn="ctr"/>
            <a:r>
              <a:rPr lang="sl-SI" altLang="sl-SI" sz="3600" b="1" dirty="0" err="1" smtClean="0">
                <a:latin typeface="Arial" charset="0"/>
              </a:rPr>
              <a:t>Dimensions</a:t>
            </a:r>
            <a:r>
              <a:rPr lang="sl-SI" altLang="sl-SI" sz="3600" b="1" dirty="0" smtClean="0">
                <a:latin typeface="Arial" charset="0"/>
              </a:rPr>
              <a:t> of PAR</a:t>
            </a:r>
            <a:endParaRPr lang="sl-SI" altLang="sl-SI" sz="3600" b="1" dirty="0">
              <a:latin typeface="Arial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84784"/>
            <a:ext cx="7850187" cy="4724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l-SI" altLang="sl-SI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Functional</a:t>
            </a:r>
            <a:endParaRPr lang="sl-SI" altLang="sl-SI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endParaRPr lang="sl-SI" altLang="sl-SI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sl-SI" alt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Organizational</a:t>
            </a:r>
          </a:p>
          <a:p>
            <a:pPr>
              <a:buFont typeface="Wingdings" pitchFamily="2" charset="2"/>
              <a:buChar char="§"/>
            </a:pPr>
            <a:endParaRPr lang="sl-SI" alt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sl-SI" altLang="sl-SI" sz="2400" b="1" dirty="0" err="1" smtClean="0">
                <a:latin typeface="Arial" charset="0"/>
              </a:rPr>
              <a:t>Managerial</a:t>
            </a:r>
            <a:r>
              <a:rPr lang="sl-SI" altLang="sl-SI" sz="2400" b="1" dirty="0">
                <a:latin typeface="Arial" charset="0"/>
              </a:rPr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sl-SI" altLang="sl-SI" sz="2400" dirty="0">
                <a:latin typeface="Arial" charset="0"/>
              </a:rPr>
              <a:t>HRM</a:t>
            </a:r>
          </a:p>
          <a:p>
            <a:pPr lvl="1">
              <a:buFont typeface="Wingdings" pitchFamily="2" charset="2"/>
              <a:buChar char="§"/>
            </a:pPr>
            <a:r>
              <a:rPr lang="sl-SI" altLang="sl-SI" sz="2400" dirty="0">
                <a:latin typeface="Arial" charset="0"/>
              </a:rPr>
              <a:t>Public </a:t>
            </a:r>
            <a:r>
              <a:rPr lang="sl-SI" altLang="sl-SI" sz="2400" dirty="0" err="1">
                <a:latin typeface="Arial" charset="0"/>
              </a:rPr>
              <a:t>finances</a:t>
            </a:r>
            <a:r>
              <a:rPr lang="sl-SI" altLang="sl-SI" sz="2400" dirty="0">
                <a:latin typeface="Arial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sl-SI" altLang="sl-SI" sz="2400" dirty="0" smtClean="0">
                <a:latin typeface="Arial" charset="0"/>
              </a:rPr>
              <a:t>IT …</a:t>
            </a:r>
          </a:p>
          <a:p>
            <a:pPr lvl="1">
              <a:buFont typeface="Wingdings" pitchFamily="2" charset="2"/>
              <a:buChar char="§"/>
            </a:pPr>
            <a:endParaRPr lang="sl-SI" altLang="sl-SI" sz="2400" dirty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sl-SI" altLang="sl-SI" sz="2400" b="1" dirty="0" smtClean="0">
                <a:latin typeface="Arial" charset="0"/>
              </a:rPr>
              <a:t>Processual</a:t>
            </a:r>
            <a:r>
              <a:rPr lang="sl-SI" altLang="sl-SI" sz="2400" b="1" dirty="0">
                <a:latin typeface="Arial" charset="0"/>
              </a:rPr>
              <a:t>?</a:t>
            </a:r>
          </a:p>
          <a:p>
            <a:pPr>
              <a:buFont typeface="Wingdings" pitchFamily="2" charset="2"/>
              <a:buChar char="§"/>
            </a:pPr>
            <a:endParaRPr lang="sl-SI" altLang="sl-SI" sz="2400" dirty="0">
              <a:latin typeface="Arial" charset="0"/>
            </a:endParaRPr>
          </a:p>
          <a:p>
            <a:pPr>
              <a:buFont typeface="Symbol" pitchFamily="18" charset="2"/>
              <a:buChar char="*"/>
            </a:pPr>
            <a:endParaRPr lang="en-US" altLang="sl-SI" sz="2000" dirty="0">
              <a:latin typeface="Arial" charset="0"/>
            </a:endParaRPr>
          </a:p>
        </p:txBody>
      </p:sp>
      <p:graphicFrame>
        <p:nvGraphicFramePr>
          <p:cNvPr id="21914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6517568"/>
              </p:ext>
            </p:extLst>
          </p:nvPr>
        </p:nvGraphicFramePr>
        <p:xfrm>
          <a:off x="4572000" y="1916832"/>
          <a:ext cx="3236913" cy="324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0" name="Clip" r:id="rId4" imgW="3452400" imgH="3458520" progId="MS_ClipArt_Gallery.2">
                  <p:embed/>
                </p:oleObj>
              </mc:Choice>
              <mc:Fallback>
                <p:oleObj name="Clip" r:id="rId4" imgW="3452400" imgH="3458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16832"/>
                        <a:ext cx="3236913" cy="324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14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2222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2" y="116632"/>
            <a:ext cx="9144000" cy="1536171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sl-SI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generations</a:t>
            </a:r>
            <a:r>
              <a:rPr lang="sl-SI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polit-adm. procedures </a:t>
            </a:r>
            <a:r>
              <a:rPr lang="sl-SI" sz="1100" b="0" dirty="0" smtClean="0">
                <a:solidFill>
                  <a:schemeClr val="tx1"/>
                </a:solidFill>
              </a:rPr>
              <a:t>(Barnes, 08)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948065"/>
              </p:ext>
            </p:extLst>
          </p:nvPr>
        </p:nvGraphicFramePr>
        <p:xfrm>
          <a:off x="0" y="836713"/>
          <a:ext cx="9144000" cy="5254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792"/>
                <a:gridCol w="2978339"/>
                <a:gridCol w="3465869"/>
              </a:tblGrid>
              <a:tr h="768084">
                <a:tc>
                  <a:txBody>
                    <a:bodyPr/>
                    <a:lstStyle/>
                    <a:p>
                      <a:pPr algn="l"/>
                      <a:r>
                        <a:rPr lang="sl-SI" sz="21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</a:t>
                      </a:r>
                      <a:r>
                        <a:rPr lang="sl-SI" sz="21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process</a:t>
                      </a:r>
                      <a:endParaRPr lang="sl-SI" sz="21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7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</a:t>
                      </a:r>
                      <a:endParaRPr lang="sl-SI" sz="27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r>
                        <a:rPr lang="sl-SI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problem-solving/</a:t>
                      </a:r>
                      <a:r>
                        <a:rPr lang="sl-SI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competences</a:t>
                      </a:r>
                      <a:endParaRPr lang="sl-SI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503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</a:t>
                      </a:r>
                      <a:r>
                        <a:rPr lang="sl-SI" sz="2400" b="1" u="sng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b="1" u="sng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authoritative</a:t>
                      </a:r>
                      <a:r>
                        <a:rPr lang="en-US" sz="2400" b="1" u="sng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decision-making</a:t>
                      </a:r>
                      <a:endParaRPr lang="en-US" sz="2400" b="1" u="sng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ivision</a:t>
                      </a:r>
                      <a:r>
                        <a:rPr lang="en-US" sz="2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powers</a:t>
                      </a:r>
                      <a:r>
                        <a:rPr lang="sl-SI" sz="2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sl-SI" sz="2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since</a:t>
                      </a:r>
                      <a:r>
                        <a:rPr lang="sl-SI" sz="2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19th </a:t>
                      </a:r>
                      <a:r>
                        <a:rPr lang="sl-SI" sz="2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century</a:t>
                      </a:r>
                      <a:endParaRPr lang="sl-SI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Judicial</a:t>
                      </a:r>
                      <a:r>
                        <a:rPr lang="sl-SI" sz="240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sl-SI" sz="2400" b="1" i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</a:t>
                      </a:r>
                      <a:r>
                        <a:rPr lang="sl-SI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4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</a:t>
                      </a:r>
                      <a:endParaRPr lang="sl-SI" sz="240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/>
                </a:tc>
              </a:tr>
              <a:tr h="1353903">
                <a:tc>
                  <a:txBody>
                    <a:bodyPr/>
                    <a:lstStyle/>
                    <a:p>
                      <a:pPr algn="l"/>
                      <a:r>
                        <a:rPr lang="en-US" sz="24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Executive-adm</a:t>
                      </a:r>
                      <a:r>
                        <a:rPr lang="sl-SI" sz="24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implementational</a:t>
                      </a:r>
                      <a:r>
                        <a:rPr lang="sl-SI" sz="24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decision-making</a:t>
                      </a:r>
                      <a:endParaRPr lang="en-US" sz="2400" b="0" u="sng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Co.decision</a:t>
                      </a:r>
                      <a:r>
                        <a:rPr lang="sl-SI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-making at</a:t>
                      </a:r>
                      <a:r>
                        <a:rPr lang="sl-SI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r>
                        <a:rPr lang="sl-SI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EU </a:t>
                      </a:r>
                      <a:r>
                        <a:rPr lang="sl-SI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</a:t>
                      </a:r>
                      <a:r>
                        <a:rPr lang="sl-SI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sl-SI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WW2</a:t>
                      </a:r>
                      <a:endParaRPr lang="sl-SI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Normative</a:t>
                      </a:r>
                      <a:r>
                        <a:rPr lang="sl-SI" sz="240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sl-SI" sz="2400" b="1" i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</a:t>
                      </a:r>
                      <a:r>
                        <a:rPr lang="sl-SI" sz="24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</a:t>
                      </a:r>
                      <a:r>
                        <a:rPr lang="sl-SI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l-SI" sz="24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</a:t>
                      </a:r>
                      <a:r>
                        <a:rPr lang="sl-SI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</a:t>
                      </a:r>
                      <a:r>
                        <a:rPr lang="sl-SI" sz="24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managerial</a:t>
                      </a:r>
                      <a:r>
                        <a:rPr lang="sl-SI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etc. </a:t>
                      </a:r>
                      <a:r>
                        <a:rPr lang="sl-SI" sz="2400" i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</a:t>
                      </a:r>
                      <a:endParaRPr lang="en-US" sz="2400" i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/>
                </a:tc>
              </a:tr>
              <a:tr h="1776748"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400" b="1" i="1" baseline="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ublic policy cycle</a:t>
                      </a:r>
                      <a:r>
                        <a:rPr lang="sl-SI" sz="2400" b="1" i="0" baseline="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l"/>
                      <a:r>
                        <a:rPr lang="sl-SI" sz="2400" b="1" i="0" baseline="0" noProof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societal</a:t>
                      </a:r>
                      <a:r>
                        <a:rPr lang="sl-SI" sz="2400" b="1" i="0" baseline="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400" b="1" i="0" baseline="0" noProof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dialogue</a:t>
                      </a:r>
                      <a:endParaRPr lang="sl-SI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i="0" kern="1200" baseline="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Coordination of interests at policies‘ </a:t>
                      </a:r>
                      <a:r>
                        <a:rPr lang="sl-SI" sz="2400" b="1" i="0" kern="1200" baseline="0" noProof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design</a:t>
                      </a:r>
                      <a:r>
                        <a:rPr lang="sl-SI" sz="2400" b="1" i="0" kern="1200" baseline="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sl-SI" sz="2400" b="1" i="0" kern="1200" baseline="0" noProof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</a:t>
                      </a:r>
                      <a:r>
                        <a:rPr lang="sl-SI" sz="2400" b="1" i="0" kern="1200" baseline="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sl-SI" sz="2400" b="1" i="0" kern="1200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baseline="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Administrative</a:t>
                      </a:r>
                      <a:r>
                        <a:rPr lang="sl-SI" sz="2400" b="1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Altruism</a:t>
                      </a:r>
                      <a:r>
                        <a:rPr lang="sl-SI" sz="2400" b="0" i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(p. </a:t>
                      </a:r>
                      <a:r>
                        <a:rPr lang="sl-SI" sz="2400" b="0" i="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</a:t>
                      </a:r>
                      <a:r>
                        <a:rPr lang="sl-SI" sz="2400" b="0" i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GB" sz="2400" b="0" i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(human) dialogue, multitasking, ADR skills, e-communication</a:t>
                      </a:r>
                      <a:r>
                        <a:rPr lang="sl-SI" sz="2400" b="0" i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etc.</a:t>
                      </a:r>
                      <a:endParaRPr lang="en-GB" sz="2400" b="0" i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8" name="Pravokotnik 7"/>
          <p:cNvSpPr/>
          <p:nvPr/>
        </p:nvSpPr>
        <p:spPr bwMode="auto">
          <a:xfrm>
            <a:off x="179512" y="6021288"/>
            <a:ext cx="8788400" cy="8367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sl-SI" sz="2400" b="1" dirty="0" smtClean="0">
                <a:latin typeface="Arial" pitchFamily="34" charset="0"/>
                <a:cs typeface="Arial" pitchFamily="34" charset="0"/>
              </a:rPr>
              <a:t>Good PA 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participatory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+ efficient </a:t>
            </a:r>
            <a:endParaRPr lang="sl-SI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http://marketingmreza.com/portal/wp-content/uploads/2012/04/et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6213310"/>
            <a:ext cx="1401877" cy="480052"/>
          </a:xfrm>
          <a:prstGeom prst="rect">
            <a:avLst/>
          </a:prstGeom>
          <a:noFill/>
        </p:spPr>
      </p:pic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308304" y="6213310"/>
          <a:ext cx="1080120" cy="48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3" name="Clip" r:id="rId5" imgW="2923920" imgH="2192400" progId="">
                  <p:embed/>
                </p:oleObj>
              </mc:Choice>
              <mc:Fallback>
                <p:oleObj name="Clip" r:id="rId5" imgW="2923920" imgH="219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6213310"/>
                        <a:ext cx="1080120" cy="480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77498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892480" cy="1125372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NPM</a:t>
            </a:r>
            <a:r>
              <a:rPr lang="sl-SI" sz="3600" b="1" dirty="0" smtClean="0">
                <a:latin typeface="Arial" pitchFamily="34" charset="0"/>
              </a:rPr>
              <a:t> as reforms </a:t>
            </a:r>
            <a:r>
              <a:rPr lang="sl-SI" sz="3600" b="1" dirty="0" err="1" smtClean="0">
                <a:latin typeface="Arial" pitchFamily="34" charset="0"/>
              </a:rPr>
              <a:t>incentive</a:t>
            </a:r>
            <a:endParaRPr lang="sl-SI" sz="3600" b="1" dirty="0">
              <a:latin typeface="Arial" pitchFamily="34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988840"/>
            <a:ext cx="8964488" cy="439248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                 P</a:t>
            </a:r>
            <a:r>
              <a:rPr lang="sl-SI" sz="2400" b="1" dirty="0" smtClean="0">
                <a:solidFill>
                  <a:schemeClr val="tx1"/>
                </a:solidFill>
                <a:latin typeface="Arial" pitchFamily="34" charset="0"/>
              </a:rPr>
              <a:t>rivate </a:t>
            </a:r>
            <a:r>
              <a:rPr lang="sl-SI" sz="2400" b="1" dirty="0" err="1" smtClean="0">
                <a:solidFill>
                  <a:schemeClr val="tx1"/>
                </a:solidFill>
                <a:latin typeface="Arial" pitchFamily="34" charset="0"/>
              </a:rPr>
              <a:t>sector</a:t>
            </a:r>
            <a:r>
              <a:rPr lang="sl-SI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sl-SI" sz="2400" dirty="0" smtClean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sl-SI" sz="2400" dirty="0" err="1" smtClean="0">
                <a:solidFill>
                  <a:schemeClr val="tx1"/>
                </a:solidFill>
                <a:latin typeface="Arial" pitchFamily="34" charset="0"/>
              </a:rPr>
              <a:t>entrepreneurial</a:t>
            </a:r>
            <a:r>
              <a:rPr lang="sl-SI" sz="2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Arial" pitchFamily="34" charset="0"/>
              </a:rPr>
              <a:t>concept</a:t>
            </a:r>
            <a:r>
              <a:rPr lang="sl-SI" sz="2400" dirty="0" smtClean="0">
                <a:solidFill>
                  <a:schemeClr val="tx1"/>
                </a:solidFill>
                <a:latin typeface="Arial" pitchFamily="34" charset="0"/>
              </a:rPr>
              <a:t>/</a:t>
            </a:r>
            <a:r>
              <a:rPr lang="sl-SI" sz="2400" dirty="0" err="1" smtClean="0">
                <a:solidFill>
                  <a:schemeClr val="tx1"/>
                </a:solidFill>
                <a:latin typeface="Arial" pitchFamily="34" charset="0"/>
              </a:rPr>
              <a:t>methods</a:t>
            </a:r>
            <a:r>
              <a:rPr lang="sl-SI" sz="2400" dirty="0" smtClean="0">
                <a:solidFill>
                  <a:schemeClr val="tx1"/>
                </a:solidFill>
                <a:latin typeface="Arial" pitchFamily="34" charset="0"/>
              </a:rPr>
              <a:t>)</a:t>
            </a:r>
          </a:p>
          <a:p>
            <a:pPr lvl="4">
              <a:buFont typeface="Wingdings" pitchFamily="2" charset="2"/>
              <a:buChar char="Ø"/>
            </a:pPr>
            <a:r>
              <a:rPr lang="sl-SI" sz="2400" b="1" dirty="0" smtClean="0">
                <a:solidFill>
                  <a:schemeClr val="tx1"/>
                </a:solidFill>
              </a:rPr>
              <a:t> </a:t>
            </a:r>
            <a:r>
              <a:rPr lang="sl-SI" sz="2400" dirty="0" smtClean="0">
                <a:solidFill>
                  <a:schemeClr val="tx1"/>
                </a:solidFill>
              </a:rPr>
              <a:t>D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</a:rPr>
              <a:t>emocratization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4">
              <a:buFont typeface="Wingdings" pitchFamily="2" charset="2"/>
              <a:buChar char="Ø"/>
            </a:pPr>
            <a:r>
              <a:rPr lang="sl-SI" sz="2400" dirty="0" smtClean="0">
                <a:solidFill>
                  <a:schemeClr val="tx1"/>
                </a:solidFill>
              </a:rPr>
              <a:t> E</a:t>
            </a:r>
            <a:r>
              <a:rPr lang="sl-SI" sz="2400" dirty="0" smtClean="0">
                <a:solidFill>
                  <a:schemeClr val="tx1"/>
                </a:solidFill>
                <a:latin typeface="Arial" pitchFamily="34" charset="0"/>
              </a:rPr>
              <a:t>ffectiveness, efficiency</a:t>
            </a:r>
            <a:endParaRPr lang="sl-SI" sz="2400" dirty="0" smtClean="0">
              <a:solidFill>
                <a:schemeClr val="tx1"/>
              </a:solidFill>
              <a:latin typeface="Arial" pitchFamily="34" charset="0"/>
              <a:sym typeface="Symbol" pitchFamily="18" charset="2"/>
            </a:endParaRPr>
          </a:p>
          <a:p>
            <a:pPr lvl="4">
              <a:buClr>
                <a:schemeClr val="tx2"/>
              </a:buClr>
              <a:buFont typeface="Monotype Sorts" charset="2"/>
              <a:buNone/>
            </a:pPr>
            <a:r>
              <a:rPr lang="sl-SI" sz="2400" b="1" dirty="0" smtClean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			    </a:t>
            </a:r>
            <a:endParaRPr lang="sl-SI" sz="2400" b="1" dirty="0" smtClean="0">
              <a:solidFill>
                <a:schemeClr val="tx1"/>
              </a:solidFill>
              <a:sym typeface="Symbol" pitchFamily="18" charset="2"/>
            </a:endParaRPr>
          </a:p>
          <a:p>
            <a:pPr lvl="4">
              <a:buClr>
                <a:schemeClr val="tx2"/>
              </a:buClr>
              <a:buFont typeface="Monotype Sorts" charset="2"/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P</a:t>
            </a:r>
            <a:r>
              <a:rPr lang="sl-SI" sz="2400" b="1" dirty="0" smtClean="0">
                <a:solidFill>
                  <a:schemeClr val="tx1"/>
                </a:solidFill>
                <a:latin typeface="Arial" pitchFamily="34" charset="0"/>
              </a:rPr>
              <a:t>ublic </a:t>
            </a:r>
            <a:r>
              <a:rPr lang="sl-SI" sz="2400" b="1" dirty="0" err="1" smtClean="0">
                <a:solidFill>
                  <a:schemeClr val="tx1"/>
                </a:solidFill>
                <a:latin typeface="Arial" pitchFamily="34" charset="0"/>
              </a:rPr>
              <a:t>sector</a:t>
            </a:r>
            <a:r>
              <a:rPr lang="sl-SI" sz="2400" dirty="0" smtClean="0">
                <a:solidFill>
                  <a:schemeClr val="tx1"/>
                </a:solidFill>
                <a:latin typeface="Arial" pitchFamily="34" charset="0"/>
              </a:rPr>
              <a:t>  (public interest, legality …)</a:t>
            </a:r>
          </a:p>
          <a:p>
            <a:pPr algn="ctr">
              <a:buFontTx/>
              <a:buNone/>
            </a:pPr>
            <a:endParaRPr lang="sl-SI" sz="2400" dirty="0" smtClean="0">
              <a:latin typeface="Arial" pitchFamily="34" charset="0"/>
            </a:endParaRPr>
          </a:p>
          <a:p>
            <a:pPr>
              <a:buClr>
                <a:schemeClr val="tx2"/>
              </a:buClr>
              <a:buFont typeface="Monotype Sorts" charset="2"/>
              <a:buChar char="¨"/>
            </a:pPr>
            <a:endParaRPr lang="sl-SI" sz="2400" dirty="0" smtClean="0">
              <a:latin typeface="Arial" pitchFamily="34" charset="0"/>
            </a:endParaRPr>
          </a:p>
          <a:p>
            <a:pPr>
              <a:buClr>
                <a:schemeClr val="tx2"/>
              </a:buClr>
              <a:buFont typeface="Monotype Sorts" charset="2"/>
              <a:buChar char="¨"/>
            </a:pPr>
            <a:endParaRPr lang="sl-SI" sz="800" dirty="0" smtClean="0">
              <a:latin typeface="Arial" pitchFamily="34" charset="0"/>
            </a:endParaRPr>
          </a:p>
          <a:p>
            <a:endParaRPr lang="sl-SI" sz="1800" dirty="0">
              <a:latin typeface="Arial" pitchFamily="34" charset="0"/>
            </a:endParaRP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2411759" y="4615178"/>
            <a:ext cx="6480721" cy="960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eaLnBrk="0" hangingPunct="0">
              <a:buFont typeface="Monotype Sorts" charset="2"/>
              <a:buNone/>
            </a:pPr>
            <a:r>
              <a:rPr lang="sl-SI" sz="2400" dirty="0" smtClean="0"/>
              <a:t>NPM = </a:t>
            </a:r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Management and </a:t>
            </a:r>
            <a:endParaRPr lang="sl-SI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buFont typeface="Monotype Sorts" charset="2"/>
              <a:buNone/>
            </a:pPr>
            <a:r>
              <a:rPr lang="sl-SI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</a:t>
            </a:r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sl-SI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</a:t>
            </a:r>
            <a:r>
              <a:rPr lang="sl-SI" sz="2400" dirty="0" smtClean="0"/>
              <a:t>(Hood)</a:t>
            </a:r>
            <a:endParaRPr lang="sl-SI" sz="2400" dirty="0"/>
          </a:p>
        </p:txBody>
      </p:sp>
      <p:sp>
        <p:nvSpPr>
          <p:cNvPr id="178182" name="AutoShape 6"/>
          <p:cNvSpPr>
            <a:spLocks noChangeArrowheads="1"/>
          </p:cNvSpPr>
          <p:nvPr/>
        </p:nvSpPr>
        <p:spPr bwMode="auto">
          <a:xfrm rot="5400000">
            <a:off x="6372199" y="1988841"/>
            <a:ext cx="1440160" cy="2304255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r>
              <a:rPr lang="sl-SI" sz="2000" dirty="0"/>
              <a:t>          </a:t>
            </a:r>
            <a:r>
              <a:rPr lang="sl-SI" sz="2400" dirty="0"/>
              <a:t>conflict?</a:t>
            </a:r>
            <a:endParaRPr lang="en-US" sz="2400" dirty="0"/>
          </a:p>
        </p:txBody>
      </p:sp>
      <p:sp>
        <p:nvSpPr>
          <p:cNvPr id="11" name="Elipsa 10"/>
          <p:cNvSpPr/>
          <p:nvPr/>
        </p:nvSpPr>
        <p:spPr>
          <a:xfrm>
            <a:off x="107504" y="2780928"/>
            <a:ext cx="1872208" cy="1056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Steering</a:t>
            </a:r>
            <a:endParaRPr lang="sl-S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179512" y="4149080"/>
            <a:ext cx="1800200" cy="1056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Rowing</a:t>
            </a:r>
            <a:endParaRPr lang="sl-S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vosmerna navpična puščica 12"/>
          <p:cNvSpPr/>
          <p:nvPr/>
        </p:nvSpPr>
        <p:spPr>
          <a:xfrm>
            <a:off x="899592" y="3645024"/>
            <a:ext cx="360040" cy="936104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16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4632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216823"/>
            <a:ext cx="8101579" cy="854969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Governance </a:t>
            </a:r>
            <a:r>
              <a:rPr lang="sl-SI" dirty="0" smtClean="0"/>
              <a:t>= GG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0791" y="1201611"/>
            <a:ext cx="9036496" cy="5001420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sl-SI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sl-SI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blocks</a:t>
            </a:r>
            <a:r>
              <a:rPr lang="sl-SI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fficiency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articipative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strategic planning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l-SI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</a:p>
          <a:p>
            <a:pPr lvl="1">
              <a:lnSpc>
                <a:spcPct val="90000"/>
              </a:lnSpc>
              <a:buNone/>
            </a:pP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l-SI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l-SI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l-SI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l-S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l-SI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l-SI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ule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law</a:t>
            </a:r>
            <a:r>
              <a:rPr lang="sl-SI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impartial legal system, 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HR/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minorities, 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no </a:t>
            </a:r>
            <a:r>
              <a:rPr lang="sl-SI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corruption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judicial review 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</a:t>
            </a:r>
          </a:p>
        </p:txBody>
      </p:sp>
      <p:pic>
        <p:nvPicPr>
          <p:cNvPr id="4" name="Slika 4" descr="good governa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709" y="4293096"/>
            <a:ext cx="3303182" cy="219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ogo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116632"/>
            <a:ext cx="2019300" cy="952500"/>
          </a:xfrm>
          <a:prstGeom prst="rect">
            <a:avLst/>
          </a:prstGeom>
          <a:noFill/>
        </p:spPr>
      </p:pic>
      <p:grpSp>
        <p:nvGrpSpPr>
          <p:cNvPr id="16" name="Skupina 15"/>
          <p:cNvGrpSpPr/>
          <p:nvPr/>
        </p:nvGrpSpPr>
        <p:grpSpPr>
          <a:xfrm>
            <a:off x="3995936" y="1892829"/>
            <a:ext cx="4955401" cy="1823211"/>
            <a:chOff x="4610125" y="3507854"/>
            <a:chExt cx="4955401" cy="136740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6299498" y="3724324"/>
              <a:ext cx="1304925" cy="1150938"/>
              <a:chOff x="2017" y="2206"/>
              <a:chExt cx="822" cy="725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2017" y="2206"/>
                <a:ext cx="822" cy="576"/>
                <a:chOff x="5717" y="12888"/>
                <a:chExt cx="1628" cy="1151"/>
              </a:xfrm>
            </p:grpSpPr>
            <p:sp>
              <p:nvSpPr>
                <p:cNvPr id="10" name="AutoShape 6"/>
                <p:cNvSpPr>
                  <a:spLocks noChangeArrowheads="1"/>
                </p:cNvSpPr>
                <p:nvPr/>
              </p:nvSpPr>
              <p:spPr bwMode="auto">
                <a:xfrm>
                  <a:off x="5717" y="12888"/>
                  <a:ext cx="1628" cy="1151"/>
                </a:xfrm>
                <a:prstGeom prst="triangle">
                  <a:avLst>
                    <a:gd name="adj" fmla="val 50000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1" name="AutoShape 7"/>
                <p:cNvSpPr>
                  <a:spLocks noChangeArrowheads="1"/>
                </p:cNvSpPr>
                <p:nvPr/>
              </p:nvSpPr>
              <p:spPr bwMode="auto">
                <a:xfrm>
                  <a:off x="6077" y="13341"/>
                  <a:ext cx="887" cy="576"/>
                </a:xfrm>
                <a:custGeom>
                  <a:avLst/>
                  <a:gdLst>
                    <a:gd name="G0" fmla="+- 6480 0 0"/>
                    <a:gd name="G1" fmla="+- 8640 0 0"/>
                    <a:gd name="G2" fmla="+- 6171 0 0"/>
                    <a:gd name="G3" fmla="+- 21600 0 6480"/>
                    <a:gd name="G4" fmla="+- 21600 0 8640"/>
                    <a:gd name="G5" fmla="*/ G0 21600 G3"/>
                    <a:gd name="G6" fmla="*/ G1 21600 G3"/>
                    <a:gd name="G7" fmla="*/ G2 G3 21600"/>
                    <a:gd name="G8" fmla="*/ 10800 21600 G3"/>
                    <a:gd name="G9" fmla="*/ G4 21600 G3"/>
                    <a:gd name="G10" fmla="+- 21600 0 G7"/>
                    <a:gd name="G11" fmla="+- G5 0 G8"/>
                    <a:gd name="G12" fmla="+- G6 0 G8"/>
                    <a:gd name="G13" fmla="*/ G12 G7 G11"/>
                    <a:gd name="G14" fmla="+- 21600 0 G13"/>
                    <a:gd name="G15" fmla="+- G0 0 10800"/>
                    <a:gd name="G16" fmla="+- G1 0 10800"/>
                    <a:gd name="G17" fmla="*/ G2 G16 G15"/>
                    <a:gd name="T0" fmla="*/ 10800 w 21600"/>
                    <a:gd name="T1" fmla="*/ 0 h 21600"/>
                    <a:gd name="T2" fmla="*/ 0 w 21600"/>
                    <a:gd name="T3" fmla="*/ 15429 h 21600"/>
                    <a:gd name="T4" fmla="*/ 10800 w 21600"/>
                    <a:gd name="T5" fmla="*/ 18514 h 21600"/>
                    <a:gd name="T6" fmla="*/ 21600 w 21600"/>
                    <a:gd name="T7" fmla="*/ 15429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G13 w 21600"/>
                    <a:gd name="T13" fmla="*/ G6 h 21600"/>
                    <a:gd name="T14" fmla="*/ G14 w 21600"/>
                    <a:gd name="T15" fmla="*/ G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00" y="0"/>
                      </a:moveTo>
                      <a:lnTo>
                        <a:pt x="6480" y="6171"/>
                      </a:lnTo>
                      <a:lnTo>
                        <a:pt x="8640" y="6171"/>
                      </a:lnTo>
                      <a:lnTo>
                        <a:pt x="8640" y="12343"/>
                      </a:lnTo>
                      <a:lnTo>
                        <a:pt x="4320" y="12343"/>
                      </a:lnTo>
                      <a:lnTo>
                        <a:pt x="4320" y="9257"/>
                      </a:lnTo>
                      <a:lnTo>
                        <a:pt x="0" y="15429"/>
                      </a:lnTo>
                      <a:lnTo>
                        <a:pt x="4320" y="21600"/>
                      </a:lnTo>
                      <a:lnTo>
                        <a:pt x="4320" y="18514"/>
                      </a:lnTo>
                      <a:lnTo>
                        <a:pt x="17280" y="18514"/>
                      </a:lnTo>
                      <a:lnTo>
                        <a:pt x="17280" y="21600"/>
                      </a:lnTo>
                      <a:lnTo>
                        <a:pt x="21600" y="15429"/>
                      </a:lnTo>
                      <a:lnTo>
                        <a:pt x="17280" y="9257"/>
                      </a:lnTo>
                      <a:lnTo>
                        <a:pt x="17280" y="12343"/>
                      </a:lnTo>
                      <a:lnTo>
                        <a:pt x="12960" y="12343"/>
                      </a:lnTo>
                      <a:lnTo>
                        <a:pt x="12960" y="6171"/>
                      </a:lnTo>
                      <a:lnTo>
                        <a:pt x="15120" y="61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sp>
            <p:nvSpPr>
              <p:cNvPr id="9" name="AutoShape 10"/>
              <p:cNvSpPr>
                <a:spLocks noChangeArrowheads="1"/>
              </p:cNvSpPr>
              <p:nvPr/>
            </p:nvSpPr>
            <p:spPr bwMode="auto">
              <a:xfrm rot="10800000">
                <a:off x="2199" y="2802"/>
                <a:ext cx="499" cy="129"/>
              </a:xfrm>
              <a:prstGeom prst="leftRightArrow">
                <a:avLst>
                  <a:gd name="adj1" fmla="val 50000"/>
                  <a:gd name="adj2" fmla="val 56389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13" name="Pravokotnik 12"/>
            <p:cNvSpPr/>
            <p:nvPr/>
          </p:nvSpPr>
          <p:spPr>
            <a:xfrm>
              <a:off x="4610125" y="4587974"/>
              <a:ext cx="20056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Social </a:t>
              </a:r>
              <a:r>
                <a:rPr lang="sl-SI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cohesion</a:t>
              </a:r>
              <a:r>
                <a:rPr lang="sl-SI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Pravokotnik 13"/>
            <p:cNvSpPr/>
            <p:nvPr/>
          </p:nvSpPr>
          <p:spPr>
            <a:xfrm>
              <a:off x="6084168" y="3507854"/>
              <a:ext cx="21210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Economic </a:t>
              </a:r>
              <a:r>
                <a:rPr lang="sl-SI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growth</a:t>
              </a:r>
              <a:endPara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Pravokotnik 14"/>
            <p:cNvSpPr/>
            <p:nvPr/>
          </p:nvSpPr>
          <p:spPr>
            <a:xfrm>
              <a:off x="7380312" y="4587974"/>
              <a:ext cx="2185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b="1" i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Good Governance</a:t>
              </a:r>
              <a:endParaRPr lang="sl-SI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AutoShape 10"/>
          <p:cNvSpPr>
            <a:spLocks noChangeArrowheads="1"/>
          </p:cNvSpPr>
          <p:nvPr/>
        </p:nvSpPr>
        <p:spPr bwMode="auto">
          <a:xfrm rot="7530660">
            <a:off x="4862539" y="2679125"/>
            <a:ext cx="1056119" cy="205533"/>
          </a:xfrm>
          <a:prstGeom prst="leftRightArrow">
            <a:avLst>
              <a:gd name="adj1" fmla="val 50000"/>
              <a:gd name="adj2" fmla="val 56389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 rot="14009989">
            <a:off x="6626615" y="2688289"/>
            <a:ext cx="1056119" cy="205533"/>
          </a:xfrm>
          <a:prstGeom prst="leftRightArrow">
            <a:avLst>
              <a:gd name="adj1" fmla="val 50000"/>
              <a:gd name="adj2" fmla="val 56389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pic>
        <p:nvPicPr>
          <p:cNvPr id="19" name="Picture 9" descr="http://blog.kyopol.net/rumboalorien/files/2013/02/Obama.OpenGovern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90878"/>
            <a:ext cx="2378206" cy="19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grada številke diapozitiva 3"/>
          <p:cNvSpPr txBox="1">
            <a:spLocks/>
          </p:cNvSpPr>
          <p:nvPr/>
        </p:nvSpPr>
        <p:spPr>
          <a:xfrm>
            <a:off x="179513" y="6494047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17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33512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625423" y="188640"/>
            <a:ext cx="79930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80000"/>
              <a:buBlip>
                <a:blip r:embed="rId5"/>
              </a:buBlip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b="1" dirty="0" smtClean="0">
                <a:latin typeface="Arial" pitchFamily="34" charset="0"/>
              </a:rPr>
              <a:t>Effects of </a:t>
            </a:r>
            <a:r>
              <a:rPr lang="sl-SI" altLang="sl-SI" sz="3600" b="1" dirty="0" err="1" smtClean="0">
                <a:latin typeface="Arial" pitchFamily="34" charset="0"/>
              </a:rPr>
              <a:t>PARs</a:t>
            </a:r>
            <a:r>
              <a:rPr lang="sl-SI" altLang="sl-SI" sz="3600" b="1" dirty="0" smtClean="0">
                <a:latin typeface="Arial" pitchFamily="34" charset="0"/>
              </a:rPr>
              <a:t> </a:t>
            </a:r>
            <a:r>
              <a:rPr lang="sl-SI" altLang="sl-SI" sz="3600" b="1" dirty="0" err="1" smtClean="0">
                <a:latin typeface="Arial" pitchFamily="34" charset="0"/>
              </a:rPr>
              <a:t>globalwide</a:t>
            </a:r>
            <a:r>
              <a:rPr lang="sl-SI" altLang="sl-SI" sz="3600" b="1" dirty="0" smtClean="0">
                <a:latin typeface="Arial" pitchFamily="34" charset="0"/>
              </a:rPr>
              <a:t> under NPM/GG</a:t>
            </a:r>
            <a:endParaRPr lang="en-US" altLang="sl-SI" sz="3600" b="1" dirty="0">
              <a:latin typeface="Arial" pitchFamily="34" charset="0"/>
            </a:endParaRP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379181" y="1739702"/>
            <a:ext cx="8496300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5000"/>
              </a:spcAft>
            </a:pPr>
            <a:r>
              <a:rPr lang="sl-SI" altLang="sl-SI" b="1" dirty="0" err="1" smtClean="0"/>
              <a:t>Success</a:t>
            </a:r>
            <a:endParaRPr lang="sl-SI" altLang="sl-SI" b="1" dirty="0"/>
          </a:p>
          <a:p>
            <a:pPr marL="342900" indent="-342900" algn="l" eaLnBrk="1" hangingPunct="1">
              <a:spcBef>
                <a:spcPct val="20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sl-SI" altLang="sl-SI" dirty="0" smtClean="0"/>
              <a:t>Reduction of public </a:t>
            </a:r>
            <a:r>
              <a:rPr lang="sl-SI" altLang="sl-SI" dirty="0" err="1" smtClean="0"/>
              <a:t>expenditure</a:t>
            </a:r>
            <a:r>
              <a:rPr lang="sl-SI" altLang="sl-SI" dirty="0" smtClean="0"/>
              <a:t> in GD</a:t>
            </a:r>
          </a:p>
          <a:p>
            <a:pPr marL="342900" indent="-342900" algn="l" eaLnBrk="1" hangingPunct="1">
              <a:spcBef>
                <a:spcPct val="20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sl-SI" altLang="sl-SI" dirty="0" smtClean="0"/>
              <a:t>Efficiency </a:t>
            </a:r>
            <a:r>
              <a:rPr lang="sl-SI" altLang="sl-SI" dirty="0" err="1" smtClean="0"/>
              <a:t>measurements</a:t>
            </a:r>
            <a:r>
              <a:rPr lang="sl-SI" altLang="sl-SI" dirty="0" smtClean="0"/>
              <a:t>, output </a:t>
            </a:r>
            <a:r>
              <a:rPr lang="sl-SI" altLang="sl-SI" dirty="0" err="1" smtClean="0"/>
              <a:t>control</a:t>
            </a:r>
            <a:endParaRPr lang="sl-SI" altLang="sl-SI" dirty="0" smtClean="0"/>
          </a:p>
          <a:p>
            <a:pPr marL="342900" indent="-342900" algn="l" eaLnBrk="1" hangingPunct="1">
              <a:spcBef>
                <a:spcPct val="20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sl-SI" altLang="sl-SI" dirty="0" err="1" smtClean="0"/>
              <a:t>Client</a:t>
            </a:r>
            <a:r>
              <a:rPr lang="sl-SI" altLang="sl-SI" dirty="0" smtClean="0"/>
              <a:t> orientation</a:t>
            </a:r>
          </a:p>
          <a:p>
            <a:pPr marL="342900" indent="-342900" algn="l" eaLnBrk="1" hangingPunct="1">
              <a:spcBef>
                <a:spcPct val="20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endParaRPr lang="sl-SI" altLang="sl-SI" sz="800" dirty="0" smtClean="0"/>
          </a:p>
          <a:p>
            <a:pPr marL="342900" indent="-342900" algn="l" eaLnBrk="1" hangingPunct="1">
              <a:spcBef>
                <a:spcPct val="20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endParaRPr lang="sl-SI" altLang="sl-SI" sz="800" dirty="0"/>
          </a:p>
          <a:p>
            <a:pPr eaLnBrk="1" hangingPunct="1">
              <a:spcBef>
                <a:spcPct val="20000"/>
              </a:spcBef>
              <a:spcAft>
                <a:spcPct val="5000"/>
              </a:spcAft>
            </a:pPr>
            <a:r>
              <a:rPr lang="sl-SI" altLang="sl-SI" b="1" dirty="0" err="1" smtClean="0"/>
              <a:t>Failure</a:t>
            </a:r>
            <a:endParaRPr lang="sl-SI" altLang="sl-SI" dirty="0"/>
          </a:p>
          <a:p>
            <a:pPr algn="l" eaLnBrk="1" hangingPunct="1">
              <a:spcBef>
                <a:spcPct val="20000"/>
              </a:spcBef>
              <a:spcAft>
                <a:spcPct val="5000"/>
              </a:spcAft>
              <a:buFont typeface="Wingdings" pitchFamily="2" charset="2"/>
              <a:buChar char="Ø"/>
            </a:pPr>
            <a:r>
              <a:rPr lang="sl-SI" altLang="sl-SI" dirty="0"/>
              <a:t>  </a:t>
            </a:r>
            <a:r>
              <a:rPr lang="sl-SI" altLang="sl-SI" dirty="0" smtClean="0"/>
              <a:t>Public </a:t>
            </a:r>
            <a:r>
              <a:rPr lang="sl-SI" altLang="sl-SI" dirty="0" err="1" smtClean="0"/>
              <a:t>values</a:t>
            </a:r>
            <a:r>
              <a:rPr lang="sl-SI" altLang="sl-SI" dirty="0" smtClean="0"/>
              <a:t> …</a:t>
            </a:r>
          </a:p>
          <a:p>
            <a:pPr algn="l" eaLnBrk="1" hangingPunct="1">
              <a:spcBef>
                <a:spcPct val="20000"/>
              </a:spcBef>
              <a:spcAft>
                <a:spcPct val="5000"/>
              </a:spcAft>
              <a:buFont typeface="Wingdings" pitchFamily="2" charset="2"/>
              <a:buChar char="Ø"/>
            </a:pPr>
            <a:r>
              <a:rPr lang="sl-SI" altLang="sl-SI" dirty="0"/>
              <a:t> </a:t>
            </a:r>
            <a:r>
              <a:rPr lang="sl-SI" altLang="sl-SI" dirty="0" smtClean="0"/>
              <a:t> Change in public service – </a:t>
            </a:r>
            <a:r>
              <a:rPr lang="sl-SI" altLang="sl-SI" dirty="0" err="1" smtClean="0"/>
              <a:t>culture</a:t>
            </a:r>
            <a:r>
              <a:rPr lang="sl-SI" altLang="sl-SI" dirty="0" smtClean="0"/>
              <a:t> …</a:t>
            </a:r>
            <a:endParaRPr lang="sl-SI" altLang="sl-SI" dirty="0"/>
          </a:p>
          <a:p>
            <a:pPr algn="l" eaLnBrk="1" hangingPunct="1">
              <a:spcBef>
                <a:spcPct val="20000"/>
              </a:spcBef>
              <a:spcAft>
                <a:spcPct val="5000"/>
              </a:spcAft>
            </a:pPr>
            <a:endParaRPr lang="sl-SI" altLang="sl-SI" dirty="0"/>
          </a:p>
        </p:txBody>
      </p:sp>
      <p:graphicFrame>
        <p:nvGraphicFramePr>
          <p:cNvPr id="1126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710430"/>
              </p:ext>
            </p:extLst>
          </p:nvPr>
        </p:nvGraphicFramePr>
        <p:xfrm>
          <a:off x="2699792" y="1455827"/>
          <a:ext cx="98583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14" name="Clip" r:id="rId6" imgW="4664075" imgH="3390900" progId="MS_ClipArt_Gallery.2">
                  <p:embed/>
                </p:oleObj>
              </mc:Choice>
              <mc:Fallback>
                <p:oleObj name="Clip" r:id="rId6" imgW="4664075" imgH="33909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455827"/>
                        <a:ext cx="985838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913930"/>
              </p:ext>
            </p:extLst>
          </p:nvPr>
        </p:nvGraphicFramePr>
        <p:xfrm>
          <a:off x="3347864" y="4149080"/>
          <a:ext cx="10922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15" name="Clip" r:id="rId8" imgW="5448300" imgH="2506663" progId="MS_ClipArt_Gallery.2">
                  <p:embed/>
                </p:oleObj>
              </mc:Choice>
              <mc:Fallback>
                <p:oleObj name="Clip" r:id="rId8" imgW="5448300" imgH="25066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149080"/>
                        <a:ext cx="10922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18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2" descr="http://beta2.finance.si/pics/cache_F3/F38ZS_zastavice.122884818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66824" y="2420888"/>
            <a:ext cx="2284594" cy="1971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21484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4638"/>
            <a:ext cx="8316912" cy="1190625"/>
          </a:xfrm>
        </p:spPr>
        <p:txBody>
          <a:bodyPr/>
          <a:lstStyle/>
          <a:p>
            <a:pPr algn="ctr"/>
            <a:r>
              <a:rPr lang="sl-SI" altLang="sl-SI" sz="3600" b="1" dirty="0" err="1" smtClean="0">
                <a:latin typeface="Arial" pitchFamily="34" charset="0"/>
              </a:rPr>
              <a:t>Periods</a:t>
            </a:r>
            <a:r>
              <a:rPr lang="sl-SI" altLang="sl-SI" sz="3600" b="1" dirty="0" smtClean="0">
                <a:latin typeface="Arial" pitchFamily="34" charset="0"/>
              </a:rPr>
              <a:t> of </a:t>
            </a:r>
            <a:r>
              <a:rPr lang="sl-SI" altLang="sl-SI" sz="3600" b="1" dirty="0" err="1" smtClean="0">
                <a:latin typeface="Arial" pitchFamily="34" charset="0"/>
              </a:rPr>
              <a:t>PARs</a:t>
            </a:r>
            <a:r>
              <a:rPr lang="sl-SI" altLang="sl-SI" sz="3600" b="1" dirty="0" smtClean="0">
                <a:latin typeface="Arial" pitchFamily="34" charset="0"/>
              </a:rPr>
              <a:t> in CEE </a:t>
            </a:r>
            <a:r>
              <a:rPr lang="sl-SI" altLang="sl-SI" sz="2400" dirty="0">
                <a:latin typeface="Arial" pitchFamily="34" charset="0"/>
              </a:rPr>
              <a:t>(Lane, 1995)</a:t>
            </a:r>
            <a:endParaRPr lang="sl-SI" altLang="sl-SI" sz="2400" dirty="0">
              <a:latin typeface="Arial" pitchFamily="34" charset="0"/>
              <a:sym typeface="Wingdings" pitchFamily="2" charset="2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316912" cy="4492625"/>
          </a:xfrm>
        </p:spPr>
        <p:txBody>
          <a:bodyPr/>
          <a:lstStyle/>
          <a:p>
            <a:pPr marL="457200" indent="-457200">
              <a:lnSpc>
                <a:spcPct val="115000"/>
              </a:lnSpc>
              <a:spcBef>
                <a:spcPct val="30000"/>
              </a:spcBef>
              <a:buFont typeface="+mj-lt"/>
              <a:buAutoNum type="arabicPeriod"/>
            </a:pPr>
            <a:r>
              <a:rPr lang="en-GB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Transformation</a:t>
            </a:r>
            <a:r>
              <a:rPr lang="en-GB" altLang="sl-SI" sz="2400" dirty="0">
                <a:latin typeface="Arial" pitchFamily="34" charset="0"/>
              </a:rPr>
              <a:t> – establishment of new system with several political parties,</a:t>
            </a:r>
            <a:r>
              <a:rPr lang="sl-SI" altLang="sl-SI" sz="2400" dirty="0">
                <a:latin typeface="Arial" pitchFamily="34" charset="0"/>
              </a:rPr>
              <a:t> </a:t>
            </a:r>
            <a:r>
              <a:rPr lang="en-GB" altLang="sl-SI" sz="2400" dirty="0">
                <a:latin typeface="Arial" pitchFamily="34" charset="0"/>
              </a:rPr>
              <a:t>local self-government etc.</a:t>
            </a:r>
          </a:p>
          <a:p>
            <a:pPr marL="457200" indent="-457200">
              <a:lnSpc>
                <a:spcPct val="115000"/>
              </a:lnSpc>
              <a:spcBef>
                <a:spcPct val="30000"/>
              </a:spcBef>
              <a:buFont typeface="+mj-lt"/>
              <a:buAutoNum type="arabicPeriod"/>
            </a:pPr>
            <a:r>
              <a:rPr lang="en-GB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Consolidation</a:t>
            </a:r>
            <a:r>
              <a:rPr lang="en-GB" altLang="sl-SI" sz="2400" dirty="0">
                <a:latin typeface="Arial" pitchFamily="34" charset="0"/>
              </a:rPr>
              <a:t> – new political system is stabilized, opportunities for privatisation opened, denationalisation and implementing free market elements</a:t>
            </a:r>
          </a:p>
          <a:p>
            <a:pPr marL="457200" indent="-457200">
              <a:lnSpc>
                <a:spcPct val="115000"/>
              </a:lnSpc>
              <a:spcBef>
                <a:spcPct val="30000"/>
              </a:spcBef>
              <a:buFont typeface="+mj-lt"/>
              <a:buAutoNum type="arabicPeriod"/>
            </a:pPr>
            <a:r>
              <a:rPr lang="en-GB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Modernisation </a:t>
            </a:r>
            <a:r>
              <a:rPr lang="en-GB" altLang="sl-SI" sz="2400" dirty="0">
                <a:latin typeface="Arial" pitchFamily="34" charset="0"/>
              </a:rPr>
              <a:t>–</a:t>
            </a:r>
            <a:r>
              <a:rPr lang="sl-SI" altLang="sl-SI" sz="2400" dirty="0">
                <a:latin typeface="Arial" pitchFamily="34" charset="0"/>
              </a:rPr>
              <a:t> </a:t>
            </a:r>
            <a:r>
              <a:rPr lang="en-GB" altLang="sl-SI" sz="2400" u="sng" dirty="0">
                <a:latin typeface="Arial" pitchFamily="34" charset="0"/>
              </a:rPr>
              <a:t>the actual reform process is in place</a:t>
            </a:r>
            <a:r>
              <a:rPr lang="en-GB" altLang="sl-SI" sz="2400" dirty="0">
                <a:latin typeface="Arial" pitchFamily="34" charset="0"/>
              </a:rPr>
              <a:t>, </a:t>
            </a:r>
            <a:r>
              <a:rPr lang="sl-SI" altLang="sl-SI" sz="2400" dirty="0">
                <a:latin typeface="Arial" pitchFamily="34" charset="0"/>
              </a:rPr>
              <a:t>(</a:t>
            </a:r>
            <a:r>
              <a:rPr lang="en-GB" altLang="sl-SI" sz="2400" dirty="0">
                <a:latin typeface="Arial" pitchFamily="34" charset="0"/>
              </a:rPr>
              <a:t>changed role of public institutions, reorganisation</a:t>
            </a:r>
            <a:r>
              <a:rPr lang="sl-SI" altLang="sl-SI" sz="2400" dirty="0">
                <a:latin typeface="Arial" pitchFamily="34" charset="0"/>
              </a:rPr>
              <a:t>, </a:t>
            </a:r>
            <a:r>
              <a:rPr lang="en-GB" altLang="sl-SI" sz="2400" dirty="0">
                <a:latin typeface="Arial" pitchFamily="34" charset="0"/>
              </a:rPr>
              <a:t> gradual deregulation</a:t>
            </a:r>
            <a:r>
              <a:rPr lang="sl-SI" altLang="sl-SI" sz="2400" dirty="0">
                <a:latin typeface="Arial" pitchFamily="34" charset="0"/>
              </a:rPr>
              <a:t>)</a:t>
            </a:r>
            <a:endParaRPr lang="en-GB" altLang="sl-SI" sz="2400" dirty="0">
              <a:latin typeface="Arial" pitchFamily="34" charset="0"/>
            </a:endParaRPr>
          </a:p>
          <a:p>
            <a:pPr marL="457200" indent="-457200">
              <a:lnSpc>
                <a:spcPct val="115000"/>
              </a:lnSpc>
              <a:spcBef>
                <a:spcPct val="30000"/>
              </a:spcBef>
              <a:buFont typeface="+mj-lt"/>
              <a:buAutoNum type="arabicPeriod"/>
            </a:pPr>
            <a:r>
              <a:rPr lang="en-GB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Adaptation </a:t>
            </a:r>
            <a:r>
              <a:rPr lang="en-GB" altLang="sl-SI" sz="2400" dirty="0">
                <a:latin typeface="Arial" pitchFamily="34" charset="0"/>
              </a:rPr>
              <a:t>–</a:t>
            </a:r>
            <a:r>
              <a:rPr lang="sl-SI" altLang="sl-SI" sz="2400" dirty="0">
                <a:latin typeface="Arial" pitchFamily="34" charset="0"/>
              </a:rPr>
              <a:t> </a:t>
            </a:r>
            <a:r>
              <a:rPr lang="en-GB" altLang="sl-SI" sz="2400" dirty="0">
                <a:latin typeface="Arial" pitchFamily="34" charset="0"/>
              </a:rPr>
              <a:t>efficiency and effectiveness introduced, a set of changes regarding legislation and regulation.</a:t>
            </a:r>
            <a:endParaRPr lang="en-US" altLang="sl-SI" sz="2400" dirty="0">
              <a:latin typeface="Arial" pitchFamily="34" charset="0"/>
            </a:endParaRPr>
          </a:p>
        </p:txBody>
      </p:sp>
      <p:sp>
        <p:nvSpPr>
          <p:cNvPr id="5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19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4650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 bwMode="auto">
          <a:xfrm>
            <a:off x="386604" y="299135"/>
            <a:ext cx="8229600" cy="82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0" 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lang="sl-SI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0334" y="1500392"/>
            <a:ext cx="9023088" cy="504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sl-SI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Slovenia (SI) within EU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sl-SI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sl-SI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l-SI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comparative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aspects of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PARs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sl-SI" sz="2400" dirty="0"/>
          </a:p>
          <a:p>
            <a:pPr>
              <a:defRPr/>
            </a:pPr>
            <a:r>
              <a:rPr lang="sl-SI" sz="2400" b="1" dirty="0" smtClean="0"/>
              <a:t>In </a:t>
            </a:r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within EU</a:t>
            </a:r>
            <a:r>
              <a:rPr lang="sl-SI" sz="2400" b="1" dirty="0" smtClean="0"/>
              <a:t>:</a:t>
            </a:r>
          </a:p>
          <a:p>
            <a:pPr>
              <a:defRPr/>
            </a:pPr>
            <a:endParaRPr lang="sl-SI" sz="800" b="1" dirty="0" smtClean="0"/>
          </a:p>
          <a:p>
            <a:pPr marL="457200" indent="-457200">
              <a:buAutoNum type="arabicPeriod" startAt="3"/>
              <a:defRPr/>
            </a:pP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PARs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forms</a:t>
            </a:r>
          </a:p>
          <a:p>
            <a:pPr marL="457200" indent="-457200">
              <a:buAutoNum type="arabicPeriod" startAt="3"/>
              <a:defRPr/>
            </a:pPr>
            <a:endParaRPr lang="sl-SI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4.-11. 	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Focuses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different reforms: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re/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agencies,  	local self-gov., HRM, TQM, BR, transparency, APA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endParaRPr lang="sl-SI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l-SI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l-SI" sz="800" b="1" dirty="0" smtClean="0"/>
          </a:p>
          <a:p>
            <a:pPr>
              <a:defRPr/>
            </a:pPr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Conclusions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discussion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sl-SI" sz="2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endParaRPr lang="sl-SI" sz="28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277275"/>
              </p:ext>
            </p:extLst>
          </p:nvPr>
        </p:nvGraphicFramePr>
        <p:xfrm>
          <a:off x="7092280" y="476672"/>
          <a:ext cx="1223194" cy="169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2" name="Clip" r:id="rId3" imgW="2309813" imgH="3176588" progId="MS_ClipArt_Gallery.2">
                  <p:embed/>
                </p:oleObj>
              </mc:Choice>
              <mc:Fallback>
                <p:oleObj name="Clip" r:id="rId3" imgW="2309813" imgH="31765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476672"/>
                        <a:ext cx="1223194" cy="1690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2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61432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9113837" cy="946150"/>
          </a:xfrm>
        </p:spPr>
        <p:txBody>
          <a:bodyPr/>
          <a:lstStyle/>
          <a:p>
            <a:r>
              <a:rPr lang="sl-SI" altLang="sl-SI" sz="2800" b="1" dirty="0" smtClean="0">
                <a:latin typeface="Arial" pitchFamily="34" charset="0"/>
              </a:rPr>
              <a:t>NPM and </a:t>
            </a:r>
            <a:r>
              <a:rPr lang="sl-SI" altLang="sl-SI" sz="2800" b="1" dirty="0" err="1" smtClean="0">
                <a:latin typeface="Arial" pitchFamily="34" charset="0"/>
              </a:rPr>
              <a:t>PARs</a:t>
            </a:r>
            <a:r>
              <a:rPr lang="sl-SI" altLang="sl-SI" sz="2800" b="1" dirty="0" smtClean="0">
                <a:latin typeface="Arial" pitchFamily="34" charset="0"/>
              </a:rPr>
              <a:t> in </a:t>
            </a:r>
            <a:r>
              <a:rPr lang="sl-SI" altLang="sl-SI" sz="2800" b="1" dirty="0" smtClean="0">
                <a:latin typeface="Arial" pitchFamily="34" charset="0"/>
              </a:rPr>
              <a:t>CEE – issues to be </a:t>
            </a:r>
            <a:r>
              <a:rPr lang="sl-SI" altLang="sl-SI" sz="2800" b="1" dirty="0" err="1" smtClean="0">
                <a:latin typeface="Arial" pitchFamily="34" charset="0"/>
              </a:rPr>
              <a:t>adressed</a:t>
            </a:r>
            <a:r>
              <a:rPr lang="sl-SI" altLang="sl-SI" sz="2800" b="1" dirty="0" smtClean="0">
                <a:latin typeface="Arial" pitchFamily="34" charset="0"/>
              </a:rPr>
              <a:t/>
            </a:r>
            <a:br>
              <a:rPr lang="sl-SI" altLang="sl-SI" sz="2800" b="1" dirty="0" smtClean="0">
                <a:latin typeface="Arial" pitchFamily="34" charset="0"/>
              </a:rPr>
            </a:br>
            <a:r>
              <a:rPr lang="sl-SI" altLang="sl-SI" sz="1200" dirty="0" smtClean="0">
                <a:latin typeface="Arial" pitchFamily="34" charset="0"/>
              </a:rPr>
              <a:t>(</a:t>
            </a:r>
            <a:r>
              <a:rPr lang="en-GB" altLang="sl-SI" sz="1200" b="0" dirty="0" smtClean="0">
                <a:latin typeface="Arial" pitchFamily="34" charset="0"/>
              </a:rPr>
              <a:t>Pollitt </a:t>
            </a:r>
            <a:r>
              <a:rPr lang="en-GB" altLang="sl-SI" sz="1200" b="0" dirty="0">
                <a:latin typeface="Arial" pitchFamily="34" charset="0"/>
              </a:rPr>
              <a:t>and </a:t>
            </a:r>
            <a:r>
              <a:rPr lang="en-GB" altLang="sl-SI" sz="1200" b="0" dirty="0" smtClean="0">
                <a:latin typeface="Arial" pitchFamily="34" charset="0"/>
              </a:rPr>
              <a:t>Bouckaert</a:t>
            </a:r>
            <a:r>
              <a:rPr lang="sl-SI" altLang="sl-SI" sz="1200" b="0" dirty="0" smtClean="0">
                <a:latin typeface="Arial" pitchFamily="34" charset="0"/>
              </a:rPr>
              <a:t>, </a:t>
            </a:r>
            <a:r>
              <a:rPr lang="en-GB" altLang="sl-SI" sz="1200" b="0" dirty="0" smtClean="0">
                <a:latin typeface="Arial" pitchFamily="34" charset="0"/>
              </a:rPr>
              <a:t>2004</a:t>
            </a:r>
            <a:r>
              <a:rPr lang="en-GB" altLang="sl-SI" sz="1200" b="0" dirty="0" smtClean="0">
                <a:latin typeface="Arial" pitchFamily="34" charset="0"/>
              </a:rPr>
              <a:t>)</a:t>
            </a:r>
            <a:endParaRPr lang="en-GB" altLang="sl-SI" sz="1200" b="0" dirty="0">
              <a:latin typeface="Arial" pitchFamily="34" charset="0"/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7921625" cy="4392612"/>
          </a:xfrm>
        </p:spPr>
        <p:txBody>
          <a:bodyPr/>
          <a:lstStyle/>
          <a:p>
            <a:pPr>
              <a:buFontTx/>
              <a:buNone/>
            </a:pPr>
            <a:endParaRPr lang="sl-SI" altLang="sl-SI" sz="1000" dirty="0">
              <a:latin typeface="Arial" pitchFamily="34" charset="0"/>
            </a:endParaRPr>
          </a:p>
          <a:p>
            <a:r>
              <a:rPr lang="sl-SI" altLang="sl-SI" sz="2400" dirty="0">
                <a:latin typeface="Arial" pitchFamily="34" charset="0"/>
              </a:rPr>
              <a:t>T</a:t>
            </a:r>
            <a:r>
              <a:rPr lang="en-GB" altLang="sl-SI" sz="2400" dirty="0">
                <a:latin typeface="Arial" pitchFamily="34" charset="0"/>
              </a:rPr>
              <a:t>he</a:t>
            </a:r>
            <a:r>
              <a:rPr lang="en-GB" altLang="sl-SI" sz="2400" b="1" dirty="0">
                <a:latin typeface="Arial" pitchFamily="34" charset="0"/>
              </a:rPr>
              <a:t> structure of the </a:t>
            </a:r>
            <a:r>
              <a:rPr lang="en-GB" altLang="sl-SI" sz="2400" b="1" dirty="0" smtClean="0">
                <a:latin typeface="Arial" pitchFamily="34" charset="0"/>
              </a:rPr>
              <a:t>state</a:t>
            </a:r>
            <a:r>
              <a:rPr lang="sl-SI" altLang="sl-SI" sz="2400" dirty="0" smtClean="0">
                <a:latin typeface="Arial" pitchFamily="34" charset="0"/>
              </a:rPr>
              <a:t>: </a:t>
            </a:r>
            <a:r>
              <a:rPr lang="sl-SI" altLang="sl-SI" sz="2400" dirty="0" err="1" smtClean="0">
                <a:latin typeface="Arial" pitchFamily="34" charset="0"/>
              </a:rPr>
              <a:t>vertical</a:t>
            </a:r>
            <a:r>
              <a:rPr lang="sl-SI" altLang="sl-SI" sz="2400" dirty="0" smtClean="0">
                <a:latin typeface="Arial" pitchFamily="34" charset="0"/>
              </a:rPr>
              <a:t>/horizontal </a:t>
            </a:r>
            <a:r>
              <a:rPr lang="sl-SI" altLang="sl-SI" sz="2400" dirty="0" err="1">
                <a:latin typeface="Arial" pitchFamily="34" charset="0"/>
              </a:rPr>
              <a:t>dispersion</a:t>
            </a:r>
            <a:r>
              <a:rPr lang="sl-SI" altLang="sl-SI" sz="2400" dirty="0">
                <a:latin typeface="Arial" pitchFamily="34" charset="0"/>
              </a:rPr>
              <a:t> of the authority; </a:t>
            </a:r>
            <a:r>
              <a:rPr lang="sl-SI" altLang="sl-SI" sz="2400" dirty="0" err="1" smtClean="0">
                <a:latin typeface="Arial" pitchFamily="34" charset="0"/>
              </a:rPr>
              <a:t>coordinaton</a:t>
            </a:r>
            <a:endParaRPr lang="sl-SI" altLang="sl-SI" sz="2400" dirty="0">
              <a:latin typeface="Arial" pitchFamily="34" charset="0"/>
            </a:endParaRPr>
          </a:p>
          <a:p>
            <a:r>
              <a:rPr lang="sl-SI" altLang="sl-SI" sz="2400" dirty="0">
                <a:latin typeface="Arial" pitchFamily="34" charset="0"/>
              </a:rPr>
              <a:t>T</a:t>
            </a:r>
            <a:r>
              <a:rPr lang="en-GB" altLang="sl-SI" sz="2400" dirty="0">
                <a:latin typeface="Arial" pitchFamily="34" charset="0"/>
              </a:rPr>
              <a:t>he</a:t>
            </a:r>
            <a:r>
              <a:rPr lang="en-GB" altLang="sl-SI" sz="2400" b="1" dirty="0">
                <a:latin typeface="Arial" pitchFamily="34" charset="0"/>
              </a:rPr>
              <a:t> nature of the executive </a:t>
            </a:r>
            <a:r>
              <a:rPr lang="en-GB" altLang="sl-SI" sz="2400" b="1" dirty="0" err="1">
                <a:latin typeface="Arial" pitchFamily="34" charset="0"/>
              </a:rPr>
              <a:t>governmen</a:t>
            </a:r>
            <a:r>
              <a:rPr lang="sl-SI" altLang="sl-SI" sz="2400" b="1" dirty="0">
                <a:latin typeface="Arial" pitchFamily="34" charset="0"/>
              </a:rPr>
              <a:t>t</a:t>
            </a:r>
            <a:r>
              <a:rPr lang="sl-SI" altLang="sl-SI" sz="2400" dirty="0">
                <a:latin typeface="Arial" pitchFamily="34" charset="0"/>
              </a:rPr>
              <a:t> </a:t>
            </a:r>
            <a:r>
              <a:rPr lang="sl-SI" altLang="sl-SI" sz="2400" dirty="0" smtClean="0">
                <a:latin typeface="Arial" pitchFamily="34" charset="0"/>
              </a:rPr>
              <a:t>= </a:t>
            </a:r>
            <a:r>
              <a:rPr lang="sl-SI" altLang="sl-SI" sz="2400" dirty="0" err="1" smtClean="0">
                <a:latin typeface="Arial" pitchFamily="34" charset="0"/>
              </a:rPr>
              <a:t>coalitions</a:t>
            </a:r>
            <a:r>
              <a:rPr lang="sl-SI" altLang="sl-SI" sz="2400" dirty="0" smtClean="0">
                <a:latin typeface="Arial" pitchFamily="34" charset="0"/>
              </a:rPr>
              <a:t>; </a:t>
            </a:r>
            <a:r>
              <a:rPr lang="sl-SI" altLang="sl-SI" sz="2400" dirty="0" err="1" smtClean="0">
                <a:latin typeface="Arial" pitchFamily="34" charset="0"/>
              </a:rPr>
              <a:t>gains</a:t>
            </a:r>
            <a:r>
              <a:rPr lang="sl-SI" altLang="sl-SI" sz="2400" dirty="0" smtClean="0">
                <a:latin typeface="Arial" pitchFamily="34" charset="0"/>
              </a:rPr>
              <a:t>?</a:t>
            </a:r>
            <a:endParaRPr lang="sl-SI" altLang="sl-SI" sz="2400" b="1" dirty="0">
              <a:latin typeface="Arial" pitchFamily="34" charset="0"/>
            </a:endParaRPr>
          </a:p>
          <a:p>
            <a:r>
              <a:rPr lang="sl-SI" altLang="sl-SI" sz="2400" b="1" dirty="0">
                <a:latin typeface="Arial" pitchFamily="34" charset="0"/>
              </a:rPr>
              <a:t>M</a:t>
            </a:r>
            <a:r>
              <a:rPr lang="en-GB" altLang="sl-SI" sz="2400" b="1" dirty="0" err="1">
                <a:latin typeface="Arial" pitchFamily="34" charset="0"/>
              </a:rPr>
              <a:t>inister</a:t>
            </a:r>
            <a:r>
              <a:rPr lang="en-GB" altLang="sl-SI" sz="2400" b="1" dirty="0">
                <a:latin typeface="Arial" pitchFamily="34" charset="0"/>
              </a:rPr>
              <a:t>/mandarin </a:t>
            </a:r>
            <a:r>
              <a:rPr lang="en-GB" altLang="sl-SI" sz="2400" b="1" dirty="0" smtClean="0">
                <a:latin typeface="Arial" pitchFamily="34" charset="0"/>
              </a:rPr>
              <a:t>relations</a:t>
            </a:r>
            <a:r>
              <a:rPr lang="sl-SI" altLang="sl-SI" sz="2400" dirty="0" smtClean="0">
                <a:latin typeface="Arial" pitchFamily="34" charset="0"/>
              </a:rPr>
              <a:t>; </a:t>
            </a:r>
            <a:r>
              <a:rPr lang="sl-SI" altLang="sl-SI" sz="2400" dirty="0" smtClean="0">
                <a:latin typeface="Arial" pitchFamily="34" charset="0"/>
              </a:rPr>
              <a:t>civil </a:t>
            </a:r>
            <a:r>
              <a:rPr lang="sl-SI" altLang="sl-SI" sz="2400" dirty="0">
                <a:latin typeface="Arial" pitchFamily="34" charset="0"/>
              </a:rPr>
              <a:t>servants also policy </a:t>
            </a:r>
            <a:r>
              <a:rPr lang="sl-SI" altLang="sl-SI" sz="2400" dirty="0" err="1">
                <a:latin typeface="Arial" pitchFamily="34" charset="0"/>
              </a:rPr>
              <a:t>makers</a:t>
            </a:r>
            <a:r>
              <a:rPr lang="sl-SI" altLang="sl-SI" sz="2400" dirty="0" smtClean="0">
                <a:latin typeface="Arial" pitchFamily="34" charset="0"/>
              </a:rPr>
              <a:t>? </a:t>
            </a:r>
            <a:r>
              <a:rPr lang="sl-SI" altLang="sl-SI" sz="2400" dirty="0" err="1" smtClean="0">
                <a:latin typeface="Arial" pitchFamily="34" charset="0"/>
              </a:rPr>
              <a:t>Politicization</a:t>
            </a:r>
            <a:r>
              <a:rPr lang="sl-SI" altLang="sl-SI" sz="2400" dirty="0" smtClean="0">
                <a:latin typeface="Arial" pitchFamily="34" charset="0"/>
              </a:rPr>
              <a:t>?</a:t>
            </a:r>
            <a:endParaRPr lang="sl-SI" altLang="sl-SI" sz="2400" b="1" dirty="0">
              <a:latin typeface="Arial" pitchFamily="34" charset="0"/>
            </a:endParaRPr>
          </a:p>
          <a:p>
            <a:r>
              <a:rPr lang="sl-SI" altLang="sl-SI" sz="2400" dirty="0">
                <a:latin typeface="Arial" pitchFamily="34" charset="0"/>
              </a:rPr>
              <a:t>T</a:t>
            </a:r>
            <a:r>
              <a:rPr lang="en-GB" altLang="sl-SI" sz="2400" dirty="0">
                <a:latin typeface="Arial" pitchFamily="34" charset="0"/>
              </a:rPr>
              <a:t>he prevailing </a:t>
            </a:r>
            <a:r>
              <a:rPr lang="en-GB" altLang="sl-SI" sz="2400" b="1" dirty="0">
                <a:latin typeface="Arial" pitchFamily="34" charset="0"/>
              </a:rPr>
              <a:t>administrative </a:t>
            </a:r>
            <a:r>
              <a:rPr lang="en-GB" altLang="sl-SI" sz="2400" b="1" dirty="0" smtClean="0">
                <a:latin typeface="Arial" pitchFamily="34" charset="0"/>
              </a:rPr>
              <a:t>culture</a:t>
            </a:r>
            <a:r>
              <a:rPr lang="sl-SI" altLang="sl-SI" sz="2400" dirty="0" smtClean="0">
                <a:latin typeface="Arial" pitchFamily="34" charset="0"/>
              </a:rPr>
              <a:t>; </a:t>
            </a:r>
            <a:r>
              <a:rPr lang="sl-SI" altLang="sl-SI" sz="2400" dirty="0" smtClean="0">
                <a:latin typeface="Arial" pitchFamily="34" charset="0"/>
              </a:rPr>
              <a:t>Rechtsstaat - </a:t>
            </a:r>
            <a:r>
              <a:rPr lang="sl-SI" altLang="sl-SI" sz="2400" dirty="0">
                <a:latin typeface="Arial" pitchFamily="34" charset="0"/>
              </a:rPr>
              <a:t>central force, the public interest </a:t>
            </a:r>
            <a:r>
              <a:rPr lang="sl-SI" altLang="sl-SI" sz="2400" dirty="0" smtClean="0">
                <a:latin typeface="Arial" pitchFamily="34" charset="0"/>
              </a:rPr>
              <a:t>- </a:t>
            </a:r>
            <a:r>
              <a:rPr lang="sl-SI" altLang="sl-SI" sz="2400" dirty="0" err="1">
                <a:latin typeface="Arial" pitchFamily="34" charset="0"/>
              </a:rPr>
              <a:t>necessary</a:t>
            </a:r>
            <a:r>
              <a:rPr lang="sl-SI" altLang="sl-SI" sz="2400" dirty="0">
                <a:latin typeface="Arial" pitchFamily="34" charset="0"/>
              </a:rPr>
              <a:t> </a:t>
            </a:r>
            <a:r>
              <a:rPr lang="sl-SI" altLang="sl-SI" sz="2400" dirty="0" err="1" smtClean="0">
                <a:latin typeface="Arial" pitchFamily="34" charset="0"/>
              </a:rPr>
              <a:t>evil</a:t>
            </a:r>
            <a:r>
              <a:rPr lang="sl-SI" altLang="sl-SI" sz="2400" dirty="0" smtClean="0">
                <a:latin typeface="Arial" pitchFamily="34" charset="0"/>
              </a:rPr>
              <a:t>?</a:t>
            </a:r>
            <a:endParaRPr lang="sl-SI" altLang="sl-SI" sz="2400" b="1" dirty="0">
              <a:latin typeface="Arial" pitchFamily="34" charset="0"/>
            </a:endParaRPr>
          </a:p>
          <a:p>
            <a:r>
              <a:rPr lang="sl-SI" altLang="sl-SI" sz="2400" dirty="0">
                <a:latin typeface="Arial" pitchFamily="34" charset="0"/>
              </a:rPr>
              <a:t>T</a:t>
            </a:r>
            <a:r>
              <a:rPr lang="en-GB" altLang="sl-SI" sz="2400" dirty="0">
                <a:latin typeface="Arial" pitchFamily="34" charset="0"/>
              </a:rPr>
              <a:t>he </a:t>
            </a:r>
            <a:r>
              <a:rPr lang="en-GB" altLang="sl-SI" sz="2400" b="1" dirty="0">
                <a:latin typeface="Arial" pitchFamily="34" charset="0"/>
              </a:rPr>
              <a:t>nature of policy advice</a:t>
            </a:r>
            <a:r>
              <a:rPr lang="sl-SI" altLang="sl-SI" sz="2400" b="1" dirty="0">
                <a:latin typeface="Arial" pitchFamily="34" charset="0"/>
              </a:rPr>
              <a:t> </a:t>
            </a:r>
            <a:r>
              <a:rPr lang="sl-SI" altLang="sl-SI" sz="2400" dirty="0" smtClean="0">
                <a:latin typeface="Arial" pitchFamily="34" charset="0"/>
              </a:rPr>
              <a:t>= </a:t>
            </a:r>
            <a:r>
              <a:rPr lang="sl-SI" altLang="sl-SI" sz="2400" dirty="0" err="1" smtClean="0">
                <a:latin typeface="Arial" pitchFamily="34" charset="0"/>
              </a:rPr>
              <a:t>distinctions</a:t>
            </a:r>
            <a:r>
              <a:rPr lang="sl-SI" altLang="sl-SI" sz="2400" dirty="0" smtClean="0">
                <a:latin typeface="Arial" pitchFamily="34" charset="0"/>
              </a:rPr>
              <a:t> </a:t>
            </a:r>
            <a:r>
              <a:rPr lang="sl-SI" altLang="sl-SI" sz="2400" dirty="0" err="1">
                <a:latin typeface="Arial" pitchFamily="34" charset="0"/>
              </a:rPr>
              <a:t>Western</a:t>
            </a:r>
            <a:r>
              <a:rPr lang="sl-SI" altLang="sl-SI" sz="2400" dirty="0">
                <a:latin typeface="Arial" pitchFamily="34" charset="0"/>
              </a:rPr>
              <a:t> vs. post-socialist administrative </a:t>
            </a:r>
            <a:r>
              <a:rPr lang="sl-SI" altLang="sl-SI" sz="2400" dirty="0" err="1" smtClean="0">
                <a:latin typeface="Arial" pitchFamily="34" charset="0"/>
              </a:rPr>
              <a:t>systems</a:t>
            </a:r>
            <a:endParaRPr lang="en-GB" altLang="sl-SI" sz="2400" dirty="0">
              <a:latin typeface="Arial" pitchFamily="34" charset="0"/>
            </a:endParaRPr>
          </a:p>
        </p:txBody>
      </p:sp>
      <p:sp>
        <p:nvSpPr>
          <p:cNvPr id="7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20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492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34" y="21595"/>
            <a:ext cx="8859328" cy="1502404"/>
          </a:xfrm>
        </p:spPr>
        <p:txBody>
          <a:bodyPr>
            <a:normAutofit/>
          </a:bodyPr>
          <a:lstStyle/>
          <a:p>
            <a:pPr lvl="0" algn="l"/>
            <a:r>
              <a:rPr lang="en-US" altLang="sl-SI" dirty="0" smtClean="0">
                <a:latin typeface="Arial" charset="0"/>
              </a:rPr>
              <a:t>PAR focuses</a:t>
            </a:r>
            <a:r>
              <a:rPr lang="sl-SI" altLang="sl-SI" dirty="0" smtClean="0">
                <a:latin typeface="Arial" charset="0"/>
              </a:rPr>
              <a:t> in CEE / SI</a:t>
            </a:r>
            <a:r>
              <a:rPr lang="sl-SI" altLang="sl-SI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altLang="sl-SI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l-S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574826"/>
              </p:ext>
            </p:extLst>
          </p:nvPr>
        </p:nvGraphicFramePr>
        <p:xfrm>
          <a:off x="222847" y="2225612"/>
          <a:ext cx="8794632" cy="4257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0728"/>
                <a:gridCol w="2633904"/>
              </a:tblGrid>
              <a:tr h="1053289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claim elements of Neo-Weberianism in Slovenia and broader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PAR orientation 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1996-201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in CEE/SI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1097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“Weberian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elements</a:t>
                      </a:r>
                      <a:endParaRPr lang="sl-SI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1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as the main facilitator of society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1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role of representative democracy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1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principles of administrative law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sl-SI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1097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public service with a distinctive status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4942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sl-SI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“Neo-Weberian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sl-SI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 </a:t>
                      </a:r>
                      <a:endParaRPr lang="sl-SI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200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1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orientation towards citizens</a:t>
                      </a:r>
                      <a:endParaRPr lang="sl-SI" sz="20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sl-SI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sl-SI" sz="200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1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Rationalization with ex-post control</a:t>
                      </a:r>
                      <a:endParaRPr lang="sl-SI" sz="20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r>
                        <a:rPr lang="sl-SI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???</a:t>
                      </a:r>
                      <a:endParaRPr lang="sl-SI" sz="200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1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Professionalism of public service </a:t>
                      </a:r>
                      <a:endParaRPr lang="sl-SI" sz="20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sl-SI" sz="200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0512" y="1380225"/>
            <a:ext cx="3001993" cy="7332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state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2504" y="1143718"/>
            <a:ext cx="3001993" cy="510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Europenization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5486" y="790754"/>
            <a:ext cx="3001993" cy="7332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Rationalization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562045" y="1235013"/>
            <a:ext cx="724619" cy="250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ight Arrow 9"/>
          <p:cNvSpPr/>
          <p:nvPr/>
        </p:nvSpPr>
        <p:spPr>
          <a:xfrm>
            <a:off x="8419381" y="1398916"/>
            <a:ext cx="724619" cy="250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Right Arrow 10"/>
          <p:cNvSpPr/>
          <p:nvPr/>
        </p:nvSpPr>
        <p:spPr>
          <a:xfrm>
            <a:off x="5584165" y="1130059"/>
            <a:ext cx="724619" cy="250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5884204" y="116632"/>
            <a:ext cx="3148642" cy="3278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Pollitt &amp; Bouckaert, 2004/5</a:t>
            </a:r>
            <a:endParaRPr lang="sl-SI" dirty="0"/>
          </a:p>
        </p:txBody>
      </p:sp>
      <p:sp>
        <p:nvSpPr>
          <p:cNvPr id="12" name="Ograda številke diapozitiva 3"/>
          <p:cNvSpPr txBox="1">
            <a:spLocks/>
          </p:cNvSpPr>
          <p:nvPr/>
        </p:nvSpPr>
        <p:spPr>
          <a:xfrm>
            <a:off x="182436" y="6479422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21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50576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sl-SI" sz="4000" dirty="0" smtClean="0"/>
              <a:t>SIGMA (</a:t>
            </a:r>
            <a:r>
              <a:rPr lang="sl-SI" sz="4000" dirty="0" smtClean="0"/>
              <a:t>1998-</a:t>
            </a:r>
            <a:r>
              <a:rPr lang="sl-SI" sz="4000" dirty="0" smtClean="0"/>
              <a:t>): </a:t>
            </a:r>
            <a:r>
              <a:rPr lang="sl-SI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Adm. Space</a:t>
            </a:r>
            <a:endParaRPr lang="sl-SI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508787"/>
            <a:ext cx="7848872" cy="4525963"/>
          </a:xfrm>
        </p:spPr>
        <p:txBody>
          <a:bodyPr>
            <a:normAutofit/>
          </a:bodyPr>
          <a:lstStyle/>
          <a:p>
            <a:endParaRPr lang="sl-SI" sz="2400" b="1" dirty="0" smtClean="0">
              <a:solidFill>
                <a:schemeClr val="tx1"/>
              </a:solidFill>
            </a:endParaRPr>
          </a:p>
          <a:p>
            <a:r>
              <a:rPr lang="sl-SI" sz="2400" b="1" dirty="0" smtClean="0">
                <a:solidFill>
                  <a:schemeClr val="tx1"/>
                </a:solidFill>
              </a:rPr>
              <a:t>Basic </a:t>
            </a:r>
            <a:r>
              <a:rPr lang="sl-SI" sz="2400" dirty="0" err="1" smtClean="0">
                <a:solidFill>
                  <a:schemeClr val="tx1"/>
                </a:solidFill>
              </a:rPr>
              <a:t>guidelines</a:t>
            </a:r>
            <a:r>
              <a:rPr lang="sl-SI" sz="2400" dirty="0" smtClean="0">
                <a:solidFill>
                  <a:schemeClr val="tx1"/>
                </a:solidFill>
              </a:rPr>
              <a:t> (EC principles): </a:t>
            </a:r>
          </a:p>
          <a:p>
            <a:pPr marL="0" indent="0">
              <a:buNone/>
            </a:pPr>
            <a:r>
              <a:rPr lang="sl-SI" sz="2400" dirty="0"/>
              <a:t>	</a:t>
            </a:r>
            <a:r>
              <a:rPr lang="en-GB" sz="2400" dirty="0" smtClean="0">
                <a:solidFill>
                  <a:schemeClr val="tx1"/>
                </a:solidFill>
              </a:rPr>
              <a:t>legality, impartiality</a:t>
            </a:r>
            <a:r>
              <a:rPr lang="sl-SI" sz="2400" dirty="0" smtClean="0">
                <a:solidFill>
                  <a:schemeClr val="tx1"/>
                </a:solidFill>
              </a:rPr>
              <a:t>,</a:t>
            </a:r>
            <a:r>
              <a:rPr lang="en-GB" sz="2400" dirty="0" smtClean="0">
                <a:solidFill>
                  <a:schemeClr val="tx1"/>
                </a:solidFill>
              </a:rPr>
              <a:t> procedural fairness</a:t>
            </a:r>
            <a:endParaRPr lang="sl-SI" sz="2400" dirty="0" smtClean="0">
              <a:solidFill>
                <a:schemeClr val="tx1"/>
              </a:solidFill>
            </a:endParaRPr>
          </a:p>
          <a:p>
            <a:endParaRPr lang="sl-SI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400" b="1" dirty="0" smtClean="0">
                <a:solidFill>
                  <a:schemeClr val="tx1"/>
                </a:solidFill>
              </a:rPr>
              <a:t>R</a:t>
            </a:r>
            <a:r>
              <a:rPr lang="en-GB" sz="2400" b="1" dirty="0" err="1" smtClean="0">
                <a:solidFill>
                  <a:schemeClr val="tx1"/>
                </a:solidFill>
              </a:rPr>
              <a:t>eliability</a:t>
            </a:r>
            <a:r>
              <a:rPr lang="en-GB" sz="2400" b="1" dirty="0" smtClean="0">
                <a:solidFill>
                  <a:schemeClr val="tx1"/>
                </a:solidFill>
              </a:rPr>
              <a:t> and predictability (legal certainty)</a:t>
            </a:r>
            <a:endParaRPr lang="sl-SI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400" b="1" dirty="0" smtClean="0">
                <a:solidFill>
                  <a:schemeClr val="tx1"/>
                </a:solidFill>
              </a:rPr>
              <a:t>O</a:t>
            </a:r>
            <a:r>
              <a:rPr lang="en-GB" sz="2400" b="1" dirty="0" err="1" smtClean="0">
                <a:solidFill>
                  <a:schemeClr val="tx1"/>
                </a:solidFill>
              </a:rPr>
              <a:t>penness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sl-SI" sz="2400" b="1" dirty="0" smtClean="0">
                <a:solidFill>
                  <a:schemeClr val="tx1"/>
                </a:solidFill>
              </a:rPr>
              <a:t>&amp;</a:t>
            </a:r>
            <a:r>
              <a:rPr lang="en-GB" sz="2400" b="1" dirty="0" smtClean="0">
                <a:solidFill>
                  <a:schemeClr val="tx1"/>
                </a:solidFill>
              </a:rPr>
              <a:t> transparency</a:t>
            </a:r>
            <a:endParaRPr lang="sl-SI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400" b="1" dirty="0" smtClean="0">
                <a:solidFill>
                  <a:schemeClr val="tx1"/>
                </a:solidFill>
              </a:rPr>
              <a:t>A</a:t>
            </a:r>
            <a:r>
              <a:rPr lang="en-GB" sz="2400" b="1" dirty="0" err="1" smtClean="0">
                <a:solidFill>
                  <a:schemeClr val="tx1"/>
                </a:solidFill>
              </a:rPr>
              <a:t>ccountability</a:t>
            </a:r>
            <a:r>
              <a:rPr lang="sl-SI" sz="2400" b="1" dirty="0" smtClean="0">
                <a:solidFill>
                  <a:schemeClr val="tx1"/>
                </a:solidFill>
              </a:rPr>
              <a:t> &amp; </a:t>
            </a:r>
            <a:r>
              <a:rPr lang="sl-SI" sz="2400" b="1" dirty="0" err="1" smtClean="0">
                <a:solidFill>
                  <a:schemeClr val="tx1"/>
                </a:solidFill>
              </a:rPr>
              <a:t>liability</a:t>
            </a:r>
            <a:endParaRPr lang="sl-SI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400" b="1" dirty="0" smtClean="0">
                <a:solidFill>
                  <a:schemeClr val="tx1"/>
                </a:solidFill>
              </a:rPr>
              <a:t>E</a:t>
            </a:r>
            <a:r>
              <a:rPr lang="en-GB" sz="2400" b="1" dirty="0" err="1" smtClean="0">
                <a:solidFill>
                  <a:schemeClr val="tx1"/>
                </a:solidFill>
              </a:rPr>
              <a:t>fficiency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sl-SI" sz="2400" b="1" dirty="0" smtClean="0">
                <a:solidFill>
                  <a:schemeClr val="tx1"/>
                </a:solidFill>
              </a:rPr>
              <a:t>&amp;</a:t>
            </a:r>
            <a:r>
              <a:rPr lang="en-GB" sz="2400" b="1" dirty="0" smtClean="0">
                <a:solidFill>
                  <a:schemeClr val="tx1"/>
                </a:solidFill>
              </a:rPr>
              <a:t> effectiveness</a:t>
            </a:r>
            <a:endParaRPr lang="sl-SI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20"/>
            <a:ext cx="3714750" cy="1200150"/>
          </a:xfrm>
          <a:prstGeom prst="rect">
            <a:avLst/>
          </a:prstGeom>
        </p:spPr>
      </p:pic>
      <p:sp>
        <p:nvSpPr>
          <p:cNvPr id="6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22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0622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677400" cy="1190625"/>
          </a:xfrm>
        </p:spPr>
        <p:txBody>
          <a:bodyPr/>
          <a:lstStyle/>
          <a:p>
            <a:pPr algn="ctr"/>
            <a:r>
              <a:rPr lang="sl-SI" altLang="sl-SI" sz="3600" b="1" dirty="0" smtClean="0">
                <a:latin typeface="Arial" charset="0"/>
              </a:rPr>
              <a:t>Principles of modern PA</a:t>
            </a:r>
            <a:endParaRPr lang="sl-SI" altLang="sl-SI" sz="3600" b="1" dirty="0">
              <a:latin typeface="Arial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4"/>
            <a:ext cx="8568952" cy="4968552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sl-SI" sz="2400" b="1" dirty="0" smtClean="0">
                <a:latin typeface="Arial" charset="0"/>
              </a:rPr>
              <a:t>CLASSICAL</a:t>
            </a:r>
            <a:r>
              <a:rPr lang="en-US" altLang="sl-SI" sz="2400" b="1" dirty="0">
                <a:latin typeface="Arial" charset="0"/>
              </a:rPr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sl-SI" sz="2400" dirty="0">
                <a:latin typeface="Arial" charset="0"/>
              </a:rPr>
              <a:t>legality</a:t>
            </a:r>
            <a:endParaRPr lang="en-US" altLang="sl-SI" sz="2400" b="1" dirty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sl-SI" sz="2400" dirty="0">
                <a:latin typeface="Arial" charset="0"/>
              </a:rPr>
              <a:t>objectivity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sl-SI" sz="2400" dirty="0">
                <a:latin typeface="Arial" charset="0"/>
              </a:rPr>
              <a:t>professionalism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sl-SI" sz="2400" dirty="0">
                <a:latin typeface="Arial" charset="0"/>
              </a:rPr>
              <a:t>political neutrality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sl-SI" sz="2400" dirty="0">
                <a:latin typeface="Arial" charset="0"/>
              </a:rPr>
              <a:t>  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sl-SI" altLang="sl-SI" sz="2400" b="1" dirty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sl-SI" sz="2400" b="1" dirty="0">
                <a:latin typeface="Arial" charset="0"/>
              </a:rPr>
              <a:t>MODERN AS ADDED VALUE: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sl-SI" sz="2400" dirty="0">
                <a:latin typeface="Arial" charset="0"/>
              </a:rPr>
              <a:t>customer orientation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sl-SI" sz="2400" dirty="0">
                <a:latin typeface="Arial" charset="0"/>
              </a:rPr>
              <a:t>open and transparent government</a:t>
            </a:r>
            <a:endParaRPr lang="sl-SI" altLang="sl-SI" sz="2400" dirty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sl-SI" sz="2400" dirty="0">
                <a:latin typeface="Arial" charset="0"/>
              </a:rPr>
              <a:t>effectiveness, efficiency, economy</a:t>
            </a:r>
            <a:r>
              <a:rPr lang="sl-SI" altLang="sl-SI" sz="2400" dirty="0">
                <a:latin typeface="Arial" charset="0"/>
              </a:rPr>
              <a:t> </a:t>
            </a:r>
            <a:r>
              <a:rPr lang="sl-SI" altLang="sl-SI" sz="2400" dirty="0" smtClean="0">
                <a:latin typeface="Arial" charset="0"/>
              </a:rPr>
              <a:t>…</a:t>
            </a:r>
            <a:endParaRPr lang="sl-SI" altLang="sl-SI" sz="2400" dirty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sl-SI" altLang="sl-SI" sz="2400" dirty="0">
                <a:latin typeface="Arial" charset="0"/>
              </a:rPr>
              <a:t>satisfaction of </a:t>
            </a:r>
            <a:r>
              <a:rPr lang="sl-SI" altLang="sl-SI" sz="2400" dirty="0" err="1" smtClean="0">
                <a:latin typeface="Arial" charset="0"/>
              </a:rPr>
              <a:t>employees</a:t>
            </a:r>
            <a:r>
              <a:rPr lang="sl-SI" altLang="sl-SI" sz="2400" dirty="0" smtClean="0">
                <a:latin typeface="Arial" charset="0"/>
              </a:rPr>
              <a:t> …</a:t>
            </a:r>
            <a:endParaRPr lang="en-US" altLang="sl-SI" sz="24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è"/>
            </a:pPr>
            <a:endParaRPr lang="en-US" altLang="sl-SI" sz="2400" dirty="0">
              <a:latin typeface="Arial" charset="0"/>
            </a:endParaRPr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396530"/>
              </p:ext>
            </p:extLst>
          </p:nvPr>
        </p:nvGraphicFramePr>
        <p:xfrm>
          <a:off x="7164288" y="1124744"/>
          <a:ext cx="13430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2" name="Clip" r:id="rId4" imgW="979920" imgH="1774800" progId="MS_ClipArt_Gallery.5">
                  <p:embed/>
                </p:oleObj>
              </mc:Choice>
              <mc:Fallback>
                <p:oleObj name="Clip" r:id="rId4" imgW="979920" imgH="17748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124744"/>
                        <a:ext cx="13430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9" name="Freeform 5"/>
          <p:cNvSpPr>
            <a:spLocks/>
          </p:cNvSpPr>
          <p:nvPr/>
        </p:nvSpPr>
        <p:spPr bwMode="auto">
          <a:xfrm>
            <a:off x="0" y="3212976"/>
            <a:ext cx="9042400" cy="876300"/>
          </a:xfrm>
          <a:custGeom>
            <a:avLst/>
            <a:gdLst>
              <a:gd name="T0" fmla="*/ 0 w 5696"/>
              <a:gd name="T1" fmla="*/ 552 h 552"/>
              <a:gd name="T2" fmla="*/ 1296 w 5696"/>
              <a:gd name="T3" fmla="*/ 72 h 552"/>
              <a:gd name="T4" fmla="*/ 2256 w 5696"/>
              <a:gd name="T5" fmla="*/ 120 h 552"/>
              <a:gd name="T6" fmla="*/ 3120 w 5696"/>
              <a:gd name="T7" fmla="*/ 24 h 552"/>
              <a:gd name="T8" fmla="*/ 4368 w 5696"/>
              <a:gd name="T9" fmla="*/ 216 h 552"/>
              <a:gd name="T10" fmla="*/ 5520 w 5696"/>
              <a:gd name="T11" fmla="*/ 360 h 552"/>
              <a:gd name="T12" fmla="*/ 5424 w 5696"/>
              <a:gd name="T13" fmla="*/ 36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96" h="552">
                <a:moveTo>
                  <a:pt x="0" y="552"/>
                </a:moveTo>
                <a:cubicBezTo>
                  <a:pt x="460" y="348"/>
                  <a:pt x="920" y="144"/>
                  <a:pt x="1296" y="72"/>
                </a:cubicBezTo>
                <a:cubicBezTo>
                  <a:pt x="1672" y="0"/>
                  <a:pt x="1952" y="128"/>
                  <a:pt x="2256" y="120"/>
                </a:cubicBezTo>
                <a:cubicBezTo>
                  <a:pt x="2560" y="112"/>
                  <a:pt x="2768" y="8"/>
                  <a:pt x="3120" y="24"/>
                </a:cubicBezTo>
                <a:cubicBezTo>
                  <a:pt x="3472" y="40"/>
                  <a:pt x="3968" y="160"/>
                  <a:pt x="4368" y="216"/>
                </a:cubicBezTo>
                <a:cubicBezTo>
                  <a:pt x="4768" y="272"/>
                  <a:pt x="5344" y="336"/>
                  <a:pt x="5520" y="360"/>
                </a:cubicBezTo>
                <a:cubicBezTo>
                  <a:pt x="5696" y="384"/>
                  <a:pt x="5448" y="360"/>
                  <a:pt x="5424" y="36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23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3315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0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0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0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0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0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0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2519"/>
          </a:xfrm>
        </p:spPr>
        <p:txBody>
          <a:bodyPr>
            <a:normAutofit/>
          </a:bodyPr>
          <a:lstStyle/>
          <a:p>
            <a:r>
              <a:rPr lang="sl-SI" dirty="0" smtClean="0"/>
              <a:t>GG</a:t>
            </a:r>
            <a:r>
              <a:rPr lang="en-GB" dirty="0" smtClean="0"/>
              <a:t> </a:t>
            </a:r>
            <a:r>
              <a:rPr lang="sl-SI" dirty="0" smtClean="0"/>
              <a:t>/ GA Principles 1/2 </a:t>
            </a:r>
            <a:r>
              <a:rPr lang="sl-SI" sz="1300" b="0" dirty="0" smtClean="0">
                <a:solidFill>
                  <a:schemeClr val="tx1"/>
                </a:solidFill>
              </a:rPr>
              <a:t>(Sever et al., 2013)</a:t>
            </a:r>
            <a:endParaRPr lang="en-GB" sz="13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25665"/>
              </p:ext>
            </p:extLst>
          </p:nvPr>
        </p:nvGraphicFramePr>
        <p:xfrm>
          <a:off x="83130" y="836715"/>
          <a:ext cx="9037121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846"/>
                <a:gridCol w="4764275"/>
              </a:tblGrid>
              <a:tr h="753656"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 smtClean="0"/>
                        <a:t>Good Governance </a:t>
                      </a:r>
                    </a:p>
                    <a:p>
                      <a:pPr algn="ctr"/>
                      <a:r>
                        <a:rPr lang="en-GB" sz="2400" i="0" u="sng" noProof="0" dirty="0" smtClean="0">
                          <a:solidFill>
                            <a:schemeClr val="tx1"/>
                          </a:solidFill>
                        </a:rPr>
                        <a:t>Classical</a:t>
                      </a:r>
                      <a:r>
                        <a:rPr lang="en-GB" sz="2400" i="0" u="sng" baseline="0" noProof="0" dirty="0" smtClean="0">
                          <a:solidFill>
                            <a:schemeClr val="tx1"/>
                          </a:solidFill>
                        </a:rPr>
                        <a:t> Principles</a:t>
                      </a:r>
                      <a:endParaRPr lang="en-GB" sz="2400" i="0" u="sng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Good Administration</a:t>
                      </a:r>
                    </a:p>
                    <a:p>
                      <a:pPr algn="ctr"/>
                      <a:r>
                        <a:rPr lang="en-GB" sz="2400" i="0" u="sng" noProof="0" dirty="0" smtClean="0">
                          <a:solidFill>
                            <a:schemeClr val="tx1"/>
                          </a:solidFill>
                        </a:rPr>
                        <a:t>Classical</a:t>
                      </a:r>
                      <a:r>
                        <a:rPr lang="en-GB" sz="2400" i="0" u="sng" baseline="0" noProof="0" dirty="0" smtClean="0">
                          <a:solidFill>
                            <a:schemeClr val="tx1"/>
                          </a:solidFill>
                        </a:rPr>
                        <a:t> Principles</a:t>
                      </a:r>
                      <a:endParaRPr lang="en-GB" sz="2400" i="0" u="sng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489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noProof="0" dirty="0" smtClean="0"/>
                        <a:t>Human rights protection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noProof="0" dirty="0" smtClean="0"/>
                        <a:t>Ru</a:t>
                      </a:r>
                      <a:r>
                        <a:rPr lang="en-GB" sz="2400" baseline="0" noProof="0" dirty="0" smtClean="0"/>
                        <a:t>le of law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baseline="0" noProof="0" dirty="0" smtClean="0"/>
                        <a:t>Reliability and predictability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baseline="0" noProof="0" dirty="0" smtClean="0"/>
                        <a:t>Coherence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baseline="0" noProof="0" dirty="0" smtClean="0"/>
                        <a:t>Equity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baseline="0" noProof="0" dirty="0" smtClean="0"/>
                        <a:t>Ethical behaviour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baseline="0" noProof="0" dirty="0" smtClean="0"/>
                        <a:t>Combating corruption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baseline="0" noProof="0" dirty="0" smtClean="0"/>
                        <a:t>Decision-making in reasonable time</a:t>
                      </a:r>
                      <a:endParaRPr lang="sl-SI" sz="2400" baseline="0" noProof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sl-SI" sz="800" baseline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l-SI" sz="2400" baseline="0" noProof="0" dirty="0" smtClean="0"/>
                        <a:t>L</a:t>
                      </a:r>
                      <a:r>
                        <a:rPr lang="en-GB" sz="2400" baseline="0" noProof="0" dirty="0" smtClean="0"/>
                        <a:t>awfulness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baseline="0" noProof="0" dirty="0" smtClean="0"/>
                        <a:t>Equality, fairness, non-d</a:t>
                      </a:r>
                      <a:r>
                        <a:rPr lang="sl-SI" sz="2400" baseline="0" noProof="0" dirty="0" smtClean="0"/>
                        <a:t>i</a:t>
                      </a:r>
                      <a:r>
                        <a:rPr lang="en-GB" sz="2400" baseline="0" noProof="0" dirty="0" err="1" smtClean="0"/>
                        <a:t>scrimination</a:t>
                      </a:r>
                      <a:endParaRPr lang="en-GB" sz="2400" baseline="0" noProof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baseline="0" noProof="0" dirty="0" smtClean="0"/>
                        <a:t>Impartiality, proportionality, certainty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l-SI" sz="2400" baseline="0" noProof="0" dirty="0" smtClean="0"/>
                        <a:t>Hearing,</a:t>
                      </a:r>
                      <a:r>
                        <a:rPr lang="en-GB" sz="2400" baseline="0" noProof="0" dirty="0" smtClean="0"/>
                        <a:t> access to info, privacy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baseline="0" noProof="0" dirty="0" smtClean="0"/>
                        <a:t>Use of language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baseline="0" noProof="0" dirty="0" smtClean="0"/>
                        <a:t>Assistance and representation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baseline="0" noProof="0" dirty="0" smtClean="0"/>
                        <a:t>Reasoning and indication of remedies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baseline="0" noProof="0" dirty="0" smtClean="0"/>
                        <a:t>Compensation of damages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800" baseline="0" noProof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2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24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48641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50525"/>
              </p:ext>
            </p:extLst>
          </p:nvPr>
        </p:nvGraphicFramePr>
        <p:xfrm>
          <a:off x="83130" y="836715"/>
          <a:ext cx="9037121" cy="4766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886"/>
                <a:gridCol w="4404235"/>
              </a:tblGrid>
              <a:tr h="737324"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 smtClean="0"/>
                        <a:t>Good Governance </a:t>
                      </a:r>
                    </a:p>
                    <a:p>
                      <a:pPr algn="ctr"/>
                      <a:r>
                        <a:rPr lang="sl-SI" sz="2400" i="0" u="sng" noProof="0" dirty="0" err="1" smtClean="0">
                          <a:solidFill>
                            <a:srgbClr val="92D050"/>
                          </a:solidFill>
                        </a:rPr>
                        <a:t>Mgmt</a:t>
                      </a:r>
                      <a:r>
                        <a:rPr lang="sl-SI" sz="2400" i="0" u="sng" noProof="0" dirty="0" smtClean="0">
                          <a:solidFill>
                            <a:srgbClr val="92D050"/>
                          </a:solidFill>
                        </a:rPr>
                        <a:t>/GG</a:t>
                      </a:r>
                      <a:r>
                        <a:rPr lang="sl-SI" sz="2400" i="0" u="sng" baseline="0" noProof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GB" sz="2400" b="1" i="0" u="sng" kern="1200" noProof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Principles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Good Administration</a:t>
                      </a:r>
                    </a:p>
                    <a:p>
                      <a:pPr algn="ctr"/>
                      <a:r>
                        <a:rPr lang="sl-SI" sz="2400" i="0" u="sng" noProof="0" dirty="0" err="1" smtClean="0">
                          <a:solidFill>
                            <a:srgbClr val="92D050"/>
                          </a:solidFill>
                        </a:rPr>
                        <a:t>Mgmt</a:t>
                      </a:r>
                      <a:r>
                        <a:rPr lang="sl-SI" sz="2400" i="0" u="sng" noProof="0" dirty="0" smtClean="0">
                          <a:solidFill>
                            <a:srgbClr val="92D050"/>
                          </a:solidFill>
                        </a:rPr>
                        <a:t>/GG</a:t>
                      </a:r>
                      <a:r>
                        <a:rPr lang="sl-SI" sz="2400" i="0" u="sng" baseline="0" noProof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GB" sz="2400" b="1" i="0" u="sng" kern="1200" noProof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Principles</a:t>
                      </a:r>
                    </a:p>
                  </a:txBody>
                  <a:tcPr/>
                </a:tc>
              </a:tr>
              <a:tr h="394319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sl-SI" sz="800" baseline="0" noProof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i="1" baseline="0" noProof="0" dirty="0" smtClean="0"/>
                        <a:t>Transparency, openness, participation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i="1" baseline="0" noProof="0" dirty="0" smtClean="0"/>
                        <a:t>Technical and managerial competence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i="1" baseline="0" noProof="0" dirty="0" smtClean="0"/>
                        <a:t>Organizational capacity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i="1" baseline="0" noProof="0" dirty="0" smtClean="0"/>
                        <a:t>Accountability, effectiveness</a:t>
                      </a:r>
                      <a:r>
                        <a:rPr lang="sl-SI" sz="2400" i="1" baseline="0" noProof="0" dirty="0" smtClean="0"/>
                        <a:t>, </a:t>
                      </a:r>
                      <a:r>
                        <a:rPr lang="en-GB" sz="2400" i="1" baseline="0" noProof="0" dirty="0" smtClean="0"/>
                        <a:t>efficiency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i="1" baseline="0" noProof="0" dirty="0" smtClean="0"/>
                        <a:t>Simplification of procedures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i="1" baseline="0" noProof="0" dirty="0" smtClean="0"/>
                        <a:t>Responsiveness</a:t>
                      </a:r>
                      <a:r>
                        <a:rPr lang="sl-SI" sz="2400" i="1" baseline="0" noProof="0" dirty="0" smtClean="0"/>
                        <a:t> </a:t>
                      </a:r>
                      <a:r>
                        <a:rPr lang="en-GB" sz="2400" i="1" baseline="0" noProof="0" dirty="0" smtClean="0"/>
                        <a:t>to people‘s needs </a:t>
                      </a:r>
                      <a:endParaRPr lang="en-GB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800" baseline="0" noProof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i="1" baseline="0" noProof="0" dirty="0" smtClean="0"/>
                        <a:t>Participation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i="1" baseline="0" noProof="0" dirty="0" smtClean="0"/>
                        <a:t>Transparency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400" i="1" baseline="0" noProof="0" dirty="0" smtClean="0"/>
                        <a:t>Effectiveness, efficiency, taking action within a reasonable time limit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GB" sz="2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2519"/>
          </a:xfrm>
        </p:spPr>
        <p:txBody>
          <a:bodyPr>
            <a:normAutofit/>
          </a:bodyPr>
          <a:lstStyle/>
          <a:p>
            <a:r>
              <a:rPr lang="sl-SI" dirty="0"/>
              <a:t>GG</a:t>
            </a:r>
            <a:r>
              <a:rPr lang="en-GB" dirty="0"/>
              <a:t> </a:t>
            </a:r>
            <a:r>
              <a:rPr lang="sl-SI" dirty="0"/>
              <a:t>/ GA </a:t>
            </a:r>
            <a:r>
              <a:rPr lang="sl-SI" dirty="0" smtClean="0"/>
              <a:t>Principles 2/2 </a:t>
            </a:r>
            <a:r>
              <a:rPr lang="sl-SI" sz="1300" b="0" dirty="0" smtClean="0">
                <a:solidFill>
                  <a:schemeClr val="tx1"/>
                </a:solidFill>
              </a:rPr>
              <a:t>(Sever et al., 2013)</a:t>
            </a:r>
            <a:endParaRPr lang="en-GB" sz="1300" b="0" dirty="0">
              <a:solidFill>
                <a:schemeClr val="tx1"/>
              </a:solidFill>
            </a:endParaRPr>
          </a:p>
        </p:txBody>
      </p:sp>
      <p:sp>
        <p:nvSpPr>
          <p:cNvPr id="7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25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06384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5536" y="1628800"/>
            <a:ext cx="856895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FRAMEWORK </a:t>
            </a:r>
            <a:r>
              <a:rPr lang="en-US" sz="2400" dirty="0"/>
              <a:t>OF </a:t>
            </a:r>
            <a:r>
              <a:rPr lang="en-US" sz="2400" dirty="0" smtClean="0"/>
              <a:t>P</a:t>
            </a:r>
            <a:r>
              <a:rPr lang="sl-SI" sz="2400" dirty="0" smtClean="0"/>
              <a:t>AR          =  5 principles</a:t>
            </a:r>
            <a:endParaRPr lang="sl-SI" sz="24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r>
              <a:rPr lang="en-US" sz="2400" u="sng" dirty="0"/>
              <a:t> DEVELOPMENT AND </a:t>
            </a:r>
            <a:r>
              <a:rPr lang="en-US" sz="2400" u="sng" dirty="0" smtClean="0"/>
              <a:t>CO-ORDINATION</a:t>
            </a:r>
            <a:r>
              <a:rPr lang="sl-SI" sz="2400" u="sng" dirty="0" smtClean="0"/>
              <a:t> </a:t>
            </a:r>
            <a:r>
              <a:rPr lang="sl-SI" sz="2400" dirty="0" smtClean="0"/>
              <a:t>= </a:t>
            </a:r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PUBLIC SERVICE AND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     </a:t>
            </a:r>
            <a:r>
              <a:rPr lang="sl-SI" sz="2400" dirty="0" smtClean="0"/>
              <a:t>= 7</a:t>
            </a:r>
            <a:endParaRPr lang="sl-SI" sz="24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ACCOUNTABILITY </a:t>
            </a:r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sl-SI" sz="2400" dirty="0" smtClean="0"/>
              <a:t>= 5</a:t>
            </a:r>
            <a:endParaRPr lang="sl-SI" sz="24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r>
              <a:rPr lang="en-US" sz="2400" b="1" dirty="0"/>
              <a:t> </a:t>
            </a:r>
            <a:r>
              <a:rPr lang="en-US" sz="2400" dirty="0"/>
              <a:t>DELIVERY</a:t>
            </a:r>
            <a:r>
              <a:rPr lang="sl-SI" sz="2400" dirty="0"/>
              <a:t> </a:t>
            </a:r>
            <a:r>
              <a:rPr lang="sl-SI" sz="2400" dirty="0" smtClean="0"/>
              <a:t>					= </a:t>
            </a:r>
            <a:r>
              <a:rPr lang="sl-SI" sz="2400" dirty="0"/>
              <a:t>4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u="sng" dirty="0"/>
              <a:t>PUBLIC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</a:t>
            </a:r>
            <a:r>
              <a:rPr lang="en-US" sz="2400" u="sng" dirty="0"/>
              <a:t>MANAGEMEN</a:t>
            </a:r>
            <a:r>
              <a:rPr lang="sl-SI" sz="2400" u="sng" dirty="0"/>
              <a:t>T </a:t>
            </a:r>
            <a:r>
              <a:rPr lang="sl-SI" sz="2400" dirty="0" smtClean="0"/>
              <a:t>		=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584" y="3326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 smtClean="0">
                <a:solidFill>
                  <a:schemeClr val="tx1"/>
                </a:solidFill>
              </a:rPr>
              <a:t>SIGMA: Principles of PA (Nov 2014)</a:t>
            </a:r>
            <a:endParaRPr lang="sl-SI" sz="3600" dirty="0"/>
          </a:p>
        </p:txBody>
      </p:sp>
      <p:sp>
        <p:nvSpPr>
          <p:cNvPr id="13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26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3" descr="C:\Users\tina\Pictures\BannerSIGb_July12_pr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2" y="5157192"/>
            <a:ext cx="7924602" cy="64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13246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7584" y="1166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 smtClean="0">
                <a:solidFill>
                  <a:schemeClr val="tx1"/>
                </a:solidFill>
              </a:rPr>
              <a:t>SIGMA: Principles of PA (Nov 2014)</a:t>
            </a:r>
            <a:endParaRPr lang="sl-SI" sz="3600" dirty="0"/>
          </a:p>
        </p:txBody>
      </p:sp>
      <p:sp>
        <p:nvSpPr>
          <p:cNvPr id="2" name="Rectangle 1"/>
          <p:cNvSpPr/>
          <p:nvPr/>
        </p:nvSpPr>
        <p:spPr>
          <a:xfrm>
            <a:off x="208113" y="808936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FRAMEWORK OF PUBLIC ADMINISTRATION REFORM</a:t>
            </a:r>
            <a:endParaRPr lang="sl-SI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sz="800" u="sng" dirty="0" smtClean="0"/>
          </a:p>
          <a:p>
            <a:r>
              <a:rPr lang="en-US" u="sng" dirty="0" smtClean="0"/>
              <a:t>Key </a:t>
            </a:r>
            <a:r>
              <a:rPr lang="en-US" u="sng" dirty="0"/>
              <a:t>requirement: The leadership of public administration reform is established and the strategic framework provides the basis for implementing </a:t>
            </a:r>
            <a:r>
              <a:rPr lang="en-US" u="sng" dirty="0" err="1"/>
              <a:t>prioritised</a:t>
            </a:r>
            <a:r>
              <a:rPr lang="en-US" u="sng" dirty="0"/>
              <a:t> and sequenced reform activities aligned with the Government’s financial circumstances</a:t>
            </a:r>
            <a:endParaRPr lang="sl-S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 sz="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Principle </a:t>
            </a:r>
            <a:r>
              <a:rPr lang="en-US" dirty="0"/>
              <a:t>1: The Government has developed and enacted an </a:t>
            </a:r>
            <a:r>
              <a:rPr lang="en-US" b="1" u="sng" dirty="0"/>
              <a:t>effective public administration reform agenda </a:t>
            </a:r>
            <a:r>
              <a:rPr lang="en-US" dirty="0"/>
              <a:t>which addresses key challenges</a:t>
            </a:r>
            <a:r>
              <a:rPr lang="sl-SI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Principle 2: Public administration </a:t>
            </a:r>
            <a:r>
              <a:rPr lang="en-US" b="1" u="sng" dirty="0"/>
              <a:t>reform is purposefully implemented</a:t>
            </a:r>
            <a:r>
              <a:rPr lang="en-US" dirty="0"/>
              <a:t>; reform outcome targets are set and regularly </a:t>
            </a:r>
            <a:r>
              <a:rPr lang="en-US" b="1" u="sng" dirty="0"/>
              <a:t>monitored. </a:t>
            </a:r>
            <a:endParaRPr lang="sl-SI" b="1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Principle 3: </a:t>
            </a:r>
            <a:r>
              <a:rPr lang="en-US" b="1" u="sng" dirty="0"/>
              <a:t>Financial sustainability </a:t>
            </a:r>
            <a:r>
              <a:rPr lang="en-US" dirty="0"/>
              <a:t>of public administration reform is ensured. </a:t>
            </a:r>
            <a:endParaRPr lang="sl-SI" dirty="0"/>
          </a:p>
          <a:p>
            <a:endParaRPr lang="sl-SI" sz="800" u="sng" dirty="0" smtClean="0"/>
          </a:p>
          <a:p>
            <a:r>
              <a:rPr lang="en-US" u="sng" dirty="0" smtClean="0"/>
              <a:t>Key </a:t>
            </a:r>
            <a:r>
              <a:rPr lang="en-US" u="sng" dirty="0"/>
              <a:t>requirement: Public administration reform management enables guiding and steering reforms, determines the accountability for implementation and ensures the professional administration needed for reform</a:t>
            </a:r>
            <a:r>
              <a:rPr lang="sl-SI" u="sng" dirty="0"/>
              <a:t> i</a:t>
            </a:r>
            <a:r>
              <a:rPr lang="en-US" u="sng" dirty="0" err="1"/>
              <a:t>mplementation</a:t>
            </a:r>
            <a:endParaRPr lang="sl-S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 sz="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Principle </a:t>
            </a:r>
            <a:r>
              <a:rPr lang="en-US" dirty="0"/>
              <a:t>4: </a:t>
            </a:r>
            <a:r>
              <a:rPr lang="sl-SI" dirty="0" smtClean="0"/>
              <a:t>PAR</a:t>
            </a:r>
            <a:r>
              <a:rPr lang="en-US" dirty="0" smtClean="0"/>
              <a:t> </a:t>
            </a:r>
            <a:r>
              <a:rPr lang="en-US" dirty="0"/>
              <a:t>has robust and functioning </a:t>
            </a:r>
            <a:r>
              <a:rPr lang="en-US" b="1" u="sng" dirty="0"/>
              <a:t>co-ordination structures at both the political and administrative level</a:t>
            </a:r>
            <a:r>
              <a:rPr lang="en-US" dirty="0"/>
              <a:t> to steer and manage the reform design and implementation process. </a:t>
            </a:r>
            <a:endParaRPr lang="sl-S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Principle 5: One leading institution has </a:t>
            </a:r>
            <a:r>
              <a:rPr lang="en-US" b="1" u="sng" dirty="0"/>
              <a:t>responsibility and capacity </a:t>
            </a:r>
            <a:r>
              <a:rPr lang="en-US" dirty="0"/>
              <a:t>to manage the reform process; involved institutions have clear accountability and reform implementation capacity. </a:t>
            </a:r>
            <a:endParaRPr lang="sl-SI" dirty="0"/>
          </a:p>
        </p:txBody>
      </p:sp>
      <p:sp>
        <p:nvSpPr>
          <p:cNvPr id="10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27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3" descr="C:\Users\tina\Pictures\BannerSIGb_July12_pr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19544"/>
            <a:ext cx="4708925" cy="38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542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7584" y="3326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 smtClean="0">
                <a:solidFill>
                  <a:schemeClr val="tx1"/>
                </a:solidFill>
              </a:rPr>
              <a:t>SIGMA: Principles of PA (Nov 2014)</a:t>
            </a:r>
            <a:endParaRPr lang="sl-SI" sz="3600" dirty="0"/>
          </a:p>
        </p:txBody>
      </p:sp>
      <p:sp>
        <p:nvSpPr>
          <p:cNvPr id="2" name="Rectangle 1"/>
          <p:cNvSpPr/>
          <p:nvPr/>
        </p:nvSpPr>
        <p:spPr>
          <a:xfrm>
            <a:off x="236613" y="1268760"/>
            <a:ext cx="871296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ACCOUNTABILITY </a:t>
            </a:r>
            <a:endParaRPr lang="sl-SI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sz="800" u="sng" dirty="0" smtClean="0"/>
          </a:p>
          <a:p>
            <a:r>
              <a:rPr lang="en-US" u="sng" dirty="0" smtClean="0"/>
              <a:t>Key </a:t>
            </a:r>
            <a:r>
              <a:rPr lang="en-US" u="sng" dirty="0"/>
              <a:t>requirement: Proper mechanisms are in place to ensure accountability of state administration bodies, including liability and transparency</a:t>
            </a:r>
            <a:r>
              <a:rPr lang="en-US" u="sng" dirty="0" smtClean="0"/>
              <a:t>.</a:t>
            </a:r>
            <a:endParaRPr lang="sl-SI" u="sng" dirty="0" smtClean="0"/>
          </a:p>
          <a:p>
            <a:endParaRPr lang="sl-S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Principle 1: The overall </a:t>
            </a:r>
            <a:r>
              <a:rPr lang="en-US" b="1" u="sng" dirty="0"/>
              <a:t>organisation</a:t>
            </a:r>
            <a:r>
              <a:rPr lang="en-US" dirty="0"/>
              <a:t> of central government is rational, follows adequate policies and regulations and provides for appropriate internal, political, judicial, social and independent</a:t>
            </a:r>
            <a:r>
              <a:rPr lang="sl-SI" dirty="0"/>
              <a:t> accountability.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Principle 2: The right to </a:t>
            </a:r>
            <a:r>
              <a:rPr lang="en-US" b="1" u="sng" dirty="0"/>
              <a:t>access public information </a:t>
            </a:r>
            <a:r>
              <a:rPr lang="en-US" dirty="0"/>
              <a:t>is enacted in legislation and consistently applied in practice. </a:t>
            </a:r>
            <a:endParaRPr lang="sl-S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Principle 3: Functioning mechanisms are in place to protect both the rights of the </a:t>
            </a:r>
            <a:r>
              <a:rPr lang="en-US" b="1" u="sng" dirty="0"/>
              <a:t>individual to good administration and the public</a:t>
            </a:r>
            <a:r>
              <a:rPr lang="sl-SI" b="1" u="sng" dirty="0"/>
              <a:t> i</a:t>
            </a:r>
            <a:r>
              <a:rPr lang="en-US" b="1" u="sng" dirty="0" err="1"/>
              <a:t>nterest</a:t>
            </a:r>
            <a:r>
              <a:rPr lang="sl-SI" b="1" u="sng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Principle 4: Fair treatment in </a:t>
            </a:r>
            <a:r>
              <a:rPr lang="en-US" b="1" u="sng" dirty="0"/>
              <a:t>administrative disputes </a:t>
            </a:r>
            <a:r>
              <a:rPr lang="en-US" dirty="0"/>
              <a:t>is guaranteed by internal administrative appeals and judicial reviews.</a:t>
            </a:r>
            <a:endParaRPr lang="sl-S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Principle 5: The public authorities assume liability in cases of wrongdoing and guarantee redress and/or adequate </a:t>
            </a:r>
            <a:r>
              <a:rPr lang="en-US" b="1" u="sng" dirty="0"/>
              <a:t>compensation</a:t>
            </a:r>
            <a:r>
              <a:rPr lang="en-US" dirty="0"/>
              <a:t>. </a:t>
            </a:r>
            <a:endParaRPr lang="sl-SI" dirty="0"/>
          </a:p>
          <a:p>
            <a:endParaRPr lang="sl-SI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28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3" descr="C:\Users\tina\Pictures\BannerSIGb_July12_pr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877272"/>
            <a:ext cx="4708925" cy="38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61832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7584" y="3326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 smtClean="0">
                <a:solidFill>
                  <a:schemeClr val="tx1"/>
                </a:solidFill>
              </a:rPr>
              <a:t>SIGMA: Principles of PA (Nov 2014)</a:t>
            </a:r>
            <a:endParaRPr lang="sl-SI" sz="3600" dirty="0"/>
          </a:p>
        </p:txBody>
      </p:sp>
      <p:sp>
        <p:nvSpPr>
          <p:cNvPr id="2" name="Rectangle 1"/>
          <p:cNvSpPr/>
          <p:nvPr/>
        </p:nvSpPr>
        <p:spPr>
          <a:xfrm>
            <a:off x="431032" y="1484784"/>
            <a:ext cx="871296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</a:t>
            </a:r>
            <a:endParaRPr lang="sl-SI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u="sng" dirty="0"/>
              <a:t>Key requirement: Administration is citizen-oriented; the quality and accessibility of public services is ensured</a:t>
            </a:r>
            <a:r>
              <a:rPr lang="en-US" u="sng" dirty="0" smtClean="0"/>
              <a:t>.</a:t>
            </a:r>
            <a:endParaRPr lang="sl-SI" u="sng" dirty="0" smtClean="0"/>
          </a:p>
          <a:p>
            <a:endParaRPr lang="sl-S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Principle 1: Policy for </a:t>
            </a:r>
            <a:r>
              <a:rPr lang="en-US" b="1" u="sng" dirty="0"/>
              <a:t>citizen-oriented state administration </a:t>
            </a:r>
            <a:r>
              <a:rPr lang="en-US" dirty="0"/>
              <a:t>is in place and applied. </a:t>
            </a:r>
            <a:endParaRPr lang="sl-S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Principle 2: </a:t>
            </a:r>
            <a:r>
              <a:rPr lang="en-US" b="1" u="sng" dirty="0"/>
              <a:t>Good administration is a key policy objective </a:t>
            </a:r>
            <a:r>
              <a:rPr lang="en-US" dirty="0"/>
              <a:t>underpinning the delivery of public service</a:t>
            </a:r>
            <a:r>
              <a:rPr lang="en-US" dirty="0" smtClean="0"/>
              <a:t>,</a:t>
            </a:r>
            <a:r>
              <a:rPr lang="sl-SI" dirty="0" smtClean="0"/>
              <a:t> </a:t>
            </a:r>
            <a:r>
              <a:rPr lang="en-US" dirty="0" smtClean="0"/>
              <a:t>enacted </a:t>
            </a:r>
            <a:r>
              <a:rPr lang="en-US" dirty="0"/>
              <a:t>in legislation and applied consistently in practice. </a:t>
            </a:r>
            <a:endParaRPr lang="sl-SI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Principle </a:t>
            </a:r>
            <a:r>
              <a:rPr lang="en-US" dirty="0"/>
              <a:t>3: Mechanisms for ensuring the </a:t>
            </a:r>
            <a:r>
              <a:rPr lang="en-US" b="1" u="sng" dirty="0"/>
              <a:t>quality</a:t>
            </a:r>
            <a:r>
              <a:rPr lang="en-US" dirty="0"/>
              <a:t> of public service are in place</a:t>
            </a:r>
            <a:r>
              <a:rPr lang="sl-SI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Principle 4: The </a:t>
            </a:r>
            <a:r>
              <a:rPr lang="en-US" b="1" u="sng" dirty="0"/>
              <a:t>accessibility </a:t>
            </a:r>
            <a:r>
              <a:rPr lang="en-US" dirty="0"/>
              <a:t>of public services is ensured.</a:t>
            </a:r>
            <a:endParaRPr lang="sl-SI" dirty="0"/>
          </a:p>
        </p:txBody>
      </p:sp>
      <p:sp>
        <p:nvSpPr>
          <p:cNvPr id="10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29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3" descr="C:\Users\tina\Pictures\BannerSIGb_July12_pr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53" y="5517232"/>
            <a:ext cx="4708925" cy="38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61832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4582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altLang="sl-SI" sz="2800" b="1" dirty="0">
              <a:latin typeface="Arial" charset="0"/>
            </a:endParaRPr>
          </a:p>
          <a:p>
            <a:pPr>
              <a:buFont typeface="Wingdings" pitchFamily="2" charset="2"/>
              <a:buChar char="è"/>
            </a:pPr>
            <a:endParaRPr lang="sl-SI" altLang="sl-SI" sz="3600" dirty="0">
              <a:latin typeface="Arial" charset="0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305973" y="1484784"/>
            <a:ext cx="8758422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71575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endParaRPr lang="sl-SI" altLang="sl-SI" sz="3600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sz="2000" dirty="0" smtClean="0">
              <a:latin typeface="Arial" charset="0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3995936" y="1196752"/>
            <a:ext cx="1083568" cy="1058416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 smtClean="0"/>
              <a:t>1. </a:t>
            </a:r>
            <a:endParaRPr lang="sl-SI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192796" y="2636912"/>
            <a:ext cx="6984776" cy="2448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 err="1" smtClean="0">
                <a:latin typeface="Arial" charset="0"/>
              </a:rPr>
              <a:t>Introduction</a:t>
            </a:r>
            <a:r>
              <a:rPr lang="sl-SI" altLang="sl-SI" sz="3200" b="1" dirty="0" smtClean="0">
                <a:latin typeface="Arial" charset="0"/>
              </a:rPr>
              <a:t>: 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 </a:t>
            </a:r>
            <a:r>
              <a:rPr lang="sl-SI" altLang="sl-SI" sz="3200" b="1" dirty="0">
                <a:latin typeface="Arial" charset="0"/>
              </a:rPr>
              <a:t>within </a:t>
            </a: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CEE</a:t>
            </a:r>
            <a:r>
              <a:rPr lang="sl-SI" altLang="sl-SI" sz="3200" b="1" dirty="0" smtClean="0">
                <a:latin typeface="Arial" charset="0"/>
              </a:rPr>
              <a:t> &amp; </a:t>
            </a: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EU</a:t>
            </a:r>
            <a:endParaRPr lang="sl-SI" alt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3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0798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322032"/>
              </p:ext>
            </p:extLst>
          </p:nvPr>
        </p:nvGraphicFramePr>
        <p:xfrm>
          <a:off x="1" y="404664"/>
          <a:ext cx="9144000" cy="6453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05271"/>
                <a:gridCol w="1852329"/>
              </a:tblGrid>
              <a:tr h="45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Model/</a:t>
                      </a:r>
                      <a:endParaRPr lang="sl-SI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elements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Weberian PA</a:t>
                      </a:r>
                      <a:endParaRPr lang="sl-SI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NPM and post-NPM </a:t>
                      </a:r>
                      <a:endParaRPr lang="sl-SI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NWS </a:t>
                      </a:r>
                      <a:endParaRPr lang="sl-SI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Good Governance</a:t>
                      </a:r>
                      <a:endParaRPr lang="sl-SI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</a:tr>
              <a:tr h="45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Main period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 and the beginning of 20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c</a:t>
                      </a:r>
                      <a:r>
                        <a:rPr lang="sl-SI" sz="1400" dirty="0" smtClean="0">
                          <a:effectLst/>
                        </a:rPr>
                        <a:t>.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From 80s in 20</a:t>
                      </a:r>
                      <a:r>
                        <a:rPr lang="en-US" sz="1400" baseline="30000">
                          <a:effectLst/>
                        </a:rPr>
                        <a:t>th</a:t>
                      </a:r>
                      <a:r>
                        <a:rPr lang="en-US" sz="1400">
                          <a:effectLst/>
                        </a:rPr>
                        <a:t> century on</a:t>
                      </a:r>
                      <a:endParaRPr lang="sl-S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Late 90s and presently </a:t>
                      </a:r>
                      <a:endParaRPr lang="sl-S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After 2000s and on</a:t>
                      </a:r>
                      <a:endParaRPr lang="sl-S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</a:tr>
              <a:tr h="871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Main principles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Legality, equality, responsibility, formalism, </a:t>
                      </a:r>
                      <a:r>
                        <a:rPr lang="en-US" sz="1400" dirty="0" smtClean="0">
                          <a:effectLst/>
                        </a:rPr>
                        <a:t>rationalization</a:t>
                      </a:r>
                      <a:r>
                        <a:rPr lang="sl-SI" sz="1400" dirty="0" smtClean="0">
                          <a:effectLst/>
                        </a:rPr>
                        <a:t>…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Efficiency and effectiveness, economy, users’ orientation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Efficiency and effectiveness, state governed by law and social welfare </a:t>
                      </a:r>
                      <a:endParaRPr lang="sl-S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Participation, transparency, </a:t>
                      </a:r>
                      <a:r>
                        <a:rPr lang="en-US" sz="1400" dirty="0" smtClean="0">
                          <a:effectLst/>
                        </a:rPr>
                        <a:t>accountability</a:t>
                      </a:r>
                      <a:r>
                        <a:rPr lang="en-US" sz="1400" dirty="0">
                          <a:effectLst/>
                        </a:rPr>
                        <a:t>, efficiency </a:t>
                      </a:r>
                      <a:r>
                        <a:rPr lang="sl-SI" sz="1400" dirty="0" smtClean="0">
                          <a:effectLst/>
                        </a:rPr>
                        <a:t>…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</a:tr>
              <a:tr h="1128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Role of the state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mighty: state solving all societal problems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Minimal: state ensures, not provides public services and products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Stronger: state removes market deficiencies, coordinating societal subsystems</a:t>
                      </a:r>
                      <a:endParaRPr lang="sl-S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Collaborative: </a:t>
                      </a:r>
                      <a:r>
                        <a:rPr lang="en-US" sz="1400" dirty="0" smtClean="0">
                          <a:effectLst/>
                        </a:rPr>
                        <a:t>government develops </a:t>
                      </a:r>
                      <a:r>
                        <a:rPr lang="en-US" sz="1400" dirty="0">
                          <a:effectLst/>
                        </a:rPr>
                        <a:t>partnerships for co-decision-making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</a:tr>
              <a:tr h="1743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Deficiencies</a:t>
                      </a:r>
                      <a:endParaRPr lang="sl-SI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Does not function in rapidly changing and complex society, not acknowledging non classical structures beyond traditional division of powers, self-centrism, etc. 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Does not function if lack of authorized and highly ethical public officials, endangered equality, corruption, </a:t>
                      </a:r>
                      <a:r>
                        <a:rPr lang="en-US" sz="1400" dirty="0" smtClean="0">
                          <a:effectLst/>
                        </a:rPr>
                        <a:t>corporatism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sl-SI" sz="1400" dirty="0" smtClean="0">
                          <a:effectLst/>
                        </a:rPr>
                        <a:t>d</a:t>
                      </a:r>
                      <a:r>
                        <a:rPr lang="en-US" sz="1400" dirty="0" err="1" smtClean="0">
                          <a:effectLst/>
                        </a:rPr>
                        <a:t>emocracy</a:t>
                      </a:r>
                      <a:r>
                        <a:rPr lang="en-US" sz="1400" dirty="0" smtClean="0">
                          <a:effectLst/>
                        </a:rPr>
                        <a:t> erosion</a:t>
                      </a:r>
                      <a:r>
                        <a:rPr lang="sl-SI" sz="1400" dirty="0" smtClean="0">
                          <a:effectLst/>
                        </a:rPr>
                        <a:t>…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Rediscovering prior existing modes of governance as new ones (rule of law, legitimacy, etc.)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Does not function </a:t>
                      </a:r>
                      <a:r>
                        <a:rPr lang="sl-SI" sz="1400" dirty="0" smtClean="0">
                          <a:effectLst/>
                        </a:rPr>
                        <a:t>i</a:t>
                      </a:r>
                      <a:r>
                        <a:rPr lang="en-US" sz="1400" dirty="0" smtClean="0">
                          <a:effectLst/>
                        </a:rPr>
                        <a:t>f </a:t>
                      </a:r>
                      <a:r>
                        <a:rPr lang="en-US" sz="1400" dirty="0">
                          <a:effectLst/>
                        </a:rPr>
                        <a:t>societal subsystems </a:t>
                      </a:r>
                      <a:r>
                        <a:rPr lang="en-US" sz="1400" dirty="0" smtClean="0">
                          <a:effectLst/>
                        </a:rPr>
                        <a:t>immature, </a:t>
                      </a:r>
                      <a:r>
                        <a:rPr lang="en-US" sz="1400" dirty="0">
                          <a:effectLst/>
                        </a:rPr>
                        <a:t>favors more active stakeholders, lack of democratic control due to delegation of power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</a:tr>
              <a:tr h="1128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Conducts and organization of PA</a:t>
                      </a:r>
                      <a:endParaRPr lang="sl-S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Efficient bureaucracy, hierarchy for clear responsibility 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Privatization, deregulation, decentralization, etc.  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Back to effective public policies implementation</a:t>
                      </a:r>
                      <a:endParaRPr lang="sl-S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</a:t>
                      </a:r>
                      <a:r>
                        <a:rPr lang="sl-SI" sz="1400" dirty="0" smtClean="0">
                          <a:effectLst/>
                        </a:rPr>
                        <a:t>t</a:t>
                      </a:r>
                      <a:r>
                        <a:rPr lang="en-US" sz="1400" dirty="0" smtClean="0">
                          <a:effectLst/>
                        </a:rPr>
                        <a:t>ate </a:t>
                      </a:r>
                      <a:r>
                        <a:rPr lang="en-US" sz="1400" dirty="0">
                          <a:effectLst/>
                        </a:rPr>
                        <a:t>governed by law thorough delegation, coordination and participation 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</a:tr>
              <a:tr h="677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Relation of PA toward politics</a:t>
                      </a:r>
                      <a:endParaRPr lang="sl-S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Apolitization</a:t>
                      </a:r>
                      <a:endParaRPr lang="sl-S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Neutrality, apolitical management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Improving capacity through PA, with legally limiting polity </a:t>
                      </a:r>
                      <a:endParaRPr lang="sl-S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Hand in hand for common public good</a:t>
                      </a:r>
                      <a:endParaRPr lang="sl-S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365" marR="47365" marT="0" marB="0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36511" y="-99392"/>
            <a:ext cx="9100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 err="1" smtClean="0">
                <a:solidFill>
                  <a:schemeClr val="tx1"/>
                </a:solidFill>
              </a:rPr>
              <a:t>Overall</a:t>
            </a:r>
            <a:r>
              <a:rPr lang="sl-SI" sz="3600" b="1" dirty="0" smtClean="0">
                <a:solidFill>
                  <a:schemeClr val="tx1"/>
                </a:solidFill>
              </a:rPr>
              <a:t> PA </a:t>
            </a:r>
            <a:r>
              <a:rPr lang="sl-SI" sz="3600" b="1" dirty="0" err="1" smtClean="0">
                <a:solidFill>
                  <a:schemeClr val="tx1"/>
                </a:solidFill>
              </a:rPr>
              <a:t>theories</a:t>
            </a:r>
            <a:r>
              <a:rPr lang="sl-SI" sz="3600" b="1" dirty="0" smtClean="0">
                <a:solidFill>
                  <a:schemeClr val="tx1"/>
                </a:solidFill>
              </a:rPr>
              <a:t> &amp; </a:t>
            </a:r>
            <a:r>
              <a:rPr lang="sl-SI" sz="3600" b="1" dirty="0" err="1" smtClean="0">
                <a:solidFill>
                  <a:schemeClr val="tx1"/>
                </a:solidFill>
              </a:rPr>
              <a:t>main</a:t>
            </a:r>
            <a:r>
              <a:rPr lang="sl-SI" sz="3600" b="1" dirty="0" smtClean="0">
                <a:solidFill>
                  <a:schemeClr val="tx1"/>
                </a:solidFill>
              </a:rPr>
              <a:t> </a:t>
            </a:r>
            <a:r>
              <a:rPr lang="sl-SI" sz="3600" b="1" dirty="0" smtClean="0">
                <a:solidFill>
                  <a:schemeClr val="tx1"/>
                </a:solidFill>
              </a:rPr>
              <a:t>elements</a:t>
            </a:r>
            <a:endParaRPr lang="sl-SI" sz="3600" dirty="0"/>
          </a:p>
        </p:txBody>
      </p:sp>
      <p:sp>
        <p:nvSpPr>
          <p:cNvPr id="8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30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44048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4582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altLang="sl-SI" sz="2800" b="1" dirty="0">
              <a:latin typeface="Arial" charset="0"/>
            </a:endParaRPr>
          </a:p>
          <a:p>
            <a:pPr>
              <a:buFont typeface="Wingdings" pitchFamily="2" charset="2"/>
              <a:buChar char="è"/>
            </a:pPr>
            <a:endParaRPr lang="sl-SI" altLang="sl-SI" sz="3600" dirty="0">
              <a:latin typeface="Arial" charset="0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305973" y="1484784"/>
            <a:ext cx="8758422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71575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endParaRPr lang="sl-SI" altLang="sl-SI" sz="3600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sz="2000" dirty="0" smtClean="0">
              <a:latin typeface="Arial" charset="0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3995936" y="1196752"/>
            <a:ext cx="1083568" cy="1058416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/>
              <a:t>3</a:t>
            </a:r>
            <a:r>
              <a:rPr lang="sl-SI" sz="3600" b="1" dirty="0" smtClean="0"/>
              <a:t>. </a:t>
            </a:r>
            <a:endParaRPr lang="sl-SI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192796" y="2636912"/>
            <a:ext cx="6984776" cy="2448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Phases</a:t>
            </a:r>
            <a:r>
              <a:rPr lang="sl-SI" alt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sl-SI" altLang="sl-SI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focuces</a:t>
            </a: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sl-SI" altLang="sl-SI" sz="3200" b="1" dirty="0">
                <a:latin typeface="Arial" charset="0"/>
              </a:rPr>
              <a:t>and </a:t>
            </a:r>
            <a:r>
              <a:rPr lang="sl-SI" alt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forms </a:t>
            </a:r>
            <a:r>
              <a:rPr lang="sl-SI" altLang="sl-SI" sz="3200" b="1" dirty="0" smtClean="0">
                <a:latin typeface="Arial" charset="0"/>
              </a:rPr>
              <a:t>of </a:t>
            </a:r>
            <a:r>
              <a:rPr lang="sl-SI" altLang="sl-SI" sz="3200" b="1" dirty="0" err="1" smtClean="0">
                <a:latin typeface="Arial" charset="0"/>
              </a:rPr>
              <a:t>PARs</a:t>
            </a:r>
            <a:r>
              <a:rPr lang="sl-SI" altLang="sl-SI" sz="3200" b="1" dirty="0" smtClean="0">
                <a:latin typeface="Arial" charset="0"/>
              </a:rPr>
              <a:t> in </a:t>
            </a:r>
            <a:r>
              <a:rPr lang="sl-SI" alt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 </a:t>
            </a:r>
            <a:r>
              <a:rPr lang="sl-SI" altLang="sl-SI" sz="3200" b="1" dirty="0" smtClean="0">
                <a:latin typeface="Arial" charset="0"/>
              </a:rPr>
              <a:t>1991-2014- </a:t>
            </a:r>
          </a:p>
        </p:txBody>
      </p:sp>
      <p:sp>
        <p:nvSpPr>
          <p:cNvPr id="9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31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620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sl-SI" dirty="0" err="1" smtClean="0">
                <a:latin typeface="Arial" charset="0"/>
              </a:rPr>
              <a:t>Focuses</a:t>
            </a:r>
            <a:r>
              <a:rPr lang="sl-SI" dirty="0" smtClean="0">
                <a:latin typeface="Arial" charset="0"/>
              </a:rPr>
              <a:t> and </a:t>
            </a:r>
            <a:r>
              <a:rPr lang="sl-SI" dirty="0" err="1" smtClean="0">
                <a:latin typeface="Arial" charset="0"/>
              </a:rPr>
              <a:t>phases</a:t>
            </a:r>
            <a:r>
              <a:rPr lang="sl-SI" dirty="0" smtClean="0">
                <a:latin typeface="Arial" charset="0"/>
              </a:rPr>
              <a:t> of </a:t>
            </a:r>
            <a:r>
              <a:rPr lang="sl-SI" dirty="0" err="1" smtClean="0">
                <a:latin typeface="Arial" charset="0"/>
              </a:rPr>
              <a:t>PARs</a:t>
            </a:r>
            <a:r>
              <a:rPr lang="sl-SI" dirty="0" smtClean="0">
                <a:latin typeface="Arial" charset="0"/>
              </a:rPr>
              <a:t> </a:t>
            </a:r>
            <a:br>
              <a:rPr lang="sl-SI" dirty="0" smtClean="0">
                <a:latin typeface="Arial" charset="0"/>
              </a:rPr>
            </a:br>
            <a:r>
              <a:rPr lang="sl-SI" dirty="0" smtClean="0">
                <a:latin typeface="Arial" charset="0"/>
              </a:rPr>
              <a:t>in SI = 1991-2014</a:t>
            </a:r>
            <a:endParaRPr lang="sl-S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828131" cy="5328592"/>
          </a:xfrm>
        </p:spPr>
      </p:pic>
      <p:sp>
        <p:nvSpPr>
          <p:cNvPr id="6" name="Oval 5"/>
          <p:cNvSpPr/>
          <p:nvPr/>
        </p:nvSpPr>
        <p:spPr>
          <a:xfrm>
            <a:off x="7758937" y="4149080"/>
            <a:ext cx="1368152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2014-!?</a:t>
            </a:r>
            <a:endParaRPr lang="sl-SI" dirty="0"/>
          </a:p>
        </p:txBody>
      </p:sp>
      <p:sp>
        <p:nvSpPr>
          <p:cNvPr id="7" name="Ograda številke diapozitiva 3"/>
          <p:cNvSpPr txBox="1">
            <a:spLocks/>
          </p:cNvSpPr>
          <p:nvPr/>
        </p:nvSpPr>
        <p:spPr>
          <a:xfrm>
            <a:off x="179513" y="6487171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32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96071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15660" y="-69011"/>
            <a:ext cx="892834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600" b="1" dirty="0" err="1" smtClean="0">
                <a:solidFill>
                  <a:schemeClr val="tx1"/>
                </a:solidFill>
                <a:latin typeface="Arial" pitchFamily="34" charset="0"/>
              </a:rPr>
              <a:t>PARs</a:t>
            </a:r>
            <a:r>
              <a:rPr lang="sl-SI" sz="3600" b="1" dirty="0" smtClean="0">
                <a:solidFill>
                  <a:schemeClr val="tx1"/>
                </a:solidFill>
                <a:latin typeface="Arial" pitchFamily="34" charset="0"/>
              </a:rPr>
              <a:t> in SI: </a:t>
            </a:r>
            <a:r>
              <a:rPr lang="sl-SI" sz="3600" b="1" dirty="0" err="1" smtClean="0">
                <a:solidFill>
                  <a:schemeClr val="tx1"/>
                </a:solidFill>
                <a:latin typeface="Arial" pitchFamily="34" charset="0"/>
              </a:rPr>
              <a:t>pendulum</a:t>
            </a:r>
            <a:r>
              <a:rPr lang="sl-SI" sz="3600" b="1" dirty="0" smtClean="0">
                <a:solidFill>
                  <a:schemeClr val="tx1"/>
                </a:solidFill>
                <a:latin typeface="Arial" pitchFamily="34" charset="0"/>
              </a:rPr>
              <a:t>?</a:t>
            </a:r>
            <a:endParaRPr lang="sl-SI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8620"/>
              </p:ext>
            </p:extLst>
          </p:nvPr>
        </p:nvGraphicFramePr>
        <p:xfrm>
          <a:off x="212081" y="620689"/>
          <a:ext cx="8748464" cy="5742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9160"/>
                <a:gridCol w="2905299"/>
                <a:gridCol w="1954005"/>
              </a:tblGrid>
              <a:tr h="276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 (adopted)</a:t>
                      </a:r>
                      <a:endParaRPr lang="sl-SI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Adopted</a:t>
                      </a:r>
                      <a:r>
                        <a:rPr lang="sl-SI" sz="1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r>
                        <a:rPr lang="sl-SI" sz="16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</a:t>
                      </a:r>
                      <a:endParaRPr lang="sl-SI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sl-SI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</a:tr>
              <a:tr h="782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EU Accession 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</a:t>
                      </a:r>
                      <a:r>
                        <a:rPr lang="sl-SI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Parliament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(left wing</a:t>
                      </a:r>
                      <a:r>
                        <a:rPr lang="en-US" sz="16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strike="sng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driven, but overall political consensus)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1997-99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</a:tr>
              <a:tr h="782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Umbrella laws 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(State PA, Agencies, Inspection, Wages, Civil Service, etc.) 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r>
                        <a:rPr lang="sl-SI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Parliament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(left wing-driven, but overall political consensus)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2000-03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</a:tr>
              <a:tr h="5868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Further Development of the Slovene Public Sector 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r>
                        <a:rPr lang="sl-SI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(left)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(2000-)2003-05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</a:tr>
              <a:tr h="4812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Slovenia’s Development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r>
                        <a:rPr lang="sl-SI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Governments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(left &amp; right)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2005-13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</a:tr>
              <a:tr h="391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Exit (from economic crisis)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lang="sl-SI" sz="1600" b="1" u="sng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r>
                        <a:rPr lang="sl-SI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(left)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2010-13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</a:tr>
              <a:tr h="782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The Origins of Further Development and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</a:t>
                      </a:r>
                      <a:r>
                        <a:rPr lang="sl-SI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Normative Regulation of the Public Sector 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r>
                        <a:rPr lang="sl-SI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</a:t>
                      </a:r>
                      <a:r>
                        <a:rPr lang="sl-SI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sl-SI" sz="1600" u="sng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</a:t>
                      </a:r>
                      <a:r>
                        <a:rPr lang="sl-SI" sz="1600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sl-SI" sz="1600" u="sng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2011-12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</a:tr>
              <a:tr h="8692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Changed jurisdiction of ministries, agencies and funds 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Adm. Act amendment 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Government &amp; Parliament (</a:t>
                      </a:r>
                      <a:r>
                        <a:rPr lang="en-US" sz="16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wing majority)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2012-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</a:tr>
              <a:tr h="782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Origins for further PA development </a:t>
                      </a:r>
                      <a:endParaRPr lang="sl-SI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</a:t>
                      </a:r>
                      <a:r>
                        <a:rPr lang="sl-SI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</a:t>
                      </a:r>
                      <a:r>
                        <a:rPr lang="en-US" sz="1600" i="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(left)</a:t>
                      </a:r>
                      <a:endParaRPr lang="sl-SI" sz="1600" i="0" u="sng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14-20</a:t>
                      </a:r>
                      <a:endParaRPr lang="sl-SI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735" marR="41735" marT="0" marB="0"/>
                </a:tc>
              </a:tr>
            </a:tbl>
          </a:graphicData>
        </a:graphic>
      </p:graphicFrame>
      <p:sp>
        <p:nvSpPr>
          <p:cNvPr id="6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33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62072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1124744"/>
            <a:ext cx="8748463" cy="4191000"/>
          </a:xfrm>
        </p:spPr>
        <p:txBody>
          <a:bodyPr>
            <a:noAutofit/>
          </a:bodyPr>
          <a:lstStyle/>
          <a:p>
            <a:pPr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State Administration Act (ZDU)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	</a:t>
            </a:r>
          </a:p>
          <a:p>
            <a:pPr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Inspection and Supervision Act (ZIN)</a:t>
            </a:r>
          </a:p>
          <a:p>
            <a:pPr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Novelties in Local Self-gov. Act</a:t>
            </a:r>
            <a:r>
              <a:rPr lang="sl-SI" sz="2400" dirty="0" smtClean="0">
                <a:solidFill>
                  <a:schemeClr val="tx1"/>
                </a:solidFill>
                <a:cs typeface="Arial" pitchFamily="34" charset="0"/>
              </a:rPr>
              <a:t> (ZLS)</a:t>
            </a:r>
            <a:endParaRPr lang="en-US" sz="2400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Public Agencies Act (ZJA)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		        </a:t>
            </a:r>
          </a:p>
          <a:p>
            <a:pPr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Public Funds Act (ZJS)		</a:t>
            </a:r>
          </a:p>
          <a:p>
            <a:pPr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Public Institutes Act (ZZ)</a:t>
            </a:r>
          </a:p>
          <a:p>
            <a:pPr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u="sng" dirty="0" smtClean="0">
                <a:solidFill>
                  <a:schemeClr val="tx1"/>
                </a:solidFill>
                <a:cs typeface="Arial" pitchFamily="34" charset="0"/>
              </a:rPr>
              <a:t>Civil Service Act (ZJU)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		</a:t>
            </a:r>
          </a:p>
          <a:p>
            <a:pPr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u="sng" dirty="0" smtClean="0">
                <a:solidFill>
                  <a:schemeClr val="tx1"/>
                </a:solidFill>
                <a:cs typeface="Arial" pitchFamily="34" charset="0"/>
              </a:rPr>
              <a:t>Law on Wages in Public Sector (ZSPJS)</a:t>
            </a:r>
            <a:endParaRPr lang="en-US" sz="2400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u="sng" dirty="0" smtClean="0">
                <a:solidFill>
                  <a:schemeClr val="tx1"/>
                </a:solidFill>
                <a:cs typeface="Arial" pitchFamily="34" charset="0"/>
              </a:rPr>
              <a:t>Public Finances Act (ZJF)</a:t>
            </a:r>
          </a:p>
          <a:p>
            <a:pPr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u="sng" dirty="0" smtClean="0">
                <a:solidFill>
                  <a:schemeClr val="tx1"/>
                </a:solidFill>
                <a:cs typeface="Arial" pitchFamily="34" charset="0"/>
              </a:rPr>
              <a:t>General Administrative Procedure Act (ZUP)	</a:t>
            </a:r>
          </a:p>
          <a:p>
            <a:pPr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u="sng" dirty="0" smtClean="0">
                <a:solidFill>
                  <a:schemeClr val="tx1"/>
                </a:solidFill>
                <a:cs typeface="Arial" pitchFamily="34" charset="0"/>
              </a:rPr>
              <a:t>Law on E-business and E-signature (ZEPEP)</a:t>
            </a:r>
          </a:p>
          <a:p>
            <a:pPr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u="sng" dirty="0" smtClean="0">
                <a:solidFill>
                  <a:schemeClr val="tx1"/>
                </a:solidFill>
                <a:cs typeface="Arial" pitchFamily="34" charset="0"/>
              </a:rPr>
              <a:t>Freedom of Information Access Act (ZDIJZ) 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…</a:t>
            </a:r>
          </a:p>
          <a:p>
            <a:pPr>
              <a:spcBef>
                <a:spcPct val="15000"/>
              </a:spcBef>
              <a:buFont typeface="Wingdings" pitchFamily="2" charset="2"/>
              <a:buChar char="§"/>
            </a:pPr>
            <a:endParaRPr lang="sl-SI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6374" name="AutoShape 6"/>
          <p:cNvSpPr>
            <a:spLocks/>
          </p:cNvSpPr>
          <p:nvPr/>
        </p:nvSpPr>
        <p:spPr bwMode="auto">
          <a:xfrm>
            <a:off x="6012160" y="2564904"/>
            <a:ext cx="73025" cy="936625"/>
          </a:xfrm>
          <a:prstGeom prst="rightBrace">
            <a:avLst>
              <a:gd name="adj1" fmla="val 1068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64704"/>
          </a:xfrm>
        </p:spPr>
        <p:txBody>
          <a:bodyPr/>
          <a:lstStyle/>
          <a:p>
            <a:r>
              <a:rPr lang="sl-SI" dirty="0" smtClean="0">
                <a:solidFill>
                  <a:srgbClr val="000000"/>
                </a:solidFill>
              </a:rPr>
              <a:t>New 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legislation</a:t>
            </a:r>
            <a:r>
              <a:rPr lang="sl-SI" dirty="0" smtClean="0">
                <a:solidFill>
                  <a:srgbClr val="000000"/>
                </a:solidFill>
              </a:rPr>
              <a:t> since 2000-</a:t>
            </a: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6012160" y="1340768"/>
            <a:ext cx="73025" cy="936625"/>
          </a:xfrm>
          <a:prstGeom prst="rightBrace">
            <a:avLst>
              <a:gd name="adj1" fmla="val 1068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7092280" y="3717032"/>
            <a:ext cx="279648" cy="2852936"/>
          </a:xfrm>
          <a:prstGeom prst="rightBrace">
            <a:avLst>
              <a:gd name="adj1" fmla="val 1068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" name="Elipsa 12"/>
          <p:cNvSpPr/>
          <p:nvPr/>
        </p:nvSpPr>
        <p:spPr>
          <a:xfrm>
            <a:off x="7452320" y="4077072"/>
            <a:ext cx="1224136" cy="192021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PS</a:t>
            </a:r>
            <a:endParaRPr lang="sl-SI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7668344" y="5229200"/>
            <a:ext cx="792088" cy="67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latin typeface="Arial" pitchFamily="34" charset="0"/>
                <a:cs typeface="Arial" pitchFamily="34" charset="0"/>
              </a:rPr>
              <a:t>PA</a:t>
            </a:r>
            <a:endParaRPr lang="sl-SI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6372200" y="2492896"/>
            <a:ext cx="2555776" cy="102873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Indirect</a:t>
            </a:r>
            <a:r>
              <a:rPr lang="sl-SI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</a:t>
            </a:r>
            <a:endParaRPr lang="sl-SI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6516216" y="1196752"/>
            <a:ext cx="2088232" cy="1028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PA</a:t>
            </a:r>
            <a:endParaRPr lang="sl-S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34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62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4582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altLang="sl-SI" sz="2800" b="1" dirty="0">
              <a:latin typeface="Arial" charset="0"/>
            </a:endParaRPr>
          </a:p>
          <a:p>
            <a:pPr>
              <a:buFont typeface="Wingdings" pitchFamily="2" charset="2"/>
              <a:buChar char="è"/>
            </a:pPr>
            <a:endParaRPr lang="sl-SI" altLang="sl-SI" sz="3600" dirty="0">
              <a:latin typeface="Arial" charset="0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305973" y="1484784"/>
            <a:ext cx="8758422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71575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endParaRPr lang="sl-SI" altLang="sl-SI" sz="3600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sz="2000" dirty="0" smtClean="0">
              <a:latin typeface="Arial" charset="0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3995936" y="1196752"/>
            <a:ext cx="1083568" cy="1058416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 smtClean="0"/>
              <a:t>4.</a:t>
            </a:r>
            <a:endParaRPr lang="sl-SI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192796" y="2636912"/>
            <a:ext cx="6984776" cy="2448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Re/</a:t>
            </a:r>
            <a:r>
              <a:rPr lang="sl-SI" altLang="sl-SI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organizations</a:t>
            </a:r>
            <a:r>
              <a:rPr lang="sl-SI" altLang="sl-SI" sz="3200" b="1" dirty="0" smtClean="0">
                <a:latin typeface="Arial" charset="0"/>
              </a:rPr>
              <a:t> in SI PA </a:t>
            </a:r>
          </a:p>
        </p:txBody>
      </p:sp>
      <p:sp>
        <p:nvSpPr>
          <p:cNvPr id="9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35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035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75"/>
            <a:ext cx="8382000" cy="641350"/>
          </a:xfrm>
        </p:spPr>
        <p:txBody>
          <a:bodyPr/>
          <a:lstStyle/>
          <a:p>
            <a:pPr eaLnBrk="1" hangingPunct="1"/>
            <a:r>
              <a:rPr lang="sl-SI" altLang="sl-SI" sz="3500" b="1" smtClean="0"/>
              <a:t>                    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sl-SI" altLang="sl-SI" sz="2400" b="1" u="sng" smtClean="0"/>
          </a:p>
          <a:p>
            <a:pPr eaLnBrk="1" hangingPunct="1">
              <a:buFont typeface="Wingdings" pitchFamily="2" charset="2"/>
              <a:buChar char="M"/>
            </a:pPr>
            <a:endParaRPr lang="sl-SI" altLang="sl-SI" smtClean="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057400"/>
            <a:ext cx="9067800" cy="3810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altLang="sl-SI" sz="800" b="1" u="sng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800" dirty="0" smtClean="0">
                <a:cs typeface="Arial" pitchFamily="34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l-SI" altLang="sl-SI" sz="2800" dirty="0" smtClean="0"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l-SI" altLang="sl-SI" sz="2800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sz="9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altLang="sl-SI" sz="9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altLang="sl-SI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altLang="sl-SI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altLang="sl-SI" sz="2400" b="1" dirty="0" smtClean="0">
              <a:solidFill>
                <a:schemeClr val="hlink"/>
              </a:solidFill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295400" y="2362200"/>
            <a:ext cx="7467600" cy="14478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sz="3200"/>
              <a:t>    ministrstva (14)</a:t>
            </a:r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2362200" y="2362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l-SI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3200400" y="2362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l-SI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038600" y="2362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l-SI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953000" y="2362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l-SI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791200" y="2362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l-SI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6781800" y="2362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l-SI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696200" y="2362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l-SI"/>
          </a:p>
        </p:txBody>
      </p:sp>
      <p:sp>
        <p:nvSpPr>
          <p:cNvPr id="7182" name="Rectangle 13"/>
          <p:cNvSpPr>
            <a:spLocks noChangeArrowheads="1"/>
          </p:cNvSpPr>
          <p:nvPr/>
        </p:nvSpPr>
        <p:spPr bwMode="auto">
          <a:xfrm>
            <a:off x="1295400" y="3284538"/>
            <a:ext cx="3421063" cy="373062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dirty="0"/>
              <a:t>organi v sestavi (</a:t>
            </a:r>
            <a:r>
              <a:rPr lang="sl-SI" altLang="sl-SI" dirty="0" smtClean="0"/>
              <a:t>35)</a:t>
            </a:r>
            <a:endParaRPr lang="sl-SI" altLang="sl-SI" dirty="0"/>
          </a:p>
        </p:txBody>
      </p:sp>
      <p:sp>
        <p:nvSpPr>
          <p:cNvPr id="7184" name="Oval 15"/>
          <p:cNvSpPr>
            <a:spLocks noChangeArrowheads="1"/>
          </p:cNvSpPr>
          <p:nvPr/>
        </p:nvSpPr>
        <p:spPr bwMode="auto">
          <a:xfrm>
            <a:off x="255345" y="4639205"/>
            <a:ext cx="3816350" cy="504825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/>
              <a:t>upravne enote (58)</a:t>
            </a: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5364163" y="3500438"/>
            <a:ext cx="3322637" cy="2889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dirty="0"/>
              <a:t>inšpektorati (</a:t>
            </a:r>
            <a:r>
              <a:rPr lang="sl-SI" altLang="sl-SI" dirty="0" smtClean="0"/>
              <a:t>15/35)</a:t>
            </a:r>
            <a:endParaRPr lang="sl-SI" altLang="sl-SI" dirty="0"/>
          </a:p>
        </p:txBody>
      </p:sp>
      <p:sp>
        <p:nvSpPr>
          <p:cNvPr id="7187" name="Oval 18"/>
          <p:cNvSpPr>
            <a:spLocks noChangeArrowheads="1"/>
          </p:cNvSpPr>
          <p:nvPr/>
        </p:nvSpPr>
        <p:spPr bwMode="auto">
          <a:xfrm>
            <a:off x="6300903" y="864327"/>
            <a:ext cx="2678112" cy="1300162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b="1" dirty="0"/>
              <a:t>Zakon o </a:t>
            </a:r>
          </a:p>
          <a:p>
            <a:pPr eaLnBrk="1" hangingPunct="1"/>
            <a:r>
              <a:rPr lang="sl-SI" altLang="sl-SI" b="1" dirty="0"/>
              <a:t>inšpekcijskem </a:t>
            </a:r>
          </a:p>
          <a:p>
            <a:pPr eaLnBrk="1" hangingPunct="1"/>
            <a:r>
              <a:rPr lang="sl-SI" altLang="sl-SI" b="1" dirty="0"/>
              <a:t>nadzoru</a:t>
            </a:r>
          </a:p>
        </p:txBody>
      </p:sp>
      <p:sp>
        <p:nvSpPr>
          <p:cNvPr id="7188" name="Oval 19"/>
          <p:cNvSpPr>
            <a:spLocks noChangeArrowheads="1"/>
          </p:cNvSpPr>
          <p:nvPr/>
        </p:nvSpPr>
        <p:spPr bwMode="auto">
          <a:xfrm>
            <a:off x="3133725" y="1125538"/>
            <a:ext cx="2951163" cy="944562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b="1" dirty="0"/>
              <a:t>Zakon o </a:t>
            </a:r>
          </a:p>
          <a:p>
            <a:pPr eaLnBrk="1" hangingPunct="1"/>
            <a:r>
              <a:rPr lang="sl-SI" altLang="sl-SI" b="1" dirty="0"/>
              <a:t>državni upravi</a:t>
            </a:r>
          </a:p>
        </p:txBody>
      </p:sp>
      <p:sp>
        <p:nvSpPr>
          <p:cNvPr id="7189" name="Oval 20"/>
          <p:cNvSpPr>
            <a:spLocks noChangeArrowheads="1"/>
          </p:cNvSpPr>
          <p:nvPr/>
        </p:nvSpPr>
        <p:spPr bwMode="auto">
          <a:xfrm>
            <a:off x="3722738" y="4005064"/>
            <a:ext cx="5040262" cy="792163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b="1" dirty="0"/>
              <a:t>Zakon o javnih agencijah</a:t>
            </a:r>
          </a:p>
        </p:txBody>
      </p:sp>
      <p:sp>
        <p:nvSpPr>
          <p:cNvPr id="7190" name="Line 21"/>
          <p:cNvSpPr>
            <a:spLocks noChangeShapeType="1"/>
          </p:cNvSpPr>
          <p:nvPr/>
        </p:nvSpPr>
        <p:spPr bwMode="auto">
          <a:xfrm>
            <a:off x="3924300" y="1989138"/>
            <a:ext cx="419100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l-SI"/>
          </a:p>
        </p:txBody>
      </p:sp>
      <p:sp>
        <p:nvSpPr>
          <p:cNvPr id="7191" name="Line 22"/>
          <p:cNvSpPr>
            <a:spLocks noChangeShapeType="1"/>
          </p:cNvSpPr>
          <p:nvPr/>
        </p:nvSpPr>
        <p:spPr bwMode="auto">
          <a:xfrm>
            <a:off x="8458200" y="1981200"/>
            <a:ext cx="1588" cy="151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l-SI"/>
          </a:p>
        </p:txBody>
      </p:sp>
      <p:sp>
        <p:nvSpPr>
          <p:cNvPr id="7192" name="Line 23"/>
          <p:cNvSpPr>
            <a:spLocks noChangeShapeType="1"/>
          </p:cNvSpPr>
          <p:nvPr/>
        </p:nvSpPr>
        <p:spPr bwMode="auto">
          <a:xfrm flipH="1">
            <a:off x="1908175" y="1989138"/>
            <a:ext cx="201612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l-SI"/>
          </a:p>
        </p:txBody>
      </p:sp>
      <p:sp>
        <p:nvSpPr>
          <p:cNvPr id="7193" name="Line 24"/>
          <p:cNvSpPr>
            <a:spLocks noChangeShapeType="1"/>
          </p:cNvSpPr>
          <p:nvPr/>
        </p:nvSpPr>
        <p:spPr bwMode="auto">
          <a:xfrm flipH="1">
            <a:off x="2771775" y="2060575"/>
            <a:ext cx="107950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l-SI"/>
          </a:p>
        </p:txBody>
      </p:sp>
      <p:sp>
        <p:nvSpPr>
          <p:cNvPr id="7195" name="Oval 26"/>
          <p:cNvSpPr>
            <a:spLocks noChangeArrowheads="1"/>
          </p:cNvSpPr>
          <p:nvPr/>
        </p:nvSpPr>
        <p:spPr bwMode="auto">
          <a:xfrm>
            <a:off x="144463" y="5324004"/>
            <a:ext cx="2987675" cy="1122139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b="1" dirty="0"/>
              <a:t>Zakon o lokalni </a:t>
            </a:r>
          </a:p>
          <a:p>
            <a:pPr eaLnBrk="1" hangingPunct="1"/>
            <a:r>
              <a:rPr lang="sl-SI" altLang="sl-SI" b="1" dirty="0"/>
              <a:t>samoupravi</a:t>
            </a:r>
          </a:p>
        </p:txBody>
      </p:sp>
      <p:sp>
        <p:nvSpPr>
          <p:cNvPr id="7199" name="Oval 30"/>
          <p:cNvSpPr>
            <a:spLocks noChangeArrowheads="1"/>
          </p:cNvSpPr>
          <p:nvPr/>
        </p:nvSpPr>
        <p:spPr bwMode="auto">
          <a:xfrm>
            <a:off x="3805318" y="4931071"/>
            <a:ext cx="5184402" cy="576263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b="1"/>
              <a:t>Zakon o (javnih?) zavodih</a:t>
            </a:r>
          </a:p>
        </p:txBody>
      </p:sp>
      <p:sp>
        <p:nvSpPr>
          <p:cNvPr id="7200" name="Oval 31"/>
          <p:cNvSpPr>
            <a:spLocks noChangeArrowheads="1"/>
          </p:cNvSpPr>
          <p:nvPr/>
        </p:nvSpPr>
        <p:spPr bwMode="auto">
          <a:xfrm>
            <a:off x="4463256" y="5666241"/>
            <a:ext cx="4536578" cy="719138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b="1" dirty="0"/>
              <a:t>Zakon o javnih skladih</a:t>
            </a:r>
          </a:p>
        </p:txBody>
      </p:sp>
      <p:sp>
        <p:nvSpPr>
          <p:cNvPr id="7201" name="Oval 32"/>
          <p:cNvSpPr>
            <a:spLocks noChangeArrowheads="1"/>
          </p:cNvSpPr>
          <p:nvPr/>
        </p:nvSpPr>
        <p:spPr bwMode="auto">
          <a:xfrm>
            <a:off x="179388" y="333375"/>
            <a:ext cx="3240087" cy="541338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b="1" dirty="0"/>
              <a:t>Zakon o Vladi RS</a:t>
            </a:r>
          </a:p>
        </p:txBody>
      </p:sp>
      <p:sp>
        <p:nvSpPr>
          <p:cNvPr id="7202" name="Rectangle 33"/>
          <p:cNvSpPr>
            <a:spLocks noChangeArrowheads="1"/>
          </p:cNvSpPr>
          <p:nvPr/>
        </p:nvSpPr>
        <p:spPr bwMode="auto">
          <a:xfrm>
            <a:off x="3348038" y="333375"/>
            <a:ext cx="3095625" cy="4318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dirty="0"/>
              <a:t>vladne službe (</a:t>
            </a:r>
            <a:r>
              <a:rPr lang="sl-SI" altLang="sl-SI" dirty="0" smtClean="0"/>
              <a:t>10)</a:t>
            </a:r>
            <a:endParaRPr lang="sl-SI" altLang="sl-SI" dirty="0"/>
          </a:p>
        </p:txBody>
      </p:sp>
      <p:sp>
        <p:nvSpPr>
          <p:cNvPr id="7194" name="Rectangle 25"/>
          <p:cNvSpPr>
            <a:spLocks noChangeArrowheads="1"/>
          </p:cNvSpPr>
          <p:nvPr/>
        </p:nvSpPr>
        <p:spPr bwMode="auto">
          <a:xfrm>
            <a:off x="2593544" y="5907169"/>
            <a:ext cx="1800225" cy="50323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dirty="0"/>
              <a:t>občine (</a:t>
            </a:r>
            <a:r>
              <a:rPr lang="sl-SI" altLang="sl-SI" dirty="0" smtClean="0"/>
              <a:t>212)</a:t>
            </a:r>
            <a:endParaRPr lang="en-US" altLang="sl-SI" dirty="0"/>
          </a:p>
        </p:txBody>
      </p:sp>
      <p:sp>
        <p:nvSpPr>
          <p:cNvPr id="29" name="Ograda številke diapozitiva 3"/>
          <p:cNvSpPr txBox="1">
            <a:spLocks/>
          </p:cNvSpPr>
          <p:nvPr/>
        </p:nvSpPr>
        <p:spPr>
          <a:xfrm>
            <a:off x="187782" y="6420689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36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327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797" y="404664"/>
            <a:ext cx="8596313" cy="846237"/>
          </a:xfrm>
        </p:spPr>
        <p:txBody>
          <a:bodyPr/>
          <a:lstStyle/>
          <a:p>
            <a:pPr algn="ctr" eaLnBrk="1" hangingPunct="1"/>
            <a:r>
              <a:rPr lang="sl-SI" altLang="sl-SI" sz="4000" b="1" dirty="0" smtClean="0">
                <a:latin typeface="Arial" pitchFamily="34" charset="0"/>
              </a:rPr>
              <a:t> </a:t>
            </a:r>
            <a:r>
              <a:rPr lang="sl-SI" altLang="sl-SI" dirty="0" smtClean="0">
                <a:latin typeface="Arial" pitchFamily="34" charset="0"/>
              </a:rPr>
              <a:t>State Administration Act (ZDU-1)</a:t>
            </a:r>
            <a:br>
              <a:rPr lang="sl-SI" altLang="sl-SI" dirty="0" smtClean="0">
                <a:latin typeface="Arial" pitchFamily="34" charset="0"/>
              </a:rPr>
            </a:br>
            <a:r>
              <a:rPr lang="sl-SI" altLang="sl-SI" dirty="0" smtClean="0">
                <a:latin typeface="Arial" pitchFamily="34" charset="0"/>
              </a:rPr>
              <a:t>2002-</a:t>
            </a:r>
            <a:endParaRPr lang="sl-SI" altLang="sl-SI" sz="2400" dirty="0" smtClean="0">
              <a:latin typeface="Arial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1075" y="2492896"/>
            <a:ext cx="8001000" cy="351088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l-SI" altLang="sl-SI" sz="2400" dirty="0" err="1" smtClean="0">
                <a:latin typeface="Arial" pitchFamily="34" charset="0"/>
              </a:rPr>
              <a:t>Harmonized</a:t>
            </a:r>
            <a:r>
              <a:rPr lang="sl-SI" altLang="sl-SI" sz="2400" dirty="0" smtClean="0">
                <a:latin typeface="Arial" pitchFamily="34" charset="0"/>
              </a:rPr>
              <a:t> </a:t>
            </a:r>
            <a:r>
              <a:rPr lang="sl-SI" alt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principles</a:t>
            </a:r>
            <a:r>
              <a:rPr lang="sl-SI" altLang="sl-SI" sz="2400" dirty="0" smtClean="0">
                <a:latin typeface="Arial" pitchFamily="34" charset="0"/>
              </a:rPr>
              <a:t>: customer orientation, </a:t>
            </a:r>
            <a:r>
              <a:rPr lang="sl-SI" altLang="sl-SI" sz="2400" dirty="0" err="1" smtClean="0">
                <a:latin typeface="Arial" pitchFamily="34" charset="0"/>
              </a:rPr>
              <a:t>apolitization</a:t>
            </a:r>
            <a:r>
              <a:rPr lang="sl-SI" altLang="sl-SI" sz="2400" dirty="0" smtClean="0">
                <a:latin typeface="Arial" pitchFamily="34" charset="0"/>
              </a:rPr>
              <a:t> …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l-SI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Adm. </a:t>
            </a:r>
            <a:r>
              <a:rPr lang="sl-SI" altLang="sl-SI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tasks</a:t>
            </a:r>
            <a:r>
              <a:rPr lang="sl-SI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 </a:t>
            </a:r>
            <a:r>
              <a:rPr lang="sl-SI" altLang="sl-SI" sz="2400" b="1" dirty="0" err="1" smtClean="0">
                <a:latin typeface="Arial" pitchFamily="34" charset="0"/>
              </a:rPr>
              <a:t>systems</a:t>
            </a:r>
            <a:r>
              <a:rPr lang="sl-SI" altLang="sl-SI" sz="2400" b="1" dirty="0" smtClean="0">
                <a:latin typeface="Arial" pitchFamily="34" charset="0"/>
              </a:rPr>
              <a:t> approach </a:t>
            </a:r>
            <a:r>
              <a:rPr lang="sl-SI" altLang="sl-SI" sz="2400" dirty="0" smtClean="0">
                <a:latin typeface="Arial" pitchFamily="34" charset="0"/>
              </a:rPr>
              <a:t>within SA and PA (LSG, agencies …)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l-SI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SA </a:t>
            </a:r>
            <a:r>
              <a:rPr lang="sl-SI" altLang="sl-SI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organs</a:t>
            </a:r>
            <a:r>
              <a:rPr lang="sl-SI" altLang="sl-SI" sz="2400" dirty="0" smtClean="0">
                <a:latin typeface="Arial" pitchFamily="34" charset="0"/>
              </a:rPr>
              <a:t>: </a:t>
            </a:r>
            <a:r>
              <a:rPr lang="sl-SI" altLang="sl-SI" sz="2400" dirty="0" err="1" smtClean="0">
                <a:latin typeface="Arial" pitchFamily="34" charset="0"/>
              </a:rPr>
              <a:t>ministries</a:t>
            </a:r>
            <a:r>
              <a:rPr lang="sl-SI" altLang="sl-SI" sz="2400" dirty="0" smtClean="0">
                <a:latin typeface="Arial" pitchFamily="34" charset="0"/>
              </a:rPr>
              <a:t>, its agencies, adm. </a:t>
            </a:r>
            <a:r>
              <a:rPr lang="sl-SI" altLang="sl-SI" sz="2400" dirty="0" err="1" smtClean="0">
                <a:latin typeface="Arial" pitchFamily="34" charset="0"/>
              </a:rPr>
              <a:t>units</a:t>
            </a:r>
            <a:r>
              <a:rPr lang="sl-SI" altLang="sl-SI" sz="2400" dirty="0" smtClean="0">
                <a:latin typeface="Arial" pitchFamily="34" charset="0"/>
              </a:rPr>
              <a:t> = </a:t>
            </a:r>
            <a:r>
              <a:rPr lang="sl-SI" altLang="sl-SI" sz="2400" b="1" dirty="0" err="1" smtClean="0">
                <a:latin typeface="Arial" pitchFamily="34" charset="0"/>
              </a:rPr>
              <a:t>coordination</a:t>
            </a:r>
            <a:r>
              <a:rPr lang="sl-SI" altLang="sl-SI" sz="2400" b="1" dirty="0" smtClean="0">
                <a:latin typeface="Arial" pitchFamily="34" charset="0"/>
              </a:rPr>
              <a:t>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l-SI" altLang="sl-SI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Leadership</a:t>
            </a:r>
            <a:r>
              <a:rPr lang="sl-SI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in M</a:t>
            </a:r>
            <a:r>
              <a:rPr lang="sl-SI" altLang="sl-SI" sz="2400" dirty="0" smtClean="0">
                <a:latin typeface="Arial" pitchFamily="34" charset="0"/>
              </a:rPr>
              <a:t>: politics &amp; </a:t>
            </a:r>
            <a:r>
              <a:rPr lang="sl-SI" altLang="sl-SI" sz="2400" dirty="0" err="1" smtClean="0">
                <a:latin typeface="Arial" pitchFamily="34" charset="0"/>
              </a:rPr>
              <a:t>professionalism</a:t>
            </a:r>
            <a:endParaRPr lang="sl-SI" altLang="sl-SI" sz="2400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400" dirty="0" smtClean="0">
                <a:latin typeface="Arial" pitchFamily="34" charset="0"/>
                <a:cs typeface="Arial" pitchFamily="34" charset="0"/>
              </a:rPr>
              <a:t>  </a:t>
            </a:r>
          </a:p>
        </p:txBody>
      </p:sp>
      <p:pic>
        <p:nvPicPr>
          <p:cNvPr id="23557" name="Picture 4" descr="bd0501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89" y="1052736"/>
            <a:ext cx="13557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37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66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avokotnik 36"/>
          <p:cNvSpPr/>
          <p:nvPr/>
        </p:nvSpPr>
        <p:spPr>
          <a:xfrm>
            <a:off x="5940152" y="4149080"/>
            <a:ext cx="295232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dirty="0" smtClean="0"/>
              <a:t>Legend:</a:t>
            </a:r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7236296" y="5085184"/>
            <a:ext cx="1584176" cy="3840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Agency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0" y="5829267"/>
            <a:ext cx="6012160" cy="1220755"/>
          </a:xfrm>
        </p:spPr>
        <p:txBody>
          <a:bodyPr>
            <a:normAutofit/>
          </a:bodyPr>
          <a:lstStyle/>
          <a:p>
            <a:pPr marL="360000" algn="ctr">
              <a:spcBef>
                <a:spcPts val="300"/>
              </a:spcBef>
              <a:buNone/>
            </a:pPr>
            <a:r>
              <a:rPr lang="sl-SI" sz="1600" dirty="0" smtClean="0">
                <a:solidFill>
                  <a:schemeClr val="tx1"/>
                </a:solidFill>
              </a:rPr>
              <a:t>Organizational form in a </a:t>
            </a:r>
            <a:r>
              <a:rPr lang="sl-SI" sz="1600" dirty="0" err="1" smtClean="0">
                <a:solidFill>
                  <a:schemeClr val="tx1"/>
                </a:solidFill>
              </a:rPr>
              <a:t>function</a:t>
            </a:r>
            <a:r>
              <a:rPr lang="sl-SI" sz="1600" dirty="0" smtClean="0">
                <a:solidFill>
                  <a:schemeClr val="tx1"/>
                </a:solidFill>
              </a:rPr>
              <a:t> of </a:t>
            </a:r>
            <a:r>
              <a:rPr lang="sl-SI" sz="1600" dirty="0" err="1" smtClean="0">
                <a:solidFill>
                  <a:schemeClr val="tx1"/>
                </a:solidFill>
              </a:rPr>
              <a:t>aimed</a:t>
            </a:r>
            <a:r>
              <a:rPr lang="sl-SI" sz="1600" dirty="0" smtClean="0">
                <a:solidFill>
                  <a:schemeClr val="tx1"/>
                </a:solidFill>
              </a:rPr>
              <a:t> role in PA system &amp; </a:t>
            </a:r>
            <a:r>
              <a:rPr lang="sl-SI" sz="1600" dirty="0" err="1" smtClean="0">
                <a:solidFill>
                  <a:schemeClr val="tx1"/>
                </a:solidFill>
              </a:rPr>
              <a:t>entity</a:t>
            </a:r>
            <a:r>
              <a:rPr lang="sl-SI" sz="1600" dirty="0" smtClean="0">
                <a:solidFill>
                  <a:schemeClr val="tx1"/>
                </a:solidFill>
              </a:rPr>
              <a:t>’s taks!?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23528" y="164637"/>
            <a:ext cx="8820472" cy="1143000"/>
          </a:xfrm>
        </p:spPr>
        <p:txBody>
          <a:bodyPr>
            <a:noAutofit/>
          </a:bodyPr>
          <a:lstStyle/>
          <a:p>
            <a:r>
              <a:rPr lang="sl-SI" sz="3600" b="1" dirty="0" smtClean="0"/>
              <a:t>Organizational forms in SI &amp; </a:t>
            </a:r>
            <a:r>
              <a:rPr lang="sl-SI" sz="3600" b="1" dirty="0" err="1" smtClean="0"/>
              <a:t>autonomy</a:t>
            </a:r>
            <a:endParaRPr lang="sl-SI" sz="3600" b="1" dirty="0"/>
          </a:p>
        </p:txBody>
      </p:sp>
      <p:sp>
        <p:nvSpPr>
          <p:cNvPr id="6" name="Puščica gor 5"/>
          <p:cNvSpPr/>
          <p:nvPr/>
        </p:nvSpPr>
        <p:spPr>
          <a:xfrm>
            <a:off x="827584" y="1604797"/>
            <a:ext cx="576064" cy="384042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Autonomy</a:t>
            </a:r>
            <a:endParaRPr lang="sl-SI" sz="2000" dirty="0"/>
          </a:p>
        </p:txBody>
      </p:sp>
      <p:sp>
        <p:nvSpPr>
          <p:cNvPr id="7" name="Pravokotnik 6"/>
          <p:cNvSpPr/>
          <p:nvPr/>
        </p:nvSpPr>
        <p:spPr>
          <a:xfrm>
            <a:off x="1331640" y="4965171"/>
            <a:ext cx="1152128" cy="768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Ministry</a:t>
            </a:r>
          </a:p>
          <a:p>
            <a:pPr algn="ctr"/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2123728" y="4197085"/>
            <a:ext cx="12241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Ministry</a:t>
            </a:r>
          </a:p>
          <a:p>
            <a:pPr algn="ctr"/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7236296" y="4221088"/>
            <a:ext cx="1584176" cy="740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 smtClean="0"/>
          </a:p>
          <a:p>
            <a:pPr algn="ctr"/>
            <a:r>
              <a:rPr lang="sl-SI" dirty="0" err="1" smtClean="0"/>
              <a:t>Guidelines</a:t>
            </a:r>
            <a:r>
              <a:rPr lang="sl-SI" dirty="0" smtClean="0"/>
              <a:t>&amp;</a:t>
            </a:r>
          </a:p>
          <a:p>
            <a:pPr algn="ctr"/>
            <a:r>
              <a:rPr lang="sl-SI" dirty="0" err="1" smtClean="0"/>
              <a:t>supervision</a:t>
            </a:r>
            <a:endParaRPr lang="sl-SI" dirty="0" smtClean="0"/>
          </a:p>
          <a:p>
            <a:pPr algn="ctr"/>
            <a:endParaRPr lang="sl-SI" dirty="0"/>
          </a:p>
        </p:txBody>
      </p:sp>
      <p:sp>
        <p:nvSpPr>
          <p:cNvPr id="15" name="Pravokotnik 14"/>
          <p:cNvSpPr/>
          <p:nvPr/>
        </p:nvSpPr>
        <p:spPr>
          <a:xfrm>
            <a:off x="3995936" y="2660915"/>
            <a:ext cx="1296144" cy="4800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err="1" smtClean="0"/>
              <a:t>Governm</a:t>
            </a:r>
            <a:r>
              <a:rPr lang="sl-SI" sz="1200" dirty="0" smtClean="0"/>
              <a:t>. Office</a:t>
            </a:r>
            <a:endParaRPr lang="sl-SI" sz="1200" dirty="0"/>
          </a:p>
        </p:txBody>
      </p:sp>
      <p:sp>
        <p:nvSpPr>
          <p:cNvPr id="17" name="Pravokotnik 16"/>
          <p:cNvSpPr/>
          <p:nvPr/>
        </p:nvSpPr>
        <p:spPr>
          <a:xfrm>
            <a:off x="1403648" y="5349213"/>
            <a:ext cx="864096" cy="2880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dirty="0" err="1" smtClean="0"/>
              <a:t>Department</a:t>
            </a:r>
            <a:endParaRPr lang="sl-SI" sz="1000" dirty="0"/>
          </a:p>
        </p:txBody>
      </p:sp>
      <p:grpSp>
        <p:nvGrpSpPr>
          <p:cNvPr id="2" name="Skupina 23"/>
          <p:cNvGrpSpPr/>
          <p:nvPr/>
        </p:nvGrpSpPr>
        <p:grpSpPr>
          <a:xfrm>
            <a:off x="3563888" y="3236979"/>
            <a:ext cx="1224136" cy="960107"/>
            <a:chOff x="3275856" y="1851670"/>
            <a:chExt cx="1224136" cy="720080"/>
          </a:xfrm>
        </p:grpSpPr>
        <p:sp>
          <p:nvSpPr>
            <p:cNvPr id="9" name="Pravokotnik 8"/>
            <p:cNvSpPr/>
            <p:nvPr/>
          </p:nvSpPr>
          <p:spPr>
            <a:xfrm>
              <a:off x="3275856" y="1851670"/>
              <a:ext cx="122413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smtClean="0"/>
                <a:t>Ministry</a:t>
              </a:r>
            </a:p>
            <a:p>
              <a:pPr algn="ctr"/>
              <a:endParaRPr lang="sl-SI" dirty="0"/>
            </a:p>
          </p:txBody>
        </p:sp>
        <p:sp>
          <p:nvSpPr>
            <p:cNvPr id="18" name="Pravokotnik 17"/>
            <p:cNvSpPr/>
            <p:nvPr/>
          </p:nvSpPr>
          <p:spPr>
            <a:xfrm>
              <a:off x="3275856" y="2211710"/>
              <a:ext cx="1224136" cy="36004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Autonomous</a:t>
              </a:r>
              <a:r>
                <a:rPr lang="sl-SI" sz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sl-SI" sz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Body</a:t>
              </a:r>
              <a:endParaRPr lang="sl-SI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Pravokotnik 18"/>
          <p:cNvSpPr/>
          <p:nvPr/>
        </p:nvSpPr>
        <p:spPr>
          <a:xfrm>
            <a:off x="2339752" y="4677139"/>
            <a:ext cx="1008112" cy="3840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err="1" smtClean="0"/>
              <a:t>Directorate</a:t>
            </a:r>
            <a:endParaRPr lang="sl-SI" sz="1200" dirty="0"/>
          </a:p>
        </p:txBody>
      </p:sp>
      <p:grpSp>
        <p:nvGrpSpPr>
          <p:cNvPr id="4" name="Skupina 27"/>
          <p:cNvGrpSpPr/>
          <p:nvPr/>
        </p:nvGrpSpPr>
        <p:grpSpPr>
          <a:xfrm>
            <a:off x="5436096" y="1412776"/>
            <a:ext cx="1368152" cy="1344149"/>
            <a:chOff x="5436096" y="1059582"/>
            <a:chExt cx="1368152" cy="1008112"/>
          </a:xfrm>
        </p:grpSpPr>
        <p:sp>
          <p:nvSpPr>
            <p:cNvPr id="16" name="Pravokotnik 15"/>
            <p:cNvSpPr/>
            <p:nvPr/>
          </p:nvSpPr>
          <p:spPr>
            <a:xfrm>
              <a:off x="5436096" y="1707654"/>
              <a:ext cx="1296144" cy="36004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Public agencies</a:t>
              </a:r>
              <a:endParaRPr lang="sl-SI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Skupina 24"/>
            <p:cNvGrpSpPr/>
            <p:nvPr/>
          </p:nvGrpSpPr>
          <p:grpSpPr>
            <a:xfrm>
              <a:off x="5508104" y="1059582"/>
              <a:ext cx="1296144" cy="576064"/>
              <a:chOff x="4716016" y="1203598"/>
              <a:chExt cx="1296144" cy="576064"/>
            </a:xfrm>
          </p:grpSpPr>
          <p:sp>
            <p:nvSpPr>
              <p:cNvPr id="10" name="Pravokotnik 9"/>
              <p:cNvSpPr/>
              <p:nvPr/>
            </p:nvSpPr>
            <p:spPr>
              <a:xfrm>
                <a:off x="4716016" y="1203598"/>
                <a:ext cx="129614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 smtClean="0"/>
              </a:p>
              <a:p>
                <a:pPr algn="ctr"/>
                <a:r>
                  <a:rPr lang="sl-SI" dirty="0" smtClean="0"/>
                  <a:t>Ministry</a:t>
                </a:r>
              </a:p>
              <a:p>
                <a:pPr algn="ctr"/>
                <a:endParaRPr lang="sl-SI" dirty="0"/>
              </a:p>
            </p:txBody>
          </p:sp>
          <p:sp>
            <p:nvSpPr>
              <p:cNvPr id="20" name="Puščica dol 19"/>
              <p:cNvSpPr/>
              <p:nvPr/>
            </p:nvSpPr>
            <p:spPr>
              <a:xfrm>
                <a:off x="5292080" y="1491630"/>
                <a:ext cx="216024" cy="28803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23" name="Pravokotnik 22"/>
          <p:cNvSpPr/>
          <p:nvPr/>
        </p:nvSpPr>
        <p:spPr>
          <a:xfrm>
            <a:off x="6876256" y="2180862"/>
            <a:ext cx="1296144" cy="4800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Private “A”</a:t>
            </a:r>
            <a:endParaRPr lang="sl-SI" dirty="0"/>
          </a:p>
        </p:txBody>
      </p:sp>
      <p:grpSp>
        <p:nvGrpSpPr>
          <p:cNvPr id="14" name="Skupina 28"/>
          <p:cNvGrpSpPr/>
          <p:nvPr/>
        </p:nvGrpSpPr>
        <p:grpSpPr>
          <a:xfrm>
            <a:off x="6876256" y="1316766"/>
            <a:ext cx="1296144" cy="768085"/>
            <a:chOff x="4716016" y="1203598"/>
            <a:chExt cx="1296144" cy="576064"/>
          </a:xfrm>
        </p:grpSpPr>
        <p:sp>
          <p:nvSpPr>
            <p:cNvPr id="30" name="Pravokotnik 29"/>
            <p:cNvSpPr/>
            <p:nvPr/>
          </p:nvSpPr>
          <p:spPr>
            <a:xfrm>
              <a:off x="4716016" y="1203598"/>
              <a:ext cx="1296144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 smtClean="0"/>
            </a:p>
            <a:p>
              <a:pPr algn="ctr"/>
              <a:r>
                <a:rPr lang="sl-SI" dirty="0" smtClean="0"/>
                <a:t>Ministry</a:t>
              </a:r>
            </a:p>
            <a:p>
              <a:pPr algn="ctr"/>
              <a:endParaRPr lang="sl-SI" dirty="0"/>
            </a:p>
          </p:txBody>
        </p:sp>
        <p:sp>
          <p:nvSpPr>
            <p:cNvPr id="31" name="Puščica dol 30"/>
            <p:cNvSpPr/>
            <p:nvPr/>
          </p:nvSpPr>
          <p:spPr>
            <a:xfrm>
              <a:off x="5292080" y="1491630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1" name="Skupina 31"/>
          <p:cNvGrpSpPr/>
          <p:nvPr/>
        </p:nvGrpSpPr>
        <p:grpSpPr>
          <a:xfrm>
            <a:off x="3995936" y="1988840"/>
            <a:ext cx="1296144" cy="768085"/>
            <a:chOff x="4716016" y="1203598"/>
            <a:chExt cx="1296144" cy="576064"/>
          </a:xfrm>
        </p:grpSpPr>
        <p:sp>
          <p:nvSpPr>
            <p:cNvPr id="33" name="Pravokotnik 32"/>
            <p:cNvSpPr/>
            <p:nvPr/>
          </p:nvSpPr>
          <p:spPr>
            <a:xfrm>
              <a:off x="4716016" y="1203598"/>
              <a:ext cx="1296144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 smtClean="0"/>
            </a:p>
            <a:p>
              <a:pPr algn="ctr"/>
              <a:r>
                <a:rPr lang="sl-SI" sz="1500" dirty="0" smtClean="0"/>
                <a:t>Government</a:t>
              </a:r>
            </a:p>
            <a:p>
              <a:pPr algn="ctr"/>
              <a:endParaRPr lang="sl-SI" dirty="0"/>
            </a:p>
          </p:txBody>
        </p:sp>
        <p:sp>
          <p:nvSpPr>
            <p:cNvPr id="34" name="Puščica dol 33"/>
            <p:cNvSpPr/>
            <p:nvPr/>
          </p:nvSpPr>
          <p:spPr>
            <a:xfrm>
              <a:off x="5292080" y="1491630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cxnSp>
        <p:nvCxnSpPr>
          <p:cNvPr id="35" name="Straight Connector 15"/>
          <p:cNvCxnSpPr/>
          <p:nvPr/>
        </p:nvCxnSpPr>
        <p:spPr>
          <a:xfrm>
            <a:off x="3419872" y="1508787"/>
            <a:ext cx="72008" cy="422446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5"/>
          <p:cNvCxnSpPr/>
          <p:nvPr/>
        </p:nvCxnSpPr>
        <p:spPr>
          <a:xfrm>
            <a:off x="5364088" y="1412776"/>
            <a:ext cx="0" cy="412845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38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7036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58200" cy="1846263"/>
          </a:xfrm>
        </p:spPr>
        <p:txBody>
          <a:bodyPr/>
          <a:lstStyle/>
          <a:p>
            <a:pPr algn="ctr" eaLnBrk="1" hangingPunct="1"/>
            <a:r>
              <a:rPr lang="sl-SI" altLang="sl-SI" sz="3600" b="1" dirty="0" smtClean="0">
                <a:latin typeface="Arial" pitchFamily="34" charset="0"/>
              </a:rPr>
              <a:t>Internal </a:t>
            </a:r>
            <a:r>
              <a:rPr lang="sl-SI" altLang="sl-SI" sz="3600" b="1" dirty="0" err="1" smtClean="0">
                <a:latin typeface="Arial" pitchFamily="34" charset="0"/>
              </a:rPr>
              <a:t>organization</a:t>
            </a:r>
            <a:r>
              <a:rPr lang="sl-SI" altLang="sl-SI" sz="3600" b="1" dirty="0" smtClean="0">
                <a:latin typeface="Arial" pitchFamily="34" charset="0"/>
              </a:rPr>
              <a:t> </a:t>
            </a:r>
            <a:r>
              <a:rPr lang="sl-SI" altLang="sl-SI" dirty="0" smtClean="0">
                <a:latin typeface="Arial" pitchFamily="34" charset="0"/>
              </a:rPr>
              <a:t>and </a:t>
            </a:r>
            <a:r>
              <a:rPr lang="sl-SI" altLang="sl-SI" dirty="0" err="1" smtClean="0">
                <a:latin typeface="Arial" pitchFamily="34" charset="0"/>
              </a:rPr>
              <a:t>leadership</a:t>
            </a:r>
            <a:r>
              <a:rPr lang="sl-SI" altLang="sl-SI" dirty="0" smtClean="0">
                <a:latin typeface="Arial" pitchFamily="34" charset="0"/>
              </a:rPr>
              <a:t> </a:t>
            </a:r>
            <a:br>
              <a:rPr lang="sl-SI" altLang="sl-SI" dirty="0" smtClean="0">
                <a:latin typeface="Arial" pitchFamily="34" charset="0"/>
              </a:rPr>
            </a:br>
            <a:r>
              <a:rPr lang="sl-SI" altLang="sl-SI" dirty="0" smtClean="0">
                <a:latin typeface="Arial" pitchFamily="34" charset="0"/>
              </a:rPr>
              <a:t>in the ministry</a:t>
            </a:r>
            <a:r>
              <a:rPr lang="sl-SI" altLang="sl-SI" dirty="0" smtClean="0"/>
              <a:t/>
            </a:r>
            <a:br>
              <a:rPr lang="sl-SI" altLang="sl-SI" dirty="0" smtClean="0"/>
            </a:br>
            <a:endParaRPr lang="sl-SI" altLang="sl-SI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l-SI" altLang="sl-SI" sz="1000" smtClean="0"/>
          </a:p>
          <a:p>
            <a:pPr algn="ctr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sl-SI" altLang="sl-SI" sz="800" smtClean="0"/>
              <a:t> </a:t>
            </a:r>
          </a:p>
          <a:p>
            <a:pPr eaLnBrk="1" hangingPunct="1">
              <a:spcBef>
                <a:spcPct val="35000"/>
              </a:spcBef>
              <a:buFont typeface="Wingdings" pitchFamily="2" charset="2"/>
              <a:buChar char="è"/>
            </a:pPr>
            <a:endParaRPr lang="sl-SI" altLang="sl-SI" sz="3600" smtClean="0">
              <a:cs typeface="Arial" pitchFamily="34" charset="0"/>
            </a:endParaRPr>
          </a:p>
        </p:txBody>
      </p:sp>
      <p:grpSp>
        <p:nvGrpSpPr>
          <p:cNvPr id="26629" name="Group 4"/>
          <p:cNvGrpSpPr>
            <a:grpSpLocks/>
          </p:cNvGrpSpPr>
          <p:nvPr/>
        </p:nvGrpSpPr>
        <p:grpSpPr bwMode="auto">
          <a:xfrm>
            <a:off x="259245" y="1481934"/>
            <a:ext cx="8475663" cy="4608512"/>
            <a:chOff x="1598" y="3142"/>
            <a:chExt cx="12600" cy="6220"/>
          </a:xfrm>
        </p:grpSpPr>
        <p:sp>
          <p:nvSpPr>
            <p:cNvPr id="26699" name="Text Box 6"/>
            <p:cNvSpPr txBox="1">
              <a:spLocks noChangeArrowheads="1"/>
            </p:cNvSpPr>
            <p:nvPr/>
          </p:nvSpPr>
          <p:spPr bwMode="auto">
            <a:xfrm>
              <a:off x="8138" y="8596"/>
              <a:ext cx="1221" cy="5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2520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sl-SI" altLang="sl-SI" sz="800" i="1" dirty="0" smtClean="0"/>
                <a:t>SERVICE</a:t>
              </a:r>
              <a:endParaRPr lang="sl-SI" altLang="sl-SI" sz="800" i="1" dirty="0"/>
            </a:p>
          </p:txBody>
        </p:sp>
        <p:grpSp>
          <p:nvGrpSpPr>
            <p:cNvPr id="26631" name="Group 9"/>
            <p:cNvGrpSpPr>
              <a:grpSpLocks/>
            </p:cNvGrpSpPr>
            <p:nvPr/>
          </p:nvGrpSpPr>
          <p:grpSpPr bwMode="auto">
            <a:xfrm>
              <a:off x="1598" y="3142"/>
              <a:ext cx="12600" cy="6220"/>
              <a:chOff x="1598" y="3142"/>
              <a:chExt cx="12600" cy="6220"/>
            </a:xfrm>
          </p:grpSpPr>
          <p:grpSp>
            <p:nvGrpSpPr>
              <p:cNvPr id="26632" name="Group 10"/>
              <p:cNvGrpSpPr>
                <a:grpSpLocks/>
              </p:cNvGrpSpPr>
              <p:nvPr/>
            </p:nvGrpSpPr>
            <p:grpSpPr bwMode="auto">
              <a:xfrm>
                <a:off x="8444" y="8236"/>
                <a:ext cx="1219" cy="366"/>
                <a:chOff x="1964" y="7586"/>
                <a:chExt cx="1219" cy="366"/>
              </a:xfrm>
            </p:grpSpPr>
            <p:sp>
              <p:nvSpPr>
                <p:cNvPr id="26695" name="Line 11"/>
                <p:cNvSpPr>
                  <a:spLocks noChangeShapeType="1"/>
                </p:cNvSpPr>
                <p:nvPr/>
              </p:nvSpPr>
              <p:spPr bwMode="auto">
                <a:xfrm>
                  <a:off x="1964" y="7718"/>
                  <a:ext cx="121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26696" name="Line 12"/>
                <p:cNvSpPr>
                  <a:spLocks noChangeShapeType="1"/>
                </p:cNvSpPr>
                <p:nvPr/>
              </p:nvSpPr>
              <p:spPr bwMode="auto">
                <a:xfrm>
                  <a:off x="3182" y="7730"/>
                  <a:ext cx="1" cy="2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26697" name="Line 13"/>
                <p:cNvSpPr>
                  <a:spLocks noChangeShapeType="1"/>
                </p:cNvSpPr>
                <p:nvPr/>
              </p:nvSpPr>
              <p:spPr bwMode="auto">
                <a:xfrm>
                  <a:off x="2582" y="7586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26698" name="Line 14"/>
                <p:cNvSpPr>
                  <a:spLocks noChangeShapeType="1"/>
                </p:cNvSpPr>
                <p:nvPr/>
              </p:nvSpPr>
              <p:spPr bwMode="auto">
                <a:xfrm>
                  <a:off x="1964" y="7730"/>
                  <a:ext cx="0" cy="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26633" name="Group 15"/>
              <p:cNvGrpSpPr>
                <a:grpSpLocks/>
              </p:cNvGrpSpPr>
              <p:nvPr/>
            </p:nvGrpSpPr>
            <p:grpSpPr bwMode="auto">
              <a:xfrm>
                <a:off x="1598" y="3142"/>
                <a:ext cx="12600" cy="6220"/>
                <a:chOff x="1598" y="3142"/>
                <a:chExt cx="12600" cy="6220"/>
              </a:xfrm>
            </p:grpSpPr>
            <p:sp>
              <p:nvSpPr>
                <p:cNvPr id="26634" name="Line 16"/>
                <p:cNvSpPr>
                  <a:spLocks noChangeShapeType="1"/>
                </p:cNvSpPr>
                <p:nvPr/>
              </p:nvSpPr>
              <p:spPr bwMode="auto">
                <a:xfrm>
                  <a:off x="6008" y="5854"/>
                  <a:ext cx="0" cy="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26635" name="Line 17"/>
                <p:cNvSpPr>
                  <a:spLocks noChangeShapeType="1"/>
                </p:cNvSpPr>
                <p:nvPr/>
              </p:nvSpPr>
              <p:spPr bwMode="auto">
                <a:xfrm>
                  <a:off x="13838" y="8900"/>
                  <a:ext cx="1" cy="2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26636" name="Line 18"/>
                <p:cNvSpPr>
                  <a:spLocks noChangeShapeType="1"/>
                </p:cNvSpPr>
                <p:nvPr/>
              </p:nvSpPr>
              <p:spPr bwMode="auto">
                <a:xfrm>
                  <a:off x="12620" y="8912"/>
                  <a:ext cx="0" cy="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grpSp>
              <p:nvGrpSpPr>
                <p:cNvPr id="26637" name="Group 19"/>
                <p:cNvGrpSpPr>
                  <a:grpSpLocks/>
                </p:cNvGrpSpPr>
                <p:nvPr/>
              </p:nvGrpSpPr>
              <p:grpSpPr bwMode="auto">
                <a:xfrm>
                  <a:off x="1598" y="3142"/>
                  <a:ext cx="12600" cy="6220"/>
                  <a:chOff x="1598" y="3142"/>
                  <a:chExt cx="12600" cy="6220"/>
                </a:xfrm>
              </p:grpSpPr>
              <p:sp>
                <p:nvSpPr>
                  <p:cNvPr id="2663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2218" y="7102"/>
                    <a:ext cx="1980" cy="900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sl-SI" altLang="sl-SI" sz="500" dirty="0"/>
                  </a:p>
                  <a:p>
                    <a:pPr algn="ctr"/>
                    <a:r>
                      <a:rPr lang="sl-SI" altLang="sl-SI" sz="1200" b="1" dirty="0" err="1" smtClean="0"/>
                      <a:t>Director</a:t>
                    </a:r>
                    <a:endParaRPr lang="sl-SI" altLang="sl-SI" sz="1200" b="1" dirty="0" smtClean="0"/>
                  </a:p>
                </p:txBody>
              </p:sp>
              <p:sp>
                <p:nvSpPr>
                  <p:cNvPr id="26639" name="Line 21" descr="Platno"/>
                  <p:cNvSpPr>
                    <a:spLocks noChangeShapeType="1"/>
                  </p:cNvSpPr>
                  <p:nvPr/>
                </p:nvSpPr>
                <p:spPr bwMode="auto">
                  <a:xfrm>
                    <a:off x="7724" y="3766"/>
                    <a:ext cx="4893" cy="6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26640" name="Line 22" descr="Platno"/>
                  <p:cNvSpPr>
                    <a:spLocks noChangeShapeType="1"/>
                  </p:cNvSpPr>
                  <p:nvPr/>
                </p:nvSpPr>
                <p:spPr bwMode="auto">
                  <a:xfrm>
                    <a:off x="12617" y="4402"/>
                    <a:ext cx="543" cy="268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grpSp>
                <p:nvGrpSpPr>
                  <p:cNvPr id="2664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598" y="3142"/>
                    <a:ext cx="8460" cy="5992"/>
                    <a:chOff x="1598" y="3142"/>
                    <a:chExt cx="8460" cy="5992"/>
                  </a:xfrm>
                </p:grpSpPr>
                <p:sp>
                  <p:nvSpPr>
                    <p:cNvPr id="26649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5" y="4582"/>
                      <a:ext cx="5246" cy="1260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r>
                        <a:rPr lang="sl-SI" altLang="sl-SI" sz="400" dirty="0"/>
                        <a:t/>
                      </a:r>
                      <a:br>
                        <a:rPr lang="sl-SI" altLang="sl-SI" sz="400" dirty="0"/>
                      </a:br>
                      <a:r>
                        <a:rPr lang="sl-SI" altLang="sl-SI" sz="1400" b="1" dirty="0" smtClean="0"/>
                        <a:t>State </a:t>
                      </a:r>
                      <a:r>
                        <a:rPr lang="sl-SI" altLang="sl-SI" sz="1400" b="1" dirty="0" err="1" smtClean="0"/>
                        <a:t>Secretary</a:t>
                      </a:r>
                      <a:r>
                        <a:rPr lang="sl-SI" altLang="sl-SI" sz="1400" b="1" dirty="0" smtClean="0"/>
                        <a:t> (0-2 per M)</a:t>
                      </a:r>
                      <a:endParaRPr lang="sl-SI" altLang="sl-SI" sz="1400" b="1" dirty="0"/>
                    </a:p>
                  </p:txBody>
                </p:sp>
                <p:sp>
                  <p:nvSpPr>
                    <p:cNvPr id="26650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8" y="3142"/>
                      <a:ext cx="3420" cy="1260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/>
                      <a:r>
                        <a:rPr lang="sl-SI" altLang="sl-SI" sz="900" b="1" dirty="0"/>
                        <a:t/>
                      </a:r>
                      <a:br>
                        <a:rPr lang="sl-SI" altLang="sl-SI" sz="900" b="1" dirty="0"/>
                      </a:br>
                      <a:r>
                        <a:rPr lang="sl-SI" altLang="sl-SI" sz="2000" dirty="0" smtClean="0"/>
                        <a:t>Minister</a:t>
                      </a:r>
                      <a:endParaRPr lang="sl-SI" altLang="sl-SI" sz="2000" dirty="0"/>
                    </a:p>
                  </p:txBody>
                </p:sp>
                <p:sp>
                  <p:nvSpPr>
                    <p:cNvPr id="26651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26" y="4402"/>
                      <a:ext cx="0" cy="1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26652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8" y="6562"/>
                      <a:ext cx="1980" cy="90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r>
                        <a:rPr lang="sl-SI" altLang="sl-SI" sz="1200" b="1" dirty="0" err="1" smtClean="0"/>
                        <a:t>Director</a:t>
                      </a:r>
                      <a:r>
                        <a:rPr lang="sl-SI" altLang="sl-SI" sz="1200" b="1" dirty="0" smtClean="0"/>
                        <a:t> General</a:t>
                      </a:r>
                      <a:endParaRPr lang="sl-SI" altLang="sl-SI" sz="1200" b="1" dirty="0"/>
                    </a:p>
                  </p:txBody>
                </p:sp>
                <p:sp>
                  <p:nvSpPr>
                    <p:cNvPr id="26653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8" y="6562"/>
                      <a:ext cx="1980" cy="90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r>
                        <a:rPr lang="sl-SI" altLang="sl-SI" sz="1200" b="1" dirty="0" err="1"/>
                        <a:t>Director</a:t>
                      </a:r>
                      <a:r>
                        <a:rPr lang="sl-SI" altLang="sl-SI" sz="1200" b="1" dirty="0"/>
                        <a:t> General</a:t>
                      </a:r>
                    </a:p>
                  </p:txBody>
                </p:sp>
                <p:sp>
                  <p:nvSpPr>
                    <p:cNvPr id="26654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8" y="6562"/>
                      <a:ext cx="1980" cy="90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sl-SI" altLang="sl-SI" sz="1200" b="1" dirty="0" err="1" smtClean="0"/>
                        <a:t>Director</a:t>
                      </a:r>
                      <a:r>
                        <a:rPr lang="sl-SI" altLang="sl-SI" sz="1200" b="1" dirty="0" smtClean="0"/>
                        <a:t> General</a:t>
                      </a:r>
                      <a:endParaRPr lang="sl-SI" altLang="sl-SI" sz="1200" b="1" dirty="0"/>
                    </a:p>
                  </p:txBody>
                </p:sp>
                <p:sp>
                  <p:nvSpPr>
                    <p:cNvPr id="26655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78" y="6562"/>
                      <a:ext cx="1980" cy="900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r>
                        <a:rPr lang="sl-SI" altLang="sl-SI" sz="1000" dirty="0" err="1" smtClean="0"/>
                        <a:t>Secreatry</a:t>
                      </a:r>
                      <a:r>
                        <a:rPr lang="sl-SI" altLang="sl-SI" sz="1000" dirty="0" smtClean="0"/>
                        <a:t> General</a:t>
                      </a:r>
                      <a:endParaRPr lang="sl-SI" altLang="sl-SI" sz="1000" dirty="0"/>
                    </a:p>
                  </p:txBody>
                </p:sp>
                <p:sp>
                  <p:nvSpPr>
                    <p:cNvPr id="26656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24" y="6016"/>
                      <a:ext cx="6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26657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30" y="6028"/>
                      <a:ext cx="0" cy="5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26658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18" y="6028"/>
                      <a:ext cx="0" cy="5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26659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96" y="6028"/>
                      <a:ext cx="0" cy="5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26660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86" y="6022"/>
                      <a:ext cx="0" cy="5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l-SI"/>
                    </a:p>
                  </p:txBody>
                </p:sp>
                <p:grpSp>
                  <p:nvGrpSpPr>
                    <p:cNvPr id="26661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58" y="7630"/>
                      <a:ext cx="1818" cy="1504"/>
                      <a:chOff x="1658" y="6986"/>
                      <a:chExt cx="1818" cy="1504"/>
                    </a:xfrm>
                  </p:grpSpPr>
                  <p:sp>
                    <p:nvSpPr>
                      <p:cNvPr id="26685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54" y="6986"/>
                        <a:ext cx="1632" cy="594"/>
                      </a:xfrm>
                      <a:prstGeom prst="rect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r>
                          <a:rPr lang="sl-SI" altLang="sl-SI" sz="900" b="1" dirty="0" smtClean="0"/>
                          <a:t>DIRECTORATE</a:t>
                        </a:r>
                        <a:endParaRPr lang="sl-SI" altLang="sl-SI" sz="900" b="1" dirty="0"/>
                      </a:p>
                    </p:txBody>
                  </p:sp>
                  <p:grpSp>
                    <p:nvGrpSpPr>
                      <p:cNvPr id="26686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4" y="7586"/>
                        <a:ext cx="1219" cy="366"/>
                        <a:chOff x="1964" y="7586"/>
                        <a:chExt cx="1219" cy="366"/>
                      </a:xfrm>
                    </p:grpSpPr>
                    <p:sp>
                      <p:nvSpPr>
                        <p:cNvPr id="26691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64" y="7718"/>
                          <a:ext cx="121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26692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2" y="7730"/>
                          <a:ext cx="1" cy="2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26693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82" y="7586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26694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64" y="7730"/>
                          <a:ext cx="0" cy="2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</p:grpSp>
                  <p:grpSp>
                    <p:nvGrpSpPr>
                      <p:cNvPr id="26687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58" y="7946"/>
                        <a:ext cx="1818" cy="544"/>
                        <a:chOff x="1658" y="7946"/>
                        <a:chExt cx="1818" cy="544"/>
                      </a:xfrm>
                    </p:grpSpPr>
                    <p:sp>
                      <p:nvSpPr>
                        <p:cNvPr id="26688" name="Text Box 4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58" y="7946"/>
                          <a:ext cx="606" cy="544"/>
                        </a:xfrm>
                        <a:prstGeom prst="rect">
                          <a:avLst/>
                        </a:prstGeom>
                        <a:ln>
                          <a:headEnd/>
                          <a:tailEnd/>
                        </a:ln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0" tIns="25200" rIns="0" bIns="0"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r>
                            <a:rPr lang="sl-SI" altLang="sl-SI" sz="700" i="1" dirty="0" smtClean="0"/>
                            <a:t>SECTOR</a:t>
                          </a:r>
                          <a:endParaRPr lang="sl-SI" altLang="sl-SI" sz="1000" i="1" dirty="0"/>
                        </a:p>
                      </p:txBody>
                    </p:sp>
                    <p:sp>
                      <p:nvSpPr>
                        <p:cNvPr id="26689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64" y="7946"/>
                          <a:ext cx="606" cy="22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0" tIns="25200" rIns="0" bIns="0"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endParaRPr lang="sl-SI" altLang="sl-SI" sz="700" i="1"/>
                        </a:p>
                      </p:txBody>
                    </p:sp>
                    <p:sp>
                      <p:nvSpPr>
                        <p:cNvPr id="26690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70" y="7946"/>
                          <a:ext cx="606" cy="22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0" tIns="25200" rIns="0" bIns="0"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endParaRPr lang="sl-SI" altLang="sl-SI" sz="700" i="1"/>
                        </a:p>
                      </p:txBody>
                    </p:sp>
                  </p:grpSp>
                </p:grpSp>
                <p:grpSp>
                  <p:nvGrpSpPr>
                    <p:cNvPr id="26662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6" y="7630"/>
                      <a:ext cx="1818" cy="1188"/>
                      <a:chOff x="1658" y="6986"/>
                      <a:chExt cx="1818" cy="1188"/>
                    </a:xfrm>
                  </p:grpSpPr>
                  <p:sp>
                    <p:nvSpPr>
                      <p:cNvPr id="26675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54" y="6986"/>
                        <a:ext cx="1632" cy="594"/>
                      </a:xfrm>
                      <a:prstGeom prst="rect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sl-SI" altLang="sl-SI" sz="900" b="1" dirty="0"/>
                      </a:p>
                    </p:txBody>
                  </p:sp>
                  <p:grpSp>
                    <p:nvGrpSpPr>
                      <p:cNvPr id="26676" name="Group 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4" y="7586"/>
                        <a:ext cx="1219" cy="366"/>
                        <a:chOff x="1964" y="7586"/>
                        <a:chExt cx="1219" cy="366"/>
                      </a:xfrm>
                    </p:grpSpPr>
                    <p:sp>
                      <p:nvSpPr>
                        <p:cNvPr id="26681" name="Line 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64" y="7718"/>
                          <a:ext cx="121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26682" name="Line 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2" y="7730"/>
                          <a:ext cx="1" cy="2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26683" name="Line 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82" y="7586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26684" name="Lin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64" y="7730"/>
                          <a:ext cx="0" cy="2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</p:grpSp>
                  <p:grpSp>
                    <p:nvGrpSpPr>
                      <p:cNvPr id="26677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58" y="7946"/>
                        <a:ext cx="1818" cy="228"/>
                        <a:chOff x="1658" y="7946"/>
                        <a:chExt cx="1818" cy="228"/>
                      </a:xfrm>
                    </p:grpSpPr>
                    <p:sp>
                      <p:nvSpPr>
                        <p:cNvPr id="26678" name="Text Box 5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58" y="7946"/>
                          <a:ext cx="606" cy="22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0" tIns="25200" rIns="0" bIns="0"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endParaRPr lang="sl-SI" altLang="sl-SI" sz="700" i="1"/>
                        </a:p>
                      </p:txBody>
                    </p:sp>
                    <p:sp>
                      <p:nvSpPr>
                        <p:cNvPr id="26679" name="Text Box 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64" y="7946"/>
                          <a:ext cx="606" cy="22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0" tIns="25200" rIns="0" bIns="0"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algn="l"/>
                          <a:endParaRPr lang="sl-SI" altLang="sl-SI" sz="700" i="1"/>
                        </a:p>
                      </p:txBody>
                    </p:sp>
                    <p:sp>
                      <p:nvSpPr>
                        <p:cNvPr id="26680" name="Text Box 5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70" y="7946"/>
                          <a:ext cx="606" cy="22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0" tIns="25200" rIns="0" bIns="0"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endParaRPr lang="sl-SI" altLang="sl-SI" sz="700" i="1"/>
                        </a:p>
                      </p:txBody>
                    </p:sp>
                  </p:grpSp>
                </p:grpSp>
                <p:grpSp>
                  <p:nvGrpSpPr>
                    <p:cNvPr id="26663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66" y="7630"/>
                      <a:ext cx="1818" cy="1188"/>
                      <a:chOff x="1658" y="6986"/>
                      <a:chExt cx="1818" cy="1188"/>
                    </a:xfrm>
                  </p:grpSpPr>
                  <p:sp>
                    <p:nvSpPr>
                      <p:cNvPr id="26665" name="Text Box 5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00" y="6986"/>
                        <a:ext cx="1632" cy="594"/>
                      </a:xfrm>
                      <a:prstGeom prst="rect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sl-SI" altLang="sl-SI" sz="900" b="1" dirty="0"/>
                      </a:p>
                    </p:txBody>
                  </p:sp>
                  <p:grpSp>
                    <p:nvGrpSpPr>
                      <p:cNvPr id="26666" name="Group 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4" y="7586"/>
                        <a:ext cx="1219" cy="366"/>
                        <a:chOff x="1964" y="7586"/>
                        <a:chExt cx="1219" cy="366"/>
                      </a:xfrm>
                    </p:grpSpPr>
                    <p:sp>
                      <p:nvSpPr>
                        <p:cNvPr id="26671" name="Line 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64" y="7718"/>
                          <a:ext cx="121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26672" name="Line 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2" y="7730"/>
                          <a:ext cx="1" cy="2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26673" name="Line 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82" y="7586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26674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64" y="7730"/>
                          <a:ext cx="0" cy="2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</p:grpSp>
                  <p:grpSp>
                    <p:nvGrpSpPr>
                      <p:cNvPr id="26667" name="Group 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58" y="7946"/>
                        <a:ext cx="1818" cy="228"/>
                        <a:chOff x="1658" y="7946"/>
                        <a:chExt cx="1818" cy="228"/>
                      </a:xfrm>
                    </p:grpSpPr>
                    <p:sp>
                      <p:nvSpPr>
                        <p:cNvPr id="26668" name="Text Box 6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58" y="7946"/>
                          <a:ext cx="606" cy="22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0" tIns="25200" rIns="0" bIns="0"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endParaRPr lang="sl-SI" altLang="sl-SI" sz="700" i="1"/>
                        </a:p>
                      </p:txBody>
                    </p:sp>
                    <p:sp>
                      <p:nvSpPr>
                        <p:cNvPr id="26669" name="Text Box 6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64" y="7946"/>
                          <a:ext cx="606" cy="22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0" tIns="25200" rIns="0" bIns="0"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endParaRPr lang="sl-SI" altLang="sl-SI" sz="700" i="1"/>
                        </a:p>
                      </p:txBody>
                    </p:sp>
                    <p:sp>
                      <p:nvSpPr>
                        <p:cNvPr id="26670" name="Text Box 6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70" y="7946"/>
                          <a:ext cx="606" cy="22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0" tIns="25200" rIns="0" bIns="0"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endParaRPr lang="sl-SI" altLang="sl-SI" sz="700" i="1"/>
                        </a:p>
                      </p:txBody>
                    </p:sp>
                  </p:grpSp>
                </p:grpSp>
                <p:sp>
                  <p:nvSpPr>
                    <p:cNvPr id="26664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234" y="7636"/>
                      <a:ext cx="1632" cy="594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lIns="0" rIns="0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/>
                      <a:r>
                        <a:rPr lang="sl-SI" altLang="sl-SI" sz="500" dirty="0"/>
                        <a:t/>
                      </a:r>
                      <a:br>
                        <a:rPr lang="sl-SI" altLang="sl-SI" sz="500" dirty="0"/>
                      </a:br>
                      <a:r>
                        <a:rPr lang="sl-SI" altLang="sl-SI" sz="1000" b="1" dirty="0" smtClean="0"/>
                        <a:t>SECRETARIAT</a:t>
                      </a:r>
                      <a:endParaRPr lang="sl-SI" altLang="sl-SI" sz="1000" b="1" dirty="0"/>
                    </a:p>
                  </p:txBody>
                </p:sp>
              </p:grpSp>
              <p:sp>
                <p:nvSpPr>
                  <p:cNvPr id="26642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05" y="8182"/>
                    <a:ext cx="2937" cy="59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69696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sl-SI" altLang="sl-SI" sz="1000" b="1" dirty="0" smtClean="0"/>
                      <a:t>BODIES within M </a:t>
                    </a:r>
                  </a:p>
                  <a:p>
                    <a:r>
                      <a:rPr lang="sl-SI" altLang="sl-SI" sz="1000" b="1" dirty="0" smtClean="0"/>
                      <a:t>(such as </a:t>
                    </a:r>
                    <a:r>
                      <a:rPr lang="sl-SI" altLang="sl-SI" sz="1000" b="1" dirty="0" err="1" smtClean="0"/>
                      <a:t>inspectorates</a:t>
                    </a:r>
                    <a:r>
                      <a:rPr lang="sl-SI" altLang="sl-SI" sz="1000" b="1" dirty="0" smtClean="0"/>
                      <a:t> …)</a:t>
                    </a:r>
                    <a:endParaRPr lang="sl-SI" altLang="sl-SI" sz="1000" b="1" dirty="0"/>
                  </a:p>
                </p:txBody>
              </p:sp>
              <p:sp>
                <p:nvSpPr>
                  <p:cNvPr id="2664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2620" y="8900"/>
                    <a:ext cx="121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2664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3238" y="8768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grpSp>
                <p:nvGrpSpPr>
                  <p:cNvPr id="26645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12314" y="9134"/>
                    <a:ext cx="1818" cy="228"/>
                    <a:chOff x="1658" y="7946"/>
                    <a:chExt cx="1818" cy="228"/>
                  </a:xfrm>
                </p:grpSpPr>
                <p:sp>
                  <p:nvSpPr>
                    <p:cNvPr id="26646" name="Text Box 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58" y="7946"/>
                      <a:ext cx="606" cy="22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25200" rIns="0" bIns="0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endParaRPr lang="en-US" altLang="sl-SI" sz="1000" i="1"/>
                    </a:p>
                  </p:txBody>
                </p:sp>
                <p:sp>
                  <p:nvSpPr>
                    <p:cNvPr id="26647" name="Text Box 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64" y="7946"/>
                      <a:ext cx="606" cy="22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25200" rIns="0" bIns="0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endParaRPr lang="en-US" altLang="sl-SI" sz="1000" i="1"/>
                    </a:p>
                  </p:txBody>
                </p:sp>
                <p:sp>
                  <p:nvSpPr>
                    <p:cNvPr id="26648" name="Text Box 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0" y="7946"/>
                      <a:ext cx="606" cy="22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25200" rIns="0" bIns="0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endParaRPr lang="en-US" altLang="sl-SI" sz="1000" i="1"/>
                    </a:p>
                  </p:txBody>
                </p:sp>
              </p:grpSp>
            </p:grpSp>
          </p:grpSp>
        </p:grpSp>
      </p:grpSp>
      <p:sp>
        <p:nvSpPr>
          <p:cNvPr id="2" name="Oval 1"/>
          <p:cNvSpPr/>
          <p:nvPr/>
        </p:nvSpPr>
        <p:spPr>
          <a:xfrm>
            <a:off x="6654289" y="1110624"/>
            <a:ext cx="1960427" cy="5753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Politics</a:t>
            </a:r>
            <a:endParaRPr lang="sl-SI" dirty="0"/>
          </a:p>
        </p:txBody>
      </p:sp>
      <p:sp>
        <p:nvSpPr>
          <p:cNvPr id="153" name="Oval 152"/>
          <p:cNvSpPr/>
          <p:nvPr/>
        </p:nvSpPr>
        <p:spPr>
          <a:xfrm>
            <a:off x="6283075" y="1546165"/>
            <a:ext cx="2776677" cy="57534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Professionalism</a:t>
            </a:r>
            <a:endParaRPr lang="sl-SI" dirty="0"/>
          </a:p>
        </p:txBody>
      </p:sp>
      <p:sp>
        <p:nvSpPr>
          <p:cNvPr id="156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39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7" name="Text Box 67"/>
          <p:cNvSpPr txBox="1">
            <a:spLocks noChangeArrowheads="1"/>
          </p:cNvSpPr>
          <p:nvPr/>
        </p:nvSpPr>
        <p:spPr bwMode="auto">
          <a:xfrm>
            <a:off x="5479849" y="5527348"/>
            <a:ext cx="407639" cy="1689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520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sl-SI" altLang="sl-SI" sz="700" i="1"/>
          </a:p>
        </p:txBody>
      </p:sp>
    </p:spTree>
    <p:extLst>
      <p:ext uri="{BB962C8B-B14F-4D97-AF65-F5344CB8AC3E}">
        <p14:creationId xmlns:p14="http://schemas.microsoft.com/office/powerpoint/2010/main" val="258790678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0912" y="1095111"/>
            <a:ext cx="9023088" cy="504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l-SI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sl-SI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l-SI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endParaRPr lang="sl-SI" sz="2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endParaRPr lang="sl-SI" sz="2800" dirty="0" smtClean="0"/>
          </a:p>
        </p:txBody>
      </p:sp>
      <p:sp>
        <p:nvSpPr>
          <p:cNvPr id="9" name="Desna puščica 8"/>
          <p:cNvSpPr/>
          <p:nvPr/>
        </p:nvSpPr>
        <p:spPr>
          <a:xfrm rot="20802954">
            <a:off x="356708" y="4022143"/>
            <a:ext cx="3709358" cy="175728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PAR </a:t>
            </a:r>
            <a:r>
              <a:rPr lang="sl-SI" sz="2400" b="1" dirty="0" err="1" smtClean="0"/>
              <a:t>strategies</a:t>
            </a:r>
            <a:r>
              <a:rPr lang="sl-SI" sz="2400" b="1" dirty="0" smtClean="0"/>
              <a:t> &amp; </a:t>
            </a:r>
            <a:r>
              <a:rPr lang="sl-SI" sz="2400" b="1" dirty="0" err="1" smtClean="0"/>
              <a:t>umbrella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laws</a:t>
            </a:r>
            <a:r>
              <a:rPr lang="sl-SI" sz="2400" b="1" dirty="0" smtClean="0"/>
              <a:t> in SI</a:t>
            </a:r>
            <a:endParaRPr lang="sl-SI" sz="2400" b="1" dirty="0"/>
          </a:p>
        </p:txBody>
      </p:sp>
      <p:sp>
        <p:nvSpPr>
          <p:cNvPr id="13" name="Leva puščica 12"/>
          <p:cNvSpPr/>
          <p:nvPr/>
        </p:nvSpPr>
        <p:spPr>
          <a:xfrm rot="21005937">
            <a:off x="5004048" y="2348880"/>
            <a:ext cx="3394599" cy="159346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err="1" smtClean="0"/>
              <a:t>Europenization</a:t>
            </a:r>
            <a:endParaRPr lang="sl-SI" sz="2800" b="1" dirty="0" smtClean="0"/>
          </a:p>
        </p:txBody>
      </p:sp>
      <p:graphicFrame>
        <p:nvGraphicFramePr>
          <p:cNvPr id="3789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968070"/>
              </p:ext>
            </p:extLst>
          </p:nvPr>
        </p:nvGraphicFramePr>
        <p:xfrm>
          <a:off x="4308144" y="2162000"/>
          <a:ext cx="536547" cy="16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7" name="Clip" r:id="rId3" imgW="1295640" imgH="3934080" progId="">
                  <p:embed/>
                </p:oleObj>
              </mc:Choice>
              <mc:Fallback>
                <p:oleObj name="Clip" r:id="rId3" imgW="1295640" imgH="393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144" y="2162000"/>
                        <a:ext cx="536547" cy="162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Slika 5" descr="Zastava-EU--nerabljena_4d3771a7944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7334" y="2204864"/>
            <a:ext cx="1123191" cy="617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Slika 9" descr="Flag_of_Slovenia_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06332" y="3942344"/>
            <a:ext cx="990094" cy="57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4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332656"/>
            <a:ext cx="6994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>
                <a:solidFill>
                  <a:schemeClr val="tx1"/>
                </a:solidFill>
              </a:rPr>
              <a:t>Slovenia (SI) within </a:t>
            </a:r>
            <a:r>
              <a:rPr lang="sl-SI" sz="3600" b="1" dirty="0" smtClean="0">
                <a:solidFill>
                  <a:schemeClr val="tx1"/>
                </a:solidFill>
              </a:rPr>
              <a:t>(C)EE &amp; EU</a:t>
            </a:r>
            <a:endParaRPr lang="sl-SI" sz="3600" dirty="0"/>
          </a:p>
        </p:txBody>
      </p:sp>
      <p:sp>
        <p:nvSpPr>
          <p:cNvPr id="15" name="Desna puščica 8"/>
          <p:cNvSpPr/>
          <p:nvPr/>
        </p:nvSpPr>
        <p:spPr>
          <a:xfrm rot="1356943">
            <a:off x="374778" y="1031724"/>
            <a:ext cx="3709358" cy="175728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err="1" smtClean="0"/>
              <a:t>Heritage</a:t>
            </a:r>
            <a:r>
              <a:rPr lang="sl-SI" sz="2400" b="1" dirty="0" smtClean="0"/>
              <a:t> in Central Eastern Europe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26343737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9512" y="356659"/>
            <a:ext cx="8820472" cy="8842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sl-SI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Agencies=bodies within </a:t>
            </a:r>
            <a:r>
              <a:rPr lang="sl-SI" sz="3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ministries</a:t>
            </a:r>
            <a:endParaRPr lang="sl-SI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0" y="1916832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12800" lvl="1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part of the ministry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 relative/semi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autonomy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(professional, personnel, finantial)</a:t>
            </a:r>
          </a:p>
          <a:p>
            <a:pPr marL="812800" lvl="1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Types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(just by name!): inspectorate, </a:t>
            </a:r>
            <a:r>
              <a:rPr lang="pl-PL" sz="2400" i="1" dirty="0" smtClean="0">
                <a:latin typeface="Arial" pitchFamily="34" charset="0"/>
                <a:cs typeface="Arial" pitchFamily="34" charset="0"/>
              </a:rPr>
              <a:t>agency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administration, office – possible territorial deconcentration</a:t>
            </a: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marL="812800" lvl="1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Regulated by </a:t>
            </a:r>
            <a:r>
              <a:rPr lang="pl-PL" sz="2400" u="sng" dirty="0" smtClean="0">
                <a:latin typeface="Arial" pitchFamily="34" charset="0"/>
                <a:cs typeface="Arial" pitchFamily="34" charset="0"/>
              </a:rPr>
              <a:t>State Adm Act (ZDU-1) / gov. decree</a:t>
            </a:r>
          </a:p>
          <a:p>
            <a:pPr marL="812800" lvl="1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Tasks: </a:t>
            </a:r>
            <a:r>
              <a:rPr lang="pl-PL" sz="2400" u="sng" dirty="0" smtClean="0">
                <a:latin typeface="Arial" pitchFamily="34" charset="0"/>
                <a:cs typeface="Arial" pitchFamily="34" charset="0"/>
              </a:rPr>
              <a:t>executive (individual) authorities &amp; services</a:t>
            </a:r>
          </a:p>
          <a:p>
            <a:pPr marL="812800" lvl="1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Reasons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to establish by law (ZDU-1):</a:t>
            </a:r>
          </a:p>
          <a:p>
            <a:pPr marL="1270000" lvl="2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sl-SI" sz="24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ore efficient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expedient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sl-SI" sz="2400" u="sng" dirty="0" smtClean="0">
                <a:latin typeface="Arial" pitchFamily="34" charset="0"/>
                <a:cs typeface="Arial" pitchFamily="34" charset="0"/>
              </a:rPr>
              <a:t>, with </a:t>
            </a:r>
            <a:r>
              <a:rPr lang="sl-SI" sz="2400" u="sng" dirty="0" err="1" smtClean="0">
                <a:latin typeface="Arial" pitchFamily="34" charset="0"/>
                <a:cs typeface="Arial" pitchFamily="34" charset="0"/>
              </a:rPr>
              <a:t>users</a:t>
            </a:r>
            <a:r>
              <a:rPr lang="sl-SI" sz="2400" u="sng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sl-SI" sz="2400" u="sng" dirty="0" err="1" smtClean="0">
                <a:latin typeface="Arial" pitchFamily="34" charset="0"/>
                <a:cs typeface="Arial" pitchFamily="34" charset="0"/>
              </a:rPr>
              <a:t>fees</a:t>
            </a:r>
            <a:endParaRPr lang="sl-SI" sz="2400" u="sng" dirty="0" smtClean="0">
              <a:latin typeface="Arial" pitchFamily="34" charset="0"/>
              <a:cs typeface="Arial" pitchFamily="34" charset="0"/>
            </a:endParaRPr>
          </a:p>
          <a:p>
            <a:pPr marL="1270000" lvl="2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Permanent/direct </a:t>
            </a:r>
            <a:r>
              <a:rPr lang="pl-PL" sz="2400" u="sng" dirty="0" smtClean="0">
                <a:latin typeface="Arial" pitchFamily="34" charset="0"/>
                <a:cs typeface="Arial" pitchFamily="34" charset="0"/>
              </a:rPr>
              <a:t>political supervision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not necessary /inappropriate ...</a:t>
            </a:r>
          </a:p>
        </p:txBody>
      </p:sp>
      <p:sp>
        <p:nvSpPr>
          <p:cNvPr id="6" name="Elipsa 5"/>
          <p:cNvSpPr/>
          <p:nvPr/>
        </p:nvSpPr>
        <p:spPr>
          <a:xfrm>
            <a:off x="5940152" y="1124744"/>
            <a:ext cx="30963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All "executive agencies?</a:t>
            </a:r>
            <a:endParaRPr lang="sl-SI" sz="2400" dirty="0"/>
          </a:p>
        </p:txBody>
      </p:sp>
      <p:sp>
        <p:nvSpPr>
          <p:cNvPr id="8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40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1722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797" y="404664"/>
            <a:ext cx="8596313" cy="846237"/>
          </a:xfrm>
        </p:spPr>
        <p:txBody>
          <a:bodyPr/>
          <a:lstStyle/>
          <a:p>
            <a:pPr algn="ctr" eaLnBrk="1" hangingPunct="1"/>
            <a:r>
              <a:rPr lang="sl-SI" altLang="sl-SI" sz="4000" b="1" dirty="0" smtClean="0">
                <a:latin typeface="Arial" pitchFamily="34" charset="0"/>
              </a:rPr>
              <a:t> </a:t>
            </a:r>
            <a:r>
              <a:rPr lang="sl-SI" altLang="sl-SI" sz="4000" b="1" dirty="0" err="1" smtClean="0">
                <a:latin typeface="Arial" pitchFamily="34" charset="0"/>
              </a:rPr>
              <a:t>Inspections</a:t>
            </a:r>
            <a:r>
              <a:rPr lang="sl-SI" altLang="sl-SI" dirty="0" smtClean="0">
                <a:latin typeface="Arial" pitchFamily="34" charset="0"/>
              </a:rPr>
              <a:t> Act (ZIN)</a:t>
            </a:r>
            <a:br>
              <a:rPr lang="sl-SI" altLang="sl-SI" dirty="0" smtClean="0">
                <a:latin typeface="Arial" pitchFamily="34" charset="0"/>
              </a:rPr>
            </a:br>
            <a:r>
              <a:rPr lang="sl-SI" altLang="sl-SI" dirty="0" smtClean="0">
                <a:latin typeface="Arial" pitchFamily="34" charset="0"/>
              </a:rPr>
              <a:t>2002-</a:t>
            </a:r>
            <a:endParaRPr lang="sl-SI" altLang="sl-SI" sz="2400" dirty="0" smtClean="0">
              <a:latin typeface="Arial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1075" y="2492896"/>
            <a:ext cx="8001000" cy="351088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l-SI" altLang="sl-SI" sz="2400" dirty="0" err="1" smtClean="0">
                <a:latin typeface="Arial" pitchFamily="34" charset="0"/>
              </a:rPr>
              <a:t>Harmonized</a:t>
            </a:r>
            <a:r>
              <a:rPr lang="sl-SI" altLang="sl-SI" sz="2400" dirty="0" smtClean="0">
                <a:latin typeface="Arial" pitchFamily="34" charset="0"/>
              </a:rPr>
              <a:t> </a:t>
            </a:r>
            <a:r>
              <a:rPr lang="sl-SI" alt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principles</a:t>
            </a:r>
            <a:r>
              <a:rPr lang="sl-SI" altLang="sl-SI" sz="2400" dirty="0" smtClean="0">
                <a:latin typeface="Arial" pitchFamily="34" charset="0"/>
              </a:rPr>
              <a:t>: </a:t>
            </a:r>
            <a:r>
              <a:rPr lang="sl-SI" altLang="sl-SI" sz="2400" u="sng" dirty="0" smtClean="0">
                <a:latin typeface="Arial" pitchFamily="34" charset="0"/>
              </a:rPr>
              <a:t>state &amp; LSG </a:t>
            </a:r>
            <a:r>
              <a:rPr lang="sl-SI" altLang="sl-SI" sz="2400" u="sng" dirty="0" err="1" smtClean="0">
                <a:latin typeface="Arial" pitchFamily="34" charset="0"/>
              </a:rPr>
              <a:t>inspections</a:t>
            </a:r>
            <a:r>
              <a:rPr lang="sl-SI" altLang="sl-SI" sz="2400" dirty="0" smtClean="0">
                <a:latin typeface="Arial" pitchFamily="34" charset="0"/>
              </a:rPr>
              <a:t>!; </a:t>
            </a:r>
            <a:r>
              <a:rPr lang="sl-SI" altLang="sl-SI" sz="2400" dirty="0" err="1" smtClean="0">
                <a:latin typeface="Arial" pitchFamily="34" charset="0"/>
              </a:rPr>
              <a:t>apolitization</a:t>
            </a:r>
            <a:r>
              <a:rPr lang="sl-SI" altLang="sl-SI" sz="2400" dirty="0" smtClean="0">
                <a:latin typeface="Arial" pitchFamily="34" charset="0"/>
              </a:rPr>
              <a:t> …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sl-SI" altLang="sl-SI" sz="2400" dirty="0" smtClean="0">
                <a:latin typeface="Arial" pitchFamily="34" charset="0"/>
              </a:rPr>
              <a:t>Coordination = </a:t>
            </a:r>
            <a:r>
              <a:rPr lang="sl-SI" altLang="sl-SI" sz="2400" dirty="0" err="1" smtClean="0">
                <a:latin typeface="Arial" pitchFamily="34" charset="0"/>
              </a:rPr>
              <a:t>Inspection</a:t>
            </a:r>
            <a:r>
              <a:rPr lang="sl-SI" altLang="sl-SI" sz="2400" dirty="0" smtClean="0">
                <a:latin typeface="Arial" pitchFamily="34" charset="0"/>
              </a:rPr>
              <a:t> Council for state </a:t>
            </a:r>
            <a:r>
              <a:rPr lang="sl-SI" altLang="sl-SI" sz="2400" dirty="0" err="1" smtClean="0">
                <a:latin typeface="Arial" pitchFamily="34" charset="0"/>
              </a:rPr>
              <a:t>inspections</a:t>
            </a:r>
            <a:endParaRPr lang="sl-SI" altLang="sl-SI" sz="24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sl-SI" altLang="sl-SI" sz="2400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sl-SI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Special adm. procedure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sl-SI" altLang="sl-SI" sz="2400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sl-SI" altLang="sl-SI" sz="2400" dirty="0" err="1" smtClean="0">
                <a:latin typeface="Arial" pitchFamily="34" charset="0"/>
              </a:rPr>
              <a:t>Prevention</a:t>
            </a:r>
            <a:r>
              <a:rPr lang="sl-SI" altLang="sl-SI" sz="2400" dirty="0" smtClean="0">
                <a:latin typeface="Arial" pitchFamily="34" charset="0"/>
              </a:rPr>
              <a:t> ….. Measures ….</a:t>
            </a:r>
            <a:r>
              <a:rPr lang="sl-SI" altLang="sl-SI" sz="2400" dirty="0" err="1" smtClean="0">
                <a:latin typeface="Arial" pitchFamily="34" charset="0"/>
              </a:rPr>
              <a:t>Misdemenours</a:t>
            </a:r>
            <a:r>
              <a:rPr lang="sl-SI" altLang="sl-SI" sz="2400" dirty="0" smtClean="0">
                <a:latin typeface="Arial" pitchFamily="34" charset="0"/>
                <a:cs typeface="Arial" pitchFamily="34" charset="0"/>
              </a:rPr>
              <a:t>      </a:t>
            </a:r>
          </a:p>
        </p:txBody>
      </p:sp>
      <p:pic>
        <p:nvPicPr>
          <p:cNvPr id="23557" name="Picture 4" descr="bd0501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89" y="1052736"/>
            <a:ext cx="13557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41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9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slov 1"/>
          <p:cNvSpPr>
            <a:spLocks noGrp="1"/>
          </p:cNvSpPr>
          <p:nvPr>
            <p:ph type="title" idx="4294967295"/>
          </p:nvPr>
        </p:nvSpPr>
        <p:spPr>
          <a:xfrm>
            <a:off x="457200" y="275167"/>
            <a:ext cx="800323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bs-Latn-BA" altLang="sl-SI" sz="4000" b="1" dirty="0" smtClean="0">
                <a:latin typeface="+mn-lt"/>
              </a:rPr>
              <a:t>Public services providers </a:t>
            </a:r>
            <a:br>
              <a:rPr lang="bs-Latn-BA" altLang="sl-SI" sz="4000" b="1" dirty="0" smtClean="0">
                <a:latin typeface="+mn-lt"/>
              </a:rPr>
            </a:br>
            <a:r>
              <a:rPr lang="bs-Latn-BA" altLang="sl-SI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outside</a:t>
            </a:r>
            <a:r>
              <a:rPr lang="bs-Latn-BA" altLang="sl-SI" sz="4000" b="1" dirty="0" smtClean="0">
                <a:latin typeface="+mn-lt"/>
              </a:rPr>
              <a:t> SA/LSG = 30 % of EU GDP!</a:t>
            </a:r>
            <a:endParaRPr lang="sl-SI" altLang="sl-SI" dirty="0" smtClean="0">
              <a:latin typeface="+mn-lt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4294967295"/>
          </p:nvPr>
        </p:nvSpPr>
        <p:spPr>
          <a:xfrm>
            <a:off x="337478" y="1988840"/>
            <a:ext cx="8568952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spcBef>
                <a:spcPts val="600"/>
              </a:spcBef>
              <a:buFont typeface="Calibri" pitchFamily="34" charset="0"/>
              <a:buNone/>
            </a:pPr>
            <a:r>
              <a:rPr lang="bs-Latn-BA" altLang="sl-SI" sz="2400" dirty="0" smtClean="0">
                <a:solidFill>
                  <a:schemeClr val="tx1"/>
                </a:solidFill>
              </a:rPr>
              <a:t>Standards with regard to the </a:t>
            </a:r>
            <a:r>
              <a:rPr lang="bs-Latn-BA" alt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of general interest</a:t>
            </a:r>
            <a:r>
              <a:rPr lang="bs-Latn-BA" altLang="sl-SI" sz="2400" dirty="0" smtClean="0">
                <a:solidFill>
                  <a:schemeClr val="tx1"/>
                </a:solidFill>
              </a:rPr>
              <a:t>: 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bs-Latn-BA" altLang="sl-SI" sz="2400" dirty="0" smtClean="0"/>
              <a:t>Such as: telecomunication, energy distribution, post .... and non-economic </a:t>
            </a:r>
            <a:r>
              <a:rPr lang="bs-Latn-BA" altLang="sl-SI" sz="2400" dirty="0"/>
              <a:t>services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bs-Latn-BA" alt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Providers in SI</a:t>
            </a:r>
            <a:r>
              <a:rPr lang="bs-Latn-BA" altLang="sl-SI" sz="2400" dirty="0" smtClean="0">
                <a:solidFill>
                  <a:schemeClr val="tx1"/>
                </a:solidFill>
              </a:rPr>
              <a:t>: SA + LSG or public institute/enterprise, PPP (contracts &amp; equity)</a:t>
            </a:r>
            <a:endParaRPr lang="bs-Latn-BA" altLang="sl-SI" sz="2400" dirty="0"/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bs-Latn-BA" altLang="sl-SI" sz="2400" b="1" dirty="0" smtClean="0">
                <a:solidFill>
                  <a:schemeClr val="tx1"/>
                </a:solidFill>
              </a:rPr>
              <a:t>Principles</a:t>
            </a:r>
            <a:r>
              <a:rPr lang="bs-Latn-BA" altLang="sl-SI" sz="2400" dirty="0" smtClean="0">
                <a:solidFill>
                  <a:schemeClr val="tx1"/>
                </a:solidFill>
              </a:rPr>
              <a:t>: universality (universal access), affordability, high-quality, consumer protection ... 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bs-Latn-BA" altLang="sl-SI" sz="2400" b="1" dirty="0"/>
              <a:t>E</a:t>
            </a:r>
            <a:r>
              <a:rPr lang="bs-Latn-BA" altLang="sl-SI" sz="2400" b="1" dirty="0" smtClean="0">
                <a:solidFill>
                  <a:schemeClr val="tx1"/>
                </a:solidFill>
              </a:rPr>
              <a:t>ffective legal protection of consumers </a:t>
            </a:r>
            <a:r>
              <a:rPr lang="bs-Latn-BA" altLang="sl-SI" sz="2400" dirty="0" smtClean="0">
                <a:solidFill>
                  <a:schemeClr val="tx1"/>
                </a:solidFill>
              </a:rPr>
              <a:t>in their relations with powerfull private providers – </a:t>
            </a:r>
            <a:r>
              <a:rPr lang="bs-Latn-BA" altLang="sl-SI" sz="2400" u="sng" dirty="0" smtClean="0">
                <a:solidFill>
                  <a:schemeClr val="tx1"/>
                </a:solidFill>
              </a:rPr>
              <a:t>adm. </a:t>
            </a:r>
            <a:r>
              <a:rPr lang="bs-Latn-BA" altLang="sl-SI" sz="2400" u="sng" dirty="0" smtClean="0"/>
              <a:t>a</a:t>
            </a:r>
            <a:r>
              <a:rPr lang="bs-Latn-BA" altLang="sl-SI" sz="2400" u="sng" dirty="0" smtClean="0">
                <a:solidFill>
                  <a:schemeClr val="tx1"/>
                </a:solidFill>
              </a:rPr>
              <a:t>uthority (</a:t>
            </a:r>
            <a:r>
              <a:rPr lang="bs-Latn-BA" altLang="sl-SI" sz="2400" b="1" u="sng" dirty="0" smtClean="0">
                <a:solidFill>
                  <a:schemeClr val="tx1"/>
                </a:solidFill>
              </a:rPr>
              <a:t>regulatory agency</a:t>
            </a:r>
            <a:r>
              <a:rPr lang="bs-Latn-BA" altLang="sl-SI" sz="2400" u="sng" dirty="0" smtClean="0">
                <a:solidFill>
                  <a:schemeClr val="tx1"/>
                </a:solidFill>
              </a:rPr>
              <a:t>) resolving conflicts!</a:t>
            </a:r>
          </a:p>
        </p:txBody>
      </p:sp>
      <p:sp>
        <p:nvSpPr>
          <p:cNvPr id="6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42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18268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4582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altLang="sl-SI" sz="2800" b="1" dirty="0">
              <a:latin typeface="Arial" charset="0"/>
            </a:endParaRPr>
          </a:p>
          <a:p>
            <a:pPr>
              <a:buFont typeface="Wingdings" pitchFamily="2" charset="2"/>
              <a:buChar char="è"/>
            </a:pPr>
            <a:endParaRPr lang="sl-SI" altLang="sl-SI" sz="3600" dirty="0">
              <a:latin typeface="Arial" charset="0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305973" y="1484784"/>
            <a:ext cx="8758422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71575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endParaRPr lang="sl-SI" altLang="sl-SI" sz="3600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sz="2000" dirty="0" smtClean="0">
              <a:latin typeface="Arial" charset="0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3995936" y="1196752"/>
            <a:ext cx="1083568" cy="1058416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 smtClean="0"/>
              <a:t> 5.</a:t>
            </a:r>
            <a:endParaRPr lang="sl-SI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192796" y="2636912"/>
            <a:ext cx="6984776" cy="2448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Agencification</a:t>
            </a:r>
            <a:r>
              <a:rPr lang="sl-SI" altLang="sl-SI" sz="3200" b="1" dirty="0" smtClean="0">
                <a:latin typeface="Arial" charset="0"/>
              </a:rPr>
              <a:t> in SI within EU</a:t>
            </a:r>
            <a:endParaRPr lang="sl-SI" alt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43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620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604797"/>
            <a:ext cx="8892480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Agencies as body </a:t>
            </a:r>
            <a:r>
              <a:rPr lang="en-US" sz="2400" b="1" dirty="0" smtClean="0">
                <a:solidFill>
                  <a:schemeClr val="tx1"/>
                </a:solidFill>
              </a:rPr>
              <a:t>within </a:t>
            </a:r>
            <a:r>
              <a:rPr lang="en-US" sz="2400" b="1" dirty="0"/>
              <a:t>ministries </a:t>
            </a:r>
            <a:r>
              <a:rPr lang="en-US" sz="2400" dirty="0" smtClean="0">
                <a:solidFill>
                  <a:schemeClr val="tx1"/>
                </a:solidFill>
              </a:rPr>
              <a:t>(executive, next step)</a:t>
            </a:r>
          </a:p>
          <a:p>
            <a:pPr marL="742950" indent="-742950">
              <a:buFont typeface="+mj-lt"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agencies </a:t>
            </a:r>
            <a:r>
              <a:rPr lang="en-US" sz="2400" dirty="0" smtClean="0">
                <a:solidFill>
                  <a:schemeClr val="tx1"/>
                </a:solidFill>
              </a:rPr>
              <a:t>(regulatory &amp; executive, legal person)</a:t>
            </a:r>
            <a:r>
              <a:rPr lang="sl-SI" sz="2400" dirty="0" smtClean="0">
                <a:solidFill>
                  <a:schemeClr val="tx1"/>
                </a:solidFill>
              </a:rPr>
              <a:t>= </a:t>
            </a:r>
            <a:r>
              <a:rPr lang="sl-SI" sz="2400" u="sng" dirty="0" smtClean="0">
                <a:solidFill>
                  <a:schemeClr val="tx1"/>
                </a:solidFill>
              </a:rPr>
              <a:t>type 2</a:t>
            </a:r>
            <a:endParaRPr lang="en-US" sz="2400" u="sng" dirty="0" smtClean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Other independent bodies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274639"/>
            <a:ext cx="8892480" cy="1143000"/>
          </a:xfrm>
        </p:spPr>
        <p:txBody>
          <a:bodyPr/>
          <a:lstStyle/>
          <a:p>
            <a:r>
              <a:rPr lang="sl-SI" dirty="0" err="1" smtClean="0"/>
              <a:t>Types</a:t>
            </a:r>
            <a:r>
              <a:rPr lang="sl-SI" dirty="0" smtClean="0"/>
              <a:t> of agencies in SI by status</a:t>
            </a:r>
            <a:endParaRPr lang="en-GB" dirty="0">
              <a:latin typeface="Arial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2771800" y="2060848"/>
            <a:ext cx="3672408" cy="74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Arial" pitchFamily="34" charset="0"/>
                <a:cs typeface="Arial" pitchFamily="34" charset="0"/>
              </a:rPr>
              <a:t>Internal </a:t>
            </a: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privatization</a:t>
            </a:r>
            <a:endParaRPr lang="sl-S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4283968" y="3429000"/>
            <a:ext cx="367240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External</a:t>
            </a:r>
            <a:r>
              <a:rPr lang="sl-SI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privatization</a:t>
            </a:r>
            <a:endParaRPr lang="sl-SI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44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17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3568" y="452670"/>
            <a:ext cx="8460432" cy="8842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Public</a:t>
            </a:r>
            <a:r>
              <a:rPr lang="sl-SI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agencies (</a:t>
            </a:r>
            <a:r>
              <a:rPr lang="sl-SI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PAG=type 2)</a:t>
            </a:r>
            <a:endParaRPr lang="sl-SI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0" y="1340768"/>
            <a:ext cx="9144000" cy="457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lvl="1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en-US" sz="2400" b="1" dirty="0" smtClean="0"/>
              <a:t>Delegation of PA from M</a:t>
            </a:r>
            <a:r>
              <a:rPr lang="en-US" sz="2400" dirty="0" smtClean="0"/>
              <a:t>: Art.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</a:t>
            </a:r>
            <a:r>
              <a:rPr lang="en-US" sz="2400" dirty="0" smtClean="0"/>
              <a:t> of Constitution</a:t>
            </a:r>
          </a:p>
          <a:p>
            <a:pPr marL="812800" lvl="1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en-US" sz="2400" b="1" dirty="0" smtClean="0"/>
              <a:t>1st PAG in S</a:t>
            </a:r>
            <a:r>
              <a:rPr lang="sl-SI" sz="2400" b="1" dirty="0" smtClean="0"/>
              <a:t>I</a:t>
            </a:r>
            <a:r>
              <a:rPr lang="en-US" sz="2400" b="1" dirty="0" smtClean="0"/>
              <a:t> in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</a:t>
            </a:r>
            <a:r>
              <a:rPr lang="en-US" sz="2400" dirty="0" smtClean="0"/>
              <a:t> (Securities Market Agency)</a:t>
            </a:r>
          </a:p>
          <a:p>
            <a:pPr marL="812800" lvl="1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law 2002</a:t>
            </a:r>
            <a:r>
              <a:rPr lang="en-US" sz="2400" b="1" u="sng" dirty="0" smtClean="0"/>
              <a:t> </a:t>
            </a:r>
            <a:r>
              <a:rPr lang="en-US" sz="2400" u="sng" dirty="0" smtClean="0"/>
              <a:t>(PAG Act, ZJA</a:t>
            </a:r>
            <a:r>
              <a:rPr lang="sl-SI" sz="2400" u="sng" dirty="0" smtClean="0"/>
              <a:t> </a:t>
            </a:r>
            <a:r>
              <a:rPr lang="en-US" sz="2400" dirty="0" smtClean="0"/>
              <a:t>&amp;</a:t>
            </a:r>
            <a:r>
              <a:rPr lang="sl-SI" sz="2400" dirty="0" smtClean="0"/>
              <a:t> </a:t>
            </a:r>
            <a:r>
              <a:rPr lang="en-US" sz="2400" dirty="0" smtClean="0"/>
              <a:t>ZDU</a:t>
            </a:r>
            <a:r>
              <a:rPr lang="sl-SI" sz="2400" dirty="0" smtClean="0"/>
              <a:t>-1</a:t>
            </a:r>
            <a:r>
              <a:rPr lang="en-US" sz="2400" dirty="0" smtClean="0"/>
              <a:t>) </a:t>
            </a:r>
            <a:r>
              <a:rPr lang="en-US" sz="2400" u="sng" dirty="0" smtClean="0"/>
              <a:t>&amp; specific law</a:t>
            </a:r>
          </a:p>
          <a:p>
            <a:pPr marL="812800" lvl="1" indent="-355600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2400" b="1" dirty="0" smtClean="0"/>
              <a:t>Tasks:</a:t>
            </a:r>
            <a:r>
              <a:rPr lang="en-US" sz="2400" dirty="0" smtClean="0"/>
              <a:t> no exception by law (de facto not foreign affairs ...)</a:t>
            </a:r>
          </a:p>
          <a:p>
            <a:pPr marL="1270000" lvl="2" indent="-355600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2400" dirty="0" smtClean="0"/>
              <a:t>Regulatory &amp; executive &amp; </a:t>
            </a:r>
            <a:r>
              <a:rPr lang="en-US" sz="2400" dirty="0" err="1" smtClean="0"/>
              <a:t>supervison</a:t>
            </a:r>
            <a:r>
              <a:rPr lang="en-US" sz="2400" dirty="0" smtClean="0"/>
              <a:t> &amp; development</a:t>
            </a:r>
          </a:p>
          <a:p>
            <a:pPr marL="1270000" lvl="2" indent="-355600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2400" dirty="0" smtClean="0"/>
              <a:t>Authorities &amp; services</a:t>
            </a:r>
          </a:p>
          <a:p>
            <a:pPr marL="812800" lvl="1" indent="-355600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2400" b="1" dirty="0" smtClean="0"/>
              <a:t>Reasons</a:t>
            </a:r>
            <a:r>
              <a:rPr lang="en-US" sz="2400" dirty="0" smtClean="0"/>
              <a:t> to establish by law (ZJA &amp; ZDU</a:t>
            </a:r>
            <a:r>
              <a:rPr lang="sl-SI" sz="2400" dirty="0" smtClean="0"/>
              <a:t>-1</a:t>
            </a:r>
            <a:r>
              <a:rPr lang="en-US" sz="2400" dirty="0" smtClean="0"/>
              <a:t>):</a:t>
            </a:r>
          </a:p>
          <a:p>
            <a:pPr marL="1270000" lvl="2" indent="-355600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sl-SI" sz="2400" dirty="0" smtClean="0"/>
              <a:t>E</a:t>
            </a:r>
            <a:r>
              <a:rPr lang="en-US" sz="2400" dirty="0" err="1" smtClean="0"/>
              <a:t>fficient</a:t>
            </a:r>
            <a:r>
              <a:rPr lang="en-US" sz="2400" dirty="0" smtClean="0"/>
              <a:t> and expedient performance, </a:t>
            </a:r>
            <a:r>
              <a:rPr lang="sl-SI" sz="2400" dirty="0" err="1" smtClean="0"/>
              <a:t>user</a:t>
            </a:r>
            <a:r>
              <a:rPr lang="sl-SI" sz="2400" dirty="0" smtClean="0"/>
              <a:t>-</a:t>
            </a:r>
            <a:r>
              <a:rPr lang="en-US" sz="2400" dirty="0" err="1" smtClean="0"/>
              <a:t>cofunding</a:t>
            </a:r>
            <a:endParaRPr lang="en-US" sz="2400" dirty="0" smtClean="0"/>
          </a:p>
          <a:p>
            <a:pPr marL="1270000" lvl="2" indent="-355600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2400" dirty="0" smtClean="0"/>
              <a:t>Permanent/direct political </a:t>
            </a:r>
            <a:r>
              <a:rPr lang="sl-SI" sz="2400" dirty="0" err="1" smtClean="0"/>
              <a:t>control</a:t>
            </a:r>
            <a:r>
              <a:rPr lang="en-US" sz="2400" dirty="0" smtClean="0"/>
              <a:t> unnecessary</a:t>
            </a:r>
            <a:r>
              <a:rPr lang="sl-SI" sz="2400" dirty="0" smtClean="0"/>
              <a:t> or </a:t>
            </a:r>
            <a:r>
              <a:rPr lang="en-US" sz="2400" dirty="0" smtClean="0"/>
              <a:t>inappropriate </a:t>
            </a:r>
          </a:p>
          <a:p>
            <a:pPr marL="1270000" lvl="2" indent="-355600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2400" dirty="0" smtClean="0"/>
              <a:t>Self-</a:t>
            </a:r>
            <a:r>
              <a:rPr lang="en-US" sz="2400" dirty="0" err="1" smtClean="0"/>
              <a:t>regulatio</a:t>
            </a:r>
            <a:r>
              <a:rPr lang="sl-SI" sz="2400" dirty="0" smtClean="0"/>
              <a:t>n</a:t>
            </a:r>
            <a:endParaRPr lang="sl-SI" dirty="0"/>
          </a:p>
        </p:txBody>
      </p:sp>
      <p:sp>
        <p:nvSpPr>
          <p:cNvPr id="6" name="Leva puščica 5"/>
          <p:cNvSpPr/>
          <p:nvPr/>
        </p:nvSpPr>
        <p:spPr>
          <a:xfrm rot="18008767">
            <a:off x="7461966" y="505393"/>
            <a:ext cx="1650722" cy="1305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latin typeface="Arial" pitchFamily="34" charset="0"/>
                <a:cs typeface="Arial" pitchFamily="34" charset="0"/>
              </a:rPr>
              <a:t>EU!!!</a:t>
            </a:r>
            <a:endParaRPr lang="sl-SI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45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0858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74453" y="51617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l-SI" dirty="0"/>
              <a:t>Agencification </a:t>
            </a:r>
            <a:r>
              <a:rPr lang="sl-SI" dirty="0" smtClean="0"/>
              <a:t>(type </a:t>
            </a:r>
            <a:r>
              <a:rPr lang="sl-SI" dirty="0"/>
              <a:t>2) in SI in No.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407978"/>
              </p:ext>
            </p:extLst>
          </p:nvPr>
        </p:nvGraphicFramePr>
        <p:xfrm>
          <a:off x="611561" y="2060848"/>
          <a:ext cx="8208912" cy="273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776"/>
                <a:gridCol w="3171625"/>
                <a:gridCol w="2145511"/>
              </a:tblGrid>
              <a:tr h="528320">
                <a:tc>
                  <a:txBody>
                    <a:bodyPr/>
                    <a:lstStyle/>
                    <a:p>
                      <a:r>
                        <a:rPr lang="sl-SI" sz="2700" dirty="0" smtClean="0">
                          <a:latin typeface="Arial" pitchFamily="34" charset="0"/>
                          <a:cs typeface="Arial" pitchFamily="34" charset="0"/>
                        </a:rPr>
                        <a:t>Period</a:t>
                      </a:r>
                      <a:endParaRPr lang="sl-SI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sl-SI" sz="2700" dirty="0" smtClean="0">
                          <a:latin typeface="Arial" pitchFamily="34" charset="0"/>
                          <a:cs typeface="Arial" pitchFamily="34" charset="0"/>
                        </a:rPr>
                        <a:t>No. of new </a:t>
                      </a:r>
                      <a:r>
                        <a:rPr lang="sl-SI" sz="2700" dirty="0" err="1" smtClean="0">
                          <a:latin typeface="Arial" pitchFamily="34" charset="0"/>
                          <a:cs typeface="Arial" pitchFamily="34" charset="0"/>
                        </a:rPr>
                        <a:t>PAGs</a:t>
                      </a:r>
                      <a:endParaRPr lang="sl-SI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2700" dirty="0" smtClean="0">
                          <a:latin typeface="Arial" pitchFamily="34" charset="0"/>
                          <a:cs typeface="Arial" pitchFamily="34" charset="0"/>
                        </a:rPr>
                        <a:t>Sum</a:t>
                      </a:r>
                      <a:endParaRPr lang="sl-SI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latin typeface="Arial" pitchFamily="34" charset="0"/>
                          <a:cs typeface="Arial" pitchFamily="34" charset="0"/>
                        </a:rPr>
                        <a:t>-2000 (1994-)</a:t>
                      </a:r>
                      <a:endParaRPr lang="sl-SI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528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2000–</a:t>
                      </a:r>
                      <a:r>
                        <a:rPr lang="sl-SI" sz="2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2004</a:t>
                      </a:r>
                      <a:endParaRPr lang="sl-SI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</a:tr>
              <a:tr h="528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2005–2008</a:t>
                      </a:r>
                      <a:endParaRPr lang="sl-SI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</a:tr>
              <a:tr h="611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2009</a:t>
                      </a:r>
                      <a:r>
                        <a:rPr lang="sl-SI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–2012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sl-SI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Slika 5" descr="Flag_of_Slovenia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1115753"/>
            <a:ext cx="1475656" cy="864096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26367"/>
              </p:ext>
            </p:extLst>
          </p:nvPr>
        </p:nvGraphicFramePr>
        <p:xfrm>
          <a:off x="611561" y="4797152"/>
          <a:ext cx="8172400" cy="807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18715"/>
                <a:gridCol w="3168889"/>
                <a:gridCol w="2084796"/>
              </a:tblGrid>
              <a:tr h="528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 smtClean="0"/>
                        <a:t>2013-2014</a:t>
                      </a:r>
                      <a:endParaRPr lang="sl-SI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400" dirty="0" smtClean="0"/>
                        <a:t>-2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400" b="0" dirty="0" smtClean="0"/>
                        <a:t>(+1, -1,</a:t>
                      </a:r>
                      <a:r>
                        <a:rPr lang="sl-SI" sz="2400" b="0" baseline="0" dirty="0" smtClean="0"/>
                        <a:t> 2 </a:t>
                      </a:r>
                      <a:r>
                        <a:rPr lang="sl-SI" sz="2400" b="0" baseline="0" dirty="0" err="1" smtClean="0"/>
                        <a:t>merged</a:t>
                      </a:r>
                      <a:r>
                        <a:rPr lang="sl-SI" sz="2400" b="0" baseline="0" dirty="0" smtClean="0"/>
                        <a:t> </a:t>
                      </a:r>
                      <a:r>
                        <a:rPr lang="sl-SI" sz="2400" b="0" dirty="0" smtClean="0"/>
                        <a:t>…)</a:t>
                      </a:r>
                      <a:endParaRPr lang="sl-SI" sz="2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400" dirty="0" smtClean="0"/>
                        <a:t>16</a:t>
                      </a:r>
                      <a:r>
                        <a:rPr lang="sl-SI" sz="2400" baseline="0" dirty="0" smtClean="0"/>
                        <a:t> …</a:t>
                      </a:r>
                      <a:endParaRPr lang="sl-SI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2" name="Skupina 9"/>
          <p:cNvGrpSpPr/>
          <p:nvPr/>
        </p:nvGrpSpPr>
        <p:grpSpPr>
          <a:xfrm>
            <a:off x="2987824" y="3044958"/>
            <a:ext cx="720080" cy="2784309"/>
            <a:chOff x="3419872" y="1635646"/>
            <a:chExt cx="720080" cy="2088232"/>
          </a:xfrm>
        </p:grpSpPr>
        <p:sp>
          <p:nvSpPr>
            <p:cNvPr id="8" name="Puščica gor 7"/>
            <p:cNvSpPr/>
            <p:nvPr/>
          </p:nvSpPr>
          <p:spPr>
            <a:xfrm>
              <a:off x="3419872" y="1635646"/>
              <a:ext cx="720080" cy="1368152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Puščica dol 8"/>
            <p:cNvSpPr/>
            <p:nvPr/>
          </p:nvSpPr>
          <p:spPr>
            <a:xfrm>
              <a:off x="3563888" y="3147814"/>
              <a:ext cx="432048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1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46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89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164638"/>
            <a:ext cx="9144000" cy="8842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l-SI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Agencies in M                  v. PAG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220755"/>
          <a:ext cx="9144000" cy="563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/>
                <a:gridCol w="3312368"/>
                <a:gridCol w="3635896"/>
              </a:tblGrid>
              <a:tr h="675542">
                <a:tc>
                  <a:txBody>
                    <a:bodyPr/>
                    <a:lstStyle/>
                    <a:p>
                      <a:endParaRPr lang="sl-SI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Agencies in M (OVSM)</a:t>
                      </a:r>
                      <a:endParaRPr lang="sl-SI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Public agencies (JA)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  <a:tr h="742917">
                <a:tc>
                  <a:txBody>
                    <a:bodyPr/>
                    <a:lstStyle/>
                    <a:p>
                      <a:r>
                        <a:rPr lang="sl-SI" sz="2000" b="0" i="1" dirty="0" smtClean="0">
                          <a:latin typeface="Arial" pitchFamily="34" charset="0"/>
                          <a:cs typeface="Arial" pitchFamily="34" charset="0"/>
                        </a:rPr>
                        <a:t>Established</a:t>
                      </a:r>
                      <a:r>
                        <a:rPr lang="sl-SI" sz="2000" b="0" i="1" baseline="0" dirty="0" smtClean="0">
                          <a:latin typeface="Arial" pitchFamily="34" charset="0"/>
                          <a:cs typeface="Arial" pitchFamily="34" charset="0"/>
                        </a:rPr>
                        <a:t> by</a:t>
                      </a:r>
                      <a:endParaRPr lang="sl-SI" sz="20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smtClean="0">
                          <a:latin typeface="Arial" pitchFamily="34" charset="0"/>
                          <a:cs typeface="Arial" pitchFamily="34" charset="0"/>
                        </a:rPr>
                        <a:t>Governmental</a:t>
                      </a:r>
                      <a:r>
                        <a:rPr lang="en-US" sz="2000" b="0" baseline="0" noProof="0" smtClean="0">
                          <a:latin typeface="Arial" pitchFamily="34" charset="0"/>
                          <a:cs typeface="Arial" pitchFamily="34" charset="0"/>
                        </a:rPr>
                        <a:t> acts</a:t>
                      </a:r>
                      <a:endParaRPr lang="en-US" sz="2000" b="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smtClean="0">
                          <a:latin typeface="Arial" pitchFamily="34" charset="0"/>
                          <a:cs typeface="Arial" pitchFamily="34" charset="0"/>
                        </a:rPr>
                        <a:t>Specific</a:t>
                      </a:r>
                      <a:r>
                        <a:rPr lang="en-US" sz="2000" b="0" baseline="0" noProof="0" smtClean="0">
                          <a:latin typeface="Arial" pitchFamily="34" charset="0"/>
                          <a:cs typeface="Arial" pitchFamily="34" charset="0"/>
                        </a:rPr>
                        <a:t> law by Parliament</a:t>
                      </a:r>
                      <a:endParaRPr lang="en-US" sz="2000" b="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  <a:tr h="796576">
                <a:tc>
                  <a:txBody>
                    <a:bodyPr/>
                    <a:lstStyle/>
                    <a:p>
                      <a:r>
                        <a:rPr lang="sl-SI" sz="2000" b="0" i="1" dirty="0" err="1" smtClean="0">
                          <a:latin typeface="Arial" pitchFamily="34" charset="0"/>
                          <a:cs typeface="Arial" pitchFamily="34" charset="0"/>
                        </a:rPr>
                        <a:t>Organic</a:t>
                      </a:r>
                      <a:r>
                        <a:rPr lang="sl-SI" sz="2000" b="0" i="1" baseline="0" dirty="0" smtClean="0">
                          <a:latin typeface="Arial" pitchFamily="34" charset="0"/>
                          <a:cs typeface="Arial" pitchFamily="34" charset="0"/>
                        </a:rPr>
                        <a:t> law </a:t>
                      </a:r>
                      <a:r>
                        <a:rPr lang="sl-SI" sz="2000" b="0" i="1" baseline="0" dirty="0" err="1" smtClean="0">
                          <a:latin typeface="Arial" pitchFamily="34" charset="0"/>
                          <a:cs typeface="Arial" pitchFamily="34" charset="0"/>
                        </a:rPr>
                        <a:t>criteria</a:t>
                      </a:r>
                      <a:endParaRPr lang="sl-SI" sz="20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>
                          <a:latin typeface="Arial" pitchFamily="34" charset="0"/>
                          <a:cs typeface="Arial" pitchFamily="34" charset="0"/>
                        </a:rPr>
                        <a:t>Efficiency</a:t>
                      </a:r>
                      <a:r>
                        <a:rPr lang="en-US" sz="2000" b="0" baseline="0" noProof="0" dirty="0" smtClean="0"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</a:p>
                    <a:p>
                      <a:pPr algn="ctr"/>
                      <a:r>
                        <a:rPr lang="sl-SI" sz="2000" b="0" noProof="0" dirty="0" smtClean="0"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n-US" sz="2000" b="0" noProof="0" dirty="0" smtClean="0">
                          <a:latin typeface="Arial" pitchFamily="34" charset="0"/>
                          <a:cs typeface="Arial" pitchFamily="34" charset="0"/>
                        </a:rPr>
                        <a:t>politization</a:t>
                      </a:r>
                      <a:endParaRPr lang="en-US" sz="20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noProof="0" dirty="0" smtClean="0">
                          <a:latin typeface="Arial" pitchFamily="34" charset="0"/>
                          <a:cs typeface="Arial" pitchFamily="34" charset="0"/>
                        </a:rPr>
                        <a:t>Efficiency</a:t>
                      </a:r>
                      <a:r>
                        <a:rPr lang="sl-SI" sz="2000" b="0" baseline="0" noProof="0" dirty="0" smtClean="0"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noProof="0" dirty="0" err="1" smtClean="0">
                          <a:latin typeface="Arial" pitchFamily="34" charset="0"/>
                          <a:cs typeface="Arial" pitchFamily="34" charset="0"/>
                        </a:rPr>
                        <a:t>depoli</a:t>
                      </a:r>
                      <a:r>
                        <a:rPr lang="sl-SI" sz="2000" b="0" noProof="0" dirty="0" err="1" smtClean="0">
                          <a:latin typeface="Arial" pitchFamily="34" charset="0"/>
                          <a:cs typeface="Arial" pitchFamily="34" charset="0"/>
                        </a:rPr>
                        <a:t>tization</a:t>
                      </a:r>
                      <a:endParaRPr lang="en-US" sz="2000" b="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  <a:tr h="895300">
                <a:tc>
                  <a:txBody>
                    <a:bodyPr/>
                    <a:lstStyle/>
                    <a:p>
                      <a:r>
                        <a:rPr lang="sl-SI" sz="2000" i="1" dirty="0" err="1" smtClean="0">
                          <a:latin typeface="Arial" pitchFamily="34" charset="0"/>
                          <a:cs typeface="Arial" pitchFamily="34" charset="0"/>
                        </a:rPr>
                        <a:t>Tasks</a:t>
                      </a:r>
                      <a:endParaRPr lang="sl-SI" sz="20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l-SI" sz="2000" i="1" dirty="0" smtClean="0">
                          <a:latin typeface="Arial" pitchFamily="34" charset="0"/>
                          <a:cs typeface="Arial" pitchFamily="34" charset="0"/>
                        </a:rPr>
                        <a:t>Comparative </a:t>
                      </a:r>
                      <a:r>
                        <a:rPr lang="sl-SI" sz="2000" i="1" dirty="0" err="1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sl-SI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latin typeface="Arial" pitchFamily="34" charset="0"/>
                          <a:cs typeface="Arial" pitchFamily="34" charset="0"/>
                        </a:rPr>
                        <a:t>Executive</a:t>
                      </a:r>
                    </a:p>
                    <a:p>
                      <a:pPr algn="ctr"/>
                      <a:r>
                        <a:rPr lang="sl-SI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l-SI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latin typeface="Arial" pitchFamily="34" charset="0"/>
                          <a:cs typeface="Arial" pitchFamily="34" charset="0"/>
                        </a:rPr>
                        <a:t>Regulatory,</a:t>
                      </a:r>
                      <a:r>
                        <a:rPr lang="sl-SI" sz="2000" baseline="0" dirty="0" smtClean="0">
                          <a:latin typeface="Arial" pitchFamily="34" charset="0"/>
                          <a:cs typeface="Arial" pitchFamily="34" charset="0"/>
                        </a:rPr>
                        <a:t> executive …</a:t>
                      </a:r>
                    </a:p>
                    <a:p>
                      <a:pPr algn="ctr"/>
                      <a:r>
                        <a:rPr lang="sl-SI" sz="2000" baseline="0" dirty="0" smtClean="0">
                          <a:latin typeface="Arial" pitchFamily="34" charset="0"/>
                          <a:cs typeface="Arial" pitchFamily="34" charset="0"/>
                        </a:rPr>
                        <a:t>2 &amp; </a:t>
                      </a:r>
                      <a:r>
                        <a:rPr lang="sl-SI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recently</a:t>
                      </a:r>
                      <a:r>
                        <a:rPr lang="sl-SI" sz="2000" baseline="0" dirty="0" smtClean="0">
                          <a:latin typeface="Arial" pitchFamily="34" charset="0"/>
                          <a:cs typeface="Arial" pitchFamily="34" charset="0"/>
                        </a:rPr>
                        <a:t> more 1</a:t>
                      </a:r>
                      <a:endParaRPr lang="sl-SI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  <a:tr h="705706">
                <a:tc>
                  <a:txBody>
                    <a:bodyPr/>
                    <a:lstStyle/>
                    <a:p>
                      <a:r>
                        <a:rPr lang="sl-SI" sz="2000" b="0" i="1" dirty="0" smtClean="0">
                          <a:latin typeface="Arial" pitchFamily="34" charset="0"/>
                          <a:cs typeface="Arial" pitchFamily="34" charset="0"/>
                        </a:rPr>
                        <a:t>No. 2011-14 (13)</a:t>
                      </a:r>
                      <a:endParaRPr lang="sl-SI" sz="20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0" dirty="0" smtClean="0">
                          <a:latin typeface="Arial" pitchFamily="34" charset="0"/>
                          <a:cs typeface="Arial" pitchFamily="34" charset="0"/>
                        </a:rPr>
                        <a:t>34-39</a:t>
                      </a:r>
                      <a:r>
                        <a:rPr lang="sl-SI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(34)</a:t>
                      </a:r>
                      <a:endParaRPr lang="sl-SI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0" dirty="0" smtClean="0">
                          <a:latin typeface="Arial" pitchFamily="34" charset="0"/>
                          <a:cs typeface="Arial" pitchFamily="34" charset="0"/>
                        </a:rPr>
                        <a:t>15-19 (16)</a:t>
                      </a:r>
                      <a:endParaRPr lang="sl-SI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  <a:tr h="1821204">
                <a:tc>
                  <a:txBody>
                    <a:bodyPr/>
                    <a:lstStyle/>
                    <a:p>
                      <a:endParaRPr lang="sl-SI" sz="20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l-SI" sz="2000" b="0" i="1" dirty="0" smtClean="0">
                          <a:latin typeface="Arial" pitchFamily="34" charset="0"/>
                          <a:cs typeface="Arial" pitchFamily="34" charset="0"/>
                        </a:rPr>
                        <a:t>No. of </a:t>
                      </a:r>
                      <a:r>
                        <a:rPr lang="sl-SI" sz="2000" b="0" i="1" dirty="0" err="1" smtClean="0">
                          <a:latin typeface="Arial" pitchFamily="34" charset="0"/>
                          <a:cs typeface="Arial" pitchFamily="34" charset="0"/>
                        </a:rPr>
                        <a:t>em</a:t>
                      </a:r>
                      <a:r>
                        <a:rPr lang="sl-SI" sz="2000" b="0" i="1" dirty="0" smtClean="0">
                          <a:latin typeface="Arial" pitchFamily="34" charset="0"/>
                          <a:cs typeface="Arial" pitchFamily="34" charset="0"/>
                        </a:rPr>
                        <a:t>. 2013</a:t>
                      </a:r>
                      <a:endParaRPr lang="sl-SI" sz="20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0" dirty="0" smtClean="0">
                          <a:latin typeface="Arial" pitchFamily="34" charset="0"/>
                          <a:cs typeface="Arial" pitchFamily="34" charset="0"/>
                        </a:rPr>
                        <a:t>All M=31,967/Civil=14,859</a:t>
                      </a:r>
                    </a:p>
                    <a:p>
                      <a:pPr algn="ctr"/>
                      <a:r>
                        <a:rPr lang="sl-SI" sz="2000" b="0" dirty="0" smtClean="0">
                          <a:latin typeface="Arial" pitchFamily="34" charset="0"/>
                          <a:cs typeface="Arial" pitchFamily="34" charset="0"/>
                        </a:rPr>
                        <a:t>In </a:t>
                      </a:r>
                      <a:r>
                        <a:rPr lang="sl-SI" sz="2000" b="0" u="sng" dirty="0" smtClean="0">
                          <a:latin typeface="Arial" pitchFamily="34" charset="0"/>
                          <a:cs typeface="Arial" pitchFamily="34" charset="0"/>
                        </a:rPr>
                        <a:t>M’s </a:t>
                      </a:r>
                      <a:r>
                        <a:rPr lang="sl-SI" sz="2000" b="0" u="sng" dirty="0" err="1" smtClean="0">
                          <a:latin typeface="Arial" pitchFamily="34" charset="0"/>
                          <a:cs typeface="Arial" pitchFamily="34" charset="0"/>
                        </a:rPr>
                        <a:t>ag.s</a:t>
                      </a:r>
                      <a:r>
                        <a:rPr lang="sl-SI" sz="2000" b="0" u="sng" dirty="0" smtClean="0">
                          <a:latin typeface="Arial" pitchFamily="34" charset="0"/>
                          <a:cs typeface="Arial" pitchFamily="34" charset="0"/>
                        </a:rPr>
                        <a:t>=7,205</a:t>
                      </a:r>
                    </a:p>
                    <a:p>
                      <a:pPr algn="ctr"/>
                      <a:endParaRPr lang="sl-SI" sz="2000" b="0" u="sng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l-SI" sz="14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sl-SI" sz="14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Army</a:t>
                      </a:r>
                      <a:r>
                        <a:rPr lang="sl-SI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7,477, </a:t>
                      </a:r>
                      <a:r>
                        <a:rPr lang="sl-SI" sz="1400" b="0" dirty="0" smtClean="0">
                          <a:latin typeface="Arial" pitchFamily="34" charset="0"/>
                          <a:cs typeface="Arial" pitchFamily="34" charset="0"/>
                        </a:rPr>
                        <a:t>Police</a:t>
                      </a:r>
                      <a:r>
                        <a:rPr lang="sl-SI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8,439, </a:t>
                      </a:r>
                      <a:r>
                        <a:rPr lang="sl-SI" sz="1400" b="0" u="sng" baseline="0" dirty="0" err="1" smtClean="0">
                          <a:latin typeface="Arial" pitchFamily="34" charset="0"/>
                          <a:cs typeface="Arial" pitchFamily="34" charset="0"/>
                        </a:rPr>
                        <a:t>Prison</a:t>
                      </a:r>
                      <a:r>
                        <a:rPr lang="sl-SI" sz="1400" b="0" u="sng" baseline="0" dirty="0" smtClean="0">
                          <a:latin typeface="Arial" pitchFamily="34" charset="0"/>
                          <a:cs typeface="Arial" pitchFamily="34" charset="0"/>
                        </a:rPr>
                        <a:t> 865</a:t>
                      </a:r>
                      <a:r>
                        <a:rPr lang="sl-SI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sl-SI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0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</a:p>
                    <a:p>
                      <a:pPr algn="ctr"/>
                      <a:r>
                        <a:rPr lang="sl-SI" sz="2000" b="0" dirty="0" smtClean="0">
                          <a:latin typeface="Arial" pitchFamily="34" charset="0"/>
                          <a:cs typeface="Arial" pitchFamily="34" charset="0"/>
                        </a:rPr>
                        <a:t>       All </a:t>
                      </a:r>
                      <a:r>
                        <a:rPr lang="sl-SI" sz="2000" b="0" u="sng" dirty="0" smtClean="0">
                          <a:latin typeface="Arial" pitchFamily="34" charset="0"/>
                          <a:cs typeface="Arial" pitchFamily="34" charset="0"/>
                        </a:rPr>
                        <a:t>app.</a:t>
                      </a:r>
                      <a:r>
                        <a:rPr lang="sl-SI" sz="2000" b="0" u="sng" baseline="0" dirty="0" smtClean="0">
                          <a:latin typeface="Arial" pitchFamily="34" charset="0"/>
                          <a:cs typeface="Arial" pitchFamily="34" charset="0"/>
                        </a:rPr>
                        <a:t> 1,000 </a:t>
                      </a:r>
                    </a:p>
                    <a:p>
                      <a:pPr algn="ctr"/>
                      <a:endParaRPr lang="sl-SI" sz="14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l-SI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(3 </a:t>
                      </a:r>
                      <a:r>
                        <a:rPr lang="sl-SI" sz="14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PAGs</a:t>
                      </a:r>
                      <a:r>
                        <a:rPr lang="sl-SI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not in gov. Plan=180)</a:t>
                      </a:r>
                      <a:endParaRPr lang="sl-SI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9" name="Enakokraki trikotnik 8"/>
          <p:cNvSpPr/>
          <p:nvPr/>
        </p:nvSpPr>
        <p:spPr>
          <a:xfrm>
            <a:off x="2771800" y="4149080"/>
            <a:ext cx="432048" cy="76808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!</a:t>
            </a:r>
            <a:endParaRPr lang="sl-SI" dirty="0"/>
          </a:p>
        </p:txBody>
      </p:sp>
      <p:sp>
        <p:nvSpPr>
          <p:cNvPr id="10" name="Enakokraki trikotnik 9"/>
          <p:cNvSpPr/>
          <p:nvPr/>
        </p:nvSpPr>
        <p:spPr>
          <a:xfrm>
            <a:off x="6300192" y="4221088"/>
            <a:ext cx="432048" cy="768085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sl-SI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Skupina 17"/>
          <p:cNvGrpSpPr/>
          <p:nvPr/>
        </p:nvGrpSpPr>
        <p:grpSpPr>
          <a:xfrm>
            <a:off x="5004048" y="3429000"/>
            <a:ext cx="936104" cy="502371"/>
            <a:chOff x="5102241" y="2540614"/>
            <a:chExt cx="765903" cy="376778"/>
          </a:xfrm>
        </p:grpSpPr>
        <p:sp>
          <p:nvSpPr>
            <p:cNvPr id="11" name="Elipsa 10"/>
            <p:cNvSpPr/>
            <p:nvPr/>
          </p:nvSpPr>
          <p:spPr>
            <a:xfrm>
              <a:off x="5102241" y="2554826"/>
              <a:ext cx="765903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3200" dirty="0" smtClean="0"/>
                <a:t>=</a:t>
              </a:r>
              <a:r>
                <a:rPr lang="sl-SI" sz="1600" dirty="0" smtClean="0"/>
                <a:t>?</a:t>
              </a:r>
              <a:endParaRPr lang="sl-SI" sz="1600" dirty="0"/>
            </a:p>
          </p:txBody>
        </p:sp>
        <p:sp>
          <p:nvSpPr>
            <p:cNvPr id="17" name="Pravokotnik 16"/>
            <p:cNvSpPr/>
            <p:nvPr/>
          </p:nvSpPr>
          <p:spPr>
            <a:xfrm rot="7337581" flipV="1">
              <a:off x="5251183" y="2706143"/>
              <a:ext cx="37677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7" name="Skupina 18"/>
          <p:cNvGrpSpPr/>
          <p:nvPr/>
        </p:nvGrpSpPr>
        <p:grpSpPr>
          <a:xfrm>
            <a:off x="5148064" y="1916832"/>
            <a:ext cx="648072" cy="502619"/>
            <a:chOff x="5220072" y="2554826"/>
            <a:chExt cx="648072" cy="376964"/>
          </a:xfrm>
        </p:grpSpPr>
        <p:sp>
          <p:nvSpPr>
            <p:cNvPr id="20" name="Elipsa 19"/>
            <p:cNvSpPr/>
            <p:nvPr/>
          </p:nvSpPr>
          <p:spPr>
            <a:xfrm>
              <a:off x="5220072" y="2571750"/>
              <a:ext cx="64807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3200" dirty="0" smtClean="0"/>
                <a:t>=</a:t>
              </a:r>
              <a:endParaRPr lang="sl-SI" sz="3200" dirty="0"/>
            </a:p>
          </p:txBody>
        </p:sp>
        <p:sp>
          <p:nvSpPr>
            <p:cNvPr id="21" name="Pravokotnik 20"/>
            <p:cNvSpPr/>
            <p:nvPr/>
          </p:nvSpPr>
          <p:spPr>
            <a:xfrm rot="7337581" flipV="1">
              <a:off x="5367677" y="2720355"/>
              <a:ext cx="37677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22" name="Elipsa 21"/>
          <p:cNvSpPr/>
          <p:nvPr/>
        </p:nvSpPr>
        <p:spPr>
          <a:xfrm>
            <a:off x="5220072" y="2636912"/>
            <a:ext cx="648072" cy="48005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=?</a:t>
            </a:r>
            <a:endParaRPr lang="sl-SI" dirty="0"/>
          </a:p>
        </p:txBody>
      </p:sp>
      <p:sp>
        <p:nvSpPr>
          <p:cNvPr id="23" name="Elipsa 22"/>
          <p:cNvSpPr/>
          <p:nvPr/>
        </p:nvSpPr>
        <p:spPr>
          <a:xfrm>
            <a:off x="0" y="6237313"/>
            <a:ext cx="2987824" cy="6206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Big differences: 3-2,500</a:t>
            </a:r>
            <a:endParaRPr lang="sl-SI" sz="2000" dirty="0"/>
          </a:p>
        </p:txBody>
      </p:sp>
      <p:sp>
        <p:nvSpPr>
          <p:cNvPr id="24" name="Elipsa 23"/>
          <p:cNvSpPr/>
          <p:nvPr/>
        </p:nvSpPr>
        <p:spPr>
          <a:xfrm>
            <a:off x="5652120" y="6309320"/>
            <a:ext cx="2196752" cy="5486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Differences: </a:t>
            </a:r>
          </a:p>
          <a:p>
            <a:pPr algn="ctr"/>
            <a:r>
              <a:rPr lang="sl-SI" sz="2000" dirty="0" smtClean="0"/>
              <a:t>3-250</a:t>
            </a:r>
            <a:endParaRPr lang="sl-SI" sz="2000" dirty="0"/>
          </a:p>
        </p:txBody>
      </p:sp>
      <p:sp>
        <p:nvSpPr>
          <p:cNvPr id="25" name="Elipsa 24"/>
          <p:cNvSpPr/>
          <p:nvPr/>
        </p:nvSpPr>
        <p:spPr>
          <a:xfrm>
            <a:off x="5220072" y="5301208"/>
            <a:ext cx="648072" cy="48005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=?</a:t>
            </a:r>
            <a:endParaRPr lang="sl-SI" dirty="0"/>
          </a:p>
        </p:txBody>
      </p:sp>
      <p:sp>
        <p:nvSpPr>
          <p:cNvPr id="26" name="Elipsa 25"/>
          <p:cNvSpPr/>
          <p:nvPr/>
        </p:nvSpPr>
        <p:spPr>
          <a:xfrm>
            <a:off x="5148064" y="4437112"/>
            <a:ext cx="648072" cy="48005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=?</a:t>
            </a:r>
            <a:endParaRPr lang="sl-SI" dirty="0"/>
          </a:p>
        </p:txBody>
      </p:sp>
      <p:sp>
        <p:nvSpPr>
          <p:cNvPr id="8" name="Desna puščica s črticami 7"/>
          <p:cNvSpPr/>
          <p:nvPr/>
        </p:nvSpPr>
        <p:spPr>
          <a:xfrm rot="20888670">
            <a:off x="1728704" y="5558453"/>
            <a:ext cx="1152128" cy="48005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50%M</a:t>
            </a:r>
            <a:endParaRPr lang="sl-SI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3347864" y="188640"/>
            <a:ext cx="2088232" cy="10287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PA</a:t>
            </a:r>
            <a:endParaRPr lang="sl-S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6911752" y="188640"/>
            <a:ext cx="2232248" cy="102873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Indirect</a:t>
            </a:r>
            <a:r>
              <a:rPr lang="sl-SI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</a:t>
            </a:r>
            <a:endParaRPr lang="sl-SI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grada številke diapozitiva 2"/>
          <p:cNvSpPr>
            <a:spLocks noGrp="1"/>
          </p:cNvSpPr>
          <p:nvPr>
            <p:ph type="sldNum" sz="quarter" idx="4294967295"/>
          </p:nvPr>
        </p:nvSpPr>
        <p:spPr>
          <a:xfrm>
            <a:off x="8100392" y="6309320"/>
            <a:ext cx="792088" cy="365125"/>
          </a:xfrm>
          <a:prstGeom prst="rect">
            <a:avLst/>
          </a:prstGeom>
        </p:spPr>
        <p:txBody>
          <a:bodyPr/>
          <a:lstStyle/>
          <a:p>
            <a:fld id="{F8D98CF4-D56D-484F-B054-6DF2CD083601}" type="slidenum">
              <a:rPr lang="bs-Latn-BA" smtClean="0"/>
              <a:pPr/>
              <a:t>47</a:t>
            </a:fld>
            <a:endParaRPr lang="bs-Latn-BA" dirty="0"/>
          </a:p>
        </p:txBody>
      </p:sp>
      <p:sp>
        <p:nvSpPr>
          <p:cNvPr id="30" name="Desna puščica s črticami 29"/>
          <p:cNvSpPr/>
          <p:nvPr/>
        </p:nvSpPr>
        <p:spPr>
          <a:xfrm rot="1735764">
            <a:off x="5699771" y="5032582"/>
            <a:ext cx="1097225" cy="480053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6%SA</a:t>
            </a:r>
            <a:endParaRPr lang="sl-SI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4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164638"/>
            <a:ext cx="9144000" cy="8842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sl-SI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Agencies in M                  v. PAG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88242"/>
              </p:ext>
            </p:extLst>
          </p:nvPr>
        </p:nvGraphicFramePr>
        <p:xfrm>
          <a:off x="0" y="924931"/>
          <a:ext cx="9144000" cy="590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28"/>
                <a:gridCol w="3384376"/>
                <a:gridCol w="3635896"/>
              </a:tblGrid>
              <a:tr h="840336">
                <a:tc>
                  <a:txBody>
                    <a:bodyPr/>
                    <a:lstStyle/>
                    <a:p>
                      <a:endParaRPr lang="sl-SI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Agencies in M (OVSM)</a:t>
                      </a:r>
                      <a:endParaRPr lang="sl-SI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Public agencies (JA)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  <a:tr h="604563">
                <a:tc>
                  <a:txBody>
                    <a:bodyPr/>
                    <a:lstStyle/>
                    <a:p>
                      <a:r>
                        <a:rPr lang="en-US" sz="2000" b="0" i="1" noProof="0" smtClean="0">
                          <a:latin typeface="Arial" pitchFamily="34" charset="0"/>
                          <a:cs typeface="Arial" pitchFamily="34" charset="0"/>
                        </a:rPr>
                        <a:t>Supervison</a:t>
                      </a:r>
                      <a:endParaRPr lang="en-US" sz="2000" b="0" i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smtClean="0">
                          <a:latin typeface="Arial" pitchFamily="34" charset="0"/>
                          <a:cs typeface="Arial" pitchFamily="34" charset="0"/>
                        </a:rPr>
                        <a:t>Direct ministry</a:t>
                      </a:r>
                      <a:endParaRPr lang="en-US" sz="2000" b="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smtClean="0">
                          <a:latin typeface="Arial" pitchFamily="34" charset="0"/>
                          <a:cs typeface="Arial" pitchFamily="34" charset="0"/>
                        </a:rPr>
                        <a:t>Parent / field ministry/ies</a:t>
                      </a:r>
                      <a:endParaRPr lang="en-US" sz="2000" b="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  <a:tr h="610573">
                <a:tc>
                  <a:txBody>
                    <a:bodyPr/>
                    <a:lstStyle/>
                    <a:p>
                      <a:r>
                        <a:rPr lang="en-US" sz="2000" i="1" noProof="0" smtClean="0">
                          <a:latin typeface="Arial" pitchFamily="34" charset="0"/>
                          <a:cs typeface="Arial" pitchFamily="34" charset="0"/>
                        </a:rPr>
                        <a:t>Legal</a:t>
                      </a:r>
                      <a:r>
                        <a:rPr lang="en-US" sz="2000" i="1" baseline="0" noProof="0" smtClean="0">
                          <a:latin typeface="Arial" pitchFamily="34" charset="0"/>
                          <a:cs typeface="Arial" pitchFamily="34" charset="0"/>
                        </a:rPr>
                        <a:t> personality</a:t>
                      </a:r>
                      <a:endParaRPr lang="en-US" sz="2000" i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0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20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  <a:tr h="880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noProof="0" smtClean="0">
                          <a:latin typeface="Arial" pitchFamily="34" charset="0"/>
                          <a:cs typeface="Arial" pitchFamily="34" charset="0"/>
                        </a:rPr>
                        <a:t>Financial autonomy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noProof="0" smtClean="0">
                          <a:latin typeface="Arial" pitchFamily="34" charset="0"/>
                          <a:cs typeface="Arial" pitchFamily="34" charset="0"/>
                        </a:rPr>
                        <a:t>Resources</a:t>
                      </a:r>
                      <a:endParaRPr lang="en-US" sz="2000" b="0" i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noProof="0" dirty="0" smtClean="0">
                          <a:latin typeface="Arial" pitchFamily="34" charset="0"/>
                          <a:cs typeface="Arial" pitchFamily="34" charset="0"/>
                        </a:rPr>
                        <a:t>Yes, direct budgetary user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Arial" pitchFamily="34" charset="0"/>
                          <a:cs typeface="Arial" pitchFamily="34" charset="0"/>
                        </a:rPr>
                        <a:t>Budget, rarely fees</a:t>
                      </a:r>
                      <a:endParaRPr lang="en-US" sz="20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noProof="0" dirty="0" smtClean="0">
                          <a:latin typeface="Arial" pitchFamily="34" charset="0"/>
                          <a:cs typeface="Arial" pitchFamily="34" charset="0"/>
                        </a:rPr>
                        <a:t>Yes, indirect budget user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Arial" pitchFamily="34" charset="0"/>
                          <a:cs typeface="Arial" pitchFamily="34" charset="0"/>
                        </a:rPr>
                        <a:t>Budget &amp; fees </a:t>
                      </a:r>
                    </a:p>
                  </a:txBody>
                  <a:tcPr marT="60960" marB="60960"/>
                </a:tc>
              </a:tr>
              <a:tr h="785062">
                <a:tc>
                  <a:txBody>
                    <a:bodyPr/>
                    <a:lstStyle/>
                    <a:p>
                      <a:r>
                        <a:rPr lang="en-US" sz="2000" b="0" i="1" noProof="0" dirty="0" smtClean="0">
                          <a:latin typeface="Arial" pitchFamily="34" charset="0"/>
                          <a:cs typeface="Arial" pitchFamily="34" charset="0"/>
                        </a:rPr>
                        <a:t>Head nomination</a:t>
                      </a:r>
                    </a:p>
                    <a:p>
                      <a:r>
                        <a:rPr lang="en-US" sz="2000" b="0" i="1" noProof="0" dirty="0" smtClean="0">
                          <a:latin typeface="Arial" pitchFamily="34" charset="0"/>
                          <a:cs typeface="Arial" pitchFamily="34" charset="0"/>
                        </a:rPr>
                        <a:t>Civil service </a:t>
                      </a:r>
                      <a:endParaRPr lang="en-US" sz="2000" b="0" i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smtClean="0">
                          <a:latin typeface="Arial" pitchFamily="34" charset="0"/>
                          <a:cs typeface="Arial" pitchFamily="34" charset="0"/>
                        </a:rPr>
                        <a:t>Government/open competition</a:t>
                      </a:r>
                    </a:p>
                    <a:p>
                      <a:pPr algn="ctr"/>
                      <a:r>
                        <a:rPr lang="en-US" sz="1800" b="0" noProof="0" smtClean="0">
                          <a:latin typeface="Arial" pitchFamily="34" charset="0"/>
                          <a:cs typeface="Arial" pitchFamily="34" charset="0"/>
                        </a:rPr>
                        <a:t>Yes, all (head+officials+staff)</a:t>
                      </a:r>
                      <a:endParaRPr lang="en-US" sz="1800" b="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>
                          <a:latin typeface="Arial" pitchFamily="34" charset="0"/>
                          <a:cs typeface="Arial" pitchFamily="34" charset="0"/>
                        </a:rPr>
                        <a:t>Agency</a:t>
                      </a:r>
                      <a:r>
                        <a:rPr lang="en-US" sz="2000" b="0" baseline="0" noProof="0" dirty="0" smtClean="0">
                          <a:latin typeface="Arial" pitchFamily="34" charset="0"/>
                          <a:cs typeface="Arial" pitchFamily="34" charset="0"/>
                        </a:rPr>
                        <a:t> Council</a:t>
                      </a:r>
                    </a:p>
                    <a:p>
                      <a:pPr algn="ctr"/>
                      <a:r>
                        <a:rPr lang="en-US" sz="2000" b="0" baseline="0" noProof="0" dirty="0" smtClean="0">
                          <a:latin typeface="Arial" pitchFamily="34" charset="0"/>
                          <a:cs typeface="Arial" pitchFamily="34" charset="0"/>
                        </a:rPr>
                        <a:t>Except director partial CSA</a:t>
                      </a:r>
                      <a:endParaRPr lang="en-US" sz="20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  <a:tr h="11100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i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Legality review</a:t>
                      </a:r>
                      <a:endParaRPr lang="en-US" sz="2000" b="0" i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Adm. appeal within ministry,</a:t>
                      </a:r>
                      <a:r>
                        <a:rPr lang="en-US" sz="2000" baseline="0" noProof="0" smtClean="0"/>
                        <a:t> judicial review</a:t>
                      </a:r>
                      <a:endParaRPr lang="en-US" sz="2000" noProof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noProof="0" dirty="0" smtClean="0"/>
                        <a:t>Rarely M </a:t>
                      </a:r>
                      <a:r>
                        <a:rPr lang="en-US" sz="2000" baseline="0" noProof="0" dirty="0" err="1" smtClean="0"/>
                        <a:t>aproval</a:t>
                      </a:r>
                      <a:r>
                        <a:rPr lang="en-US" sz="2000" baseline="0" noProof="0" dirty="0" smtClean="0"/>
                        <a:t> for general </a:t>
                      </a:r>
                      <a:r>
                        <a:rPr lang="sl-SI" sz="2000" baseline="0" noProof="0" dirty="0" smtClean="0"/>
                        <a:t>  </a:t>
                      </a:r>
                      <a:r>
                        <a:rPr lang="en-US" sz="2000" baseline="0" noProof="0" dirty="0" smtClean="0"/>
                        <a:t>acts &amp; u</a:t>
                      </a:r>
                      <a:r>
                        <a:rPr lang="en-US" sz="2000" noProof="0" dirty="0" smtClean="0"/>
                        <a:t>sually</a:t>
                      </a:r>
                      <a:r>
                        <a:rPr lang="en-US" sz="2000" baseline="0" noProof="0" dirty="0" smtClean="0"/>
                        <a:t> no </a:t>
                      </a:r>
                      <a:r>
                        <a:rPr lang="en-US" sz="2000" baseline="0" noProof="0" dirty="0" err="1" smtClean="0"/>
                        <a:t>adm.appeal</a:t>
                      </a:r>
                      <a:r>
                        <a:rPr lang="en-US" sz="2000" baseline="0" noProof="0" dirty="0" smtClean="0"/>
                        <a:t>, judicial </a:t>
                      </a:r>
                      <a:r>
                        <a:rPr lang="en-US" sz="2000" baseline="0" noProof="0" dirty="0" err="1" smtClean="0"/>
                        <a:t>ind</a:t>
                      </a:r>
                      <a:r>
                        <a:rPr lang="en-US" sz="2000" baseline="0" noProof="0" dirty="0" smtClean="0"/>
                        <a:t>. acts review</a:t>
                      </a:r>
                      <a:endParaRPr lang="en-US" sz="2000" noProof="0" dirty="0"/>
                    </a:p>
                  </a:txBody>
                  <a:tcPr marT="60960" marB="60960"/>
                </a:tc>
              </a:tr>
              <a:tr h="917409">
                <a:tc>
                  <a:txBody>
                    <a:bodyPr/>
                    <a:lstStyle/>
                    <a:p>
                      <a:r>
                        <a:rPr lang="en-US" sz="2000" b="0" i="1" noProof="0" dirty="0" smtClean="0">
                          <a:latin typeface="Arial" pitchFamily="34" charset="0"/>
                          <a:cs typeface="Arial" pitchFamily="34" charset="0"/>
                        </a:rPr>
                        <a:t>Continuity</a:t>
                      </a:r>
                      <a:endParaRPr lang="en-US" sz="2000" b="0" i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>
                          <a:latin typeface="Arial" pitchFamily="34" charset="0"/>
                          <a:cs typeface="Arial" pitchFamily="34" charset="0"/>
                        </a:rPr>
                        <a:t>In principle yes</a:t>
                      </a:r>
                      <a:endParaRPr lang="en-US" sz="20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>
                          <a:latin typeface="Arial" pitchFamily="34" charset="0"/>
                          <a:cs typeface="Arial" pitchFamily="34" charset="0"/>
                        </a:rPr>
                        <a:t>“Classical regulatory” yes, other very often changes</a:t>
                      </a:r>
                      <a:endParaRPr lang="en-US" sz="20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Elipsa 4"/>
          <p:cNvSpPr/>
          <p:nvPr/>
        </p:nvSpPr>
        <p:spPr>
          <a:xfrm>
            <a:off x="3275856" y="0"/>
            <a:ext cx="2088232" cy="10287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PA</a:t>
            </a:r>
            <a:endParaRPr lang="sl-SI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7"/>
          <p:cNvGrpSpPr/>
          <p:nvPr/>
        </p:nvGrpSpPr>
        <p:grpSpPr>
          <a:xfrm>
            <a:off x="5076056" y="1772816"/>
            <a:ext cx="648072" cy="502619"/>
            <a:chOff x="5220072" y="2554826"/>
            <a:chExt cx="648072" cy="376964"/>
          </a:xfrm>
        </p:grpSpPr>
        <p:sp>
          <p:nvSpPr>
            <p:cNvPr id="9" name="Elipsa 8"/>
            <p:cNvSpPr/>
            <p:nvPr/>
          </p:nvSpPr>
          <p:spPr>
            <a:xfrm>
              <a:off x="5220072" y="2571750"/>
              <a:ext cx="64807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3200" dirty="0" smtClean="0"/>
                <a:t>=</a:t>
              </a:r>
              <a:endParaRPr lang="sl-SI" sz="3200" dirty="0"/>
            </a:p>
          </p:txBody>
        </p:sp>
        <p:sp>
          <p:nvSpPr>
            <p:cNvPr id="10" name="Pravokotnik 9"/>
            <p:cNvSpPr/>
            <p:nvPr/>
          </p:nvSpPr>
          <p:spPr>
            <a:xfrm rot="7337581" flipV="1">
              <a:off x="5367677" y="2720355"/>
              <a:ext cx="37677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8" name="Skupina 13"/>
          <p:cNvGrpSpPr/>
          <p:nvPr/>
        </p:nvGrpSpPr>
        <p:grpSpPr>
          <a:xfrm>
            <a:off x="4932040" y="5229200"/>
            <a:ext cx="648072" cy="502619"/>
            <a:chOff x="5220072" y="2554826"/>
            <a:chExt cx="648072" cy="376964"/>
          </a:xfrm>
        </p:grpSpPr>
        <p:sp>
          <p:nvSpPr>
            <p:cNvPr id="15" name="Elipsa 14"/>
            <p:cNvSpPr/>
            <p:nvPr/>
          </p:nvSpPr>
          <p:spPr>
            <a:xfrm>
              <a:off x="5220072" y="2571750"/>
              <a:ext cx="64807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3200" dirty="0" smtClean="0"/>
                <a:t>=</a:t>
              </a:r>
              <a:endParaRPr lang="sl-SI" sz="3200" dirty="0"/>
            </a:p>
          </p:txBody>
        </p:sp>
        <p:sp>
          <p:nvSpPr>
            <p:cNvPr id="16" name="Pravokotnik 15"/>
            <p:cNvSpPr/>
            <p:nvPr/>
          </p:nvSpPr>
          <p:spPr>
            <a:xfrm rot="7337581" flipV="1">
              <a:off x="5367677" y="2720355"/>
              <a:ext cx="37677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1" name="Skupina 16"/>
          <p:cNvGrpSpPr/>
          <p:nvPr/>
        </p:nvGrpSpPr>
        <p:grpSpPr>
          <a:xfrm>
            <a:off x="5004048" y="2348880"/>
            <a:ext cx="936104" cy="502371"/>
            <a:chOff x="5102241" y="2540614"/>
            <a:chExt cx="765903" cy="376778"/>
          </a:xfrm>
        </p:grpSpPr>
        <p:sp>
          <p:nvSpPr>
            <p:cNvPr id="18" name="Elipsa 17"/>
            <p:cNvSpPr/>
            <p:nvPr/>
          </p:nvSpPr>
          <p:spPr>
            <a:xfrm>
              <a:off x="5102241" y="2554826"/>
              <a:ext cx="765903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3200" dirty="0" smtClean="0"/>
                <a:t>=</a:t>
              </a:r>
              <a:r>
                <a:rPr lang="sl-SI" sz="1600" dirty="0" smtClean="0"/>
                <a:t>?</a:t>
              </a:r>
              <a:endParaRPr lang="sl-SI" sz="1600" dirty="0"/>
            </a:p>
          </p:txBody>
        </p:sp>
        <p:sp>
          <p:nvSpPr>
            <p:cNvPr id="19" name="Pravokotnik 18"/>
            <p:cNvSpPr/>
            <p:nvPr/>
          </p:nvSpPr>
          <p:spPr>
            <a:xfrm rot="7337581" flipV="1">
              <a:off x="5251183" y="2706143"/>
              <a:ext cx="37677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4" name="Skupina 19"/>
          <p:cNvGrpSpPr/>
          <p:nvPr/>
        </p:nvGrpSpPr>
        <p:grpSpPr>
          <a:xfrm>
            <a:off x="4860032" y="6021288"/>
            <a:ext cx="936104" cy="502371"/>
            <a:chOff x="5102241" y="2540614"/>
            <a:chExt cx="765903" cy="376778"/>
          </a:xfrm>
        </p:grpSpPr>
        <p:sp>
          <p:nvSpPr>
            <p:cNvPr id="21" name="Elipsa 20"/>
            <p:cNvSpPr/>
            <p:nvPr/>
          </p:nvSpPr>
          <p:spPr>
            <a:xfrm>
              <a:off x="5102241" y="2554826"/>
              <a:ext cx="765903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3200" dirty="0" smtClean="0"/>
                <a:t>=</a:t>
              </a:r>
              <a:r>
                <a:rPr lang="sl-SI" sz="1600" dirty="0" smtClean="0"/>
                <a:t>?</a:t>
              </a:r>
              <a:endParaRPr lang="sl-SI" sz="1600" dirty="0"/>
            </a:p>
          </p:txBody>
        </p:sp>
        <p:sp>
          <p:nvSpPr>
            <p:cNvPr id="22" name="Pravokotnik 21"/>
            <p:cNvSpPr/>
            <p:nvPr/>
          </p:nvSpPr>
          <p:spPr>
            <a:xfrm rot="7337581" flipV="1">
              <a:off x="5251183" y="2706143"/>
              <a:ext cx="37677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4" name="Skupina 16"/>
          <p:cNvGrpSpPr/>
          <p:nvPr/>
        </p:nvGrpSpPr>
        <p:grpSpPr>
          <a:xfrm>
            <a:off x="5076056" y="3284984"/>
            <a:ext cx="936104" cy="502371"/>
            <a:chOff x="5102241" y="2540614"/>
            <a:chExt cx="765903" cy="376778"/>
          </a:xfrm>
        </p:grpSpPr>
        <p:sp>
          <p:nvSpPr>
            <p:cNvPr id="25" name="Elipsa 24"/>
            <p:cNvSpPr/>
            <p:nvPr/>
          </p:nvSpPr>
          <p:spPr>
            <a:xfrm>
              <a:off x="5102241" y="2554826"/>
              <a:ext cx="765903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3200" dirty="0" smtClean="0"/>
                <a:t>=</a:t>
              </a:r>
              <a:r>
                <a:rPr lang="sl-SI" sz="1600" dirty="0" smtClean="0"/>
                <a:t>?</a:t>
              </a:r>
              <a:endParaRPr lang="sl-SI" sz="1600" dirty="0"/>
            </a:p>
          </p:txBody>
        </p:sp>
        <p:sp>
          <p:nvSpPr>
            <p:cNvPr id="26" name="Pravokotnik 25"/>
            <p:cNvSpPr/>
            <p:nvPr/>
          </p:nvSpPr>
          <p:spPr>
            <a:xfrm rot="7337581" flipV="1">
              <a:off x="5251183" y="2706143"/>
              <a:ext cx="37677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7" name="Skupina 13"/>
          <p:cNvGrpSpPr/>
          <p:nvPr/>
        </p:nvGrpSpPr>
        <p:grpSpPr>
          <a:xfrm>
            <a:off x="5436096" y="3861048"/>
            <a:ext cx="648072" cy="502619"/>
            <a:chOff x="5220072" y="2554826"/>
            <a:chExt cx="648072" cy="376964"/>
          </a:xfrm>
        </p:grpSpPr>
        <p:sp>
          <p:nvSpPr>
            <p:cNvPr id="28" name="Elipsa 27"/>
            <p:cNvSpPr/>
            <p:nvPr/>
          </p:nvSpPr>
          <p:spPr>
            <a:xfrm>
              <a:off x="5220072" y="2571750"/>
              <a:ext cx="64807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3200" dirty="0" smtClean="0"/>
                <a:t>=</a:t>
              </a:r>
              <a:endParaRPr lang="sl-SI" sz="3200" dirty="0"/>
            </a:p>
          </p:txBody>
        </p:sp>
        <p:sp>
          <p:nvSpPr>
            <p:cNvPr id="29" name="Pravokotnik 28"/>
            <p:cNvSpPr/>
            <p:nvPr/>
          </p:nvSpPr>
          <p:spPr>
            <a:xfrm rot="7337581" flipV="1">
              <a:off x="5367677" y="2720355"/>
              <a:ext cx="37677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30" name="Ograda številke diapozitiva 2"/>
          <p:cNvSpPr txBox="1">
            <a:spLocks/>
          </p:cNvSpPr>
          <p:nvPr/>
        </p:nvSpPr>
        <p:spPr>
          <a:xfrm>
            <a:off x="8351912" y="6492875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D98CF4-D56D-484F-B054-6DF2CD083601}" type="slidenum">
              <a:rPr kumimoji="0" lang="bs-Latn-B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bs-Latn-B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Pravokotnik 30"/>
          <p:cNvSpPr/>
          <p:nvPr/>
        </p:nvSpPr>
        <p:spPr>
          <a:xfrm>
            <a:off x="1187624" y="6381328"/>
            <a:ext cx="1944216" cy="4766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PAGs</a:t>
            </a:r>
            <a:r>
              <a:rPr lang="sl-SI" dirty="0" smtClean="0"/>
              <a:t> for </a:t>
            </a:r>
          </a:p>
          <a:p>
            <a:pPr algn="ctr"/>
            <a:r>
              <a:rPr lang="sl-SI" dirty="0" err="1" smtClean="0"/>
              <a:t>definite</a:t>
            </a:r>
            <a:r>
              <a:rPr lang="sl-SI" dirty="0" smtClean="0"/>
              <a:t> period?</a:t>
            </a:r>
            <a:endParaRPr lang="sl-SI" dirty="0"/>
          </a:p>
        </p:txBody>
      </p:sp>
      <p:sp>
        <p:nvSpPr>
          <p:cNvPr id="32" name="Elipsa 27"/>
          <p:cNvSpPr/>
          <p:nvPr/>
        </p:nvSpPr>
        <p:spPr>
          <a:xfrm>
            <a:off x="6998016" y="0"/>
            <a:ext cx="2232248" cy="102873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Indirect</a:t>
            </a:r>
            <a:r>
              <a:rPr lang="sl-SI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</a:t>
            </a:r>
            <a:endParaRPr lang="sl-SI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Obč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1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4582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altLang="sl-SI" sz="2800" b="1" dirty="0">
              <a:latin typeface="Arial" charset="0"/>
            </a:endParaRPr>
          </a:p>
          <a:p>
            <a:pPr>
              <a:buFont typeface="Wingdings" pitchFamily="2" charset="2"/>
              <a:buChar char="è"/>
            </a:pPr>
            <a:endParaRPr lang="sl-SI" altLang="sl-SI" sz="3600" dirty="0">
              <a:latin typeface="Arial" charset="0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305973" y="1484784"/>
            <a:ext cx="8758422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71575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endParaRPr lang="sl-SI" altLang="sl-SI" sz="3600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sz="2000" dirty="0" smtClean="0">
              <a:latin typeface="Arial" charset="0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3995936" y="1196752"/>
            <a:ext cx="1083568" cy="1058416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 smtClean="0"/>
              <a:t> 6.</a:t>
            </a:r>
            <a:endParaRPr lang="sl-SI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192796" y="2636912"/>
            <a:ext cx="6984776" cy="2448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Local Self-Government (</a:t>
            </a:r>
            <a:r>
              <a:rPr lang="sl-SI" alt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</a:t>
            </a: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SG)</a:t>
            </a:r>
            <a:r>
              <a:rPr lang="sl-SI" altLang="sl-SI" sz="3200" b="1" dirty="0" smtClean="0">
                <a:latin typeface="Arial" charset="0"/>
              </a:rPr>
              <a:t> 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 smtClean="0">
                <a:latin typeface="Arial" charset="0"/>
              </a:rPr>
              <a:t>in </a:t>
            </a:r>
            <a:r>
              <a:rPr lang="sl-SI" altLang="sl-SI" sz="3200" b="1" dirty="0">
                <a:latin typeface="Arial" charset="0"/>
              </a:rPr>
              <a:t>SI within EU</a:t>
            </a:r>
            <a:endParaRPr lang="sl-SI" alt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Ograda številke diapozitiva 3"/>
          <p:cNvSpPr txBox="1">
            <a:spLocks/>
          </p:cNvSpPr>
          <p:nvPr/>
        </p:nvSpPr>
        <p:spPr>
          <a:xfrm>
            <a:off x="228965" y="6453336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49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620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52452" y="908720"/>
            <a:ext cx="5020210" cy="3438993"/>
          </a:xfrm>
        </p:spPr>
        <p:txBody>
          <a:bodyPr>
            <a:normAutofit/>
          </a:bodyPr>
          <a:lstStyle/>
          <a:p>
            <a:pPr marL="468000" lvl="1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Independence </a:t>
            </a:r>
            <a:r>
              <a:rPr lang="sl-SI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constitutional order </a:t>
            </a:r>
          </a:p>
          <a:p>
            <a:pPr marL="468000" lvl="1" indent="-355600">
              <a:spcBef>
                <a:spcPts val="600"/>
              </a:spcBef>
              <a:buSzPct val="75000"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Democratization</a:t>
            </a:r>
            <a:r>
              <a:rPr lang="sl-SI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m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arketi</a:t>
            </a:r>
            <a:r>
              <a:rPr lang="sl-SI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indent="-355600">
              <a:spcBef>
                <a:spcPts val="600"/>
              </a:spcBef>
              <a:buSzPct val="75000"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Accession to EU </a:t>
            </a:r>
            <a:r>
              <a:rPr lang="sl-SI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</a:p>
          <a:p>
            <a:pPr marL="468000" lvl="1" indent="-355600">
              <a:spcBef>
                <a:spcPts val="600"/>
              </a:spcBef>
              <a:buSzPct val="7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Prevailing (adm) culture/s: 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Rechsstaat &amp; neo-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liberali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indent="-355600">
              <a:spcBef>
                <a:spcPts val="600"/>
              </a:spcBef>
              <a:buSzPct val="75000"/>
            </a:pPr>
            <a:endParaRPr lang="en-US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0" y="1050348"/>
            <a:ext cx="5292080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lvl="1" indent="-355600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Democratic republic</a:t>
            </a:r>
          </a:p>
          <a:p>
            <a:pPr marL="468000" lvl="1" indent="-355600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Parliamentary system</a:t>
            </a:r>
          </a:p>
          <a:p>
            <a:pPr marL="468000" lvl="1" indent="-355600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Separation of powers</a:t>
            </a:r>
          </a:p>
          <a:p>
            <a:pPr marL="468000" lvl="1" indent="-355600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Social state governed by law</a:t>
            </a:r>
          </a:p>
          <a:p>
            <a:pPr marL="468000" lvl="1" indent="-355600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Unitary state</a:t>
            </a:r>
          </a:p>
          <a:p>
            <a:pPr marL="468000" lvl="1" indent="-355600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Membership: EU (Eurozone&amp; Schengen), OECD, </a:t>
            </a:r>
            <a:r>
              <a:rPr lang="en-US" sz="2400" dirty="0" smtClean="0"/>
              <a:t>NATO</a:t>
            </a:r>
            <a:r>
              <a:rPr lang="sl-SI" sz="2400" dirty="0" smtClean="0"/>
              <a:t>, </a:t>
            </a:r>
            <a:r>
              <a:rPr lang="en-US" sz="2400" dirty="0" smtClean="0"/>
              <a:t>UN</a:t>
            </a:r>
            <a:r>
              <a:rPr lang="sl-SI" sz="2400" dirty="0" smtClean="0"/>
              <a:t>…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va puščica 5"/>
          <p:cNvSpPr/>
          <p:nvPr/>
        </p:nvSpPr>
        <p:spPr>
          <a:xfrm>
            <a:off x="3644340" y="908720"/>
            <a:ext cx="100811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51520" y="166109"/>
            <a:ext cx="8784975" cy="8842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sl-SI" sz="3600" b="1" dirty="0" smtClean="0">
                <a:solidFill>
                  <a:schemeClr val="tx1"/>
                </a:solidFill>
                <a:latin typeface="+mj-lt"/>
              </a:rPr>
              <a:t>SI as a state / </a:t>
            </a:r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major </a:t>
            </a:r>
            <a:r>
              <a:rPr lang="sl-SI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transitions</a:t>
            </a:r>
            <a:r>
              <a:rPr lang="sl-SI" sz="3600" b="1" dirty="0" err="1" smtClean="0">
                <a:solidFill>
                  <a:srgbClr val="FF0000"/>
                </a:solidFill>
                <a:latin typeface="+mj-lt"/>
              </a:rPr>
              <a:t>	</a:t>
            </a:r>
            <a:endParaRPr lang="sl-SI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Slika 8" descr="si-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9507" y="4034306"/>
            <a:ext cx="2046987" cy="2203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11517" y="4414721"/>
            <a:ext cx="727280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/pop. (13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20,273 km2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2,059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Democracy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sl-SI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per capita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(2012): 28,700 USD (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/PA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160,000/45,000 civil servants </a:t>
            </a: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sl-SI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5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58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2874" y="44624"/>
            <a:ext cx="8229600" cy="794141"/>
          </a:xfrm>
        </p:spPr>
        <p:txBody>
          <a:bodyPr/>
          <a:lstStyle/>
          <a:p>
            <a:r>
              <a:rPr lang="sl-SI" sz="4000" b="1" dirty="0" smtClean="0"/>
              <a:t>LSG development in SI 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9929" y="836712"/>
            <a:ext cx="8568047" cy="4998007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Former Yugoslavia: 1963-1990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LS </a:t>
            </a:r>
            <a:r>
              <a:rPr lang="en-US" sz="2400" b="1" dirty="0" smtClean="0">
                <a:solidFill>
                  <a:schemeClr val="tx1"/>
                </a:solidFill>
              </a:rPr>
              <a:t>Reform after RS Independence</a:t>
            </a:r>
            <a:r>
              <a:rPr lang="en-US" sz="2400" dirty="0" smtClean="0">
                <a:solidFill>
                  <a:schemeClr val="tx1"/>
                </a:solidFill>
              </a:rPr>
              <a:t>: 1991-1994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Further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fragmentation</a:t>
            </a:r>
            <a:r>
              <a:rPr lang="en-US" sz="2400" dirty="0" smtClean="0">
                <a:solidFill>
                  <a:schemeClr val="tx1"/>
                </a:solidFill>
              </a:rPr>
              <a:t>: 1994-2014-</a:t>
            </a:r>
            <a:r>
              <a:rPr lang="sl-SI" sz="2400" dirty="0" smtClean="0">
                <a:solidFill>
                  <a:schemeClr val="tx1"/>
                </a:solidFill>
              </a:rPr>
              <a:t>: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Only attempts</a:t>
            </a:r>
            <a:r>
              <a:rPr lang="sl-SI" dirty="0" smtClean="0">
                <a:solidFill>
                  <a:schemeClr val="tx1"/>
                </a:solidFill>
              </a:rPr>
              <a:t> of </a:t>
            </a:r>
            <a:r>
              <a:rPr lang="sl-SI" u="sng" dirty="0" smtClean="0"/>
              <a:t>regionalisation</a:t>
            </a:r>
          </a:p>
          <a:p>
            <a:pPr lvl="1"/>
            <a:r>
              <a:rPr lang="sl-SI" u="sng" dirty="0"/>
              <a:t>LSG v. local </a:t>
            </a:r>
            <a:r>
              <a:rPr lang="sl-SI" u="sng" dirty="0" smtClean="0"/>
              <a:t>state adm. (SA) </a:t>
            </a:r>
            <a:r>
              <a:rPr lang="sl-SI" u="sng" dirty="0" err="1"/>
              <a:t>interplay</a:t>
            </a:r>
            <a:r>
              <a:rPr lang="sl-SI" u="sng" dirty="0"/>
              <a:t>!?</a:t>
            </a: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1" y="3356992"/>
            <a:ext cx="8278713" cy="347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72200" y="6186737"/>
            <a:ext cx="2555776" cy="273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By </a:t>
            </a:r>
            <a:r>
              <a:rPr lang="sl-SI" dirty="0" err="1" smtClean="0"/>
              <a:t>ConstitutionalCourt</a:t>
            </a:r>
            <a:r>
              <a:rPr lang="sl-SI" dirty="0" smtClean="0"/>
              <a:t>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2251206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137" y="155885"/>
            <a:ext cx="8229600" cy="912894"/>
          </a:xfrm>
        </p:spPr>
        <p:txBody>
          <a:bodyPr/>
          <a:lstStyle/>
          <a:p>
            <a:r>
              <a:rPr lang="sl-SI" b="1" dirty="0"/>
              <a:t>Good </a:t>
            </a:r>
            <a:r>
              <a:rPr lang="sl-SI" b="1" dirty="0" smtClean="0"/>
              <a:t>public </a:t>
            </a:r>
            <a:r>
              <a:rPr lang="sl-SI" b="1" dirty="0"/>
              <a:t>governance </a:t>
            </a:r>
            <a:r>
              <a:rPr lang="sl-SI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locally</a:t>
            </a:r>
            <a:endParaRPr lang="sl-SI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772376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Local self-government as a key democracy system (vertical division of powers), but inevitably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 smtClean="0">
                <a:solidFill>
                  <a:schemeClr val="tx1"/>
                </a:solidFill>
              </a:rPr>
              <a:t>= </a:t>
            </a:r>
            <a:r>
              <a:rPr lang="sl-SI" sz="2400" b="1" dirty="0" err="1" smtClean="0">
                <a:solidFill>
                  <a:schemeClr val="tx1"/>
                </a:solidFill>
              </a:rPr>
              <a:t>factor</a:t>
            </a:r>
            <a:r>
              <a:rPr lang="sl-SI" sz="2400" b="1" dirty="0" smtClean="0">
                <a:solidFill>
                  <a:schemeClr val="tx1"/>
                </a:solidFill>
              </a:rPr>
              <a:t> of </a:t>
            </a:r>
            <a:r>
              <a:rPr lang="sl-SI" sz="2400" b="1" u="sng" dirty="0" smtClean="0">
                <a:solidFill>
                  <a:schemeClr val="tx1"/>
                </a:solidFill>
              </a:rPr>
              <a:t>social</a:t>
            </a:r>
            <a:r>
              <a:rPr lang="sl-SI" sz="2400" b="1" dirty="0" smtClean="0">
                <a:solidFill>
                  <a:schemeClr val="tx1"/>
                </a:solidFill>
              </a:rPr>
              <a:t> development</a:t>
            </a:r>
          </a:p>
          <a:p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self-government </a:t>
            </a:r>
            <a:r>
              <a:rPr lang="sl-SI" sz="2400" dirty="0" err="1">
                <a:solidFill>
                  <a:schemeClr val="tx1"/>
                </a:solidFill>
              </a:rPr>
              <a:t>comprises</a:t>
            </a:r>
            <a:r>
              <a:rPr lang="sl-SI" sz="2400" dirty="0">
                <a:solidFill>
                  <a:schemeClr val="tx1"/>
                </a:solidFill>
              </a:rPr>
              <a:t> a </a:t>
            </a:r>
            <a:r>
              <a:rPr lang="sl-SI" sz="2400" b="1" u="sng" dirty="0" err="1">
                <a:solidFill>
                  <a:schemeClr val="tx1"/>
                </a:solidFill>
              </a:rPr>
              <a:t>political</a:t>
            </a:r>
            <a:r>
              <a:rPr lang="sl-SI" sz="2400" dirty="0">
                <a:solidFill>
                  <a:schemeClr val="tx1"/>
                </a:solidFill>
              </a:rPr>
              <a:t> as </a:t>
            </a:r>
            <a:r>
              <a:rPr lang="sl-SI" sz="2400" dirty="0" err="1">
                <a:solidFill>
                  <a:schemeClr val="tx1"/>
                </a:solidFill>
              </a:rPr>
              <a:t>well</a:t>
            </a:r>
            <a:r>
              <a:rPr lang="sl-SI" sz="2400" dirty="0">
                <a:solidFill>
                  <a:schemeClr val="tx1"/>
                </a:solidFill>
              </a:rPr>
              <a:t> as an </a:t>
            </a:r>
            <a:r>
              <a:rPr lang="sl-SI" sz="2400" b="1" u="sng" dirty="0">
                <a:solidFill>
                  <a:schemeClr val="tx1"/>
                </a:solidFill>
              </a:rPr>
              <a:t>administrative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</a:rPr>
              <a:t>dimension</a:t>
            </a:r>
            <a:endParaRPr lang="sl-SI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9176" y="3544462"/>
            <a:ext cx="9153686" cy="26481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800" dirty="0" smtClean="0">
                <a:solidFill>
                  <a:schemeClr val="tx1"/>
                </a:solidFill>
              </a:rPr>
              <a:t>Public </a:t>
            </a:r>
            <a:r>
              <a:rPr lang="sl-SI" sz="2800" dirty="0" err="1" smtClean="0">
                <a:solidFill>
                  <a:schemeClr val="tx1"/>
                </a:solidFill>
              </a:rPr>
              <a:t>sector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86349" y="4310743"/>
            <a:ext cx="3360718" cy="184117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dirty="0" smtClean="0">
              <a:solidFill>
                <a:schemeClr val="tx1"/>
              </a:solidFill>
            </a:endParaRPr>
          </a:p>
          <a:p>
            <a:pPr algn="ctr"/>
            <a:endParaRPr lang="sl-SI" sz="2800" dirty="0">
              <a:solidFill>
                <a:schemeClr val="tx1"/>
              </a:solidFill>
            </a:endParaRPr>
          </a:p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Public Adm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63294" y="4310743"/>
            <a:ext cx="2873827" cy="154379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Self-government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64478" y="4447310"/>
            <a:ext cx="2398816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State Adm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37982993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756"/>
            <a:ext cx="8712968" cy="521009"/>
          </a:xfrm>
        </p:spPr>
        <p:txBody>
          <a:bodyPr/>
          <a:lstStyle/>
          <a:p>
            <a:r>
              <a:rPr lang="sl-SI" b="1" dirty="0" smtClean="0"/>
              <a:t>H</a:t>
            </a:r>
            <a:r>
              <a:rPr lang="en-US" b="1" dirty="0" err="1" smtClean="0"/>
              <a:t>armonization</a:t>
            </a:r>
            <a:r>
              <a:rPr lang="sl-SI" dirty="0"/>
              <a:t> </a:t>
            </a:r>
            <a:r>
              <a:rPr lang="sl-SI" b="1" dirty="0" smtClean="0"/>
              <a:t>/ </a:t>
            </a:r>
            <a:r>
              <a:rPr lang="sl-SI" b="1" dirty="0" err="1" smtClean="0"/>
              <a:t>integrating</a:t>
            </a:r>
            <a:r>
              <a:rPr lang="en-US" b="1" dirty="0" smtClean="0"/>
              <a:t> </a:t>
            </a:r>
            <a:r>
              <a:rPr lang="en-US" b="1" dirty="0"/>
              <a:t>of 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L</a:t>
            </a:r>
            <a:r>
              <a:rPr lang="en-US" b="1" dirty="0" err="1" smtClean="0"/>
              <a:t>ocal</a:t>
            </a:r>
            <a:r>
              <a:rPr lang="en-US" b="1" dirty="0" smtClean="0"/>
              <a:t> </a:t>
            </a:r>
            <a:r>
              <a:rPr lang="sl-SI" b="1" dirty="0" smtClean="0"/>
              <a:t>S</a:t>
            </a:r>
            <a:r>
              <a:rPr lang="en-US" b="1" dirty="0" smtClean="0"/>
              <a:t>elf-government </a:t>
            </a:r>
            <a:r>
              <a:rPr lang="sl-SI" b="1" dirty="0" smtClean="0"/>
              <a:t>&amp;</a:t>
            </a:r>
            <a:r>
              <a:rPr lang="en-US" b="1" dirty="0" smtClean="0"/>
              <a:t> </a:t>
            </a:r>
            <a:r>
              <a:rPr lang="sl-SI" b="1" dirty="0" smtClean="0"/>
              <a:t>State Adm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44322" y="1509412"/>
            <a:ext cx="8657111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chemeClr val="tx1"/>
                </a:solidFill>
              </a:rPr>
              <a:t>Decentralisation</a:t>
            </a:r>
            <a:r>
              <a:rPr lang="sl-SI" sz="2400" dirty="0" smtClean="0">
                <a:solidFill>
                  <a:schemeClr val="tx1"/>
                </a:solidFill>
              </a:rPr>
              <a:t> of </a:t>
            </a:r>
            <a:r>
              <a:rPr lang="sl-SI" sz="2400" dirty="0" err="1" smtClean="0">
                <a:solidFill>
                  <a:schemeClr val="tx1"/>
                </a:solidFill>
              </a:rPr>
              <a:t>local</a:t>
            </a:r>
            <a:r>
              <a:rPr lang="sl-SI" sz="2400" dirty="0" smtClean="0">
                <a:solidFill>
                  <a:schemeClr val="tx1"/>
                </a:solidFill>
              </a:rPr>
              <a:t> self-government v. </a:t>
            </a:r>
            <a:r>
              <a:rPr lang="sl-SI" sz="2400" b="1" dirty="0">
                <a:solidFill>
                  <a:schemeClr val="tx1"/>
                </a:solidFill>
              </a:rPr>
              <a:t>d</a:t>
            </a:r>
            <a:r>
              <a:rPr lang="sl-SI" sz="2400" b="1" dirty="0" smtClean="0">
                <a:solidFill>
                  <a:schemeClr val="tx1"/>
                </a:solidFill>
              </a:rPr>
              <a:t>econcentration</a:t>
            </a:r>
            <a:r>
              <a:rPr lang="sl-SI" sz="2400" dirty="0" smtClean="0">
                <a:solidFill>
                  <a:schemeClr val="tx1"/>
                </a:solidFill>
              </a:rPr>
              <a:t> of state administration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Basic </a:t>
            </a:r>
            <a:r>
              <a:rPr lang="en-US" sz="2400" dirty="0" smtClean="0">
                <a:solidFill>
                  <a:schemeClr val="tx1"/>
                </a:solidFill>
              </a:rPr>
              <a:t>criteria </a:t>
            </a:r>
            <a:r>
              <a:rPr lang="en-US" sz="2400" dirty="0">
                <a:solidFill>
                  <a:schemeClr val="tx1"/>
                </a:solidFill>
              </a:rPr>
              <a:t>to (re)design </a:t>
            </a:r>
            <a:r>
              <a:rPr lang="en-US" sz="2400" dirty="0" smtClean="0">
                <a:solidFill>
                  <a:schemeClr val="tx1"/>
                </a:solidFill>
              </a:rPr>
              <a:t>local adm</a:t>
            </a:r>
            <a:r>
              <a:rPr lang="sl-SI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 structure</a:t>
            </a:r>
            <a:r>
              <a:rPr lang="sl-SI" sz="2400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2" y="2806535"/>
            <a:ext cx="8899678" cy="356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1252" y="4583875"/>
            <a:ext cx="2030680" cy="7006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500" dirty="0" smtClean="0"/>
              <a:t>Authority</a:t>
            </a:r>
            <a:endParaRPr lang="sl-SI" sz="2500" dirty="0"/>
          </a:p>
        </p:txBody>
      </p:sp>
      <p:sp>
        <p:nvSpPr>
          <p:cNvPr id="6" name="Oval 5"/>
          <p:cNvSpPr/>
          <p:nvPr/>
        </p:nvSpPr>
        <p:spPr>
          <a:xfrm>
            <a:off x="71252" y="5674426"/>
            <a:ext cx="2030680" cy="700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500" dirty="0" smtClean="0"/>
              <a:t>Services</a:t>
            </a:r>
            <a:endParaRPr lang="sl-SI" sz="2500" dirty="0"/>
          </a:p>
        </p:txBody>
      </p:sp>
      <p:sp>
        <p:nvSpPr>
          <p:cNvPr id="7" name="Oval 6"/>
          <p:cNvSpPr/>
          <p:nvPr/>
        </p:nvSpPr>
        <p:spPr>
          <a:xfrm>
            <a:off x="2266207" y="3681351"/>
            <a:ext cx="2923309" cy="7916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State Adm</a:t>
            </a:r>
            <a:endParaRPr lang="sl-SI" sz="2800" dirty="0"/>
          </a:p>
        </p:txBody>
      </p:sp>
      <p:sp>
        <p:nvSpPr>
          <p:cNvPr id="8" name="Oval 7"/>
          <p:cNvSpPr/>
          <p:nvPr/>
        </p:nvSpPr>
        <p:spPr>
          <a:xfrm>
            <a:off x="4904510" y="3772394"/>
            <a:ext cx="3823854" cy="7006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Local </a:t>
            </a:r>
            <a:r>
              <a:rPr lang="sl-SI" sz="2800" dirty="0" err="1" smtClean="0">
                <a:solidFill>
                  <a:schemeClr val="tx1"/>
                </a:solidFill>
              </a:rPr>
              <a:t>SelfGov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9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52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69649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4582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altLang="sl-SI" sz="2800" b="1" dirty="0">
              <a:latin typeface="Arial" charset="0"/>
            </a:endParaRPr>
          </a:p>
          <a:p>
            <a:pPr>
              <a:buFont typeface="Wingdings" pitchFamily="2" charset="2"/>
              <a:buChar char="è"/>
            </a:pPr>
            <a:endParaRPr lang="sl-SI" altLang="sl-SI" sz="3600" dirty="0">
              <a:latin typeface="Arial" charset="0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305973" y="1484784"/>
            <a:ext cx="8758422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71575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endParaRPr lang="sl-SI" altLang="sl-SI" sz="3600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sz="2000" dirty="0" smtClean="0">
              <a:latin typeface="Arial" charset="0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3995936" y="1196752"/>
            <a:ext cx="1083568" cy="1058416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 smtClean="0"/>
              <a:t> 7.</a:t>
            </a:r>
            <a:endParaRPr lang="sl-SI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192796" y="2636912"/>
            <a:ext cx="6984776" cy="2448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Human Resource Management (HRM)/Civil Service </a:t>
            </a:r>
            <a:r>
              <a:rPr lang="sl-SI" altLang="sl-SI" sz="3200" b="1" dirty="0" smtClean="0">
                <a:latin typeface="Arial" charset="0"/>
              </a:rPr>
              <a:t>in </a:t>
            </a:r>
            <a:r>
              <a:rPr lang="sl-SI" altLang="sl-SI" sz="3200" b="1" dirty="0">
                <a:latin typeface="Arial" charset="0"/>
              </a:rPr>
              <a:t>SI within EU</a:t>
            </a:r>
            <a:endParaRPr lang="sl-SI" alt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53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0715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664" y="206499"/>
            <a:ext cx="8596313" cy="846237"/>
          </a:xfrm>
        </p:spPr>
        <p:txBody>
          <a:bodyPr/>
          <a:lstStyle/>
          <a:p>
            <a:pPr algn="ctr" eaLnBrk="1" hangingPunct="1"/>
            <a:r>
              <a:rPr lang="sl-SI" altLang="sl-SI" sz="4000" b="1" dirty="0" smtClean="0">
                <a:latin typeface="Arial" pitchFamily="34" charset="0"/>
              </a:rPr>
              <a:t> </a:t>
            </a:r>
            <a:r>
              <a:rPr lang="sl-SI" altLang="sl-SI" sz="4000" dirty="0" smtClean="0">
                <a:latin typeface="Arial" pitchFamily="34" charset="0"/>
              </a:rPr>
              <a:t>Civil Service Act</a:t>
            </a:r>
            <a:r>
              <a:rPr lang="sl-SI" altLang="sl-SI" dirty="0" smtClean="0">
                <a:latin typeface="Arial" pitchFamily="34" charset="0"/>
              </a:rPr>
              <a:t> (ZJU)</a:t>
            </a:r>
            <a:br>
              <a:rPr lang="sl-SI" altLang="sl-SI" dirty="0" smtClean="0">
                <a:latin typeface="Arial" pitchFamily="34" charset="0"/>
              </a:rPr>
            </a:br>
            <a:r>
              <a:rPr lang="sl-SI" altLang="sl-SI" dirty="0" smtClean="0">
                <a:latin typeface="Arial" pitchFamily="34" charset="0"/>
              </a:rPr>
              <a:t>2002/3- </a:t>
            </a:r>
            <a:r>
              <a:rPr lang="sl-SI" altLang="sl-SI" dirty="0" err="1" smtClean="0">
                <a:latin typeface="Arial" pitchFamily="34" charset="0"/>
              </a:rPr>
              <a:t>main</a:t>
            </a:r>
            <a:r>
              <a:rPr lang="sl-SI" altLang="sl-SI" dirty="0" smtClean="0">
                <a:latin typeface="Arial" pitchFamily="34" charset="0"/>
              </a:rPr>
              <a:t> novelties:</a:t>
            </a:r>
            <a:endParaRPr lang="sl-SI" altLang="sl-SI" sz="2400" dirty="0" smtClean="0">
              <a:latin typeface="Arial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1700808"/>
            <a:ext cx="8604448" cy="374441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400" dirty="0">
                <a:latin typeface="Arial" charset="0"/>
              </a:rPr>
              <a:t>Human </a:t>
            </a:r>
            <a:r>
              <a:rPr lang="sl-SI" altLang="sl-SI" sz="2400" dirty="0" err="1" smtClean="0">
                <a:latin typeface="Arial" charset="0"/>
              </a:rPr>
              <a:t>resources</a:t>
            </a:r>
            <a:r>
              <a:rPr lang="sl-SI" altLang="sl-SI" sz="2400" dirty="0" smtClean="0">
                <a:latin typeface="Arial" charset="0"/>
              </a:rPr>
              <a:t> </a:t>
            </a:r>
            <a:r>
              <a:rPr lang="sl-SI" altLang="sl-SI" sz="2400" b="1" dirty="0" err="1">
                <a:latin typeface="Arial" charset="0"/>
              </a:rPr>
              <a:t>planning</a:t>
            </a:r>
            <a:endParaRPr lang="sl-SI" altLang="sl-SI" sz="2400" b="1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400" dirty="0">
                <a:latin typeface="Arial" charset="0"/>
              </a:rPr>
              <a:t>Job </a:t>
            </a:r>
            <a:r>
              <a:rPr lang="sl-SI" altLang="sl-SI" sz="2400" dirty="0" err="1" smtClean="0">
                <a:latin typeface="Arial" charset="0"/>
              </a:rPr>
              <a:t>classification</a:t>
            </a:r>
            <a:r>
              <a:rPr lang="sl-SI" altLang="sl-SI" sz="2400" dirty="0" smtClean="0">
                <a:latin typeface="Arial" charset="0"/>
              </a:rPr>
              <a:t>=t</a:t>
            </a:r>
            <a:r>
              <a:rPr lang="en-US" altLang="sl-SI" sz="2400" dirty="0" err="1" smtClean="0">
                <a:latin typeface="Arial" charset="0"/>
                <a:cs typeface="Times New Roman" pitchFamily="18" charset="0"/>
              </a:rPr>
              <a:t>ransparent</a:t>
            </a:r>
            <a:r>
              <a:rPr lang="en-US" altLang="sl-SI" sz="2400" dirty="0" smtClean="0">
                <a:latin typeface="Arial" charset="0"/>
                <a:cs typeface="Times New Roman" pitchFamily="18" charset="0"/>
              </a:rPr>
              <a:t> </a:t>
            </a:r>
            <a:r>
              <a:rPr lang="sl-SI" altLang="sl-SI" sz="2400" dirty="0" smtClean="0">
                <a:latin typeface="Arial" charset="0"/>
                <a:cs typeface="Times New Roman" pitchFamily="18" charset="0"/>
              </a:rPr>
              <a:t>s</a:t>
            </a:r>
            <a:r>
              <a:rPr lang="en-US" altLang="sl-SI" sz="2400" dirty="0" err="1" smtClean="0">
                <a:latin typeface="Arial" charset="0"/>
                <a:cs typeface="Times New Roman" pitchFamily="18" charset="0"/>
              </a:rPr>
              <a:t>ystem</a:t>
            </a:r>
            <a:r>
              <a:rPr lang="en-US" altLang="sl-SI" sz="24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altLang="sl-SI" sz="2400" dirty="0">
                <a:latin typeface="Arial" charset="0"/>
                <a:cs typeface="Times New Roman" pitchFamily="18" charset="0"/>
              </a:rPr>
              <a:t>of </a:t>
            </a:r>
            <a:r>
              <a:rPr lang="sl-SI" altLang="sl-SI" sz="2400" dirty="0" smtClean="0">
                <a:latin typeface="Arial" charset="0"/>
                <a:cs typeface="Times New Roman" pitchFamily="18" charset="0"/>
              </a:rPr>
              <a:t>t</a:t>
            </a:r>
            <a:r>
              <a:rPr lang="en-US" altLang="sl-SI" sz="2400" dirty="0" err="1" smtClean="0">
                <a:latin typeface="Arial" charset="0"/>
                <a:cs typeface="Times New Roman" pitchFamily="18" charset="0"/>
              </a:rPr>
              <a:t>itles</a:t>
            </a:r>
            <a:r>
              <a:rPr lang="en-US" altLang="sl-SI" sz="2400" dirty="0">
                <a:latin typeface="Arial" charset="0"/>
                <a:cs typeface="Times New Roman" pitchFamily="18" charset="0"/>
              </a:rPr>
              <a:t>, </a:t>
            </a:r>
            <a:r>
              <a:rPr lang="sl-SI" altLang="sl-SI" sz="2400" dirty="0" smtClean="0">
                <a:latin typeface="Arial" charset="0"/>
                <a:cs typeface="Times New Roman" pitchFamily="18" charset="0"/>
              </a:rPr>
              <a:t>p</a:t>
            </a:r>
            <a:r>
              <a:rPr lang="en-US" altLang="sl-SI" sz="2400" dirty="0" err="1" smtClean="0">
                <a:latin typeface="Arial" charset="0"/>
                <a:cs typeface="Times New Roman" pitchFamily="18" charset="0"/>
              </a:rPr>
              <a:t>ositions</a:t>
            </a:r>
            <a:r>
              <a:rPr lang="en-US" altLang="sl-SI" sz="24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altLang="sl-SI" sz="2400" dirty="0">
                <a:latin typeface="Arial" charset="0"/>
                <a:cs typeface="Times New Roman" pitchFamily="18" charset="0"/>
              </a:rPr>
              <a:t>and </a:t>
            </a:r>
            <a:r>
              <a:rPr lang="sl-SI" altLang="sl-SI" sz="2400" dirty="0" smtClean="0">
                <a:latin typeface="Arial" charset="0"/>
                <a:cs typeface="Times New Roman" pitchFamily="18" charset="0"/>
              </a:rPr>
              <a:t>s</a:t>
            </a:r>
            <a:r>
              <a:rPr lang="en-US" altLang="sl-SI" sz="2400" dirty="0" err="1" smtClean="0">
                <a:latin typeface="Arial" charset="0"/>
                <a:cs typeface="Times New Roman" pitchFamily="18" charset="0"/>
              </a:rPr>
              <a:t>tatuses</a:t>
            </a:r>
            <a:r>
              <a:rPr lang="en-US" altLang="sl-SI" sz="24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altLang="sl-SI" sz="2400" dirty="0">
                <a:latin typeface="Arial" charset="0"/>
                <a:cs typeface="Times New Roman" pitchFamily="18" charset="0"/>
              </a:rPr>
              <a:t>and </a:t>
            </a:r>
            <a:r>
              <a:rPr lang="sl-SI" altLang="sl-SI" sz="2400" dirty="0" smtClean="0">
                <a:latin typeface="Arial" charset="0"/>
                <a:cs typeface="Times New Roman" pitchFamily="18" charset="0"/>
              </a:rPr>
              <a:t>p</a:t>
            </a:r>
            <a:r>
              <a:rPr lang="en-US" altLang="sl-SI" sz="2400" dirty="0" err="1" smtClean="0">
                <a:latin typeface="Arial" charset="0"/>
                <a:cs typeface="Times New Roman" pitchFamily="18" charset="0"/>
              </a:rPr>
              <a:t>romotion</a:t>
            </a:r>
            <a:r>
              <a:rPr lang="en-US" altLang="sl-SI" sz="2400" dirty="0" smtClean="0">
                <a:latin typeface="Arial" charset="0"/>
                <a:cs typeface="Times New Roman" pitchFamily="18" charset="0"/>
              </a:rPr>
              <a:t> </a:t>
            </a:r>
            <a:endParaRPr lang="en-US" altLang="sl-SI" sz="240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sl-SI" sz="2400" dirty="0" smtClean="0">
                <a:latin typeface="Arial" charset="0"/>
              </a:rPr>
              <a:t>Civil </a:t>
            </a:r>
            <a:r>
              <a:rPr lang="en-US" altLang="sl-SI" sz="2400" dirty="0">
                <a:latin typeface="Arial" charset="0"/>
              </a:rPr>
              <a:t>Servants: “officials” and “staff”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400" b="1" dirty="0" smtClean="0">
                <a:latin typeface="Arial" charset="0"/>
              </a:rPr>
              <a:t>Open </a:t>
            </a:r>
            <a:r>
              <a:rPr lang="sl-SI" altLang="sl-SI" sz="2400" b="1" dirty="0" err="1">
                <a:latin typeface="Arial" charset="0"/>
              </a:rPr>
              <a:t>competition</a:t>
            </a:r>
            <a:r>
              <a:rPr lang="sl-SI" altLang="sl-SI" sz="2400" b="1" dirty="0">
                <a:latin typeface="Arial" charset="0"/>
              </a:rPr>
              <a:t> </a:t>
            </a:r>
            <a:r>
              <a:rPr lang="sl-SI" altLang="sl-SI" sz="2400" dirty="0">
                <a:latin typeface="Arial" charset="0"/>
              </a:rPr>
              <a:t>for </a:t>
            </a:r>
            <a:r>
              <a:rPr lang="sl-SI" altLang="sl-SI" sz="2400" dirty="0" err="1" smtClean="0">
                <a:latin typeface="Arial" charset="0"/>
              </a:rPr>
              <a:t>officials</a:t>
            </a:r>
            <a:r>
              <a:rPr lang="sl-SI" altLang="sl-SI" sz="2400" dirty="0" smtClean="0">
                <a:latin typeface="Arial" charset="0"/>
              </a:rPr>
              <a:t> </a:t>
            </a:r>
            <a:r>
              <a:rPr lang="sl-SI" altLang="sl-SI" sz="2400" dirty="0" err="1" smtClean="0">
                <a:latin typeface="Arial" charset="0"/>
              </a:rPr>
              <a:t>vacancies</a:t>
            </a:r>
            <a:endParaRPr lang="sl-SI" altLang="sl-SI" sz="2400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400" dirty="0" err="1">
                <a:latin typeface="Arial" charset="0"/>
              </a:rPr>
              <a:t>Increasing</a:t>
            </a:r>
            <a:r>
              <a:rPr lang="sl-SI" altLang="sl-SI" sz="2400" dirty="0">
                <a:latin typeface="Arial" charset="0"/>
              </a:rPr>
              <a:t> </a:t>
            </a:r>
            <a:r>
              <a:rPr lang="sl-SI" altLang="sl-SI" sz="2400" dirty="0" err="1">
                <a:latin typeface="Arial" charset="0"/>
              </a:rPr>
              <a:t>flexibility</a:t>
            </a:r>
            <a:r>
              <a:rPr lang="sl-SI" altLang="sl-SI" sz="2400" dirty="0">
                <a:latin typeface="Arial" charset="0"/>
              </a:rPr>
              <a:t>, </a:t>
            </a:r>
            <a:r>
              <a:rPr lang="sl-SI" altLang="sl-SI" sz="2400" dirty="0" err="1">
                <a:latin typeface="Arial" charset="0"/>
              </a:rPr>
              <a:t>moving</a:t>
            </a:r>
            <a:r>
              <a:rPr lang="sl-SI" altLang="sl-SI" sz="2400" dirty="0">
                <a:latin typeface="Arial" charset="0"/>
              </a:rPr>
              <a:t> </a:t>
            </a:r>
            <a:r>
              <a:rPr lang="sl-SI" altLang="sl-SI" sz="2400" dirty="0" err="1">
                <a:latin typeface="Arial" charset="0"/>
              </a:rPr>
              <a:t>closer</a:t>
            </a:r>
            <a:r>
              <a:rPr lang="sl-SI" altLang="sl-SI" sz="2400" dirty="0">
                <a:latin typeface="Arial" charset="0"/>
              </a:rPr>
              <a:t> to </a:t>
            </a:r>
            <a:r>
              <a:rPr lang="sl-SI" altLang="sl-SI" sz="2400" dirty="0" err="1">
                <a:latin typeface="Arial" charset="0"/>
              </a:rPr>
              <a:t>labour</a:t>
            </a:r>
            <a:r>
              <a:rPr lang="sl-SI" altLang="sl-SI" sz="2400" dirty="0">
                <a:latin typeface="Arial" charset="0"/>
              </a:rPr>
              <a:t> law (</a:t>
            </a:r>
            <a:r>
              <a:rPr lang="sl-SI" altLang="sl-SI" sz="2400" dirty="0" err="1">
                <a:latin typeface="Arial" charset="0"/>
              </a:rPr>
              <a:t>possibilities</a:t>
            </a:r>
            <a:r>
              <a:rPr lang="sl-SI" altLang="sl-SI" sz="2400" dirty="0">
                <a:latin typeface="Arial" charset="0"/>
              </a:rPr>
              <a:t> of </a:t>
            </a:r>
            <a:r>
              <a:rPr lang="sl-SI" altLang="sl-SI" sz="2400" dirty="0" err="1">
                <a:latin typeface="Arial" charset="0"/>
              </a:rPr>
              <a:t>dismissal</a:t>
            </a:r>
            <a:r>
              <a:rPr lang="sl-SI" altLang="sl-SI" sz="2400" dirty="0">
                <a:latin typeface="Arial" charset="0"/>
              </a:rPr>
              <a:t> for </a:t>
            </a:r>
            <a:r>
              <a:rPr lang="sl-SI" altLang="sl-SI" sz="2400" dirty="0" err="1">
                <a:latin typeface="Arial" charset="0"/>
              </a:rPr>
              <a:t>bad</a:t>
            </a:r>
            <a:r>
              <a:rPr lang="sl-SI" altLang="sl-SI" sz="2400" dirty="0">
                <a:latin typeface="Arial" charset="0"/>
              </a:rPr>
              <a:t> performance, </a:t>
            </a:r>
            <a:r>
              <a:rPr lang="sl-SI" altLang="sl-SI" sz="2400" dirty="0" err="1">
                <a:latin typeface="Arial" charset="0"/>
              </a:rPr>
              <a:t>violation</a:t>
            </a:r>
            <a:r>
              <a:rPr lang="sl-SI" altLang="sl-SI" sz="2400" dirty="0">
                <a:latin typeface="Arial" charset="0"/>
              </a:rPr>
              <a:t> of </a:t>
            </a:r>
            <a:r>
              <a:rPr lang="sl-SI" altLang="sl-SI" sz="2400" dirty="0" err="1">
                <a:latin typeface="Arial" charset="0"/>
              </a:rPr>
              <a:t>contract</a:t>
            </a:r>
            <a:r>
              <a:rPr lang="sl-SI" altLang="sl-SI" sz="2400" dirty="0">
                <a:latin typeface="Arial" charset="0"/>
              </a:rPr>
              <a:t> or in </a:t>
            </a:r>
            <a:r>
              <a:rPr lang="sl-SI" altLang="sl-SI" sz="2400" dirty="0" err="1">
                <a:latin typeface="Arial" charset="0"/>
              </a:rPr>
              <a:t>cases</a:t>
            </a:r>
            <a:r>
              <a:rPr lang="sl-SI" altLang="sl-SI" sz="2400" dirty="0">
                <a:latin typeface="Arial" charset="0"/>
              </a:rPr>
              <a:t> of </a:t>
            </a:r>
            <a:r>
              <a:rPr lang="sl-SI" altLang="sl-SI" sz="2400" dirty="0" err="1">
                <a:latin typeface="Arial" charset="0"/>
              </a:rPr>
              <a:t>staff</a:t>
            </a:r>
            <a:r>
              <a:rPr lang="sl-SI" altLang="sl-SI" sz="2400" dirty="0">
                <a:latin typeface="Arial" charset="0"/>
              </a:rPr>
              <a:t>-</a:t>
            </a:r>
            <a:r>
              <a:rPr lang="sl-SI" altLang="sl-SI" sz="2400" dirty="0" err="1">
                <a:latin typeface="Arial" charset="0"/>
              </a:rPr>
              <a:t>reduction</a:t>
            </a:r>
            <a:r>
              <a:rPr lang="sl-SI" altLang="sl-SI" sz="2400" dirty="0">
                <a:latin typeface="Arial" charset="0"/>
              </a:rPr>
              <a:t>) </a:t>
            </a:r>
            <a:r>
              <a:rPr lang="sl-SI" altLang="sl-SI" sz="2400" dirty="0" smtClean="0">
                <a:latin typeface="Arial" charset="0"/>
              </a:rPr>
              <a:t>…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400" dirty="0" err="1" smtClean="0">
                <a:latin typeface="Arial" charset="0"/>
              </a:rPr>
              <a:t>Obligatory</a:t>
            </a:r>
            <a:r>
              <a:rPr lang="sl-SI" altLang="sl-SI" sz="2400" dirty="0" smtClean="0">
                <a:latin typeface="Arial" charset="0"/>
              </a:rPr>
              <a:t> </a:t>
            </a:r>
            <a:r>
              <a:rPr lang="sl-SI" altLang="sl-SI" sz="2400" b="1" dirty="0">
                <a:latin typeface="Arial" charset="0"/>
              </a:rPr>
              <a:t>HRM instruments </a:t>
            </a:r>
            <a:r>
              <a:rPr lang="sl-SI" altLang="sl-SI" sz="2400" b="1" dirty="0" smtClean="0">
                <a:latin typeface="Arial" charset="0"/>
              </a:rPr>
              <a:t>(Adm. Academy, </a:t>
            </a:r>
            <a:r>
              <a:rPr lang="sl-SI" altLang="sl-SI" sz="2400" dirty="0" err="1">
                <a:latin typeface="Arial" charset="0"/>
              </a:rPr>
              <a:t>annual</a:t>
            </a:r>
            <a:r>
              <a:rPr lang="sl-SI" altLang="sl-SI" sz="2400" dirty="0">
                <a:latin typeface="Arial" charset="0"/>
              </a:rPr>
              <a:t> </a:t>
            </a:r>
            <a:r>
              <a:rPr lang="sl-SI" altLang="sl-SI" sz="2400" dirty="0" err="1" smtClean="0">
                <a:latin typeface="Arial" charset="0"/>
              </a:rPr>
              <a:t>interviews</a:t>
            </a:r>
            <a:r>
              <a:rPr lang="sl-SI" altLang="sl-SI" sz="2400" dirty="0" smtClean="0">
                <a:latin typeface="Arial" charset="0"/>
              </a:rPr>
              <a:t>, </a:t>
            </a:r>
            <a:r>
              <a:rPr lang="sl-SI" altLang="sl-SI" sz="2400" dirty="0">
                <a:latin typeface="Arial" charset="0"/>
              </a:rPr>
              <a:t>internal </a:t>
            </a:r>
            <a:r>
              <a:rPr lang="sl-SI" altLang="sl-SI" sz="2400" dirty="0" err="1">
                <a:latin typeface="Arial" charset="0"/>
              </a:rPr>
              <a:t>labour</a:t>
            </a:r>
            <a:r>
              <a:rPr lang="sl-SI" altLang="sl-SI" sz="2400" dirty="0">
                <a:latin typeface="Arial" charset="0"/>
              </a:rPr>
              <a:t> market …)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400" dirty="0">
                <a:latin typeface="Arial" charset="0"/>
              </a:rPr>
              <a:t>Special regulation for </a:t>
            </a:r>
            <a:r>
              <a:rPr lang="sl-SI" altLang="sl-SI" sz="2400" b="1" dirty="0">
                <a:latin typeface="Arial" charset="0"/>
              </a:rPr>
              <a:t>top </a:t>
            </a:r>
            <a:r>
              <a:rPr lang="sl-SI" altLang="sl-SI" sz="2400" b="1" dirty="0" err="1">
                <a:latin typeface="Arial" charset="0"/>
              </a:rPr>
              <a:t>managers</a:t>
            </a:r>
            <a:r>
              <a:rPr lang="sl-SI" altLang="sl-SI" sz="2400" b="1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400" dirty="0" err="1" smtClean="0">
                <a:latin typeface="Arial" charset="0"/>
              </a:rPr>
              <a:t>Obligatory</a:t>
            </a:r>
            <a:r>
              <a:rPr lang="sl-SI" altLang="sl-SI" sz="2400" dirty="0" smtClean="0">
                <a:latin typeface="Arial" charset="0"/>
              </a:rPr>
              <a:t> </a:t>
            </a:r>
            <a:r>
              <a:rPr lang="sl-SI" altLang="sl-SI" sz="2400" u="sng" dirty="0">
                <a:latin typeface="Arial" charset="0"/>
              </a:rPr>
              <a:t>professional </a:t>
            </a:r>
            <a:r>
              <a:rPr lang="sl-SI" altLang="sl-SI" sz="2400" u="sng" dirty="0" err="1">
                <a:latin typeface="Arial" charset="0"/>
              </a:rPr>
              <a:t>exams</a:t>
            </a:r>
            <a:r>
              <a:rPr lang="sl-SI" altLang="sl-SI" sz="2400" u="sng" dirty="0">
                <a:latin typeface="Arial" charset="0"/>
              </a:rPr>
              <a:t> </a:t>
            </a:r>
            <a:r>
              <a:rPr lang="sl-SI" altLang="sl-SI" sz="2400" dirty="0">
                <a:latin typeface="Arial" charset="0"/>
              </a:rPr>
              <a:t>for </a:t>
            </a:r>
            <a:r>
              <a:rPr lang="sl-SI" altLang="sl-SI" sz="2400" dirty="0" err="1">
                <a:latin typeface="Arial" charset="0"/>
              </a:rPr>
              <a:t>civil</a:t>
            </a:r>
            <a:r>
              <a:rPr lang="sl-SI" altLang="sl-SI" sz="2400" dirty="0">
                <a:latin typeface="Arial" charset="0"/>
              </a:rPr>
              <a:t> servants </a:t>
            </a:r>
            <a:r>
              <a:rPr lang="sl-SI" altLang="sl-SI" sz="2400" dirty="0" smtClean="0">
                <a:latin typeface="Arial" charset="0"/>
              </a:rPr>
              <a:t>!?</a:t>
            </a:r>
            <a:endParaRPr lang="sl-SI" altLang="sl-SI" sz="2400" dirty="0">
              <a:latin typeface="Arial" charset="0"/>
            </a:endParaRPr>
          </a:p>
        </p:txBody>
      </p:sp>
      <p:pic>
        <p:nvPicPr>
          <p:cNvPr id="23557" name="Picture 4" descr="bd0501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89" y="1052736"/>
            <a:ext cx="13557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54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00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-252536" y="1316765"/>
            <a:ext cx="866369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00" lvl="2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sl-SI" sz="2400" b="1" dirty="0" smtClean="0">
                <a:latin typeface="Arial" pitchFamily="34" charset="0"/>
                <a:cs typeface="Arial" pitchFamily="34" charset="0"/>
              </a:rPr>
              <a:t>State administration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: 35.000</a:t>
            </a:r>
          </a:p>
          <a:p>
            <a:pPr marL="1270000" lvl="2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Local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administration: 4.500</a:t>
            </a:r>
          </a:p>
          <a:p>
            <a:pPr marL="1270000" lvl="2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Holders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of PA authority: 5.500</a:t>
            </a:r>
          </a:p>
          <a:p>
            <a:pPr marL="1270000" lvl="2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state bodies: 5.000</a:t>
            </a:r>
          </a:p>
          <a:p>
            <a:pPr marL="1270000" lvl="2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endParaRPr lang="sl-SI" sz="2400" b="1" dirty="0" smtClean="0">
              <a:latin typeface="Arial" pitchFamily="34" charset="0"/>
              <a:cs typeface="Arial" pitchFamily="34" charset="0"/>
            </a:endParaRPr>
          </a:p>
          <a:p>
            <a:pPr marL="1270000" lvl="2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sl-SI" sz="2400" b="1" dirty="0" smtClean="0">
                <a:latin typeface="Arial" pitchFamily="34" charset="0"/>
                <a:cs typeface="Arial" pitchFamily="34" charset="0"/>
              </a:rPr>
              <a:t>Public institutions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727200" lvl="3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Child</a:t>
            </a:r>
            <a:r>
              <a:rPr lang="sl-SI" sz="2400" dirty="0" err="1" smtClean="0"/>
              <a:t>C</a:t>
            </a: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&amp;Education: 57.000</a:t>
            </a:r>
          </a:p>
          <a:p>
            <a:pPr marL="1727200" lvl="3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care: 32.000</a:t>
            </a:r>
          </a:p>
          <a:p>
            <a:pPr marL="1727200" lvl="3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sl-SI" sz="2400" dirty="0" smtClean="0">
                <a:latin typeface="Arial" pitchFamily="34" charset="0"/>
                <a:cs typeface="Arial" pitchFamily="34" charset="0"/>
              </a:rPr>
              <a:t>Social care: 11.000</a:t>
            </a:r>
          </a:p>
          <a:p>
            <a:pPr marL="1727200" lvl="3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Culture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: 6.000</a:t>
            </a:r>
          </a:p>
          <a:p>
            <a:pPr marL="1727200" lvl="3" indent="-3556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sl-SI" sz="2400" dirty="0" smtClean="0">
                <a:latin typeface="Arial" pitchFamily="34" charset="0"/>
                <a:cs typeface="Arial" pitchFamily="34" charset="0"/>
              </a:rPr>
              <a:t>Research: 5.000</a:t>
            </a:r>
            <a:endParaRPr lang="pl-PL" sz="2400" dirty="0" smtClean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07504" y="116632"/>
            <a:ext cx="8424936" cy="8842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l-SI" sz="3600" b="1" dirty="0" smtClean="0">
                <a:solidFill>
                  <a:schemeClr val="tx1"/>
                </a:solidFill>
                <a:latin typeface="+mj-lt"/>
              </a:rPr>
              <a:t>Civil service &amp; </a:t>
            </a:r>
            <a:r>
              <a:rPr lang="sl-SI" sz="3600" b="1" dirty="0" err="1" smtClean="0">
                <a:solidFill>
                  <a:schemeClr val="tx1"/>
                </a:solidFill>
                <a:latin typeface="+mj-lt"/>
              </a:rPr>
              <a:t>unified</a:t>
            </a:r>
            <a:r>
              <a:rPr lang="sl-SI" sz="3600" b="1" dirty="0" smtClean="0">
                <a:solidFill>
                  <a:schemeClr val="tx1"/>
                </a:solidFill>
                <a:latin typeface="+mj-lt"/>
              </a:rPr>
              <a:t> PS </a:t>
            </a:r>
            <a:r>
              <a:rPr lang="sl-SI" sz="3600" b="1" dirty="0" err="1" smtClean="0">
                <a:solidFill>
                  <a:schemeClr val="tx1"/>
                </a:solidFill>
                <a:latin typeface="+mj-lt"/>
              </a:rPr>
              <a:t>pays</a:t>
            </a:r>
            <a:r>
              <a:rPr lang="sl-SI" sz="3600" b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l-SI" sz="3600" b="1" dirty="0" smtClean="0">
                <a:solidFill>
                  <a:schemeClr val="tx1"/>
                </a:solidFill>
                <a:latin typeface="+mj-lt"/>
              </a:rPr>
              <a:t>(2013-)</a:t>
            </a:r>
            <a:endParaRPr lang="sl-SI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508104" y="3573016"/>
            <a:ext cx="279918" cy="25192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5724128" y="4581128"/>
            <a:ext cx="217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Arial" pitchFamily="34" charset="0"/>
                <a:cs typeface="Arial" pitchFamily="34" charset="0"/>
              </a:rPr>
              <a:t>111.000</a:t>
            </a:r>
            <a:endParaRPr lang="sl-SI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364088" y="1412776"/>
            <a:ext cx="279918" cy="165618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5580112" y="1988840"/>
            <a:ext cx="217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Arial" pitchFamily="34" charset="0"/>
                <a:cs typeface="Arial" pitchFamily="34" charset="0"/>
              </a:rPr>
              <a:t>45.000</a:t>
            </a:r>
            <a:endParaRPr lang="sl-SI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10800000">
            <a:off x="467544" y="1412776"/>
            <a:ext cx="251926" cy="464049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147771" y="277657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160.000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3"/>
          <p:cNvGraphicFramePr>
            <a:graphicFrameLocks noGrp="1"/>
          </p:cNvGraphicFramePr>
          <p:nvPr/>
        </p:nvGraphicFramePr>
        <p:xfrm>
          <a:off x="6948264" y="291488"/>
          <a:ext cx="2195736" cy="5972025"/>
        </p:xfrm>
        <a:graphic>
          <a:graphicData uri="http://schemas.openxmlformats.org/drawingml/2006/table">
            <a:tbl>
              <a:tblPr/>
              <a:tblGrid>
                <a:gridCol w="386839"/>
                <a:gridCol w="659329"/>
                <a:gridCol w="547413"/>
                <a:gridCol w="602155"/>
              </a:tblGrid>
              <a:tr h="2974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Salary</a:t>
                      </a:r>
                      <a:r>
                        <a:rPr lang="sl-SI" sz="700" b="1" dirty="0">
                          <a:latin typeface="Times New Roman"/>
                          <a:ea typeface="Times New Roman"/>
                          <a:cs typeface="Times New Roman"/>
                        </a:rPr>
                        <a:t> grade</a:t>
                      </a: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700" b="1" dirty="0">
                          <a:latin typeface="Times New Roman"/>
                          <a:ea typeface="Times New Roman"/>
                          <a:cs typeface="Times New Roman"/>
                        </a:rPr>
                        <a:t>Base </a:t>
                      </a:r>
                      <a:r>
                        <a:rPr lang="sl-SI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salary</a:t>
                      </a:r>
                      <a:r>
                        <a:rPr lang="sl-SI" sz="7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sl-SI" sz="7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sl-SI" sz="700" b="1" dirty="0">
                          <a:latin typeface="Times New Roman"/>
                          <a:ea typeface="Times New Roman"/>
                          <a:cs typeface="Times New Roman"/>
                        </a:rPr>
                        <a:t>(in €)</a:t>
                      </a: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Salary</a:t>
                      </a:r>
                      <a:r>
                        <a:rPr lang="sl-SI" sz="700" b="1" dirty="0">
                          <a:latin typeface="Times New Roman"/>
                          <a:ea typeface="Times New Roman"/>
                          <a:cs typeface="Times New Roman"/>
                        </a:rPr>
                        <a:t> grade</a:t>
                      </a: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700" b="1" dirty="0">
                          <a:latin typeface="Times New Roman"/>
                          <a:ea typeface="Times New Roman"/>
                          <a:cs typeface="Times New Roman"/>
                        </a:rPr>
                        <a:t>Base </a:t>
                      </a:r>
                      <a:r>
                        <a:rPr lang="sl-SI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salary</a:t>
                      </a:r>
                      <a:r>
                        <a:rPr lang="sl-SI" sz="7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sl-SI" sz="7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sl-SI" sz="700" b="1" dirty="0">
                          <a:latin typeface="Times New Roman"/>
                          <a:ea typeface="Times New Roman"/>
                          <a:cs typeface="Times New Roman"/>
                        </a:rPr>
                        <a:t>(in €)</a:t>
                      </a: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7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l-SI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440.38</a:t>
                      </a:r>
                      <a:endParaRPr lang="sl-SI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1,606.68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458.00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1,670.94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476.31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1,737.79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495.37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1,807.29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515.18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1,879.59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latin typeface="Times New Roman"/>
                          <a:ea typeface="Times New Roman"/>
                          <a:cs typeface="Times New Roman"/>
                        </a:rPr>
                        <a:t>535.80</a:t>
                      </a:r>
                      <a:endParaRPr lang="sl-SI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1,954.78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sl-SI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557.21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2,032.98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latin typeface="Times New Roman"/>
                          <a:ea typeface="Times New Roman"/>
                          <a:cs typeface="Times New Roman"/>
                        </a:rPr>
                        <a:t>579.51</a:t>
                      </a:r>
                      <a:endParaRPr lang="sl-SI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2,114.29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602.70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2,198.84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latin typeface="Times New Roman"/>
                          <a:ea typeface="Times New Roman"/>
                          <a:cs typeface="Times New Roman"/>
                        </a:rPr>
                        <a:t>626.81</a:t>
                      </a:r>
                      <a:endParaRPr lang="sl-SI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2,286.81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651.88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2,378.28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latin typeface="Times New Roman"/>
                          <a:ea typeface="Times New Roman"/>
                          <a:cs typeface="Times New Roman"/>
                        </a:rPr>
                        <a:t>677.95</a:t>
                      </a:r>
                      <a:endParaRPr lang="sl-SI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2,473.41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705.06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2,572.34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733.27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2,675.25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762.60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2,782.25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793.10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2,893.54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824.84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3,009.28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857.83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3,129.66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892.13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3,254.84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927.82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3,385.03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964.94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3,520.44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latin typeface="Times New Roman"/>
                          <a:ea typeface="Times New Roman"/>
                          <a:cs typeface="Times New Roman"/>
                        </a:rPr>
                        <a:t>1,003.54</a:t>
                      </a:r>
                      <a:endParaRPr lang="sl-SI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3,661.25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1,043.68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3,807.69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1,085.43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3,960.02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1,128.83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4,118.41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1,173.99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latin typeface="Times New Roman"/>
                          <a:ea typeface="Times New Roman"/>
                          <a:cs typeface="Times New Roman"/>
                        </a:rPr>
                        <a:t>4,283.14</a:t>
                      </a:r>
                      <a:endParaRPr lang="sl-SI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1,220.94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4,454.47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1,269.78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4,632.64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1,320.58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4,817.96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1,373.40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5,010.67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1,428.34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5,211.10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7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1,485.46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sl-SI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5,419.54</a:t>
                      </a:r>
                      <a:endParaRPr lang="sl-SI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27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sl-SI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latin typeface="Times New Roman"/>
                          <a:ea typeface="Times New Roman"/>
                          <a:cs typeface="Times New Roman"/>
                        </a:rPr>
                        <a:t>1,544.88</a:t>
                      </a:r>
                      <a:endParaRPr lang="sl-SI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7" marR="3777" marT="5036" marB="50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55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4191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664" y="206499"/>
            <a:ext cx="8596313" cy="846237"/>
          </a:xfrm>
        </p:spPr>
        <p:txBody>
          <a:bodyPr/>
          <a:lstStyle/>
          <a:p>
            <a:pPr algn="ctr" eaLnBrk="1" hangingPunct="1"/>
            <a:r>
              <a:rPr lang="sl-SI" altLang="sl-SI" sz="4000" b="1" dirty="0" smtClean="0">
                <a:latin typeface="Arial" pitchFamily="34" charset="0"/>
              </a:rPr>
              <a:t> </a:t>
            </a:r>
            <a:r>
              <a:rPr lang="sl-SI" altLang="sl-SI" sz="4000" b="1" dirty="0" err="1" smtClean="0">
                <a:latin typeface="Arial" pitchFamily="34" charset="0"/>
              </a:rPr>
              <a:t>Pay</a:t>
            </a:r>
            <a:r>
              <a:rPr lang="sl-SI" altLang="sl-SI" sz="4000" b="1" dirty="0" smtClean="0">
                <a:latin typeface="Arial" pitchFamily="34" charset="0"/>
              </a:rPr>
              <a:t> System in PS Act</a:t>
            </a:r>
            <a:r>
              <a:rPr lang="sl-SI" altLang="sl-SI" dirty="0" smtClean="0">
                <a:latin typeface="Arial" pitchFamily="34" charset="0"/>
              </a:rPr>
              <a:t> (ZSPJS)</a:t>
            </a:r>
            <a:br>
              <a:rPr lang="sl-SI" altLang="sl-SI" dirty="0" smtClean="0">
                <a:latin typeface="Arial" pitchFamily="34" charset="0"/>
              </a:rPr>
            </a:br>
            <a:r>
              <a:rPr lang="sl-SI" altLang="sl-SI" dirty="0" smtClean="0">
                <a:latin typeface="Arial" pitchFamily="34" charset="0"/>
              </a:rPr>
              <a:t>2002 ... 2010!</a:t>
            </a:r>
            <a:endParaRPr lang="sl-SI" altLang="sl-SI" sz="2400" dirty="0" smtClean="0">
              <a:latin typeface="Arial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543022"/>
            <a:ext cx="8604448" cy="446449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sl-SI" altLang="sl-SI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Unified</a:t>
            </a:r>
            <a:r>
              <a:rPr lang="sl-SI" altLang="sl-SI" sz="2400" b="1" dirty="0" smtClean="0">
                <a:latin typeface="Arial" pitchFamily="34" charset="0"/>
              </a:rPr>
              <a:t> PS system</a:t>
            </a:r>
            <a:endParaRPr lang="en-US" altLang="sl-SI" sz="2400" dirty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sl-SI" altLang="sl-SI" sz="2400" b="1" dirty="0" err="1" smtClean="0">
                <a:latin typeface="Arial" pitchFamily="34" charset="0"/>
              </a:rPr>
              <a:t>Pay</a:t>
            </a:r>
            <a:r>
              <a:rPr lang="sl-SI" altLang="sl-SI" sz="2400" b="1" dirty="0" smtClean="0">
                <a:latin typeface="Arial" pitchFamily="34" charset="0"/>
              </a:rPr>
              <a:t> </a:t>
            </a:r>
            <a:r>
              <a:rPr lang="sl-SI" altLang="sl-SI" sz="2400" b="1" dirty="0" err="1" smtClean="0">
                <a:latin typeface="Arial" pitchFamily="34" charset="0"/>
              </a:rPr>
              <a:t>groups</a:t>
            </a:r>
            <a:r>
              <a:rPr lang="en-US" altLang="sl-SI" sz="2400" b="1" dirty="0" smtClean="0">
                <a:latin typeface="Arial" pitchFamily="34" charset="0"/>
              </a:rPr>
              <a:t> </a:t>
            </a:r>
            <a:r>
              <a:rPr lang="en-US" altLang="sl-SI" sz="2400" dirty="0">
                <a:latin typeface="Arial" pitchFamily="34" charset="0"/>
              </a:rPr>
              <a:t>A – J</a:t>
            </a:r>
            <a:r>
              <a:rPr lang="sl-SI" altLang="sl-SI" sz="2400" dirty="0">
                <a:latin typeface="Arial" pitchFamily="34" charset="0"/>
              </a:rPr>
              <a:t> in </a:t>
            </a:r>
            <a:r>
              <a:rPr lang="en-US" altLang="sl-SI" sz="2400" dirty="0" err="1">
                <a:latin typeface="Arial" pitchFamily="34" charset="0"/>
              </a:rPr>
              <a:t>podskupine</a:t>
            </a:r>
            <a:r>
              <a:rPr lang="sl-SI" altLang="sl-SI" sz="2400" dirty="0">
                <a:latin typeface="Arial" pitchFamily="34" charset="0"/>
              </a:rPr>
              <a:t>; 9 </a:t>
            </a:r>
            <a:r>
              <a:rPr lang="sl-SI" altLang="sl-SI" sz="2400" dirty="0" smtClean="0">
                <a:latin typeface="Arial" pitchFamily="34" charset="0"/>
              </a:rPr>
              <a:t>tarif </a:t>
            </a:r>
            <a:r>
              <a:rPr lang="sl-SI" altLang="sl-SI" sz="2400" dirty="0" err="1" smtClean="0">
                <a:latin typeface="Arial" pitchFamily="34" charset="0"/>
              </a:rPr>
              <a:t>classes</a:t>
            </a:r>
            <a:endParaRPr lang="sl-SI" altLang="sl-SI" sz="2400" dirty="0">
              <a:latin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sl-SI" altLang="sl-SI" sz="2400" i="1" dirty="0">
                <a:latin typeface="Arial" pitchFamily="34" charset="0"/>
              </a:rPr>
              <a:t>A Funkcije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sl-SI" altLang="sl-SI" sz="2400" i="1" dirty="0">
                <a:latin typeface="Arial" pitchFamily="34" charset="0"/>
              </a:rPr>
              <a:t>B Poslovodni organi pri uporabnikih proračuna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sl-SI" altLang="sl-SI" sz="2400" i="1" dirty="0">
                <a:latin typeface="Arial" pitchFamily="34" charset="0"/>
              </a:rPr>
              <a:t>C </a:t>
            </a:r>
            <a:r>
              <a:rPr lang="sl-SI" altLang="sl-SI" sz="2400" b="1" i="1" dirty="0">
                <a:latin typeface="Arial" pitchFamily="34" charset="0"/>
              </a:rPr>
              <a:t>Uradniki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sl-SI" altLang="sl-SI" sz="2400" i="1" dirty="0">
                <a:latin typeface="Arial" pitchFamily="34" charset="0"/>
              </a:rPr>
              <a:t>D Vzgoja, izobraževanje in šport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sl-SI" altLang="sl-SI" sz="2400" i="1" dirty="0">
                <a:latin typeface="Arial" pitchFamily="34" charset="0"/>
              </a:rPr>
              <a:t>E Zdravstvo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sl-SI" altLang="sl-SI" sz="2400" i="1" dirty="0">
                <a:latin typeface="Arial" pitchFamily="34" charset="0"/>
              </a:rPr>
              <a:t>F Socialno varstvo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sl-SI" altLang="sl-SI" sz="2400" i="1" dirty="0">
                <a:latin typeface="Arial" pitchFamily="34" charset="0"/>
              </a:rPr>
              <a:t>G Kultura in informiranje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sl-SI" altLang="sl-SI" sz="2400" i="1" dirty="0">
                <a:latin typeface="Arial" pitchFamily="34" charset="0"/>
              </a:rPr>
              <a:t>H Znanost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sl-SI" altLang="sl-SI" sz="2400" i="1" dirty="0">
                <a:latin typeface="Arial" pitchFamily="34" charset="0"/>
              </a:rPr>
              <a:t>I Javne agencije, skladi, zavodi, javno gospodarski zavodi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sl-SI" altLang="sl-SI" sz="2400" i="1" dirty="0">
                <a:latin typeface="Arial" pitchFamily="34" charset="0"/>
              </a:rPr>
              <a:t>J </a:t>
            </a:r>
            <a:r>
              <a:rPr lang="sl-SI" altLang="sl-SI" sz="2400" b="1" i="1" dirty="0">
                <a:latin typeface="Arial" pitchFamily="34" charset="0"/>
              </a:rPr>
              <a:t>Spremljajoča delovna mesta za ves javni sektor</a:t>
            </a:r>
            <a:endParaRPr lang="en-US" altLang="sl-SI" sz="2400" b="1" i="1" dirty="0"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sl-SI" altLang="sl-SI" sz="2400" dirty="0" smtClean="0">
              <a:latin typeface="Arial" charset="0"/>
            </a:endParaRPr>
          </a:p>
        </p:txBody>
      </p:sp>
      <p:pic>
        <p:nvPicPr>
          <p:cNvPr id="23557" name="Picture 4" descr="bd0501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08720"/>
            <a:ext cx="13557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56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17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88640"/>
            <a:ext cx="8199438" cy="1190625"/>
          </a:xfrm>
        </p:spPr>
        <p:txBody>
          <a:bodyPr/>
          <a:lstStyle/>
          <a:p>
            <a:pPr algn="ctr"/>
            <a:r>
              <a:rPr lang="sl-SI" altLang="sl-SI" sz="3600" b="1" dirty="0"/>
              <a:t> </a:t>
            </a:r>
            <a:r>
              <a:rPr lang="sl-SI" altLang="sl-SI" sz="3600" b="1" dirty="0" err="1" smtClean="0">
                <a:latin typeface="Arial" pitchFamily="34" charset="0"/>
              </a:rPr>
              <a:t>Selection</a:t>
            </a:r>
            <a:r>
              <a:rPr lang="sl-SI" altLang="sl-SI" sz="3600" b="1" dirty="0" smtClean="0">
                <a:latin typeface="Arial" pitchFamily="34" charset="0"/>
              </a:rPr>
              <a:t> of top mgmt in PA in SI</a:t>
            </a:r>
            <a:endParaRPr lang="sl-SI" altLang="sl-SI" sz="3600" b="1" dirty="0">
              <a:latin typeface="Arial" pitchFamily="34" charset="0"/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763" y="944503"/>
            <a:ext cx="8751412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sl-SI" altLang="sl-SI" sz="9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sl-SI" altLang="sl-SI" sz="2000" dirty="0" err="1">
                <a:latin typeface="Arial" charset="0"/>
              </a:rPr>
              <a:t>candidates	</a:t>
            </a:r>
            <a:r>
              <a:rPr lang="sl-SI" altLang="sl-SI" sz="2000" dirty="0">
                <a:latin typeface="Arial" charset="0"/>
              </a:rPr>
              <a:t>     		“</a:t>
            </a:r>
            <a:r>
              <a:rPr lang="sl-SI" altLang="sl-SI" sz="2000" dirty="0" err="1">
                <a:latin typeface="Arial" charset="0"/>
              </a:rPr>
              <a:t>shortlist</a:t>
            </a:r>
            <a:r>
              <a:rPr lang="sl-SI" altLang="sl-SI" sz="2000" dirty="0">
                <a:latin typeface="Arial" charset="0"/>
              </a:rPr>
              <a:t>”</a:t>
            </a:r>
            <a:r>
              <a:rPr lang="sl-SI" altLang="sl-SI" sz="2800" dirty="0">
                <a:latin typeface="Arial" charset="0"/>
              </a:rPr>
              <a:t>		         </a:t>
            </a:r>
          </a:p>
          <a:p>
            <a:pPr>
              <a:buFont typeface="Wingdings" pitchFamily="2" charset="2"/>
              <a:buNone/>
            </a:pPr>
            <a:r>
              <a:rPr lang="sl-SI" altLang="sl-SI" sz="2800" dirty="0">
                <a:latin typeface="Arial" charset="0"/>
              </a:rPr>
              <a:t>									</a:t>
            </a:r>
            <a:r>
              <a:rPr lang="sl-SI" altLang="sl-SI" sz="2800" dirty="0" smtClean="0">
                <a:latin typeface="Arial" charset="0"/>
              </a:rPr>
              <a:t>    </a:t>
            </a:r>
            <a:r>
              <a:rPr lang="sl-SI" altLang="sl-SI" sz="4400" dirty="0" smtClean="0">
                <a:latin typeface="Arial" charset="0"/>
                <a:sym typeface="Wingdings" pitchFamily="2" charset="2"/>
              </a:rPr>
              <a:t></a:t>
            </a:r>
            <a:endParaRPr lang="sl-SI" altLang="sl-SI" sz="4400" dirty="0">
              <a:latin typeface="Arial" charset="0"/>
            </a:endParaRP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1763688" y="1700808"/>
            <a:ext cx="2160240" cy="10668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l-SI" altLang="sl-SI" sz="2400" dirty="0" err="1" smtClean="0"/>
              <a:t>Comission</a:t>
            </a:r>
            <a:r>
              <a:rPr lang="sl-SI" altLang="sl-SI" sz="2400" dirty="0" smtClean="0"/>
              <a:t> (3-</a:t>
            </a:r>
            <a:r>
              <a:rPr lang="sl-SI" altLang="sl-SI" sz="2800" dirty="0" smtClean="0"/>
              <a:t>)</a:t>
            </a:r>
            <a:endParaRPr lang="sl-SI" altLang="sl-SI" sz="2800" dirty="0"/>
          </a:p>
        </p:txBody>
      </p:sp>
      <p:sp>
        <p:nvSpPr>
          <p:cNvPr id="265221" name="Line 5"/>
          <p:cNvSpPr>
            <a:spLocks noChangeShapeType="1"/>
          </p:cNvSpPr>
          <p:nvPr/>
        </p:nvSpPr>
        <p:spPr bwMode="auto">
          <a:xfrm>
            <a:off x="479571" y="198884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>
            <a:off x="479571" y="223420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5223" name="Line 7"/>
          <p:cNvSpPr>
            <a:spLocks noChangeShapeType="1"/>
          </p:cNvSpPr>
          <p:nvPr/>
        </p:nvSpPr>
        <p:spPr bwMode="auto">
          <a:xfrm>
            <a:off x="479571" y="2492896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5226" name="Line 10"/>
          <p:cNvSpPr>
            <a:spLocks noChangeShapeType="1"/>
          </p:cNvSpPr>
          <p:nvPr/>
        </p:nvSpPr>
        <p:spPr bwMode="auto">
          <a:xfrm>
            <a:off x="4024313" y="2221508"/>
            <a:ext cx="13843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5227" name="Line 11"/>
          <p:cNvSpPr>
            <a:spLocks noChangeShapeType="1"/>
          </p:cNvSpPr>
          <p:nvPr/>
        </p:nvSpPr>
        <p:spPr bwMode="auto">
          <a:xfrm>
            <a:off x="4051300" y="2492896"/>
            <a:ext cx="138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5228" name="Line 12"/>
          <p:cNvSpPr>
            <a:spLocks noChangeShapeType="1"/>
          </p:cNvSpPr>
          <p:nvPr/>
        </p:nvSpPr>
        <p:spPr bwMode="auto">
          <a:xfrm flipV="1">
            <a:off x="523404" y="2754908"/>
            <a:ext cx="109916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5229" name="Oval 13"/>
          <p:cNvSpPr>
            <a:spLocks noChangeArrowheads="1"/>
          </p:cNvSpPr>
          <p:nvPr/>
        </p:nvSpPr>
        <p:spPr bwMode="auto">
          <a:xfrm>
            <a:off x="5709444" y="1988840"/>
            <a:ext cx="1519237" cy="7620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2800"/>
              <a:t>Minister</a:t>
            </a:r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>
            <a:off x="7391400" y="249289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5237" name="Rectangle 21"/>
          <p:cNvSpPr>
            <a:spLocks noChangeArrowheads="1"/>
          </p:cNvSpPr>
          <p:nvPr/>
        </p:nvSpPr>
        <p:spPr bwMode="auto">
          <a:xfrm>
            <a:off x="714375" y="3048000"/>
            <a:ext cx="3886200" cy="6858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l-SI" altLang="sl-SI" sz="2800" dirty="0" err="1"/>
              <a:t>Officials</a:t>
            </a:r>
            <a:r>
              <a:rPr lang="sl-SI" altLang="sl-SI" sz="2800" dirty="0"/>
              <a:t> </a:t>
            </a:r>
            <a:r>
              <a:rPr lang="sl-SI" altLang="sl-SI" sz="2800" dirty="0" smtClean="0"/>
              <a:t>Council (12)</a:t>
            </a:r>
            <a:endParaRPr lang="sl-SI" altLang="sl-SI" sz="2800" dirty="0"/>
          </a:p>
        </p:txBody>
      </p:sp>
      <p:sp>
        <p:nvSpPr>
          <p:cNvPr id="265238" name="Line 22"/>
          <p:cNvSpPr>
            <a:spLocks noChangeShapeType="1"/>
          </p:cNvSpPr>
          <p:nvPr/>
        </p:nvSpPr>
        <p:spPr bwMode="auto">
          <a:xfrm flipV="1">
            <a:off x="2660970" y="2438400"/>
            <a:ext cx="0" cy="774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5239" name="Rectangle 23"/>
          <p:cNvSpPr>
            <a:spLocks noChangeArrowheads="1"/>
          </p:cNvSpPr>
          <p:nvPr/>
        </p:nvSpPr>
        <p:spPr bwMode="auto">
          <a:xfrm>
            <a:off x="746271" y="4077072"/>
            <a:ext cx="1752600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/>
              <a:t>President</a:t>
            </a:r>
          </a:p>
        </p:txBody>
      </p:sp>
      <p:sp>
        <p:nvSpPr>
          <p:cNvPr id="265240" name="Rectangle 24"/>
          <p:cNvSpPr>
            <a:spLocks noChangeArrowheads="1"/>
          </p:cNvSpPr>
          <p:nvPr/>
        </p:nvSpPr>
        <p:spPr bwMode="auto">
          <a:xfrm>
            <a:off x="2590800" y="4105176"/>
            <a:ext cx="1828800" cy="73818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/>
              <a:t>Government</a:t>
            </a:r>
          </a:p>
        </p:txBody>
      </p:sp>
      <p:sp>
        <p:nvSpPr>
          <p:cNvPr id="265241" name="Rectangle 25"/>
          <p:cNvSpPr>
            <a:spLocks noChangeArrowheads="1"/>
          </p:cNvSpPr>
          <p:nvPr/>
        </p:nvSpPr>
        <p:spPr bwMode="auto">
          <a:xfrm>
            <a:off x="6543675" y="4042912"/>
            <a:ext cx="2305050" cy="71913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/>
              <a:t>Trade Unions</a:t>
            </a:r>
          </a:p>
        </p:txBody>
      </p:sp>
      <p:sp>
        <p:nvSpPr>
          <p:cNvPr id="265242" name="Line 26"/>
          <p:cNvSpPr>
            <a:spLocks noChangeShapeType="1"/>
          </p:cNvSpPr>
          <p:nvPr/>
        </p:nvSpPr>
        <p:spPr bwMode="auto">
          <a:xfrm flipV="1">
            <a:off x="2051720" y="384926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5243" name="Line 27"/>
          <p:cNvSpPr>
            <a:spLocks noChangeShapeType="1"/>
          </p:cNvSpPr>
          <p:nvPr/>
        </p:nvSpPr>
        <p:spPr bwMode="auto">
          <a:xfrm flipV="1">
            <a:off x="3563888" y="38905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5244" name="Line 28"/>
          <p:cNvSpPr>
            <a:spLocks noChangeShapeType="1"/>
          </p:cNvSpPr>
          <p:nvPr/>
        </p:nvSpPr>
        <p:spPr bwMode="auto">
          <a:xfrm flipH="1" flipV="1">
            <a:off x="5580112" y="3817839"/>
            <a:ext cx="12239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5245" name="Rectangle 29"/>
          <p:cNvSpPr>
            <a:spLocks noChangeArrowheads="1"/>
          </p:cNvSpPr>
          <p:nvPr/>
        </p:nvSpPr>
        <p:spPr bwMode="auto">
          <a:xfrm>
            <a:off x="4570739" y="4109468"/>
            <a:ext cx="1752600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/>
              <a:t>Officials</a:t>
            </a:r>
          </a:p>
        </p:txBody>
      </p:sp>
      <p:sp>
        <p:nvSpPr>
          <p:cNvPr id="265246" name="Line 30"/>
          <p:cNvSpPr>
            <a:spLocks noChangeShapeType="1"/>
          </p:cNvSpPr>
          <p:nvPr/>
        </p:nvSpPr>
        <p:spPr bwMode="auto">
          <a:xfrm flipH="1" flipV="1">
            <a:off x="4726338" y="3890512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2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57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557808" y="5301208"/>
            <a:ext cx="7614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dirty="0" smtClean="0">
                <a:latin typeface="Arial" charset="0"/>
              </a:rPr>
              <a:t>+ </a:t>
            </a:r>
            <a:r>
              <a:rPr lang="en-GB" altLang="sl-SI" sz="2400" dirty="0" smtClean="0">
                <a:latin typeface="Arial" charset="0"/>
              </a:rPr>
              <a:t>C</a:t>
            </a:r>
            <a:r>
              <a:rPr lang="sl-SI" altLang="sl-SI" sz="2400" dirty="0" err="1">
                <a:latin typeface="Arial" charset="0"/>
              </a:rPr>
              <a:t>ompulsory</a:t>
            </a:r>
            <a:r>
              <a:rPr lang="sl-SI" altLang="sl-SI" sz="2400" dirty="0">
                <a:latin typeface="Arial" charset="0"/>
              </a:rPr>
              <a:t> </a:t>
            </a:r>
            <a:r>
              <a:rPr lang="sl-SI" altLang="sl-SI" sz="2400" dirty="0" smtClean="0">
                <a:latin typeface="Arial" charset="0"/>
              </a:rPr>
              <a:t>special </a:t>
            </a:r>
            <a:r>
              <a:rPr lang="sl-SI" altLang="sl-SI" sz="2400" dirty="0" err="1">
                <a:latin typeface="Arial" charset="0"/>
              </a:rPr>
              <a:t>mgmt</a:t>
            </a:r>
            <a:r>
              <a:rPr lang="sl-SI" altLang="sl-SI" sz="2400" dirty="0">
                <a:latin typeface="Arial" charset="0"/>
              </a:rPr>
              <a:t> </a:t>
            </a:r>
            <a:r>
              <a:rPr lang="sl-SI" altLang="sl-SI" sz="2400" dirty="0" err="1">
                <a:latin typeface="Arial" charset="0"/>
              </a:rPr>
              <a:t>training</a:t>
            </a:r>
            <a:r>
              <a:rPr lang="sl-SI" altLang="sl-SI" sz="2400" dirty="0">
                <a:latin typeface="Arial" charset="0"/>
              </a:rPr>
              <a:t> (8 </a:t>
            </a:r>
            <a:r>
              <a:rPr lang="sl-SI" altLang="sl-SI" sz="2400" dirty="0" err="1" smtClean="0">
                <a:latin typeface="Arial" charset="0"/>
              </a:rPr>
              <a:t>days</a:t>
            </a:r>
            <a:r>
              <a:rPr lang="sl-SI" altLang="sl-SI" sz="2400" dirty="0" smtClean="0">
                <a:latin typeface="Arial" charset="0"/>
              </a:rPr>
              <a:t>)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52879978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4582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altLang="sl-SI" sz="2800" b="1" dirty="0">
              <a:latin typeface="Arial" charset="0"/>
            </a:endParaRPr>
          </a:p>
          <a:p>
            <a:pPr>
              <a:buFont typeface="Wingdings" pitchFamily="2" charset="2"/>
              <a:buChar char="è"/>
            </a:pPr>
            <a:endParaRPr lang="sl-SI" altLang="sl-SI" sz="3600" dirty="0">
              <a:latin typeface="Arial" charset="0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305973" y="1484784"/>
            <a:ext cx="8758422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71575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endParaRPr lang="sl-SI" altLang="sl-SI" sz="3600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sz="2000" dirty="0" smtClean="0">
              <a:latin typeface="Arial" charset="0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3995936" y="1196752"/>
            <a:ext cx="1083568" cy="1058416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 smtClean="0"/>
              <a:t> 8.</a:t>
            </a:r>
            <a:endParaRPr lang="sl-SI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192796" y="2644735"/>
            <a:ext cx="6984776" cy="2448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>
                <a:latin typeface="Arial" charset="0"/>
              </a:rPr>
              <a:t>From </a:t>
            </a: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better / </a:t>
            </a:r>
            <a:r>
              <a:rPr lang="sl-SI" altLang="sl-SI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</a:t>
            </a:r>
            <a:r>
              <a:rPr lang="sl-SI" altLang="sl-SI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mart</a:t>
            </a: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regulation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 smtClean="0">
                <a:latin typeface="Arial" charset="0"/>
              </a:rPr>
              <a:t>in </a:t>
            </a:r>
            <a:r>
              <a:rPr lang="sl-SI" altLang="sl-SI" sz="3200" b="1" dirty="0">
                <a:latin typeface="Arial" charset="0"/>
              </a:rPr>
              <a:t>SI within </a:t>
            </a:r>
            <a:r>
              <a:rPr lang="sl-SI" altLang="sl-SI" sz="3200" b="1" dirty="0" smtClean="0">
                <a:latin typeface="Arial" charset="0"/>
              </a:rPr>
              <a:t>EU to </a:t>
            </a:r>
            <a:r>
              <a:rPr lang="sl-SI" alt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e-gov</a:t>
            </a:r>
            <a:r>
              <a:rPr lang="sl-SI" altLang="sl-SI" sz="3200" b="1" dirty="0" smtClean="0">
                <a:latin typeface="Arial" charset="0"/>
              </a:rPr>
              <a:t> …</a:t>
            </a:r>
            <a:endParaRPr lang="sl-SI" alt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58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7014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8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r>
              <a:rPr lang="sl-SI" altLang="sl-SI" dirty="0" err="1" smtClean="0"/>
              <a:t>Smart</a:t>
            </a:r>
            <a:r>
              <a:rPr lang="sl-SI" altLang="sl-SI" dirty="0" smtClean="0"/>
              <a:t> (Better) </a:t>
            </a:r>
            <a:r>
              <a:rPr lang="sl-SI" altLang="sl-SI" dirty="0" smtClean="0"/>
              <a:t>Regulation – EU &amp; </a:t>
            </a:r>
            <a:endParaRPr lang="sl-SI" altLang="sl-SI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10" y="1340768"/>
            <a:ext cx="8507288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dirty="0" smtClean="0"/>
              <a:t>Edinburgh </a:t>
            </a:r>
            <a:r>
              <a:rPr lang="sl-SI" altLang="sl-SI" sz="2400" dirty="0" err="1" smtClean="0"/>
              <a:t>Summit</a:t>
            </a:r>
            <a:r>
              <a:rPr lang="sl-SI" altLang="sl-SI" sz="2400" dirty="0" smtClean="0"/>
              <a:t> (1992)</a:t>
            </a:r>
          </a:p>
          <a:p>
            <a:pPr>
              <a:spcBef>
                <a:spcPts val="600"/>
              </a:spcBef>
            </a:pPr>
            <a:r>
              <a:rPr lang="sl-SI" altLang="sl-SI" sz="2400" dirty="0" err="1" smtClean="0"/>
              <a:t>Lisbon</a:t>
            </a:r>
            <a:r>
              <a:rPr lang="sl-SI" altLang="sl-SI" sz="2400" dirty="0" smtClean="0"/>
              <a:t> </a:t>
            </a:r>
            <a:r>
              <a:rPr lang="sl-SI" altLang="sl-SI" sz="2400" dirty="0" err="1" smtClean="0"/>
              <a:t>Strategy</a:t>
            </a:r>
            <a:r>
              <a:rPr lang="sl-SI" altLang="sl-SI" sz="2400" dirty="0" smtClean="0"/>
              <a:t> (2000)</a:t>
            </a:r>
          </a:p>
          <a:p>
            <a:pPr>
              <a:spcBef>
                <a:spcPts val="600"/>
              </a:spcBef>
            </a:pPr>
            <a:r>
              <a:rPr lang="sl-SI" altLang="sl-SI" sz="2400" dirty="0" smtClean="0"/>
              <a:t>Mandelkern </a:t>
            </a:r>
            <a:r>
              <a:rPr lang="sl-SI" altLang="sl-SI" sz="2400" dirty="0" err="1" smtClean="0"/>
              <a:t>report</a:t>
            </a:r>
            <a:r>
              <a:rPr lang="sl-SI" altLang="sl-SI" sz="2400" dirty="0" smtClean="0"/>
              <a:t> (2001) – 4-6% BDP of red tape</a:t>
            </a:r>
          </a:p>
          <a:p>
            <a:pPr>
              <a:spcBef>
                <a:spcPts val="600"/>
              </a:spcBef>
            </a:pPr>
            <a:r>
              <a:rPr lang="sl-SI" altLang="sl-SI" sz="2400" dirty="0" smtClean="0"/>
              <a:t>White </a:t>
            </a:r>
            <a:r>
              <a:rPr lang="sl-SI" altLang="sl-SI" sz="2400" dirty="0"/>
              <a:t>Paper on Good </a:t>
            </a:r>
            <a:r>
              <a:rPr lang="sl-SI" altLang="sl-SI" sz="2400" dirty="0" smtClean="0"/>
              <a:t>Governance </a:t>
            </a:r>
            <a:r>
              <a:rPr lang="sl-SI" altLang="sl-SI" sz="2400" dirty="0"/>
              <a:t>(</a:t>
            </a:r>
            <a:r>
              <a:rPr lang="sl-SI" altLang="sl-SI" sz="2400" dirty="0" smtClean="0"/>
              <a:t>EC, </a:t>
            </a:r>
            <a:r>
              <a:rPr lang="sl-SI" altLang="sl-SI" sz="2400" dirty="0"/>
              <a:t>2001) </a:t>
            </a:r>
            <a:endParaRPr lang="sl-SI" altLang="sl-SI" sz="2400" dirty="0" smtClean="0"/>
          </a:p>
          <a:p>
            <a:pPr>
              <a:spcBef>
                <a:spcPts val="600"/>
              </a:spcBef>
            </a:pPr>
            <a:endParaRPr lang="sl-SI" altLang="sl-SI" sz="2400" dirty="0" smtClean="0"/>
          </a:p>
          <a:p>
            <a:pPr>
              <a:spcBef>
                <a:spcPts val="600"/>
              </a:spcBef>
            </a:pPr>
            <a:r>
              <a:rPr lang="sl-SI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Regulatory Impact Analysis (RIA) </a:t>
            </a:r>
            <a:r>
              <a:rPr lang="sl-SI" altLang="sl-SI" sz="2400" dirty="0"/>
              <a:t>(EC, 2002, 2006 </a:t>
            </a:r>
            <a:r>
              <a:rPr lang="sl-SI" altLang="sl-SI" sz="2400" dirty="0" smtClean="0"/>
              <a:t>Committee </a:t>
            </a:r>
            <a:r>
              <a:rPr lang="sl-SI" altLang="sl-SI" sz="2400" dirty="0"/>
              <a:t>…)</a:t>
            </a:r>
          </a:p>
          <a:p>
            <a:pPr>
              <a:spcBef>
                <a:spcPts val="600"/>
              </a:spcBef>
            </a:pPr>
            <a:r>
              <a:rPr lang="sl-SI" alt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consultation </a:t>
            </a:r>
            <a:r>
              <a:rPr lang="sl-SI" altLang="sl-SI" sz="2400" dirty="0" smtClean="0"/>
              <a:t>standards </a:t>
            </a:r>
            <a:r>
              <a:rPr lang="sl-SI" altLang="sl-SI" sz="2400" dirty="0"/>
              <a:t>(</a:t>
            </a:r>
            <a:r>
              <a:rPr lang="sl-SI" altLang="sl-SI" sz="2400" dirty="0" smtClean="0"/>
              <a:t>EC, </a:t>
            </a:r>
            <a:r>
              <a:rPr lang="sl-SI" altLang="sl-SI" sz="2400" dirty="0"/>
              <a:t>2002</a:t>
            </a:r>
            <a:r>
              <a:rPr lang="sl-SI" altLang="sl-SI" sz="2400" dirty="0" smtClean="0"/>
              <a:t>)</a:t>
            </a:r>
          </a:p>
          <a:p>
            <a:pPr>
              <a:spcBef>
                <a:spcPts val="600"/>
              </a:spcBef>
            </a:pPr>
            <a:endParaRPr lang="sl-SI" altLang="sl-SI" sz="2400" dirty="0" smtClean="0"/>
          </a:p>
          <a:p>
            <a:pPr>
              <a:spcBef>
                <a:spcPts val="600"/>
              </a:spcBef>
            </a:pPr>
            <a:r>
              <a:rPr lang="sl-SI" altLang="sl-SI" sz="2400" dirty="0" smtClean="0"/>
              <a:t>EU </a:t>
            </a:r>
            <a:r>
              <a:rPr lang="sl-SI" altLang="sl-SI" sz="2400" dirty="0" smtClean="0"/>
              <a:t>Council </a:t>
            </a:r>
            <a:r>
              <a:rPr lang="sl-SI" altLang="sl-SI" sz="2400" dirty="0"/>
              <a:t>(2007) </a:t>
            </a:r>
            <a:r>
              <a:rPr lang="sl-SI" altLang="sl-SI" sz="2400" dirty="0" smtClean="0"/>
              <a:t>–25</a:t>
            </a:r>
            <a:r>
              <a:rPr lang="sl-SI" altLang="sl-SI" sz="2400" dirty="0"/>
              <a:t>% </a:t>
            </a:r>
            <a:r>
              <a:rPr lang="sl-SI" altLang="sl-SI" sz="2400" dirty="0" err="1" smtClean="0"/>
              <a:t>reduction</a:t>
            </a:r>
            <a:r>
              <a:rPr lang="sl-SI" altLang="sl-SI" sz="2400" dirty="0" smtClean="0"/>
              <a:t> in EU acquis … </a:t>
            </a:r>
          </a:p>
          <a:p>
            <a:pPr>
              <a:spcBef>
                <a:spcPts val="600"/>
              </a:spcBef>
            </a:pPr>
            <a:r>
              <a:rPr lang="sl-SI" altLang="sl-SI" sz="2400" dirty="0" smtClean="0"/>
              <a:t>In MS!!! = </a:t>
            </a:r>
            <a:r>
              <a:rPr lang="sl-SI" altLang="sl-SI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</a:t>
            </a:r>
            <a:r>
              <a:rPr lang="sl-SI" altLang="sl-SI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</a:t>
            </a:r>
            <a:r>
              <a:rPr lang="sl-SI" altLang="sl-SI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removal of adm. barriers</a:t>
            </a:r>
          </a:p>
        </p:txBody>
      </p:sp>
      <p:sp>
        <p:nvSpPr>
          <p:cNvPr id="4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59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 descr="logo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20193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22118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5576" y="260648"/>
            <a:ext cx="792088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I PA</a:t>
            </a:r>
            <a:r>
              <a:rPr kumimoji="0" lang="sl-SI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l-SI" sz="3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sl-SI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PS?) </a:t>
            </a:r>
            <a:r>
              <a:rPr lang="sl-SI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structure</a:t>
            </a:r>
            <a:r>
              <a:rPr kumimoji="0" 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(2014)</a:t>
            </a:r>
            <a:r>
              <a:rPr kumimoji="0" 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36482" y="1196752"/>
            <a:ext cx="8763000" cy="504056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</a:t>
            </a:r>
            <a:r>
              <a:rPr kumimoji="0" lang="sl-SI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Administration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Administration</a:t>
            </a: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11-14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inistries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(+Minister/s </a:t>
            </a:r>
            <a:r>
              <a:rPr kumimoji="0" lang="sl-SI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Portfolio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&amp; app. 10 </a:t>
            </a:r>
            <a:r>
              <a:rPr lang="sl-SI" sz="2800" dirty="0">
                <a:solidFill>
                  <a:schemeClr val="tx1"/>
                </a:solidFill>
                <a:latin typeface="+mn-lt"/>
                <a:cs typeface="+mn-cs"/>
              </a:rPr>
              <a:t>g</a:t>
            </a:r>
            <a:r>
              <a:rPr lang="en-US" sz="2800" dirty="0" err="1">
                <a:solidFill>
                  <a:schemeClr val="tx1"/>
                </a:solidFill>
                <a:latin typeface="+mn-lt"/>
                <a:cs typeface="+mn-cs"/>
              </a:rPr>
              <a:t>overnm</a:t>
            </a:r>
            <a:r>
              <a:rPr lang="sl-SI" sz="2800" dirty="0">
                <a:solidFill>
                  <a:schemeClr val="tx1"/>
                </a:solidFill>
                <a:latin typeface="+mn-lt"/>
                <a:cs typeface="+mn-cs"/>
              </a:rPr>
              <a:t>.of</a:t>
            </a:r>
            <a:r>
              <a:rPr lang="en-US" sz="2800" dirty="0" err="1">
                <a:solidFill>
                  <a:schemeClr val="tx1"/>
                </a:solidFill>
                <a:latin typeface="+mn-lt"/>
                <a:cs typeface="+mn-cs"/>
              </a:rPr>
              <a:t>fic</a:t>
            </a:r>
            <a:r>
              <a:rPr lang="sl-SI" sz="2800" dirty="0">
                <a:solidFill>
                  <a:schemeClr val="tx1"/>
                </a:solidFill>
                <a:latin typeface="+mn-lt"/>
                <a:cs typeface="+mn-cs"/>
              </a:rPr>
              <a:t>i</a:t>
            </a:r>
            <a:r>
              <a:rPr lang="en-US" sz="2800" dirty="0" err="1">
                <a:solidFill>
                  <a:schemeClr val="tx1"/>
                </a:solidFill>
                <a:latin typeface="+mn-lt"/>
                <a:cs typeface="+mn-cs"/>
              </a:rPr>
              <a:t>es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endParaRPr lang="sl-SI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l-SI" sz="2800" dirty="0">
                <a:solidFill>
                  <a:schemeClr val="tx1"/>
                </a:solidFill>
                <a:latin typeface="+mn-lt"/>
                <a:cs typeface="+mn-cs"/>
              </a:rPr>
              <a:t>App. 35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sl-SI" sz="2800" dirty="0">
                <a:solidFill>
                  <a:schemeClr val="tx1"/>
                </a:solidFill>
                <a:latin typeface="+mn-lt"/>
                <a:cs typeface="+mn-cs"/>
              </a:rPr>
              <a:t>a</a:t>
            </a:r>
            <a:r>
              <a:rPr lang="en-US" sz="2800" dirty="0" err="1">
                <a:solidFill>
                  <a:schemeClr val="tx1"/>
                </a:solidFill>
                <a:latin typeface="+mn-lt"/>
                <a:cs typeface="+mn-cs"/>
              </a:rPr>
              <a:t>utonomus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sl-SI" sz="2800" dirty="0">
                <a:solidFill>
                  <a:schemeClr val="tx1"/>
                </a:solidFill>
                <a:latin typeface="+mn-lt"/>
                <a:cs typeface="+mn-cs"/>
              </a:rPr>
              <a:t>b</a:t>
            </a:r>
            <a:r>
              <a:rPr lang="en-US" sz="2800" dirty="0" err="1">
                <a:solidFill>
                  <a:schemeClr val="tx1"/>
                </a:solidFill>
                <a:latin typeface="+mn-lt"/>
                <a:cs typeface="+mn-cs"/>
              </a:rPr>
              <a:t>odies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inistries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58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dministrative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nits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(8?)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l-SI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</a:t>
            </a: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elf-government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212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municipalities</a:t>
            </a:r>
            <a:endParaRPr kumimoji="0" lang="sl-SI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l-SI" sz="2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l-SI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</a:t>
            </a:r>
            <a:r>
              <a:rPr kumimoji="0" lang="sl-SI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Administration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l-SI" sz="2800" dirty="0">
                <a:solidFill>
                  <a:schemeClr val="tx1"/>
                </a:solidFill>
                <a:latin typeface="+mn-lt"/>
                <a:cs typeface="+mn-cs"/>
              </a:rPr>
              <a:t>S</a:t>
            </a:r>
            <a:r>
              <a:rPr lang="sl-SI" sz="2800" dirty="0" err="1">
                <a:solidFill>
                  <a:schemeClr val="tx1"/>
                </a:solidFill>
                <a:latin typeface="+mn-lt"/>
                <a:cs typeface="+mn-cs"/>
              </a:rPr>
              <a:t>tate</a:t>
            </a:r>
            <a:r>
              <a:rPr lang="sl-SI" sz="2800" dirty="0">
                <a:solidFill>
                  <a:schemeClr val="tx1"/>
                </a:solidFill>
                <a:latin typeface="+mn-lt"/>
                <a:cs typeface="+mn-cs"/>
              </a:rPr>
              <a:t> public agencies + </a:t>
            </a:r>
            <a:r>
              <a:rPr lang="sl-SI" sz="2800" dirty="0" err="1">
                <a:solidFill>
                  <a:schemeClr val="tx1"/>
                </a:solidFill>
                <a:latin typeface="+mn-lt"/>
                <a:cs typeface="+mn-cs"/>
              </a:rPr>
              <a:t>regional</a:t>
            </a:r>
            <a:r>
              <a:rPr lang="sl-SI" sz="2800" dirty="0">
                <a:solidFill>
                  <a:schemeClr val="tx1"/>
                </a:solidFill>
                <a:latin typeface="+mn-lt"/>
                <a:cs typeface="+mn-cs"/>
              </a:rPr>
              <a:t> 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l-SI" sz="2800" dirty="0">
                <a:solidFill>
                  <a:schemeClr val="tx1"/>
                </a:solidFill>
                <a:latin typeface="+mn-lt"/>
                <a:cs typeface="+mn-cs"/>
              </a:rPr>
              <a:t>Public </a:t>
            </a:r>
            <a:r>
              <a:rPr lang="sl-SI" sz="2800" dirty="0" err="1">
                <a:solidFill>
                  <a:schemeClr val="tx1"/>
                </a:solidFill>
                <a:latin typeface="+mn-lt"/>
                <a:cs typeface="+mn-cs"/>
              </a:rPr>
              <a:t>institutes</a:t>
            </a:r>
            <a:r>
              <a:rPr lang="sl-SI" sz="28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sl-SI" sz="2800" dirty="0" err="1">
                <a:solidFill>
                  <a:schemeClr val="tx1"/>
                </a:solidFill>
                <a:latin typeface="+mn-lt"/>
                <a:cs typeface="+mn-cs"/>
              </a:rPr>
              <a:t>funds</a:t>
            </a:r>
            <a:r>
              <a:rPr lang="sl-SI" sz="2800" dirty="0">
                <a:solidFill>
                  <a:schemeClr val="tx1"/>
                </a:solidFill>
                <a:latin typeface="+mn-lt"/>
                <a:cs typeface="+mn-cs"/>
              </a:rPr>
              <a:t> 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l-SI" sz="2800" dirty="0" err="1">
                <a:solidFill>
                  <a:schemeClr val="tx1"/>
                </a:solidFill>
                <a:latin typeface="+mn-lt"/>
                <a:cs typeface="+mn-cs"/>
              </a:rPr>
              <a:t>Independent</a:t>
            </a:r>
            <a:r>
              <a:rPr lang="sl-SI" sz="2800" dirty="0">
                <a:solidFill>
                  <a:schemeClr val="tx1"/>
                </a:solidFill>
                <a:latin typeface="+mn-lt"/>
                <a:cs typeface="+mn-cs"/>
              </a:rPr>
              <a:t> bodies by </a:t>
            </a:r>
            <a:r>
              <a:rPr lang="sl-SI" sz="2800" dirty="0" err="1">
                <a:solidFill>
                  <a:schemeClr val="tx1"/>
                </a:solidFill>
                <a:latin typeface="+mn-lt"/>
                <a:cs typeface="+mn-cs"/>
              </a:rPr>
              <a:t>constitution</a:t>
            </a:r>
            <a:r>
              <a:rPr lang="sl-SI" sz="2800" dirty="0">
                <a:solidFill>
                  <a:schemeClr val="tx1"/>
                </a:solidFill>
                <a:latin typeface="+mn-lt"/>
                <a:cs typeface="+mn-cs"/>
              </a:rPr>
              <a:t>/law</a:t>
            </a:r>
          </a:p>
        </p:txBody>
      </p:sp>
      <p:sp>
        <p:nvSpPr>
          <p:cNvPr id="6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619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797" y="34816"/>
            <a:ext cx="8596313" cy="747712"/>
          </a:xfrm>
        </p:spPr>
        <p:txBody>
          <a:bodyPr/>
          <a:lstStyle/>
          <a:p>
            <a:r>
              <a:rPr lang="sl-SI" altLang="sl-SI" sz="3600" b="1" dirty="0" smtClean="0"/>
              <a:t>Regulatory loop </a:t>
            </a:r>
            <a:r>
              <a:rPr lang="sl-SI" altLang="sl-SI" sz="1400" dirty="0" smtClean="0"/>
              <a:t>(Virant, 2009)</a:t>
            </a:r>
            <a:endParaRPr lang="sl-SI" altLang="sl-SI" sz="14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sl-SI" altLang="sl-SI" sz="2800"/>
          </a:p>
          <a:p>
            <a:pPr>
              <a:buFontTx/>
              <a:buNone/>
            </a:pPr>
            <a:endParaRPr lang="sl-SI" altLang="sl-SI" sz="28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4948012"/>
              </p:ext>
            </p:extLst>
          </p:nvPr>
        </p:nvGraphicFramePr>
        <p:xfrm>
          <a:off x="-396552" y="980728"/>
          <a:ext cx="78597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60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715" y="4628158"/>
            <a:ext cx="5472608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altLang="sl-SI" sz="2400" dirty="0" err="1" smtClean="0"/>
              <a:t>Smart</a:t>
            </a:r>
            <a:r>
              <a:rPr lang="sl-SI" altLang="sl-SI" sz="2400" dirty="0" smtClean="0"/>
              <a:t>/better regulation </a:t>
            </a:r>
            <a:r>
              <a:rPr lang="sl-SI" altLang="sl-SI" sz="2400" dirty="0" err="1" smtClean="0"/>
              <a:t>goa</a:t>
            </a:r>
            <a:r>
              <a:rPr lang="sl-SI" altLang="sl-SI" sz="2400" dirty="0" err="1" smtClean="0"/>
              <a:t>ls</a:t>
            </a:r>
            <a:r>
              <a:rPr lang="sl-SI" altLang="sl-SI" sz="2400" dirty="0" smtClean="0"/>
              <a:t>: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sl-SI" altLang="sl-SI" sz="2400" dirty="0" smtClean="0"/>
              <a:t>Policies‘ o</a:t>
            </a:r>
            <a:r>
              <a:rPr lang="en-US" altLang="sl-SI" sz="2400" dirty="0" err="1" smtClean="0"/>
              <a:t>ptimization</a:t>
            </a:r>
            <a:endParaRPr lang="sl-SI" altLang="sl-SI" sz="2400" dirty="0" smtClean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altLang="sl-SI" sz="2400" dirty="0" smtClean="0"/>
              <a:t>Welfare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altLang="sl-SI" sz="2400" dirty="0" smtClean="0"/>
              <a:t>Competitiveness</a:t>
            </a:r>
            <a:endParaRPr lang="en-US" altLang="sl-SI" sz="2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35543989"/>
              </p:ext>
            </p:extLst>
          </p:nvPr>
        </p:nvGraphicFramePr>
        <p:xfrm>
          <a:off x="6372200" y="788894"/>
          <a:ext cx="3203848" cy="5903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2438586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6630" y="0"/>
            <a:ext cx="9144000" cy="922432"/>
          </a:xfrm>
        </p:spPr>
        <p:txBody>
          <a:bodyPr>
            <a:noAutofit/>
          </a:bodyPr>
          <a:lstStyle/>
          <a:p>
            <a:r>
              <a:rPr lang="sl-SI" sz="3600" b="1" dirty="0" smtClean="0"/>
              <a:t>SI RIA/PUR (Parliament Resolution 2009)</a:t>
            </a:r>
            <a:endParaRPr lang="sl-SI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63436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grada številke diapozitiva 3"/>
          <p:cNvSpPr txBox="1">
            <a:spLocks/>
          </p:cNvSpPr>
          <p:nvPr/>
        </p:nvSpPr>
        <p:spPr>
          <a:xfrm>
            <a:off x="207176" y="6492875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61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0046" y="836712"/>
            <a:ext cx="2006352" cy="2232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Resolution </a:t>
            </a:r>
            <a:r>
              <a:rPr lang="sl-SI" dirty="0" smtClean="0"/>
              <a:t>(</a:t>
            </a:r>
            <a:r>
              <a:rPr lang="sl-SI" u="sng" dirty="0" err="1" smtClean="0"/>
              <a:t>parliament</a:t>
            </a:r>
            <a:r>
              <a:rPr lang="sl-SI" dirty="0" smtClean="0"/>
              <a:t>) on </a:t>
            </a:r>
            <a:r>
              <a:rPr lang="sl-SI" dirty="0" smtClean="0"/>
              <a:t>normative </a:t>
            </a:r>
            <a:r>
              <a:rPr lang="sl-SI" dirty="0" err="1" smtClean="0"/>
              <a:t>activity</a:t>
            </a:r>
            <a:endParaRPr lang="sl-SI" dirty="0"/>
          </a:p>
        </p:txBody>
      </p:sp>
      <p:sp>
        <p:nvSpPr>
          <p:cNvPr id="3" name="Right Arrow 2"/>
          <p:cNvSpPr/>
          <p:nvPr/>
        </p:nvSpPr>
        <p:spPr>
          <a:xfrm>
            <a:off x="248694" y="3068961"/>
            <a:ext cx="1907704" cy="20162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 smtClean="0"/>
              <a:t>Gov.</a:t>
            </a:r>
            <a:r>
              <a:rPr lang="sl-SI" dirty="0" smtClean="0"/>
              <a:t> </a:t>
            </a:r>
            <a:r>
              <a:rPr lang="sl-SI" dirty="0" err="1" smtClean="0"/>
              <a:t>Rules</a:t>
            </a:r>
            <a:r>
              <a:rPr lang="sl-SI" dirty="0" smtClean="0"/>
              <a:t> of procedure</a:t>
            </a:r>
            <a:endParaRPr lang="sl-SI" dirty="0"/>
          </a:p>
        </p:txBody>
      </p:sp>
      <p:sp>
        <p:nvSpPr>
          <p:cNvPr id="7" name="Right Arrow 6"/>
          <p:cNvSpPr/>
          <p:nvPr/>
        </p:nvSpPr>
        <p:spPr>
          <a:xfrm>
            <a:off x="150046" y="4522688"/>
            <a:ext cx="1907704" cy="20162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 err="1" smtClean="0"/>
              <a:t>Ministry</a:t>
            </a:r>
            <a:r>
              <a:rPr lang="sl-SI" u="sng" dirty="0" smtClean="0"/>
              <a:t> PA </a:t>
            </a:r>
            <a:r>
              <a:rPr lang="sl-SI" dirty="0" smtClean="0"/>
              <a:t>=</a:t>
            </a:r>
            <a:r>
              <a:rPr lang="sl-SI" dirty="0" err="1" smtClean="0"/>
              <a:t>guidelines</a:t>
            </a:r>
            <a:r>
              <a:rPr lang="sl-SI" dirty="0" smtClean="0"/>
              <a:t>, </a:t>
            </a:r>
            <a:r>
              <a:rPr lang="sl-SI" dirty="0" err="1" smtClean="0"/>
              <a:t>portals</a:t>
            </a:r>
            <a:r>
              <a:rPr lang="sl-SI" dirty="0" smtClean="0"/>
              <a:t>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01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532812" cy="47529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G2B</a:t>
            </a:r>
            <a:r>
              <a:rPr lang="en-US" altLang="sl-SI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sl-SI" altLang="sl-SI" dirty="0">
                <a:latin typeface="Arial" charset="0"/>
              </a:rPr>
              <a:t>N</a:t>
            </a:r>
            <a:r>
              <a:rPr lang="en-US" altLang="sl-SI" dirty="0" smtClean="0">
                <a:latin typeface="Arial" charset="0"/>
              </a:rPr>
              <a:t>o </a:t>
            </a:r>
            <a:r>
              <a:rPr lang="en-US" altLang="sl-SI" dirty="0">
                <a:latin typeface="Arial" charset="0"/>
              </a:rPr>
              <a:t>additional acts for </a:t>
            </a:r>
            <a:r>
              <a:rPr lang="en-US" altLang="sl-SI" dirty="0" err="1">
                <a:latin typeface="Arial" charset="0"/>
              </a:rPr>
              <a:t>entrepreneuirals</a:t>
            </a:r>
            <a:endParaRPr lang="en-US" altLang="sl-SI" dirty="0">
              <a:latin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sl-SI" altLang="sl-SI" dirty="0" smtClean="0">
                <a:latin typeface="Arial" charset="0"/>
              </a:rPr>
              <a:t>W</a:t>
            </a:r>
            <a:r>
              <a:rPr lang="en-US" altLang="sl-SI" dirty="0" err="1" smtClean="0">
                <a:latin typeface="Arial" charset="0"/>
              </a:rPr>
              <a:t>orking</a:t>
            </a:r>
            <a:r>
              <a:rPr lang="en-US" altLang="sl-SI" dirty="0" smtClean="0">
                <a:latin typeface="Arial" charset="0"/>
              </a:rPr>
              <a:t> </a:t>
            </a:r>
            <a:r>
              <a:rPr lang="en-US" altLang="sl-SI" dirty="0">
                <a:latin typeface="Arial" charset="0"/>
              </a:rPr>
              <a:t>permits and visas procedures incorporated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sl-SI" altLang="sl-SI" dirty="0">
                <a:latin typeface="Arial" charset="0"/>
              </a:rPr>
              <a:t>R</a:t>
            </a:r>
            <a:r>
              <a:rPr lang="en-US" altLang="sl-SI" dirty="0" err="1" smtClean="0">
                <a:latin typeface="Arial" charset="0"/>
              </a:rPr>
              <a:t>egistration</a:t>
            </a:r>
            <a:r>
              <a:rPr lang="en-US" altLang="sl-SI" dirty="0" smtClean="0">
                <a:latin typeface="Arial" charset="0"/>
              </a:rPr>
              <a:t> </a:t>
            </a:r>
            <a:r>
              <a:rPr lang="en-US" altLang="sl-SI" dirty="0">
                <a:latin typeface="Arial" charset="0"/>
              </a:rPr>
              <a:t>time reduced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sl-SI" altLang="sl-SI" dirty="0">
                <a:latin typeface="Arial" charset="0"/>
              </a:rPr>
              <a:t>O</a:t>
            </a:r>
            <a:r>
              <a:rPr lang="en-US" altLang="sl-SI" dirty="0" smtClean="0">
                <a:latin typeface="Arial" charset="0"/>
              </a:rPr>
              <a:t>ne-stop-shop </a:t>
            </a:r>
            <a:r>
              <a:rPr lang="en-US" altLang="sl-SI" dirty="0">
                <a:latin typeface="Arial" charset="0"/>
              </a:rPr>
              <a:t>for establishing the </a:t>
            </a:r>
            <a:r>
              <a:rPr lang="en-US" altLang="sl-SI" dirty="0" smtClean="0">
                <a:latin typeface="Arial" charset="0"/>
              </a:rPr>
              <a:t>firm</a:t>
            </a:r>
            <a:r>
              <a:rPr lang="sl-SI" altLang="sl-SI" dirty="0" smtClean="0">
                <a:latin typeface="Arial" charset="0"/>
              </a:rPr>
              <a:t> …</a:t>
            </a:r>
            <a:r>
              <a:rPr lang="en-US" altLang="sl-SI" dirty="0" smtClean="0">
                <a:latin typeface="Arial" charset="0"/>
              </a:rPr>
              <a:t> </a:t>
            </a:r>
            <a:endParaRPr lang="en-US" altLang="sl-SI" dirty="0">
              <a:latin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altLang="sl-SI" sz="8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sl-SI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G2C</a:t>
            </a:r>
            <a:r>
              <a:rPr lang="en-US" altLang="sl-SI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sl-SI" altLang="sl-SI" dirty="0" smtClean="0">
                <a:latin typeface="Arial" charset="0"/>
              </a:rPr>
              <a:t>Ex</a:t>
            </a:r>
            <a:r>
              <a:rPr lang="en-US" altLang="sl-SI" dirty="0" smtClean="0">
                <a:latin typeface="Arial" charset="0"/>
                <a:cs typeface="Times New Roman" pitchFamily="18" charset="0"/>
              </a:rPr>
              <a:t>change </a:t>
            </a:r>
            <a:r>
              <a:rPr lang="en-US" altLang="sl-SI" dirty="0">
                <a:latin typeface="Arial" charset="0"/>
                <a:cs typeface="Times New Roman" pitchFamily="18" charset="0"/>
              </a:rPr>
              <a:t>of information from office records between administrative bodies </a:t>
            </a:r>
            <a:endParaRPr lang="en-US" altLang="sl-SI" dirty="0">
              <a:latin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sl-SI" altLang="sl-SI" dirty="0" smtClean="0">
                <a:latin typeface="Arial" charset="0"/>
                <a:cs typeface="Times New Roman" pitchFamily="18" charset="0"/>
              </a:rPr>
              <a:t>A</a:t>
            </a:r>
            <a:r>
              <a:rPr lang="en-US" altLang="sl-SI" dirty="0" err="1" smtClean="0">
                <a:latin typeface="Arial" charset="0"/>
                <a:cs typeface="Times New Roman" pitchFamily="18" charset="0"/>
              </a:rPr>
              <a:t>dministrative</a:t>
            </a:r>
            <a:r>
              <a:rPr lang="en-US" altLang="sl-SI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altLang="sl-SI" dirty="0">
                <a:latin typeface="Arial" charset="0"/>
                <a:cs typeface="Times New Roman" pitchFamily="18" charset="0"/>
              </a:rPr>
              <a:t>taxes by mobile telephone or credit cards</a:t>
            </a:r>
            <a:endParaRPr lang="en-US" altLang="sl-SI" dirty="0">
              <a:latin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sl-SI" altLang="sl-SI" dirty="0" smtClean="0">
                <a:latin typeface="Arial" charset="0"/>
                <a:cs typeface="Times New Roman" pitchFamily="18" charset="0"/>
              </a:rPr>
              <a:t>S</a:t>
            </a:r>
            <a:r>
              <a:rPr lang="en-US" altLang="sl-SI" dirty="0" err="1" smtClean="0">
                <a:latin typeface="Arial" charset="0"/>
                <a:cs typeface="Times New Roman" pitchFamily="18" charset="0"/>
              </a:rPr>
              <a:t>pecial</a:t>
            </a:r>
            <a:r>
              <a:rPr lang="en-US" altLang="sl-SI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altLang="sl-SI" dirty="0">
                <a:latin typeface="Arial" charset="0"/>
                <a:cs typeface="Times New Roman" pitchFamily="18" charset="0"/>
              </a:rPr>
              <a:t>portal with the catalogue of life events, standard forms for administrative </a:t>
            </a:r>
            <a:r>
              <a:rPr lang="en-US" altLang="sl-SI" dirty="0" smtClean="0">
                <a:latin typeface="Arial" charset="0"/>
                <a:cs typeface="Times New Roman" pitchFamily="18" charset="0"/>
              </a:rPr>
              <a:t>procedures</a:t>
            </a:r>
            <a:r>
              <a:rPr lang="sl-SI" altLang="sl-SI" dirty="0" smtClean="0">
                <a:latin typeface="Arial" charset="0"/>
                <a:cs typeface="Times New Roman" pitchFamily="18" charset="0"/>
              </a:rPr>
              <a:t> …</a:t>
            </a:r>
            <a:endParaRPr lang="en-US" altLang="sl-SI" dirty="0">
              <a:latin typeface="Arial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altLang="sl-SI" sz="8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sl-SI" sz="2400" b="1" dirty="0">
                <a:latin typeface="Arial" charset="0"/>
              </a:rPr>
              <a:t>G2G</a:t>
            </a:r>
            <a:r>
              <a:rPr lang="en-US" altLang="sl-SI" sz="2400" dirty="0">
                <a:latin typeface="Arial" charset="0"/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sl-SI" altLang="sl-SI" dirty="0" smtClean="0">
                <a:latin typeface="Arial" charset="0"/>
              </a:rPr>
              <a:t>Data </a:t>
            </a:r>
            <a:r>
              <a:rPr lang="sl-SI" altLang="sl-SI" dirty="0" err="1">
                <a:latin typeface="Arial" charset="0"/>
              </a:rPr>
              <a:t>bases</a:t>
            </a:r>
            <a:r>
              <a:rPr lang="sl-SI" altLang="sl-SI" dirty="0">
                <a:latin typeface="Arial" charset="0"/>
              </a:rPr>
              <a:t> (</a:t>
            </a:r>
            <a:r>
              <a:rPr lang="sl-SI" altLang="sl-SI" dirty="0" err="1">
                <a:latin typeface="Arial" charset="0"/>
              </a:rPr>
              <a:t>opening</a:t>
            </a:r>
            <a:r>
              <a:rPr lang="sl-SI" altLang="sl-SI" dirty="0">
                <a:latin typeface="Arial" charset="0"/>
              </a:rPr>
              <a:t> and inter-connecting), informatization of </a:t>
            </a:r>
            <a:r>
              <a:rPr lang="sl-SI" altLang="sl-SI" dirty="0" err="1">
                <a:latin typeface="Arial" charset="0"/>
              </a:rPr>
              <a:t>processess</a:t>
            </a:r>
            <a:endParaRPr lang="sl-SI" altLang="sl-SI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" name="Ograda številke diapozitiva 3"/>
          <p:cNvSpPr txBox="1">
            <a:spLocks/>
          </p:cNvSpPr>
          <p:nvPr/>
        </p:nvSpPr>
        <p:spPr>
          <a:xfrm>
            <a:off x="207176" y="6492875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62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Removal od adm. barriers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321998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076" y="2100089"/>
            <a:ext cx="6986292" cy="4065215"/>
          </a:xfrm>
          <a:noFill/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1755619"/>
            <a:ext cx="344087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sl-SI" altLang="sl-SI" u="sng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http://e-uprava.gov.si/e-uprava/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23" y="188640"/>
            <a:ext cx="8839200" cy="1127125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sl-SI" altLang="sl-SI" sz="3600" b="1" dirty="0" smtClean="0">
                <a:latin typeface="Arial" charset="0"/>
              </a:rPr>
              <a:t>E-gov in SI</a:t>
            </a:r>
            <a:endParaRPr lang="sl-SI" altLang="sl-SI" sz="3600" b="1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15" y="836712"/>
            <a:ext cx="9180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400" dirty="0" smtClean="0">
                <a:latin typeface="Arial" charset="0"/>
              </a:rPr>
              <a:t>Portal </a:t>
            </a:r>
            <a:r>
              <a:rPr lang="sl-SI" altLang="sl-SI" sz="2400" dirty="0">
                <a:latin typeface="Arial" charset="0"/>
              </a:rPr>
              <a:t>“e-government” </a:t>
            </a:r>
            <a:r>
              <a:rPr lang="sl-SI" altLang="sl-SI" sz="2400" dirty="0" err="1">
                <a:latin typeface="Arial" charset="0"/>
              </a:rPr>
              <a:t>services</a:t>
            </a:r>
            <a:r>
              <a:rPr lang="sl-SI" altLang="sl-SI" sz="2400" dirty="0">
                <a:latin typeface="Arial" charset="0"/>
              </a:rPr>
              <a:t> for citizens </a:t>
            </a:r>
            <a:r>
              <a:rPr lang="sl-SI" altLang="sl-SI" sz="2400" dirty="0" smtClean="0">
                <a:latin typeface="Arial" charset="0"/>
              </a:rPr>
              <a:t>(tax </a:t>
            </a:r>
            <a:r>
              <a:rPr lang="sl-SI" altLang="sl-SI" sz="2400" dirty="0" err="1" smtClean="0">
                <a:latin typeface="Arial" charset="0"/>
              </a:rPr>
              <a:t>report</a:t>
            </a:r>
            <a:r>
              <a:rPr lang="sl-SI" altLang="sl-SI" sz="2400" dirty="0" smtClean="0">
                <a:latin typeface="Arial" charset="0"/>
              </a:rPr>
              <a:t>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400" dirty="0">
                <a:latin typeface="Arial" charset="0"/>
              </a:rPr>
              <a:t>S</a:t>
            </a:r>
            <a:r>
              <a:rPr lang="sl-SI" altLang="sl-SI" sz="2400" dirty="0" smtClean="0">
                <a:latin typeface="Arial" charset="0"/>
              </a:rPr>
              <a:t>ervices </a:t>
            </a:r>
            <a:r>
              <a:rPr lang="sl-SI" altLang="sl-SI" sz="2400" dirty="0">
                <a:latin typeface="Arial" charset="0"/>
              </a:rPr>
              <a:t>for </a:t>
            </a:r>
            <a:r>
              <a:rPr lang="sl-SI" altLang="sl-SI" sz="2400" dirty="0" err="1" smtClean="0">
                <a:latin typeface="Arial" charset="0"/>
              </a:rPr>
              <a:t>businesses</a:t>
            </a:r>
            <a:r>
              <a:rPr lang="sl-SI" altLang="sl-SI" sz="2400" dirty="0" smtClean="0">
                <a:latin typeface="Arial" charset="0"/>
              </a:rPr>
              <a:t>, </a:t>
            </a:r>
            <a:r>
              <a:rPr lang="sl-SI" altLang="sl-SI" sz="2400" dirty="0" err="1" smtClean="0">
                <a:latin typeface="Arial" charset="0"/>
              </a:rPr>
              <a:t>standardization</a:t>
            </a:r>
            <a:r>
              <a:rPr lang="sl-SI" altLang="sl-SI" sz="2400" dirty="0" smtClean="0">
                <a:latin typeface="Arial" charset="0"/>
              </a:rPr>
              <a:t> </a:t>
            </a:r>
            <a:r>
              <a:rPr lang="sl-SI" altLang="sl-SI" sz="2400" dirty="0">
                <a:latin typeface="Arial" charset="0"/>
              </a:rPr>
              <a:t>of </a:t>
            </a:r>
            <a:r>
              <a:rPr lang="sl-SI" altLang="sl-SI" sz="2400" dirty="0" smtClean="0">
                <a:latin typeface="Arial" charset="0"/>
              </a:rPr>
              <a:t>information/forms</a:t>
            </a:r>
            <a:r>
              <a:rPr lang="sl-SI" altLang="sl-SI" i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sl-SI" altLang="sl-SI" i="1" dirty="0" smtClean="0">
                <a:solidFill>
                  <a:schemeClr val="folHlink"/>
                </a:solidFill>
                <a:latin typeface="Arial" charset="0"/>
              </a:rPr>
              <a:t>…</a:t>
            </a:r>
            <a:endParaRPr lang="sl-SI" altLang="sl-SI" sz="2400" dirty="0">
              <a:latin typeface="Arial" charset="0"/>
            </a:endParaRPr>
          </a:p>
        </p:txBody>
      </p:sp>
      <p:sp>
        <p:nvSpPr>
          <p:cNvPr id="10" name="Ograda številke diapozitiva 3"/>
          <p:cNvSpPr txBox="1">
            <a:spLocks/>
          </p:cNvSpPr>
          <p:nvPr/>
        </p:nvSpPr>
        <p:spPr>
          <a:xfrm>
            <a:off x="207176" y="6492875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63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0997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4582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altLang="sl-SI" sz="2800" b="1" dirty="0">
              <a:latin typeface="Arial" charset="0"/>
            </a:endParaRPr>
          </a:p>
          <a:p>
            <a:pPr>
              <a:buFont typeface="Wingdings" pitchFamily="2" charset="2"/>
              <a:buChar char="è"/>
            </a:pPr>
            <a:endParaRPr lang="sl-SI" altLang="sl-SI" sz="3600" dirty="0">
              <a:latin typeface="Arial" charset="0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305973" y="1484784"/>
            <a:ext cx="8758422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71575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endParaRPr lang="sl-SI" altLang="sl-SI" sz="3600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sz="2000" dirty="0" smtClean="0">
              <a:latin typeface="Arial" charset="0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4004385" y="188640"/>
            <a:ext cx="1083568" cy="1058416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 smtClean="0"/>
              <a:t> 9.</a:t>
            </a:r>
            <a:endParaRPr lang="sl-SI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604474" y="1340768"/>
            <a:ext cx="6090285" cy="17963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TQM </a:t>
            </a:r>
            <a:r>
              <a:rPr lang="sl-SI" altLang="sl-SI" sz="3200" b="1" dirty="0" smtClean="0">
                <a:latin typeface="Arial" charset="0"/>
              </a:rPr>
              <a:t>in </a:t>
            </a:r>
            <a:r>
              <a:rPr lang="sl-SI" altLang="sl-SI" sz="3200" b="1" dirty="0">
                <a:latin typeface="Arial" charset="0"/>
              </a:rPr>
              <a:t>SI within EU</a:t>
            </a:r>
            <a:endParaRPr lang="sl-SI" alt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Ograda številke diapozitiva 3"/>
          <p:cNvSpPr txBox="1">
            <a:spLocks/>
          </p:cNvSpPr>
          <p:nvPr/>
        </p:nvSpPr>
        <p:spPr>
          <a:xfrm>
            <a:off x="207176" y="6492875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64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il_fi" descr="http://www.eipa.eu/files/File/CAF/CAF_Model_EN_Numbered_WEB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007" y="3356992"/>
            <a:ext cx="718435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862889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9A6F7-93B3-402A-B3E9-E0809DCBBBCE}" type="slidenum">
              <a:rPr lang="sl-SI" altLang="sl-SI"/>
              <a:pPr>
                <a:defRPr/>
              </a:pPr>
              <a:t>65</a:t>
            </a:fld>
            <a:endParaRPr lang="sl-SI" altLang="sl-SI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2030" y="116632"/>
            <a:ext cx="90360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b="1" dirty="0" smtClean="0">
                <a:latin typeface="Arial" pitchFamily="34" charset="0"/>
              </a:rPr>
              <a:t>Inter- and </a:t>
            </a:r>
            <a:r>
              <a:rPr lang="sl-SI" altLang="sl-SI" sz="3600" b="1" dirty="0" err="1" smtClean="0">
                <a:latin typeface="Arial" pitchFamily="34" charset="0"/>
              </a:rPr>
              <a:t>national</a:t>
            </a:r>
            <a:r>
              <a:rPr lang="sl-SI" altLang="sl-SI" sz="3600" b="1" dirty="0" smtClean="0">
                <a:latin typeface="Arial" pitchFamily="34" charset="0"/>
              </a:rPr>
              <a:t> </a:t>
            </a:r>
            <a:r>
              <a:rPr lang="sl-SI" altLang="sl-SI" sz="3600" b="1" dirty="0" err="1" smtClean="0">
                <a:latin typeface="Arial" pitchFamily="34" charset="0"/>
              </a:rPr>
              <a:t>awards</a:t>
            </a:r>
            <a:r>
              <a:rPr lang="sl-SI" altLang="sl-SI" sz="3600" b="1" dirty="0" smtClean="0">
                <a:latin typeface="Arial" pitchFamily="34" charset="0"/>
              </a:rPr>
              <a:t> in TQM</a:t>
            </a:r>
            <a:endParaRPr lang="sl-SI" altLang="sl-SI" sz="3600" b="1" dirty="0">
              <a:latin typeface="Arial" pitchFamily="34" charset="0"/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7991475" y="573405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323850" y="5876925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" name="Ograda številke diapozitiva 3"/>
          <p:cNvSpPr txBox="1">
            <a:spLocks/>
          </p:cNvSpPr>
          <p:nvPr/>
        </p:nvSpPr>
        <p:spPr>
          <a:xfrm>
            <a:off x="207176" y="6492875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65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0" y="908720"/>
            <a:ext cx="9144000" cy="5949280"/>
            <a:chOff x="0" y="908720"/>
            <a:chExt cx="9144000" cy="5949280"/>
          </a:xfrm>
        </p:grpSpPr>
        <p:pic>
          <p:nvPicPr>
            <p:cNvPr id="16" name="Picture 3" descr="WORLD_20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03363"/>
              <a:ext cx="9144000" cy="535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5"/>
            <p:cNvSpPr>
              <a:spLocks noChangeArrowheads="1"/>
            </p:cNvSpPr>
            <p:nvPr/>
          </p:nvSpPr>
          <p:spPr bwMode="auto">
            <a:xfrm rot="1563210">
              <a:off x="7380288" y="2276475"/>
              <a:ext cx="504825" cy="792163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1187450" y="2133600"/>
              <a:ext cx="1511300" cy="1079500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3946808" y="1862313"/>
              <a:ext cx="1295202" cy="1206647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7019925" y="3213100"/>
              <a:ext cx="1439863" cy="584775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l-SI" altLang="sl-SI" sz="1600" b="1" dirty="0" err="1" smtClean="0">
                  <a:latin typeface="Tahoma" pitchFamily="34" charset="0"/>
                </a:rPr>
                <a:t>Deming</a:t>
              </a:r>
              <a:r>
                <a:rPr lang="sl-SI" altLang="sl-SI" sz="1600" b="1" dirty="0" smtClean="0">
                  <a:latin typeface="Tahoma" pitchFamily="34" charset="0"/>
                </a:rPr>
                <a:t>, </a:t>
              </a:r>
              <a:r>
                <a:rPr lang="sl-SI" altLang="sl-SI" sz="1600" b="1" dirty="0">
                  <a:latin typeface="Tahoma" pitchFamily="34" charset="0"/>
                </a:rPr>
                <a:t>1951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755650" y="3357563"/>
              <a:ext cx="2232025" cy="581025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l-SI" altLang="sl-SI" sz="1600" b="1">
                  <a:latin typeface="Tahoma" pitchFamily="34" charset="0"/>
                </a:rPr>
                <a:t>Malcolm Baldrige NQA, 1988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3509962" y="908720"/>
              <a:ext cx="2232026" cy="862012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15000"/>
                </a:spcBef>
              </a:pPr>
              <a:r>
                <a:rPr lang="sl-SI" altLang="sl-SI" sz="1600" b="1" dirty="0">
                  <a:latin typeface="Tahoma" pitchFamily="34" charset="0"/>
                </a:rPr>
                <a:t>European Quality Award, 1992,</a:t>
              </a:r>
            </a:p>
            <a:p>
              <a:pPr>
                <a:spcBef>
                  <a:spcPct val="15000"/>
                </a:spcBef>
              </a:pPr>
              <a:r>
                <a:rPr lang="sl-SI" altLang="sl-SI" sz="1600" b="1" dirty="0">
                  <a:latin typeface="Tahoma" pitchFamily="34" charset="0"/>
                </a:rPr>
                <a:t>i</a:t>
              </a:r>
              <a:r>
                <a:rPr lang="sl-SI" altLang="sl-SI" sz="1600" b="1" dirty="0" smtClean="0">
                  <a:latin typeface="Tahoma" pitchFamily="34" charset="0"/>
                </a:rPr>
                <a:t>n </a:t>
              </a:r>
              <a:r>
                <a:rPr lang="sl-SI" altLang="sl-SI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SI </a:t>
              </a:r>
              <a:r>
                <a:rPr lang="sl-SI" altLang="sl-SI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PRSPO, </a:t>
              </a:r>
              <a:r>
                <a:rPr lang="sl-SI" altLang="sl-SI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1998-</a:t>
              </a:r>
              <a:endParaRPr lang="sl-SI" altLang="sl-SI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1315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462" y="0"/>
            <a:ext cx="8740775" cy="579437"/>
          </a:xfrm>
        </p:spPr>
        <p:txBody>
          <a:bodyPr/>
          <a:lstStyle/>
          <a:p>
            <a:pPr algn="ctr"/>
            <a:r>
              <a:rPr lang="sl-SI" altLang="sl-SI" sz="3200" b="1" dirty="0" smtClean="0">
                <a:latin typeface="Arial" pitchFamily="34" charset="0"/>
              </a:rPr>
              <a:t>TQM</a:t>
            </a:r>
            <a:r>
              <a:rPr lang="sl-SI" altLang="sl-SI" sz="3200" dirty="0" smtClean="0">
                <a:latin typeface="Arial" pitchFamily="34" charset="0"/>
              </a:rPr>
              <a:t> </a:t>
            </a:r>
            <a:r>
              <a:rPr lang="sl-SI" altLang="sl-SI" sz="3200" b="1" dirty="0" smtClean="0">
                <a:latin typeface="Arial" pitchFamily="34" charset="0"/>
              </a:rPr>
              <a:t>in SI PAR </a:t>
            </a:r>
            <a:r>
              <a:rPr lang="sl-SI" altLang="sl-SI" sz="3200" b="1" dirty="0" err="1" smtClean="0">
                <a:latin typeface="Arial" pitchFamily="34" charset="0"/>
              </a:rPr>
              <a:t>strategies</a:t>
            </a:r>
            <a:r>
              <a:rPr lang="sl-SI" altLang="sl-SI" sz="3200" b="1" dirty="0" smtClean="0">
                <a:latin typeface="Arial" pitchFamily="34" charset="0"/>
              </a:rPr>
              <a:t> …</a:t>
            </a:r>
            <a:endParaRPr lang="en-GB" altLang="sl-SI" sz="3200" b="1" dirty="0">
              <a:latin typeface="Arial" pitchFamily="34" charset="0"/>
            </a:endParaRPr>
          </a:p>
        </p:txBody>
      </p:sp>
      <p:grpSp>
        <p:nvGrpSpPr>
          <p:cNvPr id="309253" name="Group 5"/>
          <p:cNvGrpSpPr>
            <a:grpSpLocks/>
          </p:cNvGrpSpPr>
          <p:nvPr/>
        </p:nvGrpSpPr>
        <p:grpSpPr bwMode="auto">
          <a:xfrm>
            <a:off x="0" y="605021"/>
            <a:ext cx="9144000" cy="5792022"/>
            <a:chOff x="1418" y="1418"/>
            <a:chExt cx="14040" cy="9180"/>
          </a:xfrm>
        </p:grpSpPr>
        <p:sp>
          <p:nvSpPr>
            <p:cNvPr id="309254" name="Text Box 6"/>
            <p:cNvSpPr txBox="1">
              <a:spLocks noChangeArrowheads="1"/>
            </p:cNvSpPr>
            <p:nvPr/>
          </p:nvSpPr>
          <p:spPr bwMode="auto">
            <a:xfrm>
              <a:off x="1418" y="1418"/>
              <a:ext cx="14040" cy="91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 altLang="sl-SI"/>
            </a:p>
          </p:txBody>
        </p:sp>
        <p:sp>
          <p:nvSpPr>
            <p:cNvPr id="309255" name="Text Box 7"/>
            <p:cNvSpPr txBox="1">
              <a:spLocks noChangeArrowheads="1"/>
            </p:cNvSpPr>
            <p:nvPr/>
          </p:nvSpPr>
          <p:spPr bwMode="auto">
            <a:xfrm>
              <a:off x="1778" y="1598"/>
              <a:ext cx="468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l-SI" altLang="sl-SI" sz="1200" b="1"/>
                <a:t>GOVERNMENTAL POLICY FOR THE PUBLIC SECTOR</a:t>
              </a:r>
              <a:endParaRPr lang="sl-SI" altLang="sl-SI"/>
            </a:p>
          </p:txBody>
        </p:sp>
        <p:sp>
          <p:nvSpPr>
            <p:cNvPr id="309256" name="Text Box 8"/>
            <p:cNvSpPr txBox="1">
              <a:spLocks noChangeArrowheads="1"/>
            </p:cNvSpPr>
            <p:nvPr/>
          </p:nvSpPr>
          <p:spPr bwMode="auto">
            <a:xfrm>
              <a:off x="8438" y="1598"/>
              <a:ext cx="432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l-SI" altLang="sl-SI" sz="1200" b="1"/>
                <a:t>PRIORITY AREAS AND AIMS</a:t>
              </a:r>
              <a:endParaRPr lang="sl-SI" altLang="sl-SI"/>
            </a:p>
          </p:txBody>
        </p:sp>
        <p:sp>
          <p:nvSpPr>
            <p:cNvPr id="309257" name="Text Box 9"/>
            <p:cNvSpPr txBox="1">
              <a:spLocks noChangeArrowheads="1"/>
            </p:cNvSpPr>
            <p:nvPr/>
          </p:nvSpPr>
          <p:spPr bwMode="auto">
            <a:xfrm>
              <a:off x="1958" y="2678"/>
              <a:ext cx="3060" cy="108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sl-SI" altLang="sl-SI" sz="1000"/>
                <a:t>POSITION STATEMENT ON THE QUALITY AND COMPETITIVENESS OF  PRODUCTS</a:t>
              </a:r>
              <a:endParaRPr lang="sl-SI" altLang="sl-SI"/>
            </a:p>
          </p:txBody>
        </p:sp>
        <p:sp>
          <p:nvSpPr>
            <p:cNvPr id="309258" name="Text Box 10"/>
            <p:cNvSpPr txBox="1">
              <a:spLocks noChangeArrowheads="1"/>
            </p:cNvSpPr>
            <p:nvPr/>
          </p:nvSpPr>
          <p:spPr bwMode="auto">
            <a:xfrm>
              <a:off x="1958" y="4118"/>
              <a:ext cx="3060" cy="126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sl-SI" altLang="sl-SI" sz="1000"/>
                <a:t>STRATEGIC PLAN FOR THE IMPLEMENTATION OF THE PA REFORM PROJECT 1997─1999</a:t>
              </a:r>
              <a:endParaRPr lang="sl-SI" altLang="sl-SI"/>
            </a:p>
          </p:txBody>
        </p:sp>
        <p:sp>
          <p:nvSpPr>
            <p:cNvPr id="309259" name="Text Box 11"/>
            <p:cNvSpPr txBox="1">
              <a:spLocks noChangeArrowheads="1"/>
            </p:cNvSpPr>
            <p:nvPr/>
          </p:nvSpPr>
          <p:spPr bwMode="auto">
            <a:xfrm>
              <a:off x="1958" y="5738"/>
              <a:ext cx="3060" cy="108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sl-SI" altLang="sl-SI" sz="1000"/>
                <a:t>QUALITY POLICY OF THE SLOVENIAN STATE AND PUBLIC ADMINISTRATION 2003</a:t>
              </a:r>
              <a:endParaRPr lang="sl-SI" altLang="sl-SI"/>
            </a:p>
          </p:txBody>
        </p:sp>
        <p:sp>
          <p:nvSpPr>
            <p:cNvPr id="309260" name="Text Box 12"/>
            <p:cNvSpPr txBox="1">
              <a:spLocks noChangeArrowheads="1"/>
            </p:cNvSpPr>
            <p:nvPr/>
          </p:nvSpPr>
          <p:spPr bwMode="auto">
            <a:xfrm>
              <a:off x="1958" y="7178"/>
              <a:ext cx="3060" cy="108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sl-SI" altLang="sl-SI" sz="1000"/>
                <a:t>SLOVENIA`S DEVELOPMENT STRATEGY  2004 (till 2013)</a:t>
              </a:r>
              <a:endParaRPr lang="sl-SI" altLang="sl-SI"/>
            </a:p>
          </p:txBody>
        </p:sp>
        <p:sp>
          <p:nvSpPr>
            <p:cNvPr id="309261" name="Text Box 13"/>
            <p:cNvSpPr txBox="1">
              <a:spLocks noChangeArrowheads="1"/>
            </p:cNvSpPr>
            <p:nvPr/>
          </p:nvSpPr>
          <p:spPr bwMode="auto">
            <a:xfrm>
              <a:off x="1958" y="8618"/>
              <a:ext cx="3060" cy="108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sl-SI" altLang="sl-SI" sz="1000" dirty="0"/>
                <a:t>STRATEGY ON FURTHER DEVELOPMENT OF THE SLOVENIAN PUBLIC SECTOR 2003─20052006─2013</a:t>
              </a:r>
              <a:endParaRPr lang="sl-SI" altLang="sl-SI" dirty="0"/>
            </a:p>
          </p:txBody>
        </p:sp>
        <p:sp>
          <p:nvSpPr>
            <p:cNvPr id="309262" name="Oval 14"/>
            <p:cNvSpPr>
              <a:spLocks noChangeArrowheads="1"/>
            </p:cNvSpPr>
            <p:nvPr/>
          </p:nvSpPr>
          <p:spPr bwMode="auto">
            <a:xfrm>
              <a:off x="10778" y="2498"/>
              <a:ext cx="3600" cy="162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r>
                <a:rPr lang="sl-SI" altLang="sl-SI" sz="1000"/>
                <a:t>- WELL-BEING</a:t>
              </a:r>
            </a:p>
            <a:p>
              <a:pPr algn="l"/>
              <a:r>
                <a:rPr lang="sl-SI" altLang="sl-SI" sz="1000"/>
                <a:t>- COMPETITIVENESS ON FOREIGN EU AND GLOBAL MARKETS</a:t>
              </a:r>
              <a:endParaRPr lang="sl-SI" altLang="sl-SI"/>
            </a:p>
          </p:txBody>
        </p:sp>
        <p:sp>
          <p:nvSpPr>
            <p:cNvPr id="309263" name="Text Box 15"/>
            <p:cNvSpPr txBox="1">
              <a:spLocks noChangeArrowheads="1"/>
            </p:cNvSpPr>
            <p:nvPr/>
          </p:nvSpPr>
          <p:spPr bwMode="auto">
            <a:xfrm>
              <a:off x="6638" y="2678"/>
              <a:ext cx="3060" cy="10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sl-SI" altLang="sl-SI" sz="1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sl-SI" altLang="sl-SI" sz="1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arkets</a:t>
              </a:r>
              <a:r>
                <a:rPr lang="sl-SI" altLang="sl-SI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sl-SI" altLang="sl-SI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sl-SI" altLang="sl-SI" sz="1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Slovenian</a:t>
              </a:r>
              <a:r>
                <a:rPr lang="sl-SI" altLang="sl-SI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sl-SI" altLang="sl-SI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economy)</a:t>
              </a:r>
              <a:endParaRPr lang="sl-SI" altLang="sl-SI" dirty="0"/>
            </a:p>
          </p:txBody>
        </p:sp>
        <p:sp>
          <p:nvSpPr>
            <p:cNvPr id="309264" name="Text Box 16"/>
            <p:cNvSpPr txBox="1">
              <a:spLocks noChangeArrowheads="1"/>
            </p:cNvSpPr>
            <p:nvPr/>
          </p:nvSpPr>
          <p:spPr bwMode="auto">
            <a:xfrm>
              <a:off x="6638" y="5198"/>
              <a:ext cx="3060" cy="9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sl-SI" altLang="sl-SI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</a:t>
              </a:r>
            </a:p>
          </p:txBody>
        </p:sp>
        <p:sp>
          <p:nvSpPr>
            <p:cNvPr id="309265" name="Oval 17"/>
            <p:cNvSpPr>
              <a:spLocks noChangeArrowheads="1"/>
            </p:cNvSpPr>
            <p:nvPr/>
          </p:nvSpPr>
          <p:spPr bwMode="auto">
            <a:xfrm>
              <a:off x="10418" y="4478"/>
              <a:ext cx="4654" cy="288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lvl="1" algn="l">
                <a:buFont typeface="Arial" pitchFamily="34" charset="0"/>
                <a:buChar char="-"/>
              </a:pPr>
              <a:r>
                <a:rPr lang="sl-SI" altLang="sl-SI" sz="1000" dirty="0"/>
                <a:t>LEGALITY, OPENESS, TRANSPARENCY, NEUTRALITY</a:t>
              </a:r>
            </a:p>
            <a:p>
              <a:pPr>
                <a:buFont typeface="Arial" pitchFamily="34" charset="0"/>
                <a:buChar char="-"/>
              </a:pPr>
              <a:r>
                <a:rPr lang="sl-SI" altLang="sl-SI" sz="1000" dirty="0"/>
                <a:t>MONITORING AIMS AND RESULTS </a:t>
              </a:r>
            </a:p>
            <a:p>
              <a:pPr>
                <a:buFont typeface="Arial" pitchFamily="34" charset="0"/>
                <a:buChar char="-"/>
              </a:pPr>
              <a:r>
                <a:rPr lang="sl-SI" altLang="sl-SI" sz="1000" dirty="0"/>
                <a:t>3-E</a:t>
              </a:r>
            </a:p>
            <a:p>
              <a:pPr>
                <a:buFont typeface="Arial" pitchFamily="34" charset="0"/>
                <a:buChar char="-"/>
              </a:pPr>
              <a:r>
                <a:rPr lang="sl-SI" altLang="sl-SI" sz="1000" dirty="0"/>
                <a:t>EU-COMPARED</a:t>
              </a:r>
              <a:r>
                <a:rPr lang="sl-SI" altLang="sl-SI" sz="1200" dirty="0">
                  <a:latin typeface="Times New Roman" pitchFamily="18" charset="0"/>
                </a:rPr>
                <a:t> </a:t>
              </a:r>
              <a:r>
                <a:rPr lang="sl-SI" altLang="sl-SI" sz="1000" dirty="0"/>
                <a:t>LIVING CONDITIONS </a:t>
              </a:r>
              <a:endParaRPr lang="sl-SI" altLang="sl-SI" dirty="0"/>
            </a:p>
          </p:txBody>
        </p:sp>
        <p:sp>
          <p:nvSpPr>
            <p:cNvPr id="309266" name="Text Box 18"/>
            <p:cNvSpPr txBox="1">
              <a:spLocks noChangeArrowheads="1"/>
            </p:cNvSpPr>
            <p:nvPr/>
          </p:nvSpPr>
          <p:spPr bwMode="auto">
            <a:xfrm>
              <a:off x="6638" y="7898"/>
              <a:ext cx="2880" cy="10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sl-SI" altLang="sl-SI" sz="1000" dirty="0" smtClean="0"/>
                <a:t>Economy</a:t>
              </a:r>
              <a:endParaRPr lang="sl-SI" altLang="sl-SI" sz="1000" dirty="0"/>
            </a:p>
            <a:p>
              <a:r>
                <a:rPr lang="sl-SI" altLang="sl-SI" sz="1000" dirty="0"/>
                <a:t>AND</a:t>
              </a:r>
            </a:p>
            <a:p>
              <a:r>
                <a:rPr lang="sl-SI" altLang="sl-SI" sz="1000" dirty="0"/>
                <a:t>the state</a:t>
              </a:r>
              <a:endParaRPr lang="sl-SI" altLang="sl-SI" dirty="0"/>
            </a:p>
          </p:txBody>
        </p:sp>
        <p:sp>
          <p:nvSpPr>
            <p:cNvPr id="309267" name="Oval 19"/>
            <p:cNvSpPr>
              <a:spLocks noChangeArrowheads="1"/>
            </p:cNvSpPr>
            <p:nvPr/>
          </p:nvSpPr>
          <p:spPr bwMode="auto">
            <a:xfrm>
              <a:off x="9878" y="7538"/>
              <a:ext cx="5458" cy="30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lvl="1" algn="l">
                <a:buFont typeface="Arial" pitchFamily="34" charset="0"/>
                <a:buChar char="-"/>
              </a:pPr>
              <a:r>
                <a:rPr lang="sl-SI" altLang="sl-SI" sz="1000" dirty="0"/>
                <a:t>COMPETITIVENESS AND GROWTH OF THE MARKET</a:t>
              </a:r>
            </a:p>
            <a:p>
              <a:pPr>
                <a:buFont typeface="Arial" pitchFamily="34" charset="0"/>
                <a:buChar char="-"/>
              </a:pPr>
              <a:r>
                <a:rPr lang="sl-SI" altLang="sl-SI" sz="1000" dirty="0"/>
                <a:t>EFFICIENT USE OF KNOW-HOW FOR GROWTH AND NEW JOBS</a:t>
              </a:r>
            </a:p>
            <a:p>
              <a:pPr>
                <a:buFont typeface="Arial" pitchFamily="34" charset="0"/>
                <a:buChar char="-"/>
              </a:pPr>
              <a:r>
                <a:rPr lang="sl-SI" altLang="sl-SI" sz="1000" dirty="0"/>
                <a:t>EFFECTIVE AND LESS EXPENSIVE GOVERNMENT</a:t>
              </a:r>
            </a:p>
            <a:p>
              <a:pPr>
                <a:buFont typeface="Arial" pitchFamily="34" charset="0"/>
                <a:buChar char="-"/>
              </a:pPr>
              <a:r>
                <a:rPr lang="sl-SI" altLang="sl-SI" sz="1000" dirty="0"/>
                <a:t>MODERN WELFARE STATE</a:t>
              </a:r>
            </a:p>
            <a:p>
              <a:pPr>
                <a:buFont typeface="Arial" pitchFamily="34" charset="0"/>
                <a:buChar char="-"/>
              </a:pPr>
              <a:r>
                <a:rPr lang="sl-SI" altLang="sl-SI" sz="1000" dirty="0"/>
                <a:t>SUSTAINABLE DEVELOPMENT</a:t>
              </a:r>
              <a:endParaRPr lang="sl-SI" altLang="sl-SI" dirty="0"/>
            </a:p>
          </p:txBody>
        </p:sp>
        <p:sp>
          <p:nvSpPr>
            <p:cNvPr id="309268" name="Line 20"/>
            <p:cNvSpPr>
              <a:spLocks noChangeShapeType="1"/>
            </p:cNvSpPr>
            <p:nvPr/>
          </p:nvSpPr>
          <p:spPr bwMode="auto">
            <a:xfrm>
              <a:off x="5378" y="3038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9269" name="Line 21"/>
            <p:cNvSpPr>
              <a:spLocks noChangeShapeType="1"/>
            </p:cNvSpPr>
            <p:nvPr/>
          </p:nvSpPr>
          <p:spPr bwMode="auto">
            <a:xfrm>
              <a:off x="5378" y="4838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9270" name="Line 22"/>
            <p:cNvSpPr>
              <a:spLocks noChangeShapeType="1"/>
            </p:cNvSpPr>
            <p:nvPr/>
          </p:nvSpPr>
          <p:spPr bwMode="auto">
            <a:xfrm flipV="1">
              <a:off x="5198" y="5738"/>
              <a:ext cx="108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9271" name="Line 23"/>
            <p:cNvSpPr>
              <a:spLocks noChangeShapeType="1"/>
            </p:cNvSpPr>
            <p:nvPr/>
          </p:nvSpPr>
          <p:spPr bwMode="auto">
            <a:xfrm>
              <a:off x="5198" y="7718"/>
              <a:ext cx="10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9272" name="Line 24"/>
            <p:cNvSpPr>
              <a:spLocks noChangeShapeType="1"/>
            </p:cNvSpPr>
            <p:nvPr/>
          </p:nvSpPr>
          <p:spPr bwMode="auto">
            <a:xfrm flipV="1">
              <a:off x="5198" y="8618"/>
              <a:ext cx="108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9273" name="Line 25"/>
            <p:cNvSpPr>
              <a:spLocks noChangeShapeType="1"/>
            </p:cNvSpPr>
            <p:nvPr/>
          </p:nvSpPr>
          <p:spPr bwMode="auto">
            <a:xfrm>
              <a:off x="9878" y="3038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9274" name="Line 26"/>
            <p:cNvSpPr>
              <a:spLocks noChangeShapeType="1"/>
            </p:cNvSpPr>
            <p:nvPr/>
          </p:nvSpPr>
          <p:spPr bwMode="auto">
            <a:xfrm>
              <a:off x="9878" y="5558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9275" name="Line 27"/>
            <p:cNvSpPr>
              <a:spLocks noChangeShapeType="1"/>
            </p:cNvSpPr>
            <p:nvPr/>
          </p:nvSpPr>
          <p:spPr bwMode="auto">
            <a:xfrm>
              <a:off x="9698" y="8258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7" name="Ograda številke diapozitiva 3"/>
          <p:cNvSpPr txBox="1">
            <a:spLocks/>
          </p:cNvSpPr>
          <p:nvPr/>
        </p:nvSpPr>
        <p:spPr>
          <a:xfrm>
            <a:off x="-756592" y="685800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66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66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813538" y="5769124"/>
            <a:ext cx="2696308" cy="681414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altLang="sl-SI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 ON </a:t>
            </a:r>
            <a:r>
              <a:rPr lang="sl-SI" altLang="sl-SI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DEVLOPMENT 2014-2020</a:t>
            </a:r>
            <a:endParaRPr lang="sl-SI" altLang="sl-SI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5004048" y="5436073"/>
            <a:ext cx="35169" cy="529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694548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367588" cy="641350"/>
          </a:xfrm>
        </p:spPr>
        <p:txBody>
          <a:bodyPr/>
          <a:lstStyle/>
          <a:p>
            <a:pPr algn="ctr"/>
            <a:r>
              <a:rPr lang="sl-SI" altLang="sl-SI" sz="3600" b="1" dirty="0">
                <a:latin typeface="Arial" charset="0"/>
              </a:rPr>
              <a:t>QM </a:t>
            </a:r>
            <a:r>
              <a:rPr lang="sl-SI" altLang="sl-SI" sz="3600" b="1" dirty="0" err="1" smtClean="0">
                <a:latin typeface="Arial" charset="0"/>
              </a:rPr>
              <a:t>projects</a:t>
            </a:r>
            <a:r>
              <a:rPr lang="sl-SI" altLang="sl-SI" sz="3600" b="1" dirty="0" smtClean="0">
                <a:latin typeface="Arial" charset="0"/>
              </a:rPr>
              <a:t> 2000-2014</a:t>
            </a:r>
            <a:endParaRPr lang="sl-SI" altLang="sl-SI" sz="3600" b="1" dirty="0">
              <a:latin typeface="Arial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7119" y="2022475"/>
            <a:ext cx="9217024" cy="4652962"/>
          </a:xfrm>
        </p:spPr>
        <p:txBody>
          <a:bodyPr/>
          <a:lstStyle/>
          <a:p>
            <a:pPr>
              <a:spcBef>
                <a:spcPts val="600"/>
              </a:spcBef>
              <a:buFontTx/>
              <a:buChar char="•"/>
            </a:pPr>
            <a:r>
              <a:rPr lang="en-US" altLang="sl-SI" sz="2400" b="1" dirty="0">
                <a:latin typeface="Arial" charset="0"/>
              </a:rPr>
              <a:t>Portal </a:t>
            </a:r>
            <a:r>
              <a:rPr lang="en-US" altLang="sl-SI" sz="2400" dirty="0">
                <a:latin typeface="Arial" charset="0"/>
              </a:rPr>
              <a:t>with the Catalogue of Life Events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sl-SI" sz="2400" dirty="0">
                <a:latin typeface="Arial" charset="0"/>
              </a:rPr>
              <a:t>Standardization of Applications</a:t>
            </a:r>
            <a:r>
              <a:rPr lang="sl-SI" altLang="sl-SI" sz="2400" dirty="0">
                <a:latin typeface="Arial" charset="0"/>
              </a:rPr>
              <a:t>; </a:t>
            </a:r>
            <a:r>
              <a:rPr lang="en-US" altLang="sl-SI" sz="2400" dirty="0">
                <a:latin typeface="Arial" charset="0"/>
              </a:rPr>
              <a:t>Paying Administrative Fees by Credit Cards</a:t>
            </a:r>
            <a:r>
              <a:rPr lang="sl-SI" altLang="sl-SI" sz="2400" dirty="0">
                <a:latin typeface="Arial" charset="0"/>
              </a:rPr>
              <a:t>; </a:t>
            </a:r>
            <a:r>
              <a:rPr lang="en-US" altLang="sl-SI" sz="2400" dirty="0">
                <a:latin typeface="Arial" charset="0"/>
              </a:rPr>
              <a:t>Data Exchange from Official Databases</a:t>
            </a:r>
            <a:r>
              <a:rPr lang="sl-SI" altLang="sl-SI" sz="2400" dirty="0">
                <a:latin typeface="Arial" charset="0"/>
              </a:rPr>
              <a:t> …</a:t>
            </a:r>
            <a:endParaRPr lang="en-US" altLang="sl-SI" sz="2400" dirty="0">
              <a:latin typeface="Arial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sl-SI" sz="2400" dirty="0" smtClean="0">
                <a:latin typeface="Arial" charset="0"/>
              </a:rPr>
              <a:t>Good </a:t>
            </a:r>
            <a:r>
              <a:rPr lang="en-US" altLang="sl-SI" sz="2400" dirty="0">
                <a:latin typeface="Arial" charset="0"/>
              </a:rPr>
              <a:t>Practices – </a:t>
            </a:r>
            <a:r>
              <a:rPr lang="en-US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Governmental Decree </a:t>
            </a:r>
            <a:r>
              <a:rPr lang="sl-SI" alt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citizen </a:t>
            </a:r>
            <a:r>
              <a:rPr lang="sl-SI" altLang="sl-SI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charter</a:t>
            </a:r>
            <a:endParaRPr lang="sl-SI" altLang="sl-SI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altLang="sl-SI" sz="2400" dirty="0" smtClean="0">
                <a:latin typeface="Arial" charset="0"/>
              </a:rPr>
              <a:t>	(</a:t>
            </a:r>
            <a:r>
              <a:rPr lang="sl-SI" altLang="sl-SI" sz="2400" dirty="0" err="1">
                <a:latin typeface="Arial" charset="0"/>
              </a:rPr>
              <a:t>obligatory</a:t>
            </a:r>
            <a:r>
              <a:rPr lang="sl-SI" altLang="sl-SI" sz="2400" dirty="0">
                <a:latin typeface="Arial" charset="0"/>
              </a:rPr>
              <a:t>: </a:t>
            </a:r>
            <a:r>
              <a:rPr lang="sl-SI" altLang="sl-SI" sz="2400" dirty="0" err="1">
                <a:latin typeface="Arial" charset="0"/>
              </a:rPr>
              <a:t>annual</a:t>
            </a:r>
            <a:r>
              <a:rPr lang="sl-SI" altLang="sl-SI" sz="2400" dirty="0">
                <a:latin typeface="Arial" charset="0"/>
              </a:rPr>
              <a:t> </a:t>
            </a:r>
            <a:r>
              <a:rPr lang="en-GB" altLang="sl-SI" sz="2400" dirty="0">
                <a:latin typeface="Arial" charset="0"/>
              </a:rPr>
              <a:t>customer satisfaction surveys </a:t>
            </a:r>
            <a:r>
              <a:rPr lang="sl-SI" altLang="sl-SI" sz="2400" dirty="0">
                <a:latin typeface="Arial" charset="0"/>
              </a:rPr>
              <a:t>(</a:t>
            </a:r>
            <a:r>
              <a:rPr lang="sl-SI" altLang="sl-SI" sz="2400" dirty="0" err="1">
                <a:latin typeface="Arial" charset="0"/>
              </a:rPr>
              <a:t>all</a:t>
            </a:r>
            <a:r>
              <a:rPr lang="sl-SI" altLang="sl-SI" sz="2400" dirty="0">
                <a:latin typeface="Arial" charset="0"/>
              </a:rPr>
              <a:t> PA) </a:t>
            </a:r>
            <a:r>
              <a:rPr lang="sl-SI" altLang="sl-SI" sz="2400" dirty="0" smtClean="0">
                <a:latin typeface="Arial" charset="0"/>
              </a:rPr>
              <a:t>	</a:t>
            </a:r>
            <a:r>
              <a:rPr lang="en-GB" altLang="sl-SI" sz="2400" dirty="0" smtClean="0">
                <a:latin typeface="Arial" charset="0"/>
              </a:rPr>
              <a:t>and </a:t>
            </a:r>
            <a:r>
              <a:rPr lang="sl-SI" altLang="sl-SI" sz="2400" dirty="0" err="1">
                <a:latin typeface="Arial" charset="0"/>
              </a:rPr>
              <a:t>monthly</a:t>
            </a:r>
            <a:r>
              <a:rPr lang="sl-SI" altLang="sl-SI" sz="2400" dirty="0">
                <a:latin typeface="Arial" charset="0"/>
              </a:rPr>
              <a:t> </a:t>
            </a:r>
            <a:r>
              <a:rPr lang="sl-SI" altLang="sl-SI" sz="2400" dirty="0">
                <a:latin typeface="Arial" charset="0"/>
              </a:rPr>
              <a:t>B</a:t>
            </a:r>
            <a:r>
              <a:rPr lang="en-GB" altLang="sl-SI" sz="2400" dirty="0" err="1">
                <a:latin typeface="Arial" charset="0"/>
              </a:rPr>
              <a:t>arometer</a:t>
            </a:r>
            <a:r>
              <a:rPr lang="en-GB" altLang="sl-SI" sz="2400" dirty="0">
                <a:latin typeface="Arial" charset="0"/>
              </a:rPr>
              <a:t> </a:t>
            </a:r>
            <a:r>
              <a:rPr lang="sl-SI" altLang="sl-SI" sz="2400" dirty="0">
                <a:latin typeface="Arial" charset="0"/>
              </a:rPr>
              <a:t>…)</a:t>
            </a:r>
            <a:endParaRPr lang="sl-SI" altLang="sl-SI" sz="2400" dirty="0">
              <a:latin typeface="Arial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sl-SI" sz="2400" b="1" dirty="0" smtClean="0">
                <a:latin typeface="Arial" charset="0"/>
              </a:rPr>
              <a:t>Performance </a:t>
            </a:r>
            <a:r>
              <a:rPr lang="en-US" altLang="sl-SI" sz="2400" b="1" dirty="0">
                <a:latin typeface="Arial" charset="0"/>
              </a:rPr>
              <a:t>Measurement </a:t>
            </a:r>
            <a:r>
              <a:rPr lang="sl-SI" altLang="sl-SI" sz="2400" b="1" dirty="0" smtClean="0">
                <a:latin typeface="Arial" charset="0"/>
              </a:rPr>
              <a:t>in PA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sl-SI" sz="2400" b="1" dirty="0" smtClean="0">
                <a:latin typeface="Arial" charset="0"/>
              </a:rPr>
              <a:t>Conferences </a:t>
            </a:r>
            <a:r>
              <a:rPr lang="en-US" altLang="sl-SI" sz="2400" b="1" dirty="0">
                <a:latin typeface="Arial" charset="0"/>
              </a:rPr>
              <a:t>on QM</a:t>
            </a:r>
            <a:r>
              <a:rPr lang="sl-SI" altLang="sl-SI" sz="2400" dirty="0">
                <a:latin typeface="Arial" charset="0"/>
              </a:rPr>
              <a:t>, </a:t>
            </a:r>
            <a:r>
              <a:rPr lang="en-US" altLang="sl-SI" sz="2400" dirty="0">
                <a:latin typeface="Arial" charset="0"/>
              </a:rPr>
              <a:t>Good Practices</a:t>
            </a:r>
            <a:r>
              <a:rPr lang="sl-SI" altLang="sl-SI" sz="2400" dirty="0">
                <a:latin typeface="Arial" charset="0"/>
              </a:rPr>
              <a:t> and CAF</a:t>
            </a:r>
            <a:endParaRPr lang="en-US" altLang="sl-SI" sz="2400" dirty="0">
              <a:latin typeface="Arial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sl-SI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TQM </a:t>
            </a:r>
            <a:r>
              <a:rPr lang="sl-SI" altLang="sl-SI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tools</a:t>
            </a:r>
            <a:r>
              <a:rPr lang="sl-SI" altLang="sl-SI" sz="2400" dirty="0" smtClean="0">
                <a:latin typeface="Arial" charset="0"/>
              </a:rPr>
              <a:t>: </a:t>
            </a:r>
            <a:r>
              <a:rPr lang="en-US" altLang="sl-SI" sz="2400" dirty="0" smtClean="0">
                <a:latin typeface="Arial" charset="0"/>
              </a:rPr>
              <a:t>ISO </a:t>
            </a:r>
            <a:r>
              <a:rPr lang="en-US" altLang="sl-SI" sz="2400" dirty="0" smtClean="0">
                <a:latin typeface="Arial" charset="0"/>
              </a:rPr>
              <a:t>(</a:t>
            </a:r>
            <a:r>
              <a:rPr lang="sl-SI" altLang="sl-SI" sz="2400" dirty="0" smtClean="0">
                <a:latin typeface="Arial" charset="0"/>
              </a:rPr>
              <a:t>since 19</a:t>
            </a:r>
            <a:r>
              <a:rPr lang="en-US" altLang="sl-SI" sz="2400" dirty="0" smtClean="0">
                <a:latin typeface="Arial" charset="0"/>
              </a:rPr>
              <a:t>99</a:t>
            </a:r>
            <a:r>
              <a:rPr lang="en-US" altLang="sl-SI" sz="2400" dirty="0">
                <a:latin typeface="Arial" charset="0"/>
              </a:rPr>
              <a:t>) and CAF </a:t>
            </a:r>
            <a:r>
              <a:rPr lang="en-US" altLang="sl-SI" sz="2400" dirty="0" smtClean="0">
                <a:latin typeface="Arial" charset="0"/>
              </a:rPr>
              <a:t>(</a:t>
            </a:r>
            <a:r>
              <a:rPr lang="sl-SI" altLang="sl-SI" sz="2400" dirty="0" smtClean="0">
                <a:latin typeface="Arial" charset="0"/>
              </a:rPr>
              <a:t>2002-</a:t>
            </a:r>
            <a:r>
              <a:rPr lang="en-US" altLang="sl-SI" sz="2400" dirty="0" smtClean="0">
                <a:latin typeface="Arial" charset="0"/>
              </a:rPr>
              <a:t>)</a:t>
            </a:r>
            <a:r>
              <a:rPr lang="sl-SI" altLang="sl-SI" sz="2400" dirty="0" smtClean="0">
                <a:latin typeface="Arial" charset="0"/>
              </a:rPr>
              <a:t> …</a:t>
            </a:r>
            <a:endParaRPr lang="en-US" altLang="sl-SI" sz="2400" dirty="0">
              <a:latin typeface="Arial" charset="0"/>
            </a:endParaRPr>
          </a:p>
        </p:txBody>
      </p:sp>
      <p:pic>
        <p:nvPicPr>
          <p:cNvPr id="132100" name="Picture 4" descr="bs01316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5113" y="188913"/>
            <a:ext cx="979487" cy="177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grada številke diapozitiva 3"/>
          <p:cNvSpPr txBox="1">
            <a:spLocks/>
          </p:cNvSpPr>
          <p:nvPr/>
        </p:nvSpPr>
        <p:spPr>
          <a:xfrm>
            <a:off x="207176" y="6310312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67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25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96313" cy="641350"/>
          </a:xfrm>
        </p:spPr>
        <p:txBody>
          <a:bodyPr/>
          <a:lstStyle/>
          <a:p>
            <a:r>
              <a:rPr lang="en-GB" altLang="sl-SI" sz="3600" b="1" dirty="0" smtClean="0">
                <a:latin typeface="Arial" pitchFamily="34" charset="0"/>
              </a:rPr>
              <a:t>U</a:t>
            </a:r>
            <a:r>
              <a:rPr lang="sl-SI" altLang="sl-SI" sz="3600" b="1" dirty="0" smtClean="0">
                <a:latin typeface="Arial" pitchFamily="34" charset="0"/>
              </a:rPr>
              <a:t>sage of TQM </a:t>
            </a:r>
            <a:r>
              <a:rPr lang="sl-SI" altLang="sl-SI" sz="3600" b="1" dirty="0" err="1" smtClean="0">
                <a:latin typeface="Arial" pitchFamily="34" charset="0"/>
              </a:rPr>
              <a:t>tools</a:t>
            </a:r>
            <a:r>
              <a:rPr lang="sl-SI" altLang="sl-SI" sz="3600" b="1" dirty="0" smtClean="0">
                <a:latin typeface="Arial" pitchFamily="34" charset="0"/>
              </a:rPr>
              <a:t> in SI (2008)</a:t>
            </a:r>
            <a:endParaRPr lang="en-GB" altLang="sl-SI" sz="3600" b="1" dirty="0">
              <a:latin typeface="Arial" pitchFamily="34" charset="0"/>
            </a:endParaRPr>
          </a:p>
        </p:txBody>
      </p:sp>
      <p:graphicFrame>
        <p:nvGraphicFramePr>
          <p:cNvPr id="317671" name="Group 2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844161"/>
              </p:ext>
            </p:extLst>
          </p:nvPr>
        </p:nvGraphicFramePr>
        <p:xfrm>
          <a:off x="179388" y="981075"/>
          <a:ext cx="8659812" cy="5472113"/>
        </p:xfrm>
        <a:graphic>
          <a:graphicData uri="http://schemas.openxmlformats.org/drawingml/2006/table">
            <a:tbl>
              <a:tblPr/>
              <a:tblGrid>
                <a:gridCol w="1730375"/>
                <a:gridCol w="1731962"/>
                <a:gridCol w="1731963"/>
                <a:gridCol w="1733550"/>
                <a:gridCol w="1731962"/>
              </a:tblGrid>
              <a:tr h="10414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TQM tool</a:t>
                      </a:r>
                      <a:endParaRPr kumimoji="0" lang="en-GB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Used in the</a:t>
                      </a:r>
                      <a:endParaRPr kumimoji="0" lang="sl-SI" altLang="sl-SI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Slovenian</a:t>
                      </a:r>
                      <a:endParaRPr kumimoji="0" lang="sl-SI" altLang="sl-SI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 from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Estimated</a:t>
                      </a:r>
                      <a:endParaRPr kumimoji="0" lang="sl-SI" altLang="sl-SI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no. of users</a:t>
                      </a:r>
                      <a:endParaRPr kumimoji="0" lang="sl-SI" altLang="sl-SI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 2008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of users</a:t>
                      </a:r>
                      <a:endParaRPr kumimoji="0" lang="sl-SI" altLang="sl-SI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 state and</a:t>
                      </a:r>
                      <a:endParaRPr kumimoji="0" lang="sl-SI" altLang="sl-SI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non-state</a:t>
                      </a: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of users</a:t>
                      </a:r>
                      <a:endParaRPr kumimoji="0" lang="sl-SI" altLang="sl-SI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</a:t>
                      </a: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levels of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entral</a:t>
                      </a: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oca</a:t>
                      </a: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ISO</a:t>
                      </a: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9000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standards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1996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(more </a:t>
                      </a:r>
                      <a:r>
                        <a:rPr kumimoji="0" lang="sl-SI" alt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from </a:t>
                      </a:r>
                      <a:r>
                        <a:rPr kumimoji="0" lang="en-GB" alt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2000 on)</a:t>
                      </a:r>
                      <a:endParaRPr kumimoji="0" lang="en-GB" alt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State:  </a:t>
                      </a: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90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Non-state:</a:t>
                      </a: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Central:    10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Local:       90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CAF</a:t>
                      </a:r>
                      <a:r>
                        <a:rPr kumimoji="0" lang="en-GB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State:  </a:t>
                      </a: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80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Non-state:</a:t>
                      </a: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Central:    </a:t>
                      </a: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Local:       </a:t>
                      </a: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EFQM</a:t>
                      </a: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State:  </a:t>
                      </a: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100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Non-state:</a:t>
                      </a: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0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Central:    10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Local:       90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Satisfaction</a:t>
                      </a:r>
                      <a:endParaRPr kumimoji="0" lang="sl-SI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Surveys</a:t>
                      </a:r>
                      <a:endParaRPr kumimoji="0" lang="sl-SI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sl-SI" alt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annual</a:t>
                      </a: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GB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2005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400</a:t>
                      </a: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obliged,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carried out in</a:t>
                      </a: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cca</a:t>
                      </a:r>
                      <a:r>
                        <a:rPr kumimoji="0" lang="en-GB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150</a:t>
                      </a:r>
                      <a:endParaRPr kumimoji="0" lang="en-GB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State:  </a:t>
                      </a: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80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Non-state:</a:t>
                      </a: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Central:    </a:t>
                      </a: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35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Local:       </a:t>
                      </a: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14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Barometer</a:t>
                      </a:r>
                      <a:endParaRPr kumimoji="0" lang="sl-SI" altLang="sl-SI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of Quality</a:t>
                      </a:r>
                      <a:endParaRPr kumimoji="0" lang="sl-SI" altLang="sl-SI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monthly)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2006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State:  </a:t>
                      </a: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100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Non-state:</a:t>
                      </a: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0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Central:    10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Local:       90</a:t>
                      </a:r>
                      <a:endParaRPr kumimoji="0" lang="en-GB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grada številke diapozitiva 3"/>
          <p:cNvSpPr txBox="1">
            <a:spLocks/>
          </p:cNvSpPr>
          <p:nvPr/>
        </p:nvSpPr>
        <p:spPr>
          <a:xfrm>
            <a:off x="227387" y="6463308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68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69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674807"/>
              </p:ext>
            </p:extLst>
          </p:nvPr>
        </p:nvGraphicFramePr>
        <p:xfrm>
          <a:off x="323528" y="836712"/>
          <a:ext cx="8424936" cy="5269563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865415"/>
                <a:gridCol w="7559521"/>
              </a:tblGrid>
              <a:tr h="294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1919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EUPAN </a:t>
                      </a: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(European Public Administration Network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4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sl-SI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 CAF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Portugal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35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lang="sl-SI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</a:t>
                      </a: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 Resource Center at 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EIPA,</a:t>
                      </a:r>
                      <a:r>
                        <a:rPr lang="sl-SI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Maastricht (NL)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4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sl-SI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r>
                        <a:rPr lang="sl-SI" sz="2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 2002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2nd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(DK)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4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sl-SI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 CAF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assembly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(I), analysis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4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sl-SI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3rd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(NL)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804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sl-SI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2nd</a:t>
                      </a:r>
                      <a:r>
                        <a:rPr lang="sl-SI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assembly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Lx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analysis 2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4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sl-SI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4th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(FL),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edition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»CAF </a:t>
                      </a: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Works« 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4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sl-SI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3rd CAF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assembly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4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sl-SI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5th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(F)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4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4th CAF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assembly</a:t>
                      </a:r>
                      <a:r>
                        <a:rPr lang="sl-SI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(RO)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4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sl-SI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on CAF use 2011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4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sl-SI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5th CAF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assembly</a:t>
                      </a:r>
                      <a:r>
                        <a:rPr lang="sl-SI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(N)</a:t>
                      </a:r>
                      <a:endParaRPr lang="sl-SI" sz="2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4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sl-SI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l-SI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CAF </a:t>
                      </a:r>
                      <a:r>
                        <a:rPr lang="sl-SI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version</a:t>
                      </a:r>
                      <a:endParaRPr lang="sl-SI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0"/>
            <a:ext cx="7367588" cy="6413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l-SI" altLang="sl-SI" dirty="0" smtClean="0">
                <a:latin typeface="Arial" charset="0"/>
              </a:rPr>
              <a:t>CAF in EU &amp; </a:t>
            </a:r>
            <a:r>
              <a:rPr lang="sl-SI" alt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</a:t>
            </a:r>
            <a:r>
              <a:rPr lang="sl-SI" altLang="sl-SI" dirty="0" smtClean="0">
                <a:latin typeface="Arial" charset="0"/>
              </a:rPr>
              <a:t> </a:t>
            </a:r>
            <a:endParaRPr lang="sl-SI" altLang="sl-SI" dirty="0">
              <a:latin typeface="Arial" charset="0"/>
            </a:endParaRPr>
          </a:p>
        </p:txBody>
      </p:sp>
      <p:sp>
        <p:nvSpPr>
          <p:cNvPr id="7" name="Ograda številke diapozitiva 3"/>
          <p:cNvSpPr txBox="1">
            <a:spLocks/>
          </p:cNvSpPr>
          <p:nvPr/>
        </p:nvSpPr>
        <p:spPr>
          <a:xfrm>
            <a:off x="207176" y="6310312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69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716016" y="4509120"/>
            <a:ext cx="4427984" cy="2029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sl-SI" sz="2400" b="1" u="sng" dirty="0"/>
              <a:t>No. of </a:t>
            </a:r>
            <a:r>
              <a:rPr lang="sl-SI" sz="2400" b="1" u="sng" dirty="0" err="1"/>
              <a:t>users</a:t>
            </a:r>
            <a:r>
              <a:rPr lang="sl-SI" sz="2400" b="1" u="sng" dirty="0"/>
              <a:t> (</a:t>
            </a:r>
            <a:r>
              <a:rPr lang="sl-SI" sz="2400" b="1" u="sng" dirty="0" smtClean="0"/>
              <a:t>2013): </a:t>
            </a:r>
            <a:endParaRPr lang="sl-SI" sz="2400" b="1" u="sng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400" dirty="0" err="1" smtClean="0"/>
              <a:t>Italy</a:t>
            </a:r>
            <a:r>
              <a:rPr lang="sl-SI" sz="2400" dirty="0" smtClean="0"/>
              <a:t> </a:t>
            </a:r>
            <a:r>
              <a:rPr lang="sl-SI" sz="2400" dirty="0"/>
              <a:t>414; </a:t>
            </a:r>
            <a:r>
              <a:rPr lang="sl-SI" sz="2400" dirty="0" smtClean="0"/>
              <a:t>B </a:t>
            </a:r>
            <a:r>
              <a:rPr lang="sl-SI" sz="2400" dirty="0"/>
              <a:t>313; </a:t>
            </a:r>
            <a:r>
              <a:rPr lang="sl-SI" sz="2400" dirty="0" smtClean="0"/>
              <a:t>DK </a:t>
            </a:r>
            <a:r>
              <a:rPr lang="sl-SI" sz="2400" dirty="0"/>
              <a:t>250;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PL 160; A </a:t>
            </a:r>
            <a:r>
              <a:rPr lang="sl-SI" sz="2400" dirty="0"/>
              <a:t>93; </a:t>
            </a:r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70; </a:t>
            </a:r>
            <a:r>
              <a:rPr lang="sl-SI" sz="2400" dirty="0" smtClean="0"/>
              <a:t>CR </a:t>
            </a:r>
            <a:r>
              <a:rPr lang="sl-SI" sz="2400" dirty="0"/>
              <a:t>3?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7470655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5580112" y="4005064"/>
            <a:ext cx="0" cy="10561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2051721" y="4293096"/>
            <a:ext cx="1040224" cy="5157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sl-SI" sz="1000" b="1" dirty="0" err="1" smtClean="0">
                <a:cs typeface="Times New Roman" pitchFamily="18" charset="0"/>
              </a:rPr>
              <a:t>Autnomous</a:t>
            </a:r>
            <a:r>
              <a:rPr lang="sl-SI" sz="1000" b="1" dirty="0" smtClean="0">
                <a:cs typeface="Times New Roman" pitchFamily="18" charset="0"/>
              </a:rPr>
              <a:t> Bodies within </a:t>
            </a:r>
            <a:r>
              <a:rPr lang="sl-SI" sz="1000" b="1" dirty="0" err="1" smtClean="0">
                <a:cs typeface="Times New Roman" pitchFamily="18" charset="0"/>
              </a:rPr>
              <a:t>Ministries</a:t>
            </a:r>
            <a:endParaRPr lang="sl-SI" sz="1000" b="1" dirty="0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9296" y="105372"/>
            <a:ext cx="8316913" cy="946151"/>
          </a:xfrm>
        </p:spPr>
        <p:txBody>
          <a:bodyPr>
            <a:normAutofit/>
          </a:bodyPr>
          <a:lstStyle/>
          <a:p>
            <a:pPr algn="l"/>
            <a:r>
              <a:rPr lang="sl-SI" sz="4000" b="1" dirty="0" err="1" smtClean="0">
                <a:ea typeface="+mn-ea"/>
                <a:cs typeface="+mn-cs"/>
              </a:rPr>
              <a:t>Slovenian</a:t>
            </a:r>
            <a:r>
              <a:rPr lang="sl-SI" sz="4000" b="1" dirty="0" smtClean="0">
                <a:ea typeface="+mn-ea"/>
                <a:cs typeface="+mn-cs"/>
              </a:rPr>
              <a:t> </a:t>
            </a:r>
            <a:r>
              <a:rPr lang="sl-SI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state </a:t>
            </a:r>
            <a:r>
              <a:rPr lang="sl-SI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system</a:t>
            </a:r>
            <a:endParaRPr lang="sl-SI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  <a:sym typeface="Wingdings" pitchFamily="2" charset="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99" y="260496"/>
            <a:ext cx="8965407" cy="5256704"/>
            <a:chOff x="-109" y="1039"/>
            <a:chExt cx="15927" cy="7339"/>
          </a:xfrm>
        </p:grpSpPr>
        <p:sp>
          <p:nvSpPr>
            <p:cNvPr id="321555" name="Line 19"/>
            <p:cNvSpPr>
              <a:spLocks noChangeShapeType="1"/>
            </p:cNvSpPr>
            <p:nvPr/>
          </p:nvSpPr>
          <p:spPr bwMode="auto">
            <a:xfrm flipH="1">
              <a:off x="7885" y="5161"/>
              <a:ext cx="13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21588" name="Text Box 52"/>
            <p:cNvSpPr txBox="1">
              <a:spLocks noChangeArrowheads="1"/>
            </p:cNvSpPr>
            <p:nvPr/>
          </p:nvSpPr>
          <p:spPr bwMode="auto">
            <a:xfrm>
              <a:off x="518" y="2311"/>
              <a:ext cx="3420" cy="5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1200" b="1">
                  <a:cs typeface="Times New Roman" pitchFamily="18" charset="0"/>
                </a:rPr>
                <a:t>EXECUTIVE POWER</a:t>
              </a:r>
              <a:endParaRPr lang="sl-SI"/>
            </a:p>
          </p:txBody>
        </p:sp>
        <p:sp>
          <p:nvSpPr>
            <p:cNvPr id="321587" name="Text Box 51"/>
            <p:cNvSpPr txBox="1">
              <a:spLocks noChangeArrowheads="1"/>
            </p:cNvSpPr>
            <p:nvPr/>
          </p:nvSpPr>
          <p:spPr bwMode="auto">
            <a:xfrm>
              <a:off x="4658" y="2311"/>
              <a:ext cx="3420" cy="5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1200" b="1" dirty="0">
                  <a:cs typeface="Times New Roman" pitchFamily="18" charset="0"/>
                </a:rPr>
                <a:t>LEGISLATIVE POWER</a:t>
              </a:r>
              <a:endParaRPr lang="sl-SI" dirty="0"/>
            </a:p>
          </p:txBody>
        </p:sp>
        <p:sp>
          <p:nvSpPr>
            <p:cNvPr id="321586" name="Text Box 50"/>
            <p:cNvSpPr txBox="1">
              <a:spLocks noChangeArrowheads="1"/>
            </p:cNvSpPr>
            <p:nvPr/>
          </p:nvSpPr>
          <p:spPr bwMode="auto">
            <a:xfrm>
              <a:off x="8618" y="2311"/>
              <a:ext cx="3600" cy="5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1200" b="1" dirty="0" smtClean="0">
                  <a:cs typeface="Times New Roman" pitchFamily="18" charset="0"/>
                </a:rPr>
                <a:t>JUDICIAL </a:t>
              </a:r>
              <a:r>
                <a:rPr lang="sl-SI" sz="1200" b="1" dirty="0">
                  <a:cs typeface="Times New Roman" pitchFamily="18" charset="0"/>
                </a:rPr>
                <a:t>SYSTEM</a:t>
              </a:r>
              <a:endParaRPr lang="sl-SI" dirty="0"/>
            </a:p>
          </p:txBody>
        </p:sp>
        <p:sp>
          <p:nvSpPr>
            <p:cNvPr id="321585" name="Text Box 49"/>
            <p:cNvSpPr txBox="1">
              <a:spLocks noChangeArrowheads="1"/>
            </p:cNvSpPr>
            <p:nvPr/>
          </p:nvSpPr>
          <p:spPr bwMode="auto">
            <a:xfrm>
              <a:off x="12758" y="2311"/>
              <a:ext cx="3060" cy="5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1200" b="1">
                  <a:cs typeface="Times New Roman" pitchFamily="18" charset="0"/>
                </a:rPr>
                <a:t>MUNICIPALITY</a:t>
              </a:r>
              <a:endParaRPr lang="sl-SI"/>
            </a:p>
          </p:txBody>
        </p:sp>
        <p:sp>
          <p:nvSpPr>
            <p:cNvPr id="321584" name="Text Box 48"/>
            <p:cNvSpPr txBox="1">
              <a:spLocks noChangeArrowheads="1"/>
            </p:cNvSpPr>
            <p:nvPr/>
          </p:nvSpPr>
          <p:spPr bwMode="auto">
            <a:xfrm>
              <a:off x="4815" y="3016"/>
              <a:ext cx="12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800" dirty="0">
                  <a:cs typeface="Times New Roman" pitchFamily="18" charset="0"/>
                </a:rPr>
                <a:t>National</a:t>
              </a:r>
              <a:endParaRPr lang="sl-SI" sz="900" dirty="0"/>
            </a:p>
            <a:p>
              <a:pPr eaLnBrk="0" hangingPunct="0"/>
              <a:r>
                <a:rPr lang="sl-SI" sz="800" dirty="0" err="1">
                  <a:cs typeface="Times New Roman" pitchFamily="18" charset="0"/>
                </a:rPr>
                <a:t>Assembly</a:t>
              </a:r>
              <a:endParaRPr lang="sl-SI" dirty="0"/>
            </a:p>
          </p:txBody>
        </p:sp>
        <p:sp>
          <p:nvSpPr>
            <p:cNvPr id="321583" name="Text Box 47"/>
            <p:cNvSpPr txBox="1">
              <a:spLocks noChangeArrowheads="1"/>
            </p:cNvSpPr>
            <p:nvPr/>
          </p:nvSpPr>
          <p:spPr bwMode="auto">
            <a:xfrm>
              <a:off x="6222" y="3016"/>
              <a:ext cx="12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800" dirty="0">
                  <a:cs typeface="Times New Roman" pitchFamily="18" charset="0"/>
                </a:rPr>
                <a:t>National </a:t>
              </a:r>
              <a:endParaRPr lang="sl-SI" sz="900" dirty="0"/>
            </a:p>
            <a:p>
              <a:pPr eaLnBrk="0" hangingPunct="0"/>
              <a:r>
                <a:rPr lang="sl-SI" sz="800" dirty="0">
                  <a:cs typeface="Times New Roman" pitchFamily="18" charset="0"/>
                </a:rPr>
                <a:t>Council</a:t>
              </a:r>
              <a:endParaRPr lang="sl-SI" dirty="0"/>
            </a:p>
          </p:txBody>
        </p:sp>
        <p:sp>
          <p:nvSpPr>
            <p:cNvPr id="321582" name="Text Box 46"/>
            <p:cNvSpPr txBox="1">
              <a:spLocks noChangeArrowheads="1"/>
            </p:cNvSpPr>
            <p:nvPr/>
          </p:nvSpPr>
          <p:spPr bwMode="auto">
            <a:xfrm>
              <a:off x="-109" y="4083"/>
              <a:ext cx="959" cy="7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600">
                  <a:cs typeface="Times New Roman" pitchFamily="18" charset="0"/>
                </a:rPr>
                <a:t>President </a:t>
              </a:r>
              <a:endParaRPr lang="sl-SI" sz="900"/>
            </a:p>
            <a:p>
              <a:pPr eaLnBrk="0" hangingPunct="0"/>
              <a:r>
                <a:rPr lang="sl-SI" sz="600">
                  <a:cs typeface="Times New Roman" pitchFamily="18" charset="0"/>
                </a:rPr>
                <a:t>of the Republic</a:t>
              </a:r>
              <a:endParaRPr lang="sl-SI"/>
            </a:p>
          </p:txBody>
        </p:sp>
        <p:sp>
          <p:nvSpPr>
            <p:cNvPr id="321581" name="Text Box 45"/>
            <p:cNvSpPr txBox="1">
              <a:spLocks noChangeArrowheads="1"/>
            </p:cNvSpPr>
            <p:nvPr/>
          </p:nvSpPr>
          <p:spPr bwMode="auto">
            <a:xfrm>
              <a:off x="954" y="4073"/>
              <a:ext cx="2008" cy="7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sl-SI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The</a:t>
              </a:r>
              <a:endParaRPr lang="sl-SI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 eaLnBrk="0" hangingPunct="0"/>
              <a:r>
                <a:rPr lang="sl-SI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Government</a:t>
              </a:r>
              <a:endParaRPr lang="sl-SI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 eaLnBrk="0" hangingPunct="0"/>
              <a:endParaRPr lang="sl-SI" sz="1400" dirty="0"/>
            </a:p>
          </p:txBody>
        </p:sp>
        <p:sp>
          <p:nvSpPr>
            <p:cNvPr id="321580" name="Text Box 44"/>
            <p:cNvSpPr txBox="1">
              <a:spLocks noChangeArrowheads="1"/>
            </p:cNvSpPr>
            <p:nvPr/>
          </p:nvSpPr>
          <p:spPr bwMode="auto">
            <a:xfrm>
              <a:off x="3024" y="4089"/>
              <a:ext cx="1080" cy="7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600" dirty="0">
                  <a:cs typeface="Times New Roman" pitchFamily="18" charset="0"/>
                </a:rPr>
                <a:t>Bank</a:t>
              </a:r>
              <a:endParaRPr lang="sl-SI" sz="900" dirty="0"/>
            </a:p>
            <a:p>
              <a:pPr eaLnBrk="0" hangingPunct="0"/>
              <a:r>
                <a:rPr lang="sl-SI" sz="600" dirty="0">
                  <a:cs typeface="Times New Roman" pitchFamily="18" charset="0"/>
                </a:rPr>
                <a:t>of</a:t>
              </a:r>
              <a:endParaRPr lang="sl-SI" sz="900" dirty="0"/>
            </a:p>
            <a:p>
              <a:pPr eaLnBrk="0" hangingPunct="0"/>
              <a:r>
                <a:rPr lang="sl-SI" sz="600" dirty="0">
                  <a:cs typeface="Times New Roman" pitchFamily="18" charset="0"/>
                </a:rPr>
                <a:t>Slovenia</a:t>
              </a:r>
              <a:endParaRPr lang="sl-SI" dirty="0"/>
            </a:p>
          </p:txBody>
        </p:sp>
        <p:sp>
          <p:nvSpPr>
            <p:cNvPr id="321579" name="Text Box 43"/>
            <p:cNvSpPr txBox="1">
              <a:spLocks noChangeArrowheads="1"/>
            </p:cNvSpPr>
            <p:nvPr/>
          </p:nvSpPr>
          <p:spPr bwMode="auto">
            <a:xfrm>
              <a:off x="4304" y="4089"/>
              <a:ext cx="1080" cy="7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600" dirty="0">
                  <a:cs typeface="Times New Roman" pitchFamily="18" charset="0"/>
                </a:rPr>
                <a:t>Court </a:t>
              </a:r>
              <a:endParaRPr lang="sl-SI" sz="900" dirty="0"/>
            </a:p>
            <a:p>
              <a:pPr eaLnBrk="0" hangingPunct="0"/>
              <a:r>
                <a:rPr lang="sl-SI" sz="600" dirty="0">
                  <a:cs typeface="Times New Roman" pitchFamily="18" charset="0"/>
                </a:rPr>
                <a:t>of</a:t>
              </a:r>
              <a:endParaRPr lang="sl-SI" sz="900" dirty="0"/>
            </a:p>
            <a:p>
              <a:pPr eaLnBrk="0" hangingPunct="0"/>
              <a:r>
                <a:rPr lang="sl-SI" sz="600" dirty="0" err="1">
                  <a:cs typeface="Times New Roman" pitchFamily="18" charset="0"/>
                </a:rPr>
                <a:t>Auditors</a:t>
              </a:r>
              <a:endParaRPr lang="sl-SI" dirty="0"/>
            </a:p>
          </p:txBody>
        </p:sp>
        <p:sp>
          <p:nvSpPr>
            <p:cNvPr id="321578" name="Text Box 42"/>
            <p:cNvSpPr txBox="1">
              <a:spLocks noChangeArrowheads="1"/>
            </p:cNvSpPr>
            <p:nvPr/>
          </p:nvSpPr>
          <p:spPr bwMode="auto">
            <a:xfrm>
              <a:off x="5583" y="4089"/>
              <a:ext cx="1253" cy="7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600" dirty="0">
                  <a:cs typeface="Times New Roman" pitchFamily="18" charset="0"/>
                </a:rPr>
                <a:t>Human</a:t>
              </a:r>
              <a:endParaRPr lang="sl-SI" sz="900" dirty="0"/>
            </a:p>
            <a:p>
              <a:pPr eaLnBrk="0" hangingPunct="0"/>
              <a:r>
                <a:rPr lang="sl-SI" sz="600" dirty="0">
                  <a:cs typeface="Times New Roman" pitchFamily="18" charset="0"/>
                </a:rPr>
                <a:t>Rights</a:t>
              </a:r>
              <a:endParaRPr lang="sl-SI" sz="900" dirty="0"/>
            </a:p>
            <a:p>
              <a:pPr eaLnBrk="0" hangingPunct="0"/>
              <a:r>
                <a:rPr lang="sl-SI" sz="600" dirty="0">
                  <a:cs typeface="Times New Roman" pitchFamily="18" charset="0"/>
                </a:rPr>
                <a:t>Ombudsman</a:t>
              </a:r>
              <a:endParaRPr lang="sl-SI" dirty="0"/>
            </a:p>
          </p:txBody>
        </p:sp>
        <p:sp>
          <p:nvSpPr>
            <p:cNvPr id="321577" name="Text Box 41"/>
            <p:cNvSpPr txBox="1">
              <a:spLocks noChangeArrowheads="1"/>
            </p:cNvSpPr>
            <p:nvPr/>
          </p:nvSpPr>
          <p:spPr bwMode="auto">
            <a:xfrm>
              <a:off x="7358" y="4093"/>
              <a:ext cx="1260" cy="7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600">
                  <a:cs typeface="Times New Roman" pitchFamily="18" charset="0"/>
                </a:rPr>
                <a:t>Constitutional</a:t>
              </a:r>
              <a:endParaRPr lang="sl-SI" sz="900"/>
            </a:p>
            <a:p>
              <a:pPr eaLnBrk="0" hangingPunct="0"/>
              <a:r>
                <a:rPr lang="sl-SI" sz="600">
                  <a:cs typeface="Times New Roman" pitchFamily="18" charset="0"/>
                </a:rPr>
                <a:t>Court</a:t>
              </a:r>
              <a:endParaRPr lang="sl-SI"/>
            </a:p>
          </p:txBody>
        </p:sp>
        <p:sp>
          <p:nvSpPr>
            <p:cNvPr id="321576" name="Text Box 40"/>
            <p:cNvSpPr txBox="1">
              <a:spLocks noChangeArrowheads="1"/>
            </p:cNvSpPr>
            <p:nvPr/>
          </p:nvSpPr>
          <p:spPr bwMode="auto">
            <a:xfrm>
              <a:off x="8798" y="4093"/>
              <a:ext cx="1080" cy="7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GB" sz="600">
                  <a:ea typeface="Times New Roman" pitchFamily="18" charset="0"/>
                  <a:cs typeface="Verdana" pitchFamily="34" charset="0"/>
                </a:rPr>
                <a:t>Supreme Court</a:t>
              </a:r>
              <a:endParaRPr lang="en-GB">
                <a:ea typeface="Times New Roman" pitchFamily="18" charset="0"/>
                <a:cs typeface="Verdana" pitchFamily="34" charset="0"/>
              </a:endParaRPr>
            </a:p>
          </p:txBody>
        </p:sp>
        <p:sp>
          <p:nvSpPr>
            <p:cNvPr id="321575" name="Text Box 39"/>
            <p:cNvSpPr txBox="1">
              <a:spLocks noChangeArrowheads="1"/>
            </p:cNvSpPr>
            <p:nvPr/>
          </p:nvSpPr>
          <p:spPr bwMode="auto">
            <a:xfrm>
              <a:off x="10058" y="4093"/>
              <a:ext cx="1080" cy="7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600">
                  <a:cs typeface="Times New Roman" pitchFamily="18" charset="0"/>
                </a:rPr>
                <a:t>Attorney-</a:t>
              </a:r>
              <a:endParaRPr lang="sl-SI" sz="900"/>
            </a:p>
            <a:p>
              <a:pPr eaLnBrk="0" hangingPunct="0"/>
              <a:r>
                <a:rPr lang="sl-SI" sz="600">
                  <a:cs typeface="Times New Roman" pitchFamily="18" charset="0"/>
                </a:rPr>
                <a:t>General's</a:t>
              </a:r>
              <a:endParaRPr lang="sl-SI" sz="900"/>
            </a:p>
            <a:p>
              <a:pPr eaLnBrk="0" hangingPunct="0"/>
              <a:r>
                <a:rPr lang="sl-SI" sz="600">
                  <a:cs typeface="Times New Roman" pitchFamily="18" charset="0"/>
                </a:rPr>
                <a:t>Office</a:t>
              </a:r>
              <a:endParaRPr lang="sl-SI"/>
            </a:p>
          </p:txBody>
        </p:sp>
        <p:sp>
          <p:nvSpPr>
            <p:cNvPr id="321574" name="Text Box 38"/>
            <p:cNvSpPr txBox="1">
              <a:spLocks noChangeArrowheads="1"/>
            </p:cNvSpPr>
            <p:nvPr/>
          </p:nvSpPr>
          <p:spPr bwMode="auto">
            <a:xfrm>
              <a:off x="11318" y="4093"/>
              <a:ext cx="1080" cy="7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600">
                  <a:cs typeface="Times New Roman" pitchFamily="18" charset="0"/>
                </a:rPr>
                <a:t>Public</a:t>
              </a:r>
              <a:endParaRPr lang="sl-SI" sz="900"/>
            </a:p>
            <a:p>
              <a:pPr eaLnBrk="0" hangingPunct="0"/>
              <a:r>
                <a:rPr lang="sl-SI" sz="600">
                  <a:cs typeface="Times New Roman" pitchFamily="18" charset="0"/>
                </a:rPr>
                <a:t>Prosecutor's</a:t>
              </a:r>
              <a:endParaRPr lang="sl-SI" sz="900"/>
            </a:p>
            <a:p>
              <a:pPr eaLnBrk="0" hangingPunct="0"/>
              <a:r>
                <a:rPr lang="sl-SI" sz="600">
                  <a:cs typeface="Times New Roman" pitchFamily="18" charset="0"/>
                </a:rPr>
                <a:t>Office</a:t>
              </a:r>
              <a:endParaRPr lang="sl-SI"/>
            </a:p>
          </p:txBody>
        </p:sp>
        <p:sp>
          <p:nvSpPr>
            <p:cNvPr id="321573" name="Text Box 37"/>
            <p:cNvSpPr txBox="1">
              <a:spLocks noChangeArrowheads="1"/>
            </p:cNvSpPr>
            <p:nvPr/>
          </p:nvSpPr>
          <p:spPr bwMode="auto">
            <a:xfrm>
              <a:off x="12938" y="4073"/>
              <a:ext cx="1260" cy="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600">
                  <a:cs typeface="Times New Roman" pitchFamily="18" charset="0"/>
                </a:rPr>
                <a:t>Municipal</a:t>
              </a:r>
              <a:endParaRPr lang="sl-SI" sz="900"/>
            </a:p>
            <a:p>
              <a:pPr eaLnBrk="0" hangingPunct="0"/>
              <a:r>
                <a:rPr lang="sl-SI" sz="600">
                  <a:cs typeface="Times New Roman" pitchFamily="18" charset="0"/>
                </a:rPr>
                <a:t>Council</a:t>
              </a:r>
              <a:endParaRPr lang="sl-SI"/>
            </a:p>
          </p:txBody>
        </p:sp>
        <p:sp>
          <p:nvSpPr>
            <p:cNvPr id="321572" name="Text Box 36"/>
            <p:cNvSpPr txBox="1">
              <a:spLocks noChangeArrowheads="1"/>
            </p:cNvSpPr>
            <p:nvPr/>
          </p:nvSpPr>
          <p:spPr bwMode="auto">
            <a:xfrm>
              <a:off x="14558" y="4073"/>
              <a:ext cx="1080" cy="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600">
                  <a:cs typeface="Times New Roman" pitchFamily="18" charset="0"/>
                </a:rPr>
                <a:t>Mayor</a:t>
              </a:r>
              <a:endParaRPr lang="sl-SI"/>
            </a:p>
          </p:txBody>
        </p:sp>
        <p:sp>
          <p:nvSpPr>
            <p:cNvPr id="321571" name="Line 35"/>
            <p:cNvSpPr>
              <a:spLocks noChangeShapeType="1"/>
            </p:cNvSpPr>
            <p:nvPr/>
          </p:nvSpPr>
          <p:spPr bwMode="auto">
            <a:xfrm>
              <a:off x="12578" y="1039"/>
              <a:ext cx="40" cy="733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sl-SI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1570" name="Text Box 34"/>
            <p:cNvSpPr txBox="1">
              <a:spLocks noChangeArrowheads="1"/>
            </p:cNvSpPr>
            <p:nvPr/>
          </p:nvSpPr>
          <p:spPr bwMode="auto">
            <a:xfrm>
              <a:off x="518" y="5918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600">
                  <a:cs typeface="Times New Roman" pitchFamily="18" charset="0"/>
                </a:rPr>
                <a:t>Governmental</a:t>
              </a:r>
              <a:endParaRPr lang="sl-SI" sz="900"/>
            </a:p>
            <a:p>
              <a:pPr eaLnBrk="0" hangingPunct="0"/>
              <a:r>
                <a:rPr lang="sl-SI" sz="600">
                  <a:cs typeface="Times New Roman" pitchFamily="18" charset="0"/>
                </a:rPr>
                <a:t>Offices</a:t>
              </a:r>
              <a:endParaRPr lang="sl-SI"/>
            </a:p>
          </p:txBody>
        </p:sp>
        <p:sp>
          <p:nvSpPr>
            <p:cNvPr id="321569" name="Text Box 33"/>
            <p:cNvSpPr txBox="1">
              <a:spLocks noChangeArrowheads="1"/>
            </p:cNvSpPr>
            <p:nvPr/>
          </p:nvSpPr>
          <p:spPr bwMode="auto">
            <a:xfrm>
              <a:off x="2138" y="5918"/>
              <a:ext cx="1966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1600" dirty="0" err="1">
                  <a:cs typeface="Times New Roman" pitchFamily="18" charset="0"/>
                </a:rPr>
                <a:t>Ministries</a:t>
              </a:r>
              <a:endParaRPr lang="sl-SI" sz="1600" dirty="0"/>
            </a:p>
          </p:txBody>
        </p:sp>
        <p:sp>
          <p:nvSpPr>
            <p:cNvPr id="321568" name="Line 32"/>
            <p:cNvSpPr>
              <a:spLocks noChangeShapeType="1"/>
            </p:cNvSpPr>
            <p:nvPr/>
          </p:nvSpPr>
          <p:spPr bwMode="auto">
            <a:xfrm flipV="1">
              <a:off x="1238" y="5558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21567" name="Line 31"/>
            <p:cNvSpPr>
              <a:spLocks noChangeShapeType="1"/>
            </p:cNvSpPr>
            <p:nvPr/>
          </p:nvSpPr>
          <p:spPr bwMode="auto">
            <a:xfrm flipV="1">
              <a:off x="2858" y="5558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21566" name="Line 30"/>
            <p:cNvSpPr>
              <a:spLocks noChangeShapeType="1"/>
            </p:cNvSpPr>
            <p:nvPr/>
          </p:nvSpPr>
          <p:spPr bwMode="auto">
            <a:xfrm>
              <a:off x="1238" y="5558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21565" name="Line 29"/>
            <p:cNvSpPr>
              <a:spLocks noChangeShapeType="1"/>
            </p:cNvSpPr>
            <p:nvPr/>
          </p:nvSpPr>
          <p:spPr bwMode="auto">
            <a:xfrm>
              <a:off x="2138" y="4838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21564" name="Text Box 28"/>
            <p:cNvSpPr txBox="1">
              <a:spLocks noChangeArrowheads="1"/>
            </p:cNvSpPr>
            <p:nvPr/>
          </p:nvSpPr>
          <p:spPr bwMode="auto">
            <a:xfrm>
              <a:off x="2138" y="6998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1000" b="1" dirty="0" err="1" smtClean="0">
                  <a:cs typeface="Times New Roman" pitchFamily="18" charset="0"/>
                </a:rPr>
                <a:t>Administr</a:t>
              </a:r>
              <a:r>
                <a:rPr lang="sl-SI" sz="1000" b="1" dirty="0" smtClean="0">
                  <a:cs typeface="Times New Roman" pitchFamily="18" charset="0"/>
                </a:rPr>
                <a:t>. </a:t>
              </a:r>
              <a:r>
                <a:rPr lang="sl-SI" sz="1000" b="1" dirty="0">
                  <a:cs typeface="Times New Roman" pitchFamily="18" charset="0"/>
                </a:rPr>
                <a:t>Units</a:t>
              </a:r>
              <a:endParaRPr lang="sl-SI" sz="1000" b="1" dirty="0"/>
            </a:p>
          </p:txBody>
        </p:sp>
        <p:sp>
          <p:nvSpPr>
            <p:cNvPr id="321563" name="Line 27"/>
            <p:cNvSpPr>
              <a:spLocks noChangeShapeType="1"/>
            </p:cNvSpPr>
            <p:nvPr/>
          </p:nvSpPr>
          <p:spPr bwMode="auto">
            <a:xfrm>
              <a:off x="2858" y="6638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21561" name="Text Box 25"/>
            <p:cNvSpPr txBox="1">
              <a:spLocks noChangeArrowheads="1"/>
            </p:cNvSpPr>
            <p:nvPr/>
          </p:nvSpPr>
          <p:spPr bwMode="auto">
            <a:xfrm>
              <a:off x="7178" y="5558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GB" sz="600">
                  <a:ea typeface="Times New Roman" pitchFamily="18" charset="0"/>
                  <a:cs typeface="Verdana" pitchFamily="34" charset="0"/>
                </a:rPr>
                <a:t>Administrative</a:t>
              </a:r>
              <a:endParaRPr lang="sl-SI" sz="900">
                <a:ea typeface="Times New Roman" pitchFamily="18" charset="0"/>
                <a:cs typeface="Verdana" pitchFamily="34" charset="0"/>
              </a:endParaRPr>
            </a:p>
            <a:p>
              <a:pPr algn="l" eaLnBrk="0" hangingPunct="0"/>
              <a:r>
                <a:rPr lang="en-GB" sz="600">
                  <a:ea typeface="Times New Roman" pitchFamily="18" charset="0"/>
                  <a:cs typeface="Verdana" pitchFamily="34" charset="0"/>
                </a:rPr>
                <a:t>Court</a:t>
              </a:r>
              <a:endParaRPr lang="en-GB"/>
            </a:p>
          </p:txBody>
        </p:sp>
        <p:sp>
          <p:nvSpPr>
            <p:cNvPr id="321560" name="Text Box 24"/>
            <p:cNvSpPr txBox="1">
              <a:spLocks noChangeArrowheads="1"/>
            </p:cNvSpPr>
            <p:nvPr/>
          </p:nvSpPr>
          <p:spPr bwMode="auto">
            <a:xfrm>
              <a:off x="8798" y="5558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600" dirty="0" err="1">
                  <a:cs typeface="Times New Roman" pitchFamily="18" charset="0"/>
                </a:rPr>
                <a:t>Higher</a:t>
              </a:r>
              <a:endParaRPr lang="sl-SI" sz="900" dirty="0"/>
            </a:p>
            <a:p>
              <a:pPr eaLnBrk="0" hangingPunct="0"/>
              <a:r>
                <a:rPr lang="sl-SI" sz="600" dirty="0" err="1">
                  <a:cs typeface="Times New Roman" pitchFamily="18" charset="0"/>
                </a:rPr>
                <a:t>Courts</a:t>
              </a:r>
              <a:endParaRPr lang="sl-SI" dirty="0"/>
            </a:p>
          </p:txBody>
        </p:sp>
        <p:sp>
          <p:nvSpPr>
            <p:cNvPr id="321559" name="Text Box 23"/>
            <p:cNvSpPr txBox="1">
              <a:spLocks noChangeArrowheads="1"/>
            </p:cNvSpPr>
            <p:nvPr/>
          </p:nvSpPr>
          <p:spPr bwMode="auto">
            <a:xfrm>
              <a:off x="10058" y="5558"/>
              <a:ext cx="1080" cy="8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GB" sz="600" dirty="0">
                  <a:ea typeface="Times New Roman" pitchFamily="18" charset="0"/>
                  <a:cs typeface="Verdana" pitchFamily="34" charset="0"/>
                </a:rPr>
                <a:t>Higher Labour and</a:t>
              </a:r>
              <a:endParaRPr lang="sl-SI" sz="900" dirty="0">
                <a:ea typeface="Times New Roman" pitchFamily="18" charset="0"/>
                <a:cs typeface="Verdana" pitchFamily="34" charset="0"/>
              </a:endParaRPr>
            </a:p>
            <a:p>
              <a:pPr algn="l" eaLnBrk="0" hangingPunct="0"/>
              <a:r>
                <a:rPr lang="en-GB" sz="600" dirty="0">
                  <a:ea typeface="Times New Roman" pitchFamily="18" charset="0"/>
                  <a:cs typeface="Verdana" pitchFamily="34" charset="0"/>
                </a:rPr>
                <a:t>Social</a:t>
              </a:r>
              <a:endParaRPr lang="sl-SI" sz="900" dirty="0"/>
            </a:p>
            <a:p>
              <a:pPr algn="l" eaLnBrk="0" hangingPunct="0"/>
              <a:r>
                <a:rPr lang="en-GB" sz="600" dirty="0">
                  <a:cs typeface="Times New Roman" pitchFamily="18" charset="0"/>
                </a:rPr>
                <a:t>Court</a:t>
              </a:r>
              <a:endParaRPr lang="en-GB" dirty="0"/>
            </a:p>
          </p:txBody>
        </p:sp>
        <p:sp>
          <p:nvSpPr>
            <p:cNvPr id="321558" name="Text Box 22"/>
            <p:cNvSpPr txBox="1">
              <a:spLocks noChangeArrowheads="1"/>
            </p:cNvSpPr>
            <p:nvPr/>
          </p:nvSpPr>
          <p:spPr bwMode="auto">
            <a:xfrm>
              <a:off x="11318" y="5429"/>
              <a:ext cx="1173" cy="8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GB" sz="600" dirty="0">
                  <a:ea typeface="Times New Roman" pitchFamily="18" charset="0"/>
                  <a:cs typeface="Verdana" pitchFamily="34" charset="0"/>
                </a:rPr>
                <a:t>Higher</a:t>
              </a:r>
              <a:endParaRPr lang="sl-SI" sz="900" dirty="0">
                <a:ea typeface="Times New Roman" pitchFamily="18" charset="0"/>
                <a:cs typeface="Verdana" pitchFamily="34" charset="0"/>
              </a:endParaRPr>
            </a:p>
            <a:p>
              <a:pPr algn="l" eaLnBrk="0" hangingPunct="0"/>
              <a:r>
                <a:rPr lang="en-GB" sz="600" dirty="0">
                  <a:ea typeface="Times New Roman" pitchFamily="18" charset="0"/>
                  <a:cs typeface="Verdana" pitchFamily="34" charset="0"/>
                </a:rPr>
                <a:t>Public</a:t>
              </a:r>
              <a:endParaRPr lang="sl-SI" sz="900" dirty="0"/>
            </a:p>
            <a:p>
              <a:pPr algn="l" eaLnBrk="0" hangingPunct="0"/>
              <a:r>
                <a:rPr lang="en-GB" sz="600" dirty="0">
                  <a:cs typeface="Times New Roman" pitchFamily="18" charset="0"/>
                </a:rPr>
                <a:t>Prosecutor's</a:t>
              </a:r>
              <a:endParaRPr lang="sl-SI" sz="900" dirty="0"/>
            </a:p>
            <a:p>
              <a:pPr algn="l" eaLnBrk="0" hangingPunct="0"/>
              <a:r>
                <a:rPr lang="en-GB" sz="600" dirty="0">
                  <a:cs typeface="Times New Roman" pitchFamily="18" charset="0"/>
                </a:rPr>
                <a:t>Offices</a:t>
              </a:r>
              <a:endParaRPr lang="en-GB" dirty="0"/>
            </a:p>
          </p:txBody>
        </p:sp>
        <p:sp>
          <p:nvSpPr>
            <p:cNvPr id="321557" name="Line 21"/>
            <p:cNvSpPr>
              <a:spLocks noChangeShapeType="1"/>
            </p:cNvSpPr>
            <p:nvPr/>
          </p:nvSpPr>
          <p:spPr bwMode="auto">
            <a:xfrm>
              <a:off x="7885" y="5161"/>
              <a:ext cx="26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21554" name="Line 18"/>
            <p:cNvSpPr>
              <a:spLocks noChangeShapeType="1"/>
            </p:cNvSpPr>
            <p:nvPr/>
          </p:nvSpPr>
          <p:spPr bwMode="auto">
            <a:xfrm>
              <a:off x="10572" y="5161"/>
              <a:ext cx="26" cy="3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21553" name="Line 17"/>
            <p:cNvSpPr>
              <a:spLocks noChangeShapeType="1"/>
            </p:cNvSpPr>
            <p:nvPr/>
          </p:nvSpPr>
          <p:spPr bwMode="auto">
            <a:xfrm flipH="1">
              <a:off x="11851" y="4838"/>
              <a:ext cx="7" cy="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21552" name="Line 16"/>
            <p:cNvSpPr>
              <a:spLocks noChangeShapeType="1"/>
            </p:cNvSpPr>
            <p:nvPr/>
          </p:nvSpPr>
          <p:spPr bwMode="auto">
            <a:xfrm>
              <a:off x="9338" y="4838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21549" name="Text Box 13"/>
            <p:cNvSpPr txBox="1">
              <a:spLocks noChangeArrowheads="1"/>
            </p:cNvSpPr>
            <p:nvPr/>
          </p:nvSpPr>
          <p:spPr bwMode="auto">
            <a:xfrm>
              <a:off x="8525" y="6635"/>
              <a:ext cx="1080" cy="8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600" dirty="0" err="1" smtClean="0">
                  <a:cs typeface="Times New Roman" pitchFamily="18" charset="0"/>
                </a:rPr>
                <a:t>County</a:t>
              </a:r>
              <a:endParaRPr lang="sl-SI" sz="900" dirty="0"/>
            </a:p>
            <a:p>
              <a:pPr eaLnBrk="0" hangingPunct="0"/>
              <a:r>
                <a:rPr lang="sl-SI" sz="600" dirty="0" err="1">
                  <a:cs typeface="Times New Roman" pitchFamily="18" charset="0"/>
                </a:rPr>
                <a:t>Courts</a:t>
              </a:r>
              <a:endParaRPr lang="sl-SI" dirty="0"/>
            </a:p>
          </p:txBody>
        </p:sp>
        <p:sp>
          <p:nvSpPr>
            <p:cNvPr id="321548" name="Line 12"/>
            <p:cNvSpPr>
              <a:spLocks noChangeShapeType="1"/>
            </p:cNvSpPr>
            <p:nvPr/>
          </p:nvSpPr>
          <p:spPr bwMode="auto">
            <a:xfrm>
              <a:off x="9338" y="6278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21547" name="Text Box 11"/>
            <p:cNvSpPr txBox="1">
              <a:spLocks noChangeArrowheads="1"/>
            </p:cNvSpPr>
            <p:nvPr/>
          </p:nvSpPr>
          <p:spPr bwMode="auto">
            <a:xfrm>
              <a:off x="10058" y="6638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GB" sz="600">
                  <a:ea typeface="Times New Roman" pitchFamily="18" charset="0"/>
                  <a:cs typeface="Verdana" pitchFamily="34" charset="0"/>
                </a:rPr>
                <a:t>Labour Courts</a:t>
              </a:r>
              <a:endParaRPr lang="en-GB">
                <a:ea typeface="Times New Roman" pitchFamily="18" charset="0"/>
                <a:cs typeface="Verdana" pitchFamily="34" charset="0"/>
              </a:endParaRPr>
            </a:p>
          </p:txBody>
        </p:sp>
        <p:sp>
          <p:nvSpPr>
            <p:cNvPr id="321546" name="Text Box 10"/>
            <p:cNvSpPr txBox="1">
              <a:spLocks noChangeArrowheads="1"/>
            </p:cNvSpPr>
            <p:nvPr/>
          </p:nvSpPr>
          <p:spPr bwMode="auto">
            <a:xfrm>
              <a:off x="10058" y="7358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GB" sz="600">
                  <a:ea typeface="Times New Roman" pitchFamily="18" charset="0"/>
                  <a:cs typeface="Verdana" pitchFamily="34" charset="0"/>
                </a:rPr>
                <a:t>Labour and Social Court</a:t>
              </a:r>
              <a:endParaRPr lang="en-GB">
                <a:ea typeface="Times New Roman" pitchFamily="18" charset="0"/>
                <a:cs typeface="Verdana" pitchFamily="34" charset="0"/>
              </a:endParaRPr>
            </a:p>
          </p:txBody>
        </p:sp>
        <p:sp>
          <p:nvSpPr>
            <p:cNvPr id="321545" name="Text Box 9"/>
            <p:cNvSpPr txBox="1">
              <a:spLocks noChangeArrowheads="1"/>
            </p:cNvSpPr>
            <p:nvPr/>
          </p:nvSpPr>
          <p:spPr bwMode="auto">
            <a:xfrm>
              <a:off x="11318" y="6638"/>
              <a:ext cx="1080" cy="8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GB" sz="600">
                  <a:ea typeface="Times New Roman" pitchFamily="18" charset="0"/>
                  <a:cs typeface="Verdana" pitchFamily="34" charset="0"/>
                </a:rPr>
                <a:t>District</a:t>
              </a:r>
              <a:endParaRPr lang="sl-SI" sz="900">
                <a:ea typeface="Times New Roman" pitchFamily="18" charset="0"/>
                <a:cs typeface="Verdana" pitchFamily="34" charset="0"/>
              </a:endParaRPr>
            </a:p>
            <a:p>
              <a:pPr algn="l" eaLnBrk="0" hangingPunct="0"/>
              <a:r>
                <a:rPr lang="en-GB" sz="600">
                  <a:ea typeface="Times New Roman" pitchFamily="18" charset="0"/>
                  <a:cs typeface="Verdana" pitchFamily="34" charset="0"/>
                </a:rPr>
                <a:t>Public</a:t>
              </a:r>
              <a:endParaRPr lang="sl-SI" sz="900"/>
            </a:p>
            <a:p>
              <a:pPr algn="l" eaLnBrk="0" hangingPunct="0"/>
              <a:r>
                <a:rPr lang="en-GB" sz="600">
                  <a:cs typeface="Times New Roman" pitchFamily="18" charset="0"/>
                </a:rPr>
                <a:t>Prosecutor's</a:t>
              </a:r>
              <a:endParaRPr lang="sl-SI" sz="900"/>
            </a:p>
            <a:p>
              <a:pPr algn="l" eaLnBrk="0" hangingPunct="0"/>
              <a:r>
                <a:rPr lang="en-GB" sz="600">
                  <a:cs typeface="Times New Roman" pitchFamily="18" charset="0"/>
                </a:rPr>
                <a:t>Offices</a:t>
              </a:r>
              <a:endParaRPr lang="en-GB"/>
            </a:p>
          </p:txBody>
        </p:sp>
        <p:sp>
          <p:nvSpPr>
            <p:cNvPr id="321544" name="Line 8"/>
            <p:cNvSpPr>
              <a:spLocks noChangeShapeType="1"/>
            </p:cNvSpPr>
            <p:nvPr/>
          </p:nvSpPr>
          <p:spPr bwMode="auto">
            <a:xfrm>
              <a:off x="11858" y="6278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21543" name="Text Box 7"/>
            <p:cNvSpPr txBox="1">
              <a:spLocks noChangeArrowheads="1"/>
            </p:cNvSpPr>
            <p:nvPr/>
          </p:nvSpPr>
          <p:spPr bwMode="auto">
            <a:xfrm>
              <a:off x="14378" y="5378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sl-SI" sz="600">
                  <a:cs typeface="Times New Roman" pitchFamily="18" charset="0"/>
                </a:rPr>
                <a:t>Local Administration</a:t>
              </a:r>
              <a:endParaRPr lang="sl-SI"/>
            </a:p>
          </p:txBody>
        </p:sp>
        <p:sp>
          <p:nvSpPr>
            <p:cNvPr id="321542" name="Line 6"/>
            <p:cNvSpPr>
              <a:spLocks noChangeShapeType="1"/>
            </p:cNvSpPr>
            <p:nvPr/>
          </p:nvSpPr>
          <p:spPr bwMode="auto">
            <a:xfrm>
              <a:off x="15098" y="4838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3203848" y="3621022"/>
            <a:ext cx="705418" cy="533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sl-SI" sz="600" dirty="0" smtClean="0">
                <a:cs typeface="Times New Roman" pitchFamily="18" charset="0"/>
              </a:rPr>
              <a:t>Information </a:t>
            </a:r>
            <a:r>
              <a:rPr lang="sl-SI" sz="600" dirty="0" err="1" smtClean="0">
                <a:cs typeface="Times New Roman" pitchFamily="18" charset="0"/>
              </a:rPr>
              <a:t>Comissioner</a:t>
            </a:r>
            <a:endParaRPr lang="sl-SI" dirty="0"/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3203848" y="4965171"/>
            <a:ext cx="705418" cy="533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sl-SI" sz="600" dirty="0" smtClean="0">
                <a:cs typeface="Times New Roman" pitchFamily="18" charset="0"/>
              </a:rPr>
              <a:t>Corruption </a:t>
            </a:r>
            <a:r>
              <a:rPr lang="sl-SI" sz="600" dirty="0" err="1" smtClean="0">
                <a:cs typeface="Times New Roman" pitchFamily="18" charset="0"/>
              </a:rPr>
              <a:t>Prevention</a:t>
            </a:r>
            <a:r>
              <a:rPr lang="sl-SI" sz="600" dirty="0" smtClean="0">
                <a:cs typeface="Times New Roman" pitchFamily="18" charset="0"/>
              </a:rPr>
              <a:t> </a:t>
            </a:r>
            <a:r>
              <a:rPr lang="sl-SI" sz="600" dirty="0" err="1" smtClean="0">
                <a:cs typeface="Times New Roman" pitchFamily="18" charset="0"/>
              </a:rPr>
              <a:t>Comission</a:t>
            </a:r>
            <a:endParaRPr lang="sl-SI" dirty="0"/>
          </a:p>
        </p:txBody>
      </p:sp>
      <p:sp>
        <p:nvSpPr>
          <p:cNvPr id="57" name="Text Box 42"/>
          <p:cNvSpPr txBox="1">
            <a:spLocks noChangeArrowheads="1"/>
          </p:cNvSpPr>
          <p:nvPr/>
        </p:nvSpPr>
        <p:spPr bwMode="auto">
          <a:xfrm>
            <a:off x="3203848" y="4293096"/>
            <a:ext cx="705418" cy="533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sl-SI" sz="600" dirty="0" smtClean="0">
                <a:cs typeface="Times New Roman" pitchFamily="18" charset="0"/>
              </a:rPr>
              <a:t>State </a:t>
            </a:r>
            <a:r>
              <a:rPr lang="sl-SI" sz="600" dirty="0" err="1" smtClean="0">
                <a:cs typeface="Times New Roman" pitchFamily="18" charset="0"/>
              </a:rPr>
              <a:t>Revision</a:t>
            </a:r>
            <a:r>
              <a:rPr lang="sl-SI" sz="600" dirty="0" smtClean="0">
                <a:cs typeface="Times New Roman" pitchFamily="18" charset="0"/>
              </a:rPr>
              <a:t> </a:t>
            </a:r>
            <a:r>
              <a:rPr lang="sl-SI" sz="600" dirty="0" err="1" smtClean="0">
                <a:cs typeface="Times New Roman" pitchFamily="18" charset="0"/>
              </a:rPr>
              <a:t>Comission</a:t>
            </a:r>
            <a:r>
              <a:rPr lang="sl-SI" sz="600" dirty="0" smtClean="0">
                <a:cs typeface="Times New Roman" pitchFamily="18" charset="0"/>
              </a:rPr>
              <a:t> </a:t>
            </a:r>
            <a:endParaRPr lang="sl-SI" dirty="0"/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7380312" y="3525011"/>
            <a:ext cx="709262" cy="5479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sl-SI" sz="600" dirty="0" err="1" smtClean="0">
                <a:cs typeface="Times New Roman" pitchFamily="18" charset="0"/>
              </a:rPr>
              <a:t>Supervisiory</a:t>
            </a:r>
            <a:r>
              <a:rPr lang="sl-SI" sz="600" dirty="0" smtClean="0">
                <a:cs typeface="Times New Roman" pitchFamily="18" charset="0"/>
              </a:rPr>
              <a:t> </a:t>
            </a:r>
            <a:r>
              <a:rPr lang="sl-SI" sz="600" dirty="0" err="1" smtClean="0">
                <a:cs typeface="Times New Roman" pitchFamily="18" charset="0"/>
              </a:rPr>
              <a:t>Board</a:t>
            </a:r>
            <a:endParaRPr lang="sl-SI" dirty="0"/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5076056" y="4941168"/>
            <a:ext cx="607939" cy="6303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sl-SI" sz="600" dirty="0" err="1">
                <a:cs typeface="Times New Roman" pitchFamily="18" charset="0"/>
              </a:rPr>
              <a:t>Districts</a:t>
            </a:r>
            <a:endParaRPr lang="sl-SI" sz="900" dirty="0"/>
          </a:p>
          <a:p>
            <a:pPr eaLnBrk="0" hangingPunct="0"/>
            <a:r>
              <a:rPr lang="sl-SI" sz="600" dirty="0" err="1">
                <a:cs typeface="Times New Roman" pitchFamily="18" charset="0"/>
              </a:rPr>
              <a:t>Courts</a:t>
            </a:r>
            <a:endParaRPr lang="sl-SI" dirty="0"/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1907704" y="5877272"/>
            <a:ext cx="1314641" cy="5157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sl-SI" sz="1600" b="1" dirty="0" smtClean="0">
                <a:cs typeface="Times New Roman" pitchFamily="18" charset="0"/>
              </a:rPr>
              <a:t>Public Agencies</a:t>
            </a:r>
            <a:endParaRPr lang="sl-SI" sz="1600" b="1" dirty="0"/>
          </a:p>
        </p:txBody>
      </p:sp>
      <p:sp>
        <p:nvSpPr>
          <p:cNvPr id="63" name="Text Box 28"/>
          <p:cNvSpPr txBox="1">
            <a:spLocks noChangeArrowheads="1"/>
          </p:cNvSpPr>
          <p:nvPr/>
        </p:nvSpPr>
        <p:spPr bwMode="auto">
          <a:xfrm>
            <a:off x="4272922" y="5877272"/>
            <a:ext cx="1107103" cy="5157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sl-SI" sz="1600" dirty="0" smtClean="0">
                <a:cs typeface="Times New Roman" pitchFamily="18" charset="0"/>
              </a:rPr>
              <a:t>Public </a:t>
            </a:r>
            <a:r>
              <a:rPr lang="sl-SI" sz="1600" dirty="0" err="1" smtClean="0">
                <a:cs typeface="Times New Roman" pitchFamily="18" charset="0"/>
              </a:rPr>
              <a:t>Institutes</a:t>
            </a:r>
            <a:endParaRPr lang="sl-SI" sz="1600" dirty="0"/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3347864" y="5877272"/>
            <a:ext cx="810585" cy="5157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sl-SI" sz="1600" dirty="0" smtClean="0">
                <a:cs typeface="Times New Roman" pitchFamily="18" charset="0"/>
              </a:rPr>
              <a:t>Public </a:t>
            </a:r>
            <a:r>
              <a:rPr lang="sl-SI" sz="1600" dirty="0" err="1" smtClean="0">
                <a:cs typeface="Times New Roman" pitchFamily="18" charset="0"/>
              </a:rPr>
              <a:t>Funds</a:t>
            </a:r>
            <a:endParaRPr lang="sl-SI" sz="1600" dirty="0"/>
          </a:p>
        </p:txBody>
      </p:sp>
      <p:sp>
        <p:nvSpPr>
          <p:cNvPr id="65" name="Line 35"/>
          <p:cNvSpPr>
            <a:spLocks noChangeShapeType="1"/>
          </p:cNvSpPr>
          <p:nvPr/>
        </p:nvSpPr>
        <p:spPr bwMode="auto">
          <a:xfrm flipV="1">
            <a:off x="1619672" y="5733256"/>
            <a:ext cx="6912768" cy="6075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5580112" y="5869459"/>
            <a:ext cx="1925139" cy="5157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sl-SI" sz="1600" i="1" dirty="0" err="1" smtClean="0">
                <a:cs typeface="Times New Roman" pitchFamily="18" charset="0"/>
              </a:rPr>
              <a:t>Concessionaires</a:t>
            </a:r>
            <a:r>
              <a:rPr lang="sl-SI" sz="1600" i="1" dirty="0" smtClean="0">
                <a:cs typeface="Times New Roman" pitchFamily="18" charset="0"/>
              </a:rPr>
              <a:t>/</a:t>
            </a:r>
          </a:p>
          <a:p>
            <a:pPr algn="ctr" eaLnBrk="0" hangingPunct="0"/>
            <a:r>
              <a:rPr lang="sl-SI" sz="1600" i="1" dirty="0" smtClean="0">
                <a:cs typeface="Times New Roman" pitchFamily="18" charset="0"/>
              </a:rPr>
              <a:t>PPP etc. </a:t>
            </a:r>
            <a:endParaRPr lang="sl-SI" sz="1600" i="1" dirty="0"/>
          </a:p>
        </p:txBody>
      </p:sp>
      <p:sp>
        <p:nvSpPr>
          <p:cNvPr id="3" name="Oval 2"/>
          <p:cNvSpPr/>
          <p:nvPr/>
        </p:nvSpPr>
        <p:spPr>
          <a:xfrm>
            <a:off x="2484006" y="3834685"/>
            <a:ext cx="642276" cy="515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34</a:t>
            </a:r>
            <a:endParaRPr lang="sl-SI" b="1" dirty="0"/>
          </a:p>
        </p:txBody>
      </p:sp>
      <p:sp>
        <p:nvSpPr>
          <p:cNvPr id="67" name="Oval 66"/>
          <p:cNvSpPr/>
          <p:nvPr/>
        </p:nvSpPr>
        <p:spPr>
          <a:xfrm>
            <a:off x="2580069" y="5475399"/>
            <a:ext cx="642276" cy="5157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16</a:t>
            </a:r>
            <a:endParaRPr lang="sl-SI" b="1" dirty="0"/>
          </a:p>
        </p:txBody>
      </p:sp>
      <p:sp>
        <p:nvSpPr>
          <p:cNvPr id="68" name="Oval 67"/>
          <p:cNvSpPr/>
          <p:nvPr/>
        </p:nvSpPr>
        <p:spPr>
          <a:xfrm>
            <a:off x="7593324" y="1701991"/>
            <a:ext cx="920151" cy="51571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212</a:t>
            </a:r>
            <a:endParaRPr lang="sl-SI" b="1" dirty="0"/>
          </a:p>
        </p:txBody>
      </p:sp>
      <p:sp>
        <p:nvSpPr>
          <p:cNvPr id="69" name="Oval 68"/>
          <p:cNvSpPr/>
          <p:nvPr/>
        </p:nvSpPr>
        <p:spPr>
          <a:xfrm>
            <a:off x="1662169" y="3284760"/>
            <a:ext cx="642276" cy="515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/>
              <a:t>1</a:t>
            </a:r>
            <a:r>
              <a:rPr lang="sl-SI" b="1" dirty="0" smtClean="0"/>
              <a:t>4</a:t>
            </a:r>
            <a:endParaRPr lang="sl-SI" b="1" dirty="0"/>
          </a:p>
        </p:txBody>
      </p:sp>
      <p:sp>
        <p:nvSpPr>
          <p:cNvPr id="70" name="Oval 69"/>
          <p:cNvSpPr/>
          <p:nvPr/>
        </p:nvSpPr>
        <p:spPr>
          <a:xfrm>
            <a:off x="1260978" y="4899059"/>
            <a:ext cx="642276" cy="515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58</a:t>
            </a:r>
            <a:endParaRPr lang="sl-SI" b="1" dirty="0"/>
          </a:p>
        </p:txBody>
      </p:sp>
      <p:sp>
        <p:nvSpPr>
          <p:cNvPr id="71" name="Ograda številke diapozitiva 3"/>
          <p:cNvSpPr txBox="1">
            <a:spLocks/>
          </p:cNvSpPr>
          <p:nvPr/>
        </p:nvSpPr>
        <p:spPr>
          <a:xfrm>
            <a:off x="250066" y="649492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7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30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4582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altLang="sl-SI" sz="2800" b="1" dirty="0">
              <a:latin typeface="Arial" charset="0"/>
            </a:endParaRPr>
          </a:p>
          <a:p>
            <a:pPr>
              <a:buFont typeface="Wingdings" pitchFamily="2" charset="2"/>
              <a:buChar char="è"/>
            </a:pPr>
            <a:endParaRPr lang="sl-SI" altLang="sl-SI" sz="3600" dirty="0">
              <a:latin typeface="Arial" charset="0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305973" y="1484784"/>
            <a:ext cx="8758422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71575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endParaRPr lang="sl-SI" altLang="sl-SI" sz="3600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sz="2000" dirty="0" smtClean="0">
              <a:latin typeface="Arial" charset="0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3995936" y="980728"/>
            <a:ext cx="1368152" cy="127444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 smtClean="0"/>
              <a:t>10.</a:t>
            </a:r>
            <a:endParaRPr lang="sl-SI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192796" y="2636912"/>
            <a:ext cx="6984776" cy="2448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Transparency – 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access to public </a:t>
            </a:r>
            <a:r>
              <a:rPr lang="sl-SI" altLang="sl-SI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info</a:t>
            </a: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sl-SI" altLang="sl-SI" sz="3200" b="1" dirty="0" smtClean="0">
                <a:latin typeface="Arial" charset="0"/>
              </a:rPr>
              <a:t>in EU and SI</a:t>
            </a:r>
            <a:endParaRPr lang="sl-SI" alt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Ograda številke diapozitiva 3"/>
          <p:cNvSpPr txBox="1">
            <a:spLocks/>
          </p:cNvSpPr>
          <p:nvPr/>
        </p:nvSpPr>
        <p:spPr>
          <a:xfrm>
            <a:off x="207176" y="6310312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70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0565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97359"/>
            <a:ext cx="8229600" cy="829994"/>
          </a:xfrm>
        </p:spPr>
        <p:txBody>
          <a:bodyPr>
            <a:noAutofit/>
          </a:bodyPr>
          <a:lstStyle/>
          <a:p>
            <a:r>
              <a:rPr lang="sl-SI" dirty="0" err="1"/>
              <a:t>Systems</a:t>
            </a:r>
            <a:r>
              <a:rPr lang="sl-SI" dirty="0"/>
              <a:t> of </a:t>
            </a:r>
            <a:r>
              <a:rPr lang="sl-SI" dirty="0" err="1"/>
              <a:t>ind</a:t>
            </a:r>
            <a:r>
              <a:rPr lang="sl-SI" dirty="0"/>
              <a:t>/general in </a:t>
            </a:r>
            <a:br>
              <a:rPr lang="sl-SI" dirty="0"/>
            </a:br>
            <a:r>
              <a:rPr lang="sl-SI" dirty="0"/>
              <a:t>RTI legislation &amp; case law?</a:t>
            </a:r>
            <a:br>
              <a:rPr lang="sl-SI" dirty="0"/>
            </a:br>
            <a:endParaRPr lang="sl-SI" dirty="0"/>
          </a:p>
        </p:txBody>
      </p:sp>
      <p:pic>
        <p:nvPicPr>
          <p:cNvPr id="6" name="Slika 4" descr="ec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2554" y="743772"/>
            <a:ext cx="152806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797042"/>
              </p:ext>
            </p:extLst>
          </p:nvPr>
        </p:nvGraphicFramePr>
        <p:xfrm>
          <a:off x="0" y="1340673"/>
          <a:ext cx="9144001" cy="5112663"/>
        </p:xfrm>
        <a:graphic>
          <a:graphicData uri="http://schemas.openxmlformats.org/drawingml/2006/table">
            <a:tbl>
              <a:tblPr/>
              <a:tblGrid>
                <a:gridCol w="1156225"/>
                <a:gridCol w="3415775"/>
                <a:gridCol w="4572001"/>
              </a:tblGrid>
              <a:tr h="957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l-SI" sz="2000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latin typeface="Arial"/>
                          <a:ea typeface="SimSun"/>
                          <a:cs typeface="Arial"/>
                        </a:rPr>
                        <a:t>Access to one’s file in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SimSun"/>
                          <a:cs typeface="Arial"/>
                        </a:rPr>
                        <a:t>ind</a:t>
                      </a:r>
                      <a:r>
                        <a:rPr lang="sl-SI" sz="2000" b="1" i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SimSun"/>
                          <a:cs typeface="Arial"/>
                        </a:rPr>
                        <a:t>ividual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SimSun"/>
                          <a:cs typeface="Arial"/>
                        </a:rPr>
                        <a:t> </a:t>
                      </a:r>
                      <a:r>
                        <a:rPr lang="sl-SI" sz="2000" b="1" i="1" dirty="0" smtClean="0">
                          <a:latin typeface="Arial"/>
                          <a:ea typeface="SimSun"/>
                          <a:cs typeface="Arial"/>
                        </a:rPr>
                        <a:t>AP</a:t>
                      </a:r>
                      <a:endParaRPr lang="sl-SI" sz="20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latin typeface="Arial"/>
                          <a:ea typeface="SimSun"/>
                          <a:cs typeface="Arial"/>
                        </a:rPr>
                        <a:t>Access to public information in </a:t>
                      </a:r>
                      <a:r>
                        <a:rPr lang="en-US" sz="2000" b="1" i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SimSun"/>
                          <a:cs typeface="Arial"/>
                        </a:rPr>
                        <a:t>general</a:t>
                      </a:r>
                      <a:r>
                        <a:rPr lang="en-US" sz="2000" b="1" i="1" dirty="0" smtClean="0">
                          <a:latin typeface="Arial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2000" b="1" i="1" dirty="0">
                          <a:latin typeface="Arial"/>
                          <a:ea typeface="SimSun"/>
                          <a:cs typeface="Arial"/>
                        </a:rPr>
                        <a:t>documents</a:t>
                      </a:r>
                      <a:endParaRPr lang="sl-SI" sz="20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746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SimSun"/>
                          <a:cs typeface="Arial"/>
                        </a:rPr>
                        <a:t>ECHR</a:t>
                      </a:r>
                      <a:r>
                        <a:rPr lang="en-US" sz="2000" b="1" i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endParaRPr lang="sl-SI" sz="20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Art. 6, 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fair </a:t>
                      </a: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trial </a:t>
                      </a:r>
                      <a:endParaRPr lang="sl-SI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Art. 10, 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freedom </a:t>
                      </a: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of 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expression</a:t>
                      </a:r>
                      <a:r>
                        <a:rPr lang="sl-SI" sz="2000" dirty="0" smtClean="0">
                          <a:latin typeface="Arial"/>
                          <a:ea typeface="SimSun"/>
                          <a:cs typeface="Arial"/>
                        </a:rPr>
                        <a:t>, </a:t>
                      </a:r>
                      <a:r>
                        <a:rPr lang="sl-SI" sz="2000" b="1" dirty="0" smtClean="0">
                          <a:latin typeface="Arial"/>
                          <a:ea typeface="SimSun"/>
                          <a:cs typeface="Arial"/>
                        </a:rPr>
                        <a:t>Res 81</a:t>
                      </a:r>
                      <a:r>
                        <a:rPr lang="sl-SI" sz="2000" dirty="0" smtClean="0">
                          <a:latin typeface="Arial"/>
                          <a:ea typeface="SimSun"/>
                          <a:cs typeface="Arial"/>
                        </a:rPr>
                        <a:t>: </a:t>
                      </a:r>
                      <a:r>
                        <a:rPr lang="sl-SI" sz="2000" b="0" i="0" u="sng" dirty="0" smtClean="0">
                          <a:latin typeface="Arial"/>
                          <a:ea typeface="SimSun"/>
                          <a:cs typeface="Arial"/>
                        </a:rPr>
                        <a:t>reasonable time&amp;</a:t>
                      </a:r>
                      <a:r>
                        <a:rPr lang="sl-SI" sz="2000" b="0" i="0" u="sng" dirty="0" err="1" smtClean="0">
                          <a:latin typeface="Arial"/>
                          <a:ea typeface="SimSun"/>
                          <a:cs typeface="Arial"/>
                        </a:rPr>
                        <a:t>leg.protection</a:t>
                      </a:r>
                      <a:r>
                        <a:rPr lang="sl-SI" sz="2000" b="0" i="0" u="none" dirty="0" smtClean="0">
                          <a:latin typeface="Arial"/>
                          <a:ea typeface="SimSun"/>
                          <a:cs typeface="Arial"/>
                        </a:rPr>
                        <a:t>, </a:t>
                      </a:r>
                      <a:r>
                        <a:rPr lang="sl-SI" sz="2000" b="1" i="0" u="none" dirty="0" smtClean="0">
                          <a:latin typeface="Arial"/>
                          <a:ea typeface="SimSun"/>
                          <a:cs typeface="Arial"/>
                        </a:rPr>
                        <a:t>Rec02</a:t>
                      </a:r>
                      <a:endParaRPr lang="sl-SI" sz="2000" b="1" i="0" u="none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3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EU </a:t>
                      </a:r>
                      <a:r>
                        <a:rPr lang="sl-SI" sz="2000" b="1" i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O</a:t>
                      </a:r>
                      <a:r>
                        <a:rPr lang="en-US" sz="2000" b="1" i="0" dirty="0" err="1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mb</a:t>
                      </a:r>
                      <a:r>
                        <a:rPr lang="sl-SI" sz="2000" b="1" i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.</a:t>
                      </a:r>
                      <a:r>
                        <a:rPr lang="en-US" sz="2000" b="1" i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Code</a:t>
                      </a:r>
                      <a:endParaRPr lang="sl-SI" sz="20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Arts. 20 &amp; 22, on individual measures affecting the party (and Art. 24, 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documenting</a:t>
                      </a:r>
                      <a:r>
                        <a:rPr lang="sl-SI" sz="2000" dirty="0" smtClean="0">
                          <a:latin typeface="Arial"/>
                          <a:ea typeface="SimSun"/>
                          <a:cs typeface="Arial"/>
                        </a:rPr>
                        <a:t>)</a:t>
                      </a:r>
                      <a:endParaRPr lang="sl-SI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Arts. 21 and 23, for general access to documents 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(</a:t>
                      </a: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Reg. 1049/2001)</a:t>
                      </a:r>
                      <a:endParaRPr lang="sl-SI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SimSun"/>
                          <a:cs typeface="Arial"/>
                        </a:rPr>
                        <a:t>EU</a:t>
                      </a:r>
                      <a:r>
                        <a:rPr lang="en-US" sz="2000" b="1" i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en-US" sz="2000" b="1" i="0" u="sng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Ch</a:t>
                      </a:r>
                      <a:r>
                        <a:rPr lang="sl-SI" sz="2000" b="1" i="0" u="sng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ar</a:t>
                      </a:r>
                      <a:r>
                        <a:rPr lang="en-US" sz="2000" b="1" i="0" u="sng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endParaRPr lang="sl-SI" sz="2000" b="1" i="0" u="sng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Art. 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41,</a:t>
                      </a:r>
                      <a:r>
                        <a:rPr lang="en-US" sz="2000" b="1" dirty="0" smtClean="0">
                          <a:latin typeface="Arial"/>
                          <a:ea typeface="SimSun"/>
                          <a:cs typeface="Arial"/>
                        </a:rPr>
                        <a:t>good </a:t>
                      </a:r>
                      <a:r>
                        <a:rPr lang="en-US" sz="2000" b="1" dirty="0">
                          <a:latin typeface="Arial"/>
                          <a:ea typeface="SimSun"/>
                          <a:cs typeface="Arial"/>
                        </a:rPr>
                        <a:t>administration</a:t>
                      </a:r>
                      <a:endParaRPr lang="sl-SI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Art. 42, right of access to 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doc</a:t>
                      </a:r>
                      <a:r>
                        <a:rPr lang="sl-SI" sz="2000" dirty="0" err="1" smtClean="0">
                          <a:latin typeface="Arial"/>
                          <a:ea typeface="SimSun"/>
                          <a:cs typeface="Arial"/>
                        </a:rPr>
                        <a:t>uments</a:t>
                      </a:r>
                      <a:endParaRPr lang="sl-SI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b="1" i="0" u="none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(most)</a:t>
                      </a:r>
                      <a:r>
                        <a:rPr lang="en-US" sz="2000" b="1" i="0" u="none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sl-SI" sz="2000" b="1" i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SimSun"/>
                          <a:cs typeface="Arial"/>
                        </a:rPr>
                        <a:t>N</a:t>
                      </a:r>
                      <a:r>
                        <a:rPr lang="en-US" sz="2000" b="1" i="0" kern="12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SimSun"/>
                          <a:cs typeface="Arial"/>
                        </a:rPr>
                        <a:t>ational</a:t>
                      </a:r>
                      <a:r>
                        <a:rPr lang="en-US" sz="2000" b="1" i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SimSun"/>
                          <a:cs typeface="Arial"/>
                        </a:rPr>
                        <a:t> </a:t>
                      </a:r>
                      <a:r>
                        <a:rPr lang="sl-SI" sz="2000" b="1" i="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laws</a:t>
                      </a:r>
                      <a:endParaRPr lang="sl-SI" sz="2000" b="1" i="0" u="none" kern="120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General </a:t>
                      </a:r>
                      <a:r>
                        <a:rPr lang="en-US" sz="2000" b="1" u="sng" kern="1200" dirty="0">
                          <a:solidFill>
                            <a:srgbClr val="FF0000"/>
                          </a:solidFill>
                          <a:latin typeface="Arial"/>
                          <a:ea typeface="SimSun"/>
                          <a:cs typeface="Arial"/>
                        </a:rPr>
                        <a:t>constitutional</a:t>
                      </a:r>
                      <a:r>
                        <a:rPr lang="en-US" sz="2000" b="1" u="sng" dirty="0">
                          <a:latin typeface="Arial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guarantees (equality, 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defense</a:t>
                      </a:r>
                      <a:r>
                        <a:rPr lang="sl-SI" sz="2000" dirty="0" smtClean="0">
                          <a:latin typeface="Arial"/>
                          <a:ea typeface="SimSun"/>
                          <a:cs typeface="Arial"/>
                        </a:rPr>
                        <a:t>, etc.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)</a:t>
                      </a:r>
                      <a:endParaRPr lang="sl-SI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u="sng" kern="1200" dirty="0">
                          <a:solidFill>
                            <a:srgbClr val="FF0000"/>
                          </a:solidFill>
                          <a:latin typeface="Arial"/>
                          <a:ea typeface="SimSun"/>
                          <a:cs typeface="Arial"/>
                        </a:rPr>
                        <a:t>APA</a:t>
                      </a: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(552 US, </a:t>
                      </a: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37 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Austrian, </a:t>
                      </a: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82 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Slo</a:t>
                      </a:r>
                      <a:r>
                        <a:rPr lang="sl-SI" sz="2000" dirty="0" smtClean="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, </a:t>
                      </a: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84 </a:t>
                      </a:r>
                      <a:r>
                        <a:rPr lang="en-US" sz="2000" dirty="0" err="1" smtClean="0">
                          <a:latin typeface="Arial"/>
                          <a:ea typeface="SimSun"/>
                          <a:cs typeface="Arial"/>
                        </a:rPr>
                        <a:t>Cro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)</a:t>
                      </a:r>
                      <a:endParaRPr lang="sl-SI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u="sng" kern="1200" dirty="0">
                          <a:solidFill>
                            <a:srgbClr val="FF0000"/>
                          </a:solidFill>
                          <a:latin typeface="Arial"/>
                          <a:ea typeface="SimSun"/>
                          <a:cs typeface="Arial"/>
                        </a:rPr>
                        <a:t>Constitutional </a:t>
                      </a: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right </a:t>
                      </a:r>
                      <a:r>
                        <a:rPr lang="sl-SI" sz="2000" dirty="0" smtClean="0">
                          <a:latin typeface="Arial"/>
                          <a:ea typeface="SimSun"/>
                          <a:cs typeface="Arial"/>
                        </a:rPr>
                        <a:t>            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(</a:t>
                      </a: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freedom of expression)</a:t>
                      </a:r>
                      <a:endParaRPr lang="sl-SI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  <a:latin typeface="Arial"/>
                          <a:ea typeface="SimSun"/>
                          <a:cs typeface="Arial"/>
                        </a:rPr>
                        <a:t>RTI </a:t>
                      </a:r>
                      <a:r>
                        <a:rPr lang="en-US" sz="2000" b="1" u="sng" dirty="0">
                          <a:solidFill>
                            <a:srgbClr val="FF0000"/>
                          </a:solidFill>
                          <a:latin typeface="Arial"/>
                          <a:ea typeface="SimSun"/>
                          <a:cs typeface="Arial"/>
                        </a:rPr>
                        <a:t>Law </a:t>
                      </a: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(or 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part </a:t>
                      </a:r>
                      <a:r>
                        <a:rPr lang="en-US" sz="2000" dirty="0">
                          <a:latin typeface="Arial"/>
                          <a:ea typeface="SimSun"/>
                          <a:cs typeface="Arial"/>
                        </a:rPr>
                        <a:t>of the </a:t>
                      </a:r>
                      <a:r>
                        <a:rPr lang="sl-SI" sz="2000" dirty="0" smtClean="0">
                          <a:latin typeface="Arial"/>
                          <a:ea typeface="SimSun"/>
                          <a:cs typeface="Arial"/>
                        </a:rPr>
                        <a:t>C</a:t>
                      </a:r>
                      <a:r>
                        <a:rPr lang="en-US" sz="2000" dirty="0" err="1" smtClean="0">
                          <a:latin typeface="Arial"/>
                          <a:ea typeface="SimSun"/>
                          <a:cs typeface="Arial"/>
                        </a:rPr>
                        <a:t>onst</a:t>
                      </a:r>
                      <a:r>
                        <a:rPr lang="sl-SI" sz="2000" dirty="0" smtClean="0">
                          <a:latin typeface="Arial"/>
                          <a:ea typeface="SimSun"/>
                          <a:cs typeface="Arial"/>
                        </a:rPr>
                        <a:t>/APA) = in </a:t>
                      </a:r>
                      <a:r>
                        <a:rPr lang="sl-SI" sz="2000" b="1" u="sng" dirty="0" smtClean="0">
                          <a:latin typeface="Arial"/>
                          <a:ea typeface="SimSun"/>
                          <a:cs typeface="Arial"/>
                        </a:rPr>
                        <a:t>2014 in</a:t>
                      </a:r>
                      <a:r>
                        <a:rPr lang="sl-SI" sz="2000" b="1" u="sng" baseline="0" dirty="0" smtClean="0">
                          <a:latin typeface="Arial"/>
                          <a:ea typeface="SimSun"/>
                          <a:cs typeface="Arial"/>
                        </a:rPr>
                        <a:t> </a:t>
                      </a:r>
                      <a:r>
                        <a:rPr lang="sl-SI" sz="3200" b="1" u="sng" baseline="0" dirty="0" smtClean="0">
                          <a:latin typeface="Arial"/>
                          <a:ea typeface="SimSun"/>
                          <a:cs typeface="Arial"/>
                        </a:rPr>
                        <a:t>100</a:t>
                      </a:r>
                      <a:r>
                        <a:rPr lang="sl-SI" sz="3200" b="1" u="sng" dirty="0" smtClean="0">
                          <a:latin typeface="Arial"/>
                          <a:ea typeface="SimSun"/>
                          <a:cs typeface="Arial"/>
                        </a:rPr>
                        <a:t> </a:t>
                      </a:r>
                      <a:r>
                        <a:rPr lang="sl-SI" sz="2000" b="1" u="sng" dirty="0" smtClean="0">
                          <a:latin typeface="Arial"/>
                          <a:ea typeface="SimSun"/>
                          <a:cs typeface="Arial"/>
                        </a:rPr>
                        <a:t>countries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 err="1" smtClean="0">
                          <a:latin typeface="Arial"/>
                          <a:ea typeface="SimSun"/>
                          <a:cs typeface="Arial"/>
                        </a:rPr>
                        <a:t>Subsidia</a:t>
                      </a:r>
                      <a:r>
                        <a:rPr lang="sl-SI" sz="2000" dirty="0" smtClean="0">
                          <a:latin typeface="Arial"/>
                          <a:ea typeface="SimSun"/>
                          <a:cs typeface="Arial"/>
                        </a:rPr>
                        <a:t>r</a:t>
                      </a:r>
                      <a:r>
                        <a:rPr lang="en-US" sz="2000" dirty="0" smtClean="0">
                          <a:latin typeface="Arial"/>
                          <a:ea typeface="SimSun"/>
                          <a:cs typeface="Arial"/>
                        </a:rPr>
                        <a:t>y </a:t>
                      </a:r>
                      <a:r>
                        <a:rPr lang="en-US" sz="2000" b="1" u="sng" kern="1200" dirty="0" smtClean="0">
                          <a:solidFill>
                            <a:srgbClr val="FF0000"/>
                          </a:solidFill>
                          <a:latin typeface="Arial"/>
                          <a:ea typeface="SimSun"/>
                          <a:cs typeface="Arial"/>
                        </a:rPr>
                        <a:t>APA</a:t>
                      </a:r>
                      <a:endParaRPr lang="sl-SI" sz="2000" b="1" u="sng" kern="1200" dirty="0">
                        <a:solidFill>
                          <a:srgbClr val="FF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Slika 6" descr="fo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142" y="172370"/>
            <a:ext cx="1526518" cy="679973"/>
          </a:xfrm>
          <a:prstGeom prst="rect">
            <a:avLst/>
          </a:prstGeom>
        </p:spPr>
      </p:pic>
      <p:pic>
        <p:nvPicPr>
          <p:cNvPr id="8" name="Slika 5" descr="Zastava-EU--nerabljena_4d3771a794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2554" y="0"/>
            <a:ext cx="1267207" cy="61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a 8"/>
          <p:cNvSpPr/>
          <p:nvPr/>
        </p:nvSpPr>
        <p:spPr>
          <a:xfrm>
            <a:off x="2379408" y="2565229"/>
            <a:ext cx="2199680" cy="5063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err="1" smtClean="0">
                <a:latin typeface="Arial" pitchFamily="34" charset="0"/>
                <a:cs typeface="Arial" pitchFamily="34" charset="0"/>
              </a:rPr>
              <a:t>JMv.CZ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TKv.H</a:t>
            </a: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7220077" y="3738852"/>
            <a:ext cx="1707887" cy="5063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atin typeface="Arial" pitchFamily="34" charset="0"/>
                <a:cs typeface="Arial" pitchFamily="34" charset="0"/>
              </a:rPr>
              <a:t>Cement, Soda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Ash</a:t>
            </a: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5328960" y="3738852"/>
            <a:ext cx="1282178" cy="5063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atin typeface="Arial" pitchFamily="34" charset="0"/>
                <a:cs typeface="Arial" pitchFamily="34" charset="0"/>
              </a:rPr>
              <a:t>Tradax</a:t>
            </a: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grada številke diapozitiva 3"/>
          <p:cNvSpPr txBox="1">
            <a:spLocks/>
          </p:cNvSpPr>
          <p:nvPr/>
        </p:nvSpPr>
        <p:spPr>
          <a:xfrm>
            <a:off x="207176" y="6492874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71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7875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55225" y="225920"/>
            <a:ext cx="8939960" cy="1143000"/>
          </a:xfrm>
        </p:spPr>
        <p:txBody>
          <a:bodyPr>
            <a:normAutofit/>
          </a:bodyPr>
          <a:lstStyle/>
          <a:p>
            <a:pPr algn="l"/>
            <a:r>
              <a:rPr lang="sl-SI" sz="3200" dirty="0" smtClean="0"/>
              <a:t>Key </a:t>
            </a:r>
            <a:r>
              <a:rPr lang="sl-SI" sz="3200" dirty="0" err="1" smtClean="0"/>
              <a:t>comparison</a:t>
            </a:r>
            <a:r>
              <a:rPr lang="sl-SI" sz="3200" dirty="0" smtClean="0"/>
              <a:t>: law/praxis/trend</a:t>
            </a:r>
            <a:endParaRPr lang="sl-SI" sz="3200" dirty="0"/>
          </a:p>
        </p:txBody>
      </p:sp>
      <p:pic>
        <p:nvPicPr>
          <p:cNvPr id="7" name="Picture 2" descr="http://beta2.finance.si/pics/cache_F3/F38ZS_zastavice.1228848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40" y="225920"/>
            <a:ext cx="1110883" cy="877405"/>
          </a:xfrm>
          <a:prstGeom prst="rect">
            <a:avLst/>
          </a:prstGeom>
          <a:noFill/>
        </p:spPr>
      </p:pic>
      <p:graphicFrame>
        <p:nvGraphicFramePr>
          <p:cNvPr id="8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804920"/>
              </p:ext>
            </p:extLst>
          </p:nvPr>
        </p:nvGraphicFramePr>
        <p:xfrm>
          <a:off x="-1" y="1261363"/>
          <a:ext cx="9144001" cy="53296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0279"/>
                <a:gridCol w="1491722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969623">
                <a:tc>
                  <a:txBody>
                    <a:bodyPr/>
                    <a:lstStyle/>
                    <a:p>
                      <a:endParaRPr lang="sl-SI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RTI</a:t>
                      </a:r>
                      <a:r>
                        <a:rPr lang="sl-SI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’s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AP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aspec</a:t>
                      </a:r>
                      <a:r>
                        <a:rPr lang="sl-SI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sl-SI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USA</a:t>
                      </a:r>
                      <a:endParaRPr lang="sl-SI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IRL</a:t>
                      </a:r>
                      <a:endParaRPr lang="sl-SI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endParaRPr lang="sl-SI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sl-SI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sl-SI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</a:t>
                      </a:r>
                      <a:endParaRPr lang="sl-SI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CRO</a:t>
                      </a:r>
                      <a:endParaRPr lang="sl-SI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130124"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l-SI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latin typeface="Arial" pitchFamily="34" charset="0"/>
                          <a:cs typeface="Arial" pitchFamily="34" charset="0"/>
                        </a:rPr>
                        <a:t>Legitimacy (</a:t>
                      </a:r>
                      <a:r>
                        <a:rPr lang="sl-SI" sz="1800" dirty="0" err="1" smtClean="0">
                          <a:latin typeface="Arial" pitchFamily="34" charset="0"/>
                          <a:cs typeface="Arial" pitchFamily="34" charset="0"/>
                        </a:rPr>
                        <a:t>applicants</a:t>
                      </a:r>
                      <a:r>
                        <a:rPr lang="sl-SI" sz="1800" dirty="0" smtClean="0">
                          <a:latin typeface="Arial" pitchFamily="34" charset="0"/>
                          <a:cs typeface="Arial" pitchFamily="34" charset="0"/>
                        </a:rPr>
                        <a:t> + accessory) &amp; </a:t>
                      </a:r>
                      <a:r>
                        <a:rPr lang="sl-SI" sz="1800" dirty="0" err="1" smtClean="0">
                          <a:latin typeface="Arial" pitchFamily="34" charset="0"/>
                          <a:cs typeface="Arial" pitchFamily="34" charset="0"/>
                        </a:rPr>
                        <a:t>obliged</a:t>
                      </a:r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57093"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l-SI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>
                          <a:latin typeface="Arial" pitchFamily="34" charset="0"/>
                          <a:cs typeface="Arial" pitchFamily="34" charset="0"/>
                        </a:rPr>
                        <a:t>Formality</a:t>
                      </a:r>
                      <a:r>
                        <a:rPr lang="sl-SI" sz="18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sl-SI" sz="1800" baseline="0" dirty="0" err="1" smtClean="0">
                          <a:latin typeface="Arial" pitchFamily="34" charset="0"/>
                          <a:cs typeface="Arial" pitchFamily="34" charset="0"/>
                        </a:rPr>
                        <a:t>application</a:t>
                      </a:r>
                      <a:r>
                        <a:rPr lang="sl-SI" sz="1800" baseline="0" dirty="0" smtClean="0">
                          <a:latin typeface="Arial" pitchFamily="34" charset="0"/>
                          <a:cs typeface="Arial" pitchFamily="34" charset="0"/>
                        </a:rPr>
                        <a:t>, adm. act)</a:t>
                      </a:r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57093"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sl-SI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>
                          <a:latin typeface="Arial" pitchFamily="34" charset="0"/>
                          <a:cs typeface="Arial" pitchFamily="34" charset="0"/>
                        </a:rPr>
                        <a:t>Timing</a:t>
                      </a:r>
                      <a:r>
                        <a:rPr lang="sl-SI" sz="18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sl-SI" sz="1800" dirty="0" err="1" smtClean="0">
                          <a:latin typeface="Arial" pitchFamily="34" charset="0"/>
                          <a:cs typeface="Arial" pitchFamily="34" charset="0"/>
                        </a:rPr>
                        <a:t>limits</a:t>
                      </a:r>
                      <a:r>
                        <a:rPr lang="sl-SI" sz="1800" dirty="0" smtClean="0">
                          <a:latin typeface="Arial" pitchFamily="34" charset="0"/>
                          <a:cs typeface="Arial" pitchFamily="34" charset="0"/>
                        </a:rPr>
                        <a:t> set, </a:t>
                      </a:r>
                      <a:r>
                        <a:rPr lang="sl-SI" sz="1800" dirty="0" err="1" smtClean="0">
                          <a:latin typeface="Arial" pitchFamily="34" charset="0"/>
                          <a:cs typeface="Arial" pitchFamily="34" charset="0"/>
                        </a:rPr>
                        <a:t>adm.silence</a:t>
                      </a:r>
                      <a:r>
                        <a:rPr lang="sl-SI" sz="18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57093"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l-SI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>
                          <a:latin typeface="Arial" pitchFamily="34" charset="0"/>
                          <a:cs typeface="Arial" pitchFamily="34" charset="0"/>
                        </a:rPr>
                        <a:t>L.protection</a:t>
                      </a:r>
                      <a:r>
                        <a:rPr lang="sl-SI" sz="1800" dirty="0" smtClean="0">
                          <a:latin typeface="Arial" pitchFamily="34" charset="0"/>
                          <a:cs typeface="Arial" pitchFamily="34" charset="0"/>
                        </a:rPr>
                        <a:t> (IC &amp; </a:t>
                      </a:r>
                      <a:r>
                        <a:rPr lang="sl-SI" sz="1800" dirty="0" err="1" smtClean="0">
                          <a:latin typeface="Arial" pitchFamily="34" charset="0"/>
                          <a:cs typeface="Arial" pitchFamily="34" charset="0"/>
                        </a:rPr>
                        <a:t>court</a:t>
                      </a:r>
                      <a:r>
                        <a:rPr lang="sl-SI" sz="18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Znak »Prepovedano« 10"/>
          <p:cNvSpPr/>
          <p:nvPr/>
        </p:nvSpPr>
        <p:spPr>
          <a:xfrm>
            <a:off x="5282361" y="2629845"/>
            <a:ext cx="574333" cy="589448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4" name="Smeško 13"/>
          <p:cNvSpPr/>
          <p:nvPr/>
        </p:nvSpPr>
        <p:spPr>
          <a:xfrm>
            <a:off x="5283618" y="6009095"/>
            <a:ext cx="612119" cy="581890"/>
          </a:xfrm>
          <a:prstGeom prst="smileyFace">
            <a:avLst>
              <a:gd name="adj" fmla="val 6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Smeško 15"/>
          <p:cNvSpPr/>
          <p:nvPr/>
        </p:nvSpPr>
        <p:spPr>
          <a:xfrm>
            <a:off x="8307689" y="4914586"/>
            <a:ext cx="612119" cy="581890"/>
          </a:xfrm>
          <a:prstGeom prst="smileyFace">
            <a:avLst>
              <a:gd name="adj" fmla="val 6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Smeško 16"/>
          <p:cNvSpPr/>
          <p:nvPr/>
        </p:nvSpPr>
        <p:spPr>
          <a:xfrm>
            <a:off x="3206698" y="2662592"/>
            <a:ext cx="612119" cy="581890"/>
          </a:xfrm>
          <a:prstGeom prst="smileyFace">
            <a:avLst>
              <a:gd name="adj" fmla="val 6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Znak »Prepovedano« 17"/>
          <p:cNvSpPr/>
          <p:nvPr/>
        </p:nvSpPr>
        <p:spPr>
          <a:xfrm>
            <a:off x="6213135" y="2653776"/>
            <a:ext cx="574333" cy="589448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9" name="Smeško 18"/>
          <p:cNvSpPr/>
          <p:nvPr/>
        </p:nvSpPr>
        <p:spPr>
          <a:xfrm>
            <a:off x="7279936" y="2692819"/>
            <a:ext cx="597004" cy="5894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Smeško 20"/>
          <p:cNvSpPr/>
          <p:nvPr/>
        </p:nvSpPr>
        <p:spPr>
          <a:xfrm>
            <a:off x="2230585" y="3787328"/>
            <a:ext cx="597004" cy="5894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Smeško 22"/>
          <p:cNvSpPr/>
          <p:nvPr/>
        </p:nvSpPr>
        <p:spPr>
          <a:xfrm>
            <a:off x="8368148" y="6048139"/>
            <a:ext cx="597004" cy="5894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Smeško 23"/>
          <p:cNvSpPr/>
          <p:nvPr/>
        </p:nvSpPr>
        <p:spPr>
          <a:xfrm>
            <a:off x="7379438" y="6072068"/>
            <a:ext cx="597004" cy="5894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Smeško 24"/>
          <p:cNvSpPr/>
          <p:nvPr/>
        </p:nvSpPr>
        <p:spPr>
          <a:xfrm>
            <a:off x="4304987" y="3775993"/>
            <a:ext cx="597004" cy="5894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Smeško 25"/>
          <p:cNvSpPr/>
          <p:nvPr/>
        </p:nvSpPr>
        <p:spPr>
          <a:xfrm>
            <a:off x="3270935" y="3754582"/>
            <a:ext cx="597004" cy="5894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Smeško 30"/>
          <p:cNvSpPr/>
          <p:nvPr/>
        </p:nvSpPr>
        <p:spPr>
          <a:xfrm>
            <a:off x="8351771" y="3794886"/>
            <a:ext cx="612119" cy="581890"/>
          </a:xfrm>
          <a:prstGeom prst="smileyFace">
            <a:avLst>
              <a:gd name="adj" fmla="val 6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Smeško 31"/>
          <p:cNvSpPr/>
          <p:nvPr/>
        </p:nvSpPr>
        <p:spPr>
          <a:xfrm>
            <a:off x="7340389" y="3788589"/>
            <a:ext cx="612119" cy="581890"/>
          </a:xfrm>
          <a:prstGeom prst="smileyFace">
            <a:avLst>
              <a:gd name="adj" fmla="val 6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Znak »Prepovedano« 32"/>
          <p:cNvSpPr/>
          <p:nvPr/>
        </p:nvSpPr>
        <p:spPr>
          <a:xfrm>
            <a:off x="5306292" y="3757101"/>
            <a:ext cx="574333" cy="589448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7" name="Smeško 36"/>
          <p:cNvSpPr/>
          <p:nvPr/>
        </p:nvSpPr>
        <p:spPr>
          <a:xfrm>
            <a:off x="2233101" y="2663851"/>
            <a:ext cx="612119" cy="581890"/>
          </a:xfrm>
          <a:prstGeom prst="smileyFace">
            <a:avLst>
              <a:gd name="adj" fmla="val 6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Smeško 37"/>
          <p:cNvSpPr/>
          <p:nvPr/>
        </p:nvSpPr>
        <p:spPr>
          <a:xfrm>
            <a:off x="6277368" y="4871762"/>
            <a:ext cx="612119" cy="581890"/>
          </a:xfrm>
          <a:prstGeom prst="smileyFace">
            <a:avLst>
              <a:gd name="adj" fmla="val 6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Smeško 38"/>
          <p:cNvSpPr/>
          <p:nvPr/>
        </p:nvSpPr>
        <p:spPr>
          <a:xfrm>
            <a:off x="5213086" y="4873022"/>
            <a:ext cx="612119" cy="581890"/>
          </a:xfrm>
          <a:prstGeom prst="smileyFace">
            <a:avLst>
              <a:gd name="adj" fmla="val 6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Smeško 39"/>
          <p:cNvSpPr/>
          <p:nvPr/>
        </p:nvSpPr>
        <p:spPr>
          <a:xfrm>
            <a:off x="2191536" y="5985164"/>
            <a:ext cx="612119" cy="581890"/>
          </a:xfrm>
          <a:prstGeom prst="smileyFace">
            <a:avLst>
              <a:gd name="adj" fmla="val 6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Smeško 40"/>
          <p:cNvSpPr/>
          <p:nvPr/>
        </p:nvSpPr>
        <p:spPr>
          <a:xfrm>
            <a:off x="2223028" y="4890654"/>
            <a:ext cx="597004" cy="5894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2" name="Smeško 41"/>
          <p:cNvSpPr/>
          <p:nvPr/>
        </p:nvSpPr>
        <p:spPr>
          <a:xfrm>
            <a:off x="4294911" y="2670147"/>
            <a:ext cx="597004" cy="5894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Smeško 43"/>
          <p:cNvSpPr/>
          <p:nvPr/>
        </p:nvSpPr>
        <p:spPr>
          <a:xfrm>
            <a:off x="3307460" y="5997758"/>
            <a:ext cx="597004" cy="5894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Smeško 44"/>
          <p:cNvSpPr/>
          <p:nvPr/>
        </p:nvSpPr>
        <p:spPr>
          <a:xfrm>
            <a:off x="3269675" y="4901989"/>
            <a:ext cx="597004" cy="5894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Smeško 45"/>
          <p:cNvSpPr/>
          <p:nvPr/>
        </p:nvSpPr>
        <p:spPr>
          <a:xfrm>
            <a:off x="8349256" y="2711713"/>
            <a:ext cx="597004" cy="5894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Znak »Prepovedano« 46"/>
          <p:cNvSpPr/>
          <p:nvPr/>
        </p:nvSpPr>
        <p:spPr>
          <a:xfrm>
            <a:off x="6206838" y="3758361"/>
            <a:ext cx="574333" cy="589448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49" name="Smeško 48"/>
          <p:cNvSpPr/>
          <p:nvPr/>
        </p:nvSpPr>
        <p:spPr>
          <a:xfrm>
            <a:off x="7281192" y="4855389"/>
            <a:ext cx="612119" cy="581890"/>
          </a:xfrm>
          <a:prstGeom prst="smileyFace">
            <a:avLst>
              <a:gd name="adj" fmla="val 6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0" name="Smeško 49"/>
          <p:cNvSpPr/>
          <p:nvPr/>
        </p:nvSpPr>
        <p:spPr>
          <a:xfrm>
            <a:off x="4242008" y="6002798"/>
            <a:ext cx="612119" cy="581890"/>
          </a:xfrm>
          <a:prstGeom prst="smileyFace">
            <a:avLst>
              <a:gd name="adj" fmla="val 6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56" name="Skupina 55"/>
          <p:cNvGrpSpPr/>
          <p:nvPr/>
        </p:nvGrpSpPr>
        <p:grpSpPr>
          <a:xfrm>
            <a:off x="6301299" y="5886922"/>
            <a:ext cx="767038" cy="663757"/>
            <a:chOff x="6301299" y="5886922"/>
            <a:chExt cx="767038" cy="663757"/>
          </a:xfrm>
        </p:grpSpPr>
        <p:sp>
          <p:nvSpPr>
            <p:cNvPr id="48" name="Smeško 47"/>
            <p:cNvSpPr/>
            <p:nvPr/>
          </p:nvSpPr>
          <p:spPr>
            <a:xfrm>
              <a:off x="6301299" y="5968789"/>
              <a:ext cx="612119" cy="581890"/>
            </a:xfrm>
            <a:prstGeom prst="smileyFace">
              <a:avLst>
                <a:gd name="adj" fmla="val 61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1" name="Znak »Prepovedano« 50"/>
            <p:cNvSpPr/>
            <p:nvPr/>
          </p:nvSpPr>
          <p:spPr>
            <a:xfrm>
              <a:off x="6710638" y="5886922"/>
              <a:ext cx="357699" cy="312357"/>
            </a:xfrm>
            <a:prstGeom prst="noSmoking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</p:grpSp>
      <p:sp>
        <p:nvSpPr>
          <p:cNvPr id="52" name="Smeško 51"/>
          <p:cNvSpPr/>
          <p:nvPr/>
        </p:nvSpPr>
        <p:spPr>
          <a:xfrm>
            <a:off x="7753508" y="4828938"/>
            <a:ext cx="345106" cy="3224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Smeško 52"/>
          <p:cNvSpPr/>
          <p:nvPr/>
        </p:nvSpPr>
        <p:spPr>
          <a:xfrm>
            <a:off x="2661333" y="5888181"/>
            <a:ext cx="345106" cy="3224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Smeško 53"/>
          <p:cNvSpPr/>
          <p:nvPr/>
        </p:nvSpPr>
        <p:spPr>
          <a:xfrm>
            <a:off x="2617250" y="2481222"/>
            <a:ext cx="345106" cy="3224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57" name="Skupina 56"/>
          <p:cNvGrpSpPr/>
          <p:nvPr/>
        </p:nvGrpSpPr>
        <p:grpSpPr>
          <a:xfrm>
            <a:off x="4231933" y="4867983"/>
            <a:ext cx="767038" cy="663757"/>
            <a:chOff x="6301299" y="5886922"/>
            <a:chExt cx="767038" cy="663757"/>
          </a:xfrm>
        </p:grpSpPr>
        <p:sp>
          <p:nvSpPr>
            <p:cNvPr id="58" name="Smeško 57"/>
            <p:cNvSpPr/>
            <p:nvPr/>
          </p:nvSpPr>
          <p:spPr>
            <a:xfrm>
              <a:off x="6301299" y="5968789"/>
              <a:ext cx="612119" cy="581890"/>
            </a:xfrm>
            <a:prstGeom prst="smileyFace">
              <a:avLst>
                <a:gd name="adj" fmla="val 61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9" name="Znak »Prepovedano« 58"/>
            <p:cNvSpPr/>
            <p:nvPr/>
          </p:nvSpPr>
          <p:spPr>
            <a:xfrm>
              <a:off x="6710638" y="5886922"/>
              <a:ext cx="357699" cy="312357"/>
            </a:xfrm>
            <a:prstGeom prst="noSmoking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</p:grpSp>
      <p:sp>
        <p:nvSpPr>
          <p:cNvPr id="43" name="Ograda številke diapozitiva 3"/>
          <p:cNvSpPr txBox="1">
            <a:spLocks/>
          </p:cNvSpPr>
          <p:nvPr/>
        </p:nvSpPr>
        <p:spPr>
          <a:xfrm>
            <a:off x="259118" y="6594501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72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02534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4582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altLang="sl-SI" sz="2800" b="1" dirty="0">
              <a:latin typeface="Arial" charset="0"/>
            </a:endParaRPr>
          </a:p>
          <a:p>
            <a:pPr>
              <a:buFont typeface="Wingdings" pitchFamily="2" charset="2"/>
              <a:buChar char="è"/>
            </a:pPr>
            <a:endParaRPr lang="sl-SI" altLang="sl-SI" sz="3600" dirty="0">
              <a:latin typeface="Arial" charset="0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305973" y="1484784"/>
            <a:ext cx="8758422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71575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endParaRPr lang="sl-SI" altLang="sl-SI" sz="3600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sz="2000" dirty="0" smtClean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2796" y="2636912"/>
            <a:ext cx="6984776" cy="2448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APA </a:t>
            </a:r>
            <a:r>
              <a:rPr lang="sl-SI" altLang="sl-SI" sz="3200" b="1" dirty="0" smtClean="0">
                <a:latin typeface="Arial" charset="0"/>
              </a:rPr>
              <a:t>in </a:t>
            </a:r>
            <a:r>
              <a:rPr lang="sl-SI" altLang="sl-SI" sz="3200" b="1" dirty="0">
                <a:latin typeface="Arial" charset="0"/>
              </a:rPr>
              <a:t>SI within </a:t>
            </a:r>
            <a:r>
              <a:rPr lang="sl-SI" altLang="sl-SI" sz="3200" b="1" dirty="0" smtClean="0">
                <a:latin typeface="Arial" charset="0"/>
              </a:rPr>
              <a:t>EU = a tool </a:t>
            </a:r>
            <a:r>
              <a:rPr lang="sl-SI" altLang="sl-SI" sz="3200" b="1" dirty="0">
                <a:latin typeface="Arial" charset="0"/>
              </a:rPr>
              <a:t>f</a:t>
            </a:r>
            <a:r>
              <a:rPr lang="sl-SI" altLang="sl-SI" sz="3200" b="1" dirty="0" smtClean="0">
                <a:latin typeface="Arial" charset="0"/>
              </a:rPr>
              <a:t>or </a:t>
            </a:r>
            <a:r>
              <a:rPr lang="sl-SI" altLang="sl-SI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Good Administration </a:t>
            </a:r>
            <a:r>
              <a:rPr lang="sl-SI" altLang="sl-SI" sz="3200" b="1" dirty="0" smtClean="0">
                <a:latin typeface="Arial" charset="0"/>
              </a:rPr>
              <a:t>(GA)!</a:t>
            </a:r>
            <a:endParaRPr lang="sl-SI" alt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3995936" y="980728"/>
            <a:ext cx="1368152" cy="127444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 smtClean="0"/>
              <a:t>11.</a:t>
            </a:r>
            <a:endParaRPr lang="sl-SI" sz="3600" b="1" dirty="0"/>
          </a:p>
        </p:txBody>
      </p:sp>
      <p:sp>
        <p:nvSpPr>
          <p:cNvPr id="10" name="Ograda številke diapozitiva 3"/>
          <p:cNvSpPr txBox="1">
            <a:spLocks/>
          </p:cNvSpPr>
          <p:nvPr/>
        </p:nvSpPr>
        <p:spPr>
          <a:xfrm>
            <a:off x="207176" y="6310312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73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7014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APs</a:t>
            </a:r>
            <a:r>
              <a:rPr lang="sl-SI" dirty="0" smtClean="0"/>
              <a:t> </a:t>
            </a:r>
            <a:r>
              <a:rPr lang="sl-SI" dirty="0" err="1" smtClean="0"/>
              <a:t>functions</a:t>
            </a:r>
            <a:r>
              <a:rPr lang="sl-SI" dirty="0" smtClean="0"/>
              <a:t> </a:t>
            </a:r>
            <a:r>
              <a:rPr lang="sl-SI" u="sng" dirty="0" smtClean="0"/>
              <a:t>in </a:t>
            </a:r>
            <a:r>
              <a:rPr lang="sl-SI" u="sng" dirty="0" err="1" smtClean="0"/>
              <a:t>theory</a:t>
            </a:r>
            <a:endParaRPr lang="sl-SI" u="sng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496" y="1243218"/>
            <a:ext cx="8229600" cy="4525963"/>
          </a:xfrm>
        </p:spPr>
        <p:txBody>
          <a:bodyPr>
            <a:normAutofit/>
          </a:bodyPr>
          <a:lstStyle/>
          <a:p>
            <a:pPr marL="971550" lvl="1" indent="-514350">
              <a:spcBef>
                <a:spcPts val="600"/>
              </a:spcBef>
              <a:buSzPct val="75000"/>
              <a:buAutoNum type="arabicPeriod"/>
            </a:pPr>
            <a:r>
              <a:rPr lang="sl-SI" b="1" u="sng" dirty="0" smtClean="0">
                <a:solidFill>
                  <a:schemeClr val="tx1"/>
                </a:solidFill>
              </a:rPr>
              <a:t>To </a:t>
            </a:r>
            <a:r>
              <a:rPr lang="sl-SI" b="1" u="sng" dirty="0" err="1" smtClean="0">
                <a:solidFill>
                  <a:schemeClr val="tx1"/>
                </a:solidFill>
              </a:rPr>
              <a:t>support</a:t>
            </a:r>
            <a:r>
              <a:rPr lang="sl-SI" b="1" u="sng" dirty="0" smtClean="0">
                <a:solidFill>
                  <a:schemeClr val="tx1"/>
                </a:solidFill>
              </a:rPr>
              <a:t> </a:t>
            </a:r>
            <a:r>
              <a:rPr lang="sl-SI" b="1" u="sng" dirty="0" err="1" smtClean="0">
                <a:solidFill>
                  <a:schemeClr val="tx1"/>
                </a:solidFill>
              </a:rPr>
              <a:t>substantive</a:t>
            </a:r>
            <a:r>
              <a:rPr lang="sl-SI" b="1" u="sng" dirty="0" smtClean="0">
                <a:solidFill>
                  <a:schemeClr val="tx1"/>
                </a:solidFill>
              </a:rPr>
              <a:t> law or </a:t>
            </a:r>
            <a:r>
              <a:rPr lang="sl-SI" b="1" u="sng" dirty="0" err="1" smtClean="0">
                <a:solidFill>
                  <a:schemeClr val="tx1"/>
                </a:solidFill>
              </a:rPr>
              <a:t>autonomus</a:t>
            </a:r>
            <a:r>
              <a:rPr lang="sl-SI" b="1" u="sng" dirty="0" smtClean="0"/>
              <a:t>?</a:t>
            </a:r>
          </a:p>
          <a:p>
            <a:pPr marL="971550" lvl="1" indent="-514350">
              <a:spcBef>
                <a:spcPts val="600"/>
              </a:spcBef>
              <a:buSzPct val="75000"/>
              <a:buAutoNum type="arabicPeriod"/>
            </a:pPr>
            <a:r>
              <a:rPr lang="sl-SI" dirty="0" smtClean="0"/>
              <a:t>General:</a:t>
            </a:r>
            <a:endParaRPr lang="sl-SI" dirty="0" smtClean="0">
              <a:solidFill>
                <a:schemeClr val="tx1"/>
              </a:solidFill>
            </a:endParaRPr>
          </a:p>
          <a:p>
            <a:pPr marL="812800" lvl="1" indent="-355600">
              <a:spcBef>
                <a:spcPts val="600"/>
              </a:spcBef>
              <a:buSzPct val="75000"/>
            </a:pPr>
            <a:r>
              <a:rPr lang="sl-SI" dirty="0" smtClean="0">
                <a:solidFill>
                  <a:schemeClr val="tx1"/>
                </a:solidFill>
              </a:rPr>
              <a:t>E</a:t>
            </a:r>
            <a:r>
              <a:rPr lang="en-US" dirty="0" err="1" smtClean="0">
                <a:solidFill>
                  <a:schemeClr val="tx1"/>
                </a:solidFill>
              </a:rPr>
              <a:t>nsure</a:t>
            </a:r>
            <a:r>
              <a:rPr lang="en-US" dirty="0" smtClean="0">
                <a:solidFill>
                  <a:schemeClr val="tx1"/>
                </a:solidFill>
              </a:rPr>
              <a:t> the </a:t>
            </a:r>
            <a:r>
              <a:rPr lang="en-US" u="sng" dirty="0" smtClean="0">
                <a:solidFill>
                  <a:schemeClr val="tx1"/>
                </a:solidFill>
              </a:rPr>
              <a:t>protection</a:t>
            </a:r>
            <a:r>
              <a:rPr lang="en-US" dirty="0" smtClean="0">
                <a:solidFill>
                  <a:schemeClr val="tx1"/>
                </a:solidFill>
              </a:rPr>
              <a:t> of human rights</a:t>
            </a:r>
            <a:endParaRPr lang="sl-SI" dirty="0" smtClean="0">
              <a:solidFill>
                <a:schemeClr val="tx1"/>
              </a:solidFill>
            </a:endParaRPr>
          </a:p>
          <a:p>
            <a:pPr marL="812800" lvl="1" indent="-355600">
              <a:spcBef>
                <a:spcPts val="600"/>
              </a:spcBef>
              <a:buSzPct val="75000"/>
            </a:pPr>
            <a:r>
              <a:rPr lang="en-US" dirty="0" smtClean="0">
                <a:solidFill>
                  <a:schemeClr val="tx1"/>
                </a:solidFill>
              </a:rPr>
              <a:t>Allow </a:t>
            </a:r>
            <a:r>
              <a:rPr lang="en-US" u="sng" dirty="0" smtClean="0">
                <a:solidFill>
                  <a:schemeClr val="tx1"/>
                </a:solidFill>
              </a:rPr>
              <a:t>participation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sl-SI" dirty="0" smtClean="0">
              <a:solidFill>
                <a:schemeClr val="tx1"/>
              </a:solidFill>
            </a:endParaRPr>
          </a:p>
          <a:p>
            <a:pPr marL="812800" lvl="1" indent="-355600">
              <a:spcBef>
                <a:spcPts val="600"/>
              </a:spcBef>
              <a:buSzPct val="75000"/>
            </a:pPr>
            <a:r>
              <a:rPr lang="sl-SI" dirty="0" smtClean="0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rovide</a:t>
            </a:r>
            <a:r>
              <a:rPr lang="en-US" dirty="0" smtClean="0">
                <a:solidFill>
                  <a:schemeClr val="tx1"/>
                </a:solidFill>
              </a:rPr>
              <a:t> for </a:t>
            </a:r>
            <a:r>
              <a:rPr lang="en-US" u="sng" dirty="0" smtClean="0">
                <a:solidFill>
                  <a:schemeClr val="tx1"/>
                </a:solidFill>
              </a:rPr>
              <a:t>balancing</a:t>
            </a:r>
            <a:r>
              <a:rPr lang="en-US" dirty="0" smtClean="0">
                <a:solidFill>
                  <a:schemeClr val="tx1"/>
                </a:solidFill>
              </a:rPr>
              <a:t> of interests </a:t>
            </a:r>
            <a:endParaRPr lang="sl-SI" dirty="0" smtClean="0">
              <a:solidFill>
                <a:schemeClr val="tx1"/>
              </a:solidFill>
            </a:endParaRPr>
          </a:p>
          <a:p>
            <a:pPr marL="812800" lvl="1" indent="-355600">
              <a:spcBef>
                <a:spcPts val="600"/>
              </a:spcBef>
              <a:buSzPct val="75000"/>
            </a:pPr>
            <a:r>
              <a:rPr lang="sl-SI" dirty="0" smtClean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erve</a:t>
            </a:r>
            <a:r>
              <a:rPr lang="en-US" dirty="0" smtClean="0">
                <a:solidFill>
                  <a:schemeClr val="tx1"/>
                </a:solidFill>
              </a:rPr>
              <a:t> administrative </a:t>
            </a:r>
            <a:r>
              <a:rPr lang="en-US" u="sng" dirty="0" smtClean="0">
                <a:solidFill>
                  <a:schemeClr val="tx1"/>
                </a:solidFill>
              </a:rPr>
              <a:t>transparency</a:t>
            </a:r>
            <a:r>
              <a:rPr lang="en-US" dirty="0" smtClean="0">
                <a:solidFill>
                  <a:schemeClr val="tx1"/>
                </a:solidFill>
              </a:rPr>
              <a:t> and clarity</a:t>
            </a:r>
            <a:endParaRPr lang="sl-SI" dirty="0" smtClean="0">
              <a:solidFill>
                <a:schemeClr val="tx1"/>
              </a:solidFill>
            </a:endParaRPr>
          </a:p>
          <a:p>
            <a:pPr marL="812800" lvl="1" indent="-355600">
              <a:spcBef>
                <a:spcPts val="600"/>
              </a:spcBef>
              <a:buSzPct val="75000"/>
            </a:pPr>
            <a:r>
              <a:rPr lang="sl-SI" dirty="0" smtClean="0">
                <a:solidFill>
                  <a:schemeClr val="tx1"/>
                </a:solidFill>
              </a:rPr>
              <a:t>M</a:t>
            </a:r>
            <a:r>
              <a:rPr lang="en-US" dirty="0" err="1" smtClean="0">
                <a:solidFill>
                  <a:schemeClr val="tx1"/>
                </a:solidFill>
              </a:rPr>
              <a:t>ake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u="sng" dirty="0" smtClean="0">
                <a:solidFill>
                  <a:schemeClr val="tx1"/>
                </a:solidFill>
              </a:rPr>
              <a:t>cooperation</a:t>
            </a:r>
            <a:r>
              <a:rPr lang="en-US" dirty="0" smtClean="0">
                <a:solidFill>
                  <a:schemeClr val="tx1"/>
                </a:solidFill>
              </a:rPr>
              <a:t> among various actors possible </a:t>
            </a:r>
            <a:endParaRPr lang="sl-SI" dirty="0" smtClean="0">
              <a:solidFill>
                <a:schemeClr val="tx1"/>
              </a:solidFill>
            </a:endParaRPr>
          </a:p>
          <a:p>
            <a:pPr marL="812800" lvl="1" indent="-355600">
              <a:spcBef>
                <a:spcPts val="600"/>
              </a:spcBef>
              <a:buSzPct val="75000"/>
            </a:pPr>
            <a:r>
              <a:rPr lang="sl-SI" dirty="0" smtClean="0">
                <a:solidFill>
                  <a:schemeClr val="tx1"/>
                </a:solidFill>
              </a:rPr>
              <a:t>E</a:t>
            </a:r>
            <a:r>
              <a:rPr lang="en-US" dirty="0" err="1" smtClean="0">
                <a:solidFill>
                  <a:schemeClr val="tx1"/>
                </a:solidFill>
              </a:rPr>
              <a:t>nhance</a:t>
            </a:r>
            <a:r>
              <a:rPr lang="en-US" dirty="0" smtClean="0">
                <a:solidFill>
                  <a:schemeClr val="tx1"/>
                </a:solidFill>
              </a:rPr>
              <a:t> administrative </a:t>
            </a:r>
            <a:r>
              <a:rPr lang="en-US" u="sng" dirty="0" smtClean="0">
                <a:solidFill>
                  <a:schemeClr val="tx1"/>
                </a:solidFill>
              </a:rPr>
              <a:t>efficacy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Ograda številke diapozitiva 3"/>
          <p:cNvSpPr txBox="1">
            <a:spLocks/>
          </p:cNvSpPr>
          <p:nvPr/>
        </p:nvSpPr>
        <p:spPr>
          <a:xfrm>
            <a:off x="207176" y="6310312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74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Slika 5" descr="kaf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4341895"/>
            <a:ext cx="1857330" cy="2471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0988991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418" y="173765"/>
            <a:ext cx="7139136" cy="1143000"/>
          </a:xfrm>
        </p:spPr>
        <p:txBody>
          <a:bodyPr/>
          <a:lstStyle/>
          <a:p>
            <a:pPr algn="l"/>
            <a:r>
              <a:rPr lang="sl-SI" dirty="0" smtClean="0"/>
              <a:t>Key novelties in </a:t>
            </a:r>
            <a:r>
              <a:rPr lang="sl-SI" u="sng" dirty="0" smtClean="0"/>
              <a:t>new </a:t>
            </a:r>
            <a:r>
              <a:rPr lang="sl-SI" u="sng" dirty="0" err="1" smtClean="0"/>
              <a:t>GAPAs</a:t>
            </a:r>
            <a:endParaRPr lang="sl-SI" u="sng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3556991"/>
          </a:xfrm>
        </p:spPr>
        <p:txBody>
          <a:bodyPr>
            <a:noAutofit/>
          </a:bodyPr>
          <a:lstStyle/>
          <a:p>
            <a:pPr lvl="0"/>
            <a:r>
              <a:rPr lang="sl-SI" sz="2400" dirty="0" err="1" smtClean="0">
                <a:solidFill>
                  <a:schemeClr val="tx1"/>
                </a:solidFill>
              </a:rPr>
              <a:t>Converging</a:t>
            </a:r>
            <a:r>
              <a:rPr lang="sl-SI" sz="2400" dirty="0" smtClean="0">
                <a:solidFill>
                  <a:schemeClr val="tx1"/>
                </a:solidFill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</a:rPr>
              <a:t>ratio</a:t>
            </a:r>
            <a:r>
              <a:rPr lang="sl-SI" sz="2400" dirty="0" smtClean="0">
                <a:solidFill>
                  <a:schemeClr val="tx1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</a:rPr>
              <a:t>state</a:t>
            </a:r>
            <a:r>
              <a:rPr lang="sl-SI" sz="2400" b="1" dirty="0" smtClean="0">
                <a:solidFill>
                  <a:schemeClr val="tx1"/>
                </a:solidFill>
              </a:rPr>
              <a:t>/</a:t>
            </a:r>
            <a:r>
              <a:rPr lang="en-US" sz="2400" b="1" dirty="0" smtClean="0">
                <a:solidFill>
                  <a:schemeClr val="tx1"/>
                </a:solidFill>
              </a:rPr>
              <a:t>p</a:t>
            </a:r>
            <a:r>
              <a:rPr lang="sl-SI" sz="2400" b="1" dirty="0" smtClean="0">
                <a:solidFill>
                  <a:schemeClr val="tx1"/>
                </a:solidFill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</a:rPr>
              <a:t>interest</a:t>
            </a:r>
            <a:r>
              <a:rPr lang="sl-SI" sz="2400" b="1" dirty="0" smtClean="0">
                <a:solidFill>
                  <a:schemeClr val="tx1"/>
                </a:solidFill>
              </a:rPr>
              <a:t> &amp; </a:t>
            </a:r>
            <a:r>
              <a:rPr lang="en-US" sz="2400" b="1" dirty="0" smtClean="0">
                <a:solidFill>
                  <a:schemeClr val="tx1"/>
                </a:solidFill>
              </a:rPr>
              <a:t>citizens’ rights</a:t>
            </a:r>
            <a:endParaRPr lang="sl-SI" sz="2400" b="1" dirty="0" smtClean="0">
              <a:solidFill>
                <a:schemeClr val="tx1"/>
              </a:solidFill>
            </a:endParaRPr>
          </a:p>
          <a:p>
            <a:r>
              <a:rPr lang="sl-SI" sz="24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</a:t>
            </a:r>
            <a:r>
              <a:rPr lang="sl-SI" sz="2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sl-SI" sz="2400" i="1" u="sng" dirty="0" smtClean="0">
                <a:solidFill>
                  <a:schemeClr val="tx1"/>
                </a:solidFill>
              </a:rPr>
              <a:t> </a:t>
            </a:r>
            <a:r>
              <a:rPr lang="sl-SI" sz="2400" dirty="0" smtClean="0">
                <a:solidFill>
                  <a:schemeClr val="tx1"/>
                </a:solidFill>
              </a:rPr>
              <a:t>In p. </a:t>
            </a:r>
            <a:r>
              <a:rPr lang="sl-SI" sz="2400" b="1" dirty="0" err="1" smtClean="0">
                <a:solidFill>
                  <a:schemeClr val="tx1"/>
                </a:solidFill>
              </a:rPr>
              <a:t>services</a:t>
            </a:r>
            <a:r>
              <a:rPr lang="sl-SI" sz="2400" dirty="0" smtClean="0">
                <a:solidFill>
                  <a:schemeClr val="tx1"/>
                </a:solidFill>
              </a:rPr>
              <a:t> (real acts, SGI) &amp; a</a:t>
            </a:r>
            <a:r>
              <a:rPr lang="en-US" sz="2400" dirty="0" smtClean="0">
                <a:solidFill>
                  <a:schemeClr val="tx1"/>
                </a:solidFill>
              </a:rPr>
              <a:t>dm</a:t>
            </a:r>
            <a:r>
              <a:rPr lang="sl-SI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contracts</a:t>
            </a:r>
            <a:endParaRPr lang="sl-SI" sz="2400" b="1" dirty="0" smtClean="0">
              <a:solidFill>
                <a:schemeClr val="tx1"/>
              </a:solidFill>
            </a:endParaRPr>
          </a:p>
          <a:p>
            <a:endParaRPr lang="sl-SI" sz="800" b="1" dirty="0" smtClean="0">
              <a:solidFill>
                <a:schemeClr val="tx1"/>
              </a:solidFill>
            </a:endParaRPr>
          </a:p>
          <a:p>
            <a:r>
              <a:rPr lang="sl-SI" sz="2400" b="1" dirty="0" err="1" smtClean="0">
                <a:solidFill>
                  <a:schemeClr val="tx1"/>
                </a:solidFill>
              </a:rPr>
              <a:t>Proportionality</a:t>
            </a:r>
            <a:r>
              <a:rPr lang="sl-SI" sz="2400" b="1" dirty="0" smtClean="0">
                <a:solidFill>
                  <a:schemeClr val="tx1"/>
                </a:solidFill>
              </a:rPr>
              <a:t> &amp; h</a:t>
            </a:r>
            <a:r>
              <a:rPr lang="en-US" sz="2400" b="1" dirty="0" err="1" smtClean="0">
                <a:solidFill>
                  <a:schemeClr val="tx1"/>
                </a:solidFill>
              </a:rPr>
              <a:t>earing</a:t>
            </a:r>
            <a:r>
              <a:rPr lang="en-US" sz="2400" dirty="0" smtClean="0">
                <a:solidFill>
                  <a:schemeClr val="tx1"/>
                </a:solidFill>
              </a:rPr>
              <a:t>; access data</a:t>
            </a:r>
            <a:r>
              <a:rPr lang="sl-SI" sz="2400" dirty="0" smtClean="0">
                <a:solidFill>
                  <a:schemeClr val="tx1"/>
                </a:solidFill>
              </a:rPr>
              <a:t> &amp; p</a:t>
            </a:r>
            <a:r>
              <a:rPr lang="en-US" sz="2400" dirty="0" err="1" smtClean="0">
                <a:solidFill>
                  <a:schemeClr val="tx1"/>
                </a:solidFill>
              </a:rPr>
              <a:t>rotection</a:t>
            </a:r>
            <a:endParaRPr lang="sl-SI" sz="2400" i="1" u="sng" dirty="0" smtClean="0">
              <a:solidFill>
                <a:schemeClr val="tx1"/>
              </a:solidFill>
            </a:endParaRPr>
          </a:p>
          <a:p>
            <a:pPr lvl="0"/>
            <a:r>
              <a:rPr lang="sl-SI" sz="2400" b="1" dirty="0" smtClean="0">
                <a:solidFill>
                  <a:schemeClr val="tx1"/>
                </a:solidFill>
              </a:rPr>
              <a:t>Ex officio </a:t>
            </a:r>
            <a:r>
              <a:rPr lang="sl-SI" sz="2400" b="1" dirty="0" err="1" smtClean="0">
                <a:solidFill>
                  <a:schemeClr val="tx1"/>
                </a:solidFill>
              </a:rPr>
              <a:t>investigation</a:t>
            </a:r>
            <a:r>
              <a:rPr lang="sl-SI" sz="2400" b="1" dirty="0" smtClean="0">
                <a:solidFill>
                  <a:schemeClr val="tx1"/>
                </a:solidFill>
              </a:rPr>
              <a:t> </a:t>
            </a:r>
            <a:r>
              <a:rPr lang="sl-SI" sz="2400" dirty="0" smtClean="0">
                <a:solidFill>
                  <a:schemeClr val="tx1"/>
                </a:solidFill>
              </a:rPr>
              <a:t>of </a:t>
            </a:r>
            <a:r>
              <a:rPr lang="sl-SI" sz="2400" dirty="0" err="1" smtClean="0">
                <a:solidFill>
                  <a:schemeClr val="tx1"/>
                </a:solidFill>
              </a:rPr>
              <a:t>facts</a:t>
            </a:r>
            <a:r>
              <a:rPr lang="sl-SI" sz="2400" dirty="0" smtClean="0">
                <a:solidFill>
                  <a:schemeClr val="tx1"/>
                </a:solidFill>
              </a:rPr>
              <a:t> + </a:t>
            </a:r>
            <a:r>
              <a:rPr lang="sl-SI" sz="2400" b="1" dirty="0" err="1" smtClean="0">
                <a:solidFill>
                  <a:schemeClr val="tx1"/>
                </a:solidFill>
              </a:rPr>
              <a:t>enforcement</a:t>
            </a:r>
            <a:r>
              <a:rPr lang="sl-SI" sz="2400" b="1" dirty="0" smtClean="0">
                <a:solidFill>
                  <a:schemeClr val="tx1"/>
                </a:solidFill>
              </a:rPr>
              <a:t>             </a:t>
            </a:r>
            <a:r>
              <a:rPr lang="sl-SI" sz="2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</a:t>
            </a:r>
          </a:p>
          <a:p>
            <a:pPr lvl="0"/>
            <a:endParaRPr lang="sl-SI" sz="800" b="1" dirty="0" smtClean="0">
              <a:solidFill>
                <a:schemeClr val="tx1"/>
              </a:solidFill>
            </a:endParaRPr>
          </a:p>
          <a:p>
            <a:pPr lvl="0"/>
            <a:r>
              <a:rPr lang="sl-SI" sz="2400" b="1" dirty="0" smtClean="0">
                <a:solidFill>
                  <a:schemeClr val="tx1"/>
                </a:solidFill>
              </a:rPr>
              <a:t>E-gov</a:t>
            </a:r>
            <a:r>
              <a:rPr lang="sl-SI" sz="2400" dirty="0" smtClean="0">
                <a:solidFill>
                  <a:schemeClr val="tx1"/>
                </a:solidFill>
              </a:rPr>
              <a:t>ernment, </a:t>
            </a:r>
            <a:r>
              <a:rPr lang="en-US" sz="2400" b="1" dirty="0" smtClean="0">
                <a:solidFill>
                  <a:schemeClr val="tx1"/>
                </a:solidFill>
              </a:rPr>
              <a:t>time </a:t>
            </a:r>
            <a:r>
              <a:rPr lang="en-US" sz="2400" dirty="0" smtClean="0">
                <a:solidFill>
                  <a:schemeClr val="tx1"/>
                </a:solidFill>
              </a:rPr>
              <a:t>limits</a:t>
            </a:r>
            <a:r>
              <a:rPr lang="sl-SI" sz="2400" dirty="0" smtClean="0">
                <a:solidFill>
                  <a:schemeClr val="tx1"/>
                </a:solidFill>
              </a:rPr>
              <a:t> …     </a:t>
            </a:r>
            <a:r>
              <a:rPr lang="sl-SI" sz="24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Simplifications</a:t>
            </a:r>
            <a:endParaRPr lang="sl-SI" sz="2400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Limitation of remedies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sl-SI" sz="2400" dirty="0" smtClean="0">
                <a:solidFill>
                  <a:schemeClr val="tx1"/>
                </a:solidFill>
              </a:rPr>
              <a:t>reasoning, </a:t>
            </a:r>
            <a:r>
              <a:rPr lang="sl-SI" sz="2400" dirty="0" err="1" smtClean="0">
                <a:solidFill>
                  <a:schemeClr val="tx1"/>
                </a:solidFill>
              </a:rPr>
              <a:t>but</a:t>
            </a:r>
            <a:r>
              <a:rPr lang="sl-SI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pro actione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sl-SI" sz="2400" dirty="0" smtClean="0">
              <a:solidFill>
                <a:schemeClr val="tx1"/>
              </a:solidFill>
            </a:endParaRPr>
          </a:p>
          <a:p>
            <a:r>
              <a:rPr lang="sl-SI" sz="2400" b="1" dirty="0" smtClean="0">
                <a:solidFill>
                  <a:schemeClr val="tx1"/>
                </a:solidFill>
              </a:rPr>
              <a:t>ADR</a:t>
            </a:r>
            <a:r>
              <a:rPr lang="sl-SI" sz="2400" dirty="0" smtClean="0">
                <a:solidFill>
                  <a:schemeClr val="tx1"/>
                </a:solidFill>
              </a:rPr>
              <a:t>, a</a:t>
            </a:r>
            <a:r>
              <a:rPr lang="en-US" sz="2400" dirty="0" err="1" smtClean="0">
                <a:solidFill>
                  <a:schemeClr val="tx1"/>
                </a:solidFill>
              </a:rPr>
              <a:t>lternative</a:t>
            </a:r>
            <a:r>
              <a:rPr lang="en-US" sz="2400" dirty="0" smtClean="0">
                <a:solidFill>
                  <a:schemeClr val="tx1"/>
                </a:solidFill>
              </a:rPr>
              <a:t> dispute resolution (</a:t>
            </a:r>
            <a:r>
              <a:rPr lang="sl-SI" sz="2400" dirty="0" smtClean="0">
                <a:solidFill>
                  <a:schemeClr val="tx1"/>
                </a:solidFill>
              </a:rPr>
              <a:t>mediation)</a:t>
            </a:r>
          </a:p>
        </p:txBody>
      </p:sp>
      <p:sp>
        <p:nvSpPr>
          <p:cNvPr id="6" name="Desni zaviti oklepaj 5"/>
          <p:cNvSpPr/>
          <p:nvPr/>
        </p:nvSpPr>
        <p:spPr>
          <a:xfrm>
            <a:off x="395536" y="1316765"/>
            <a:ext cx="288032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7" name="Desni zaviti oklepaj 6"/>
          <p:cNvSpPr/>
          <p:nvPr/>
        </p:nvSpPr>
        <p:spPr>
          <a:xfrm>
            <a:off x="7080957" y="2564904"/>
            <a:ext cx="144016" cy="9121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i zaviti oklepaj 7"/>
          <p:cNvSpPr/>
          <p:nvPr/>
        </p:nvSpPr>
        <p:spPr>
          <a:xfrm>
            <a:off x="4249313" y="3429000"/>
            <a:ext cx="144016" cy="13921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Ograda številke diapozitiva 3"/>
          <p:cNvSpPr txBox="1">
            <a:spLocks/>
          </p:cNvSpPr>
          <p:nvPr/>
        </p:nvSpPr>
        <p:spPr>
          <a:xfrm>
            <a:off x="207176" y="6310312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75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3" descr="C:\Users\tina\Pictures\ZUP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32" y="5292455"/>
            <a:ext cx="830377" cy="12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4" descr="zup koment slika ne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158" y="188640"/>
            <a:ext cx="1054842" cy="144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grada vsebine 6" descr="zup koment slika brezni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9515" y="3020955"/>
            <a:ext cx="1365657" cy="128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Slika 7" descr="apa n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5169" y="4725144"/>
            <a:ext cx="900340" cy="143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739128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2057400"/>
            <a:ext cx="8458200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sl-SI" sz="2800" b="1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Char char="è"/>
            </a:pPr>
            <a:endParaRPr lang="sl-SI" sz="3600" dirty="0" smtClean="0">
              <a:latin typeface="Arial" charset="0"/>
            </a:endParaRPr>
          </a:p>
        </p:txBody>
      </p:sp>
      <p:sp>
        <p:nvSpPr>
          <p:cNvPr id="855044" name="AutoShape 4"/>
          <p:cNvSpPr>
            <a:spLocks/>
          </p:cNvSpPr>
          <p:nvPr/>
        </p:nvSpPr>
        <p:spPr bwMode="auto">
          <a:xfrm>
            <a:off x="-1116632" y="548680"/>
            <a:ext cx="27481138" cy="6148274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371600" lvl="2" indent="-457200" eaLnBrk="0" hangingPunct="0">
              <a:spcBef>
                <a:spcPct val="30000"/>
              </a:spcBef>
              <a:buFont typeface="Wingdings" pitchFamily="2" charset="2"/>
              <a:buNone/>
              <a:tabLst>
                <a:tab pos="449263" algn="r"/>
              </a:tabLst>
              <a:defRPr/>
            </a:pPr>
            <a:r>
              <a:rPr lang="sl-SI" sz="800" dirty="0" smtClean="0"/>
              <a:t>	 </a:t>
            </a:r>
            <a:r>
              <a:rPr lang="sl-SI" sz="2400" b="1" i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Zakon </a:t>
            </a:r>
            <a:r>
              <a:rPr lang="sl-SI" sz="2400" b="1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 </a:t>
            </a:r>
            <a:r>
              <a:rPr lang="sl-SI" sz="2400" b="1" i="0" u="sng" dirty="0"/>
              <a:t>splošnem</a:t>
            </a:r>
            <a:r>
              <a:rPr lang="sl-SI" sz="2400" b="1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upravnem postopku (ZUP):</a:t>
            </a:r>
          </a:p>
          <a:p>
            <a:pPr marL="1828800" lvl="3" indent="-457200" eaLnBrk="0" hangingPunct="0">
              <a:lnSpc>
                <a:spcPct val="115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9263" algn="r"/>
              </a:tabLst>
              <a:defRPr/>
            </a:pPr>
            <a:r>
              <a:rPr lang="sl-SI" sz="240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ZUP, Ur. l. RS, št. 80/99, velja od aprila </a:t>
            </a:r>
            <a:r>
              <a:rPr lang="sl-SI" sz="2400" i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2000</a:t>
            </a:r>
            <a:endParaRPr lang="sl-SI" sz="2400" i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8800" lvl="3" indent="-457200" eaLnBrk="0" hangingPunct="0">
              <a:lnSpc>
                <a:spcPct val="115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9263" algn="r"/>
              </a:tabLst>
              <a:defRPr/>
            </a:pPr>
            <a:r>
              <a:rPr lang="sl-SI" sz="240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ZUP-A, Ur. l. RS, št. </a:t>
            </a:r>
            <a:r>
              <a:rPr lang="sl-SI" sz="2400" i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70/00</a:t>
            </a:r>
            <a:endParaRPr lang="sl-SI" sz="2400" i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8800" lvl="3" indent="-457200" eaLnBrk="0" hangingPunct="0">
              <a:lnSpc>
                <a:spcPct val="115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9263" algn="r"/>
              </a:tabLst>
              <a:defRPr/>
            </a:pPr>
            <a:r>
              <a:rPr lang="sl-SI" sz="240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ZUP-B, Ur. l. RS, št. </a:t>
            </a:r>
            <a:r>
              <a:rPr lang="sl-SI" sz="2400" i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52/02</a:t>
            </a:r>
            <a:r>
              <a:rPr lang="sl-SI" sz="2400" i="0" dirty="0" smtClean="0"/>
              <a:t> </a:t>
            </a:r>
            <a:endParaRPr lang="sl-SI" sz="2400" i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8800" lvl="3" indent="-457200" eaLnBrk="0" hangingPunct="0">
              <a:lnSpc>
                <a:spcPct val="115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9263" algn="r"/>
              </a:tabLst>
              <a:defRPr/>
            </a:pPr>
            <a:r>
              <a:rPr lang="sl-SI" sz="240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ZUP-C, Ur. l. RS, št. </a:t>
            </a:r>
            <a:r>
              <a:rPr lang="sl-SI" sz="2400" i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73/04</a:t>
            </a:r>
            <a:r>
              <a:rPr lang="sl-SI" sz="2400" i="0" dirty="0" smtClean="0"/>
              <a:t> </a:t>
            </a:r>
            <a:endParaRPr lang="sl-SI" sz="2400" i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8800" lvl="3" indent="-457200" eaLnBrk="0" hangingPunct="0">
              <a:lnSpc>
                <a:spcPct val="115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9263" algn="r"/>
              </a:tabLst>
              <a:defRPr/>
            </a:pPr>
            <a:r>
              <a:rPr lang="sl-SI" sz="240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ZUP-D, Ur. l. RS, št. </a:t>
            </a:r>
            <a:r>
              <a:rPr lang="sl-SI" sz="2400" i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119/05</a:t>
            </a:r>
            <a:r>
              <a:rPr lang="sl-SI" sz="2400" i="0" dirty="0" smtClean="0"/>
              <a:t> </a:t>
            </a:r>
            <a:endParaRPr lang="sl-SI" sz="2400" i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8800" lvl="3" indent="-457200" eaLnBrk="0" hangingPunct="0">
              <a:lnSpc>
                <a:spcPct val="115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9263" algn="r"/>
              </a:tabLst>
              <a:defRPr/>
            </a:pPr>
            <a:r>
              <a:rPr lang="sl-SI" sz="2400" b="1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ZUS-1</a:t>
            </a:r>
            <a:r>
              <a:rPr lang="sl-SI" sz="240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Ur. l. RS, št. </a:t>
            </a:r>
            <a:r>
              <a:rPr lang="sl-SI" sz="2400" i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105/06</a:t>
            </a:r>
            <a:endParaRPr lang="sl-SI" sz="2400" i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8800" lvl="3" indent="-457200" eaLnBrk="0" hangingPunct="0">
              <a:lnSpc>
                <a:spcPct val="115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9263" algn="r"/>
              </a:tabLst>
              <a:defRPr/>
            </a:pPr>
            <a:r>
              <a:rPr lang="sl-SI" sz="2400" i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ZUP-E</a:t>
            </a:r>
            <a:r>
              <a:rPr lang="sl-SI" sz="240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Ur. l. RS, št. </a:t>
            </a:r>
            <a:r>
              <a:rPr lang="sl-SI" sz="2400" i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126/07</a:t>
            </a:r>
            <a:endParaRPr lang="sl-SI" sz="2400" i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8800" lvl="3" indent="-457200" eaLnBrk="0" hangingPunct="0">
              <a:lnSpc>
                <a:spcPct val="115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9263" algn="r"/>
              </a:tabLst>
              <a:defRPr/>
            </a:pPr>
            <a:r>
              <a:rPr lang="sl-SI" sz="240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ZUP-F, Ur. l. RS, št. </a:t>
            </a:r>
            <a:r>
              <a:rPr lang="sl-SI" sz="2400" i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65/08</a:t>
            </a:r>
            <a:endParaRPr lang="sl-SI" sz="2400" i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8800" lvl="3" indent="-457200" eaLnBrk="0" hangingPunct="0">
              <a:lnSpc>
                <a:spcPct val="115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9263" algn="r"/>
              </a:tabLst>
              <a:defRPr/>
            </a:pPr>
            <a:r>
              <a:rPr lang="sl-SI" sz="240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ZUP-G, Ur. l. RS, št. </a:t>
            </a:r>
            <a:r>
              <a:rPr lang="sl-SI" sz="2400" i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8/10</a:t>
            </a:r>
            <a:endParaRPr lang="sl-SI" sz="2400" i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8800" lvl="3" indent="-457200" eaLnBrk="0" hangingPunct="0">
              <a:lnSpc>
                <a:spcPct val="115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9263" algn="r"/>
              </a:tabLst>
              <a:defRPr/>
            </a:pPr>
            <a:r>
              <a:rPr lang="sl-SI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ZUP-H, Ur. l. RS, št. 82/13</a:t>
            </a:r>
          </a:p>
          <a:p>
            <a:pPr marL="1828800" lvl="3" indent="-457200" eaLnBrk="0" hangingPunct="0">
              <a:lnSpc>
                <a:spcPct val="115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9263" algn="r"/>
              </a:tabLst>
              <a:defRPr/>
            </a:pP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ZUP-I …. ZUP-1 ???</a:t>
            </a:r>
          </a:p>
          <a:p>
            <a:pPr marL="1371600" lvl="2" indent="-457200" eaLnBrk="0" hangingPunct="0">
              <a:buFont typeface="Wingdings" pitchFamily="2" charset="2"/>
              <a:buChar char="§"/>
              <a:tabLst>
                <a:tab pos="449263" algn="r"/>
              </a:tabLst>
              <a:defRPr/>
            </a:pPr>
            <a:endParaRPr lang="sl-SI" sz="2000" b="1" dirty="0"/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rPr>
              <a:t>ZUP in SI</a:t>
            </a:r>
            <a:endParaRPr lang="sl-SI" sz="3200" b="1" dirty="0"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latin typeface="Arial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1944217" cy="1025590"/>
          </a:xfrm>
          <a:prstGeom prst="rect">
            <a:avLst/>
          </a:prstGeom>
        </p:spPr>
      </p:pic>
      <p:pic>
        <p:nvPicPr>
          <p:cNvPr id="9" name="Picture 8" descr="vprasan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9" y="2341170"/>
            <a:ext cx="853526" cy="635876"/>
          </a:xfrm>
          <a:prstGeom prst="rect">
            <a:avLst/>
          </a:prstGeom>
        </p:spPr>
      </p:pic>
      <p:sp>
        <p:nvSpPr>
          <p:cNvPr id="12" name="Ograda številke diapozitiva 3"/>
          <p:cNvSpPr txBox="1">
            <a:spLocks/>
          </p:cNvSpPr>
          <p:nvPr/>
        </p:nvSpPr>
        <p:spPr>
          <a:xfrm>
            <a:off x="207176" y="6477339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76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9924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1424" y="164637"/>
            <a:ext cx="80598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bs-Latn-B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Charter </a:t>
            </a:r>
            <a:r>
              <a:rPr lang="bs-Latn-BA" sz="4000" dirty="0" smtClean="0"/>
              <a:t>41/Right to Good Adm.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22" y="840094"/>
            <a:ext cx="9112576" cy="563724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sl-SI" sz="2400" i="1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person has the right to have his or her affairs handled </a:t>
            </a:r>
            <a:r>
              <a:rPr lang="en-US" sz="9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impartially, fairly</a:t>
            </a:r>
            <a:r>
              <a:rPr lang="en-US" sz="9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within a </a:t>
            </a:r>
            <a:r>
              <a:rPr lang="en-US" sz="9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time 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Institutions, bodies and agencies of the Union.</a:t>
            </a:r>
            <a:r>
              <a:rPr lang="sl-SI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…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includes:</a:t>
            </a:r>
          </a:p>
          <a:p>
            <a:pPr marL="857250" lvl="1" indent="-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(a) 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of every person </a:t>
            </a:r>
            <a:r>
              <a:rPr lang="en-US" sz="9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heard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before any </a:t>
            </a:r>
            <a:r>
              <a:rPr lang="en-US" sz="9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sl-SI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 which would affect him</a:t>
            </a:r>
            <a:r>
              <a:rPr lang="sl-SI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adversely is taken;</a:t>
            </a:r>
            <a:r>
              <a:rPr lang="sl-SI" sz="9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of every person to have </a:t>
            </a:r>
            <a:r>
              <a:rPr lang="en-US" sz="9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his or her file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while respecting the legitimate interests of confidentiality</a:t>
            </a:r>
            <a:r>
              <a:rPr lang="sl-SI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sl-SI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(c) t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sl-SI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9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</a:t>
            </a:r>
            <a:r>
              <a:rPr lang="en-US" sz="9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adm</a:t>
            </a:r>
            <a:r>
              <a:rPr lang="sl-SI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9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reasons 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its decisions.</a:t>
            </a:r>
          </a:p>
          <a:p>
            <a:pPr marL="457200" indent="-457200">
              <a:lnSpc>
                <a:spcPct val="120000"/>
              </a:lnSpc>
              <a:spcBef>
                <a:spcPts val="900"/>
              </a:spcBef>
              <a:buAutoNum type="arabicPeriod" startAt="3"/>
            </a:pPr>
            <a:r>
              <a:rPr lang="sl-SI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person </a:t>
            </a:r>
            <a:r>
              <a:rPr lang="sl-SI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to </a:t>
            </a:r>
            <a:r>
              <a:rPr lang="sl-SI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9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caused by its Institutions</a:t>
            </a:r>
            <a:r>
              <a:rPr lang="sl-SI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person may write to the Institutions of the Union in one of the </a:t>
            </a:r>
            <a:r>
              <a:rPr lang="en-US" sz="9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en-US" sz="9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Constitution and </a:t>
            </a:r>
            <a:r>
              <a:rPr lang="sl-SI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answer in the same</a:t>
            </a:r>
            <a:r>
              <a:rPr lang="sl-SI" sz="9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bs-Latn-BA" sz="9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5" descr="Zastava-EU--nerabljena_4d3771a794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913" y="1"/>
            <a:ext cx="1444087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-31424" y="5301208"/>
            <a:ext cx="9144000" cy="117613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400" dirty="0" smtClean="0"/>
              <a:t>GA: </a:t>
            </a:r>
            <a:r>
              <a:rPr lang="sl-SI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+!!! </a:t>
            </a:r>
            <a:r>
              <a:rPr lang="sl-SI" sz="24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</a:t>
            </a:r>
            <a:r>
              <a:rPr lang="sl-SI" sz="2400" dirty="0" smtClean="0"/>
              <a:t>, non-</a:t>
            </a:r>
            <a:r>
              <a:rPr lang="sl-SI" sz="2400" dirty="0" err="1" smtClean="0"/>
              <a:t>maladm</a:t>
            </a:r>
            <a:r>
              <a:rPr lang="sl-SI" sz="2400" dirty="0" smtClean="0"/>
              <a:t>., constitutional rights, effectiveness, </a:t>
            </a:r>
            <a:r>
              <a:rPr lang="sl-SI" sz="2400" dirty="0" err="1" smtClean="0"/>
              <a:t>partnerships</a:t>
            </a:r>
            <a:r>
              <a:rPr lang="sl-SI" sz="2400" dirty="0" smtClean="0"/>
              <a:t>, new IT …</a:t>
            </a:r>
            <a:endParaRPr lang="sl-SI" sz="1200" dirty="0">
              <a:solidFill>
                <a:schemeClr val="tx1"/>
              </a:solidFill>
            </a:endParaRPr>
          </a:p>
        </p:txBody>
      </p:sp>
      <p:sp>
        <p:nvSpPr>
          <p:cNvPr id="6" name="Ograda številke diapozitiva 3"/>
          <p:cNvSpPr txBox="1">
            <a:spLocks/>
          </p:cNvSpPr>
          <p:nvPr/>
        </p:nvSpPr>
        <p:spPr>
          <a:xfrm>
            <a:off x="207176" y="6477339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77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22790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-12699"/>
            <a:ext cx="9036496" cy="1137444"/>
          </a:xfrm>
        </p:spPr>
        <p:txBody>
          <a:bodyPr>
            <a:noAutofit/>
          </a:bodyPr>
          <a:lstStyle/>
          <a:p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</a:t>
            </a:r>
            <a:r>
              <a:rPr lang="sl-SI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Ombudsman</a:t>
            </a:r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 </a:t>
            </a:r>
            <a:r>
              <a:rPr lang="sl-SI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2001/05/12</a:t>
            </a:r>
            <a:endParaRPr lang="sl-SI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-324544" y="1124744"/>
            <a:ext cx="928903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sl-SI" sz="2000" dirty="0" smtClean="0"/>
              <a:t>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Art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. 4,6,7: </a:t>
            </a:r>
            <a:r>
              <a:rPr lang="sl-SI" sz="2200" b="1" dirty="0" smtClean="0">
                <a:latin typeface="Arial" pitchFamily="34" charset="0"/>
                <a:cs typeface="Arial" pitchFamily="34" charset="0"/>
              </a:rPr>
              <a:t>lawfulness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proportionality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absence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abuse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power</a:t>
            </a:r>
            <a:endParaRPr lang="sl-SI" sz="22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sl-SI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Art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. 5,8,9: non-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discrimin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sl-SI" sz="2200" b="1" dirty="0" smtClean="0">
                <a:latin typeface="Arial" pitchFamily="34" charset="0"/>
                <a:cs typeface="Arial" pitchFamily="34" charset="0"/>
              </a:rPr>
              <a:t>impartiality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independence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objectivity</a:t>
            </a:r>
            <a:endParaRPr lang="sl-SI" sz="22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sl-SI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Art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. 10,12,14,15: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legitim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. expectations,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consistency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advice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, fairness,   </a:t>
            </a:r>
          </a:p>
          <a:p>
            <a:pPr lvl="1">
              <a:spcBef>
                <a:spcPts val="600"/>
              </a:spcBef>
            </a:pPr>
            <a:r>
              <a:rPr lang="sl-SI" sz="22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sl-SI" sz="2200" dirty="0" err="1">
                <a:latin typeface="Arial" pitchFamily="34" charset="0"/>
                <a:cs typeface="Arial" pitchFamily="34" charset="0"/>
              </a:rPr>
              <a:t>courtesy</a:t>
            </a:r>
            <a:r>
              <a:rPr lang="sl-SI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receipt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, indication/transfer of/to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competent</a:t>
            </a:r>
            <a:endParaRPr lang="sl-SI" sz="22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sl-SI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Art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. 13: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reply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sl-SI" sz="2200" b="1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sl-SI" sz="2200" b="1" dirty="0" smtClean="0">
                <a:latin typeface="Arial" pitchFamily="34" charset="0"/>
                <a:cs typeface="Arial" pitchFamily="34" charset="0"/>
              </a:rPr>
              <a:t> language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sl-SI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Art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. 16: </a:t>
            </a:r>
            <a:r>
              <a:rPr lang="sl-SI" sz="2200" b="1" dirty="0" smtClean="0">
                <a:latin typeface="Arial" pitchFamily="34" charset="0"/>
                <a:cs typeface="Arial" pitchFamily="34" charset="0"/>
              </a:rPr>
              <a:t>right to be heard 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and make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statements</a:t>
            </a:r>
            <a:endParaRPr lang="sl-SI" sz="22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sl-SI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Art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. 20-24: </a:t>
            </a:r>
            <a:r>
              <a:rPr lang="sl-SI" sz="2200" b="1" dirty="0" err="1" smtClean="0">
                <a:latin typeface="Arial" pitchFamily="34" charset="0"/>
                <a:cs typeface="Arial" pitchFamily="34" charset="0"/>
              </a:rPr>
              <a:t>acc</a:t>
            </a:r>
            <a:r>
              <a:rPr lang="sl-SI" sz="2200" b="1" dirty="0" smtClean="0">
                <a:latin typeface="Arial" pitchFamily="34" charset="0"/>
                <a:cs typeface="Arial" pitchFamily="34" charset="0"/>
              </a:rPr>
              <a:t>. (pub.) </a:t>
            </a:r>
            <a:r>
              <a:rPr lang="sl-SI" sz="2200" b="1" dirty="0" err="1" smtClean="0">
                <a:latin typeface="Arial" pitchFamily="34" charset="0"/>
                <a:cs typeface="Arial" pitchFamily="34" charset="0"/>
              </a:rPr>
              <a:t>info</a:t>
            </a:r>
            <a:r>
              <a:rPr lang="sl-SI" sz="2200" b="1" dirty="0" smtClean="0">
                <a:latin typeface="Arial" pitchFamily="34" charset="0"/>
                <a:cs typeface="Arial" pitchFamily="34" charset="0"/>
              </a:rPr>
              <a:t>, data protection</a:t>
            </a:r>
            <a:r>
              <a:rPr lang="sl-SI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sl-SI" sz="2200" dirty="0" err="1">
                <a:latin typeface="Arial" pitchFamily="34" charset="0"/>
                <a:cs typeface="Arial" pitchFamily="34" charset="0"/>
              </a:rPr>
              <a:t>notification</a:t>
            </a:r>
            <a:r>
              <a:rPr lang="sl-SI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sl-SI" sz="2200" dirty="0" err="1">
                <a:latin typeface="Arial" pitchFamily="34" charset="0"/>
                <a:cs typeface="Arial" pitchFamily="34" charset="0"/>
              </a:rPr>
              <a:t>records</a:t>
            </a:r>
            <a:endParaRPr lang="sl-SI" sz="22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sl-SI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Art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. 17: </a:t>
            </a:r>
            <a:r>
              <a:rPr lang="sl-SI" sz="2200" b="1" dirty="0">
                <a:latin typeface="Arial" pitchFamily="34" charset="0"/>
                <a:cs typeface="Arial" pitchFamily="34" charset="0"/>
              </a:rPr>
              <a:t>reasonable time-limit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sl-SI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Art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. 18: </a:t>
            </a:r>
            <a:r>
              <a:rPr lang="sl-SI" sz="2200" b="1" dirty="0" smtClean="0">
                <a:latin typeface="Arial" pitchFamily="34" charset="0"/>
                <a:cs typeface="Arial" pitchFamily="34" charset="0"/>
              </a:rPr>
              <a:t>reasoning decision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sl-SI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Art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. 19,26: </a:t>
            </a:r>
            <a:r>
              <a:rPr lang="sl-SI" sz="2200" b="1" dirty="0" err="1" smtClean="0">
                <a:latin typeface="Arial" pitchFamily="34" charset="0"/>
                <a:cs typeface="Arial" pitchFamily="34" charset="0"/>
              </a:rPr>
              <a:t>indicate</a:t>
            </a:r>
            <a:r>
              <a:rPr lang="sl-SI" sz="2200" b="1" dirty="0" smtClean="0">
                <a:latin typeface="Arial" pitchFamily="34" charset="0"/>
                <a:cs typeface="Arial" pitchFamily="34" charset="0"/>
              </a:rPr>
              <a:t> appeal 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&amp; complaint to </a:t>
            </a:r>
            <a:r>
              <a:rPr lang="sl-SI" sz="2200" dirty="0" err="1" smtClean="0">
                <a:latin typeface="Arial" pitchFamily="34" charset="0"/>
                <a:cs typeface="Arial" pitchFamily="34" charset="0"/>
              </a:rPr>
              <a:t>Omb</a:t>
            </a:r>
            <a:r>
              <a:rPr lang="sl-SI" sz="2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809" y="4077072"/>
            <a:ext cx="2483769" cy="195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grada številke diapozitiva 3"/>
          <p:cNvSpPr txBox="1">
            <a:spLocks/>
          </p:cNvSpPr>
          <p:nvPr/>
        </p:nvSpPr>
        <p:spPr>
          <a:xfrm>
            <a:off x="207176" y="6310312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78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46114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422655"/>
            <a:ext cx="8892480" cy="4896544"/>
          </a:xfrm>
        </p:spPr>
        <p:txBody>
          <a:bodyPr>
            <a:noAutofit/>
          </a:bodyPr>
          <a:lstStyle/>
          <a:p>
            <a:pPr marL="742950" indent="-742950">
              <a:buNone/>
            </a:pPr>
            <a:r>
              <a:rPr lang="sl-SI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 (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sl-SI" sz="2400" b="1" i="1" u="sng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  <a:r>
              <a:rPr lang="sl-SI" sz="2400" b="1" i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principles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lawfulness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accordance with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arbitrary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 interest.</a:t>
            </a:r>
          </a:p>
          <a:p>
            <a:pPr marL="857250" lvl="1" indent="-457200">
              <a:buFont typeface="+mj-lt"/>
              <a:buAutoNum type="arabicPeriod"/>
            </a:pPr>
            <a:r>
              <a:rPr lang="sl-SI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on-discrimination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equal treatment</a:t>
            </a:r>
            <a:endParaRPr lang="sl-SI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sl-SI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roportionality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857250" lvl="1" indent="-457200">
              <a:buFont typeface="+mj-lt"/>
              <a:buAutoNum type="arabicPeriod"/>
            </a:pPr>
            <a:r>
              <a:rPr lang="sl-SI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mpartiality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l-SI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sl-SI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onsistency</a:t>
            </a: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legitimate expectations </a:t>
            </a:r>
            <a:endParaRPr lang="sl-SI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sl-SI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espect</a:t>
            </a: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privacy </a:t>
            </a:r>
            <a:endParaRPr lang="sl-SI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sl-SI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airness</a:t>
            </a:r>
            <a:endParaRPr lang="sl-SI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sl-SI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ransparency</a:t>
            </a:r>
            <a:r>
              <a:rPr lang="sl-SI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sl-SI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fficiency</a:t>
            </a: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sl-SI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5" descr="Zastava-EU--nerabljena_4d3771a794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2220" y="4124442"/>
            <a:ext cx="1674567" cy="122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grada številke diapozitiva 3"/>
          <p:cNvSpPr txBox="1">
            <a:spLocks/>
          </p:cNvSpPr>
          <p:nvPr/>
        </p:nvSpPr>
        <p:spPr>
          <a:xfrm>
            <a:off x="207176" y="6310312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79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APA 2014-5? - </a:t>
            </a:r>
            <a:r>
              <a:rPr lang="sl-SI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Parliament Resolution of 15 January 2013 </a:t>
            </a:r>
            <a:r>
              <a:rPr lang="sl-SI" sz="2700" i="1" dirty="0"/>
              <a:t>with </a:t>
            </a:r>
            <a:r>
              <a:rPr lang="sl-SI" sz="27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  <a:r>
              <a:rPr lang="sl-SI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recommendations </a:t>
            </a:r>
            <a:r>
              <a:rPr lang="sl-SI" sz="2700" i="1" dirty="0"/>
              <a:t>to the Commission for a Law </a:t>
            </a:r>
            <a:r>
              <a:rPr lang="sl-SI" sz="2700" i="1" dirty="0" smtClean="0"/>
              <a:t>on AP</a:t>
            </a:r>
            <a:endParaRPr lang="sl-SI" sz="4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72392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va puščica 7"/>
          <p:cNvSpPr/>
          <p:nvPr/>
        </p:nvSpPr>
        <p:spPr>
          <a:xfrm rot="16200000">
            <a:off x="7884368" y="2060848"/>
            <a:ext cx="144016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9"/>
            <a:ext cx="8208912" cy="1190625"/>
          </a:xfrm>
        </p:spPr>
        <p:txBody>
          <a:bodyPr>
            <a:noAutofit/>
          </a:bodyPr>
          <a:lstStyle/>
          <a:p>
            <a:pPr algn="ctr"/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PA reforms in </a:t>
            </a:r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SI </a:t>
            </a:r>
            <a:r>
              <a:rPr lang="sl-SI" sz="3600" b="1" dirty="0">
                <a:ea typeface="+mn-ea"/>
                <a:cs typeface="Arial" pitchFamily="34" charset="0"/>
              </a:rPr>
              <a:t>1991-2014 </a:t>
            </a:r>
            <a:r>
              <a:rPr lang="sl-SI" sz="3600" b="1" dirty="0">
                <a:ea typeface="+mn-ea"/>
                <a:cs typeface="Arial" pitchFamily="34" charset="0"/>
                <a:sym typeface="Wingdings" pitchFamily="2" charset="2"/>
              </a:rPr>
              <a:t>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190052"/>
              </p:ext>
            </p:extLst>
          </p:nvPr>
        </p:nvGraphicFramePr>
        <p:xfrm>
          <a:off x="755445" y="3212976"/>
          <a:ext cx="7848872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161"/>
                <a:gridCol w="5129711"/>
              </a:tblGrid>
              <a:tr h="528320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latin typeface="Arial" pitchFamily="34" charset="0"/>
                          <a:cs typeface="Arial" pitchFamily="34" charset="0"/>
                        </a:rPr>
                        <a:t>Period-s</a:t>
                      </a:r>
                      <a:endParaRPr lang="sl-SI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latin typeface="Arial" pitchFamily="34" charset="0"/>
                          <a:cs typeface="Arial" pitchFamily="34" charset="0"/>
                        </a:rPr>
                        <a:t>Reform</a:t>
                      </a:r>
                      <a:r>
                        <a:rPr lang="sl-SI" sz="2400" baseline="0" dirty="0" smtClean="0">
                          <a:latin typeface="Arial" pitchFamily="34" charset="0"/>
                          <a:cs typeface="Arial" pitchFamily="34" charset="0"/>
                        </a:rPr>
                        <a:t> orientation</a:t>
                      </a:r>
                      <a:endParaRPr lang="sl-SI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latin typeface="Arial" pitchFamily="34" charset="0"/>
                          <a:cs typeface="Arial" pitchFamily="34" charset="0"/>
                        </a:rPr>
                        <a:t>1991-1996</a:t>
                      </a:r>
                      <a:endParaRPr lang="sl-SI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sl-SI" sz="2400" dirty="0" err="1" smtClean="0">
                          <a:latin typeface="Arial" pitchFamily="34" charset="0"/>
                          <a:cs typeface="Arial" pitchFamily="34" charset="0"/>
                        </a:rPr>
                        <a:t>Founding</a:t>
                      </a:r>
                      <a:r>
                        <a:rPr lang="sl-SI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l-SI" sz="2400" b="1" dirty="0" smtClean="0">
                          <a:latin typeface="Arial" pitchFamily="34" charset="0"/>
                          <a:cs typeface="Arial" pitchFamily="34" charset="0"/>
                        </a:rPr>
                        <a:t>new state</a:t>
                      </a:r>
                      <a:endParaRPr lang="sl-SI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latin typeface="Arial" pitchFamily="34" charset="0"/>
                          <a:cs typeface="Arial" pitchFamily="34" charset="0"/>
                        </a:rPr>
                        <a:t>1997-2003</a:t>
                      </a:r>
                      <a:endParaRPr lang="sl-SI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latin typeface="Arial" pitchFamily="34" charset="0"/>
                          <a:cs typeface="Arial" pitchFamily="34" charset="0"/>
                        </a:rPr>
                        <a:t>Europeanization</a:t>
                      </a:r>
                      <a:endParaRPr lang="sl-SI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latin typeface="Arial" pitchFamily="34" charset="0"/>
                          <a:cs typeface="Arial" pitchFamily="34" charset="0"/>
                        </a:rPr>
                        <a:t>2000-2004</a:t>
                      </a:r>
                      <a:endParaRPr lang="sl-SI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latin typeface="Arial" pitchFamily="34" charset="0"/>
                          <a:cs typeface="Arial" pitchFamily="34" charset="0"/>
                        </a:rPr>
                        <a:t>New</a:t>
                      </a:r>
                      <a:r>
                        <a:rPr lang="sl-SI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l-SI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organic</a:t>
                      </a:r>
                      <a:r>
                        <a:rPr lang="sl-SI" sz="2400" baseline="0" dirty="0" smtClean="0">
                          <a:latin typeface="Arial" pitchFamily="34" charset="0"/>
                          <a:cs typeface="Arial" pitchFamily="34" charset="0"/>
                        </a:rPr>
                        <a:t> legislation, TQM …</a:t>
                      </a:r>
                      <a:endParaRPr lang="sl-SI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  <a:tr h="934720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latin typeface="Arial" pitchFamily="34" charset="0"/>
                          <a:cs typeface="Arial" pitchFamily="34" charset="0"/>
                        </a:rPr>
                        <a:t>2005-2008</a:t>
                      </a:r>
                    </a:p>
                    <a:p>
                      <a:r>
                        <a:rPr lang="sl-SI" sz="2400" baseline="0" dirty="0" smtClean="0">
                          <a:latin typeface="Arial" pitchFamily="34" charset="0"/>
                          <a:cs typeface="Arial" pitchFamily="34" charset="0"/>
                        </a:rPr>
                        <a:t>2009-2014</a:t>
                      </a:r>
                      <a:endParaRPr lang="sl-SI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sl-SI" sz="2400" dirty="0" err="1" smtClean="0">
                          <a:latin typeface="Arial" pitchFamily="34" charset="0"/>
                          <a:cs typeface="Arial" pitchFamily="34" charset="0"/>
                        </a:rPr>
                        <a:t>Strategies</a:t>
                      </a:r>
                      <a:r>
                        <a:rPr lang="sl-SI" sz="2400" baseline="0" dirty="0" smtClean="0">
                          <a:latin typeface="Arial" pitchFamily="34" charset="0"/>
                          <a:cs typeface="Arial" pitchFamily="34" charset="0"/>
                        </a:rPr>
                        <a:t> on </a:t>
                      </a:r>
                      <a:r>
                        <a:rPr lang="sl-SI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priorities</a:t>
                      </a:r>
                      <a:r>
                        <a:rPr lang="sl-SI" sz="2400" baseline="0" dirty="0" smtClean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sl-SI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rationalization</a:t>
                      </a:r>
                      <a:r>
                        <a:rPr lang="sl-SI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within EU</a:t>
                      </a:r>
                      <a:endParaRPr lang="sl-SI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7" name="Ograda vsebine 2"/>
          <p:cNvSpPr txBox="1">
            <a:spLocks/>
          </p:cNvSpPr>
          <p:nvPr/>
        </p:nvSpPr>
        <p:spPr>
          <a:xfrm>
            <a:off x="251520" y="1196752"/>
            <a:ext cx="8712968" cy="5093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8000" marR="0" lvl="1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Independence</a:t>
            </a:r>
            <a:r>
              <a:rPr kumimoji="0" lang="sl-SI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,</a:t>
            </a:r>
            <a:r>
              <a:rPr kumimoji="0" lang="sl-SI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n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ew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constitutional order</a:t>
            </a:r>
            <a:r>
              <a:rPr kumimoji="0" lang="sl-SI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,</a:t>
            </a:r>
            <a:r>
              <a:rPr kumimoji="0" lang="sl-SI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d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emocratization</a:t>
            </a:r>
            <a:endParaRPr lang="sl-SI" sz="2400" dirty="0" smtClean="0">
              <a:solidFill>
                <a:schemeClr val="tx1"/>
              </a:solidFill>
              <a:latin typeface="+mn-lt"/>
            </a:endParaRPr>
          </a:p>
          <a:p>
            <a:pPr marL="468000" marR="0" lvl="1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sl-SI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ccession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to EU </a:t>
            </a:r>
          </a:p>
          <a:p>
            <a:pPr marL="468000" marR="0" lvl="1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Marketi</a:t>
            </a:r>
            <a:r>
              <a:rPr kumimoji="0" lang="sl-SI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z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ation</a:t>
            </a:r>
            <a:r>
              <a:rPr kumimoji="0" lang="sl-SI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, i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ncreasing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external &amp; internal demand for quality, efficiency, openness, accountability …</a:t>
            </a:r>
          </a:p>
        </p:txBody>
      </p:sp>
      <p:sp>
        <p:nvSpPr>
          <p:cNvPr id="9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4472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60647"/>
            <a:ext cx="8352928" cy="792089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APA 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2014-5? 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l-SI" sz="2700" dirty="0" smtClean="0"/>
              <a:t>EP </a:t>
            </a:r>
            <a:r>
              <a:rPr lang="sl-SI" sz="2700" dirty="0"/>
              <a:t>R</a:t>
            </a:r>
            <a:r>
              <a:rPr lang="sl-SI" sz="2700" dirty="0" smtClean="0"/>
              <a:t>ecommendations </a:t>
            </a:r>
            <a:r>
              <a:rPr lang="sl-SI" sz="2700" dirty="0" smtClean="0"/>
              <a:t>2013</a:t>
            </a:r>
            <a:endParaRPr lang="sl-SI" sz="4000" b="0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052736"/>
            <a:ext cx="8892480" cy="4525963"/>
          </a:xfrm>
        </p:spPr>
        <p:txBody>
          <a:bodyPr>
            <a:noAutofit/>
          </a:bodyPr>
          <a:lstStyle/>
          <a:p>
            <a:pPr marL="742950" indent="-742950">
              <a:buNone/>
            </a:pPr>
            <a:r>
              <a:rPr lang="sl-SI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 </a:t>
            </a:r>
            <a:r>
              <a:rPr lang="sl-SI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 </a:t>
            </a:r>
            <a:r>
              <a:rPr lang="sl-SI" sz="2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sl-SI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administrative procedure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 of receipt</a:t>
            </a:r>
          </a:p>
          <a:p>
            <a:pPr lvl="1"/>
            <a:endParaRPr lang="sl-SI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impartiality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administrative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endParaRPr lang="sl-SI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heard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to have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one's file</a:t>
            </a:r>
          </a:p>
          <a:p>
            <a:pPr lvl="1"/>
            <a:endParaRPr lang="sl-SI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time-limits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of administrative decisions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duty to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reasons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administrative decisions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 of remedies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5" descr="Zastava-EU--nerabljena_4d3771a794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573016"/>
            <a:ext cx="1674567" cy="122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grada številke diapozitiva 3"/>
          <p:cNvSpPr txBox="1">
            <a:spLocks/>
          </p:cNvSpPr>
          <p:nvPr/>
        </p:nvSpPr>
        <p:spPr>
          <a:xfrm>
            <a:off x="207176" y="6310312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80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97349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669529"/>
              </p:ext>
            </p:extLst>
          </p:nvPr>
        </p:nvGraphicFramePr>
        <p:xfrm>
          <a:off x="-18988" y="692696"/>
          <a:ext cx="9093200" cy="741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7" name="Document" r:id="rId3" imgW="5916756" imgH="4662001" progId="Word.Document.12">
                  <p:embed/>
                </p:oleObj>
              </mc:Choice>
              <mc:Fallback>
                <p:oleObj name="Document" r:id="rId3" imgW="5916756" imgH="466200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988" y="692696"/>
                        <a:ext cx="9093200" cy="74168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95005"/>
            <a:ext cx="8928992" cy="5581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Principles in </a:t>
            </a:r>
            <a:r>
              <a:rPr lang="sl-SI" dirty="0" smtClean="0"/>
              <a:t>selected </a:t>
            </a:r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C/SEE</a:t>
            </a:r>
            <a:r>
              <a:rPr lang="sl-SI" dirty="0" smtClean="0"/>
              <a:t> </a:t>
            </a:r>
            <a:r>
              <a:rPr lang="en-GB" dirty="0" smtClean="0"/>
              <a:t>APAs </a:t>
            </a:r>
            <a:r>
              <a:rPr lang="sl-SI" sz="1000" b="0" dirty="0" smtClean="0">
                <a:solidFill>
                  <a:schemeClr val="tx1"/>
                </a:solidFill>
              </a:rPr>
              <a:t>(Sever et al., 2013, NISPAcee)</a:t>
            </a:r>
            <a:endParaRPr lang="en-GB" sz="1000" b="0" dirty="0">
              <a:solidFill>
                <a:schemeClr val="tx1"/>
              </a:solidFill>
            </a:endParaRPr>
          </a:p>
        </p:txBody>
      </p:sp>
      <p:sp>
        <p:nvSpPr>
          <p:cNvPr id="5" name="Ograda številke diapozitiva 3"/>
          <p:cNvSpPr txBox="1">
            <a:spLocks/>
          </p:cNvSpPr>
          <p:nvPr/>
        </p:nvSpPr>
        <p:spPr>
          <a:xfrm>
            <a:off x="259118" y="6487863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81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14029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9552" y="1268760"/>
            <a:ext cx="8697912" cy="50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5000"/>
              </a:lnSpc>
              <a:spcBef>
                <a:spcPts val="600"/>
              </a:spcBef>
              <a:buSzPct val="95000"/>
              <a:buFont typeface="+mj-lt"/>
              <a:buAutoNum type="arabicPeriod"/>
              <a:defRPr/>
            </a:pPr>
            <a:r>
              <a:rPr lang="sl-SI" sz="2400" dirty="0" smtClean="0">
                <a:cs typeface="Arial" pitchFamily="34" charset="0"/>
              </a:rPr>
              <a:t>Legal </a:t>
            </a:r>
            <a:r>
              <a:rPr lang="sl-SI" sz="2400" b="1" dirty="0" smtClean="0">
                <a:cs typeface="Arial" pitchFamily="34" charset="0"/>
              </a:rPr>
              <a:t>protection of </a:t>
            </a:r>
            <a:r>
              <a:rPr lang="sl-SI" sz="2400" b="1" dirty="0" err="1" smtClean="0">
                <a:cs typeface="Arial" pitchFamily="34" charset="0"/>
              </a:rPr>
              <a:t>weaker</a:t>
            </a:r>
            <a:r>
              <a:rPr lang="sl-SI" sz="2400" b="1" dirty="0" smtClean="0">
                <a:cs typeface="Arial" pitchFamily="34" charset="0"/>
              </a:rPr>
              <a:t> </a:t>
            </a:r>
            <a:r>
              <a:rPr lang="sl-SI" sz="2400" dirty="0" smtClean="0">
                <a:cs typeface="Arial" pitchFamily="34" charset="0"/>
              </a:rPr>
              <a:t>in </a:t>
            </a:r>
            <a:r>
              <a:rPr lang="sl-SI" sz="2400" dirty="0" err="1" smtClean="0">
                <a:cs typeface="Arial" pitchFamily="34" charset="0"/>
              </a:rPr>
              <a:t>unilateral</a:t>
            </a:r>
            <a:r>
              <a:rPr lang="sl-SI" sz="2400" dirty="0" smtClean="0">
                <a:cs typeface="Arial" pitchFamily="34" charset="0"/>
              </a:rPr>
              <a:t> adm. </a:t>
            </a:r>
            <a:r>
              <a:rPr lang="sl-SI" sz="2400" dirty="0" err="1" smtClean="0">
                <a:cs typeface="Arial" pitchFamily="34" charset="0"/>
              </a:rPr>
              <a:t>relation</a:t>
            </a:r>
            <a:r>
              <a:rPr lang="sl-SI" sz="2400" dirty="0" smtClean="0">
                <a:cs typeface="Arial" pitchFamily="34" charset="0"/>
              </a:rPr>
              <a:t> (legal certainty, defense rights, dignity)</a:t>
            </a:r>
          </a:p>
          <a:p>
            <a:pPr marL="457200" indent="-457200">
              <a:lnSpc>
                <a:spcPct val="95000"/>
              </a:lnSpc>
              <a:spcBef>
                <a:spcPts val="600"/>
              </a:spcBef>
              <a:buSzPct val="95000"/>
              <a:buFont typeface="+mj-lt"/>
              <a:buAutoNum type="arabicPeriod"/>
              <a:defRPr/>
            </a:pPr>
            <a:r>
              <a:rPr lang="sl-SI" sz="2400" b="1" dirty="0" err="1" smtClean="0">
                <a:cs typeface="Arial" pitchFamily="34" charset="0"/>
              </a:rPr>
              <a:t>Efective</a:t>
            </a:r>
            <a:r>
              <a:rPr lang="sl-SI" sz="2400" b="1" dirty="0" smtClean="0">
                <a:cs typeface="Arial" pitchFamily="34" charset="0"/>
              </a:rPr>
              <a:t> public policies</a:t>
            </a:r>
            <a:r>
              <a:rPr lang="sl-SI" sz="2400" dirty="0" smtClean="0">
                <a:cs typeface="Arial" pitchFamily="34" charset="0"/>
              </a:rPr>
              <a:t>’ implementation by </a:t>
            </a:r>
            <a:r>
              <a:rPr lang="sl-SI" sz="2400" dirty="0" err="1" smtClean="0">
                <a:cs typeface="Arial" pitchFamily="34" charset="0"/>
              </a:rPr>
              <a:t>confronting</a:t>
            </a:r>
            <a:r>
              <a:rPr lang="sl-SI" sz="2400" dirty="0" smtClean="0">
                <a:cs typeface="Arial" pitchFamily="34" charset="0"/>
              </a:rPr>
              <a:t> public and private interests with even economic </a:t>
            </a:r>
            <a:r>
              <a:rPr lang="sl-SI" sz="2400" dirty="0" err="1" smtClean="0">
                <a:cs typeface="Arial" pitchFamily="34" charset="0"/>
              </a:rPr>
              <a:t>progress</a:t>
            </a:r>
            <a:endParaRPr lang="sl-SI" sz="2400" dirty="0" smtClean="0">
              <a:cs typeface="Arial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600"/>
              </a:spcBef>
              <a:buSzPct val="95000"/>
              <a:buFont typeface="+mj-lt"/>
              <a:buAutoNum type="arabicPeriod"/>
              <a:defRPr/>
            </a:pPr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Connecting and </a:t>
            </a:r>
            <a:r>
              <a:rPr lang="sl-SI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participatory</a:t>
            </a:r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tool …</a:t>
            </a:r>
          </a:p>
          <a:p>
            <a:pPr marL="447675" indent="-447675">
              <a:lnSpc>
                <a:spcPct val="95000"/>
              </a:lnSpc>
              <a:spcBef>
                <a:spcPts val="600"/>
              </a:spcBef>
              <a:buSzPct val="95000"/>
              <a:buFontTx/>
              <a:buBlip>
                <a:blip r:embed="rId2"/>
              </a:buBlip>
              <a:defRPr/>
            </a:pPr>
            <a:endParaRPr lang="sl-SI" sz="2400" dirty="0" smtClean="0">
              <a:cs typeface="Arial" pitchFamily="34" charset="0"/>
            </a:endParaRPr>
          </a:p>
          <a:p>
            <a:pPr marL="447675" indent="-447675">
              <a:lnSpc>
                <a:spcPct val="95000"/>
              </a:lnSpc>
              <a:spcBef>
                <a:spcPts val="600"/>
              </a:spcBef>
              <a:buSzPct val="95000"/>
              <a:buFontTx/>
              <a:buBlip>
                <a:blip r:embed="rId2"/>
              </a:buBlip>
              <a:defRPr/>
            </a:pPr>
            <a:r>
              <a:rPr lang="sl-SI" sz="2400" dirty="0" smtClean="0">
                <a:cs typeface="Arial" pitchFamily="34" charset="0"/>
              </a:rPr>
              <a:t>(Only) </a:t>
            </a:r>
            <a:r>
              <a:rPr lang="sl-SI" sz="2400" b="1" dirty="0" err="1" smtClean="0">
                <a:cs typeface="Arial" pitchFamily="34" charset="0"/>
              </a:rPr>
              <a:t>auxilliary</a:t>
            </a:r>
            <a:r>
              <a:rPr lang="sl-SI" sz="2400" b="1" dirty="0" smtClean="0">
                <a:cs typeface="Arial" pitchFamily="34" charset="0"/>
              </a:rPr>
              <a:t>?</a:t>
            </a:r>
            <a:r>
              <a:rPr lang="sl-SI" sz="2400" dirty="0" smtClean="0">
                <a:cs typeface="Arial" pitchFamily="34" charset="0"/>
              </a:rPr>
              <a:t> nature to </a:t>
            </a:r>
            <a:r>
              <a:rPr lang="sl-SI" sz="2400" dirty="0" err="1" smtClean="0">
                <a:cs typeface="Arial" pitchFamily="34" charset="0"/>
              </a:rPr>
              <a:t>strive</a:t>
            </a:r>
            <a:r>
              <a:rPr lang="sl-SI" sz="2400" dirty="0" smtClean="0">
                <a:cs typeface="Arial" pitchFamily="34" charset="0"/>
              </a:rPr>
              <a:t> for substantive law </a:t>
            </a:r>
            <a:r>
              <a:rPr lang="sl-SI" sz="2400" dirty="0" err="1" smtClean="0">
                <a:cs typeface="Arial" pitchFamily="34" charset="0"/>
              </a:rPr>
              <a:t>goals</a:t>
            </a:r>
            <a:endParaRPr lang="sl-SI" sz="2400" dirty="0" smtClean="0">
              <a:cs typeface="Arial" pitchFamily="34" charset="0"/>
            </a:endParaRPr>
          </a:p>
          <a:p>
            <a:pPr marL="447675" indent="-447675">
              <a:lnSpc>
                <a:spcPct val="95000"/>
              </a:lnSpc>
              <a:spcBef>
                <a:spcPts val="600"/>
              </a:spcBef>
              <a:buSzPct val="95000"/>
              <a:buBlip>
                <a:blip r:embed="rId2"/>
              </a:buBlip>
              <a:defRPr/>
            </a:pPr>
            <a:r>
              <a:rPr lang="sl-SI" sz="2400" b="1" dirty="0" err="1" smtClean="0">
                <a:cs typeface="Arial" pitchFamily="34" charset="0"/>
              </a:rPr>
              <a:t>Balancing</a:t>
            </a:r>
            <a:r>
              <a:rPr lang="sl-SI" sz="2400" b="1" dirty="0" smtClean="0">
                <a:cs typeface="Arial" pitchFamily="34" charset="0"/>
              </a:rPr>
              <a:t>       </a:t>
            </a:r>
            <a:r>
              <a:rPr lang="sl-SI" sz="2400" b="1" dirty="0" err="1" smtClean="0">
                <a:cs typeface="Arial" pitchFamily="34" charset="0"/>
              </a:rPr>
              <a:t>formalism</a:t>
            </a:r>
            <a:r>
              <a:rPr lang="sl-SI" sz="2400" b="1" dirty="0" smtClean="0">
                <a:cs typeface="Arial" pitchFamily="34" charset="0"/>
              </a:rPr>
              <a:t> </a:t>
            </a:r>
            <a:r>
              <a:rPr lang="sl-SI" sz="2400" dirty="0" err="1" smtClean="0">
                <a:cs typeface="Arial" pitchFamily="34" charset="0"/>
              </a:rPr>
              <a:t>acc</a:t>
            </a:r>
            <a:r>
              <a:rPr lang="sl-SI" sz="2400" dirty="0" smtClean="0">
                <a:cs typeface="Arial" pitchFamily="34" charset="0"/>
              </a:rPr>
              <a:t>. to     level of </a:t>
            </a:r>
            <a:r>
              <a:rPr lang="sl-SI" sz="2400" b="1" dirty="0" err="1" smtClean="0">
                <a:cs typeface="Arial" pitchFamily="34" charset="0"/>
              </a:rPr>
              <a:t>conflicts</a:t>
            </a:r>
            <a:endParaRPr lang="sl-SI" sz="2400" b="1" dirty="0" smtClean="0">
              <a:cs typeface="Arial" pitchFamily="34" charset="0"/>
            </a:endParaRPr>
          </a:p>
          <a:p>
            <a:pPr marL="447675" indent="-447675">
              <a:lnSpc>
                <a:spcPct val="95000"/>
              </a:lnSpc>
              <a:spcBef>
                <a:spcPts val="600"/>
              </a:spcBef>
              <a:buSzPct val="95000"/>
              <a:buFontTx/>
              <a:buBlip>
                <a:blip r:embed="rId2"/>
              </a:buBlip>
              <a:defRPr/>
            </a:pPr>
            <a:endParaRPr lang="sl-SI" sz="2400" dirty="0" smtClean="0">
              <a:cs typeface="Arial" pitchFamily="34" charset="0"/>
            </a:endParaRPr>
          </a:p>
          <a:p>
            <a:pPr marL="447675" indent="-447675">
              <a:lnSpc>
                <a:spcPct val="95000"/>
              </a:lnSpc>
              <a:spcBef>
                <a:spcPts val="600"/>
              </a:spcBef>
              <a:buSzPct val="95000"/>
              <a:buFontTx/>
              <a:buBlip>
                <a:blip r:embed="rId2"/>
              </a:buBlip>
              <a:defRPr/>
            </a:pPr>
            <a:endParaRPr lang="sl-SI" sz="2400" dirty="0" smtClean="0">
              <a:cs typeface="Arial" pitchFamily="34" charset="0"/>
            </a:endParaRPr>
          </a:p>
          <a:p>
            <a:pPr marL="447675" indent="-447675">
              <a:lnSpc>
                <a:spcPct val="95000"/>
              </a:lnSpc>
              <a:spcBef>
                <a:spcPts val="600"/>
              </a:spcBef>
              <a:buSzPct val="95000"/>
              <a:buFontTx/>
              <a:buBlip>
                <a:blip r:embed="rId2"/>
              </a:buBlip>
              <a:defRPr/>
            </a:pPr>
            <a:endParaRPr lang="sl-SI" sz="2400" dirty="0" smtClean="0">
              <a:latin typeface="Arial" pitchFamily="34" charset="0"/>
              <a:cs typeface="Arial" pitchFamily="34" charset="0"/>
            </a:endParaRPr>
          </a:p>
          <a:p>
            <a:pPr marL="447675" indent="-447675">
              <a:lnSpc>
                <a:spcPct val="95000"/>
              </a:lnSpc>
              <a:spcBef>
                <a:spcPts val="600"/>
              </a:spcBef>
              <a:buSzPct val="95000"/>
              <a:buFontTx/>
              <a:buBlip>
                <a:blip r:embed="rId2"/>
              </a:buBlip>
              <a:defRPr/>
            </a:pPr>
            <a:endParaRPr lang="sl-SI" sz="1000" dirty="0">
              <a:latin typeface="+mn-lt"/>
              <a:cs typeface="+mn-cs"/>
            </a:endParaRPr>
          </a:p>
          <a:p>
            <a:pPr marL="447675" indent="-447675">
              <a:lnSpc>
                <a:spcPct val="95000"/>
              </a:lnSpc>
              <a:spcBef>
                <a:spcPts val="600"/>
              </a:spcBef>
              <a:buSzPct val="95000"/>
              <a:buFontTx/>
              <a:buBlip>
                <a:blip r:embed="rId2"/>
              </a:buBlip>
              <a:defRPr/>
            </a:pPr>
            <a:endParaRPr lang="sl-SI" sz="1000" dirty="0">
              <a:latin typeface="+mn-lt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05798" y="4730698"/>
            <a:ext cx="8939960" cy="14887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47675" indent="-447675" algn="ctr">
              <a:lnSpc>
                <a:spcPct val="95000"/>
              </a:lnSpc>
              <a:spcBef>
                <a:spcPts val="600"/>
              </a:spcBef>
              <a:buSzPct val="95000"/>
              <a:defRPr/>
            </a:pP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public law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entitlement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ensured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legislation, </a:t>
            </a:r>
          </a:p>
          <a:p>
            <a:pPr marL="447675" indent="-447675" algn="ctr">
              <a:lnSpc>
                <a:spcPct val="95000"/>
              </a:lnSpc>
              <a:spcBef>
                <a:spcPts val="600"/>
              </a:spcBef>
              <a:buSzPct val="95000"/>
              <a:defRPr/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shall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sl-SI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(not </a:t>
            </a:r>
            <a:r>
              <a:rPr lang="sl-SI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sl-SI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formal)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procedure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7675" indent="-447675" algn="ctr">
              <a:lnSpc>
                <a:spcPct val="95000"/>
              </a:lnSpc>
              <a:spcBef>
                <a:spcPts val="600"/>
              </a:spcBef>
              <a:buSzPct val="95000"/>
              <a:defRPr/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effectively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guarantee legal protection!</a:t>
            </a:r>
          </a:p>
        </p:txBody>
      </p:sp>
      <p:pic>
        <p:nvPicPr>
          <p:cNvPr id="8" name="Picture 2" descr="F:\rokovanj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4437" y="198237"/>
            <a:ext cx="1578446" cy="887220"/>
          </a:xfrm>
          <a:prstGeom prst="rect">
            <a:avLst/>
          </a:prstGeom>
          <a:noFill/>
        </p:spPr>
      </p:pic>
      <p:sp>
        <p:nvSpPr>
          <p:cNvPr id="9" name="Smeško 8"/>
          <p:cNvSpPr/>
          <p:nvPr/>
        </p:nvSpPr>
        <p:spPr>
          <a:xfrm>
            <a:off x="98241" y="2420888"/>
            <a:ext cx="574334" cy="540154"/>
          </a:xfrm>
          <a:prstGeom prst="smileyFace">
            <a:avLst>
              <a:gd name="adj" fmla="val 465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Smeško 9"/>
          <p:cNvSpPr/>
          <p:nvPr/>
        </p:nvSpPr>
        <p:spPr>
          <a:xfrm>
            <a:off x="105798" y="1556792"/>
            <a:ext cx="566777" cy="527480"/>
          </a:xfrm>
          <a:prstGeom prst="smileyFace">
            <a:avLst>
              <a:gd name="adj" fmla="val 6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uščica dol 10"/>
          <p:cNvSpPr/>
          <p:nvPr/>
        </p:nvSpPr>
        <p:spPr>
          <a:xfrm rot="13184044">
            <a:off x="2687682" y="4085763"/>
            <a:ext cx="268124" cy="54410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uščica dol 11"/>
          <p:cNvSpPr/>
          <p:nvPr/>
        </p:nvSpPr>
        <p:spPr>
          <a:xfrm rot="13184044">
            <a:off x="5594453" y="4163736"/>
            <a:ext cx="268124" cy="54410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-106326" y="77077"/>
            <a:ext cx="7747591" cy="1143000"/>
          </a:xfrm>
        </p:spPr>
        <p:txBody>
          <a:bodyPr/>
          <a:lstStyle/>
          <a:p>
            <a:pPr>
              <a:defRPr/>
            </a:pPr>
            <a:r>
              <a:rPr lang="sl-SI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Conclusion= </a:t>
            </a:r>
            <a:r>
              <a:rPr lang="sl-SI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l-SI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atio</a:t>
            </a:r>
            <a:r>
              <a:rPr lang="sl-SI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modern </a:t>
            </a:r>
            <a:r>
              <a:rPr lang="sl-SI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PA/AP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grada številke diapozitiva 3"/>
          <p:cNvSpPr txBox="1">
            <a:spLocks/>
          </p:cNvSpPr>
          <p:nvPr/>
        </p:nvSpPr>
        <p:spPr>
          <a:xfrm>
            <a:off x="207176" y="6310312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82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25041"/>
      </p:ext>
    </p:extLst>
  </p:cSld>
  <p:clrMapOvr>
    <a:masterClrMapping/>
  </p:clrMapOvr>
  <p:transition spd="slow" advTm="12000">
    <p:wipe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4582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altLang="sl-SI" sz="2800" b="1" dirty="0">
              <a:latin typeface="Arial" charset="0"/>
            </a:endParaRPr>
          </a:p>
          <a:p>
            <a:pPr>
              <a:buFont typeface="Wingdings" pitchFamily="2" charset="2"/>
              <a:buChar char="è"/>
            </a:pPr>
            <a:endParaRPr lang="sl-SI" altLang="sl-SI" sz="3600" dirty="0">
              <a:latin typeface="Arial" charset="0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305973" y="1484784"/>
            <a:ext cx="8758422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71575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endParaRPr lang="sl-SI" altLang="sl-SI" sz="3600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l-SI" altLang="sl-SI" sz="2000" dirty="0" smtClean="0">
              <a:latin typeface="Arial" charset="0"/>
            </a:endParaRPr>
          </a:p>
        </p:txBody>
      </p:sp>
      <p:sp>
        <p:nvSpPr>
          <p:cNvPr id="8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83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1772816"/>
            <a:ext cx="6984776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sl-SI" alt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Conclusions </a:t>
            </a:r>
          </a:p>
        </p:txBody>
      </p:sp>
      <p:sp>
        <p:nvSpPr>
          <p:cNvPr id="9" name="6-Point Star 8"/>
          <p:cNvSpPr/>
          <p:nvPr/>
        </p:nvSpPr>
        <p:spPr>
          <a:xfrm>
            <a:off x="3779912" y="116632"/>
            <a:ext cx="1368152" cy="127444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 smtClean="0"/>
              <a:t>12.</a:t>
            </a:r>
            <a:endParaRPr lang="sl-SI" sz="36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529010"/>
              </p:ext>
            </p:extLst>
          </p:nvPr>
        </p:nvGraphicFramePr>
        <p:xfrm>
          <a:off x="1979712" y="2856083"/>
          <a:ext cx="4626671" cy="346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8" name="Slide" r:id="rId4" imgW="4394200" imgH="3295650" progId="PowerPoint.Slide.8">
                  <p:embed/>
                </p:oleObj>
              </mc:Choice>
              <mc:Fallback>
                <p:oleObj name="Slide" r:id="rId4" imgW="4394200" imgH="329565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856083"/>
                        <a:ext cx="4626671" cy="346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36620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8435280" cy="1143000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latin typeface="Arial" pitchFamily="34" charset="0"/>
                <a:ea typeface="+mn-ea"/>
                <a:cs typeface="Arial" pitchFamily="34" charset="0"/>
              </a:rPr>
              <a:t>Impact of political/system’s </a:t>
            </a:r>
            <a:r>
              <a:rPr lang="sl-SI" sz="3600" b="1" dirty="0" err="1">
                <a:latin typeface="Arial" pitchFamily="34" charset="0"/>
                <a:ea typeface="+mn-ea"/>
                <a:cs typeface="Arial" pitchFamily="34" charset="0"/>
              </a:rPr>
              <a:t>stability</a:t>
            </a:r>
            <a:r>
              <a:rPr lang="sl-SI" sz="3600" b="1" dirty="0"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sl-SI" sz="3600" b="1" dirty="0" err="1">
                <a:latin typeface="Arial" pitchFamily="34" charset="0"/>
                <a:ea typeface="+mn-ea"/>
                <a:cs typeface="Arial" pitchFamily="34" charset="0"/>
              </a:rPr>
              <a:t>coherence</a:t>
            </a:r>
            <a:r>
              <a:rPr lang="sl-SI" sz="3600" b="1" dirty="0">
                <a:latin typeface="Arial" pitchFamily="34" charset="0"/>
                <a:ea typeface="+mn-ea"/>
                <a:cs typeface="Arial" pitchFamily="34" charset="0"/>
              </a:rPr>
              <a:t> &amp; </a:t>
            </a:r>
            <a:r>
              <a:rPr lang="sl-SI" sz="3600" b="1" dirty="0" err="1">
                <a:latin typeface="Arial" pitchFamily="34" charset="0"/>
                <a:ea typeface="+mn-ea"/>
                <a:cs typeface="Arial" pitchFamily="34" charset="0"/>
              </a:rPr>
              <a:t>impacts</a:t>
            </a:r>
            <a:r>
              <a:rPr lang="sl-SI" sz="36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3075" name="Ograda vsebine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112568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into account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transitional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status of state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14400" lvl="1" indent="-457200"/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-communist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/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</a:t>
            </a:r>
            <a:r>
              <a:rPr lang="sl-SI" sz="24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ization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immaturity of strategic intent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…</a:t>
            </a:r>
          </a:p>
          <a:p>
            <a:pPr marL="914400" lvl="1" indent="-457200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impact analysis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several years! (re/design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Small state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issues: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liaisons,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capture,specialization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 impact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significant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an “excuse” for other reorganizations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</a:t>
            </a:r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crisis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impact?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principle (political discourse) significant, in practice rather low and indirect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8639175" y="0"/>
          <a:ext cx="504825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8" name="Clip" r:id="rId4" imgW="1295640" imgH="3934080" progId="">
                  <p:embed/>
                </p:oleObj>
              </mc:Choice>
              <mc:Fallback>
                <p:oleObj name="Clip" r:id="rId4" imgW="1295640" imgH="393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9175" y="0"/>
                        <a:ext cx="504825" cy="1522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grada številke diapozitiva 3"/>
          <p:cNvSpPr txBox="1">
            <a:spLocks/>
          </p:cNvSpPr>
          <p:nvPr/>
        </p:nvSpPr>
        <p:spPr>
          <a:xfrm>
            <a:off x="228338" y="6475648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84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82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9848850" cy="449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Strenghts: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sl-SI" sz="2400" dirty="0">
                <a:latin typeface="Arial" charset="0"/>
              </a:rPr>
              <a:t>Satisfactory Legal Framework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sl-SI" sz="2400" dirty="0">
                <a:latin typeface="Arial" charset="0"/>
              </a:rPr>
              <a:t>CAF, ISO, EFQM</a:t>
            </a:r>
            <a:r>
              <a:rPr lang="sl-SI" altLang="sl-SI" sz="2400" dirty="0">
                <a:latin typeface="Arial" charset="0"/>
              </a:rPr>
              <a:t> – </a:t>
            </a:r>
            <a:r>
              <a:rPr lang="sl-SI" altLang="sl-SI" sz="2400" dirty="0" err="1">
                <a:latin typeface="Arial" charset="0"/>
              </a:rPr>
              <a:t>Total</a:t>
            </a:r>
            <a:r>
              <a:rPr lang="sl-SI" altLang="sl-SI" sz="2400" dirty="0">
                <a:latin typeface="Arial" charset="0"/>
              </a:rPr>
              <a:t> Quality Management</a:t>
            </a:r>
            <a:endParaRPr lang="en-US" altLang="sl-SI" sz="2400" dirty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sl-SI" sz="2400" dirty="0">
                <a:latin typeface="Arial" charset="0"/>
              </a:rPr>
              <a:t>General Administrative Procedure and Exchange of Data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sl-SI" sz="2400" dirty="0">
                <a:latin typeface="Arial" charset="0"/>
              </a:rPr>
              <a:t>Satisfaction of Citizens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sl-SI" sz="2400" dirty="0">
                <a:latin typeface="Arial" charset="0"/>
              </a:rPr>
              <a:t>Ongoing Adjustments of Structures to Processes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altLang="sl-SI" sz="800" dirty="0">
              <a:latin typeface="Arial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Weaknesses: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sl-SI" altLang="sl-SI" sz="2400" dirty="0" err="1" smtClean="0">
                <a:latin typeface="Arial" charset="0"/>
              </a:rPr>
              <a:t>Lack</a:t>
            </a:r>
            <a:r>
              <a:rPr lang="sl-SI" altLang="sl-SI" sz="2400" dirty="0" smtClean="0">
                <a:latin typeface="Arial" charset="0"/>
              </a:rPr>
              <a:t> of </a:t>
            </a:r>
            <a:r>
              <a:rPr lang="en-US" altLang="sl-SI" sz="2400" dirty="0" smtClean="0">
                <a:latin typeface="Arial" charset="0"/>
              </a:rPr>
              <a:t>Business </a:t>
            </a:r>
            <a:r>
              <a:rPr lang="en-US" altLang="sl-SI" sz="2400" dirty="0">
                <a:latin typeface="Arial" charset="0"/>
              </a:rPr>
              <a:t>Orientation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sl-SI" altLang="sl-SI" sz="2400" dirty="0" err="1">
                <a:latin typeface="Arial" charset="0"/>
              </a:rPr>
              <a:t>Too</a:t>
            </a:r>
            <a:r>
              <a:rPr lang="sl-SI" altLang="sl-SI" sz="2400" dirty="0">
                <a:latin typeface="Arial" charset="0"/>
              </a:rPr>
              <a:t> </a:t>
            </a:r>
            <a:r>
              <a:rPr lang="sl-SI" altLang="sl-SI" sz="2400" dirty="0" err="1">
                <a:latin typeface="Arial" charset="0"/>
              </a:rPr>
              <a:t>unfied</a:t>
            </a:r>
            <a:r>
              <a:rPr lang="sl-SI" altLang="sl-SI" sz="2400" dirty="0">
                <a:latin typeface="Arial" charset="0"/>
              </a:rPr>
              <a:t> </a:t>
            </a:r>
            <a:r>
              <a:rPr lang="en-US" altLang="sl-SI" sz="2400" dirty="0">
                <a:latin typeface="Arial" charset="0"/>
              </a:rPr>
              <a:t>Pays in Public Sector </a:t>
            </a:r>
            <a:r>
              <a:rPr lang="sl-SI" altLang="sl-SI" sz="2400" dirty="0">
                <a:latin typeface="Arial" charset="0"/>
              </a:rPr>
              <a:t>Act …</a:t>
            </a:r>
            <a:endParaRPr lang="en-US" altLang="sl-SI" sz="2400" dirty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sl-SI" altLang="sl-SI" sz="2400" dirty="0" err="1" smtClean="0">
                <a:latin typeface="Arial" charset="0"/>
              </a:rPr>
              <a:t>Too</a:t>
            </a:r>
            <a:r>
              <a:rPr lang="sl-SI" altLang="sl-SI" sz="2400" dirty="0" smtClean="0">
                <a:latin typeface="Arial" charset="0"/>
              </a:rPr>
              <a:t> </a:t>
            </a:r>
            <a:r>
              <a:rPr lang="sl-SI" altLang="sl-SI" sz="2400" dirty="0" err="1" smtClean="0">
                <a:latin typeface="Arial" charset="0"/>
              </a:rPr>
              <a:t>liberal</a:t>
            </a:r>
            <a:r>
              <a:rPr lang="sl-SI" altLang="sl-SI" sz="2400" dirty="0" smtClean="0">
                <a:latin typeface="Arial" charset="0"/>
              </a:rPr>
              <a:t>???, only r</a:t>
            </a:r>
            <a:r>
              <a:rPr lang="en-US" altLang="sl-SI" sz="2400" dirty="0" err="1" smtClean="0">
                <a:latin typeface="Arial" charset="0"/>
              </a:rPr>
              <a:t>ationalization</a:t>
            </a:r>
            <a:r>
              <a:rPr lang="en-US" altLang="sl-SI" sz="2400" dirty="0" smtClean="0">
                <a:latin typeface="Arial" charset="0"/>
              </a:rPr>
              <a:t> </a:t>
            </a:r>
            <a:r>
              <a:rPr lang="en-US" altLang="sl-SI" sz="2400" dirty="0">
                <a:latin typeface="Arial" charset="0"/>
              </a:rPr>
              <a:t>of </a:t>
            </a:r>
            <a:r>
              <a:rPr lang="sl-SI" altLang="sl-SI" sz="2400" dirty="0" smtClean="0">
                <a:latin typeface="Arial" charset="0"/>
              </a:rPr>
              <a:t>e</a:t>
            </a:r>
            <a:r>
              <a:rPr lang="en-US" altLang="sl-SI" sz="2400" dirty="0" err="1" smtClean="0">
                <a:latin typeface="Arial" charset="0"/>
              </a:rPr>
              <a:t>xpenditures</a:t>
            </a:r>
            <a:r>
              <a:rPr lang="sl-SI" altLang="sl-SI" sz="2400" dirty="0" smtClean="0">
                <a:latin typeface="Arial" charset="0"/>
              </a:rPr>
              <a:t> …</a:t>
            </a:r>
            <a:endParaRPr lang="en-US" altLang="sl-SI" sz="2400" dirty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sl-SI" sz="2400" dirty="0">
                <a:latin typeface="Arial" charset="0"/>
              </a:rPr>
              <a:t>Long Administrative Procedures </a:t>
            </a:r>
            <a:r>
              <a:rPr lang="sl-SI" altLang="sl-SI" sz="2400" dirty="0" smtClean="0">
                <a:latin typeface="Arial" charset="0"/>
              </a:rPr>
              <a:t>…</a:t>
            </a:r>
            <a:endParaRPr lang="en-US" altLang="sl-SI" sz="2400" dirty="0">
              <a:latin typeface="Arial" charset="0"/>
            </a:endParaRP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388350" cy="840457"/>
          </a:xfrm>
          <a:noFill/>
          <a:ln/>
        </p:spPr>
        <p:txBody>
          <a:bodyPr/>
          <a:lstStyle/>
          <a:p>
            <a:pPr algn="ctr"/>
            <a:r>
              <a:rPr lang="sl-SI" altLang="sl-SI" sz="3200" b="1" dirty="0" err="1" smtClean="0">
                <a:latin typeface="Arial" charset="0"/>
              </a:rPr>
              <a:t>Strengths</a:t>
            </a:r>
            <a:r>
              <a:rPr lang="sl-SI" altLang="sl-SI" sz="3200" b="1" dirty="0" smtClean="0">
                <a:latin typeface="Arial" charset="0"/>
              </a:rPr>
              <a:t> and weaknesses of SI PA</a:t>
            </a:r>
            <a:endParaRPr lang="sl-SI" altLang="sl-SI" sz="3200" b="1" dirty="0">
              <a:latin typeface="Arial" charset="0"/>
            </a:endParaRPr>
          </a:p>
        </p:txBody>
      </p:sp>
      <p:sp>
        <p:nvSpPr>
          <p:cNvPr id="5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85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37890072"/>
              </p:ext>
            </p:extLst>
          </p:nvPr>
        </p:nvGraphicFramePr>
        <p:xfrm>
          <a:off x="7956376" y="476672"/>
          <a:ext cx="979487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1" name="Clip" r:id="rId4" imgW="980237" imgH="1774850" progId="MS_ClipArt_Gallery.5">
                  <p:embed/>
                </p:oleObj>
              </mc:Choice>
              <mc:Fallback>
                <p:oleObj name="Clip" r:id="rId4" imgW="980237" imgH="1774850" progId="MS_ClipArt_Gallery.5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476672"/>
                        <a:ext cx="979487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998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0"/>
            <a:ext cx="8915400" cy="641350"/>
          </a:xfrm>
        </p:spPr>
        <p:txBody>
          <a:bodyPr/>
          <a:lstStyle/>
          <a:p>
            <a:pPr algn="ctr"/>
            <a:r>
              <a:rPr lang="sl-SI" altLang="sl-SI" sz="3600" b="1" dirty="0" smtClean="0">
                <a:latin typeface="Arial" charset="0"/>
              </a:rPr>
              <a:t>Lessons </a:t>
            </a:r>
            <a:r>
              <a:rPr lang="sl-SI" altLang="sl-SI" sz="3600" b="1" dirty="0" err="1" smtClean="0">
                <a:latin typeface="Arial" charset="0"/>
              </a:rPr>
              <a:t>learned</a:t>
            </a:r>
            <a:r>
              <a:rPr lang="sl-SI" altLang="sl-SI" sz="3600" b="1" dirty="0" smtClean="0">
                <a:latin typeface="Arial" charset="0"/>
              </a:rPr>
              <a:t>?</a:t>
            </a:r>
            <a:endParaRPr lang="sl-SI" altLang="sl-SI" sz="3600" b="1" dirty="0">
              <a:latin typeface="Arial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2287" y="1080740"/>
            <a:ext cx="8856984" cy="4508500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sl-SI" sz="2400" dirty="0" smtClean="0">
                <a:latin typeface="Arial" charset="0"/>
              </a:rPr>
              <a:t>PA</a:t>
            </a:r>
            <a:r>
              <a:rPr lang="sl-SI" altLang="sl-SI" sz="2400" dirty="0" smtClean="0">
                <a:latin typeface="Arial" charset="0"/>
              </a:rPr>
              <a:t>R</a:t>
            </a:r>
            <a:r>
              <a:rPr lang="en-US" altLang="sl-SI" sz="2400" dirty="0" smtClean="0">
                <a:latin typeface="Arial" charset="0"/>
              </a:rPr>
              <a:t> </a:t>
            </a:r>
            <a:r>
              <a:rPr lang="en-US" altLang="sl-SI" sz="2400" dirty="0">
                <a:latin typeface="Arial" charset="0"/>
              </a:rPr>
              <a:t>is not a project but </a:t>
            </a:r>
            <a:r>
              <a:rPr lang="en-US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sl-SI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ending story </a:t>
            </a:r>
            <a:r>
              <a:rPr lang="en-US" altLang="sl-SI" sz="2400" dirty="0">
                <a:latin typeface="Arial" charset="0"/>
              </a:rPr>
              <a:t>(constant public policy)</a:t>
            </a:r>
            <a:r>
              <a:rPr lang="sl-SI" altLang="sl-SI" sz="2400" dirty="0">
                <a:latin typeface="Arial" charset="0"/>
              </a:rPr>
              <a:t>; use of </a:t>
            </a:r>
            <a:r>
              <a:rPr lang="sl-SI" altLang="sl-SI" sz="2400" b="1" dirty="0">
                <a:latin typeface="Arial" charset="0"/>
              </a:rPr>
              <a:t>international </a:t>
            </a:r>
            <a:r>
              <a:rPr lang="sl-SI" altLang="sl-SI" sz="2400" b="1" dirty="0" err="1">
                <a:latin typeface="Arial" charset="0"/>
              </a:rPr>
              <a:t>networks</a:t>
            </a:r>
            <a:r>
              <a:rPr lang="sl-SI" altLang="sl-SI" sz="2400" dirty="0">
                <a:latin typeface="Arial" charset="0"/>
              </a:rPr>
              <a:t> can </a:t>
            </a:r>
            <a:r>
              <a:rPr lang="sl-SI" altLang="sl-SI" sz="2400" dirty="0" err="1">
                <a:latin typeface="Arial" charset="0"/>
              </a:rPr>
              <a:t>help</a:t>
            </a:r>
            <a:r>
              <a:rPr lang="sl-SI" altLang="sl-SI" sz="2400" dirty="0">
                <a:latin typeface="Arial" charset="0"/>
              </a:rPr>
              <a:t>, </a:t>
            </a:r>
            <a:r>
              <a:rPr lang="sl-SI" altLang="sl-SI" sz="2400" dirty="0" err="1">
                <a:latin typeface="Arial" charset="0"/>
              </a:rPr>
              <a:t>consistent</a:t>
            </a:r>
            <a:r>
              <a:rPr lang="sl-SI" altLang="sl-SI" sz="2400" dirty="0">
                <a:latin typeface="Arial" charset="0"/>
              </a:rPr>
              <a:t> </a:t>
            </a:r>
            <a:r>
              <a:rPr lang="sl-SI" altLang="sl-SI" sz="2400" b="1" dirty="0">
                <a:latin typeface="Arial" charset="0"/>
              </a:rPr>
              <a:t>political </a:t>
            </a:r>
            <a:r>
              <a:rPr lang="sl-SI" altLang="sl-SI" sz="2400" b="1" dirty="0" err="1">
                <a:latin typeface="Arial" charset="0"/>
              </a:rPr>
              <a:t>support</a:t>
            </a:r>
            <a:r>
              <a:rPr lang="sl-SI" altLang="sl-SI" sz="2400" b="1" dirty="0">
                <a:latin typeface="Arial" charset="0"/>
              </a:rPr>
              <a:t> is crucial</a:t>
            </a:r>
            <a:endParaRPr lang="en-US" altLang="sl-SI" sz="2400" b="1" dirty="0">
              <a:latin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sl-SI" sz="2400" dirty="0">
                <a:latin typeface="Arial" charset="0"/>
              </a:rPr>
              <a:t>PA should not be seen purely as a cost but as </a:t>
            </a:r>
            <a:r>
              <a:rPr lang="en-US" altLang="sl-SI" sz="2400" b="1" dirty="0" smtClean="0">
                <a:latin typeface="Arial" charset="0"/>
              </a:rPr>
              <a:t>investment</a:t>
            </a:r>
            <a:r>
              <a:rPr lang="sl-SI" altLang="sl-SI" sz="2400" b="1" dirty="0">
                <a:latin typeface="Arial" charset="0"/>
              </a:rPr>
              <a:t>, </a:t>
            </a:r>
            <a:r>
              <a:rPr lang="sl-SI" altLang="sl-SI" sz="2400" dirty="0" err="1">
                <a:latin typeface="Arial" charset="0"/>
              </a:rPr>
              <a:t>should</a:t>
            </a:r>
            <a:r>
              <a:rPr lang="sl-SI" altLang="sl-SI" sz="2400" dirty="0">
                <a:latin typeface="Arial" charset="0"/>
              </a:rPr>
              <a:t> be </a:t>
            </a:r>
            <a:r>
              <a:rPr lang="sl-SI" altLang="sl-SI" sz="2400" dirty="0" err="1">
                <a:latin typeface="Arial" charset="0"/>
              </a:rPr>
              <a:t>aswell</a:t>
            </a:r>
            <a:r>
              <a:rPr lang="sl-SI" altLang="sl-SI" sz="2400" dirty="0">
                <a:latin typeface="Arial" charset="0"/>
              </a:rPr>
              <a:t> </a:t>
            </a:r>
            <a:r>
              <a:rPr lang="sl-SI" altLang="sl-SI" sz="2400" dirty="0" err="1">
                <a:latin typeface="Arial" charset="0"/>
              </a:rPr>
              <a:t>aware</a:t>
            </a:r>
            <a:r>
              <a:rPr lang="sl-SI" altLang="sl-SI" sz="2400" dirty="0">
                <a:latin typeface="Arial" charset="0"/>
              </a:rPr>
              <a:t> of</a:t>
            </a:r>
            <a:r>
              <a:rPr lang="sl-SI" altLang="sl-SI" sz="2400" b="1" dirty="0">
                <a:latin typeface="Arial" charset="0"/>
              </a:rPr>
              <a:t> </a:t>
            </a:r>
            <a:r>
              <a:rPr lang="sl-SI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sl-SI" altLang="sl-SI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sl-SI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PA</a:t>
            </a:r>
            <a:endParaRPr lang="en-US" altLang="sl-SI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sl-SI" sz="2400" b="1" dirty="0">
                <a:latin typeface="Arial" charset="0"/>
              </a:rPr>
              <a:t>There is </a:t>
            </a:r>
            <a:r>
              <a:rPr lang="en-US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more in progress than just new laws</a:t>
            </a:r>
            <a:r>
              <a:rPr lang="en-US" altLang="sl-SI" sz="2400" dirty="0">
                <a:latin typeface="Arial" charset="0"/>
              </a:rPr>
              <a:t>, for start they have to be implemented.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sl-SI" sz="2400" dirty="0">
                <a:latin typeface="Arial" charset="0"/>
              </a:rPr>
              <a:t>The </a:t>
            </a:r>
            <a:r>
              <a:rPr lang="en-US" altLang="sl-SI" sz="2400" b="1" dirty="0">
                <a:latin typeface="Arial" charset="0"/>
              </a:rPr>
              <a:t>structure </a:t>
            </a:r>
            <a:r>
              <a:rPr lang="sl-SI" altLang="sl-SI" sz="2400" dirty="0" smtClean="0">
                <a:latin typeface="Arial" charset="0"/>
              </a:rPr>
              <a:t>as a </a:t>
            </a:r>
            <a:r>
              <a:rPr lang="en-US" altLang="sl-SI" sz="2400" dirty="0" smtClean="0">
                <a:latin typeface="Arial" charset="0"/>
              </a:rPr>
              <a:t>consequence </a:t>
            </a:r>
            <a:r>
              <a:rPr lang="en-US" altLang="sl-SI" sz="2400" b="1" dirty="0">
                <a:latin typeface="Arial" charset="0"/>
              </a:rPr>
              <a:t>of functions</a:t>
            </a:r>
            <a:r>
              <a:rPr lang="en-US" altLang="sl-SI" sz="2400" dirty="0">
                <a:latin typeface="Arial" charset="0"/>
              </a:rPr>
              <a:t>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sl-SI" sz="2400" dirty="0" smtClean="0">
                <a:latin typeface="Arial" charset="0"/>
              </a:rPr>
              <a:t>Consultation </a:t>
            </a:r>
            <a:r>
              <a:rPr lang="en-US" altLang="sl-SI" sz="2400" dirty="0">
                <a:latin typeface="Arial" charset="0"/>
              </a:rPr>
              <a:t>with </a:t>
            </a:r>
            <a:r>
              <a:rPr lang="en-US" alt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NGO</a:t>
            </a:r>
            <a:r>
              <a:rPr lang="sl-SI" altLang="sl-SI" sz="2400" b="1" dirty="0">
                <a:latin typeface="Arial" charset="0"/>
              </a:rPr>
              <a:t> </a:t>
            </a:r>
            <a:r>
              <a:rPr lang="sl-SI" altLang="sl-SI" sz="2400" dirty="0">
                <a:latin typeface="Arial" charset="0"/>
              </a:rPr>
              <a:t>is to be established.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sl-SI" altLang="sl-SI" sz="2400" dirty="0">
                <a:latin typeface="Arial" charset="0"/>
              </a:rPr>
              <a:t>It </a:t>
            </a:r>
            <a:r>
              <a:rPr lang="sl-SI" altLang="sl-SI" sz="2400" b="1" dirty="0" err="1">
                <a:latin typeface="Arial" charset="0"/>
              </a:rPr>
              <a:t>takes</a:t>
            </a:r>
            <a:r>
              <a:rPr lang="sl-SI" altLang="sl-SI" sz="2400" b="1" dirty="0">
                <a:latin typeface="Arial" charset="0"/>
              </a:rPr>
              <a:t> time</a:t>
            </a:r>
            <a:r>
              <a:rPr lang="sl-SI" altLang="sl-SI" sz="2400" dirty="0" smtClean="0">
                <a:latin typeface="Arial" charset="0"/>
              </a:rPr>
              <a:t>...</a:t>
            </a:r>
            <a:endParaRPr lang="en-US" altLang="sl-SI" sz="2400" dirty="0">
              <a:latin typeface="Arial" charset="0"/>
            </a:endParaRPr>
          </a:p>
        </p:txBody>
      </p:sp>
      <p:sp>
        <p:nvSpPr>
          <p:cNvPr id="5" name="Ograda številke diapozitiva 3"/>
          <p:cNvSpPr txBox="1">
            <a:spLocks/>
          </p:cNvSpPr>
          <p:nvPr/>
        </p:nvSpPr>
        <p:spPr>
          <a:xfrm>
            <a:off x="228338" y="6475648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86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7504" y="5200211"/>
            <a:ext cx="5545155" cy="12961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Systems‘ PAR approach!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Predme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455066"/>
              </p:ext>
            </p:extLst>
          </p:nvPr>
        </p:nvGraphicFramePr>
        <p:xfrm>
          <a:off x="5652120" y="4797152"/>
          <a:ext cx="2943672" cy="1949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1" name="CorelDRAW 6.0" r:id="rId5" imgW="8428038" imgH="5054600" progId="CorelDRAW.Graphic.6">
                  <p:embed/>
                </p:oleObj>
              </mc:Choice>
              <mc:Fallback>
                <p:oleObj name="CorelDRAW 6.0" r:id="rId5" imgW="8428038" imgH="5054600" progId="CorelDRAW.Graphic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797152"/>
                        <a:ext cx="2943672" cy="1949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5940152" y="4395284"/>
            <a:ext cx="1728624" cy="226292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154138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327025"/>
            <a:ext cx="7294563" cy="1190625"/>
          </a:xfrm>
        </p:spPr>
        <p:txBody>
          <a:bodyPr/>
          <a:lstStyle/>
          <a:p>
            <a:pPr algn="ctr"/>
            <a:r>
              <a:rPr lang="sl-SI" alt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EU </a:t>
            </a:r>
            <a:r>
              <a:rPr lang="sl-SI" alt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influence </a:t>
            </a:r>
            <a:r>
              <a:rPr lang="sl-SI" altLang="sl-SI" sz="3600" b="1" dirty="0" smtClean="0">
                <a:latin typeface="Arial" charset="0"/>
              </a:rPr>
              <a:t>in PAR in CEE &amp; SI</a:t>
            </a:r>
            <a:endParaRPr lang="sl-SI" altLang="sl-SI" sz="3600" b="1" dirty="0">
              <a:latin typeface="Arial" charset="0"/>
            </a:endParaRP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30865" y="1772816"/>
            <a:ext cx="878522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SzPct val="80000"/>
              <a:buBlip>
                <a:blip r:embed="rId5"/>
              </a:buBlip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57200" indent="-457200">
              <a:lnSpc>
                <a:spcPct val="115000"/>
              </a:lnSpc>
              <a:spcBef>
                <a:spcPct val="30000"/>
              </a:spcBef>
              <a:buFont typeface="+mj-lt"/>
              <a:buAutoNum type="arabicPeriod"/>
            </a:pPr>
            <a:r>
              <a:rPr lang="sl-SI" altLang="sl-SI" sz="2400" dirty="0" smtClean="0">
                <a:latin typeface="Arial" charset="0"/>
              </a:rPr>
              <a:t>Since </a:t>
            </a:r>
            <a:r>
              <a:rPr lang="en-US" altLang="sl-SI" sz="2400" dirty="0" smtClean="0">
                <a:latin typeface="Arial" charset="0"/>
              </a:rPr>
              <a:t>199</a:t>
            </a:r>
            <a:r>
              <a:rPr lang="sl-SI" altLang="sl-SI" sz="2400" dirty="0" smtClean="0">
                <a:latin typeface="Arial" charset="0"/>
              </a:rPr>
              <a:t>1, in SI 1996-</a:t>
            </a:r>
            <a:r>
              <a:rPr lang="en-US" altLang="sl-SI" sz="2400" dirty="0" smtClean="0">
                <a:latin typeface="Arial" charset="0"/>
              </a:rPr>
              <a:t> PA</a:t>
            </a:r>
            <a:r>
              <a:rPr lang="sl-SI" altLang="sl-SI" sz="2400" dirty="0" smtClean="0">
                <a:latin typeface="Arial" charset="0"/>
              </a:rPr>
              <a:t>R</a:t>
            </a:r>
            <a:r>
              <a:rPr lang="en-US" altLang="sl-SI" sz="2400" dirty="0" smtClean="0">
                <a:latin typeface="Arial" charset="0"/>
              </a:rPr>
              <a:t> </a:t>
            </a:r>
            <a:r>
              <a:rPr lang="en-US" altLang="sl-SI" sz="2400" dirty="0">
                <a:latin typeface="Arial" charset="0"/>
              </a:rPr>
              <a:t>as </a:t>
            </a:r>
            <a:r>
              <a:rPr lang="en-US" altLang="sl-SI" sz="2400" b="1" u="sng" dirty="0">
                <a:latin typeface="Arial" charset="0"/>
              </a:rPr>
              <a:t>part of accession</a:t>
            </a:r>
            <a:r>
              <a:rPr lang="en-US" altLang="sl-SI" sz="2400" u="sng" dirty="0">
                <a:latin typeface="Arial" charset="0"/>
              </a:rPr>
              <a:t> </a:t>
            </a:r>
            <a:r>
              <a:rPr lang="en-US" altLang="sl-SI" sz="2400" u="sng" dirty="0" smtClean="0">
                <a:latin typeface="Arial" charset="0"/>
              </a:rPr>
              <a:t>process</a:t>
            </a:r>
            <a:r>
              <a:rPr lang="sl-SI" altLang="sl-SI" sz="2400" u="sng" dirty="0" smtClean="0">
                <a:latin typeface="Arial" charset="0"/>
              </a:rPr>
              <a:t>:</a:t>
            </a:r>
            <a:endParaRPr lang="en-US" altLang="sl-SI" sz="2400" u="sng" dirty="0">
              <a:latin typeface="Arial" charset="0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altLang="sl-SI" b="1" dirty="0">
                <a:latin typeface="Arial" charset="0"/>
              </a:rPr>
              <a:t>PA reform </a:t>
            </a:r>
            <a:r>
              <a:rPr lang="en-US" alt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 political criterion</a:t>
            </a:r>
            <a:r>
              <a:rPr lang="en-US" altLang="sl-SI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altLang="sl-SI" dirty="0">
                <a:latin typeface="Arial" charset="0"/>
              </a:rPr>
              <a:t>– emphasis on </a:t>
            </a:r>
            <a:r>
              <a:rPr lang="en-US" altLang="sl-SI" dirty="0" smtClean="0">
                <a:latin typeface="Arial" charset="0"/>
              </a:rPr>
              <a:t>legislation:</a:t>
            </a:r>
            <a:r>
              <a:rPr lang="sl-SI" altLang="sl-SI" dirty="0">
                <a:latin typeface="Arial" charset="0"/>
              </a:rPr>
              <a:t> </a:t>
            </a:r>
            <a:r>
              <a:rPr lang="en-US" altLang="sl-SI" dirty="0">
                <a:latin typeface="Arial" charset="0"/>
              </a:rPr>
              <a:t>Civil Service Act</a:t>
            </a:r>
            <a:r>
              <a:rPr lang="sl-SI" altLang="sl-SI" dirty="0">
                <a:latin typeface="Arial" charset="0"/>
              </a:rPr>
              <a:t>, </a:t>
            </a:r>
            <a:r>
              <a:rPr lang="en-US" altLang="sl-SI" dirty="0">
                <a:latin typeface="Arial" charset="0"/>
              </a:rPr>
              <a:t>Public Agencies </a:t>
            </a:r>
            <a:r>
              <a:rPr lang="en-US" altLang="sl-SI" dirty="0" smtClean="0">
                <a:latin typeface="Arial" charset="0"/>
              </a:rPr>
              <a:t>Act</a:t>
            </a:r>
            <a:r>
              <a:rPr lang="sl-SI" altLang="sl-SI" dirty="0" smtClean="0">
                <a:latin typeface="Arial" charset="0"/>
              </a:rPr>
              <a:t> </a:t>
            </a:r>
            <a:r>
              <a:rPr lang="sl-SI" altLang="sl-SI" dirty="0">
                <a:latin typeface="Arial" charset="0"/>
              </a:rPr>
              <a:t>…</a:t>
            </a:r>
            <a:endParaRPr lang="en-US" altLang="sl-SI" dirty="0">
              <a:latin typeface="Arial" charset="0"/>
            </a:endParaRPr>
          </a:p>
          <a:p>
            <a:pPr lvl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sl-SI" altLang="sl-SI" b="1" dirty="0" smtClean="0">
                <a:latin typeface="Arial" charset="0"/>
              </a:rPr>
              <a:t>I</a:t>
            </a:r>
            <a:r>
              <a:rPr lang="en-US" altLang="sl-SI" b="1" dirty="0" err="1" smtClean="0">
                <a:latin typeface="Arial" charset="0"/>
              </a:rPr>
              <a:t>nstitutions</a:t>
            </a:r>
            <a:r>
              <a:rPr lang="en-US" altLang="sl-SI" b="1" dirty="0" smtClean="0">
                <a:latin typeface="Arial" charset="0"/>
              </a:rPr>
              <a:t> – </a:t>
            </a:r>
            <a:r>
              <a:rPr lang="en-US" alt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administrative</a:t>
            </a:r>
            <a:r>
              <a:rPr lang="en-US" alt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capacity </a:t>
            </a:r>
            <a:r>
              <a:rPr lang="en-US" altLang="sl-SI" dirty="0" smtClean="0">
                <a:latin typeface="Arial" charset="0"/>
              </a:rPr>
              <a:t>for acquis</a:t>
            </a:r>
            <a:endParaRPr lang="sl-SI" altLang="sl-SI" dirty="0" smtClean="0">
              <a:latin typeface="Arial" charset="0"/>
            </a:endParaRPr>
          </a:p>
          <a:p>
            <a:pPr lvl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sl-SI" altLang="sl-SI" dirty="0" smtClean="0">
                <a:latin typeface="Arial" charset="0"/>
              </a:rPr>
              <a:t>R</a:t>
            </a:r>
            <a:r>
              <a:rPr lang="en-US" altLang="sl-SI" dirty="0" err="1" smtClean="0">
                <a:latin typeface="Arial" charset="0"/>
              </a:rPr>
              <a:t>egular</a:t>
            </a:r>
            <a:r>
              <a:rPr lang="en-US" altLang="sl-SI" dirty="0" smtClean="0">
                <a:latin typeface="Arial" charset="0"/>
              </a:rPr>
              <a:t> </a:t>
            </a:r>
            <a:r>
              <a:rPr lang="en-US" altLang="sl-SI" dirty="0">
                <a:latin typeface="Arial" charset="0"/>
              </a:rPr>
              <a:t>report on progress </a:t>
            </a:r>
            <a:r>
              <a:rPr lang="sl-SI" altLang="sl-SI" dirty="0" smtClean="0">
                <a:latin typeface="Arial" charset="0"/>
              </a:rPr>
              <a:t>&amp; </a:t>
            </a:r>
            <a:r>
              <a:rPr lang="en-US" altLang="sl-SI" b="1" dirty="0" smtClean="0">
                <a:latin typeface="Arial" charset="0"/>
              </a:rPr>
              <a:t>SIGMA </a:t>
            </a:r>
            <a:r>
              <a:rPr lang="en-US" altLang="sl-SI" dirty="0">
                <a:latin typeface="Arial" charset="0"/>
              </a:rPr>
              <a:t>peer </a:t>
            </a:r>
            <a:r>
              <a:rPr lang="en-US" altLang="sl-SI" dirty="0" smtClean="0">
                <a:latin typeface="Arial" charset="0"/>
              </a:rPr>
              <a:t>reviews</a:t>
            </a:r>
            <a:endParaRPr lang="sl-SI" altLang="sl-SI" dirty="0">
              <a:latin typeface="Arial" charset="0"/>
            </a:endParaRPr>
          </a:p>
          <a:p>
            <a:pPr lvl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sl-SI" altLang="sl-SI" dirty="0" smtClean="0">
              <a:latin typeface="Arial" charset="0"/>
            </a:endParaRPr>
          </a:p>
          <a:p>
            <a:pPr marL="0" indent="0">
              <a:lnSpc>
                <a:spcPct val="115000"/>
              </a:lnSpc>
              <a:spcBef>
                <a:spcPct val="30000"/>
              </a:spcBef>
              <a:buNone/>
            </a:pPr>
            <a:r>
              <a:rPr lang="sl-SI" altLang="sl-SI" sz="2400" dirty="0" smtClean="0">
                <a:latin typeface="Arial" charset="0"/>
              </a:rPr>
              <a:t>2. Since 2004 on: SI </a:t>
            </a:r>
            <a:r>
              <a:rPr lang="sl-SI" altLang="sl-SI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 a MS</a:t>
            </a:r>
          </a:p>
          <a:p>
            <a:pPr marL="0" indent="0">
              <a:lnSpc>
                <a:spcPct val="115000"/>
              </a:lnSpc>
              <a:spcBef>
                <a:spcPct val="30000"/>
              </a:spcBef>
              <a:buNone/>
            </a:pPr>
            <a:r>
              <a:rPr lang="sl-SI" altLang="sl-SI" sz="2400" b="1" u="sng" dirty="0" smtClean="0">
                <a:latin typeface="Arial" charset="0"/>
              </a:rPr>
              <a:t>3. </a:t>
            </a:r>
            <a:r>
              <a:rPr lang="sl-SI" altLang="sl-SI" sz="2400" b="1" u="sng" dirty="0" err="1" smtClean="0">
                <a:latin typeface="Arial" charset="0"/>
              </a:rPr>
              <a:t>Crisis</a:t>
            </a:r>
            <a:r>
              <a:rPr lang="sl-SI" altLang="sl-SI" sz="2400" b="1" u="sng" dirty="0" smtClean="0">
                <a:latin typeface="Arial" charset="0"/>
              </a:rPr>
              <a:t> 2008,9-</a:t>
            </a:r>
            <a:endParaRPr lang="en-US" altLang="sl-SI" sz="2400" b="1" u="sng" dirty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sl-SI" altLang="sl-SI" sz="800" dirty="0">
                <a:latin typeface="Arial" charset="0"/>
              </a:rPr>
              <a:t>  </a:t>
            </a:r>
            <a:endParaRPr lang="en-US" altLang="sl-SI" sz="7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Symbol" pitchFamily="18" charset="2"/>
              <a:buChar char="*"/>
            </a:pPr>
            <a:endParaRPr lang="en-US" altLang="sl-SI" sz="700" b="1" dirty="0">
              <a:latin typeface="Arial" charset="0"/>
            </a:endParaRPr>
          </a:p>
        </p:txBody>
      </p:sp>
      <p:sp>
        <p:nvSpPr>
          <p:cNvPr id="9" name="Ograda številke diapozitiva 3"/>
          <p:cNvSpPr txBox="1">
            <a:spLocks/>
          </p:cNvSpPr>
          <p:nvPr/>
        </p:nvSpPr>
        <p:spPr>
          <a:xfrm>
            <a:off x="179513" y="6356350"/>
            <a:ext cx="8884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P. Kovač: PAR in the EU and SI                                  				  		     </a:t>
            </a:r>
            <a:fld id="{9C5002D8-155A-4159-90CF-92B7646DAE9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l"/>
              <a:t>9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Slika 5" descr="Zastava-EU--nerabljena_4d3771a7944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980728"/>
            <a:ext cx="1123191" cy="617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87404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Sigma_Presentation_Eng_1March13">
  <a:themeElements>
    <a:clrScheme name="Po meri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ECD P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>
  <documentManagement>
    <FullName xmlns="http://schemas.microsoft.com/sharepoint/v3">N/A</FullName>
    <Ref_x0023_ xmlns="44f9c858-8584-46a4-8bec-fb589afee179" xsi:nil="true"/>
    <Language xmlns="http://schemas.microsoft.com/sharepoint/v3">Slovenian (Slovenia)</Language>
    <Country xmlns="44f9c858-8584-46a4-8bec-fb589afee179">Slovenia</Country>
    <Topic xmlns="44f9c858-8584-46a4-8bec-fb589afee179">Networking Seminar</Topic>
    <Year xmlns="44f9c858-8584-46a4-8bec-fb589afee179">2013</Year>
    <Contrat xmlns="44f9c858-8584-46a4-8bec-fb589afee179">IPA</Contrat>
    <Project_ID xmlns="44f9c858-8584-46a4-8bec-fb589afee179">KT4203</Project_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ckground Information" ma:contentTypeID="0x01010069A29318C644184FA9F176527DCF6D591600044B2E9D1BA48D4B8E4FBB6D596370AC" ma:contentTypeVersion="34" ma:contentTypeDescription="" ma:contentTypeScope="" ma:versionID="3dbc9e765a2837890d6903dfaf095d7e">
  <xsd:schema xmlns:xsd="http://www.w3.org/2001/XMLSchema" xmlns:p="http://schemas.microsoft.com/office/2006/metadata/properties" xmlns:ns1="http://schemas.microsoft.com/sharepoint/v3" xmlns:ns2="44f9c858-8584-46a4-8bec-fb589afee179" targetNamespace="http://schemas.microsoft.com/office/2006/metadata/properties" ma:root="true" ma:fieldsID="41e8ff3d65d7107d49acb46c1cdee99c" ns1:_="" ns2:_="">
    <xsd:import namespace="http://schemas.microsoft.com/sharepoint/v3"/>
    <xsd:import namespace="44f9c858-8584-46a4-8bec-fb589afee179"/>
    <xsd:element name="properties">
      <xsd:complexType>
        <xsd:sequence>
          <xsd:element name="documentManagement">
            <xsd:complexType>
              <xsd:all>
                <xsd:element ref="ns2:Contrat"/>
                <xsd:element ref="ns2:Year" minOccurs="0"/>
                <xsd:element ref="ns2:Country"/>
                <xsd:element ref="ns2:Topic"/>
                <xsd:element ref="ns2:Project_ID" minOccurs="0"/>
                <xsd:element ref="ns1:FullName" minOccurs="0"/>
                <xsd:element ref="ns2:Ref_x0023_" minOccurs="0"/>
                <xsd:element ref="ns1:Langu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FullName" ma:index="13" nillable="true" ma:displayName="Full Name" ma:default="N/A" ma:format="Dropdown" ma:internalName="FullName">
      <xsd:simpleType>
        <xsd:union memberTypes="dms:Text">
          <xsd:simpleType>
            <xsd:restriction base="dms:Choice">
              <xsd:enumeration value="N/A"/>
              <xsd:enumeration value="Aarelaid Hillar"/>
              <xsd:enumeration value="Abati Alessandro"/>
              <xsd:enumeration value="Abc Tlumaczen"/>
              <xsd:enumeration value="Abdiu Rezarta"/>
              <xsd:enumeration value="Aberg Kazimir"/>
              <xsd:enumeration value="Abreu Joao"/>
              <xsd:enumeration value="Abreu Lopes Helena"/>
              <xsd:enumeration value="Ad verbum Interpreters"/>
              <xsd:enumeration value="Adamcova Lena"/>
              <xsd:enumeration value="Adamia Ana"/>
              <xsd:enumeration value="Adolphson Johan"/>
              <xsd:enumeration value="Adomonis Vidmantas"/>
              <xsd:enumeration value="Agagjyshi Anita"/>
              <xsd:enumeration value="Aglyan Vahagn"/>
              <xsd:enumeration value="Ahmeti Adnan"/>
              <xsd:enumeration value="Ahmetovic Damir"/>
              <xsd:enumeration value="Aksoy Sinasi"/>
              <xsd:enumeration value="Alakivi Airi"/>
              <xsd:enumeration value="Albano Gian Luigi"/>
              <xsd:enumeration value="Adolphson Johan"/>
              <xsd:enumeration value="Adomonis Vidmantas"/>
              <xsd:enumeration value="Aglyan Vahagn"/>
              <xsd:enumeration value="Ahmeti Adnan"/>
              <xsd:enumeration value="Ahmetovic Damir"/>
              <xsd:enumeration value="Aksoy Sinasi"/>
              <xsd:enumeration value="Albano Gian Luigi"/>
              <xsd:enumeration value="Aleksaite Stabingiene Goda"/>
              <xsd:enumeration value="Allain Yves"/>
              <xsd:enumeration value="Alleweldt Franck"/>
              <xsd:enumeration value="Andermann Juergen"/>
              <xsd:enumeration value="Andrade Ana"/>
              <xsd:enumeration value="Androniceanu Armenia"/>
              <xsd:enumeration value="Angleryd Tony"/>
              <xsd:enumeration value="Annikve Tom"/>
              <xsd:enumeration value="Antoljak Vedran"/>
              <xsd:enumeration value="Apostrof"/>
              <xsd:enumeration value="Arafat Ali"/>
              <xsd:enumeration value="Arbatauskas Arturas"/>
              <xsd:enumeration value="Argirovski Aleksandar"/>
              <xsd:enumeration value="Argullol-Murgadas Enric"/>
              <xsd:enumeration value="Arjdal Brahim"/>
              <xsd:enumeration value="Arnould Joel"/>
              <xsd:enumeration value="Arrowsmith Sue"/>
              <xsd:enumeration value="Arsic Nebojsa"/>
              <xsd:enumeration value="Art Translation"/>
              <xsd:enumeration value="Asamoah Audrey"/>
              <xsd:enumeration value="Asell Mikael"/>
              <xsd:enumeration value="Aslan Esin"/>
              <xsd:enumeration value="Astok Hannes"/>
              <xsd:enumeration value="Assistum AB"/>
              <xsd:enumeration value="Audio Video Consulting"/>
              <xsd:enumeration value="Babayev Sahil"/>
              <xsd:enumeration value="Babington Mark"/>
              <xsd:enumeration value="Bachmayer Emmerich"/>
              <xsd:enumeration value="Bachova Ina"/>
              <xsd:enumeration value="Baci Ilir"/>
              <xsd:enumeration value="Bacon Richard"/>
              <xsd:enumeration value="Baerman Tanja"/>
              <xsd:enumeration value="Bak Pieter Dirk"/>
              <xsd:enumeration value="Baktashi Kemil"/>
              <xsd:enumeration value="Bala Andi"/>
              <xsd:enumeration value="Ball Lisa"/>
              <xsd:enumeration value="Banner Gerhard"/>
              <xsd:enumeration value="Baptista Filomena"/>
              <xsd:enumeration value="Barcelo Rosa"/>
              <xsd:enumeration value="Barnes Edwards Pamela"/>
              <xsd:enumeration value="Barth Dietrich"/>
              <xsd:enumeration value="Bass Tony"/>
              <xsd:enumeration value="Bates St John"/>
              <xsd:enumeration value="Bau Violeta V"/>
              <xsd:enumeration value="Beblavy Miroslav"/>
              <xsd:enumeration value="Bedairia Moncef"/>
              <xsd:enumeration value="Bedritis Janis"/>
              <xsd:enumeration value="Bedwell Bruce"/>
              <xsd:enumeration value="Ben Osmane Khalid"/>
              <xsd:enumeration value="Ben Yakhlef Adel"/>
              <xsd:enumeration value="Ben-Gera Michal"/>
              <xsd:enumeration value="Benharrosh Corinne"/>
              <xsd:enumeration value="Bennett Peter"/>
              <xsd:enumeration value="Berger Helmut"/>
              <xsd:enumeration value="Bergman Mats"/>
              <xsd:enumeration value="Berishaj Martin"/>
              <xsd:enumeration value="Bernard Paul"/>
              <xsd:enumeration value="Bertrand Marc"/>
              <xsd:enumeration value="Bestebreur Ton"/>
              <xsd:enumeration value="Betmalle Pascal"/>
              <xsd:enumeration value="Bicja Ilir"/>
              <xsd:enumeration value="Biljuric Maja"/>
              <xsd:enumeration value="Birinci Ozge"/>
              <xsd:enumeration value="Birkinshaw Patrick"/>
              <xsd:enumeration value="Birot Alain"/>
              <xsd:enumeration value="Bistri Idar"/>
              <xsd:enumeration value="Bjelke Sten"/>
              <xsd:enumeration value="Blair Philip"/>
              <xsd:enumeration value="Blanc Dominique"/>
              <xsd:enumeration value="Blanquefort Philippe"/>
              <xsd:enumeration value="Blazevic Zoran"/>
              <xsd:enumeration value="Blegvad Kristoffer"/>
              <xsd:enumeration value="Blomberg Peder"/>
              <xsd:enumeration value="Boettern Philip"/>
              <xsd:enumeration value="Bogusz Aleksandra"/>
              <xsd:enumeration value="Bojin Camil"/>
              <xsd:enumeration value="Boman Lars"/>
              <xsd:enumeration value="Bondar Florin"/>
              <xsd:enumeration value="Bonner Colm"/>
              <xsd:enumeration value="Bonwitt Bob"/>
              <xsd:enumeration value="Borghagen Lennart"/>
              <xsd:enumeration value="Borissov Andrey"/>
              <xsd:enumeration value="Borredon Marc"/>
              <xsd:enumeration value="Bosscher Marje"/>
              <xsd:enumeration value="Bouchebouba Leila"/>
              <xsd:enumeration value="Boujemaa Slim"/>
              <xsd:enumeration value="Bourgois Lionel"/>
              <xsd:enumeration value="Boutin Anne Marie"/>
              <xsd:enumeration value="Boutin Laura"/>
              <xsd:enumeration value="Bovaird Anthony"/>
              <xsd:enumeration value="Braun Peter"/>
              <xsd:enumeration value="Braunfelde Ieva"/>
              <xsd:enumeration value="Breen Ronnie"/>
              <xsd:enumeration value="Breteche Bianca"/>
              <xsd:enumeration value="Bright Esther"/>
              <xsd:enumeration value="Bright Lois"/>
              <xsd:enumeration value="Brinks Ron"/>
              <xsd:enumeration value="Britt Heather"/>
              <xsd:enumeration value="Brkic Karmen"/>
              <xsd:enumeration value="Broderick Olga"/>
              <xsd:enumeration value="Broeze Ed"/>
              <xsd:enumeration value="Brooke Peter"/>
              <xsd:enumeration value="Brown Daniel"/>
              <xsd:enumeration value="Brunaud Gerard"/>
              <xsd:enumeration value="Bruun-Nielsen Steen"/>
              <xsd:enumeration value="Bucur Cornelia"/>
              <xsd:enumeration value="Budulac Dragos"/>
              <xsd:enumeration value="Bueb Jean-Pierre"/>
              <xsd:enumeration value="Bufteac Sergiu"/>
              <xsd:enumeration value="Bugarski Bozana"/>
              <xsd:enumeration value="Buivida Laura"/>
              <xsd:enumeration value="Bukovcan Sarita"/>
              <xsd:enumeration value="Bulatovic Vesna"/>
              <xsd:enumeration value="Buova Elizabeta"/>
              <xsd:enumeration value="Burke Ewa"/>
              <xsd:enumeration value="Burkholz Bernhard"/>
              <xsd:enumeration value="Burlet Pol"/>
              <xsd:enumeration value="Burnett Michael"/>
              <xsd:enumeration value="Busse Klaus-Henning"/>
              <xsd:enumeration value="Calleja Antoinette"/>
              <xsd:enumeration value="Camacho Lourdes"/>
              <xsd:enumeration value="Camino Pere"/>
              <xsd:enumeration value="Cant Jeremy"/>
              <xsd:enumeration value="Cantin Brice"/>
              <xsd:enumeration value="Carbone Luigi"/>
              <xsd:enumeration value="Cardona Francisco"/>
              <xsd:enumeration value="Carpenter Michael"/>
              <xsd:enumeration value="Carter David"/>
              <xsd:enumeration value="Casa de Traduceri"/>
              <xsd:enumeration value="Cassese Sabino"/>
              <xsd:enumeration value="Cats Julien"/>
              <xsd:enumeration value="Cavaco Silva Anibal"/>
              <xsd:enumeration value="Cazala Francois Roger"/>
              <xsd:enumeration value="Cazan Gheorghe"/>
              <xsd:enumeration value="Ceku Robert"/>
              <xsd:enumeration value="Cercone James"/>
              <xsd:enumeration value="Cerga Gjikondi Evis"/>
              <xsd:enumeration value="Cernajs Raits"/>
              <xsd:enumeration value="Cerovic Drazen"/>
              <xsd:enumeration value="Ceulemans Hendrik"/>
              <xsd:enumeration value="Ceylan Betul"/>
              <xsd:enumeration value="Chaaba Samir"/>
              <xsd:enumeration value="Charanzova Dita"/>
              <xsd:enumeration value="Chetcuti-Castet Frederic"/>
              <xsd:enumeration value="Chevalier Gilles"/>
              <xsd:enumeration value="Chicote Tomas"/>
              <xsd:enumeration value="Chiuariu Tudor"/>
              <xsd:enumeration value="Chren Martin"/>
              <xsd:enumeration value="Christensen Andreas"/>
              <xsd:enumeration value="Chuah Juria"/>
              <xsd:enumeration value="Cimer Damir"/>
              <xsd:enumeration value="Citaku Albert"/>
              <xsd:enumeration value="Ciubotaru Maria"/>
              <xsd:enumeration value="Cohen Alain Gerard"/>
              <xsd:enumeration value="Coka Fatbardha"/>
              <xsd:enumeration value="Colling John"/>
              <xsd:enumeration value="Coman Inesa"/>
              <xsd:enumeration value="Concorde"/>
              <xsd:enumeration value="Congress Services"/>
              <xsd:enumeration value="Connell Roger"/>
              <xsd:enumeration value="Constantino Jose"/>
              <xsd:enumeration value="Cordero Gutierrez Fernando"/>
              <xsd:enumeration value="Cornette Marie-Therese"/>
              <xsd:enumeration value="Corte-real Isabel"/>
              <xsd:enumeration value="Costantzer Joel"/>
              <xsd:enumeration value="Cote Carole"/>
              <xsd:enumeration value="Crepet Pascale"/>
              <xsd:enumeration value="Csanadi Peter"/>
              <xsd:enumeration value="Culic Jerko"/>
              <xsd:enumeration value="Cvikl Milan"/>
              <xsd:enumeration value="Cvrlje Marija"/>
              <xsd:enumeration value="Czaputowicz Jacek"/>
              <xsd:enumeration value="Czoma Zsofia"/>
              <xsd:enumeration value="Dabanovic Blazenka"/>
              <xsd:enumeration value="Daci Mirjam"/>
              <xsd:enumeration value="Dagher Mirella"/>
              <xsd:enumeration value="Dahlstrom Linda"/>
              <xsd:enumeration value="Dailidenaite Alina"/>
              <xsd:enumeration value="Daiu Maksim"/>
              <xsd:enumeration value="Danielsson Inge"/>
              <xsd:enumeration value="Danneleit Reinhard"/>
              <xsd:enumeration value="Dannequin Thomas"/>
              <xsd:enumeration value="Darcy Martin"/>
              <xsd:enumeration value="Davies Craig"/>
              <xsd:enumeration value="Davies Ian"/>
              <xsd:enumeration value="Davinic Marko"/>
              <xsd:enumeration value="De Dominicis Regina"/>
              <xsd:enumeration value="De Muynck Yolanda"/>
              <xsd:enumeration value="De Oliveira Lopes Maria da Conceicao"/>
              <xsd:enumeration value="De Roquefeuil Dominique"/>
              <xsd:enumeration value="De Saedeleer Desire"/>
              <xsd:enumeration value="De Sousa Luis"/>
              <xsd:enumeration value="Debel Lone"/>
              <xsd:enumeration value="Debicki Marek"/>
              <xsd:enumeration value="Debrosse Philippe"/>
              <xsd:enumeration value="Delamarre Xavier"/>
              <xsd:enumeration value="Delayen-Dulac Eva"/>
              <xsd:enumeration value="Delecluse Nicole"/>
              <xsd:enumeration value="Deliallisi Iris"/>
              <xsd:enumeration value="Delin Karin"/>
              <xsd:enumeration value="Delmar Michel"/>
              <xsd:enumeration value="Deloitte Lucia"/>
              <xsd:enumeration value="Demal Ilona"/>
              <xsd:enumeration value="Dencso Balazs"/>
              <xsd:enumeration value="Denison Cross Jonathan"/>
              <xsd:enumeration value="Derda Dario"/>
              <xsd:enumeration value="Desewffy Anna"/>
              <xsd:enumeration value="Devine Vera"/>
              <xsd:enumeration value="Dhimo Doloreza"/>
              <xsd:enumeration value="Dhooghe David"/>
              <xsd:enumeration value="Di Stasi Giovanni"/>
              <xsd:enumeration value="Diacov Diana"/>
              <xsd:enumeration value="Dimitrova Monika"/>
              <xsd:enumeration value="Djikic Jasmina"/>
              <xsd:enumeration value="Djukic Vojislava"/>
              <xsd:enumeration value="Dmitrichev Andrei"/>
              <xsd:enumeration value="Dohmen Ger"/>
              <xsd:enumeration value="Dolghii Elena"/>
              <xsd:enumeration value="Donelan Edward"/>
              <xsd:enumeration value="Dragosavac Tatjana"/>
              <xsd:enumeration value="Drapak Filip"/>
              <xsd:enumeration value="Dror Yehezkel"/>
              <xsd:enumeration value="Drouillon Francoise"/>
              <xsd:enumeration value="Dubljevic Snezana"/>
              <xsd:enumeration value="Dubos Olivier"/>
              <xsd:enumeration value="Duboscq Frederique"/>
              <xsd:enumeration value="Dubois Nicolas"/>
              <xsd:enumeration value="Dubravka Prelec"/>
              <xsd:enumeration value="Dulabic Vedran"/>
              <xsd:enumeration value="Duluc François"/>
              <xsd:enumeration value="Duncombe Philip"/>
              <xsd:enumeration value="Dunne Colm"/>
              <xsd:enumeration value="Dunne Mary"/>
              <xsd:enumeration value="Dupuis Jerome"/>
              <xsd:enumeration value="Duran Ignacio"/>
              <xsd:enumeration value="Duvnjak Vinkica"/>
              <xsd:enumeration value="Dzihanovic Selma"/>
              <xsd:enumeration value="Dzilnavs Andis"/>
              <xsd:enumeration value="Edelstam Gunilla"/>
              <xsd:enumeration value="Efendic Lejla"/>
              <xsd:enumeration value="El Tall Aktham"/>
              <xsd:enumeration value="El Tanany Nahed"/>
              <xsd:enumeration value="Elcock Michael"/>
              <xsd:enumeration value="Eldh Stephan"/>
              <xsd:enumeration value="Elferink Ed"/>
              <xsd:enumeration value="Elgstrand Lage"/>
              <xsd:enumeration value="Ellermann Bernd"/>
              <xsd:enumeration value="Elliott Doug"/>
              <xsd:enumeration value="Elm Larsen Rolf"/>
              <xsd:enumeration value="Elzanowska Anita"/>
              <xsd:enumeration value="Embleton Eric"/>
              <xsd:enumeration value="Epsztajn Ileana"/>
              <xsd:enumeration value="Erber Sabine"/>
              <xsd:enumeration value="Ermakova Galina"/>
              <xsd:enumeration value="Errera Antoine"/>
              <xsd:enumeration value="Errera Roger"/>
              <xsd:enumeration value="Erzen Tina"/>
              <xsd:enumeration value="Esteban berrocal Susana"/>
              <xsd:enumeration value="Eurocon"/>
              <xsd:enumeration value="Evans Gareth"/>
              <xsd:enumeration value="Faller Michaela"/>
              <xsd:enumeration value="Farber Gisela"/>
              <xsd:enumeration value="Farsimadan Daryoush"/>
              <xsd:enumeration value="Fazenda Helena"/>
              <xsd:enumeration value="Fazliu Bashkim"/>
              <xsd:enumeration value="Feik Rudolph"/>
              <xsd:enumeration value="Fejo Jens"/>
              <xsd:enumeration value="Fennessy Edward"/>
              <xsd:enumeration value="Ferris Thomas"/>
              <xsd:enumeration value="Fesse Bengt"/>
              <xsd:enumeration value="Fidalgo de Freitas Tiago"/>
              <xsd:enumeration value="Figueiredo Joao"/>
              <xsd:enumeration value="Filip Marilena"/>
              <xsd:enumeration value="Filoti Diana"/>
              <xsd:enumeration value="Finn Brian"/>
              <xsd:enumeration value="Fitoussi Bernard"/>
              <xsd:enumeration value="Fitzpatrick Liam"/>
              <xsd:enumeration value="Fitzpatrick Sean"/>
              <xsd:enumeration value="Flere Darja"/>
              <xsd:enumeration value="Fleri Louis-François"/>
              <xsd:enumeration value="Fletcher Glenn"/>
              <xsd:enumeration value="Fliedner Ortlieb"/>
              <xsd:enumeration value="Fogg Mike"/>
              <xsd:enumeration value="Forges Valerie"/>
              <xsd:enumeration value="Forrest Stephen"/>
              <xsd:enumeration value="Fourquet Laurent"/>
              <xsd:enumeration value="Fox Brian"/>
              <xsd:enumeration value="Francois Brenda"/>
              <xsd:enumeration value="Franjkovic Ivancica"/>
              <xsd:enumeration value="Franz Karin"/>
              <xsd:enumeration value="Freibert Anke"/>
              <xsd:enumeration value="Freidman Michael"/>
              <xsd:enumeration value="Freire Joao"/>
              <xsd:enumeration value="Freyne Thierry"/>
              <xsd:enumeration value="Fribiczer Gabriella"/>
              <xsd:enumeration value="Friedrichs Stefan"/>
              <xsd:enumeration value="Fruhmann Michael"/>
              <xsd:enumeration value="Frunza Alexandru"/>
              <xsd:enumeration value="Fuchs David"/>
              <xsd:enumeration value="Gahan Eoin"/>
              <xsd:enumeration value="Gal Krisztina"/>
              <xsd:enumeration value="Galabov Antonyi"/>
              <xsd:enumeration value="Galkowski Juliusz"/>
              <xsd:enumeration value="Gameiro Manuel"/>
              <xsd:enumeration value="Ganhao Maria Teresa"/>
              <xsd:enumeration value="Garitte Jean Pierre"/>
              <xsd:enumeration value="Genchev Radoslav"/>
              <xsd:enumeration value="Guend Abdelaziz"/>
              <xsd:enumeration value="Georgopoulos Aris"/>
              <xsd:enumeration value="Gerets Tina"/>
              <xsd:enumeration value="Gestalt Translation Agency"/>
              <xsd:enumeration value="Gharaibeh Marwan"/>
              <xsd:enumeration value="Gheorghita Tamara"/>
              <xsd:enumeration value="Ghozzi Adel"/>
              <xsd:enumeration value="Gibson Andrew"/>
              <xsd:enumeration value="Gillen Mary Jo"/>
              <xsd:enumeration value="Gilman Stuart"/>
              <xsd:enumeration value="Gintowt Jankowicz Maria"/>
              <xsd:enumeration value="Gjortler Peter"/>
              <xsd:enumeration value="Glashouwer Boudien"/>
              <xsd:enumeration value="Godbert Antoine"/>
              <xsd:enumeration value="Godec Samo"/>
              <xsd:enumeration value="Goetz Klaus"/>
              <xsd:enumeration value="Gogorishvili Khatuna"/>
              <xsd:enumeration value="Goldsworthy Diana"/>
              <xsd:enumeration value="Gonod Pascale"/>
              <xsd:enumeration value="Gonzalez Lorena"/>
              <xsd:enumeration value="Goodfellow Richard"/>
              <xsd:enumeration value="Gorecki Piotr-Nils"/>
              <xsd:enumeration value="Goretti Chiara"/>
              <xsd:enumeration value="Gottwald Katharina"/>
              <xsd:enumeration value="Gozel Kadir Akin"/>
              <xsd:enumeration value="Graffova Dalila"/>
              <xsd:enumeration value="Grammatikov Mart"/>
              <xsd:enumeration value="Grand d'Esnon Jerome"/>
              <xsd:enumeration value="Grant Hugh"/>
              <xsd:enumeration value="Grant Tom"/>
              <xsd:enumeration value="Grecniene Zaneta"/>
              <xsd:enumeration value="Greco Pauline"/>
              <xsd:enumeration value="Gregor Jan"/>
              <xsd:enumeration value="Gremeaux Marie-Paul"/>
              <xsd:enumeration value="Gresl Petr"/>
              <xsd:enumeration value="Grima Joseph R"/>
              <xsd:enumeration value="Grubesic Niko"/>
              <xsd:enumeration value="Gtari Nejib"/>
              <xsd:enumeration value="Gueroff Eduard"/>
              <xsd:enumeration value="Guevorkian Guevork"/>
              <xsd:enumeration value="Guilfoyle Michael"/>
              <xsd:enumeration value="Guillarme Françoise"/>
              <xsd:enumeration value="Gulfoyle Michael"/>
              <xsd:enumeration value="Gustafsson Lars-Goran"/>
              <xsd:enumeration value="Gutierrez Carlos"/>
              <xsd:enumeration value="Gvozdenovic Danijela"/>
              <xsd:enumeration value="Gyor Mihaly"/>
              <xsd:enumeration value="Haagsma Auke"/>
              <xsd:enumeration value="Haddad Adnan"/>
              <xsd:enumeration value="Hadjiloizou Michael"/>
              <xsd:enumeration value="Haigh Penny"/>
              <xsd:enumeration value="Hainque Michel"/>
              <xsd:enumeration value="Hairson Guibert"/>
              <xsd:enumeration value="Hajek Petr"/>
              <xsd:enumeration value="Halili Ruzhid"/>
              <xsd:enumeration value="Hall Fiona"/>
              <xsd:enumeration value="Harbort Matthias"/>
              <xsd:enumeration value="Hargeskog Sven-Eric"/>
              <xsd:enumeration value="Harman William"/>
              <xsd:enumeration value="Harris Julie"/>
              <xsd:enumeration value="Hart Rebecca"/>
              <xsd:enumeration value="Hartley Keith"/>
              <xsd:enumeration value="Havens Harry"/>
              <xsd:enumeration value="Haxhijaj Enver"/>
              <xsd:enumeration value="Hebette-Van den Broeke Chantal"/>
              <xsd:enumeration value="Hede Patrick"/>
              <xsd:enumeration value="Hedlund Lundgren Veronica"/>
              <xsd:enumeration value="Heeren Jan"/>
              <xsd:enumeration value="Heil Peter"/>
              <xsd:enumeration value="Hejduk Bohdan"/>
              <xsd:enumeration value="Henin Francis"/>
              <xsd:enumeration value="Hepworth Noel"/>
              <xsd:enumeration value="Herlemann Gabriele"/>
              <xsd:enumeration value="Hertel Christian"/>
              <xsd:enumeration value="Hill Karen"/>
              <xsd:enumeration value="Hinov Aleksandar"/>
              <xsd:enumeration value="Hintea Calin"/>
              <xsd:enumeration value="Hjertstrand Anders"/>
              <xsd:enumeration value="Hochhaus Karin"/>
              <xsd:enumeration value="Hodak Dane"/>
              <xsd:enumeration value="Hogan Therese"/>
              <xsd:enumeration value="Holchacker Peter"/>
              <xsd:enumeration value="Holden Randy"/>
              <xsd:enumeration value="Holloway Rachel"/>
              <xsd:enumeration value="Hololei Henrik"/>
              <xsd:enumeration value="Holopainen Raija"/>
              <xsd:enumeration value="Hopkinson Belinda"/>
              <xsd:enumeration value="Horton Sylvia"/>
              <xsd:enumeration value="Hourt-Schneider Michele"/>
              <xsd:enumeration value="Hoxha Artan"/>
              <xsd:enumeration value="Hoxha Shpati"/>
              <xsd:enumeration value="Hoxhalli Margarita"/>
              <xsd:enumeration value="Huijts Brian"/>
              <xsd:enumeration value="Huisman Astrid"/>
              <xsd:enumeration value="Hunink Rolf"/>
              <xsd:enumeration value="Hurley David"/>
              <xsd:enumeration value="Huseynov Nazim"/>
              <xsd:enumeration value="Huseynov Vugar"/>
              <xsd:enumeration value="Hutcheson Robert"/>
              <xsd:enumeration value="Hytonen Tomi"/>
              <xsd:enumeration value="Iancu Diana"/>
              <xsd:enumeration value="Ibrahimi Gent"/>
              <xsd:enumeration value="Idtaleb Malika"/>
              <xsd:enumeration value="Iles Christopher"/>
              <xsd:enumeration value="Ilic Mladen"/>
              <xsd:enumeration value="Ingrim Frank"/>
              <xsd:enumeration value="Intergroup LLC"/>
              <xsd:enumeration value="Ipenburg Dirk"/>
              <xsd:enumeration value="Irwin Helen"/>
              <xsd:enumeration value="Ivanov Pavel"/>
              <xsd:enumeration value="Ivanovic Ivica"/>
              <xsd:enumeration value="Ivarsson Daniel"/>
              <xsd:enumeration value="Jackholt Jan"/>
              <xsd:enumeration value="Jadoun George"/>
              <xsd:enumeration value="Jaidi Larbi"/>
              <xsd:enumeration value="Jakobsen Soren"/>
              <xsd:enumeration value="Jakupi Ilir"/>
              <xsd:enumeration value="Jalovecka Martina"/>
              <xsd:enumeration value="James Andrew"/>
              <xsd:enumeration value="James Simon David"/>
              <xsd:enumeration value="Jamieson Alison"/>
              <xsd:enumeration value="Jancic Vanja"/>
              <xsd:enumeration value="Janes Steven"/>
              <xsd:enumeration value="Janevski Darko"/>
              <xsd:enumeration value="Janhed Tomas"/>
              <xsd:enumeration value="Jansen Wim"/>
              <xsd:enumeration value="Janssens Johan"/>
              <xsd:enumeration value="Jarrah Jamal"/>
              <xsd:enumeration value="Jashari Berat"/>
              <xsd:enumeration value="Jatautiene Ina"/>
              <xsd:enumeration value="Jelic Ivana"/>
              <xsd:enumeration value="Jenkins Graham"/>
              <xsd:enumeration value="Jenkins Kate"/>
              <xsd:enumeration value="Jensen Steen"/>
              <xsd:enumeration value="Jensen Ulf"/>
              <xsd:enumeration value="Johnston Andrew"/>
              <xsd:enumeration value="Johnston Iain Logan"/>
              <xsd:enumeration value="Jones Davy"/>
              <xsd:enumeration value="Jones Gareth"/>
              <xsd:enumeration value="Jones Maldwyn"/>
              <xsd:enumeration value="Jonsson Stefan"/>
              <xsd:enumeration value="Josifovska Marija"/>
              <xsd:enumeration value="Jovanovic Nikola"/>
              <xsd:enumeration value="Jovic Vladana"/>
              <xsd:enumeration value="Jurlina Tamara"/>
              <xsd:enumeration value="Kacinari Donika"/>
              <xsd:enumeration value="Kacprowicz Grazyna"/>
              <xsd:enumeration value="Kadic-Akovic Milica"/>
              <xsd:enumeration value="Kadzadej Blerta"/>
              <xsd:enumeration value="Kaiser Anna-Bettina"/>
              <xsd:enumeration value="Kaiser Rolf"/>
              <xsd:enumeration value="Kakulia Roman"/>
              <xsd:enumeration value="Kalnins Valts"/>
              <xsd:enumeration value="Kaltoft Jesper"/>
              <xsd:enumeration value="Kaluzynska Malgorzata"/>
              <xsd:enumeration value="Kaneva Nevianka"/>
              <xsd:enumeration value="Kanini Erald"/>
              <xsd:enumeration value="Karisik Aleksandar"/>
              <xsd:enumeration value="Karjalainen Katri"/>
              <xsd:enumeration value="Karpen Ulrich"/>
              <xsd:enumeration value="Kasemets Keit"/>
              <xsd:enumeration value="Kastelli Vadym"/>
              <xsd:enumeration value="Kastrati Pranvera"/>
              <xsd:enumeration value="Katchikian Astrig"/>
              <xsd:enumeration value="Katelan Josko"/>
              <xsd:enumeration value="Kaunaite Ruta"/>
              <xsd:enumeration value="Kaylan Inci Isabell"/>
              <xsd:enumeration value="Keating Michael"/>
              <xsd:enumeration value="Kelesidis Dionysios"/>
              <xsd:enumeration value="Keller Matthias"/>
              <xsd:enumeration value="Kempeneer Caroline"/>
              <xsd:enumeration value="Kern Ruediger"/>
              <xsd:enumeration value="Kersevan Erik"/>
              <xsd:enumeration value="Kharrat Abdellatif"/>
              <xsd:enumeration value="Kijurina Smiljana"/>
              <xsd:enumeration value="Kjaersgaard Kaj"/>
              <xsd:enumeration value="Klaas Klas"/>
              <xsd:enumeration value="Kleve-Guerinet Susanne"/>
              <xsd:enumeration value="Klingenstierna Ulrika"/>
              <xsd:enumeration value="Knezevic Ana"/>
              <xsd:enumeration value="Kolar Teja"/>
              <xsd:enumeration value="Kolthoff Emile"/>
              <xsd:enumeration value="Konsis"/>
              <xsd:enumeration value="Kontuniemi Eija"/>
              <xsd:enumeration value="Kopric Ivan"/>
              <xsd:enumeration value="Koprivica Nenad"/>
              <xsd:enumeration value="Korade Purg Stefka"/>
              <xsd:enumeration value="Kos Drago"/>
              <xsd:enumeration value="Koslov Anton"/>
              <xsd:enumeration value="Kosovac Azra"/>
              <xsd:enumeration value="Kosse Ineke"/>
              <xsd:enumeration value="Kosta Vangjel"/>
              <xsd:enumeration value="Kostic Vesna"/>
              <xsd:enumeration value="Kostova Stoyanova Olga"/>
              <xsd:enumeration value="Kotchegura Alexander"/>
              <xsd:enumeration value="Kotnik-Sumah Kristina"/>
              <xsd:enumeration value="Kovac Polona"/>
              <xsd:enumeration value="Kovacevic Biljana"/>
              <xsd:enumeration value="Kovarikova Silvia"/>
              <xsd:enumeration value="Kraehmer Rolf"/>
              <xsd:enumeration value="Krall Karl Gustaf"/>
              <xsd:enumeration value="Krasniqi Arben"/>
              <xsd:enumeration value="Krause Sigle Brigitte"/>
              <xsd:enumeration value="Kravchuck Vitazliy"/>
              <xsd:enumeration value="Kregar Josip"/>
              <xsd:enumeration value="Krickovic Goran"/>
              <xsd:enumeration value="Krievins Martins"/>
              <xsd:enumeration value="Krisciunaite Aurelija"/>
              <xsd:enumeration value="Kristic Ivona"/>
              <xsd:enumeration value="Kristjansson Astrup Reynir"/>
              <xsd:enumeration value="Krivogorsky Victoria"/>
              <xsd:enumeration value="Krolikowski Jacek"/>
              <xsd:enumeration value="Krstanov Dejan"/>
              <xsd:enumeration value="Krulic Joseph"/>
              <xsd:enumeration value="Krumina Elita"/>
              <xsd:enumeration value="Kulesza Michal"/>
              <xsd:enumeration value="Kulina Dragan"/>
              <xsd:enumeration value="Kunze Klaus"/>
              <xsd:enumeration value="Lage Ferron Consuelo"/>
              <xsd:enumeration value="Lahidji Reza"/>
              <xsd:enumeration value="Lakocevic Branka"/>
              <xsd:enumeration value="Langle Sabine"/>
              <xsd:enumeration value="Language Lab"/>
              <xsd:enumeration value="Lankveld Harrij"/>
              <xsd:enumeration value="Laranjeira Cristina"/>
              <xsd:enumeration value="Larsson Kjell"/>
              <xsd:enumeration value="Lawrence Peter"/>
              <xsd:enumeration value="Leal Christine"/>
              <xsd:enumeration value="Leithoff Ralf"/>
              <xsd:enumeration value="Lemke Marian"/>
              <xsd:enumeration value="Lennartsson Soeren"/>
              <xsd:enumeration value="Leone Viela"/>
              <xsd:enumeration value="Lepassaar Juhan"/>
              <xsd:enumeration value="Leroy Anne-Marie"/>
              <xsd:enumeration value="Levy Daniel"/>
              <xsd:enumeration value="Lexcelera Co"/>
              <xsd:enumeration value="Lice Solveiga"/>
              <xsd:enumeration value="Lidex Interpretation Poland"/>
              <xsd:enumeration value="Liepa Inta"/>
              <xsd:enumeration value="Lilic Stevan"/>
              <xsd:enumeration value="Lindberg Bente"/>
              <xsd:enumeration value="Lingen Jan-Pieter"/>
              <xsd:enumeration value="Linzbauer Ljerka"/>
              <xsd:enumeration value="Little Anthony"/>
              <xsd:enumeration value="Livingstone David"/>
              <xsd:enumeration value="Locmele Gunta"/>
              <xsd:enumeration value="Lodge Martin"/>
              <xsd:enumeration value="Loeffler Elke"/>
              <xsd:enumeration value="Lofgren Hans"/>
              <xsd:enumeration value="Loli Eris"/>
              <xsd:enumeration value="Luburic Tanja"/>
              <xsd:enumeration value="Maasik Kadri"/>
              <xsd:enumeration value="Macleod Stephen"/>
              <xsd:enumeration value="Madise Ulle"/>
              <xsd:enumeration value="Magicx Magicx"/>
              <xsd:enumeration value="Maguire Maria"/>
              <xsd:enumeration value="Mahieux Sophie"/>
              <xsd:enumeration value="Malesic Sandra"/>
              <xsd:enumeration value="Maliqi Shkelzen"/>
              <xsd:enumeration value="Mandelkern Dieudonne"/>
              <xsd:enumeration value="Maniokas Klaudijus"/>
              <xsd:enumeration value="Marcou Gerard"/>
              <xsd:enumeration value="Marcu Ion"/>
              <xsd:enumeration value="Marek Jiri"/>
              <xsd:enumeration value="Marjanovic Vlada"/>
              <xsd:enumeration value="Marks David"/>
              <xsd:enumeration value="Marleka Ilir"/>
              <xsd:enumeration value="Marsden Graham"/>
              <xsd:enumeration value="Marshall Frances"/>
              <xsd:enumeration value="Martelli Mario"/>
              <xsd:enumeration value="Martinez Madero David"/>
              <xsd:enumeration value="Martinez Richard"/>
              <xsd:enumeration value="Martins Claro Joao"/>
              <xsd:enumeration value="Matesic Goran"/>
              <xsd:enumeration value="Mathes Aleksandra"/>
              <xsd:enumeration value="Matta Irene"/>
              <xsd:enumeration value="Mattarella Bernardo"/>
              <xsd:enumeration value="Matusevicius Darius"/>
              <xsd:enumeration value="Maund Colin"/>
              <xsd:enumeration value="Mauser Heimo"/>
              <xsd:enumeration value="Mayhew Alan"/>
              <xsd:enumeration value="Maynard Colin"/>
              <xsd:enumeration value="Mazigh Mohamed Lazhar"/>
              <xsd:enumeration value="Mccourt William"/>
              <xsd:enumeration value="Mcgoogan Annes"/>
              <xsd:enumeration value="Mcleish Henry"/>
              <xsd:enumeration value="Mcloughlin Bernard"/>
              <xsd:enumeration value="Meekel Thomas"/>
              <xsd:enumeration value="Meggeneder Gunther"/>
              <xsd:enumeration value="Mehri Chedly"/>
              <xsd:enumeration value="Mejdini Marjel"/>
              <xsd:enumeration value="Melillo Cinzia"/>
              <xsd:enumeration value="Merran Deborah"/>
              <xsd:enumeration value="Metuku Hasan"/>
              <xsd:enumeration value="Metzger Herve-Adrien"/>
              <xsd:enumeration value="Mevel Susannah"/>
              <xsd:enumeration value="Meyer Alexandra"/>
              <xsd:enumeration value="Meyer Jean-Marie"/>
              <xsd:enumeration value="Meyer Michael"/>
              <xsd:enumeration value="Meyer Roland"/>
              <xsd:enumeration value="Meyer Viviane"/>
              <xsd:enumeration value="Meyer-Sahling Jan"/>
              <xsd:enumeration value="Mezalis Eriks"/>
              <xsd:enumeration value="Mgeladze Lasha"/>
              <xsd:enumeration value="Michael Bryane"/>
              <xsd:enumeration value="Mihaylova Dobrinka"/>
              <xsd:enumeration value="Mikowicz Jerome"/>
              <xsd:enumeration value="Milatovic Jurij"/>
              <xsd:enumeration value="Mile Valbona"/>
              <xsd:enumeration value="Miljanic Zaneta"/>
              <xsd:enumeration value="Mille Annemarie"/>
              <xsd:enumeration value="Miller Anthony"/>
              <xsd:enumeration value="Millington William"/>
              <xsd:enumeration value="Milosavljevic Bogoljub"/>
              <xsd:enumeration value="Milutinovic Zlatica"/>
              <xsd:enumeration value="Miny Jean-Marie"/>
              <xsd:enumeration value="Missika-Wierzba Bathylle"/>
              <xsd:enumeration value="Mitchell Philip"/>
              <xsd:enumeration value="Mitrovasili Adrian"/>
              <xsd:enumeration value="Mitrushi Emira"/>
              <xsd:enumeration value="Mkrtchyan Vahe"/>
              <xsd:enumeration value="Mlicko David"/>
              <xsd:enumeration value="Mocsari-Gal Krisztina"/>
              <xsd:enumeration value="Moeller Manfred"/>
              <xsd:enumeration value="Moering Johanna"/>
              <xsd:enumeration value="Moilanen Timo"/>
              <xsd:enumeration value="Molander Per"/>
              <xsd:enumeration value="Moldovan Cristina"/>
              <xsd:enumeration value="Molnarova Rozalia"/>
              <xsd:enumeration value="Montin Charles-Henri"/>
              <xsd:enumeration value="Moracanin Vesna"/>
              <xsd:enumeration value="Mota Pinto Paulo"/>
              <xsd:enumeration value="Mordacq Frank"/>
              <xsd:enumeration value="Moreau Olivier"/>
              <xsd:enumeration value="Morrissey Patrick"/>
              <xsd:enumeration value="Mullender Leo"/>
              <xsd:enumeration value="Muller Bernhard"/>
              <xsd:enumeration value="Multilingua"/>
              <xsd:enumeration value="Munkacsi Agnes"/>
              <xsd:enumeration value="Murkovic Nada"/>
              <xsd:enumeration value="Musa Anamarija"/>
              <xsd:enumeration value="Mutallimova Arzu"/>
              <xsd:enumeration value="Muzina Aleksij"/>
              <xsd:enumeration value="Mykkanen Pentti"/>
              <xsd:enumeration value="Nabais Julio"/>
              <xsd:enumeration value="Nabiyeva Saida"/>
              <xsd:enumeration value="Nadal Jean-Philippe"/>
              <xsd:enumeration value="Nagy Andras"/>
              <xsd:enumeration value="Najman Vladimir"/>
              <xsd:enumeration value="Nakrosis Vitalis"/>
              <xsd:enumeration value="Napa Martin"/>
              <xsd:enumeration value="Nedic Nevena"/>
              <xsd:enumeration value="Nemes Lavinia"/>
              <xsd:enumeration value="Nicolaidis Kalypso"/>
              <xsd:enumeration value="Nicolas Henri"/>
              <xsd:enumeration value="Nicolescu Alina"/>
              <xsd:enumeration value="Nielsen Soren"/>
              <xsd:enumeration value="Niewiadomska Eliza"/>
              <xsd:enumeration value="Nijland Jeroen"/>
              <xsd:enumeration value="Nikac Djuro"/>
              <xsd:enumeration value="Nordstrom Tomas"/>
              <xsd:enumeration value="Nulle Dace"/>
              <xsd:enumeration value="O'Byrne Audrey"/>
              <xsd:enumeration value="Oblin Michel"/>
              <xsd:enumeration value="Obradovic Tamara"/>
              <xsd:enumeration value="Odanovic-Komatina Ana"/>
              <xsd:enumeration value="Oder Martin"/>
              <xsd:enumeration value="Ognjanovski Vladimir"/>
              <xsd:enumeration value="Ohalloran Jennifer"/>
              <xsd:enumeration value="Oleary Des"/>
              <xsd:enumeration value="Ollig Gerhard"/>
              <xsd:enumeration value="Olofsson Lage"/>
              <xsd:enumeration value="Olsen Flemming Norling"/>
              <xsd:enumeration value="Onisko Jakub"/>
              <xsd:enumeration value="Oostens Marc"/>
              <xsd:enumeration value="Ordozgoiti Miguel"/>
              <xsd:enumeration value="Ormond Derry"/>
              <xsd:enumeration value="Osmanovic Bjanka"/>
              <xsd:enumeration value="Otten Adrian"/>
              <xsd:enumeration value="Otto Kai Andreas"/>
              <xsd:enumeration value="Oulamine Yassine"/>
              <xsd:enumeration value="Pacheco Fernando"/>
              <xsd:enumeration value="Pachner Franz"/>
              <xsd:enumeration value="Pachnou Despina"/>
              <xsd:enumeration value="Pacini Riccardo"/>
              <xsd:enumeration value="Pakstaitis Laurynas"/>
              <xsd:enumeration value="Palicarsky Constantine"/>
              <xsd:enumeration value="Panagopoulos Spyros"/>
              <xsd:enumeration value="Papa Marjana"/>
              <xsd:enumeration value="Parrado Diez Salvador"/>
              <xsd:enumeration value="Parrella Monica"/>
              <xsd:enumeration value="Parups Edvins"/>
              <xsd:enumeration value="Parveva Teodora"/>
              <xsd:enumeration value="Pashev Konstantin"/>
              <xsd:enumeration value="Pasquini Gabriele"/>
              <xsd:enumeration value="Pavlicic Tamara"/>
              <xsd:enumeration value="Pavlovska-Daneva Ana"/>
              <xsd:enumeration value="Payne Helen"/>
              <xsd:enumeration value="PCSI Egypt"/>
              <xsd:enumeration value="Pedersen Karsten A"/>
              <xsd:enumeration value="Pedroso Anabela"/>
              <xsd:enumeration value="Peka Neila"/>
              <xsd:enumeration value="Perez de la Cruz Jaime"/>
              <xsd:enumeration value="Perez de Sevilla Rocio"/>
              <xsd:enumeration value="Peschorn Wolfgang"/>
              <xsd:enumeration value="Petersone Baiba"/>
              <xsd:enumeration value="Petro Jonida"/>
              <xsd:enumeration value="Peyramaure Caroline"/>
              <xsd:enumeration value="Piasta Dariusz"/>
              <xsd:enumeration value="Pietras Jaroslaw"/>
              <xsd:enumeration value="Piga Gustavo"/>
              <xsd:enumeration value="Pijl Georges"/>
              <xsd:enumeration value="Pijl Robert"/>
              <xsd:enumeration value="Pilichowski Elsa"/>
              <xsd:enumeration value="Pinto Paulo Mota"/>
              <xsd:enumeration value="Pintol Alma"/>
              <xsd:enumeration value="Piontek Jens"/>
              <xsd:enumeration value="Piret Donald"/>
              <xsd:enumeration value="Piselli Elisabetta"/>
              <xsd:enumeration value="Pitera Julia"/>
              <xsd:enumeration value="Plackowski Krzysztof"/>
              <xsd:enumeration value="Plai Lubomir"/>
              <xsd:enumeration value="Polegubic Ljerka"/>
              <xsd:enumeration value="Polic Mislav"/>
              <xsd:enumeration value="Pomahac Richard"/>
              <xsd:enumeration value="Popa Lilioara"/>
              <xsd:enumeration value="Popplewell Marcus"/>
              <xsd:enumeration value="Potter Dominic"/>
              <xsd:enumeration value="Poulain Marc"/>
              <xsd:enumeration value="Prah Natasa"/>
              <xsd:enumeration value="Pranckeviciute Laura"/>
              <xsd:enumeration value="Prek Miro"/>
              <xsd:enumeration value="Prelec Dubravka"/>
              <xsd:enumeration value="Preslavsky Krastio"/>
              <xsd:enumeration value="Profiroiu Constantin Marius"/>
              <xsd:enumeration value="Protic Dusan"/>
              <xsd:enumeration value="Psaltirov Ilija"/>
              <xsd:enumeration value="Pullen Michael"/>
              <xsd:enumeration value="Pura Marius"/>
              <xsd:enumeration value="Purgy Erich"/>
              <xsd:enumeration value="Pushi Etleva"/>
              <xsd:enumeration value="Pustovaia Iana"/>
              <xsd:enumeration value="Qeriqi Hamit"/>
              <xsd:enumeration value="Qojle Albano"/>
              <xsd:enumeration value="Rabrenovic Aleksandra"/>
              <xsd:enumeration value="Radevska-Kufalovska Izabela"/>
              <xsd:enumeration value="Radulovic Marko"/>
              <xsd:enumeration value="Radunovic Vesna"/>
              <xsd:enumeration value="Rafalzik Susanna"/>
              <xsd:enumeration value="Rafrafi Naziha"/>
              <xsd:enumeration value="Raguz Glorija"/>
              <xsd:enumeration value="Rahimova Gunay"/>
              <xsd:enumeration value="Ramos Eugenio"/>
              <xsd:enumeration value="Ramos Joana"/>
              <xsd:enumeration value="Ramsauer Ulrich"/>
              <xsd:enumeration value="Randma Tiina"/>
              <xsd:enumeration value="Ranki Andras"/>
              <xsd:enumeration value="Rantanen Timo"/>
              <xsd:enumeration value="Rasovic Sanja"/>
              <xsd:enumeration value="Rekenkamer Algemene"/>
              <xsd:enumeration value="Redmond Maggie"/>
              <xsd:enumeration value="Rees Philippe"/>
              <xsd:enumeration value="Reid Robin"/>
              <xsd:enumeration value="Reinberg Peter"/>
              <xsd:enumeration value="Reinholde Iveta"/>
              <xsd:enumeration value="Rekerta Kestuti"/>
              <xsd:enumeration value="Reutersward Vilhelm"/>
              <xsd:enumeration value="Rexed Knut"/>
              <xsd:enumeration value="Ribeiro Claudia"/>
              <xsd:enumeration value="Ricciardi Daniele"/>
              <xsd:enumeration value="Rista Eneida"/>
              <xsd:enumeration value="Rizova-kalapish Antoaneta"/>
              <xsd:enumeration value="Rizzoni Giovanni"/>
              <xsd:enumeration value="Robertsson Joakim"/>
              <xsd:enumeration value="Robinson William"/>
              <xsd:enumeration value="Rocard Michel"/>
              <xsd:enumeration value="Rodes Jasna"/>
              <xsd:enumeration value="Rodriguez Jordi"/>
              <xsd:enumeration value="Roewer Wulf"/>
              <xsd:enumeration value="Rogowski Adam"/>
              <xsd:enumeration value="Roll Hans-Achim"/>
              <xsd:enumeration value="Rolle Christoph"/>
              <xsd:enumeration value="Romero Carlos"/>
              <xsd:enumeration value="Rosengard Christine"/>
              <xsd:enumeration value="Rosenmeier Hans Peter"/>
              <xsd:enumeration value="Roulland Gerard"/>
              <xsd:enumeration value="Roussignol Jean-Marie"/>
              <xsd:enumeration value="Rudnitska Ruslana"/>
              <xsd:enumeration value="Rufa Mariana"/>
              <xsd:enumeration value="Rusch Wolfgang"/>
              <xsd:enumeration value="Saar Tonis"/>
              <xsd:enumeration value="Sadiku Arta"/>
              <xsd:enumeration value="Sahakyan Marina"/>
              <xsd:enumeration value="Sajo Andras"/>
              <xsd:enumeration value="Salaj Vesna"/>
              <xsd:enumeration value="Salgrave Marita"/>
              <xsd:enumeration value="Sallaste Aet"/>
              <xsd:enumeration value="Samardzic Aida"/>
              <xsd:enumeration value="Samedzade Ziyad"/>
              <xsd:enumeration value="Sanches Aderito"/>
              <xsd:enumeration value="Sanchez Adolfo"/>
              <xsd:enumeration value="Sanchez Antonio"/>
              <xsd:enumeration value="Sanchez Motos Enrique"/>
              <xsd:enumeration value="Sandberg Bo"/>
              <xsd:enumeration value="Santic Toni"/>
              <xsd:enumeration value="Santos Luis"/>
              <xsd:enumeration value="Santuccione Lucia"/>
              <xsd:enumeration value="Sarmavicius Osvaldas"/>
              <xsd:enumeration value="Satorras Marc"/>
              <xsd:enumeration value="Savino Mario"/>
              <xsd:enumeration value="Scafaru Veaceslav"/>
              <xsd:enumeration value="Schedlich Bosiljka"/>
              <xsd:enumeration value="Schlossstein Karl-Hans"/>
              <xsd:enumeration value="Schmid Christoph"/>
              <xsd:enumeration value="Scholz Anke"/>
              <xsd:enumeration value="Schoneveld Dirk Jan"/>
              <xsd:enumeration value="Schrager Katrin Pazit"/>
              <xsd:enumeration value="Scotford John"/>
              <xsd:enumeration value="Segal Mark"/>
              <xsd:enumeration value="Seizovic Zarije"/>
              <xsd:enumeration value="Selenica Blerta"/>
              <xsd:enumeration value="Serhane Abdellah"/>
              <xsd:enumeration value="Seta Djermana"/>
              <xsd:enumeration value="Shakeeb Iman"/>
              <xsd:enumeration value="Shaldeva Magdalena"/>
              <xsd:enumeration value="Shamaileh Duha"/>
              <xsd:enumeration value="Shapo Zhani"/>
              <xsd:enumeration value="Shatkovskiy Olexandr"/>
              <xsd:enumeration value="Shehi Erion"/>
              <xsd:enumeration value="Shehu Sherefedin"/>
              <xsd:enumeration value="Sheperi Kristina"/>
              <xsd:enumeration value="Sheti Sokol"/>
              <xsd:enumeration value="Shundi Ansi"/>
              <xsd:enumeration value="Sibiga Grzegorz"/>
              <xsd:enumeration value="Sics Ugis"/>
              <xsd:enumeration value="Sihver Anneli"/>
              <xsd:enumeration value="Sikkut Siim"/>
              <xsd:enumeration value="Simac Srdan"/>
              <xsd:enumeration value="Simmross Sabine"/>
              <xsd:enumeration value="Simons Theo"/>
              <xsd:enumeration value="Simonyan Samvel"/>
              <xsd:enumeration value="Simunovic Domagoj"/>
              <xsd:enumeration value="Sirvydis Viktoras"/>
              <xsd:enumeration value="Sisternas Xavier"/>
              <xsd:enumeration value="Skrobotz Jan"/>
              <xsd:enumeration value="Slimi Ahmed"/>
              <xsd:enumeration value="Sljukic Snezana"/>
              <xsd:enumeration value="Smith Geoffrey"/>
              <xsd:enumeration value="Smith Marilyn"/>
              <xsd:enumeration value="Smith Paul"/>
              <xsd:enumeration value="Smith Susan"/>
              <xsd:enumeration value="Sobiech Robert"/>
              <xsd:enumeration value="Soccoja Pierre Ch"/>
              <xsd:enumeration value="Sofita Interpreters"/>
              <xsd:enumeration value="Sofranac Natasa"/>
              <xsd:enumeration value="Sokolovski Nirvana"/>
              <xsd:enumeration value="Solomonyan Astghik"/>
              <xsd:enumeration value="Solomonyan Astghik"/>
              <xsd:enumeration value="Soltes Igor"/>
              <xsd:enumeration value="Soptrajanova Jasna"/>
              <xsd:enumeration value="Sorgatz Herwart"/>
              <xsd:enumeration value="Soskic Ana"/>
              <xsd:enumeration value="Sotiropoulos Dimitri"/>
              <xsd:enumeration value="Spackman Michael"/>
              <xsd:enumeration value="Spahic Aida"/>
              <xsd:enumeration value="Spaho Edi"/>
              <xsd:enumeration value="Spanou Calliope"/>
              <xsd:enumeration value="Sparberg Detlev"/>
              <xsd:enumeration value="Sparkes Duncan"/>
              <xsd:enumeration value="Sparkes Peter"/>
              <xsd:enumeration value="Sparks Maureen"/>
              <xsd:enumeration value="Sparro Marco"/>
              <xsd:enumeration value="Spasov Lyudmil"/>
              <xsd:enumeration value="Spehar Sonja"/>
              <xsd:enumeration value="Sperling Maria"/>
              <xsd:enumeration value="Stachowiak Malgorzata"/>
              <xsd:enumeration value="Stameska Irena"/>
              <xsd:enumeration value="Staronova Katerina"/>
              <xsd:enumeration value="Statescu Silvia"/>
              <xsd:enumeration value="Stavreski Elizabeth"/>
              <xsd:enumeration value="Stefanishin Sergei"/>
              <xsd:enumeration value="Stefanowicz Inga"/>
              <xsd:enumeration value="Stevanic Ana"/>
              <xsd:enumeration value="Steylaers Jean-Luc"/>
              <xsd:enumeration value="Stojovic Nada"/>
              <xsd:enumeration value="Stork Stephen"/>
              <xsd:enumeration value="Strachan Ian"/>
              <xsd:enumeration value="Stradiot Liliane"/>
              <xsd:enumeration value="Strang Johanna"/>
              <xsd:enumeration value="Strumskyte Sigita"/>
              <xsd:enumeration value="Subashi Esmeralda"/>
              <xsd:enumeration value="Sudraba Inguna"/>
              <xsd:enumeration value="Sundstrand Andrea"/>
              <xsd:enumeration value="Sundstrom Hans"/>
              <xsd:enumeration value="Svensson Hakan"/>
              <xsd:enumeration value="Synergetek"/>
              <xsd:enumeration value="Szyszkowski Arkadiusz"/>
              <xsd:enumeration value="Tahiri Besnik"/>
              <xsd:enumeration value="Tamo Daniela"/>
              <xsd:enumeration value="Tandberg Eivind"/>
              <xsd:enumeration value="Taranova Svitlana"/>
              <xsd:enumeration value="Tarling Phil"/>
              <xsd:enumeration value="Tatam John"/>
              <xsd:enumeration value="Thaci Arben"/>
              <xsd:enumeration value="Temizel Zekeriya"/>
              <xsd:enumeration value="Tershnjaku Mentor"/>
              <xsd:enumeration value="Terzaki Alexandra"/>
              <xsd:enumeration value="Teixeira Fernanda"/>
              <xsd:enumeration value="Thomas Janet"/>
              <xsd:enumeration value="Thomic Helgar"/>
              <xsd:enumeration value="Thorsten Behnke"/>
              <xsd:enumeration value="Titova Nellija"/>
              <xsd:enumeration value="Tnokovska Zagorka"/>
              <xsd:enumeration value="Todoli Evaristo-Vicente"/>
              <xsd:enumeration value="Tokac Hakan"/>
              <xsd:enumeration value="Tollu Canan"/>
              <xsd:enumeration value="Tomasevic Jovana"/>
              <xsd:enumeration value="Tomljenovic Vesna"/>
              <xsd:enumeration value="Tommasi Daniel"/>
              <xsd:enumeration value="Tosanova Nikolina"/>
              <xsd:enumeration value="Toto Francis"/>
              <xsd:enumeration value="Touzi Rachid"/>
              <xsd:enumeration value="Traumuller Heinrich"/>
              <xsd:enumeration value="Trendafilova-Popovska Tatjana"/>
              <xsd:enumeration value="Trepte Peter"/>
              <xsd:enumeration value="Treuner Jens Hermann"/>
              <xsd:enumeration value="Tricourt Benoit"/>
              <xsd:enumeration value="Trimble Laura"/>
              <xsd:enumeration value="Trivunovic Marijana"/>
              <xsd:enumeration value="Trnka Daniel"/>
              <xsd:enumeration value="Trnkova Petra"/>
              <xsd:enumeration value="Trybus Martin"/>
              <xsd:enumeration value="Tsakadze Mara"/>
              <xsd:enumeration value="Tsipouri Lena"/>
              <xsd:enumeration value="Uczkiewicz Jacek"/>
              <xsd:enumeration value="Ulusoy Kivanc"/>
              <xsd:enumeration value="Urfer Alfred"/>
              <xsd:enumeration value="Ursu Cornelia"/>
              <xsd:enumeration value="Usher Neil"/>
              <xsd:enumeration value="Vajda Arnaud"/>
              <xsd:enumeration value="Valente Ana Isabel"/>
              <xsd:enumeration value="Van Batenburg Paul"/>
              <xsd:enumeration value="Van Biesen Guy"/>
              <xsd:enumeration value="Van den Bosch Dirk Pieter"/>
              <xsd:enumeration value="Van Duijvenbode Aldert"/>
              <xsd:enumeration value="Van Kempen Jacques"/>
              <xsd:enumeration value="Van Lankveld Harrij"/>
              <xsd:enumeration value="Van Leyden Tracy"/>
              <xsd:enumeration value="Van Nes Pieter Stijn"/>
              <xsd:enumeration value="Van Overstraeten Erik"/>
              <xsd:enumeration value="Van Tuinen Jan"/>
              <xsd:enumeration value="Vanhoorne Kathy"/>
              <xsd:enumeration value="Varava Inga"/>
              <xsd:enumeration value="Varga Agnes"/>
              <xsd:enumeration value="Vasilevska Tanja"/>
              <xsd:enumeration value="Vasilic Iva"/>
              <xsd:enumeration value="Vass Laszlo"/>
              <xsd:enumeration value="Vaubel Dietrich"/>
              <xsd:enumeration value="Vauthier Alain"/>
              <xsd:enumeration value="Veckys Rimantas"/>
              <xsd:enumeration value="Veen Tim"/>
              <xsd:enumeration value="Vehar Primoz"/>
              <xsd:enumeration value="Veismane Gunta"/>
              <xsd:enumeration value="Velkavrh Nina"/>
              <xsd:enumeration value="Vesel Tomaz"/>
              <xsd:enumeration value="Veseli Hysni"/>
              <xsd:enumeration value="Vidigal Luis"/>
              <xsd:enumeration value="Vidovic Diana"/>
              <xsd:enumeration value="Viegas Ribeiro Jose"/>
              <xsd:enumeration value="Vilks Alvis"/>
              <xsd:enumeration value="Villeroy Nicolas"/>
              <xsd:enumeration value="Villoria Manuel"/>
              <xsd:enumeration value="Vinderau Natalia"/>
              <xsd:enumeration value="Visions Production Services"/>
              <xsd:enumeration value="Vitorino Nuno"/>
              <xsd:enumeration value="Voci Elio"/>
              <xsd:enumeration value="Voermans Wim"/>
              <xsd:enumeration value="Vogli Thea"/>
              <xsd:enumeration value="Vojinovic Mina"/>
              <xsd:enumeration value="Volter Raul"/>
              <xsd:enumeration value="Vos FA"/>
              <xsd:enumeration value="Vos Jurrie"/>
              <xsd:enumeration value="Vrolijk Joop"/>
              <xsd:enumeration value="Vujovic Radmila"/>
              <xsd:enumeration value="Walecki Marcin"/>
              <xsd:enumeration value="Wallin Anna-Riitta"/>
              <xsd:enumeration value="Wallis David"/>
              <xsd:enumeration value="Ward Liz"/>
              <xsd:enumeration value="Warffemius Olga"/>
              <xsd:enumeration value="Washington Sally"/>
              <xsd:enumeration value="Wauthier Samuel"/>
              <xsd:enumeration value="Wayne Wittig"/>
              <xsd:enumeration value="Whiting Tom"/>
              <xsd:enumeration value="Whitton Howard"/>
              <xsd:enumeration value="Widell Lennart"/>
              <xsd:enumeration value="Wiggins John"/>
              <xsd:enumeration value="Wijsman Thomas"/>
              <xsd:enumeration value="Wilkinson David"/>
              <xsd:enumeration value="Wilkinson Harry"/>
              <xsd:enumeration value="Williams Michael"/>
              <xsd:enumeration value="Wiltshire Tony"/>
              <xsd:enumeration value="Wimmer Norbert"/>
              <xsd:enumeration value="Wingfors Henrik"/>
              <xsd:enumeration value="Winkler Martina"/>
              <xsd:enumeration value="Witt Matthias"/>
              <xsd:enumeration value="Woehrling Jean-Marie"/>
              <xsd:enumeration value="Wolke Jutta"/>
              <xsd:enumeration value="Xhillari Rudina"/>
              <xsd:enumeration value="Yankulov Todor"/>
              <xsd:enumeration value="Zahra Bernard"/>
              <xsd:enumeration value="Zajmi Arben"/>
              <xsd:enumeration value="Zarrouk Tahar"/>
              <xsd:enumeration value="Zec Enisa"/>
              <xsd:enumeration value="Zhelezarova Dilyanka"/>
              <xsd:enumeration value="Ziller Jacques"/>
              <xsd:enumeration value="Zivalj Dzenana"/>
              <xsd:enumeration value="Zmeskal Tomas"/>
              <xsd:enumeration value="Zubek Radoslaw"/>
              <xsd:enumeration value="Zurnic Marija"/>
              <xsd:enumeration value="Zvane Inguna"/>
              <xsd:enumeration value="Zyani Brahim"/>
            </xsd:restriction>
          </xsd:simpleType>
        </xsd:union>
      </xsd:simpleType>
    </xsd:element>
    <xsd:element name="Language" ma:index="15" nillable="true" ma:displayName="Language" ma:default="English" ma:format="Dropdown" ma:internalName="Language">
      <xsd:simpleType>
        <xsd:union memberTypes="dms:Text">
          <xsd:simpleType>
            <xsd:restriction base="dms:Choice">
              <xsd:enumeration value="Albanian (Albania)"/>
              <xsd:enumeration value="Arabic (Saudi Arabia)"/>
              <xsd:enumeration value="Armenian (Armenia)"/>
              <xsd:enumeration value="Azeri (Azerbaijan)"/>
              <xsd:enumeration value="Bosnian-Serbian-Croat (BSC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orgian (Georgia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cedonian (fYRoM)"/>
              <xsd:enumeration value="Malay (Malaysia)"/>
              <xsd:enumeration value="Moldovian (Moldov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dms="http://schemas.microsoft.com/office/2006/documentManagement/types" targetNamespace="44f9c858-8584-46a4-8bec-fb589afee179" elementFormDefault="qualified">
    <xsd:import namespace="http://schemas.microsoft.com/office/2006/documentManagement/types"/>
    <xsd:element name="Contrat" ma:index="2" ma:displayName="Contract" ma:default="IPA" ma:format="Dropdown" ma:internalName="Contrat">
      <xsd:simpleType>
        <xsd:restriction base="dms:Choice">
          <xsd:enumeration value="ENP East"/>
          <xsd:enumeration value="ENP South"/>
          <xsd:enumeration value="ENP"/>
          <xsd:enumeration value="IPA"/>
          <xsd:enumeration value="n/a"/>
          <xsd:enumeration value="Balkans"/>
          <xsd:enumeration value="BuCRT"/>
          <xsd:enumeration value="BuRT"/>
          <xsd:enumeration value="CC"/>
          <xsd:enumeration value="Croatia"/>
          <xsd:enumeration value="NMS"/>
          <xsd:enumeration value="ReSPA"/>
        </xsd:restriction>
      </xsd:simpleType>
    </xsd:element>
    <xsd:element name="Year" ma:index="3" nillable="true" ma:displayName="Year" ma:default="2013" ma:internalName="Year">
      <xsd:simpleType>
        <xsd:restriction base="dms:Text">
          <xsd:maxLength value="4"/>
        </xsd:restriction>
      </xsd:simpleType>
    </xsd:element>
    <xsd:element name="Country" ma:index="4" ma:displayName="Country" ma:default="Montenegro" ma:format="Dropdown" ma:internalName="Country">
      <xsd:simpleType>
        <xsd:restriction base="dms:Choice">
          <xsd:enumeration value="(n/a)"/>
          <xsd:enumeration value="Afghanistan"/>
          <xsd:enumeration value="Albania"/>
          <xsd:enumeration value="Algeria"/>
          <xsd:enumeration value="Argentina"/>
          <xsd:enumeration value="Armenia"/>
          <xsd:enumeration value="Australia"/>
          <xsd:enumeration value="Austria"/>
          <xsd:enumeration value="Azerbaijan"/>
          <xsd:enumeration value="Belarus"/>
          <xsd:enumeration value="Belgium"/>
          <xsd:enumeration value="Bosnia and Herzegovina"/>
          <xsd:enumeration value="Bulgaria"/>
          <xsd:enumeration value="Canada"/>
          <xsd:enumeration value="Croatia"/>
          <xsd:enumeration value="Cyprus"/>
          <xsd:enumeration value="Czech Republic"/>
          <xsd:enumeration value="Denmark"/>
          <xsd:enumeration value="Egypt"/>
          <xsd:enumeration value="Estonia"/>
          <xsd:enumeration value="Finland"/>
          <xsd:enumeration value="France"/>
          <xsd:enumeration value="Georgia"/>
          <xsd:enumeration value="Germany"/>
          <xsd:enumeration value="Greece"/>
          <xsd:enumeration value="Hungary"/>
          <xsd:enumeration value="Iceland"/>
          <xsd:enumeration value="India"/>
          <xsd:enumeration value="Iran"/>
          <xsd:enumeration value="Ireland"/>
          <xsd:enumeration value="Israel"/>
          <xsd:enumeration value="Italy"/>
          <xsd:enumeration value="Japan"/>
          <xsd:enumeration value="Jordan"/>
          <xsd:enumeration value="Kosovo"/>
          <xsd:enumeration value="Latvia"/>
          <xsd:enumeration value="Lebanon"/>
          <xsd:enumeration value="Libya"/>
          <xsd:enumeration value="Lithuania"/>
          <xsd:enumeration value="Luxemburg"/>
          <xsd:enumeration value="Macedonia (fYR)"/>
          <xsd:enumeration value="Malta"/>
          <xsd:enumeration value="Mexico"/>
          <xsd:enumeration value="Moldova"/>
          <xsd:enumeration value="Montenegro"/>
          <xsd:enumeration value="Morocco"/>
          <xsd:enumeration value="MultiCountry"/>
          <xsd:enumeration value="MultiCountry East"/>
          <xsd:enumeration value="MultiCountry South"/>
          <xsd:enumeration value="Netherlands"/>
          <xsd:enumeration value="New Zealand"/>
          <xsd:enumeration value="Norway"/>
          <xsd:enumeration value="Occupied Palestinian Territory"/>
          <xsd:enumeration value="Poland"/>
          <xsd:enumeration value="Portugal"/>
          <xsd:enumeration value="Romania"/>
          <xsd:enumeration value="Russia"/>
          <xsd:enumeration value="Serbia"/>
          <xsd:enumeration value="Serbia and Montenegro"/>
          <xsd:enumeration value="Slovakia"/>
          <xsd:enumeration value="Slovenia"/>
          <xsd:enumeration value="Spain"/>
          <xsd:enumeration value="Sweden"/>
          <xsd:enumeration value="Switzerland"/>
          <xsd:enumeration value="Syria"/>
          <xsd:enumeration value="Tunisia"/>
          <xsd:enumeration value="Turkey"/>
          <xsd:enumeration value="Ukraine"/>
          <xsd:enumeration value="United Kingdom"/>
          <xsd:enumeration value="United States"/>
        </xsd:restriction>
      </xsd:simpleType>
    </xsd:element>
    <xsd:element name="Topic" ma:index="5" ma:displayName="Topic" ma:default="Legal Framework, Civil Service and Justice" ma:format="Dropdown" ma:internalName="Topic">
      <xsd:simpleType>
        <xsd:restriction base="dms:Choice">
          <xsd:enumeration value="(n/a)"/>
          <xsd:enumeration value="Assessments"/>
          <xsd:enumeration value="External and Internal Audit and Financial Control"/>
          <xsd:enumeration value="Legal Framework, Civil Service and Justice"/>
          <xsd:enumeration value="Networking Seminar"/>
          <xsd:enumeration value="Policy and Regulatory Systems"/>
          <xsd:enumeration value="Programme Management"/>
          <xsd:enumeration value="Public Governance Strategy and Reform"/>
          <xsd:enumeration value="Public Procurement"/>
        </xsd:restriction>
      </xsd:simpleType>
    </xsd:element>
    <xsd:element name="Project_ID" ma:index="6" nillable="true" ma:displayName="Project ID" ma:default="KT4203" ma:internalName="Project_ID">
      <xsd:simpleType>
        <xsd:restriction base="dms:Text">
          <xsd:maxLength value="255"/>
        </xsd:restriction>
      </xsd:simpleType>
    </xsd:element>
    <xsd:element name="Ref_x0023_" ma:index="14" nillable="true" ma:displayName="Ref ID" ma:description="For example: JA 12345 for Jades; or MI 12345 for Missions; or PO 123456789" ma:internalName="Ref_x0023_">
      <xsd:simpleType>
        <xsd:restriction base="dms:Text">
          <xsd:maxLength value="12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6E65D811-3099-4205-9C08-1FBF5436286E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sharepoint/v3"/>
    <ds:schemaRef ds:uri="44f9c858-8584-46a4-8bec-fb589afee17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D64B2A-1B07-44A7-B99A-26FEB494E5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f9c858-8584-46a4-8bec-fb589afee17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9FCF02A-AA82-413E-8F76-F7657194F235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042F13E2-89E3-40DD-AFCA-8B4E8C812E8D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3D05B90-A88F-4E67-ADF9-B6B22A93F985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Template_Sigma_Presentation_Eng_1March13</Template>
  <TotalTime>3660</TotalTime>
  <Words>6380</Words>
  <Application>Microsoft Office PowerPoint</Application>
  <PresentationFormat>Diaprojekcija na zaslonu (4:3)</PresentationFormat>
  <Paragraphs>1414</Paragraphs>
  <Slides>86</Slides>
  <Notes>37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5</vt:i4>
      </vt:variant>
      <vt:variant>
        <vt:lpstr>Naslovi diapozitivov</vt:lpstr>
      </vt:variant>
      <vt:variant>
        <vt:i4>86</vt:i4>
      </vt:variant>
    </vt:vector>
  </HeadingPairs>
  <TitlesOfParts>
    <vt:vector size="92" baseType="lpstr">
      <vt:lpstr>Template_Sigma_Presentation_Eng_1March13</vt:lpstr>
      <vt:lpstr>Bitmap Image</vt:lpstr>
      <vt:lpstr>Clip</vt:lpstr>
      <vt:lpstr>Microsoft Word Document</vt:lpstr>
      <vt:lpstr>Slide</vt:lpstr>
      <vt:lpstr>CorelDRAW 6.0</vt:lpstr>
      <vt:lpstr>  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Slovenian state system</vt:lpstr>
      <vt:lpstr>PA reforms in SI 1991-2014 </vt:lpstr>
      <vt:lpstr>EU influence in PAR in CEE &amp; SI</vt:lpstr>
      <vt:lpstr>PowerPointova predstavitev</vt:lpstr>
      <vt:lpstr>Modernization of PA – theories</vt:lpstr>
      <vt:lpstr>Modernization of PA - documents</vt:lpstr>
      <vt:lpstr> Basic goals of PAR/modernization  (in EU …)</vt:lpstr>
      <vt:lpstr>Dimensions of PAR</vt:lpstr>
      <vt:lpstr>3 generations of polit-adm. procedures (Barnes, 08)</vt:lpstr>
      <vt:lpstr>NPM as reforms incentive</vt:lpstr>
      <vt:lpstr>Good Governance = GG</vt:lpstr>
      <vt:lpstr>PowerPointova predstavitev</vt:lpstr>
      <vt:lpstr>Periods of PARs in CEE (Lane, 1995)</vt:lpstr>
      <vt:lpstr>NPM and PARs in CEE – issues to be adressed (Pollitt and Bouckaert, 2004)</vt:lpstr>
      <vt:lpstr>PAR focuses in CEE / SI </vt:lpstr>
      <vt:lpstr>SIGMA (1998-): European Adm. Space</vt:lpstr>
      <vt:lpstr>Principles of modern PA</vt:lpstr>
      <vt:lpstr>GG / GA Principles 1/2 (Sever et al., 2013)</vt:lpstr>
      <vt:lpstr>GG / GA Principles 2/2 (Sever et al., 2013)</vt:lpstr>
      <vt:lpstr>PowerPointova predstavitev</vt:lpstr>
      <vt:lpstr>PowerPointova predstavitev</vt:lpstr>
      <vt:lpstr>PowerPointova predstavitev</vt:lpstr>
      <vt:lpstr>PowerPointova predstavitev</vt:lpstr>
      <vt:lpstr>Overall PA theories &amp; main elements</vt:lpstr>
      <vt:lpstr>PowerPointova predstavitev</vt:lpstr>
      <vt:lpstr>Focuses and phases of PARs  in SI = 1991-2014</vt:lpstr>
      <vt:lpstr>PowerPointova predstavitev</vt:lpstr>
      <vt:lpstr>New legislation since 2000-</vt:lpstr>
      <vt:lpstr>PowerPointova predstavitev</vt:lpstr>
      <vt:lpstr>                    </vt:lpstr>
      <vt:lpstr> State Administration Act (ZDU-1) 2002-</vt:lpstr>
      <vt:lpstr>Organizational forms in SI &amp; autonomy</vt:lpstr>
      <vt:lpstr>Internal organization and leadership  in the ministry </vt:lpstr>
      <vt:lpstr>PowerPointova predstavitev</vt:lpstr>
      <vt:lpstr> Inspections Act (ZIN) 2002-</vt:lpstr>
      <vt:lpstr>Public services providers  outside SA/LSG = 30 % of EU GDP!</vt:lpstr>
      <vt:lpstr>PowerPointova predstavitev</vt:lpstr>
      <vt:lpstr>Types of agencies in SI by status</vt:lpstr>
      <vt:lpstr>PowerPointova predstavitev</vt:lpstr>
      <vt:lpstr>Agencification (type 2) in SI in No.</vt:lpstr>
      <vt:lpstr>PowerPointova predstavitev</vt:lpstr>
      <vt:lpstr>PowerPointova predstavitev</vt:lpstr>
      <vt:lpstr>PowerPointova predstavitev</vt:lpstr>
      <vt:lpstr>LSG development in SI </vt:lpstr>
      <vt:lpstr>Good public governance locally</vt:lpstr>
      <vt:lpstr>Harmonization / integrating of  Local Self-government &amp; State Adm</vt:lpstr>
      <vt:lpstr>PowerPointova predstavitev</vt:lpstr>
      <vt:lpstr> Civil Service Act (ZJU) 2002/3- main novelties:</vt:lpstr>
      <vt:lpstr>PowerPointova predstavitev</vt:lpstr>
      <vt:lpstr> Pay System in PS Act (ZSPJS) 2002 ... 2010!</vt:lpstr>
      <vt:lpstr> Selection of top mgmt in PA in SI</vt:lpstr>
      <vt:lpstr>PowerPointova predstavitev</vt:lpstr>
      <vt:lpstr>Smart (Better) Regulation – EU &amp; </vt:lpstr>
      <vt:lpstr>Regulatory loop (Virant, 2009)</vt:lpstr>
      <vt:lpstr>SI RIA/PUR (Parliament Resolution 2009)</vt:lpstr>
      <vt:lpstr>Removal od adm. barriers</vt:lpstr>
      <vt:lpstr>E-gov in SI</vt:lpstr>
      <vt:lpstr>PowerPointova predstavitev</vt:lpstr>
      <vt:lpstr>PowerPointova predstavitev</vt:lpstr>
      <vt:lpstr>TQM in SI PAR strategies …</vt:lpstr>
      <vt:lpstr>QM projects 2000-2014</vt:lpstr>
      <vt:lpstr>Usage of TQM tools in SI (2008)</vt:lpstr>
      <vt:lpstr>PowerPointova predstavitev</vt:lpstr>
      <vt:lpstr>PowerPointova predstavitev</vt:lpstr>
      <vt:lpstr>Systems of ind/general in  RTI legislation &amp; case law? </vt:lpstr>
      <vt:lpstr>Key comparison: law/praxis/trend</vt:lpstr>
      <vt:lpstr>PowerPointova predstavitev</vt:lpstr>
      <vt:lpstr>APs functions in theory</vt:lpstr>
      <vt:lpstr>Key novelties in new GAPAs</vt:lpstr>
      <vt:lpstr>PowerPointova predstavitev</vt:lpstr>
      <vt:lpstr>EU Charter 41/Right to Good Adm.</vt:lpstr>
      <vt:lpstr>EU Ombudsman Code 2001/05/12</vt:lpstr>
      <vt:lpstr>EU APA 2014-5? - European Parliament Resolution of 15 January 2013 with six recommendations to the Commission for a Law on AP</vt:lpstr>
      <vt:lpstr>EU APA 2014-5? – EP Recommendations 2013</vt:lpstr>
      <vt:lpstr>Principles in selected C/SEE APAs (Sever et al., 2013, NISPAcee)</vt:lpstr>
      <vt:lpstr>Conclusion= ratio of modern PA/AP</vt:lpstr>
      <vt:lpstr>PowerPointova predstavitev</vt:lpstr>
      <vt:lpstr>Impact of political/system’s stability/coherence &amp; impacts </vt:lpstr>
      <vt:lpstr>Strengths and weaknesses of SI PA</vt:lpstr>
      <vt:lpstr>Lessons learned?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SPERLING Maria</dc:creator>
  <cp:lastModifiedBy>Polonca Kovač</cp:lastModifiedBy>
  <cp:revision>891</cp:revision>
  <cp:lastPrinted>2014-12-03T14:33:08Z</cp:lastPrinted>
  <dcterms:created xsi:type="dcterms:W3CDTF">2013-09-30T09:25:52Z</dcterms:created>
  <dcterms:modified xsi:type="dcterms:W3CDTF">2014-12-03T14:39:17Z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">
    <vt:lpwstr>Document</vt:lpwstr>
  </property>
  <property fmtid="{D5CDD505-2E9C-101B-9397-08002B2CF9AE}" pid="5" name="ContentTypeId">
    <vt:lpwstr>0x01010069A29318C644184FA9F176527DCF6D591600044B2E9D1BA48D4B8E4FBB6D596370AC</vt:lpwstr>
  </property>
  <property fmtid="{D5CDD505-2E9C-101B-9397-08002B2CF9AE}" pid="6" name="Project ID">
    <vt:lpwstr>KV5301</vt:lpwstr>
  </property>
  <property fmtid="{D5CDD505-2E9C-101B-9397-08002B2CF9AE}" pid="7" name="Contract">
    <vt:lpwstr>ENP</vt:lpwstr>
  </property>
  <property fmtid="{D5CDD505-2E9C-101B-9397-08002B2CF9AE}" pid="8" name="Date of Event">
    <vt:lpwstr>NA</vt:lpwstr>
  </property>
  <property fmtid="{D5CDD505-2E9C-101B-9397-08002B2CF9AE}" pid="9" name="Language">
    <vt:lpwstr>English</vt:lpwstr>
  </property>
  <property fmtid="{D5CDD505-2E9C-101B-9397-08002B2CF9AE}" pid="10" name="Year">
    <vt:lpwstr>2012</vt:lpwstr>
  </property>
</Properties>
</file>