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5"/>
  </p:notesMasterIdLst>
  <p:sldIdLst>
    <p:sldId id="256" r:id="rId2"/>
    <p:sldId id="257" r:id="rId3"/>
    <p:sldId id="339" r:id="rId4"/>
    <p:sldId id="258" r:id="rId5"/>
    <p:sldId id="259" r:id="rId6"/>
    <p:sldId id="260" r:id="rId7"/>
    <p:sldId id="328" r:id="rId8"/>
    <p:sldId id="329" r:id="rId9"/>
    <p:sldId id="261" r:id="rId10"/>
    <p:sldId id="264" r:id="rId11"/>
    <p:sldId id="262" r:id="rId12"/>
    <p:sldId id="330" r:id="rId13"/>
    <p:sldId id="265" r:id="rId14"/>
    <p:sldId id="266" r:id="rId15"/>
    <p:sldId id="267" r:id="rId16"/>
    <p:sldId id="340" r:id="rId17"/>
    <p:sldId id="268" r:id="rId18"/>
    <p:sldId id="269" r:id="rId19"/>
    <p:sldId id="270" r:id="rId20"/>
    <p:sldId id="272" r:id="rId21"/>
    <p:sldId id="331" r:id="rId22"/>
    <p:sldId id="273" r:id="rId23"/>
    <p:sldId id="274" r:id="rId24"/>
    <p:sldId id="341" r:id="rId25"/>
    <p:sldId id="342" r:id="rId26"/>
    <p:sldId id="277" r:id="rId27"/>
    <p:sldId id="276" r:id="rId28"/>
    <p:sldId id="278" r:id="rId29"/>
    <p:sldId id="279" r:id="rId30"/>
    <p:sldId id="280" r:id="rId31"/>
    <p:sldId id="343" r:id="rId32"/>
    <p:sldId id="344" r:id="rId33"/>
    <p:sldId id="283" r:id="rId34"/>
    <p:sldId id="284" r:id="rId35"/>
    <p:sldId id="285" r:id="rId36"/>
    <p:sldId id="286" r:id="rId37"/>
    <p:sldId id="332" r:id="rId38"/>
    <p:sldId id="289" r:id="rId39"/>
    <p:sldId id="290" r:id="rId40"/>
    <p:sldId id="291" r:id="rId41"/>
    <p:sldId id="295" r:id="rId42"/>
    <p:sldId id="296" r:id="rId43"/>
    <p:sldId id="297" r:id="rId44"/>
    <p:sldId id="336" r:id="rId45"/>
    <p:sldId id="302" r:id="rId46"/>
    <p:sldId id="303" r:id="rId47"/>
    <p:sldId id="305" r:id="rId48"/>
    <p:sldId id="304" r:id="rId49"/>
    <p:sldId id="306" r:id="rId50"/>
    <p:sldId id="307" r:id="rId51"/>
    <p:sldId id="309" r:id="rId52"/>
    <p:sldId id="351" r:id="rId53"/>
    <p:sldId id="352" r:id="rId54"/>
    <p:sldId id="353" r:id="rId55"/>
    <p:sldId id="354" r:id="rId56"/>
    <p:sldId id="355" r:id="rId57"/>
    <p:sldId id="356" r:id="rId58"/>
    <p:sldId id="357" r:id="rId59"/>
    <p:sldId id="358" r:id="rId60"/>
    <p:sldId id="359" r:id="rId61"/>
    <p:sldId id="360" r:id="rId62"/>
    <p:sldId id="422" r:id="rId63"/>
    <p:sldId id="423" r:id="rId64"/>
    <p:sldId id="424" r:id="rId65"/>
    <p:sldId id="425" r:id="rId66"/>
    <p:sldId id="426" r:id="rId67"/>
    <p:sldId id="427" r:id="rId68"/>
    <p:sldId id="481" r:id="rId69"/>
    <p:sldId id="428" r:id="rId70"/>
    <p:sldId id="429" r:id="rId71"/>
    <p:sldId id="430" r:id="rId72"/>
    <p:sldId id="482" r:id="rId73"/>
    <p:sldId id="431" r:id="rId74"/>
    <p:sldId id="432" r:id="rId75"/>
    <p:sldId id="433" r:id="rId76"/>
    <p:sldId id="434" r:id="rId77"/>
    <p:sldId id="435" r:id="rId78"/>
    <p:sldId id="436" r:id="rId79"/>
    <p:sldId id="437" r:id="rId80"/>
    <p:sldId id="444" r:id="rId81"/>
    <p:sldId id="445" r:id="rId82"/>
    <p:sldId id="451" r:id="rId83"/>
    <p:sldId id="452" r:id="rId84"/>
    <p:sldId id="446" r:id="rId85"/>
    <p:sldId id="447" r:id="rId86"/>
    <p:sldId id="448" r:id="rId87"/>
    <p:sldId id="450" r:id="rId88"/>
    <p:sldId id="449" r:id="rId89"/>
    <p:sldId id="453" r:id="rId90"/>
    <p:sldId id="458" r:id="rId91"/>
    <p:sldId id="455" r:id="rId92"/>
    <p:sldId id="456" r:id="rId93"/>
    <p:sldId id="457" r:id="rId94"/>
    <p:sldId id="459" r:id="rId95"/>
    <p:sldId id="460" r:id="rId96"/>
    <p:sldId id="461" r:id="rId97"/>
    <p:sldId id="462" r:id="rId98"/>
    <p:sldId id="463" r:id="rId99"/>
    <p:sldId id="464" r:id="rId100"/>
    <p:sldId id="361" r:id="rId101"/>
    <p:sldId id="362" r:id="rId102"/>
    <p:sldId id="363" r:id="rId103"/>
    <p:sldId id="364" r:id="rId104"/>
    <p:sldId id="365" r:id="rId105"/>
    <p:sldId id="366" r:id="rId106"/>
    <p:sldId id="367" r:id="rId107"/>
    <p:sldId id="368" r:id="rId108"/>
    <p:sldId id="369" r:id="rId109"/>
    <p:sldId id="370" r:id="rId110"/>
    <p:sldId id="371" r:id="rId111"/>
    <p:sldId id="372" r:id="rId112"/>
    <p:sldId id="373" r:id="rId113"/>
    <p:sldId id="374" r:id="rId114"/>
    <p:sldId id="375" r:id="rId115"/>
    <p:sldId id="376" r:id="rId116"/>
    <p:sldId id="377" r:id="rId117"/>
    <p:sldId id="378" r:id="rId118"/>
    <p:sldId id="379" r:id="rId119"/>
    <p:sldId id="380" r:id="rId120"/>
    <p:sldId id="381" r:id="rId121"/>
    <p:sldId id="382" r:id="rId122"/>
    <p:sldId id="465" r:id="rId123"/>
    <p:sldId id="469" r:id="rId124"/>
    <p:sldId id="466" r:id="rId125"/>
    <p:sldId id="471" r:id="rId126"/>
    <p:sldId id="468" r:id="rId127"/>
    <p:sldId id="470" r:id="rId128"/>
    <p:sldId id="472" r:id="rId129"/>
    <p:sldId id="477" r:id="rId130"/>
    <p:sldId id="473" r:id="rId131"/>
    <p:sldId id="478" r:id="rId132"/>
    <p:sldId id="479" r:id="rId133"/>
    <p:sldId id="480" r:id="rId134"/>
    <p:sldId id="474" r:id="rId135"/>
    <p:sldId id="383" r:id="rId136"/>
    <p:sldId id="384" r:id="rId137"/>
    <p:sldId id="385" r:id="rId138"/>
    <p:sldId id="386" r:id="rId139"/>
    <p:sldId id="387" r:id="rId140"/>
    <p:sldId id="388" r:id="rId141"/>
    <p:sldId id="389" r:id="rId142"/>
    <p:sldId id="390" r:id="rId143"/>
    <p:sldId id="391" r:id="rId144"/>
    <p:sldId id="392" r:id="rId145"/>
    <p:sldId id="393" r:id="rId146"/>
    <p:sldId id="394" r:id="rId147"/>
    <p:sldId id="395" r:id="rId148"/>
    <p:sldId id="396" r:id="rId149"/>
    <p:sldId id="397" r:id="rId150"/>
    <p:sldId id="398" r:id="rId151"/>
    <p:sldId id="399" r:id="rId152"/>
    <p:sldId id="400" r:id="rId153"/>
    <p:sldId id="401" r:id="rId154"/>
    <p:sldId id="402" r:id="rId155"/>
    <p:sldId id="403" r:id="rId156"/>
    <p:sldId id="404" r:id="rId157"/>
    <p:sldId id="405" r:id="rId158"/>
    <p:sldId id="406" r:id="rId159"/>
    <p:sldId id="407" r:id="rId160"/>
    <p:sldId id="408" r:id="rId161"/>
    <p:sldId id="409" r:id="rId162"/>
    <p:sldId id="410" r:id="rId163"/>
    <p:sldId id="411" r:id="rId164"/>
    <p:sldId id="412" r:id="rId165"/>
    <p:sldId id="413" r:id="rId166"/>
    <p:sldId id="414" r:id="rId167"/>
    <p:sldId id="415" r:id="rId168"/>
    <p:sldId id="416" r:id="rId169"/>
    <p:sldId id="417" r:id="rId170"/>
    <p:sldId id="418" r:id="rId171"/>
    <p:sldId id="419" r:id="rId172"/>
    <p:sldId id="420" r:id="rId173"/>
    <p:sldId id="421" r:id="rId174"/>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87" d="100"/>
          <a:sy n="87" d="100"/>
        </p:scale>
        <p:origin x="1494" y="90"/>
      </p:cViewPr>
      <p:guideLst>
        <p:guide orient="horz" pos="2160"/>
        <p:guide pos="2880"/>
      </p:guideLst>
    </p:cSldViewPr>
  </p:slideViewPr>
  <p:outlineViewPr>
    <p:cViewPr>
      <p:scale>
        <a:sx n="33" d="100"/>
        <a:sy n="33" d="100"/>
      </p:scale>
      <p:origin x="48" y="2813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viewProps" Target="viewProps.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tableStyles" Target="tableStyle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notesMaster" Target="notesMasters/notesMaster1.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presProps" Target="presProps.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64AF849-EF6A-48F0-951C-5AB8FC8E95FD}" type="datetimeFigureOut">
              <a:rPr lang="sr-Latn-CS"/>
              <a:pPr>
                <a:defRPr/>
              </a:pPr>
              <a:t>5.2.2015.</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hr-HR"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hr-HR"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88AD1E0E-A0D2-4BDC-9A6F-3D6E5EEF91EA}" type="slidenum">
              <a:rPr lang="hr-HR"/>
              <a:pPr>
                <a:defRPr/>
              </a:pPr>
              <a:t>‹#›</a:t>
            </a:fld>
            <a:endParaRPr lang="hr-HR"/>
          </a:p>
        </p:txBody>
      </p:sp>
    </p:spTree>
    <p:extLst>
      <p:ext uri="{BB962C8B-B14F-4D97-AF65-F5344CB8AC3E}">
        <p14:creationId xmlns:p14="http://schemas.microsoft.com/office/powerpoint/2010/main" val="603337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pPr>
              <a:defRPr/>
            </a:pPr>
            <a:fld id="{56EC3071-C6DD-4361-AF7D-B837CF6D6456}" type="datetimeFigureOut">
              <a:rPr lang="sr-Latn-CS" smtClean="0"/>
              <a:pPr>
                <a:defRPr/>
              </a:pPr>
              <a:t>5.2.2015.</a:t>
            </a:fld>
            <a:endParaRPr lang="hr-HR"/>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B12BED76-BF44-420E-A2E5-5928456F20EB}" type="slidenum">
              <a:rPr lang="hr-HR" smtClean="0"/>
              <a:pPr>
                <a:defRPr/>
              </a:pPr>
              <a:t>‹#›</a:t>
            </a:fld>
            <a:endParaRPr lang="hr-HR"/>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pPr>
              <a:defRPr/>
            </a:pPr>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0E0A8E39-FF3B-4657-81A9-40C46677D059}" type="datetimeFigureOut">
              <a:rPr lang="sr-Latn-CS" smtClean="0"/>
              <a:pPr>
                <a:defRPr/>
              </a:pPr>
              <a:t>5.2.2015.</a:t>
            </a:fld>
            <a:endParaRPr lang="hr-HR"/>
          </a:p>
        </p:txBody>
      </p:sp>
      <p:sp>
        <p:nvSpPr>
          <p:cNvPr id="5" name="Footer Placeholder 4"/>
          <p:cNvSpPr>
            <a:spLocks noGrp="1"/>
          </p:cNvSpPr>
          <p:nvPr>
            <p:ph type="ftr" sz="quarter" idx="11"/>
          </p:nvPr>
        </p:nvSpPr>
        <p:spPr/>
        <p:txBody>
          <a:bodyPr/>
          <a:lstStyle>
            <a:extLst/>
          </a:lstStyle>
          <a:p>
            <a:pPr>
              <a:defRPr/>
            </a:pPr>
            <a:endParaRPr lang="hr-HR"/>
          </a:p>
        </p:txBody>
      </p:sp>
      <p:sp>
        <p:nvSpPr>
          <p:cNvPr id="6" name="Slide Number Placeholder 5"/>
          <p:cNvSpPr>
            <a:spLocks noGrp="1"/>
          </p:cNvSpPr>
          <p:nvPr>
            <p:ph type="sldNum" sz="quarter" idx="12"/>
          </p:nvPr>
        </p:nvSpPr>
        <p:spPr/>
        <p:txBody>
          <a:bodyPr/>
          <a:lstStyle>
            <a:extLst/>
          </a:lstStyle>
          <a:p>
            <a:pPr>
              <a:defRPr/>
            </a:pPr>
            <a:fld id="{06161704-E36D-4870-ADC8-2B6318188305}" type="slidenum">
              <a:rPr lang="hr-HR" smtClean="0"/>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F6ED3A88-2667-4E43-9F51-B3476B7A04BB}" type="datetimeFigureOut">
              <a:rPr lang="sr-Latn-CS" smtClean="0"/>
              <a:pPr>
                <a:defRPr/>
              </a:pPr>
              <a:t>5.2.2015.</a:t>
            </a:fld>
            <a:endParaRPr lang="hr-HR"/>
          </a:p>
        </p:txBody>
      </p:sp>
      <p:sp>
        <p:nvSpPr>
          <p:cNvPr id="5" name="Footer Placeholder 4"/>
          <p:cNvSpPr>
            <a:spLocks noGrp="1"/>
          </p:cNvSpPr>
          <p:nvPr>
            <p:ph type="ftr" sz="quarter" idx="11"/>
          </p:nvPr>
        </p:nvSpPr>
        <p:spPr/>
        <p:txBody>
          <a:bodyPr/>
          <a:lstStyle>
            <a:extLst/>
          </a:lstStyle>
          <a:p>
            <a:pPr>
              <a:defRPr/>
            </a:pPr>
            <a:endParaRPr lang="hr-HR"/>
          </a:p>
        </p:txBody>
      </p:sp>
      <p:sp>
        <p:nvSpPr>
          <p:cNvPr id="6" name="Slide Number Placeholder 5"/>
          <p:cNvSpPr>
            <a:spLocks noGrp="1"/>
          </p:cNvSpPr>
          <p:nvPr>
            <p:ph type="sldNum" sz="quarter" idx="12"/>
          </p:nvPr>
        </p:nvSpPr>
        <p:spPr/>
        <p:txBody>
          <a:bodyPr/>
          <a:lstStyle>
            <a:extLst/>
          </a:lstStyle>
          <a:p>
            <a:pPr>
              <a:defRPr/>
            </a:pPr>
            <a:fld id="{74E4B69B-4263-40E5-ABFD-0055C1FBD919}" type="slidenum">
              <a:rPr lang="hr-HR" smtClean="0"/>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4109EE40-E70E-4D8B-9304-FF84A9CC90BE}" type="datetimeFigureOut">
              <a:rPr lang="sr-Latn-CS" smtClean="0"/>
              <a:pPr>
                <a:defRPr/>
              </a:pPr>
              <a:t>5.2.2015.</a:t>
            </a:fld>
            <a:endParaRPr lang="hr-HR"/>
          </a:p>
        </p:txBody>
      </p:sp>
      <p:sp>
        <p:nvSpPr>
          <p:cNvPr id="5" name="Footer Placeholder 4"/>
          <p:cNvSpPr>
            <a:spLocks noGrp="1"/>
          </p:cNvSpPr>
          <p:nvPr>
            <p:ph type="ftr" sz="quarter" idx="11"/>
          </p:nvPr>
        </p:nvSpPr>
        <p:spPr/>
        <p:txBody>
          <a:bodyPr/>
          <a:lstStyle>
            <a:extLst/>
          </a:lstStyle>
          <a:p>
            <a:pPr>
              <a:defRPr/>
            </a:pPr>
            <a:endParaRPr lang="hr-HR"/>
          </a:p>
        </p:txBody>
      </p:sp>
      <p:sp>
        <p:nvSpPr>
          <p:cNvPr id="6" name="Slide Number Placeholder 5"/>
          <p:cNvSpPr>
            <a:spLocks noGrp="1"/>
          </p:cNvSpPr>
          <p:nvPr>
            <p:ph type="sldNum" sz="quarter" idx="12"/>
          </p:nvPr>
        </p:nvSpPr>
        <p:spPr/>
        <p:txBody>
          <a:bodyPr/>
          <a:lstStyle>
            <a:extLst/>
          </a:lstStyle>
          <a:p>
            <a:pPr>
              <a:defRPr/>
            </a:pPr>
            <a:fld id="{49817341-0C98-44F5-ABBC-A29AA83BDD25}" type="slidenum">
              <a:rPr lang="hr-HR" smtClean="0"/>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pPr>
              <a:defRPr/>
            </a:pPr>
            <a:fld id="{AC5CFFFB-C275-4049-A877-0A39EF138667}" type="datetimeFigureOut">
              <a:rPr lang="sr-Latn-CS" smtClean="0"/>
              <a:pPr>
                <a:defRPr/>
              </a:pPr>
              <a:t>5.2.2015.</a:t>
            </a:fld>
            <a:endParaRPr lang="hr-HR"/>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024EF245-0489-4ED8-A102-BFACC9148C68}" type="slidenum">
              <a:rPr lang="hr-HR" smtClean="0"/>
              <a:pPr>
                <a:defRPr/>
              </a:pPr>
              <a:t>‹#›</a:t>
            </a:fld>
            <a:endParaRPr lang="hr-HR"/>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pPr>
              <a:defRPr/>
            </a:pPr>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8923CB58-F6E1-460A-A880-78D3626E0287}" type="datetimeFigureOut">
              <a:rPr lang="sr-Latn-CS" smtClean="0"/>
              <a:pPr>
                <a:defRPr/>
              </a:pPr>
              <a:t>5.2.2015.</a:t>
            </a:fld>
            <a:endParaRPr lang="hr-HR"/>
          </a:p>
        </p:txBody>
      </p:sp>
      <p:sp>
        <p:nvSpPr>
          <p:cNvPr id="6" name="Footer Placeholder 5"/>
          <p:cNvSpPr>
            <a:spLocks noGrp="1"/>
          </p:cNvSpPr>
          <p:nvPr>
            <p:ph type="ftr" sz="quarter" idx="11"/>
          </p:nvPr>
        </p:nvSpPr>
        <p:spPr/>
        <p:txBody>
          <a:bodyPr/>
          <a:lstStyle>
            <a:extLst/>
          </a:lstStyle>
          <a:p>
            <a:pPr>
              <a:defRPr/>
            </a:pPr>
            <a:endParaRPr lang="hr-HR"/>
          </a:p>
        </p:txBody>
      </p:sp>
      <p:sp>
        <p:nvSpPr>
          <p:cNvPr id="7" name="Slide Number Placeholder 6"/>
          <p:cNvSpPr>
            <a:spLocks noGrp="1"/>
          </p:cNvSpPr>
          <p:nvPr>
            <p:ph type="sldNum" sz="quarter" idx="12"/>
          </p:nvPr>
        </p:nvSpPr>
        <p:spPr>
          <a:xfrm>
            <a:off x="8641080" y="6514568"/>
            <a:ext cx="464288" cy="274320"/>
          </a:xfrm>
        </p:spPr>
        <p:txBody>
          <a:bodyPr/>
          <a:lstStyle>
            <a:extLst/>
          </a:lstStyle>
          <a:p>
            <a:pPr>
              <a:defRPr/>
            </a:pPr>
            <a:fld id="{1682FBCA-2151-4115-A4AB-32CB97ECD716}" type="slidenum">
              <a:rPr lang="hr-HR" smtClean="0"/>
              <a:pPr>
                <a:defRPr/>
              </a:pPr>
              <a:t>‹#›</a:t>
            </a:fld>
            <a:endParaRPr lang="hr-HR"/>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DCB6661C-36D6-4C62-84F1-AD9CEC219B4C}" type="datetimeFigureOut">
              <a:rPr lang="sr-Latn-CS" smtClean="0"/>
              <a:pPr>
                <a:defRPr/>
              </a:pPr>
              <a:t>5.2.2015.</a:t>
            </a:fld>
            <a:endParaRPr lang="hr-HR"/>
          </a:p>
        </p:txBody>
      </p:sp>
      <p:sp>
        <p:nvSpPr>
          <p:cNvPr id="8" name="Footer Placeholder 7"/>
          <p:cNvSpPr>
            <a:spLocks noGrp="1"/>
          </p:cNvSpPr>
          <p:nvPr>
            <p:ph type="ftr" sz="quarter" idx="11"/>
          </p:nvPr>
        </p:nvSpPr>
        <p:spPr/>
        <p:txBody>
          <a:bodyPr/>
          <a:lstStyle>
            <a:extLst/>
          </a:lstStyle>
          <a:p>
            <a:pPr>
              <a:defRPr/>
            </a:pPr>
            <a:endParaRPr lang="hr-HR"/>
          </a:p>
        </p:txBody>
      </p:sp>
      <p:sp>
        <p:nvSpPr>
          <p:cNvPr id="9" name="Slide Number Placeholder 8"/>
          <p:cNvSpPr>
            <a:spLocks noGrp="1"/>
          </p:cNvSpPr>
          <p:nvPr>
            <p:ph type="sldNum" sz="quarter" idx="12"/>
          </p:nvPr>
        </p:nvSpPr>
        <p:spPr>
          <a:xfrm>
            <a:off x="8641080" y="6514568"/>
            <a:ext cx="464288" cy="274320"/>
          </a:xfrm>
        </p:spPr>
        <p:txBody>
          <a:bodyPr/>
          <a:lstStyle>
            <a:extLst/>
          </a:lstStyle>
          <a:p>
            <a:pPr>
              <a:defRPr/>
            </a:pPr>
            <a:fld id="{DC563317-4B83-4605-8DC8-4464A032CFB8}" type="slidenum">
              <a:rPr lang="hr-HR" smtClean="0"/>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fld id="{E34F7A6A-622C-4DD7-B32F-18119428D6E5}" type="datetimeFigureOut">
              <a:rPr lang="sr-Latn-CS" smtClean="0"/>
              <a:pPr>
                <a:defRPr/>
              </a:pPr>
              <a:t>5.2.2015.</a:t>
            </a:fld>
            <a:endParaRPr lang="hr-HR"/>
          </a:p>
        </p:txBody>
      </p:sp>
      <p:sp>
        <p:nvSpPr>
          <p:cNvPr id="4" name="Footer Placeholder 3"/>
          <p:cNvSpPr>
            <a:spLocks noGrp="1"/>
          </p:cNvSpPr>
          <p:nvPr>
            <p:ph type="ftr" sz="quarter" idx="11"/>
          </p:nvPr>
        </p:nvSpPr>
        <p:spPr/>
        <p:txBody>
          <a:bodyPr/>
          <a:lstStyle>
            <a:extLst/>
          </a:lstStyle>
          <a:p>
            <a:pPr>
              <a:defRPr/>
            </a:pPr>
            <a:endParaRPr lang="hr-HR"/>
          </a:p>
        </p:txBody>
      </p:sp>
      <p:sp>
        <p:nvSpPr>
          <p:cNvPr id="5" name="Slide Number Placeholder 4"/>
          <p:cNvSpPr>
            <a:spLocks noGrp="1"/>
          </p:cNvSpPr>
          <p:nvPr>
            <p:ph type="sldNum" sz="quarter" idx="12"/>
          </p:nvPr>
        </p:nvSpPr>
        <p:spPr/>
        <p:txBody>
          <a:bodyPr/>
          <a:lstStyle>
            <a:extLst/>
          </a:lstStyle>
          <a:p>
            <a:pPr>
              <a:defRPr/>
            </a:pPr>
            <a:fld id="{5323C34A-BD81-418B-98E5-5CE66DAD2FDF}" type="slidenum">
              <a:rPr lang="hr-HR" smtClean="0"/>
              <a:pPr>
                <a:defRPr/>
              </a:pPr>
              <a:t>‹#›</a:t>
            </a:fld>
            <a:endParaRPr lang="hr-HR"/>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052631EA-60C0-49BD-9495-0B2DAF7BAE1F}" type="datetimeFigureOut">
              <a:rPr lang="sr-Latn-CS" smtClean="0"/>
              <a:pPr>
                <a:defRPr/>
              </a:pPr>
              <a:t>5.2.2015.</a:t>
            </a:fld>
            <a:endParaRPr lang="hr-HR"/>
          </a:p>
        </p:txBody>
      </p:sp>
      <p:sp>
        <p:nvSpPr>
          <p:cNvPr id="3" name="Footer Placeholder 2"/>
          <p:cNvSpPr>
            <a:spLocks noGrp="1"/>
          </p:cNvSpPr>
          <p:nvPr>
            <p:ph type="ftr" sz="quarter" idx="11"/>
          </p:nvPr>
        </p:nvSpPr>
        <p:spPr/>
        <p:txBody>
          <a:bodyPr/>
          <a:lstStyle>
            <a:extLst/>
          </a:lstStyle>
          <a:p>
            <a:pPr>
              <a:defRPr/>
            </a:pPr>
            <a:endParaRPr lang="hr-HR"/>
          </a:p>
        </p:txBody>
      </p:sp>
      <p:sp>
        <p:nvSpPr>
          <p:cNvPr id="4" name="Slide Number Placeholder 3"/>
          <p:cNvSpPr>
            <a:spLocks noGrp="1"/>
          </p:cNvSpPr>
          <p:nvPr>
            <p:ph type="sldNum" sz="quarter" idx="12"/>
          </p:nvPr>
        </p:nvSpPr>
        <p:spPr/>
        <p:txBody>
          <a:bodyPr/>
          <a:lstStyle>
            <a:extLst/>
          </a:lstStyle>
          <a:p>
            <a:pPr>
              <a:defRPr/>
            </a:pPr>
            <a:fld id="{F1FD2107-DB98-4153-97D5-FE6F41DDFE25}" type="slidenum">
              <a:rPr lang="hr-HR" smtClean="0"/>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pPr>
              <a:defRPr/>
            </a:pPr>
            <a:fld id="{984A3E2A-B574-4DD9-9878-C795037D179B}" type="datetimeFigureOut">
              <a:rPr lang="sr-Latn-CS" smtClean="0"/>
              <a:pPr>
                <a:defRPr/>
              </a:pPr>
              <a:t>5.2.2015.</a:t>
            </a:fld>
            <a:endParaRPr lang="hr-HR"/>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pPr>
              <a:defRPr/>
            </a:pPr>
            <a:fld id="{15201333-4252-4C26-9060-BD017AB0545E}" type="slidenum">
              <a:rPr lang="hr-HR" smtClean="0"/>
              <a:pPr>
                <a:defRPr/>
              </a:pPr>
              <a:t>‹#›</a:t>
            </a:fld>
            <a:endParaRPr lang="hr-HR"/>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pPr>
              <a:defRPr/>
            </a:pPr>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pPr>
              <a:defRPr/>
            </a:pPr>
            <a:fld id="{F5671AD1-1CF0-47CD-8D44-7B0906A22825}" type="datetimeFigureOut">
              <a:rPr lang="sr-Latn-CS" smtClean="0"/>
              <a:pPr>
                <a:defRPr/>
              </a:pPr>
              <a:t>5.2.2015.</a:t>
            </a:fld>
            <a:endParaRPr lang="hr-HR"/>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defRPr/>
            </a:pPr>
            <a:fld id="{EA15CCB0-9B68-492A-8B54-F47F33D257D0}" type="slidenum">
              <a:rPr lang="hr-HR" smtClean="0"/>
              <a:pPr>
                <a:defRPr/>
              </a:pPr>
              <a:t>‹#›</a:t>
            </a:fld>
            <a:endParaRPr lang="hr-HR"/>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pPr>
              <a:defRPr/>
            </a:pPr>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hr-HR"/>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fld id="{947B422B-D863-4150-8997-A3BADBE509E5}" type="datetimeFigureOut">
              <a:rPr lang="sr-Latn-CS" smtClean="0"/>
              <a:pPr>
                <a:defRPr/>
              </a:pPr>
              <a:t>5.2.2015.</a:t>
            </a:fld>
            <a:endParaRPr lang="hr-HR"/>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797B3953-E9B6-4950-8824-5164E8DF1A48}" type="slidenum">
              <a:rPr lang="hr-HR" smtClean="0"/>
              <a:pPr>
                <a:defRPr/>
              </a:pPr>
              <a:t>‹#›</a:t>
            </a:fld>
            <a:endParaRPr lang="hr-HR"/>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sudreg.pravosudje.hr/Sudreg/index.jsp"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2" Type="http://schemas.openxmlformats.org/officeDocument/2006/relationships/hyperlink" Target="http://www.zgh.hr/" TargetMode="Externa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2" Type="http://schemas.openxmlformats.org/officeDocument/2006/relationships/hyperlink" Target="https://sudreg.pravosudje.hr/Sudreg/index.jsp" TargetMode="Externa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2" Type="http://schemas.openxmlformats.org/officeDocument/2006/relationships/hyperlink" Target="http://www.zgh.hr/" TargetMode="External"/><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3" Type="http://schemas.openxmlformats.org/officeDocument/2006/relationships/hyperlink" Target="http://www.beli-manastir.hr/sgl.htm" TargetMode="External"/><Relationship Id="rId2" Type="http://schemas.openxmlformats.org/officeDocument/2006/relationships/hyperlink" Target="http://www.usud.hr/uploads/priopcenje01-10.pdf" TargetMode="Externa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hyperlink" Target="http://www.usud.hr/uploads/priopcenje01-10.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hyperlink" Target="http://www.usud.hr/uploads/priopcenje01-10.pdf" TargetMode="Externa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hyperlink" Target="http://www.usud.hr/uploads/priopcenje01-10.pdf"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hyperlink" Target="http://www.usud.hr/uploads/priopcenje01-10.pdf"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www.usud.hr/uploads/priopcenje01-10.pdf"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normAutofit fontScale="90000"/>
          </a:bodyPr>
          <a:lstStyle/>
          <a:p>
            <a:pPr eaLnBrk="1" hangingPunct="1"/>
            <a:r>
              <a:rPr lang="hr-HR" smtClean="0"/>
              <a:t/>
            </a:r>
            <a:br>
              <a:rPr lang="hr-HR" smtClean="0"/>
            </a:br>
            <a:r>
              <a:rPr lang="hr-HR" smtClean="0"/>
              <a:t/>
            </a:r>
            <a:br>
              <a:rPr lang="hr-HR" smtClean="0"/>
            </a:br>
            <a:r>
              <a:rPr lang="hr-HR" smtClean="0"/>
              <a:t>DRUŠTVO S OGRANIČENOM ODGOVORNOŠĆU</a:t>
            </a:r>
          </a:p>
        </p:txBody>
      </p:sp>
      <p:sp>
        <p:nvSpPr>
          <p:cNvPr id="3" name="Subtitle 2"/>
          <p:cNvSpPr>
            <a:spLocks noGrp="1"/>
          </p:cNvSpPr>
          <p:nvPr>
            <p:ph type="subTitle" idx="1"/>
          </p:nvPr>
        </p:nvSpPr>
        <p:spPr>
          <a:xfrm>
            <a:off x="1371600" y="3857625"/>
            <a:ext cx="6400800" cy="1752600"/>
          </a:xfrm>
        </p:spPr>
        <p:txBody>
          <a:bodyPr rtlCol="0">
            <a:normAutofit/>
          </a:bodyPr>
          <a:lstStyle/>
          <a:p>
            <a:pPr lvl="4" algn="l" eaLnBrk="1" fontAlgn="auto" hangingPunct="1">
              <a:spcAft>
                <a:spcPts val="0"/>
              </a:spcAft>
              <a:defRPr/>
            </a:pPr>
            <a:endParaRPr lang="hr-HR" sz="30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hr-HR" smtClean="0"/>
              <a:t>POJAM I OBILJEŽJA</a:t>
            </a:r>
          </a:p>
        </p:txBody>
      </p:sp>
      <p:sp>
        <p:nvSpPr>
          <p:cNvPr id="10243" name="Content Placeholder 2"/>
          <p:cNvSpPr>
            <a:spLocks noGrp="1"/>
          </p:cNvSpPr>
          <p:nvPr>
            <p:ph idx="1"/>
          </p:nvPr>
        </p:nvSpPr>
        <p:spPr/>
        <p:txBody>
          <a:bodyPr/>
          <a:lstStyle/>
          <a:p>
            <a:r>
              <a:rPr lang="hr-HR" smtClean="0"/>
              <a:t>Dioničko društvo je trgovačko društvo u kojemu članovi (dioničari) sudjeluju s ulozima u temeljnom kapitalu podijeljenom na dionice</a:t>
            </a:r>
          </a:p>
          <a:p>
            <a:r>
              <a:rPr lang="hr-HR" smtClean="0"/>
              <a:t>Društvo s ograničenom odgovornošću je trgovačko društvo u koje jedna ili više pravnih ili fizičkih osoba ulažu temeljne uloge s kojima sudjeluju u unaprijed dogovorenom temeljnom kapitalu</a:t>
            </a:r>
          </a:p>
          <a:p>
            <a:endParaRPr lang="hr-HR" smtClean="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hr-HR" smtClean="0"/>
              <a:t>VLASTITI POSLOVNI UDJELI</a:t>
            </a:r>
          </a:p>
        </p:txBody>
      </p:sp>
      <p:sp>
        <p:nvSpPr>
          <p:cNvPr id="16387" name="Content Placeholder 2"/>
          <p:cNvSpPr>
            <a:spLocks noGrp="1"/>
          </p:cNvSpPr>
          <p:nvPr>
            <p:ph idx="1"/>
          </p:nvPr>
        </p:nvSpPr>
        <p:spPr/>
        <p:txBody>
          <a:bodyPr>
            <a:normAutofit lnSpcReduction="10000"/>
          </a:bodyPr>
          <a:lstStyle/>
          <a:p>
            <a:r>
              <a:rPr lang="hr-HR" smtClean="0"/>
              <a:t>vlastiti poslovni udio je onaj poslovni udio društva koji drži samo društvo</a:t>
            </a:r>
          </a:p>
          <a:p>
            <a:r>
              <a:rPr lang="hr-HR" smtClean="0"/>
              <a:t>čl. 418. st. 1. ZTD-a: </a:t>
            </a:r>
            <a:r>
              <a:rPr lang="hr-HR" i="1" smtClean="0"/>
              <a:t>Društvo ne može stjecati ni uzimati u zalog vlastite poslovne udjele za koje nije u cjelini uplaćen temeljni ulog.</a:t>
            </a:r>
          </a:p>
          <a:p>
            <a:pPr lvl="1"/>
            <a:endParaRPr lang="hr-HR" i="1" smtClean="0"/>
          </a:p>
          <a:p>
            <a:pPr lvl="1"/>
            <a:r>
              <a:rPr lang="hr-HR" smtClean="0"/>
              <a:t>očuvanje načela prema kojemu se u d.o.o. mora unijeti vrijednost temeljnog kapitala i da se taj kapital mora održavati</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hr-HR" smtClean="0"/>
              <a:t>VLASTITI POSLOVNI UDJELI</a:t>
            </a:r>
          </a:p>
        </p:txBody>
      </p:sp>
      <p:sp>
        <p:nvSpPr>
          <p:cNvPr id="17411" name="Content Placeholder 2"/>
          <p:cNvSpPr>
            <a:spLocks noGrp="1"/>
          </p:cNvSpPr>
          <p:nvPr>
            <p:ph idx="1"/>
          </p:nvPr>
        </p:nvSpPr>
        <p:spPr/>
        <p:txBody>
          <a:bodyPr>
            <a:normAutofit lnSpcReduction="10000"/>
          </a:bodyPr>
          <a:lstStyle/>
          <a:p>
            <a:r>
              <a:rPr lang="hr-HR" smtClean="0"/>
              <a:t>zabrana stjecanja i uzimanja u zalog vlastitih poslovnih udjela za koje nisu potpuno uplaćeni temeljni ulozi → </a:t>
            </a:r>
            <a:r>
              <a:rPr lang="hr-HR" u="sng" smtClean="0"/>
              <a:t>prisilnopravni propis</a:t>
            </a:r>
          </a:p>
          <a:p>
            <a:pPr lvl="1"/>
            <a:r>
              <a:rPr lang="hr-HR" i="1" smtClean="0"/>
              <a:t>ratio</a:t>
            </a:r>
            <a:r>
              <a:rPr lang="hr-HR" smtClean="0"/>
              <a:t>: stjecanjem poslovnog udjela društvo postaje vjerovnik i dužnik obveze iz istog poslovnog udjela, pa time utrnjuje tražbina društva za uplatu temeljnog uloga</a:t>
            </a:r>
          </a:p>
          <a:p>
            <a:pPr lvl="1"/>
            <a:r>
              <a:rPr lang="hr-HR" smtClean="0"/>
              <a:t>zabrana originarnog stjecanja vlastitih udjela (osim slučaja povećanja temeljnog kapitala iz vlastitih sredstava)</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hr-HR" smtClean="0"/>
              <a:t>VLASTITI POSLOVNI UDJELI</a:t>
            </a:r>
          </a:p>
        </p:txBody>
      </p:sp>
      <p:sp>
        <p:nvSpPr>
          <p:cNvPr id="18435" name="Content Placeholder 2"/>
          <p:cNvSpPr>
            <a:spLocks noGrp="1"/>
          </p:cNvSpPr>
          <p:nvPr>
            <p:ph idx="1"/>
          </p:nvPr>
        </p:nvSpPr>
        <p:spPr/>
        <p:txBody>
          <a:bodyPr>
            <a:normAutofit lnSpcReduction="10000"/>
          </a:bodyPr>
          <a:lstStyle/>
          <a:p>
            <a:r>
              <a:rPr lang="hr-HR" smtClean="0"/>
              <a:t>čl. 418. st. 1. ZTD-a: </a:t>
            </a:r>
            <a:r>
              <a:rPr lang="hr-HR" i="1" smtClean="0"/>
              <a:t>Društvo ne može stjecati ni uzimati u zalog vlastite poslovne udjele za koje nije u cjelini uplaćen temeljni ulog.</a:t>
            </a:r>
          </a:p>
          <a:p>
            <a:pPr lvl="1"/>
            <a:r>
              <a:rPr lang="hr-HR" i="1" smtClean="0"/>
              <a:t>STJECANJE VLASTITOG POSLOVNOG UDJELA</a:t>
            </a:r>
          </a:p>
          <a:p>
            <a:pPr lvl="1"/>
            <a:r>
              <a:rPr lang="hr-HR" i="1" smtClean="0"/>
              <a:t>UZIMANJE U ZALOG VLASTITOG POSLOVNOG UDJELA</a:t>
            </a:r>
          </a:p>
          <a:p>
            <a:endParaRPr lang="hr-HR" smtClean="0"/>
          </a:p>
          <a:p>
            <a:r>
              <a:rPr lang="hr-HR" smtClean="0"/>
              <a:t>Prava i obveze iz vlastitog poslovnog udjela miruju</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hr-HR" smtClean="0"/>
              <a:t>VLASTITI POSLOVNI UDJELI</a:t>
            </a:r>
          </a:p>
        </p:txBody>
      </p:sp>
      <p:sp>
        <p:nvSpPr>
          <p:cNvPr id="19459" name="Content Placeholder 2"/>
          <p:cNvSpPr>
            <a:spLocks noGrp="1"/>
          </p:cNvSpPr>
          <p:nvPr>
            <p:ph idx="1"/>
          </p:nvPr>
        </p:nvSpPr>
        <p:spPr/>
        <p:txBody>
          <a:bodyPr>
            <a:normAutofit fontScale="92500"/>
          </a:bodyPr>
          <a:lstStyle/>
          <a:p>
            <a:r>
              <a:rPr lang="hr-HR" i="1" smtClean="0"/>
              <a:t>STJECANJE VLASTITOG POSLOVNOG UDJELA</a:t>
            </a:r>
          </a:p>
          <a:p>
            <a:pPr lvl="1"/>
            <a:r>
              <a:rPr lang="hr-HR" smtClean="0"/>
              <a:t>Društvo može stjecati vlastite poslovne udjele za koje je u cjelini uplaćen temeljni ulog ako to čini imovinom koja prelazi iznos temeljnog kapitala društva, i </a:t>
            </a:r>
          </a:p>
          <a:p>
            <a:pPr lvl="1"/>
            <a:r>
              <a:rPr lang="hr-HR" smtClean="0"/>
              <a:t>ako društvo može po zakonu stvoriti propisane rezerve za stjecanje vlastitih udjela a da s time ne smanjuje temeljni kapital društva ili rezerve koje mora stvarati na temelju društvenog ugovora koje ne smije upotrijebiti za isplate članovima društva.</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hr-HR" smtClean="0"/>
              <a:t>VLASTITI POSLOVNI UDJELI</a:t>
            </a:r>
          </a:p>
        </p:txBody>
      </p:sp>
      <p:sp>
        <p:nvSpPr>
          <p:cNvPr id="20483" name="Content Placeholder 2"/>
          <p:cNvSpPr>
            <a:spLocks noGrp="1"/>
          </p:cNvSpPr>
          <p:nvPr>
            <p:ph idx="1"/>
          </p:nvPr>
        </p:nvSpPr>
        <p:spPr/>
        <p:txBody>
          <a:bodyPr>
            <a:normAutofit fontScale="92500"/>
          </a:bodyPr>
          <a:lstStyle/>
          <a:p>
            <a:r>
              <a:rPr lang="hr-HR" sz="2800" i="1" smtClean="0"/>
              <a:t>UZIMANJE U ZALOG VLASTITOG POSLOVNOG UDJELA</a:t>
            </a:r>
          </a:p>
          <a:p>
            <a:pPr lvl="1"/>
            <a:r>
              <a:rPr lang="hr-HR" smtClean="0"/>
              <a:t>Društvo ne može uzimati u zalog vlastite poslovne udjele za koje nije u cjelini uplaćen temeljni ulog.</a:t>
            </a:r>
          </a:p>
          <a:p>
            <a:pPr lvl="1"/>
            <a:r>
              <a:rPr lang="hr-HR" smtClean="0"/>
              <a:t>Društvo može uzeti u zalog poslovne udjele samo ako je ukupni iznos tražbina osiguranih zalogom poslovnih udjela niži od vrijednosti udjela ili, </a:t>
            </a:r>
          </a:p>
          <a:p>
            <a:pPr lvl="1"/>
            <a:r>
              <a:rPr lang="hr-HR" smtClean="0"/>
              <a:t>ako je vrijednost poslovnih udjela koji se uzimaju u zalog niža od toga, da iznos tražbina nije veći od one imovine društva čija vrijednost prelazi iznos vlastitog temeljnog kapitala.</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hangingPunct="1"/>
            <a:r>
              <a:rPr lang="hr-HR" smtClean="0"/>
              <a:t>ORGANI D.O.O.-A</a:t>
            </a:r>
          </a:p>
        </p:txBody>
      </p:sp>
      <p:sp>
        <p:nvSpPr>
          <p:cNvPr id="21507" name="Content Placeholder 2"/>
          <p:cNvSpPr>
            <a:spLocks noGrp="1"/>
          </p:cNvSpPr>
          <p:nvPr>
            <p:ph idx="1"/>
          </p:nvPr>
        </p:nvSpPr>
        <p:spPr>
          <a:xfrm>
            <a:off x="428625" y="1428750"/>
            <a:ext cx="8229600" cy="4525963"/>
          </a:xfrm>
        </p:spPr>
        <p:txBody>
          <a:bodyPr/>
          <a:lstStyle/>
          <a:p>
            <a:pPr eaLnBrk="1" hangingPunct="1"/>
            <a:endParaRPr lang="hr-HR" smtClean="0"/>
          </a:p>
          <a:p>
            <a:pPr eaLnBrk="1" hangingPunct="1"/>
            <a:r>
              <a:rPr lang="hr-HR" smtClean="0"/>
              <a:t>OBVEZATNI ORGANI</a:t>
            </a:r>
          </a:p>
          <a:p>
            <a:pPr lvl="1" eaLnBrk="1" hangingPunct="1"/>
            <a:r>
              <a:rPr lang="hr-HR" smtClean="0"/>
              <a:t>UPRAVA</a:t>
            </a:r>
          </a:p>
          <a:p>
            <a:pPr lvl="1" eaLnBrk="1" hangingPunct="1"/>
            <a:r>
              <a:rPr lang="hr-HR" smtClean="0"/>
              <a:t>SKUPŠTINA</a:t>
            </a:r>
          </a:p>
          <a:p>
            <a:pPr eaLnBrk="1" hangingPunct="1">
              <a:buFont typeface="Arial" charset="0"/>
              <a:buNone/>
            </a:pPr>
            <a:r>
              <a:rPr lang="hr-HR" smtClean="0"/>
              <a:t>	</a:t>
            </a:r>
          </a:p>
          <a:p>
            <a:pPr eaLnBrk="1" hangingPunct="1">
              <a:buFont typeface="Arial" charset="0"/>
              <a:buNone/>
            </a:pPr>
            <a:endParaRPr lang="hr-HR" smtClean="0"/>
          </a:p>
          <a:p>
            <a:pPr eaLnBrk="1" hangingPunct="1"/>
            <a:r>
              <a:rPr lang="hr-HR" smtClean="0"/>
              <a:t>FAKULTATIVAN ORGAN</a:t>
            </a:r>
          </a:p>
          <a:p>
            <a:pPr lvl="1" eaLnBrk="1" hangingPunct="1"/>
            <a:r>
              <a:rPr lang="hr-HR" smtClean="0"/>
              <a:t>NADZORNI ODBOR (osim kada je izričito propisano da ga d.o.o. mora imati)</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r>
              <a:rPr lang="hr-HR" smtClean="0"/>
              <a:t>ORGANI D.O.O.-A</a:t>
            </a:r>
          </a:p>
        </p:txBody>
      </p:sp>
      <p:sp>
        <p:nvSpPr>
          <p:cNvPr id="22531" name="Content Placeholder 2"/>
          <p:cNvSpPr>
            <a:spLocks noGrp="1"/>
          </p:cNvSpPr>
          <p:nvPr>
            <p:ph idx="1"/>
          </p:nvPr>
        </p:nvSpPr>
        <p:spPr>
          <a:xfrm>
            <a:off x="428625" y="1428750"/>
            <a:ext cx="8229600" cy="4525963"/>
          </a:xfrm>
        </p:spPr>
        <p:txBody>
          <a:bodyPr/>
          <a:lstStyle/>
          <a:p>
            <a:pPr eaLnBrk="1" hangingPunct="1"/>
            <a:endParaRPr lang="hr-HR" smtClean="0"/>
          </a:p>
          <a:p>
            <a:pPr eaLnBrk="1" hangingPunct="1"/>
            <a:r>
              <a:rPr lang="hr-HR" smtClean="0"/>
              <a:t>U D.O.O.-U POSTOJI </a:t>
            </a:r>
            <a:r>
              <a:rPr lang="hr-HR" u="sng" smtClean="0"/>
              <a:t>HIJERARHISJKI ODNOS</a:t>
            </a:r>
            <a:r>
              <a:rPr lang="hr-HR" smtClean="0"/>
              <a:t> MEĐU ORGANIMA</a:t>
            </a:r>
          </a:p>
          <a:p>
            <a:pPr lvl="1" eaLnBrk="1" hangingPunct="1"/>
            <a:endParaRPr lang="hr-HR" smtClean="0"/>
          </a:p>
          <a:p>
            <a:pPr lvl="1" eaLnBrk="1" hangingPunct="1"/>
            <a:r>
              <a:rPr lang="hr-HR" smtClean="0"/>
              <a:t>SKUPŠTINA (hijerarhijski najviši organ)</a:t>
            </a:r>
          </a:p>
          <a:p>
            <a:pPr lvl="1" eaLnBrk="1" hangingPunct="1"/>
            <a:endParaRPr lang="hr-HR" smtClean="0"/>
          </a:p>
          <a:p>
            <a:pPr lvl="2" eaLnBrk="1" hangingPunct="1"/>
            <a:r>
              <a:rPr lang="hr-HR" smtClean="0"/>
              <a:t>odnos skupštine i uprave</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hr-HR" smtClean="0"/>
              <a:t>SKUPŠTINA D.O.O.-A</a:t>
            </a:r>
          </a:p>
        </p:txBody>
      </p:sp>
      <p:sp>
        <p:nvSpPr>
          <p:cNvPr id="23555" name="Content Placeholder 2"/>
          <p:cNvSpPr>
            <a:spLocks noGrp="1"/>
          </p:cNvSpPr>
          <p:nvPr>
            <p:ph idx="1"/>
          </p:nvPr>
        </p:nvSpPr>
        <p:spPr>
          <a:xfrm>
            <a:off x="428625" y="1428750"/>
            <a:ext cx="8229600" cy="4525963"/>
          </a:xfrm>
        </p:spPr>
        <p:txBody>
          <a:bodyPr>
            <a:normAutofit fontScale="92500"/>
          </a:bodyPr>
          <a:lstStyle/>
          <a:p>
            <a:pPr eaLnBrk="1" hangingPunct="1"/>
            <a:r>
              <a:rPr lang="hr-HR" smtClean="0"/>
              <a:t>čl. 440 st. 1. ZTD-a</a:t>
            </a:r>
          </a:p>
          <a:p>
            <a:pPr lvl="1" eaLnBrk="1" hangingPunct="1"/>
            <a:r>
              <a:rPr lang="hr-HR" smtClean="0"/>
              <a:t>Članovi društva </a:t>
            </a:r>
            <a:r>
              <a:rPr lang="hr-HR" u="sng" smtClean="0"/>
              <a:t>u skupštini</a:t>
            </a:r>
            <a:r>
              <a:rPr lang="hr-HR" smtClean="0"/>
              <a:t> donose odluke na koje su ovlašteni zakonom i društvenim ugovorom, </a:t>
            </a:r>
          </a:p>
          <a:p>
            <a:pPr lvl="2" eaLnBrk="1" hangingPunct="1"/>
            <a:r>
              <a:rPr lang="hr-HR" smtClean="0"/>
              <a:t>osim ako se </a:t>
            </a:r>
            <a:r>
              <a:rPr lang="hr-HR" u="sng" smtClean="0"/>
              <a:t>svi članovi</a:t>
            </a:r>
            <a:r>
              <a:rPr lang="hr-HR" smtClean="0"/>
              <a:t> u pojedinom slučaju u pisanom obliku ne dogovore o odluci koju treba donijeti </a:t>
            </a:r>
            <a:r>
              <a:rPr lang="hr-HR" i="1" smtClean="0"/>
              <a:t>(donošenje odluke o meritumu)</a:t>
            </a:r>
            <a:r>
              <a:rPr lang="hr-HR" smtClean="0"/>
              <a:t> ili </a:t>
            </a:r>
          </a:p>
          <a:p>
            <a:pPr lvl="3" eaLnBrk="1" hangingPunct="1"/>
            <a:r>
              <a:rPr lang="hr-HR" smtClean="0"/>
              <a:t>jednoglasnost u donošenju odluke</a:t>
            </a:r>
          </a:p>
          <a:p>
            <a:pPr lvl="2" eaLnBrk="1" hangingPunct="1"/>
            <a:r>
              <a:rPr lang="hr-HR" smtClean="0"/>
              <a:t>izjave da su suglasni s time da se o njoj glasuje pisanim putem </a:t>
            </a:r>
            <a:r>
              <a:rPr lang="hr-HR" i="1" smtClean="0"/>
              <a:t>(ne odnosi se na meritum)</a:t>
            </a:r>
          </a:p>
          <a:p>
            <a:pPr lvl="3" eaLnBrk="1" hangingPunct="1"/>
            <a:r>
              <a:rPr lang="hr-HR" smtClean="0"/>
              <a:t>jednoglasnost pri donošenju odluke o tome da se glasuje pismeno, ali ne i za donošenje odluke o meritumu gdje je potrebna većina ukupnog broja glasova</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hr-HR" smtClean="0"/>
              <a:t>SKUPŠTINA D.O.O.-A</a:t>
            </a:r>
          </a:p>
        </p:txBody>
      </p:sp>
      <p:sp>
        <p:nvSpPr>
          <p:cNvPr id="24579" name="Content Placeholder 2"/>
          <p:cNvSpPr>
            <a:spLocks noGrp="1"/>
          </p:cNvSpPr>
          <p:nvPr>
            <p:ph idx="1"/>
          </p:nvPr>
        </p:nvSpPr>
        <p:spPr>
          <a:xfrm>
            <a:off x="428625" y="1428750"/>
            <a:ext cx="8229600" cy="4525963"/>
          </a:xfrm>
        </p:spPr>
        <p:txBody>
          <a:bodyPr/>
          <a:lstStyle/>
          <a:p>
            <a:pPr eaLnBrk="1" hangingPunct="1"/>
            <a:r>
              <a:rPr lang="hr-HR" smtClean="0"/>
              <a:t>čl. 440 st. 2. ZTD-a</a:t>
            </a:r>
          </a:p>
          <a:p>
            <a:pPr lvl="1" eaLnBrk="1" hangingPunct="1"/>
            <a:endParaRPr lang="hr-HR" smtClean="0"/>
          </a:p>
          <a:p>
            <a:pPr lvl="1" eaLnBrk="1" hangingPunct="1"/>
            <a:r>
              <a:rPr lang="hr-HR" smtClean="0"/>
              <a:t>Ako se odluka donosi pisanim putem, većina koja je potrebna za to da bi se ona donijela ne određuje se na temelju danih </a:t>
            </a:r>
            <a:r>
              <a:rPr lang="hr-HR" i="1" smtClean="0"/>
              <a:t>(tzv. obična većina)</a:t>
            </a:r>
            <a:r>
              <a:rPr lang="hr-HR" smtClean="0"/>
              <a:t> nego na temelju ukupnog broja glasova kojima raspolažu članovi društva </a:t>
            </a:r>
            <a:r>
              <a:rPr lang="hr-HR" i="1" smtClean="0"/>
              <a:t>(tzv. kvalificirana većina)</a:t>
            </a:r>
            <a:r>
              <a:rPr lang="hr-HR" smtClean="0"/>
              <a:t>.</a:t>
            </a:r>
          </a:p>
          <a:p>
            <a:pPr lvl="2" eaLnBrk="1" hangingPunct="1"/>
            <a:endParaRPr lang="hr-HR" smtClean="0"/>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hr-HR" smtClean="0"/>
              <a:t>SKUPŠTINA D.O.O.-A</a:t>
            </a:r>
          </a:p>
        </p:txBody>
      </p:sp>
      <p:sp>
        <p:nvSpPr>
          <p:cNvPr id="25603" name="Content Placeholder 2"/>
          <p:cNvSpPr>
            <a:spLocks noGrp="1"/>
          </p:cNvSpPr>
          <p:nvPr>
            <p:ph idx="1"/>
          </p:nvPr>
        </p:nvSpPr>
        <p:spPr>
          <a:xfrm>
            <a:off x="428625" y="1428750"/>
            <a:ext cx="8229600" cy="4525963"/>
          </a:xfrm>
        </p:spPr>
        <p:txBody>
          <a:bodyPr/>
          <a:lstStyle/>
          <a:p>
            <a:pPr eaLnBrk="1" hangingPunct="1"/>
            <a:r>
              <a:rPr lang="hr-HR" smtClean="0"/>
              <a:t>društvenim se ugovorom načini donošenja odluka u skupštini koji su propisani ZTD-om mogu se:</a:t>
            </a:r>
          </a:p>
          <a:p>
            <a:pPr lvl="1" eaLnBrk="1" hangingPunct="1"/>
            <a:r>
              <a:rPr lang="hr-HR" smtClean="0"/>
              <a:t>otežati (npr. da se odluke ne mogu donositi izvan skupštine, tj. pisanim putem)</a:t>
            </a:r>
          </a:p>
          <a:p>
            <a:pPr lvl="1" eaLnBrk="1" hangingPunct="1"/>
            <a:r>
              <a:rPr lang="hr-HR" smtClean="0"/>
              <a:t>olakšati (npr. da se odluka pisanim putem može donijeti i običnom većinom)</a:t>
            </a:r>
          </a:p>
          <a:p>
            <a:pPr lvl="1" eaLnBrk="1" hangingPunct="1"/>
            <a:r>
              <a:rPr lang="hr-HR" smtClean="0"/>
              <a:t>dopuniti (npr. da se odluka pod određenim pretpostavkama može donijeti telefonskim putem)</a:t>
            </a:r>
          </a:p>
          <a:p>
            <a:pPr lvl="2" eaLnBrk="1" hangingPunct="1"/>
            <a:endParaRPr lang="hr-HR"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hr-HR" smtClean="0"/>
              <a:t>POJAM I OBILJEŽJA</a:t>
            </a:r>
          </a:p>
        </p:txBody>
      </p:sp>
      <p:sp>
        <p:nvSpPr>
          <p:cNvPr id="11267" name="Content Placeholder 2"/>
          <p:cNvSpPr>
            <a:spLocks noGrp="1"/>
          </p:cNvSpPr>
          <p:nvPr>
            <p:ph idx="1"/>
          </p:nvPr>
        </p:nvSpPr>
        <p:spPr/>
        <p:txBody>
          <a:bodyPr/>
          <a:lstStyle/>
          <a:p>
            <a:r>
              <a:rPr lang="hr-HR" smtClean="0"/>
              <a:t>RAZLIKE IZMEĐU D.O.O.-A I D.D.-A</a:t>
            </a:r>
          </a:p>
          <a:p>
            <a:pPr lvl="1"/>
            <a:endParaRPr lang="hr-HR" smtClean="0"/>
          </a:p>
          <a:p>
            <a:pPr lvl="1"/>
            <a:r>
              <a:rPr lang="hr-HR" smtClean="0"/>
              <a:t>u d.o.o.-u je temeljni kapital podijeljen na </a:t>
            </a:r>
            <a:r>
              <a:rPr lang="hr-HR" i="1" smtClean="0"/>
              <a:t>TEMELJNE ULOGE</a:t>
            </a:r>
            <a:r>
              <a:rPr lang="hr-HR" smtClean="0"/>
              <a:t>, koji se ne mogu izraziti vrijednosnim papirima</a:t>
            </a:r>
          </a:p>
          <a:p>
            <a:pPr lvl="1"/>
            <a:endParaRPr lang="hr-HR" smtClean="0"/>
          </a:p>
          <a:p>
            <a:pPr lvl="1"/>
            <a:r>
              <a:rPr lang="hr-HR" i="1" smtClean="0"/>
              <a:t>DRUŠTVENI UGOVOR </a:t>
            </a:r>
            <a:r>
              <a:rPr lang="hr-HR" smtClean="0"/>
              <a:t>je temeljni ustrojbeni akt u d.o.o.-u, a ne statut kao u d.d.-u</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hr-HR" smtClean="0"/>
              <a:t>SKUPŠTINA D.O.O.-A</a:t>
            </a:r>
          </a:p>
        </p:txBody>
      </p:sp>
      <p:sp>
        <p:nvSpPr>
          <p:cNvPr id="26627" name="Content Placeholder 2"/>
          <p:cNvSpPr>
            <a:spLocks noGrp="1"/>
          </p:cNvSpPr>
          <p:nvPr>
            <p:ph idx="1"/>
          </p:nvPr>
        </p:nvSpPr>
        <p:spPr>
          <a:xfrm>
            <a:off x="428625" y="1428750"/>
            <a:ext cx="8229600" cy="4525963"/>
          </a:xfrm>
        </p:spPr>
        <p:txBody>
          <a:bodyPr/>
          <a:lstStyle/>
          <a:p>
            <a:pPr eaLnBrk="1" hangingPunct="1"/>
            <a:r>
              <a:rPr lang="hr-HR" smtClean="0"/>
              <a:t>čl. 440. st. 3. ZTD-a</a:t>
            </a:r>
          </a:p>
          <a:p>
            <a:pPr lvl="1" eaLnBrk="1" hangingPunct="1"/>
            <a:endParaRPr lang="hr-HR" smtClean="0"/>
          </a:p>
          <a:p>
            <a:pPr lvl="1" eaLnBrk="1" hangingPunct="1"/>
            <a:r>
              <a:rPr lang="hr-HR" smtClean="0"/>
              <a:t>Ako sve poslovne udjele u društvu drži samo jedan član ili uz njega i društvo, on mora bez odgađanja po donošenju odluke o tome sastaviti zapisnik i potpisati ga.</a:t>
            </a:r>
          </a:p>
          <a:p>
            <a:pPr eaLnBrk="1" hangingPunct="1"/>
            <a:endParaRPr lang="hr-HR" smtClean="0"/>
          </a:p>
          <a:p>
            <a:pPr lvl="2" eaLnBrk="1" hangingPunct="1"/>
            <a:r>
              <a:rPr lang="hr-HR" smtClean="0"/>
              <a:t>kada društvo ima samo jednoga člana, onda skupštinu društva čini samo ta osoba</a:t>
            </a:r>
          </a:p>
          <a:p>
            <a:pPr lvl="2" eaLnBrk="1" hangingPunct="1"/>
            <a:endParaRPr lang="hr-HR" smtClean="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hr-HR" smtClean="0"/>
              <a:t>SKUPŠTINA D.O.O.-A</a:t>
            </a:r>
          </a:p>
        </p:txBody>
      </p:sp>
      <p:sp>
        <p:nvSpPr>
          <p:cNvPr id="27651" name="Content Placeholder 2"/>
          <p:cNvSpPr>
            <a:spLocks noGrp="1"/>
          </p:cNvSpPr>
          <p:nvPr>
            <p:ph idx="1"/>
          </p:nvPr>
        </p:nvSpPr>
        <p:spPr>
          <a:xfrm>
            <a:off x="428625" y="1428750"/>
            <a:ext cx="8229600" cy="4525963"/>
          </a:xfrm>
        </p:spPr>
        <p:txBody>
          <a:bodyPr>
            <a:normAutofit fontScale="92500"/>
          </a:bodyPr>
          <a:lstStyle/>
          <a:p>
            <a:pPr eaLnBrk="1" hangingPunct="1"/>
            <a:endParaRPr lang="hr-HR" sz="2800" smtClean="0"/>
          </a:p>
          <a:p>
            <a:pPr eaLnBrk="1" hangingPunct="1"/>
            <a:r>
              <a:rPr lang="hr-HR" sz="2800" smtClean="0"/>
              <a:t>čl. 441. st. 1. ZTD-a – Nadležnosti skupštine – Skupština odlučuje o pitanjima određenim </a:t>
            </a:r>
            <a:r>
              <a:rPr lang="hr-HR" sz="2800" u="sng" smtClean="0"/>
              <a:t>društvenim ugovorom</a:t>
            </a:r>
            <a:r>
              <a:rPr lang="hr-HR" sz="2800" smtClean="0"/>
              <a:t>, a osobito o:</a:t>
            </a:r>
          </a:p>
          <a:p>
            <a:pPr lvl="1" eaLnBrk="1" hangingPunct="1"/>
            <a:r>
              <a:rPr lang="hr-HR" sz="2400" smtClean="0"/>
              <a:t>zahtjevu za uplatama temeljnih uloga,</a:t>
            </a:r>
          </a:p>
          <a:p>
            <a:pPr lvl="1" eaLnBrk="1" hangingPunct="1"/>
            <a:r>
              <a:rPr lang="hr-HR" sz="2400" smtClean="0"/>
              <a:t>imenovanju i opozivu članova uprave,</a:t>
            </a:r>
          </a:p>
          <a:p>
            <a:pPr lvl="1" eaLnBrk="1" hangingPunct="1"/>
            <a:r>
              <a:rPr lang="hr-HR" sz="2400" smtClean="0"/>
              <a:t>podjeli, spajanju i povlačenju poslovnih udjela,</a:t>
            </a:r>
          </a:p>
          <a:p>
            <a:pPr lvl="1" eaLnBrk="1" hangingPunct="1"/>
            <a:r>
              <a:rPr lang="hr-HR" sz="2400" smtClean="0"/>
              <a:t>davanju prokure ili trgovačke punomoći za sve pogone koju treba dati uprava,</a:t>
            </a:r>
          </a:p>
          <a:p>
            <a:pPr lvl="1" eaLnBrk="1" hangingPunct="1"/>
            <a:r>
              <a:rPr lang="hr-HR" sz="2400" smtClean="0"/>
              <a:t>mjerama za ispitivanje i nadzor nad vođenjem poslova,</a:t>
            </a:r>
          </a:p>
          <a:p>
            <a:pPr lvl="1" eaLnBrk="1" hangingPunct="1"/>
            <a:r>
              <a:rPr lang="hr-HR" sz="2400" smtClean="0"/>
              <a:t>izmjeni društvenog ugovora,</a:t>
            </a:r>
          </a:p>
          <a:p>
            <a:pPr lvl="1" eaLnBrk="1" hangingPunct="1"/>
            <a:endParaRPr lang="hr-HR" sz="2400" smtClean="0"/>
          </a:p>
          <a:p>
            <a:pPr lvl="1" eaLnBrk="1" hangingPunct="1">
              <a:buFont typeface="Arial" charset="0"/>
              <a:buNone/>
            </a:pPr>
            <a:endParaRPr lang="hr-HR" sz="2400" smtClean="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hr-HR" smtClean="0"/>
              <a:t>SKUPŠTINA D.O.O.-A</a:t>
            </a:r>
          </a:p>
        </p:txBody>
      </p:sp>
      <p:sp>
        <p:nvSpPr>
          <p:cNvPr id="28675" name="Content Placeholder 2"/>
          <p:cNvSpPr>
            <a:spLocks noGrp="1"/>
          </p:cNvSpPr>
          <p:nvPr>
            <p:ph idx="1"/>
          </p:nvPr>
        </p:nvSpPr>
        <p:spPr>
          <a:xfrm>
            <a:off x="428625" y="1428750"/>
            <a:ext cx="8229600" cy="4525963"/>
          </a:xfrm>
        </p:spPr>
        <p:txBody>
          <a:bodyPr>
            <a:normAutofit fontScale="92500" lnSpcReduction="10000"/>
          </a:bodyPr>
          <a:lstStyle/>
          <a:p>
            <a:pPr eaLnBrk="1" hangingPunct="1"/>
            <a:endParaRPr lang="hr-HR" sz="2800" smtClean="0"/>
          </a:p>
          <a:p>
            <a:pPr eaLnBrk="1" hangingPunct="1"/>
            <a:r>
              <a:rPr lang="hr-HR" sz="2800" smtClean="0"/>
              <a:t>čl. 441. st. 1. ZTD-a – Nadležnosti skupštine – Skupština odlučuje o pitanjima određenim </a:t>
            </a:r>
            <a:r>
              <a:rPr lang="hr-HR" sz="2800" u="sng" smtClean="0"/>
              <a:t>društvenim ugovorom</a:t>
            </a:r>
            <a:r>
              <a:rPr lang="hr-HR" sz="2800" smtClean="0"/>
              <a:t>, a osobito o:</a:t>
            </a:r>
          </a:p>
          <a:p>
            <a:pPr lvl="1" eaLnBrk="1" hangingPunct="1"/>
            <a:r>
              <a:rPr lang="hr-HR" sz="2400" smtClean="0"/>
              <a:t>sklapanju ugovora kojima društvo treba trajno steći stvari ili prava za neki svoj pogon za koje se plaća protuvrijednost koja je viša od vrijednosti petine temeljnog kapitala društva kao i o izmjeni takvih ugovora na teret društva, što je uvjet za njihovu valjanost, osim kada je riječ o stjecanju u ovršnom postupku, s time da se odluka o tome mora donijeti s većinom od tri četvrtine danih glasova (</a:t>
            </a:r>
            <a:r>
              <a:rPr lang="hr-HR" sz="2400" i="1" smtClean="0"/>
              <a:t>ako se ugovori sklapaju u roku od dvije godine nakon što je upisano u sudski registar</a:t>
            </a:r>
            <a:r>
              <a:rPr lang="hr-HR" sz="2400" smtClean="0"/>
              <a:t>).</a:t>
            </a:r>
          </a:p>
          <a:p>
            <a:pPr eaLnBrk="1" hangingPunct="1"/>
            <a:endParaRPr lang="hr-HR" sz="2800" smtClean="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hr-HR" smtClean="0"/>
              <a:t>SKUPŠTINA D.O.O.-A</a:t>
            </a:r>
          </a:p>
        </p:txBody>
      </p:sp>
      <p:sp>
        <p:nvSpPr>
          <p:cNvPr id="29699" name="Content Placeholder 2"/>
          <p:cNvSpPr>
            <a:spLocks noGrp="1"/>
          </p:cNvSpPr>
          <p:nvPr>
            <p:ph idx="1"/>
          </p:nvPr>
        </p:nvSpPr>
        <p:spPr>
          <a:xfrm>
            <a:off x="428625" y="1428750"/>
            <a:ext cx="8229600" cy="4525963"/>
          </a:xfrm>
        </p:spPr>
        <p:txBody>
          <a:bodyPr/>
          <a:lstStyle/>
          <a:p>
            <a:pPr eaLnBrk="1" hangingPunct="1"/>
            <a:endParaRPr lang="hr-HR" sz="2800" smtClean="0"/>
          </a:p>
          <a:p>
            <a:pPr eaLnBrk="1" hangingPunct="1"/>
            <a:r>
              <a:rPr lang="hr-HR" sz="2800" smtClean="0"/>
              <a:t>Društvenim ugovorom može se proširiti ili smanjiti nadležnost skupštine, ali se iz njezine nadležnosti </a:t>
            </a:r>
            <a:r>
              <a:rPr lang="hr-HR" sz="2800" u="sng" smtClean="0"/>
              <a:t>ne može izuzeti</a:t>
            </a:r>
            <a:r>
              <a:rPr lang="hr-HR" sz="2800" smtClean="0"/>
              <a:t> donošenje odluka iz stavka 1. točka 1., 2.a, 4. 9., a točke 10. ovoga članka ako se ugovori sklapaju u roku od dvije godine nakon što je upisano u sudski registar. (čl. 441. st. 2. ZTD-a)</a:t>
            </a:r>
          </a:p>
          <a:p>
            <a:pPr eaLnBrk="1" hangingPunct="1"/>
            <a:endParaRPr lang="hr-HR" sz="2800" smtClean="0"/>
          </a:p>
          <a:p>
            <a:pPr lvl="1" eaLnBrk="1" hangingPunct="1"/>
            <a:r>
              <a:rPr lang="hr-HR" sz="2400" smtClean="0"/>
              <a:t>ISKLJUČIVA NADLEŽNOST SKUPŠTINE</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hr-HR" smtClean="0"/>
              <a:t>SKUPŠTINA D.O.O.-A</a:t>
            </a:r>
          </a:p>
        </p:txBody>
      </p:sp>
      <p:sp>
        <p:nvSpPr>
          <p:cNvPr id="30723" name="Content Placeholder 2"/>
          <p:cNvSpPr>
            <a:spLocks noGrp="1"/>
          </p:cNvSpPr>
          <p:nvPr>
            <p:ph idx="1"/>
          </p:nvPr>
        </p:nvSpPr>
        <p:spPr>
          <a:xfrm>
            <a:off x="428625" y="1428750"/>
            <a:ext cx="8229600" cy="4525963"/>
          </a:xfrm>
        </p:spPr>
        <p:txBody>
          <a:bodyPr/>
          <a:lstStyle/>
          <a:p>
            <a:pPr eaLnBrk="1" hangingPunct="1"/>
            <a:endParaRPr lang="hr-HR" sz="2800" smtClean="0"/>
          </a:p>
          <a:p>
            <a:pPr eaLnBrk="1" hangingPunct="1"/>
            <a:r>
              <a:rPr lang="hr-HR" sz="2800" smtClean="0"/>
              <a:t>SAZIVANJE SKUPŠTINE – čl. 442. st. 1. ZTD-a</a:t>
            </a:r>
          </a:p>
          <a:p>
            <a:pPr eaLnBrk="1" hangingPunct="1">
              <a:buFont typeface="Arial" charset="0"/>
              <a:buNone/>
            </a:pPr>
            <a:endParaRPr lang="hr-HR" sz="2800" smtClean="0"/>
          </a:p>
          <a:p>
            <a:pPr lvl="1" eaLnBrk="1" hangingPunct="1"/>
            <a:r>
              <a:rPr lang="hr-HR" sz="2400" smtClean="0"/>
              <a:t>Skupštinu društva saziva uprava, </a:t>
            </a:r>
            <a:r>
              <a:rPr lang="hr-HR" sz="2400" u="sng" smtClean="0"/>
              <a:t>ako zakonom ili društvenim ugovorom</a:t>
            </a:r>
            <a:r>
              <a:rPr lang="hr-HR" sz="2400" smtClean="0"/>
              <a:t> to pravo nije dano i nekom drugom.</a:t>
            </a:r>
          </a:p>
          <a:p>
            <a:pPr lvl="2" eaLnBrk="1" hangingPunct="1"/>
            <a:endParaRPr lang="hr-HR" sz="2000" smtClean="0"/>
          </a:p>
          <a:p>
            <a:pPr lvl="2" eaLnBrk="1" hangingPunct="1"/>
            <a:r>
              <a:rPr lang="hr-HR" sz="2000" smtClean="0"/>
              <a:t>skupštinu može sazvati i samo jedan član višestrane uprave</a:t>
            </a:r>
          </a:p>
          <a:p>
            <a:pPr eaLnBrk="1" hangingPunct="1"/>
            <a:endParaRPr lang="hr-HR" sz="2800" smtClean="0"/>
          </a:p>
          <a:p>
            <a:pPr lvl="1" eaLnBrk="1" hangingPunct="1"/>
            <a:r>
              <a:rPr lang="hr-HR" sz="2400" u="sng" smtClean="0"/>
              <a:t>Ako u društvenom ugovoru nije drugačije određeno</a:t>
            </a:r>
            <a:r>
              <a:rPr lang="hr-HR" sz="2400" smtClean="0"/>
              <a:t>, skupština se održava u sjedištu društva.</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hr-HR" smtClean="0"/>
              <a:t>SKUPŠTINA D.O.O.-A</a:t>
            </a:r>
          </a:p>
        </p:txBody>
      </p:sp>
      <p:sp>
        <p:nvSpPr>
          <p:cNvPr id="31747" name="Content Placeholder 2"/>
          <p:cNvSpPr>
            <a:spLocks noGrp="1"/>
          </p:cNvSpPr>
          <p:nvPr>
            <p:ph idx="1"/>
          </p:nvPr>
        </p:nvSpPr>
        <p:spPr>
          <a:xfrm>
            <a:off x="428625" y="1357313"/>
            <a:ext cx="8229600" cy="4525962"/>
          </a:xfrm>
        </p:spPr>
        <p:txBody>
          <a:bodyPr>
            <a:normAutofit fontScale="92500"/>
          </a:bodyPr>
          <a:lstStyle/>
          <a:p>
            <a:pPr eaLnBrk="1" hangingPunct="1"/>
            <a:endParaRPr lang="hr-HR" sz="2800" smtClean="0"/>
          </a:p>
          <a:p>
            <a:pPr eaLnBrk="1" hangingPunct="1"/>
            <a:r>
              <a:rPr lang="hr-HR" sz="2800" smtClean="0"/>
              <a:t>SKUPŠTINA SE MORA SAZVATI:</a:t>
            </a:r>
          </a:p>
          <a:p>
            <a:pPr lvl="1" eaLnBrk="1" hangingPunct="1"/>
            <a:r>
              <a:rPr lang="hr-HR" sz="2400" smtClean="0"/>
              <a:t>najmanje jednom godišnje te </a:t>
            </a:r>
            <a:r>
              <a:rPr lang="hr-HR" sz="2400" i="1" smtClean="0"/>
              <a:t>(čl. 442. st. 1. ZTD-a)</a:t>
            </a:r>
          </a:p>
          <a:p>
            <a:pPr lvl="1" eaLnBrk="1" hangingPunct="1"/>
            <a:r>
              <a:rPr lang="hr-HR" sz="2400" smtClean="0"/>
              <a:t>osim u slučajevima određenim ovim Zakonom i društvenim ugovorom, uvijek onda kada to zahtijevaju interesi društva </a:t>
            </a:r>
            <a:r>
              <a:rPr lang="hr-HR" sz="2400" i="1" smtClean="0"/>
              <a:t>(čl. 442. st. 1. ZTD-a)</a:t>
            </a:r>
            <a:endParaRPr lang="hr-HR" sz="2400" smtClean="0"/>
          </a:p>
          <a:p>
            <a:pPr lvl="1" eaLnBrk="1" hangingPunct="1"/>
            <a:r>
              <a:rPr lang="hr-HR" sz="2400" smtClean="0"/>
              <a:t>a bez odgađanja napose onda ako se uoči da je društvo izgubilo polovinu temeljnoga kapitala </a:t>
            </a:r>
            <a:r>
              <a:rPr lang="hr-HR" sz="2400" i="1" smtClean="0"/>
              <a:t>(čl. 442. st. 1. ZTD-a)</a:t>
            </a:r>
          </a:p>
          <a:p>
            <a:pPr lvl="1" eaLnBrk="1" hangingPunct="1"/>
            <a:r>
              <a:rPr lang="hr-HR" sz="2400" smtClean="0"/>
              <a:t>bez odgađanja i onda kada to u pisanome obliku uz navođenje svrhe zatraže članovi društva koji su preuzeli temeljne uloge što zajedno čine najmanje desetinu temeljnoga kapitala društva. </a:t>
            </a:r>
            <a:r>
              <a:rPr lang="hr-HR" sz="2400" i="1" smtClean="0"/>
              <a:t>(čl. 442. st. 2. ZTD-a)</a:t>
            </a:r>
            <a:endParaRPr lang="hr-HR" sz="2400" smtClean="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hr-HR" smtClean="0"/>
              <a:t>SKUPŠTINA D.O.O.-A</a:t>
            </a:r>
          </a:p>
        </p:txBody>
      </p:sp>
      <p:sp>
        <p:nvSpPr>
          <p:cNvPr id="32771" name="Content Placeholder 2"/>
          <p:cNvSpPr>
            <a:spLocks noGrp="1"/>
          </p:cNvSpPr>
          <p:nvPr>
            <p:ph idx="1"/>
          </p:nvPr>
        </p:nvSpPr>
        <p:spPr>
          <a:xfrm>
            <a:off x="428625" y="1357313"/>
            <a:ext cx="8229600" cy="4525962"/>
          </a:xfrm>
        </p:spPr>
        <p:txBody>
          <a:bodyPr>
            <a:normAutofit fontScale="92500"/>
          </a:bodyPr>
          <a:lstStyle/>
          <a:p>
            <a:pPr eaLnBrk="1" hangingPunct="1"/>
            <a:endParaRPr lang="hr-HR" sz="2800" smtClean="0"/>
          </a:p>
          <a:p>
            <a:pPr eaLnBrk="1" hangingPunct="1"/>
            <a:r>
              <a:rPr lang="hr-HR" sz="2800" smtClean="0"/>
              <a:t>ako se skupština ne sazove uredno, ZTD propisuje rješenje kojim se omogućuje da se skupština održi i da donosi valjane odluke → čl. 444. st. 2. ZTD-a</a:t>
            </a:r>
          </a:p>
          <a:p>
            <a:pPr eaLnBrk="1" hangingPunct="1"/>
            <a:endParaRPr lang="hr-HR" sz="2800" smtClean="0"/>
          </a:p>
          <a:p>
            <a:pPr lvl="1" eaLnBrk="1" hangingPunct="1"/>
            <a:r>
              <a:rPr lang="hr-HR" sz="2400" smtClean="0"/>
              <a:t>Na skupštini koja nije uredno sazvana niti su članovi društva na propisani način stavili zahtjev za odlučivanje o određenim pitanjima najkasnije tri dana od dana objave ili primitka poziva kojim se saziva skupština </a:t>
            </a:r>
            <a:r>
              <a:rPr lang="hr-HR" sz="2400" u="sng" smtClean="0"/>
              <a:t>mogu se donositi odluke samo onda ako su na njoj prisutni ili zastupljeni svi članovi društva.</a:t>
            </a:r>
            <a:r>
              <a:rPr lang="hr-HR" sz="2400" smtClean="0"/>
              <a:t> Taj se uvjet ne mora ispuniti za donošenje odluke o sazivanju nove skupštine.</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hr-HR" smtClean="0"/>
              <a:t>SKUPŠTINA D.O.O.-A</a:t>
            </a:r>
          </a:p>
        </p:txBody>
      </p:sp>
      <p:sp>
        <p:nvSpPr>
          <p:cNvPr id="33795" name="Content Placeholder 2"/>
          <p:cNvSpPr>
            <a:spLocks noGrp="1"/>
          </p:cNvSpPr>
          <p:nvPr>
            <p:ph idx="1"/>
          </p:nvPr>
        </p:nvSpPr>
        <p:spPr>
          <a:xfrm>
            <a:off x="428625" y="1357313"/>
            <a:ext cx="8229600" cy="4525962"/>
          </a:xfrm>
        </p:spPr>
        <p:txBody>
          <a:bodyPr>
            <a:normAutofit fontScale="92500" lnSpcReduction="10000"/>
          </a:bodyPr>
          <a:lstStyle/>
          <a:p>
            <a:pPr eaLnBrk="1" hangingPunct="1"/>
            <a:endParaRPr lang="hr-HR" sz="2800" smtClean="0"/>
          </a:p>
          <a:p>
            <a:pPr eaLnBrk="1" hangingPunct="1"/>
            <a:r>
              <a:rPr lang="hr-HR" sz="2800" smtClean="0"/>
              <a:t>PODOBNOST SKUPŠTINE DA ODLUČUJE (KVORUM POTREBAN DA BI SKUPŠTINA MOGLA DONOSITI VALJANE ODLUKE)</a:t>
            </a:r>
          </a:p>
          <a:p>
            <a:pPr lvl="1" eaLnBrk="1" hangingPunct="1"/>
            <a:endParaRPr lang="hr-HR" sz="2400" smtClean="0"/>
          </a:p>
          <a:p>
            <a:pPr lvl="1" eaLnBrk="1" hangingPunct="1"/>
            <a:r>
              <a:rPr lang="hr-HR" sz="2400" smtClean="0"/>
              <a:t>PRAVILO: na način kako je to određeno u društvenom ugovoru</a:t>
            </a:r>
          </a:p>
          <a:p>
            <a:pPr lvl="2" eaLnBrk="1" hangingPunct="1"/>
            <a:r>
              <a:rPr lang="hr-HR" sz="2000" smtClean="0"/>
              <a:t>kvorum se može povećati, smanjiti ili ukinuti</a:t>
            </a:r>
          </a:p>
          <a:p>
            <a:pPr lvl="1" eaLnBrk="1" hangingPunct="1"/>
            <a:endParaRPr lang="hr-HR" sz="2400" smtClean="0"/>
          </a:p>
          <a:p>
            <a:pPr lvl="1" eaLnBrk="1" hangingPunct="1"/>
            <a:r>
              <a:rPr lang="hr-HR" sz="2400" smtClean="0"/>
              <a:t>SUPSIDIJARNO ZAKONSKO RJEŠENJE (čl. 444. st. 1. ZTD-a): </a:t>
            </a:r>
          </a:p>
          <a:p>
            <a:pPr lvl="2" eaLnBrk="1" hangingPunct="1"/>
            <a:r>
              <a:rPr lang="hr-HR" sz="2000" smtClean="0"/>
              <a:t>na skupštini moraju biti nazočni članovi društva (ili njihovi zastupnici) koji predstavljaju najmanje jednu desetinu (10%) temeljnog kapitala društva</a:t>
            </a:r>
          </a:p>
          <a:p>
            <a:pPr eaLnBrk="1" hangingPunct="1"/>
            <a:endParaRPr lang="hr-HR" sz="2800" smtClean="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hr-HR" smtClean="0"/>
              <a:t>SKUPŠTINA D.O.O.-A</a:t>
            </a:r>
          </a:p>
        </p:txBody>
      </p:sp>
      <p:sp>
        <p:nvSpPr>
          <p:cNvPr id="34819" name="Content Placeholder 2"/>
          <p:cNvSpPr>
            <a:spLocks noGrp="1"/>
          </p:cNvSpPr>
          <p:nvPr>
            <p:ph idx="1"/>
          </p:nvPr>
        </p:nvSpPr>
        <p:spPr>
          <a:xfrm>
            <a:off x="428625" y="1357313"/>
            <a:ext cx="8229600" cy="4525962"/>
          </a:xfrm>
        </p:spPr>
        <p:txBody>
          <a:bodyPr>
            <a:normAutofit fontScale="92500" lnSpcReduction="10000"/>
          </a:bodyPr>
          <a:lstStyle/>
          <a:p>
            <a:pPr eaLnBrk="1" hangingPunct="1"/>
            <a:endParaRPr lang="hr-HR" sz="2800" smtClean="0"/>
          </a:p>
          <a:p>
            <a:pPr eaLnBrk="1" hangingPunct="1"/>
            <a:r>
              <a:rPr lang="hr-HR" sz="2800" smtClean="0"/>
              <a:t>PODOBNOST SKUPŠTINE DA ODLUČUJE (KVORUM POTREBAN DA BI SKUPŠTINA MOGLA DONOSITI VALJANE ODLUKE) – </a:t>
            </a:r>
            <a:r>
              <a:rPr lang="hr-HR" sz="2800" u="sng" smtClean="0"/>
              <a:t>SLUČAJ KADA SKUPŠTINA NIJE PODOBNA ZA ODLUČIVANJE</a:t>
            </a:r>
            <a:r>
              <a:rPr lang="hr-HR" sz="2800" smtClean="0"/>
              <a:t> (</a:t>
            </a:r>
            <a:r>
              <a:rPr lang="hr-HR" sz="2400" smtClean="0"/>
              <a:t>čl. 444. st. 3. ZTD-a):</a:t>
            </a:r>
          </a:p>
          <a:p>
            <a:pPr lvl="1" eaLnBrk="1" hangingPunct="1"/>
            <a:r>
              <a:rPr lang="hr-HR" sz="2400" smtClean="0"/>
              <a:t>U slučaju da skupština nije podobna za odlučivanje, </a:t>
            </a:r>
            <a:r>
              <a:rPr lang="hr-HR" sz="2400" u="sng" smtClean="0"/>
              <a:t>a društvenim ugovorom nije drugačije određeno</a:t>
            </a:r>
            <a:r>
              <a:rPr lang="hr-HR" sz="2400" smtClean="0"/>
              <a:t>, mora se s pozivom na tu okolnost sazvati nova skupština s time da se njezin dnevni red </a:t>
            </a:r>
            <a:r>
              <a:rPr lang="hr-HR" sz="2400" u="sng" smtClean="0"/>
              <a:t>ograničava</a:t>
            </a:r>
            <a:r>
              <a:rPr lang="hr-HR" sz="2400" smtClean="0"/>
              <a:t> na dnevni red skupštine na kojoj se nije moglo odlučivati. </a:t>
            </a:r>
            <a:r>
              <a:rPr lang="hr-HR" sz="2400" u="sng" smtClean="0"/>
              <a:t>Na toj skupštini mogu se donositi valjane odluke bez obzira na to koliko je temeljnoga kapitala na njoj zastupljeno.</a:t>
            </a: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hr-HR" smtClean="0"/>
              <a:t>SKUPŠTINA D.O.O.-A</a:t>
            </a:r>
          </a:p>
        </p:txBody>
      </p:sp>
      <p:sp>
        <p:nvSpPr>
          <p:cNvPr id="35843" name="Content Placeholder 2"/>
          <p:cNvSpPr>
            <a:spLocks noGrp="1"/>
          </p:cNvSpPr>
          <p:nvPr>
            <p:ph idx="1"/>
          </p:nvPr>
        </p:nvSpPr>
        <p:spPr>
          <a:xfrm>
            <a:off x="428625" y="1357313"/>
            <a:ext cx="8229600" cy="4525962"/>
          </a:xfrm>
        </p:spPr>
        <p:txBody>
          <a:bodyPr>
            <a:normAutofit lnSpcReduction="10000"/>
          </a:bodyPr>
          <a:lstStyle/>
          <a:p>
            <a:pPr eaLnBrk="1" hangingPunct="1"/>
            <a:endParaRPr lang="hr-HR" sz="2800" u="sng" smtClean="0"/>
          </a:p>
          <a:p>
            <a:pPr eaLnBrk="1" hangingPunct="1"/>
            <a:r>
              <a:rPr lang="hr-HR" sz="2800" u="sng" smtClean="0"/>
              <a:t>ODLUČIVANJE NA SKUPŠTINI</a:t>
            </a:r>
            <a:r>
              <a:rPr lang="hr-HR" sz="2800" smtClean="0"/>
              <a:t> </a:t>
            </a:r>
          </a:p>
          <a:p>
            <a:pPr eaLnBrk="1" hangingPunct="1"/>
            <a:endParaRPr lang="hr-HR" sz="2800" smtClean="0"/>
          </a:p>
          <a:p>
            <a:pPr eaLnBrk="1" hangingPunct="1"/>
            <a:r>
              <a:rPr lang="hr-HR" sz="2800" smtClean="0"/>
              <a:t>OPĆE PRAVILO (čl. 445 ZTD-a):</a:t>
            </a:r>
          </a:p>
          <a:p>
            <a:pPr lvl="1" eaLnBrk="1" hangingPunct="1"/>
            <a:endParaRPr lang="hr-HR" sz="2400" smtClean="0"/>
          </a:p>
          <a:p>
            <a:pPr lvl="1" eaLnBrk="1" hangingPunct="1"/>
            <a:r>
              <a:rPr lang="hr-HR" sz="2400" smtClean="0"/>
              <a:t>odluke skupštine donose se običnom većinom (većinom danih glasova) → odluka se smatra donesenom ako je za nju dano više od polovine zbroja glasova koji su dani </a:t>
            </a:r>
            <a:r>
              <a:rPr lang="hr-HR" sz="2400" i="1" smtClean="0"/>
              <a:t>za </a:t>
            </a:r>
            <a:r>
              <a:rPr lang="hr-HR" sz="2400" smtClean="0"/>
              <a:t>i onih koji su dani </a:t>
            </a:r>
            <a:r>
              <a:rPr lang="hr-HR" sz="2400" i="1" smtClean="0"/>
              <a:t>protiv</a:t>
            </a:r>
          </a:p>
          <a:p>
            <a:pPr lvl="2" eaLnBrk="1" hangingPunct="1"/>
            <a:r>
              <a:rPr lang="hr-HR" sz="2200" smtClean="0"/>
              <a:t>ne uzimaju se u obzir suzdržani glasovi ni mogući glasovi člana koji nisu bili nazočni na skupštini</a:t>
            </a:r>
          </a:p>
          <a:p>
            <a:pPr eaLnBrk="1" hangingPunct="1"/>
            <a:endParaRPr lang="hr-HR" sz="2800" smtClean="0"/>
          </a:p>
          <a:p>
            <a:pPr eaLnBrk="1" hangingPunct="1">
              <a:buFont typeface="Arial" charset="0"/>
              <a:buNone/>
            </a:pPr>
            <a:endParaRPr lang="hr-HR" sz="24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hr-HR" smtClean="0"/>
              <a:t>POJAM I OBILJEŽJA</a:t>
            </a:r>
          </a:p>
        </p:txBody>
      </p:sp>
      <p:sp>
        <p:nvSpPr>
          <p:cNvPr id="12291" name="Content Placeholder 2"/>
          <p:cNvSpPr>
            <a:spLocks noGrp="1"/>
          </p:cNvSpPr>
          <p:nvPr>
            <p:ph idx="1"/>
          </p:nvPr>
        </p:nvSpPr>
        <p:spPr/>
        <p:txBody>
          <a:bodyPr>
            <a:normAutofit/>
          </a:bodyPr>
          <a:lstStyle/>
          <a:p>
            <a:r>
              <a:rPr lang="hr-HR" sz="2000" smtClean="0"/>
              <a:t>KARAKTERISTIKE D.O.O.-A (ZA RAZLIKU OD D.D.-A)</a:t>
            </a:r>
          </a:p>
          <a:p>
            <a:pPr lvl="1"/>
            <a:r>
              <a:rPr lang="hr-HR" sz="2000" smtClean="0"/>
              <a:t>u pravilu manji broj članova u društvu</a:t>
            </a:r>
          </a:p>
          <a:p>
            <a:pPr lvl="1"/>
            <a:r>
              <a:rPr lang="hr-HR" sz="2000" smtClean="0"/>
              <a:t>članovi imaju veći utjecaj na vođenje poslova društva</a:t>
            </a:r>
          </a:p>
          <a:p>
            <a:pPr lvl="1"/>
            <a:r>
              <a:rPr lang="hr-HR" sz="2000" smtClean="0"/>
              <a:t>jednostavniji i elastičniji tip društva kapitala</a:t>
            </a:r>
          </a:p>
          <a:p>
            <a:pPr lvl="1"/>
            <a:r>
              <a:rPr lang="hr-HR" sz="2000" smtClean="0"/>
              <a:t>osnivanje društva je manje formalizirano</a:t>
            </a:r>
          </a:p>
          <a:p>
            <a:pPr lvl="1"/>
            <a:r>
              <a:rPr lang="hr-HR" sz="2000" smtClean="0"/>
              <a:t>veća sloboda autonomnog uređenje odnosa u društvu i veća mogućnost prilagodbe unutrašnjeg uređenja društva posebnim potrebama članova </a:t>
            </a:r>
          </a:p>
          <a:p>
            <a:pPr lvl="1"/>
            <a:r>
              <a:rPr lang="hr-HR" sz="2000" smtClean="0"/>
              <a:t>najniži iznos temeljnog kapitala je 20,000 kuna (za razliku od d.d.-a gdje je to 200.000,00 kn)</a:t>
            </a:r>
          </a:p>
          <a:p>
            <a:pPr lvl="1"/>
            <a:r>
              <a:rPr lang="hr-HR" sz="2000" smtClean="0"/>
              <a:t>d.o.o. je društvo “zatvorenijeg tipa” od d.d.-a, pa se tako i njegovi članovi više usmjeravaju na to da ostanu vezani zajedničkim ciljem društva koji su postavili pri njegovu osnivanju</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hr-HR" smtClean="0"/>
              <a:t>SKUPŠTINA D.O.O.-A</a:t>
            </a:r>
          </a:p>
        </p:txBody>
      </p:sp>
      <p:sp>
        <p:nvSpPr>
          <p:cNvPr id="36867" name="Content Placeholder 2"/>
          <p:cNvSpPr>
            <a:spLocks noGrp="1"/>
          </p:cNvSpPr>
          <p:nvPr>
            <p:ph idx="1"/>
          </p:nvPr>
        </p:nvSpPr>
        <p:spPr>
          <a:xfrm>
            <a:off x="428625" y="1357313"/>
            <a:ext cx="8229600" cy="4525962"/>
          </a:xfrm>
        </p:spPr>
        <p:txBody>
          <a:bodyPr/>
          <a:lstStyle/>
          <a:p>
            <a:pPr eaLnBrk="1" hangingPunct="1"/>
            <a:endParaRPr lang="hr-HR" sz="2800" u="sng" smtClean="0"/>
          </a:p>
          <a:p>
            <a:pPr eaLnBrk="1" hangingPunct="1"/>
            <a:r>
              <a:rPr lang="hr-HR" sz="2800" u="sng" smtClean="0"/>
              <a:t>ODLUČIVANJE NA SKUPŠTINI</a:t>
            </a:r>
            <a:endParaRPr lang="hr-HR" sz="2000" smtClean="0"/>
          </a:p>
          <a:p>
            <a:pPr eaLnBrk="1" hangingPunct="1"/>
            <a:endParaRPr lang="hr-HR" sz="2800" smtClean="0"/>
          </a:p>
          <a:p>
            <a:pPr eaLnBrk="1" hangingPunct="1"/>
            <a:r>
              <a:rPr lang="hr-HR" sz="2800" smtClean="0"/>
              <a:t>SUPSIDIJARNO PRAVILO:</a:t>
            </a:r>
          </a:p>
          <a:p>
            <a:pPr lvl="1" eaLnBrk="1" hangingPunct="1"/>
            <a:r>
              <a:rPr lang="hr-HR" sz="2400" smtClean="0"/>
              <a:t>društvenim se ugovorom može propisati poseban kvorum i/ili neka druga većina od one koja je propisana ZTD-om</a:t>
            </a:r>
          </a:p>
          <a:p>
            <a:pPr lvl="1" eaLnBrk="1" hangingPunct="1"/>
            <a:endParaRPr lang="hr-HR" sz="2400" smtClean="0"/>
          </a:p>
          <a:p>
            <a:pPr lvl="1" eaLnBrk="1" hangingPunct="1"/>
            <a:r>
              <a:rPr lang="hr-HR" sz="2400" smtClean="0"/>
              <a:t>opća granica govorila bi u korist toga da se ne može predvidjeti manja većina od obične</a:t>
            </a:r>
          </a:p>
          <a:p>
            <a:pPr eaLnBrk="1" hangingPunct="1"/>
            <a:endParaRPr lang="hr-HR" sz="2800" smtClean="0"/>
          </a:p>
          <a:p>
            <a:pPr eaLnBrk="1" hangingPunct="1">
              <a:buFont typeface="Arial" charset="0"/>
              <a:buNone/>
            </a:pPr>
            <a:endParaRPr lang="hr-HR" sz="2400" smtClean="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hr-HR" smtClean="0"/>
              <a:t>SKUPŠTINA D.O.O.-A</a:t>
            </a:r>
          </a:p>
        </p:txBody>
      </p:sp>
      <p:sp>
        <p:nvSpPr>
          <p:cNvPr id="37891" name="Content Placeholder 2"/>
          <p:cNvSpPr>
            <a:spLocks noGrp="1"/>
          </p:cNvSpPr>
          <p:nvPr>
            <p:ph idx="1"/>
          </p:nvPr>
        </p:nvSpPr>
        <p:spPr>
          <a:xfrm>
            <a:off x="428625" y="1357313"/>
            <a:ext cx="8229600" cy="4525962"/>
          </a:xfrm>
        </p:spPr>
        <p:txBody>
          <a:bodyPr>
            <a:normAutofit fontScale="92500"/>
          </a:bodyPr>
          <a:lstStyle/>
          <a:p>
            <a:pPr eaLnBrk="1" hangingPunct="1"/>
            <a:endParaRPr lang="hr-HR" sz="2800" smtClean="0"/>
          </a:p>
          <a:p>
            <a:pPr eaLnBrk="1" hangingPunct="1"/>
            <a:r>
              <a:rPr lang="hr-HR" sz="2800" smtClean="0"/>
              <a:t>pravo glasa pripada samo onome tko je valjani imatelj poslovnog udjela</a:t>
            </a:r>
          </a:p>
          <a:p>
            <a:pPr eaLnBrk="1" hangingPunct="1"/>
            <a:r>
              <a:rPr lang="hr-HR" sz="2800" smtClean="0"/>
              <a:t>pravo glasa ne ovisi o uplati temeljnog uloga</a:t>
            </a:r>
          </a:p>
          <a:p>
            <a:pPr eaLnBrk="1" hangingPunct="1"/>
            <a:r>
              <a:rPr lang="hr-HR" sz="2800" smtClean="0"/>
              <a:t>društvenim se ugovorom može utvrditi koliko glasova ima pojedini član društva, ali se pritom ne smije odstupiti od pravila da svaki član društva mora imati barem jedan glas (čl. 445. st. 3. ZTD-a)</a:t>
            </a:r>
          </a:p>
          <a:p>
            <a:pPr eaLnBrk="1" hangingPunct="1"/>
            <a:r>
              <a:rPr lang="hr-HR" sz="2800" smtClean="0"/>
              <a:t>čl. 445. st. 2. ZTD-a → supsidijarno zakonsko pravilo prema kojemu pravo na jedan glas daje svaki iznos temeljnog uloga od 200,00 kuna</a:t>
            </a:r>
            <a:endParaRPr lang="hr-HR" sz="2400" smtClean="0"/>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600" smtClean="0"/>
              <a:t>PRIMJER ZAGREBAČKOG HOLDINGA</a:t>
            </a:r>
            <a:br>
              <a:rPr lang="hr-HR" sz="2600" smtClean="0"/>
            </a:br>
            <a:r>
              <a:rPr lang="hr-HR" sz="2600" smtClean="0"/>
              <a:t> (iz Sudskog registra trgovačkih društava u RH, </a:t>
            </a:r>
            <a:r>
              <a:rPr lang="hr-HR" sz="2600" smtClean="0">
                <a:hlinkClick r:id="rId2"/>
              </a:rPr>
              <a:t>https://sudreg.pravosudje.hr/Sudreg/index.jsp</a:t>
            </a:r>
            <a:r>
              <a:rPr lang="hr-HR" sz="2600" smtClean="0"/>
              <a:t>)</a:t>
            </a:r>
            <a:endParaRPr lang="hr-HR" sz="2600"/>
          </a:p>
        </p:txBody>
      </p:sp>
      <p:sp>
        <p:nvSpPr>
          <p:cNvPr id="3" name="Content Placeholder 2"/>
          <p:cNvSpPr>
            <a:spLocks noGrp="1"/>
          </p:cNvSpPr>
          <p:nvPr>
            <p:ph idx="1"/>
          </p:nvPr>
        </p:nvSpPr>
        <p:spPr/>
        <p:txBody>
          <a:bodyPr>
            <a:normAutofit fontScale="70000" lnSpcReduction="20000"/>
          </a:bodyPr>
          <a:lstStyle/>
          <a:p>
            <a:r>
              <a:rPr lang="hr-HR" smtClean="0"/>
              <a:t>SUBJEKT</a:t>
            </a:r>
          </a:p>
          <a:p>
            <a:pPr lvl="1"/>
            <a:r>
              <a:rPr lang="hr-HR" smtClean="0"/>
              <a:t>ZAGREBAČKI HOLDING d.o.o.</a:t>
            </a:r>
          </a:p>
          <a:p>
            <a:endParaRPr lang="hr-HR" smtClean="0"/>
          </a:p>
          <a:p>
            <a:r>
              <a:rPr lang="hr-HR" smtClean="0"/>
              <a:t>TEMELJNI PODACI</a:t>
            </a:r>
          </a:p>
          <a:p>
            <a:pPr lvl="1"/>
            <a:r>
              <a:rPr lang="hr-HR" cap="small" smtClean="0"/>
              <a:t>Matični broj: </a:t>
            </a:r>
            <a:r>
              <a:rPr lang="hr-HR" smtClean="0"/>
              <a:t>080042653</a:t>
            </a:r>
          </a:p>
          <a:p>
            <a:pPr lvl="1"/>
            <a:r>
              <a:rPr lang="hr-HR" cap="small" smtClean="0"/>
              <a:t>OIB: </a:t>
            </a:r>
            <a:r>
              <a:rPr lang="hr-HR" smtClean="0"/>
              <a:t>85584865987</a:t>
            </a:r>
          </a:p>
          <a:p>
            <a:pPr lvl="1"/>
            <a:r>
              <a:rPr lang="hr-HR" cap="small" smtClean="0"/>
              <a:t>Registarski sud: </a:t>
            </a:r>
            <a:r>
              <a:rPr lang="hr-HR" smtClean="0"/>
              <a:t>Trgovački sud u Zagrebu</a:t>
            </a:r>
          </a:p>
          <a:p>
            <a:pPr lvl="1"/>
            <a:r>
              <a:rPr lang="hr-HR" cap="small" smtClean="0"/>
              <a:t>Tvrtka: </a:t>
            </a:r>
            <a:r>
              <a:rPr lang="hr-HR" smtClean="0"/>
              <a:t>ZAGREBAČKI HOLDING, društvo s ograničenom odgovornošću za javni prijevoz, opskrbu vodom, održavanje čistoće, putnička agencija, šport, upravljanje objektima i poslovanje nekretninama</a:t>
            </a:r>
          </a:p>
          <a:p>
            <a:pPr lvl="1"/>
            <a:r>
              <a:rPr lang="hr-HR" cap="small" smtClean="0"/>
              <a:t>Skraćena tvrtka: </a:t>
            </a:r>
            <a:r>
              <a:rPr lang="hr-HR" smtClean="0"/>
              <a:t>ZAGREBAČKI HOLDING d.o.o.</a:t>
            </a:r>
          </a:p>
          <a:p>
            <a:pPr lvl="1"/>
            <a:r>
              <a:rPr lang="hr-HR" cap="small" smtClean="0"/>
              <a:t>Sjedište: </a:t>
            </a:r>
            <a:r>
              <a:rPr lang="hr-HR" smtClean="0"/>
              <a:t>Zagreb, Ulica grada Vukovara 41</a:t>
            </a:r>
          </a:p>
          <a:p>
            <a:pPr lvl="1"/>
            <a:r>
              <a:rPr lang="hr-HR" cap="small" smtClean="0"/>
              <a:t>Pravni oblik: </a:t>
            </a:r>
            <a:r>
              <a:rPr lang="hr-HR" smtClean="0"/>
              <a:t>društvo s ograničenom odgovornošću</a:t>
            </a:r>
          </a:p>
          <a:p>
            <a:endParaRPr lang="hr-HR" smtClean="0"/>
          </a:p>
          <a:p>
            <a:r>
              <a:rPr lang="hr-HR" smtClean="0"/>
              <a:t>TEMELJNI KAPITAL</a:t>
            </a:r>
          </a:p>
          <a:p>
            <a:pPr lvl="1"/>
            <a:r>
              <a:rPr lang="hr-HR" smtClean="0"/>
              <a:t>4,208,629,000.00 kuna</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600" smtClean="0"/>
              <a:t>PRIMJER ZAGREBAČKOG HOLDINGA</a:t>
            </a:r>
            <a:br>
              <a:rPr lang="hr-HR" sz="2600" smtClean="0"/>
            </a:br>
            <a:r>
              <a:rPr lang="hr-HR" sz="2600" smtClean="0"/>
              <a:t> (</a:t>
            </a:r>
            <a:r>
              <a:rPr lang="hr-HR" sz="2800" smtClean="0">
                <a:hlinkClick r:id="rId2"/>
              </a:rPr>
              <a:t>http://www.zgh.hr/</a:t>
            </a:r>
            <a:r>
              <a:rPr lang="hr-HR" sz="2600" smtClean="0"/>
              <a:t>)</a:t>
            </a:r>
            <a:endParaRPr lang="hr-HR" sz="2600"/>
          </a:p>
        </p:txBody>
      </p:sp>
      <p:sp>
        <p:nvSpPr>
          <p:cNvPr id="3" name="Content Placeholder 2"/>
          <p:cNvSpPr>
            <a:spLocks noGrp="1"/>
          </p:cNvSpPr>
          <p:nvPr>
            <p:ph idx="1"/>
          </p:nvPr>
        </p:nvSpPr>
        <p:spPr/>
        <p:txBody>
          <a:bodyPr>
            <a:normAutofit fontScale="77500" lnSpcReduction="20000"/>
          </a:bodyPr>
          <a:lstStyle/>
          <a:p>
            <a:r>
              <a:rPr lang="hr-HR" cap="all" smtClean="0"/>
              <a:t>PREDSJEDNIK UPRAVE ZAGREBAČKOG HOLDINGA</a:t>
            </a:r>
          </a:p>
          <a:p>
            <a:pPr lvl="1"/>
            <a:r>
              <a:rPr lang="hr-HR" cap="all" smtClean="0"/>
              <a:t>ivo čović</a:t>
            </a:r>
          </a:p>
          <a:p>
            <a:pPr lvl="2"/>
            <a:r>
              <a:rPr lang="hr-HR" cap="all" smtClean="0"/>
              <a:t>Članovi Uprave</a:t>
            </a:r>
          </a:p>
          <a:p>
            <a:pPr lvl="3"/>
            <a:r>
              <a:rPr lang="hr-HR" cap="all" smtClean="0"/>
              <a:t>branimir delić</a:t>
            </a:r>
          </a:p>
          <a:p>
            <a:pPr lvl="3"/>
            <a:r>
              <a:rPr lang="hr-HR" cap="all" smtClean="0"/>
              <a:t>vlasta pavić</a:t>
            </a:r>
          </a:p>
          <a:p>
            <a:pPr lvl="3"/>
            <a:r>
              <a:rPr lang="hr-HR" cap="all" smtClean="0"/>
              <a:t>alenka košiša čičin-šain</a:t>
            </a:r>
          </a:p>
          <a:p>
            <a:pPr lvl="3"/>
            <a:r>
              <a:rPr lang="hr-HR" cap="all" smtClean="0"/>
              <a:t>damir novinić</a:t>
            </a:r>
          </a:p>
          <a:p>
            <a:endParaRPr lang="hr-HR" cap="all" smtClean="0"/>
          </a:p>
          <a:p>
            <a:r>
              <a:rPr lang="hr-HR" cap="all" smtClean="0"/>
              <a:t>PREDSJEDNIK NADZORNOG ODBORA ZAGREBAČKOG HOLDINGA</a:t>
            </a:r>
          </a:p>
          <a:p>
            <a:pPr lvl="1"/>
            <a:r>
              <a:rPr lang="hr-HR" cap="all" smtClean="0"/>
              <a:t>ivo družić</a:t>
            </a:r>
          </a:p>
          <a:p>
            <a:pPr lvl="2"/>
            <a:r>
              <a:rPr lang="hr-HR" cap="all" smtClean="0"/>
              <a:t>ZAMJENIK PREDSJEDNIKA NADZORNOG ODBORA</a:t>
            </a:r>
          </a:p>
          <a:p>
            <a:pPr lvl="3"/>
            <a:r>
              <a:rPr lang="hr-HR" cap="all" smtClean="0"/>
              <a:t>josip kregar</a:t>
            </a:r>
          </a:p>
          <a:p>
            <a:pPr lvl="4"/>
            <a:r>
              <a:rPr lang="hr-HR" cap="all" smtClean="0"/>
              <a:t>ČLANOVI NADZORNOG ODBORA</a:t>
            </a:r>
          </a:p>
          <a:p>
            <a:pPr lvl="6"/>
            <a:r>
              <a:rPr lang="hr-HR" smtClean="0"/>
              <a:t>DRAGAN KOVAČEVIČ</a:t>
            </a:r>
          </a:p>
          <a:p>
            <a:pPr lvl="6"/>
            <a:r>
              <a:rPr lang="hr-HR" smtClean="0"/>
              <a:t>ANĐELKA BUNETA</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600" smtClean="0"/>
              <a:t>PRIMJER ZAGREBAČKOG HOLDINGA</a:t>
            </a:r>
            <a:br>
              <a:rPr lang="hr-HR" sz="2600" smtClean="0"/>
            </a:br>
            <a:r>
              <a:rPr lang="hr-HR" sz="2600" smtClean="0"/>
              <a:t> (iz Sudskog registra trgovačkih društava u RH, </a:t>
            </a:r>
            <a:r>
              <a:rPr lang="hr-HR" sz="2600" smtClean="0">
                <a:hlinkClick r:id="rId2"/>
              </a:rPr>
              <a:t>https://sudreg.pravosudje.hr/Sudreg/index.jsp</a:t>
            </a:r>
            <a:r>
              <a:rPr lang="hr-HR" sz="2600" smtClean="0"/>
              <a:t>)</a:t>
            </a:r>
            <a:endParaRPr lang="hr-HR" sz="2600"/>
          </a:p>
        </p:txBody>
      </p:sp>
      <p:sp>
        <p:nvSpPr>
          <p:cNvPr id="3" name="Content Placeholder 2"/>
          <p:cNvSpPr>
            <a:spLocks noGrp="1"/>
          </p:cNvSpPr>
          <p:nvPr>
            <p:ph idx="1"/>
          </p:nvPr>
        </p:nvSpPr>
        <p:spPr/>
        <p:txBody>
          <a:bodyPr>
            <a:normAutofit/>
          </a:bodyPr>
          <a:lstStyle/>
          <a:p>
            <a:r>
              <a:rPr lang="hr-HR" smtClean="0"/>
              <a:t>ČLANOVI DRUŠTVA – OSNIVAČI</a:t>
            </a:r>
          </a:p>
          <a:p>
            <a:pPr lvl="1"/>
            <a:endParaRPr lang="pl-PL" cap="small" smtClean="0"/>
          </a:p>
          <a:p>
            <a:pPr lvl="1"/>
            <a:r>
              <a:rPr lang="pl-PL" cap="small" smtClean="0"/>
              <a:t>Grad Zagreb</a:t>
            </a:r>
          </a:p>
          <a:p>
            <a:pPr lvl="1"/>
            <a:r>
              <a:rPr lang="pl-PL" cap="small" smtClean="0"/>
              <a:t>Funkcija </a:t>
            </a:r>
            <a:r>
              <a:rPr lang="pl-PL" smtClean="0"/>
              <a:t>– jedini osnivač d. o. o.</a:t>
            </a:r>
            <a:endParaRPr lang="hr-HR" smtClean="0"/>
          </a:p>
          <a:p>
            <a:endParaRPr lang="hr-HR" smtClean="0"/>
          </a:p>
          <a:p>
            <a:pPr>
              <a:buNone/>
            </a:pPr>
            <a:endParaRPr lang="hr-HR" smtClean="0"/>
          </a:p>
          <a:p>
            <a:r>
              <a:rPr lang="hr-HR" smtClean="0"/>
              <a:t>TKO ČINI SKUPŠTINU ZAGREBAČKOG HOLDINGA d.o.o.?</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pl-PL" sz="2500" smtClean="0"/>
              <a:t>Zakon o lokalnoj i područnoj (regionalnoj) samoupravi</a:t>
            </a:r>
            <a:br>
              <a:rPr lang="pl-PL" sz="2500" smtClean="0"/>
            </a:br>
            <a:r>
              <a:rPr lang="pl-PL" sz="2500" smtClean="0"/>
              <a:t>(NN </a:t>
            </a:r>
            <a:r>
              <a:rPr lang="hr-HR" sz="2500" smtClean="0"/>
              <a:t>33/01, 60/01, 106/03, 129/05, 109/07, 125/08)</a:t>
            </a:r>
            <a:endParaRPr lang="hr-HR" sz="2500"/>
          </a:p>
        </p:txBody>
      </p:sp>
      <p:sp>
        <p:nvSpPr>
          <p:cNvPr id="3" name="Content Placeholder 2"/>
          <p:cNvSpPr>
            <a:spLocks noGrp="1"/>
          </p:cNvSpPr>
          <p:nvPr>
            <p:ph idx="1"/>
          </p:nvPr>
        </p:nvSpPr>
        <p:spPr/>
        <p:txBody>
          <a:bodyPr>
            <a:normAutofit/>
          </a:bodyPr>
          <a:lstStyle/>
          <a:p>
            <a:endParaRPr lang="hr-HR" smtClean="0"/>
          </a:p>
          <a:p>
            <a:r>
              <a:rPr lang="hr-HR" smtClean="0"/>
              <a:t>Odredba čl. 42 </a:t>
            </a:r>
            <a:r>
              <a:rPr lang="pl-PL" smtClean="0"/>
              <a:t>Zakona o lokalnoj i </a:t>
            </a:r>
            <a:br>
              <a:rPr lang="pl-PL" smtClean="0"/>
            </a:br>
            <a:r>
              <a:rPr lang="pl-PL" smtClean="0"/>
              <a:t>područnoj (regionalnoj) samoupravi</a:t>
            </a:r>
            <a:endParaRPr lang="hr-HR" smtClean="0"/>
          </a:p>
          <a:p>
            <a:pPr lvl="1"/>
            <a:endParaRPr lang="hr-HR" smtClean="0"/>
          </a:p>
          <a:p>
            <a:pPr lvl="1"/>
            <a:endParaRPr lang="hr-HR" smtClean="0"/>
          </a:p>
          <a:p>
            <a:pPr lvl="1"/>
            <a:r>
              <a:rPr lang="hr-HR" smtClean="0"/>
              <a:t>Općinski načelnik, gradonačelnik, odnosno župan zastupa općinu, grad, odnosno županiju.</a:t>
            </a:r>
          </a:p>
          <a:p>
            <a:endParaRPr lang="hr-HR" smtClean="0"/>
          </a:p>
          <a:p>
            <a:endParaRPr lang="hr-HR" smtClean="0"/>
          </a:p>
          <a:p>
            <a:endParaRPr lang="hr-HR" smtClean="0"/>
          </a:p>
          <a:p>
            <a:endParaRPr lang="hr-HR" smtClean="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600" smtClean="0"/>
              <a:t>PRIMJER ZAGREBAČKOG HOLDINGA</a:t>
            </a:r>
            <a:br>
              <a:rPr lang="hr-HR" sz="2600" smtClean="0"/>
            </a:br>
            <a:r>
              <a:rPr lang="hr-HR" sz="2600" smtClean="0"/>
              <a:t> (</a:t>
            </a:r>
            <a:r>
              <a:rPr lang="hr-HR" sz="2800" smtClean="0">
                <a:hlinkClick r:id="rId2"/>
              </a:rPr>
              <a:t>http://www.zgh.hr/</a:t>
            </a:r>
            <a:r>
              <a:rPr lang="hr-HR" sz="2600" smtClean="0"/>
              <a:t>)</a:t>
            </a:r>
            <a:endParaRPr lang="hr-HR" sz="2600"/>
          </a:p>
        </p:txBody>
      </p:sp>
      <p:sp>
        <p:nvSpPr>
          <p:cNvPr id="3" name="Content Placeholder 2"/>
          <p:cNvSpPr>
            <a:spLocks noGrp="1"/>
          </p:cNvSpPr>
          <p:nvPr>
            <p:ph idx="1"/>
          </p:nvPr>
        </p:nvSpPr>
        <p:spPr/>
        <p:txBody>
          <a:bodyPr>
            <a:normAutofit fontScale="77500" lnSpcReduction="20000"/>
          </a:bodyPr>
          <a:lstStyle/>
          <a:p>
            <a:r>
              <a:rPr lang="hr-HR" smtClean="0"/>
              <a:t>Skupština trgovačkog društva Zagrebački holding d.o.o.</a:t>
            </a:r>
          </a:p>
          <a:p>
            <a:endParaRPr lang="hr-HR" smtClean="0"/>
          </a:p>
          <a:p>
            <a:pPr lvl="1"/>
            <a:r>
              <a:rPr lang="hr-HR" b="1" smtClean="0"/>
              <a:t>Milan Bandić</a:t>
            </a:r>
            <a:r>
              <a:rPr lang="hr-HR" smtClean="0"/>
              <a:t>, predsjednik</a:t>
            </a:r>
          </a:p>
          <a:p>
            <a:pPr lvl="1"/>
            <a:r>
              <a:rPr lang="hr-HR" b="1" smtClean="0"/>
              <a:t>Miran Martinac</a:t>
            </a:r>
            <a:r>
              <a:rPr lang="hr-HR" smtClean="0"/>
              <a:t>, zamjenik predsjednika</a:t>
            </a:r>
          </a:p>
          <a:p>
            <a:pPr lvl="1"/>
            <a:r>
              <a:rPr lang="hr-HR" b="1" smtClean="0"/>
              <a:t>Boris Šprem</a:t>
            </a:r>
            <a:r>
              <a:rPr lang="hr-HR" smtClean="0"/>
              <a:t>, član</a:t>
            </a:r>
          </a:p>
          <a:p>
            <a:pPr lvl="1"/>
            <a:r>
              <a:rPr lang="hr-HR" b="1" smtClean="0"/>
              <a:t>Mirela Holy</a:t>
            </a:r>
            <a:r>
              <a:rPr lang="hr-HR" smtClean="0"/>
              <a:t>, članica</a:t>
            </a:r>
          </a:p>
          <a:p>
            <a:pPr lvl="1"/>
            <a:r>
              <a:rPr lang="hr-HR" b="1" smtClean="0"/>
              <a:t>Jurica Meić</a:t>
            </a:r>
            <a:r>
              <a:rPr lang="hr-HR" smtClean="0"/>
              <a:t>, član</a:t>
            </a:r>
          </a:p>
          <a:p>
            <a:pPr lvl="1"/>
            <a:r>
              <a:rPr lang="hr-HR" b="1" smtClean="0"/>
              <a:t>Tatjana Holjevac</a:t>
            </a:r>
            <a:r>
              <a:rPr lang="hr-HR" smtClean="0"/>
              <a:t>, članica</a:t>
            </a:r>
          </a:p>
          <a:p>
            <a:pPr lvl="1"/>
            <a:r>
              <a:rPr lang="hr-HR" b="1" smtClean="0"/>
              <a:t>Vesna Brezić</a:t>
            </a:r>
            <a:r>
              <a:rPr lang="hr-HR" smtClean="0"/>
              <a:t>, članica</a:t>
            </a:r>
          </a:p>
          <a:p>
            <a:pPr lvl="1"/>
            <a:r>
              <a:rPr lang="hr-HR" b="1" smtClean="0"/>
              <a:t>Jasen Mesić</a:t>
            </a:r>
            <a:r>
              <a:rPr lang="hr-HR" smtClean="0"/>
              <a:t>, član</a:t>
            </a:r>
          </a:p>
          <a:p>
            <a:pPr lvl="1"/>
            <a:r>
              <a:rPr lang="hr-HR" b="1" smtClean="0"/>
              <a:t>Velimir Srića</a:t>
            </a:r>
            <a:r>
              <a:rPr lang="hr-HR" smtClean="0"/>
              <a:t>, član</a:t>
            </a:r>
          </a:p>
          <a:p>
            <a:pPr lvl="1"/>
            <a:r>
              <a:rPr lang="hr-HR" b="1" smtClean="0"/>
              <a:t>Radimir Čačić</a:t>
            </a:r>
            <a:r>
              <a:rPr lang="hr-HR" smtClean="0"/>
              <a:t>, član</a:t>
            </a:r>
          </a:p>
          <a:p>
            <a:pPr lvl="1"/>
            <a:r>
              <a:rPr lang="hr-HR" b="1" smtClean="0"/>
              <a:t>Darinko Kosor</a:t>
            </a:r>
            <a:r>
              <a:rPr lang="hr-HR" smtClean="0"/>
              <a:t>, član</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400" smtClean="0"/>
              <a:t>PRIOPĆENJE SA PRVE SJEDNICE USTAVNOG SUDA REPUBLIKE HRVATSKE održane 17. ožujka 2010. </a:t>
            </a:r>
            <a:br>
              <a:rPr lang="hr-HR" sz="2400" smtClean="0"/>
            </a:br>
            <a:r>
              <a:rPr lang="hr-HR" sz="2400" smtClean="0">
                <a:hlinkClick r:id="rId2"/>
              </a:rPr>
              <a:t>http://www.usud.hr/uploads/priopcenje01-10.pdf</a:t>
            </a:r>
            <a:endParaRPr lang="hr-HR" sz="2400"/>
          </a:p>
        </p:txBody>
      </p:sp>
      <p:sp>
        <p:nvSpPr>
          <p:cNvPr id="3" name="Content Placeholder 2"/>
          <p:cNvSpPr>
            <a:spLocks noGrp="1"/>
          </p:cNvSpPr>
          <p:nvPr>
            <p:ph idx="1"/>
          </p:nvPr>
        </p:nvSpPr>
        <p:spPr/>
        <p:txBody>
          <a:bodyPr/>
          <a:lstStyle/>
          <a:p>
            <a:endParaRPr lang="hr-HR" smtClean="0"/>
          </a:p>
          <a:p>
            <a:r>
              <a:rPr lang="hr-HR" smtClean="0"/>
              <a:t>Postupak za ocjenu suglasnosti s Ustavom i zakonom članka 18. stavka 2. i članka 49. stavak 1. točke 9. alineje 3. Statuta Grada Belog Manastira ("Službeni glasnik Grada Belog Manastira" broj 4/09. i 6/09.) </a:t>
            </a:r>
          </a:p>
          <a:p>
            <a:pPr lvl="1"/>
            <a:r>
              <a:rPr lang="hr-HR" smtClean="0"/>
              <a:t>ustavnosudski predmet broj: U-II-38101/2009</a:t>
            </a:r>
          </a:p>
          <a:p>
            <a:pPr lvl="1"/>
            <a:endParaRPr lang="hr-HR" smtClean="0"/>
          </a:p>
          <a:p>
            <a:pPr lvl="2"/>
            <a:r>
              <a:rPr lang="hr-HR" smtClean="0">
                <a:hlinkClick r:id="rId3"/>
              </a:rPr>
              <a:t>http://www.beli-manastir.hr/sgl.htm</a:t>
            </a:r>
            <a:endParaRPr lang="hr-H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mtClean="0"/>
              <a:t>STATUT GRADA BELOG MANASTIRA</a:t>
            </a:r>
            <a:endParaRPr lang="hr-HR"/>
          </a:p>
        </p:txBody>
      </p:sp>
      <p:sp>
        <p:nvSpPr>
          <p:cNvPr id="3" name="Content Placeholder 2"/>
          <p:cNvSpPr>
            <a:spLocks noGrp="1"/>
          </p:cNvSpPr>
          <p:nvPr>
            <p:ph idx="1"/>
          </p:nvPr>
        </p:nvSpPr>
        <p:spPr/>
        <p:txBody>
          <a:bodyPr>
            <a:normAutofit fontScale="92500" lnSpcReduction="10000"/>
          </a:bodyPr>
          <a:lstStyle/>
          <a:p>
            <a:r>
              <a:rPr lang="hr-HR" smtClean="0"/>
              <a:t>Čl. 18. st. 2. Statuta</a:t>
            </a:r>
          </a:p>
          <a:p>
            <a:pPr lvl="1"/>
            <a:r>
              <a:rPr lang="hr-HR" smtClean="0"/>
              <a:t>Gradsko vijeće u okviru svojih nadležnosti, imenuje i razrješava članove upravnih vijeća, odnosno odbora i javnih ustanova, tvrtki i drugih pravnih osoba iz stavka 1. ovoga članka</a:t>
            </a:r>
            <a:r>
              <a:rPr lang="pl-PL" smtClean="0"/>
              <a:t>.</a:t>
            </a:r>
            <a:endParaRPr lang="hr-HR" smtClean="0"/>
          </a:p>
          <a:p>
            <a:endParaRPr lang="hr-HR" smtClean="0"/>
          </a:p>
          <a:p>
            <a:r>
              <a:rPr lang="hr-HR" smtClean="0"/>
              <a:t>Čl. 49. st. 1. t. 9. alineja 3. Statuta</a:t>
            </a:r>
          </a:p>
          <a:p>
            <a:pPr lvl="1"/>
            <a:r>
              <a:rPr lang="hr-HR" smtClean="0"/>
              <a:t>Gradsko vijeće obavlja izbor, imenovanja i razrješenja </a:t>
            </a:r>
            <a:r>
              <a:rPr lang="sv-SE" smtClean="0"/>
              <a:t>predstavnika Grada Belog Manastira u skupštinama</a:t>
            </a:r>
            <a:r>
              <a:rPr lang="hr-HR" smtClean="0"/>
              <a:t> trgovačkih društava u kojima je Grad suvlasnik vlasničkih udjela te u upravnim vijećima ustanova </a:t>
            </a:r>
            <a:r>
              <a:rPr lang="nn-NO" smtClean="0"/>
              <a:t>kojih je Grad Beli Manastir osniva</a:t>
            </a:r>
            <a:r>
              <a:rPr lang="hr-HR" smtClean="0"/>
              <a:t>č</a:t>
            </a:r>
            <a:endParaRPr lang="hr-H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400" smtClean="0"/>
              <a:t>PRIOPĆENJE SA PRVE SJEDNICE USTAVNOG SUDA REPUBLIKE HRVATSKE održane 17. ožujka 2010. </a:t>
            </a:r>
            <a:br>
              <a:rPr lang="hr-HR" sz="2400" smtClean="0"/>
            </a:br>
            <a:r>
              <a:rPr lang="hr-HR" sz="2400" smtClean="0">
                <a:hlinkClick r:id="rId2"/>
              </a:rPr>
              <a:t>http://www.usud.hr/uploads/priopcenje01-10.pdf</a:t>
            </a:r>
            <a:endParaRPr lang="hr-HR" sz="2400"/>
          </a:p>
        </p:txBody>
      </p:sp>
      <p:sp>
        <p:nvSpPr>
          <p:cNvPr id="3" name="Content Placeholder 2"/>
          <p:cNvSpPr>
            <a:spLocks noGrp="1"/>
          </p:cNvSpPr>
          <p:nvPr>
            <p:ph idx="1"/>
          </p:nvPr>
        </p:nvSpPr>
        <p:spPr/>
        <p:txBody>
          <a:bodyPr/>
          <a:lstStyle/>
          <a:p>
            <a:endParaRPr lang="hr-HR" i="1" smtClean="0"/>
          </a:p>
          <a:p>
            <a:pPr>
              <a:buNone/>
            </a:pPr>
            <a:r>
              <a:rPr lang="hr-HR" i="1" smtClean="0"/>
              <a:t>	Ustavni sud donio je Rješenje kojim nije prihvatio prijedloge za pokretanje postupka za ocjenu suglasnosti s Ustavom i zakonom osporenih članka 18. stavka 2. i članka 49. stavak 1. točke 9. alineje 3. Statuta Grada Belog Manastira.</a:t>
            </a:r>
            <a:endParaRPr lang="hr-HR"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hr-HR" smtClean="0"/>
              <a:t>TEMELJNI ULOZI</a:t>
            </a:r>
          </a:p>
        </p:txBody>
      </p:sp>
      <p:sp>
        <p:nvSpPr>
          <p:cNvPr id="13315" name="Content Placeholder 2"/>
          <p:cNvSpPr>
            <a:spLocks noGrp="1"/>
          </p:cNvSpPr>
          <p:nvPr>
            <p:ph idx="1"/>
          </p:nvPr>
        </p:nvSpPr>
        <p:spPr/>
        <p:txBody>
          <a:bodyPr/>
          <a:lstStyle/>
          <a:p>
            <a:r>
              <a:rPr lang="hr-HR" sz="2900" smtClean="0"/>
              <a:t>temeljni ulog je iznos onoga što član društva mora uložiti u društvo s naslova uplate u temeljni kapital društva</a:t>
            </a:r>
          </a:p>
          <a:p>
            <a:r>
              <a:rPr lang="hr-HR" sz="2900" smtClean="0"/>
              <a:t>temeljni kapital podijeljen je na temeljne uloge, koji ne moraju biti jednaki</a:t>
            </a:r>
          </a:p>
          <a:p>
            <a:r>
              <a:rPr lang="hr-HR" sz="2900" smtClean="0"/>
              <a:t>zbroj svih temeljnih uloga mora odgovarati iznosu temeljnog kapitala društva</a:t>
            </a:r>
          </a:p>
          <a:p>
            <a:r>
              <a:rPr lang="hr-HR" sz="2900" smtClean="0"/>
              <a:t>temeljni ulog ne može biti manji od 200,00 kn i mora biti izražen cijelim brojem koji je višekratnik broja 100</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400" smtClean="0"/>
              <a:t>PRIOPĆENJE SA PRVE SJEDNICE USTAVNOG SUDA REPUBLIKE HRVATSKE održane 17. ožujka 2010. </a:t>
            </a:r>
            <a:br>
              <a:rPr lang="hr-HR" sz="2400" smtClean="0"/>
            </a:br>
            <a:r>
              <a:rPr lang="hr-HR" sz="2400" smtClean="0">
                <a:hlinkClick r:id="rId2"/>
              </a:rPr>
              <a:t>http://www.usud.hr/uploads/priopcenje01-10.pdf</a:t>
            </a:r>
            <a:endParaRPr lang="hr-HR" sz="2400"/>
          </a:p>
        </p:txBody>
      </p:sp>
      <p:sp>
        <p:nvSpPr>
          <p:cNvPr id="3" name="Content Placeholder 2"/>
          <p:cNvSpPr>
            <a:spLocks noGrp="1"/>
          </p:cNvSpPr>
          <p:nvPr>
            <p:ph idx="1"/>
          </p:nvPr>
        </p:nvSpPr>
        <p:spPr/>
        <p:txBody>
          <a:bodyPr>
            <a:normAutofit fontScale="70000" lnSpcReduction="20000"/>
          </a:bodyPr>
          <a:lstStyle/>
          <a:p>
            <a:pPr>
              <a:buNone/>
            </a:pPr>
            <a:r>
              <a:rPr lang="hr-HR" i="1" smtClean="0"/>
              <a:t>	U provedenom postupku Ustavni sud je utvrdio da Zakon o lokalnoj i područnoj (regionalnoj) samoupravi ne propisuje tijelo nadležno za imenovanje odnosno razrješenje članova, predstavnika ili poslovodnih organa u upravnim vijećima javnih ustanova, trgovačkih društava ili drugih pravnih osoba kojih je osnivač, vlasnik ili član jedinica lokalne samouprave. </a:t>
            </a:r>
          </a:p>
          <a:p>
            <a:pPr>
              <a:buNone/>
            </a:pPr>
            <a:endParaRPr lang="hr-HR" i="1" smtClean="0"/>
          </a:p>
          <a:p>
            <a:pPr>
              <a:buNone/>
            </a:pPr>
            <a:r>
              <a:rPr lang="hr-HR" i="1" smtClean="0"/>
              <a:t>	To pitanje Zakon prepušta statutima jedinica lokalne samouprave, pa je u tom smislu riječ o pitanju koje sam zakonodavac smatra samoupravnim rezervatom. U tom smislu nije osnovana tvrdnja da općinski načelnici, gradonačelnici odnosno župani imaju zakonsku ovlast izbora, imenovanja ili razrješenja osoba čije je djelovanje od interesa za jedinicu lokalne samouprave, odnosno da im je ta ovlast inherentna s obzirom na narav poslova koje obavljaju. </a:t>
            </a:r>
            <a:endParaRPr lang="hr-HR" i="1"/>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400" smtClean="0"/>
              <a:t>PRIOPĆENJE SA PRVE SJEDNICE USTAVNOG SUDA REPUBLIKE HRVATSKE održane 17. ožujka 2010. </a:t>
            </a:r>
            <a:br>
              <a:rPr lang="hr-HR" sz="2400" smtClean="0"/>
            </a:br>
            <a:r>
              <a:rPr lang="hr-HR" sz="2400" smtClean="0">
                <a:hlinkClick r:id="rId2"/>
              </a:rPr>
              <a:t>http://www.usud.hr/uploads/priopcenje01-10.pdf</a:t>
            </a:r>
            <a:endParaRPr lang="hr-HR" sz="2400"/>
          </a:p>
        </p:txBody>
      </p:sp>
      <p:sp>
        <p:nvSpPr>
          <p:cNvPr id="3" name="Content Placeholder 2"/>
          <p:cNvSpPr>
            <a:spLocks noGrp="1"/>
          </p:cNvSpPr>
          <p:nvPr>
            <p:ph idx="1"/>
          </p:nvPr>
        </p:nvSpPr>
        <p:spPr/>
        <p:txBody>
          <a:bodyPr>
            <a:normAutofit fontScale="77500" lnSpcReduction="20000"/>
          </a:bodyPr>
          <a:lstStyle/>
          <a:p>
            <a:pPr>
              <a:buNone/>
            </a:pPr>
            <a:r>
              <a:rPr lang="hr-HR" i="1" smtClean="0"/>
              <a:t>	</a:t>
            </a:r>
          </a:p>
          <a:p>
            <a:pPr>
              <a:buNone/>
            </a:pPr>
            <a:r>
              <a:rPr lang="hr-HR" i="1" smtClean="0"/>
              <a:t>	Člankom 42. ZLP(R)S-a propisano je da općinski načelnik, gradonačelnik odnosno župan zastupaju općinu, grad odnosno županiju. Ovlast zastupanja u smislu članka 42. ZLP(R)S-a, međutim, ne obuhvaća ovlast imenovanja članova i predstavnika jedinice lokalne samouprave u skupštinama odnosno u upravnim vijećima trgovačkih društava odnosno javnih ustanova kojima je osnivač jedinica lokalne samouprave. Pravo zastupanja jedinice lokalne samouprave odnosi se na zakonsko zastupanje tih jedinica "prema van" (primjerice, na sudu, prema trećima osobama, drugim državnim i javnim tijelima, itd.). </a:t>
            </a:r>
            <a:endParaRPr lang="hr-HR" i="1"/>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400" smtClean="0"/>
              <a:t>PRIOPĆENJE SA PRVE SJEDNICE USTAVNOG SUDA REPUBLIKE HRVATSKE održane 17. ožujka 2010. </a:t>
            </a:r>
            <a:br>
              <a:rPr lang="hr-HR" sz="2400" smtClean="0"/>
            </a:br>
            <a:r>
              <a:rPr lang="hr-HR" sz="2400" smtClean="0">
                <a:hlinkClick r:id="rId2"/>
              </a:rPr>
              <a:t>http://www.usud.hr/uploads/priopcenje01-10.pdf</a:t>
            </a:r>
            <a:endParaRPr lang="hr-HR" sz="2400"/>
          </a:p>
        </p:txBody>
      </p:sp>
      <p:sp>
        <p:nvSpPr>
          <p:cNvPr id="3" name="Content Placeholder 2"/>
          <p:cNvSpPr>
            <a:spLocks noGrp="1"/>
          </p:cNvSpPr>
          <p:nvPr>
            <p:ph idx="1"/>
          </p:nvPr>
        </p:nvSpPr>
        <p:spPr/>
        <p:txBody>
          <a:bodyPr>
            <a:noAutofit/>
          </a:bodyPr>
          <a:lstStyle/>
          <a:p>
            <a:pPr>
              <a:buNone/>
            </a:pPr>
            <a:r>
              <a:rPr lang="hr-HR" sz="2200" i="1" smtClean="0"/>
              <a:t>	Ustavni sud ističe kako se pravo na lokalnu samoupravu ostvaruje preko lokalnog predstavničkog tijela (članak 132. Ustava). Zakonodavac je priznao pravo općinskom vijeću, gradskom vijeću, županijskoj skupštini odnosno Gradskoj skupštini Grada Zagreba da u statutu odredi tijelo nadležno za izbor odnosno razrješenje predstavnika te jedinice u upravnim vijećima ili skupštinama navedenih pravnih osoba. Hoće li se statutom ta nadležnost priznati predstavničkom tijelu ili općinskom načelniku, gradonačelniku odnosno županu stvar je odluke svakog pojedinog predstavničkoga tijela. Statutarno određenje da je za taj posao nadležno jedno od tih dviju tijela ne može se osporavati s aspekta zakonitosti, a ponajmanje ustavnosti.</a:t>
            </a:r>
            <a:endParaRPr lang="hr-HR" sz="2200" i="1"/>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400" smtClean="0"/>
              <a:t>PRIOPĆENJE SA PRVE SJEDNICE USTAVNOG SUDA REPUBLIKE HRVATSKE održane 17. ožujka 2010. </a:t>
            </a:r>
            <a:br>
              <a:rPr lang="hr-HR" sz="2400" smtClean="0"/>
            </a:br>
            <a:r>
              <a:rPr lang="hr-HR" sz="2400" smtClean="0">
                <a:hlinkClick r:id="rId2"/>
              </a:rPr>
              <a:t>http://www.usud.hr/uploads/priopcenje01-10.pdf</a:t>
            </a:r>
            <a:endParaRPr lang="hr-HR" sz="2400"/>
          </a:p>
        </p:txBody>
      </p:sp>
      <p:sp>
        <p:nvSpPr>
          <p:cNvPr id="3" name="Content Placeholder 2"/>
          <p:cNvSpPr>
            <a:spLocks noGrp="1"/>
          </p:cNvSpPr>
          <p:nvPr>
            <p:ph idx="1"/>
          </p:nvPr>
        </p:nvSpPr>
        <p:spPr/>
        <p:txBody>
          <a:bodyPr>
            <a:noAutofit/>
          </a:bodyPr>
          <a:lstStyle/>
          <a:p>
            <a:pPr>
              <a:buNone/>
            </a:pPr>
            <a:r>
              <a:rPr lang="hr-HR" sz="2500" i="1" smtClean="0"/>
              <a:t>	Iz navedenih je razloga Ustavni sud utvrdio da je prijedlog za pokretanje postupka za ocjenu suglasnosti s Ustavom i zakonom članka 18. stavka 2. i članka 49. točke 9. alineje 3. Statuta Grada Belog Manastira neosnovan. </a:t>
            </a:r>
          </a:p>
          <a:p>
            <a:endParaRPr lang="hr-HR" sz="2500" i="1" smtClean="0"/>
          </a:p>
          <a:p>
            <a:pPr>
              <a:buNone/>
            </a:pPr>
            <a:r>
              <a:rPr lang="hr-HR" sz="2500" i="1" smtClean="0"/>
              <a:t>	Ustavni sud napominje da su pravna stajališta izražena u ovom rješenju opće pravne naravi i obvezujuća su za sve jedinice lokalne samouprave u kojima već postoji ili će se eventualno pojaviti problem koji je bio predmet ispitivanja u ovom ustavnosudskom postupku.</a:t>
            </a:r>
            <a:endParaRPr lang="hr-HR" sz="2500" i="1"/>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sz="2200" b="1" smtClean="0"/>
              <a:t>STATUT GRADA ZAGREBA</a:t>
            </a:r>
            <a:r>
              <a:rPr lang="hr-HR" sz="2200" smtClean="0"/>
              <a:t/>
            </a:r>
            <a:br>
              <a:rPr lang="hr-HR" sz="2200" smtClean="0"/>
            </a:br>
            <a:r>
              <a:rPr lang="hr-HR" sz="2200" smtClean="0"/>
              <a:t>(Sl. glasnik grada Zagreba br. 19/99, 19/01, 20/01 – pročišćeni tekst, 10/04, 18/05, 2/06, 18/06, 7/09, 16/09, 25/09)</a:t>
            </a:r>
            <a:endParaRPr lang="hr-HR" sz="2200"/>
          </a:p>
        </p:txBody>
      </p:sp>
      <p:sp>
        <p:nvSpPr>
          <p:cNvPr id="3" name="Content Placeholder 2"/>
          <p:cNvSpPr>
            <a:spLocks noGrp="1"/>
          </p:cNvSpPr>
          <p:nvPr>
            <p:ph idx="1"/>
          </p:nvPr>
        </p:nvSpPr>
        <p:spPr/>
        <p:txBody>
          <a:bodyPr>
            <a:normAutofit/>
          </a:bodyPr>
          <a:lstStyle/>
          <a:p>
            <a:endParaRPr lang="hr-HR" smtClean="0"/>
          </a:p>
          <a:p>
            <a:r>
              <a:rPr lang="hr-HR" smtClean="0"/>
              <a:t>Odredba čl. 38. st. 1. t. 21 Statuta :</a:t>
            </a:r>
          </a:p>
          <a:p>
            <a:pPr lvl="1"/>
            <a:endParaRPr lang="hr-HR" smtClean="0"/>
          </a:p>
          <a:p>
            <a:pPr lvl="1"/>
            <a:r>
              <a:rPr lang="hr-HR" smtClean="0"/>
              <a:t>Gradska skupština odlučuje o sastavu skupština u trgovačkim društvima u kojima Grad Zagreb ima sto posto uloga te određuje predstavnike Grada Zagreba u skupštinama trgovačkih društava u kojima Grad zagreb nema sto posto uloga</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pPr eaLnBrk="1" hangingPunct="1"/>
            <a:r>
              <a:rPr lang="hr-HR" smtClean="0"/>
              <a:t>UPRAVA D.O.O.-A</a:t>
            </a:r>
          </a:p>
        </p:txBody>
      </p:sp>
      <p:sp>
        <p:nvSpPr>
          <p:cNvPr id="38915" name="Content Placeholder 2"/>
          <p:cNvSpPr>
            <a:spLocks noGrp="1"/>
          </p:cNvSpPr>
          <p:nvPr>
            <p:ph idx="1"/>
          </p:nvPr>
        </p:nvSpPr>
        <p:spPr>
          <a:xfrm>
            <a:off x="428625" y="1357313"/>
            <a:ext cx="8229600" cy="4525962"/>
          </a:xfrm>
        </p:spPr>
        <p:txBody>
          <a:bodyPr>
            <a:normAutofit fontScale="92500"/>
          </a:bodyPr>
          <a:lstStyle/>
          <a:p>
            <a:pPr eaLnBrk="1" hangingPunct="1"/>
            <a:endParaRPr lang="hr-HR" sz="2800" smtClean="0"/>
          </a:p>
          <a:p>
            <a:pPr eaLnBrk="1" hangingPunct="1"/>
            <a:r>
              <a:rPr lang="hr-HR" sz="2800" smtClean="0"/>
              <a:t>uprava vodi poslove društva u skladu s društvenim ugovorom, odlukama članova društva i obveznim uputama skupštine i nadzornog, odnosno upravnog odbora ako ga društvo ima (čl. 422. st. 2.)</a:t>
            </a:r>
          </a:p>
          <a:p>
            <a:pPr lvl="1" eaLnBrk="1" hangingPunct="1"/>
            <a:endParaRPr lang="hr-HR" sz="2400" smtClean="0"/>
          </a:p>
          <a:p>
            <a:pPr lvl="1" eaLnBrk="1" hangingPunct="1"/>
            <a:r>
              <a:rPr lang="hr-HR" sz="2400" smtClean="0"/>
              <a:t>uprava je organ koji izražava volju d.o.o.-a prema trećima i putem kojega se izražava poslovna sposobnost d.o.o.-a</a:t>
            </a:r>
          </a:p>
          <a:p>
            <a:pPr eaLnBrk="1" hangingPunct="1"/>
            <a:endParaRPr lang="hr-HR" sz="2800" smtClean="0"/>
          </a:p>
          <a:p>
            <a:pPr eaLnBrk="1" hangingPunct="1"/>
            <a:r>
              <a:rPr lang="hr-HR" sz="2800" smtClean="0"/>
              <a:t>sastoji se od jednog ili više direktora (čl. 422. st. 1.)</a:t>
            </a:r>
          </a:p>
        </p:txBody>
      </p:sp>
    </p:spTree>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hr-HR" smtClean="0"/>
              <a:t>UPRAVA D.O.O.-A</a:t>
            </a:r>
          </a:p>
        </p:txBody>
      </p:sp>
      <p:sp>
        <p:nvSpPr>
          <p:cNvPr id="39939" name="Content Placeholder 2"/>
          <p:cNvSpPr>
            <a:spLocks noGrp="1"/>
          </p:cNvSpPr>
          <p:nvPr>
            <p:ph idx="1"/>
          </p:nvPr>
        </p:nvSpPr>
        <p:spPr>
          <a:xfrm>
            <a:off x="428625" y="1357313"/>
            <a:ext cx="8229600" cy="4525962"/>
          </a:xfrm>
        </p:spPr>
        <p:txBody>
          <a:bodyPr>
            <a:normAutofit lnSpcReduction="10000"/>
          </a:bodyPr>
          <a:lstStyle/>
          <a:p>
            <a:pPr eaLnBrk="1" hangingPunct="1"/>
            <a:endParaRPr lang="hr-HR" sz="2800" smtClean="0"/>
          </a:p>
          <a:p>
            <a:pPr eaLnBrk="1" hangingPunct="1"/>
            <a:r>
              <a:rPr lang="hr-HR" sz="2800" smtClean="0"/>
              <a:t>IMENOVANJE ČLANOVA UPRAVE → područje djelovanja SKUPŠTINE, ako se ta ovlast društvenim ugovor ne da nekome drugome</a:t>
            </a:r>
          </a:p>
          <a:p>
            <a:pPr eaLnBrk="1" hangingPunct="1"/>
            <a:endParaRPr lang="hr-HR" sz="2800" smtClean="0"/>
          </a:p>
          <a:p>
            <a:pPr lvl="1" eaLnBrk="1" hangingPunct="1"/>
            <a:r>
              <a:rPr lang="hr-HR" sz="2400" smtClean="0"/>
              <a:t>društvenim ugovorom</a:t>
            </a:r>
          </a:p>
          <a:p>
            <a:pPr lvl="1" eaLnBrk="1" hangingPunct="1"/>
            <a:endParaRPr lang="hr-HR" sz="2400" smtClean="0"/>
          </a:p>
          <a:p>
            <a:pPr lvl="1" eaLnBrk="1" hangingPunct="1"/>
            <a:r>
              <a:rPr lang="hr-HR" sz="2400" smtClean="0"/>
              <a:t>odlukom osoba koje su ovlaštene za imenovanje članova uprave (nadzorni odbor – ako ga društvo ima; neko tijelo unutar društva – npr. savjet, kolegij i sl.; član društva; javnopravno tijelo)</a:t>
            </a:r>
          </a:p>
        </p:txBody>
      </p:sp>
    </p:spTree>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pPr eaLnBrk="1" hangingPunct="1"/>
            <a:r>
              <a:rPr lang="hr-HR" smtClean="0"/>
              <a:t>UPRAVA D.O.O.-A</a:t>
            </a:r>
          </a:p>
        </p:txBody>
      </p:sp>
      <p:sp>
        <p:nvSpPr>
          <p:cNvPr id="40963" name="Content Placeholder 2"/>
          <p:cNvSpPr>
            <a:spLocks noGrp="1"/>
          </p:cNvSpPr>
          <p:nvPr>
            <p:ph idx="1"/>
          </p:nvPr>
        </p:nvSpPr>
        <p:spPr>
          <a:xfrm>
            <a:off x="428625" y="1357313"/>
            <a:ext cx="8229600" cy="4525962"/>
          </a:xfrm>
        </p:spPr>
        <p:txBody>
          <a:bodyPr/>
          <a:lstStyle/>
          <a:p>
            <a:pPr eaLnBrk="1" hangingPunct="1"/>
            <a:endParaRPr lang="hr-HR" sz="2800" smtClean="0"/>
          </a:p>
          <a:p>
            <a:pPr eaLnBrk="1" hangingPunct="1"/>
            <a:r>
              <a:rPr lang="hr-HR" sz="2800" smtClean="0"/>
              <a:t>DRUŠTVENIM SE UGOVOROM MOŽE:</a:t>
            </a:r>
          </a:p>
          <a:p>
            <a:pPr lvl="1" eaLnBrk="1" hangingPunct="1"/>
            <a:endParaRPr lang="hr-HR" sz="2400" smtClean="0"/>
          </a:p>
          <a:p>
            <a:pPr lvl="1" eaLnBrk="1" hangingPunct="1"/>
            <a:r>
              <a:rPr lang="hr-HR" sz="2400" smtClean="0"/>
              <a:t>odrediti broj članova uprave - imenovati jednog ili više članova društva</a:t>
            </a:r>
          </a:p>
          <a:p>
            <a:pPr lvl="1" eaLnBrk="1" hangingPunct="1"/>
            <a:r>
              <a:rPr lang="hr-HR" sz="2400" smtClean="0"/>
              <a:t>odrediti vrijeme na koje se član društva imenuje članom uprave</a:t>
            </a:r>
          </a:p>
          <a:p>
            <a:pPr lvl="1" eaLnBrk="1" hangingPunct="1"/>
            <a:r>
              <a:rPr lang="hr-HR" sz="2400" smtClean="0"/>
              <a:t>u upravu se mogu imenovati i osobe koje nisu članovi društva</a:t>
            </a:r>
          </a:p>
          <a:p>
            <a:pPr lvl="1" eaLnBrk="1" hangingPunct="1"/>
            <a:r>
              <a:rPr lang="hr-HR" sz="2400" smtClean="0"/>
              <a:t>odrediti da se član uprave može opozvati ako za to postoji važan razlog</a:t>
            </a:r>
          </a:p>
        </p:txBody>
      </p:sp>
    </p:spTree>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hr-HR" smtClean="0"/>
              <a:t>UPRAVA D.O.O.-A</a:t>
            </a:r>
          </a:p>
        </p:txBody>
      </p:sp>
      <p:sp>
        <p:nvSpPr>
          <p:cNvPr id="9219" name="Content Placeholder 2"/>
          <p:cNvSpPr>
            <a:spLocks noGrp="1"/>
          </p:cNvSpPr>
          <p:nvPr>
            <p:ph idx="1"/>
          </p:nvPr>
        </p:nvSpPr>
        <p:spPr>
          <a:xfrm>
            <a:off x="428625" y="1357313"/>
            <a:ext cx="8229600" cy="4525962"/>
          </a:xfrm>
        </p:spPr>
        <p:txBody>
          <a:bodyPr>
            <a:normAutofit fontScale="92500" lnSpcReduction="20000"/>
          </a:bodyPr>
          <a:lstStyle/>
          <a:p>
            <a:pPr eaLnBrk="1" hangingPunct="1"/>
            <a:endParaRPr lang="hr-HR" sz="2600" smtClean="0"/>
          </a:p>
          <a:p>
            <a:pPr eaLnBrk="1" hangingPunct="1"/>
            <a:r>
              <a:rPr lang="hr-HR" sz="2600" smtClean="0"/>
              <a:t>ODNOS DRUŠTVA I ČLANOVA UPRAVE</a:t>
            </a:r>
          </a:p>
          <a:p>
            <a:pPr marL="914400" lvl="1" indent="-457200" eaLnBrk="1" hangingPunct="1">
              <a:buFont typeface="Calibri" pitchFamily="34" charset="0"/>
              <a:buAutoNum type="arabicParenR"/>
            </a:pPr>
            <a:r>
              <a:rPr lang="hr-HR" sz="2400" smtClean="0"/>
              <a:t>odnos na statusnopravnoj osnovi</a:t>
            </a:r>
          </a:p>
          <a:p>
            <a:pPr lvl="2" eaLnBrk="1" hangingPunct="1"/>
            <a:r>
              <a:rPr lang="hr-HR" sz="2000" smtClean="0"/>
              <a:t>proizlazi iz imenovanja člana uprave od strane onoga koji je za to ovlašten</a:t>
            </a:r>
          </a:p>
          <a:p>
            <a:pPr marL="914400" lvl="1" indent="-457200" eaLnBrk="1" hangingPunct="1">
              <a:buFont typeface="Calibri" pitchFamily="34" charset="0"/>
              <a:buAutoNum type="arabicParenR"/>
            </a:pPr>
            <a:r>
              <a:rPr lang="hr-HR" sz="2400" smtClean="0"/>
              <a:t>odnos na ugovornoj (obveznopravnoj) osnovi</a:t>
            </a:r>
          </a:p>
          <a:p>
            <a:pPr lvl="2" eaLnBrk="1" hangingPunct="1"/>
            <a:r>
              <a:rPr lang="hr-HR" sz="2000" smtClean="0"/>
              <a:t>proizlazi iz ugovora o obavljanju poslova člana uprave u upravi, kojega član uprave sklapa sa d.o.o.-om</a:t>
            </a:r>
          </a:p>
          <a:p>
            <a:pPr eaLnBrk="1" hangingPunct="1"/>
            <a:endParaRPr lang="hr-HR" sz="2600" smtClean="0"/>
          </a:p>
          <a:p>
            <a:pPr eaLnBrk="1" hangingPunct="1"/>
            <a:r>
              <a:rPr lang="hr-HR" sz="2600" smtClean="0"/>
              <a:t>ČL. 424. ST. 1. ZTD-A</a:t>
            </a:r>
          </a:p>
          <a:p>
            <a:pPr marL="914400" lvl="1" indent="-457200" eaLnBrk="1" hangingPunct="1"/>
            <a:r>
              <a:rPr lang="hr-HR" sz="2000" smtClean="0"/>
              <a:t>Članovi društva mogu svojom odlukom u svako doba opozvati članove uprave. Ako je društvenim ugovorom predviđeno da članove uprave imenuje nadzorni, odnosno upravni odbor, on je, nije li tim ugovorom drukčije određeno, ovlašten i za opoziv njihova imenovanja. </a:t>
            </a:r>
            <a:r>
              <a:rPr lang="hr-HR" sz="2000" u="sng" smtClean="0"/>
              <a:t>To nema utjecaja na pravo članova uprave iz ugovora koje su oni sklopili s društvom.</a:t>
            </a:r>
          </a:p>
          <a:p>
            <a:pPr lvl="2" eaLnBrk="1" hangingPunct="1"/>
            <a:endParaRPr lang="hr-HR" sz="2000" smtClean="0"/>
          </a:p>
        </p:txBody>
      </p:sp>
    </p:spTree>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hr-HR" smtClean="0"/>
              <a:t>UPRAVA D.O.O.-A</a:t>
            </a:r>
          </a:p>
        </p:txBody>
      </p:sp>
      <p:sp>
        <p:nvSpPr>
          <p:cNvPr id="43011" name="Content Placeholder 2"/>
          <p:cNvSpPr>
            <a:spLocks noGrp="1"/>
          </p:cNvSpPr>
          <p:nvPr>
            <p:ph idx="1"/>
          </p:nvPr>
        </p:nvSpPr>
        <p:spPr>
          <a:xfrm>
            <a:off x="428625" y="1357313"/>
            <a:ext cx="8229600" cy="4525962"/>
          </a:xfrm>
        </p:spPr>
        <p:txBody>
          <a:bodyPr>
            <a:normAutofit fontScale="92500"/>
          </a:bodyPr>
          <a:lstStyle/>
          <a:p>
            <a:pPr eaLnBrk="1" hangingPunct="1"/>
            <a:endParaRPr lang="hr-HR" sz="2800" smtClean="0"/>
          </a:p>
          <a:p>
            <a:pPr eaLnBrk="1" hangingPunct="1"/>
            <a:r>
              <a:rPr lang="hr-HR" sz="2800" smtClean="0"/>
              <a:t>OVLASTI UPRAVE</a:t>
            </a:r>
          </a:p>
          <a:p>
            <a:pPr lvl="1" eaLnBrk="1" hangingPunct="1"/>
            <a:endParaRPr lang="hr-HR" sz="2400" smtClean="0"/>
          </a:p>
          <a:p>
            <a:pPr lvl="1" eaLnBrk="1" hangingPunct="1"/>
            <a:r>
              <a:rPr lang="hr-HR" sz="2400" smtClean="0"/>
              <a:t>vođenje poslova društva (čl. 422 ZTD-a)</a:t>
            </a:r>
          </a:p>
          <a:p>
            <a:pPr lvl="1" eaLnBrk="1" hangingPunct="1"/>
            <a:endParaRPr lang="hr-HR" sz="2400" smtClean="0"/>
          </a:p>
          <a:p>
            <a:pPr lvl="1" eaLnBrk="1" hangingPunct="1"/>
            <a:r>
              <a:rPr lang="hr-HR" sz="2400" smtClean="0"/>
              <a:t>zastupanje društva (čl. 426 ZTD-a)</a:t>
            </a:r>
          </a:p>
          <a:p>
            <a:pPr lvl="1" eaLnBrk="1" hangingPunct="1"/>
            <a:endParaRPr lang="hr-HR" sz="2400" smtClean="0"/>
          </a:p>
          <a:p>
            <a:pPr lvl="1" eaLnBrk="1" hangingPunct="1"/>
            <a:r>
              <a:rPr lang="hr-HR" sz="2400" smtClean="0"/>
              <a:t>uredno vođenje poslovnih knjiga društva i izrađivanje financijskih izvještaja društva (čl. 428 ZTD-a)</a:t>
            </a:r>
          </a:p>
          <a:p>
            <a:pPr lvl="1" eaLnBrk="1" hangingPunct="1"/>
            <a:endParaRPr lang="hr-HR" sz="2400" smtClean="0"/>
          </a:p>
          <a:p>
            <a:pPr lvl="1" eaLnBrk="1" hangingPunct="1"/>
            <a:r>
              <a:rPr lang="hr-HR" sz="2400" smtClean="0"/>
              <a:t>vođenje knjige poslovnih udjela (čl. 410. st. 1. ZTD-a)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hr-HR" smtClean="0"/>
              <a:t>TEMELJNI ULOZI</a:t>
            </a:r>
          </a:p>
        </p:txBody>
      </p:sp>
      <p:sp>
        <p:nvSpPr>
          <p:cNvPr id="14339" name="Content Placeholder 2"/>
          <p:cNvSpPr>
            <a:spLocks noGrp="1"/>
          </p:cNvSpPr>
          <p:nvPr>
            <p:ph idx="1"/>
          </p:nvPr>
        </p:nvSpPr>
        <p:spPr/>
        <p:txBody>
          <a:bodyPr>
            <a:normAutofit lnSpcReduction="10000"/>
          </a:bodyPr>
          <a:lstStyle/>
          <a:p>
            <a:r>
              <a:rPr lang="hr-HR" sz="3000" smtClean="0"/>
              <a:t>čl. 390. st. 3. ZTD-a</a:t>
            </a:r>
          </a:p>
          <a:p>
            <a:pPr lvl="1"/>
            <a:r>
              <a:rPr lang="hr-HR" sz="2600" smtClean="0"/>
              <a:t>… </a:t>
            </a:r>
            <a:r>
              <a:rPr lang="hr-HR" sz="2400" smtClean="0"/>
              <a:t>Ako je vrijednost uloga u stvarima i u pravima u vrijeme podnošenja prijave za upis društva u sudski registar manja od vrijednosti temeljnoga uloga koji se time ulaže, razlika do visine tako izraženoga temeljnoga uloga mora se uplatiti u novcu.</a:t>
            </a:r>
          </a:p>
          <a:p>
            <a:r>
              <a:rPr lang="hr-HR" sz="3000" smtClean="0"/>
              <a:t>ZABRANA IZDAVANJA TEMELJNIH ULOGA ISPOD PARI</a:t>
            </a:r>
          </a:p>
          <a:p>
            <a:pPr lvl="1"/>
            <a:r>
              <a:rPr lang="hr-HR" sz="2600" smtClean="0"/>
              <a:t>ako se izda temeljni ulog ispod pari, registarski sud ne bi smio upisati takvo društvo u sudski registar</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hr-HR" smtClean="0"/>
              <a:t>UPRAVA D.O.O.-A</a:t>
            </a:r>
          </a:p>
        </p:txBody>
      </p:sp>
      <p:sp>
        <p:nvSpPr>
          <p:cNvPr id="44035" name="Content Placeholder 2"/>
          <p:cNvSpPr>
            <a:spLocks noGrp="1"/>
          </p:cNvSpPr>
          <p:nvPr>
            <p:ph idx="1"/>
          </p:nvPr>
        </p:nvSpPr>
        <p:spPr>
          <a:xfrm>
            <a:off x="428625" y="1357313"/>
            <a:ext cx="8229600" cy="4525962"/>
          </a:xfrm>
        </p:spPr>
        <p:txBody>
          <a:bodyPr>
            <a:normAutofit fontScale="92500"/>
          </a:bodyPr>
          <a:lstStyle/>
          <a:p>
            <a:pPr eaLnBrk="1" hangingPunct="1"/>
            <a:endParaRPr lang="hr-HR" sz="2800" smtClean="0"/>
          </a:p>
          <a:p>
            <a:pPr eaLnBrk="1" hangingPunct="1"/>
            <a:r>
              <a:rPr lang="hr-HR" sz="2800" smtClean="0"/>
              <a:t>NAČIN RADA UPRAVE (čl. 422 ZTD-a)</a:t>
            </a:r>
          </a:p>
          <a:p>
            <a:pPr lvl="1" eaLnBrk="1" hangingPunct="1"/>
            <a:r>
              <a:rPr lang="hr-HR" sz="2400" smtClean="0"/>
              <a:t>način rada uprave propisuje se društvenim ugovorom</a:t>
            </a:r>
          </a:p>
          <a:p>
            <a:pPr lvl="1" eaLnBrk="1" hangingPunct="1"/>
            <a:r>
              <a:rPr lang="hr-HR" sz="2400" smtClean="0"/>
              <a:t>supsidijarno (zakonsko) rješenje: ako društvenim ugovorom nije drugačije određeno, svi članovi zajedno poduzimaju radnje potrebne za vođenje poslova društva, osim ako postoji opasnost od toga da se radnje pravodobno ne poduzmu (tzv. skupno vođenje poslova – zajedničko sudjelovanje i suglasnost u odlučivanju)</a:t>
            </a:r>
          </a:p>
          <a:p>
            <a:pPr lvl="1" eaLnBrk="1" hangingPunct="1"/>
            <a:r>
              <a:rPr lang="hr-HR" sz="2400" smtClean="0"/>
              <a:t>ako neka pitanja glede načina rada uprave nisu uređena niti društvenim ugovorom niti zakonom, može ih urediti uprava posebnim aktom koji u tu svrhu donosi</a:t>
            </a:r>
          </a:p>
          <a:p>
            <a:pPr lvl="1" eaLnBrk="1" hangingPunct="1"/>
            <a:endParaRPr lang="hr-HR" sz="2000" smtClean="0"/>
          </a:p>
        </p:txBody>
      </p:sp>
    </p:spTree>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hr-HR" smtClean="0"/>
              <a:t>NADZORNI ODBOR D.O.O.-A</a:t>
            </a:r>
          </a:p>
        </p:txBody>
      </p:sp>
      <p:sp>
        <p:nvSpPr>
          <p:cNvPr id="45059" name="Content Placeholder 2"/>
          <p:cNvSpPr>
            <a:spLocks noGrp="1"/>
          </p:cNvSpPr>
          <p:nvPr>
            <p:ph idx="1"/>
          </p:nvPr>
        </p:nvSpPr>
        <p:spPr>
          <a:xfrm>
            <a:off x="428625" y="1357313"/>
            <a:ext cx="8229600" cy="4525962"/>
          </a:xfrm>
        </p:spPr>
        <p:txBody>
          <a:bodyPr>
            <a:normAutofit fontScale="92500" lnSpcReduction="10000"/>
          </a:bodyPr>
          <a:lstStyle/>
          <a:p>
            <a:pPr eaLnBrk="1" hangingPunct="1"/>
            <a:r>
              <a:rPr lang="hr-HR" sz="2000" u="sng" smtClean="0"/>
              <a:t>NADZORNI ODBOR JE FAKULTATIVNI ORGAN, KOJI JE OBVEZAN SAMO:</a:t>
            </a:r>
          </a:p>
          <a:p>
            <a:pPr lvl="1" eaLnBrk="1" hangingPunct="1"/>
            <a:r>
              <a:rPr lang="hr-HR" sz="2000" smtClean="0"/>
              <a:t>ako je prosječan broj zaposlenih u godini veći od 200</a:t>
            </a:r>
          </a:p>
          <a:p>
            <a:pPr lvl="1" eaLnBrk="1" hangingPunct="1"/>
            <a:r>
              <a:rPr lang="hr-HR" sz="2000" smtClean="0"/>
              <a:t>ako je to za društvo koje obavlja određenu djelatnost propisano posebnim zakonom</a:t>
            </a:r>
          </a:p>
          <a:p>
            <a:pPr lvl="1" eaLnBrk="1" hangingPunct="1"/>
            <a:r>
              <a:rPr lang="hr-HR" sz="2000" smtClean="0"/>
              <a:t>ako je temeljni kapital društva veći od 600.000,00 kuna i ono ima više od 50 članova</a:t>
            </a:r>
          </a:p>
          <a:p>
            <a:pPr lvl="1" eaLnBrk="1" hangingPunct="1"/>
            <a:r>
              <a:rPr lang="hr-HR" sz="2000" smtClean="0"/>
              <a:t>ako društvo jedinstveno vodi dionička društva ili društva s ograničenom odgovornošću koja moraju imati nadzorni, odnosno upravni odbor ili s više od 50% sudjeluje u njima s neposrednim udjelom u temeljnom kapitalu a u oba slučaja je broj zaposlenih u nekome od društava ili u svim društvima zajedno u prosjeku veći od 200</a:t>
            </a:r>
          </a:p>
          <a:p>
            <a:pPr lvl="1" eaLnBrk="1" hangingPunct="1"/>
            <a:r>
              <a:rPr lang="hr-HR" sz="2000" smtClean="0"/>
              <a:t>ako je društvo komplementar u komanditnom društvu a prosječan broj zaposlenih u društvu i u komanditnom društvu je zajedno veći od 200.</a:t>
            </a:r>
          </a:p>
        </p:txBody>
      </p:sp>
    </p:spTree>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hr-HR" smtClean="0"/>
              <a:t>NADZORNI ODBOR D.O.O.-A</a:t>
            </a:r>
          </a:p>
        </p:txBody>
      </p:sp>
      <p:sp>
        <p:nvSpPr>
          <p:cNvPr id="46083" name="Content Placeholder 2"/>
          <p:cNvSpPr>
            <a:spLocks noGrp="1"/>
          </p:cNvSpPr>
          <p:nvPr>
            <p:ph idx="1"/>
          </p:nvPr>
        </p:nvSpPr>
        <p:spPr>
          <a:xfrm>
            <a:off x="428625" y="1357313"/>
            <a:ext cx="8229600" cy="4525962"/>
          </a:xfrm>
        </p:spPr>
        <p:txBody>
          <a:bodyPr/>
          <a:lstStyle/>
          <a:p>
            <a:pPr eaLnBrk="1" hangingPunct="1"/>
            <a:r>
              <a:rPr lang="hr-HR" sz="2000" u="sng" smtClean="0"/>
              <a:t>NADZORNI ODBOR JE FAKULTATIVNI ORGAN, KOJI JE OBVEZAN SAMO</a:t>
            </a:r>
          </a:p>
          <a:p>
            <a:pPr eaLnBrk="1" hangingPunct="1"/>
            <a:endParaRPr lang="hr-HR" sz="2000" u="sng" smtClean="0"/>
          </a:p>
          <a:p>
            <a:pPr eaLnBrk="1" hangingPunct="1"/>
            <a:endParaRPr lang="hr-HR" sz="2000" smtClean="0"/>
          </a:p>
          <a:p>
            <a:pPr eaLnBrk="1" hangingPunct="1"/>
            <a:r>
              <a:rPr lang="hr-HR" sz="2000" smtClean="0"/>
              <a:t>ČL. 166. ST. 1. ZAKONA O RADU (</a:t>
            </a:r>
            <a:r>
              <a:rPr lang="hr-HR" sz="2000" i="1" smtClean="0"/>
              <a:t>Predstavnici radnika u nadzornom odboru</a:t>
            </a:r>
            <a:r>
              <a:rPr lang="hr-HR" sz="2000" smtClean="0"/>
              <a:t>)</a:t>
            </a:r>
          </a:p>
          <a:p>
            <a:pPr eaLnBrk="1" hangingPunct="1"/>
            <a:endParaRPr lang="hr-HR" sz="2000" smtClean="0"/>
          </a:p>
          <a:p>
            <a:pPr lvl="1" eaLnBrk="1" hangingPunct="1"/>
            <a:r>
              <a:rPr lang="hr-HR" sz="2000" smtClean="0"/>
              <a:t>U trgovačkom društvu u kojem je zaposleno više od 200 radnika, kao i u trgovačkom društvu koje je preko 25% u vlasništvu Republike Hrvatske ili jedinice lokalne i područne (regionalne) samouprave te u javnim ustanovama, neovisno o broju zaposlenih radnika u tom društvu, odnosno ustanovi jedan član nadzornog odbora, odnosno drugog odgovarajućeg tijela, mora biti predstavnik radnika.</a:t>
            </a:r>
            <a:endParaRPr lang="hr-HR" sz="2000" u="sng" smtClean="0"/>
          </a:p>
        </p:txBody>
      </p:sp>
    </p:spTree>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hr-HR" smtClean="0"/>
              <a:t>NADZORNI ODBOR D.O.O.-A</a:t>
            </a:r>
          </a:p>
        </p:txBody>
      </p:sp>
      <p:sp>
        <p:nvSpPr>
          <p:cNvPr id="47107" name="Content Placeholder 2"/>
          <p:cNvSpPr>
            <a:spLocks noGrp="1"/>
          </p:cNvSpPr>
          <p:nvPr>
            <p:ph idx="1"/>
          </p:nvPr>
        </p:nvSpPr>
        <p:spPr>
          <a:xfrm>
            <a:off x="428625" y="1357313"/>
            <a:ext cx="8229600" cy="4525962"/>
          </a:xfrm>
        </p:spPr>
        <p:txBody>
          <a:bodyPr/>
          <a:lstStyle/>
          <a:p>
            <a:pPr eaLnBrk="1" hangingPunct="1"/>
            <a:r>
              <a:rPr lang="hr-HR" sz="2600" smtClean="0"/>
              <a:t>nadzire vođenje poslova društva</a:t>
            </a:r>
          </a:p>
          <a:p>
            <a:pPr eaLnBrk="1" hangingPunct="1"/>
            <a:r>
              <a:rPr lang="hr-HR" sz="2600" smtClean="0"/>
              <a:t>prvenstveno savjetodavna i nadzorna funkcija</a:t>
            </a:r>
          </a:p>
          <a:p>
            <a:pPr eaLnBrk="1" hangingPunct="1"/>
            <a:r>
              <a:rPr lang="hr-HR" sz="2600" smtClean="0"/>
              <a:t>ima ovlast davanja obveznih uputa upravi d.o.o.-a</a:t>
            </a:r>
          </a:p>
          <a:p>
            <a:pPr lvl="1" eaLnBrk="1" hangingPunct="1"/>
            <a:r>
              <a:rPr lang="hr-HR" sz="2600" smtClean="0"/>
              <a:t>čl. 427. st. 1. ZTD-a: </a:t>
            </a:r>
            <a:r>
              <a:rPr lang="hr-HR" sz="2600" i="1" smtClean="0"/>
              <a:t>Članovi uprave moraju poštivati ograničenja ovlasti za zastupanje postavljena društvenim ugovorom, odlukom članova društva i obveznim uputama nadzornog, odnosno upravnog odbora.</a:t>
            </a:r>
          </a:p>
          <a:p>
            <a:pPr eaLnBrk="1" hangingPunct="1"/>
            <a:r>
              <a:rPr lang="hr-HR" sz="2600" smtClean="0"/>
              <a:t>društvenim se ugovorom može predvidjeti da se određeni poslovni obavljaju uz suglasnost nadzornog odbora</a:t>
            </a:r>
          </a:p>
          <a:p>
            <a:pPr eaLnBrk="1" hangingPunct="1"/>
            <a:endParaRPr lang="hr-HR" sz="2600" smtClean="0"/>
          </a:p>
        </p:txBody>
      </p:sp>
    </p:spTree>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hr-HR" smtClean="0"/>
              <a:t>NADZORNI ODBOR D.O.O.-A</a:t>
            </a:r>
          </a:p>
        </p:txBody>
      </p:sp>
      <p:sp>
        <p:nvSpPr>
          <p:cNvPr id="48131" name="Content Placeholder 2"/>
          <p:cNvSpPr>
            <a:spLocks noGrp="1"/>
          </p:cNvSpPr>
          <p:nvPr>
            <p:ph idx="1"/>
          </p:nvPr>
        </p:nvSpPr>
        <p:spPr/>
        <p:txBody>
          <a:bodyPr>
            <a:normAutofit lnSpcReduction="10000"/>
          </a:bodyPr>
          <a:lstStyle/>
          <a:p>
            <a:r>
              <a:rPr lang="hr-HR" smtClean="0"/>
              <a:t>Nadzorni, odnosno upravni odbor sastoji se od tri člana (čl. 435 ZTD-a). </a:t>
            </a:r>
          </a:p>
          <a:p>
            <a:r>
              <a:rPr lang="hr-HR" smtClean="0"/>
              <a:t>Društvenim ugovorom može se odrediti da nadzorni, odnosno upravni odbor ima više članova ali njihov broj mora biti neparan. </a:t>
            </a:r>
          </a:p>
          <a:p>
            <a:r>
              <a:rPr lang="hr-HR" smtClean="0"/>
              <a:t>U nadzorni odbor članovi se mogu birati (društveni ugovor) ili imenovati (Zakon o radu kada je riječ o imenovanju predstavnika radnika u nadzorni odbor)</a:t>
            </a:r>
          </a:p>
          <a:p>
            <a:endParaRPr lang="hr-HR" smtClean="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hr-HR" smtClean="0"/>
              <a:t>NADZORNI ODBOR D.O.O.-A</a:t>
            </a:r>
          </a:p>
        </p:txBody>
      </p:sp>
      <p:sp>
        <p:nvSpPr>
          <p:cNvPr id="49155" name="Content Placeholder 2"/>
          <p:cNvSpPr>
            <a:spLocks noGrp="1"/>
          </p:cNvSpPr>
          <p:nvPr>
            <p:ph idx="1"/>
          </p:nvPr>
        </p:nvSpPr>
        <p:spPr/>
        <p:txBody>
          <a:bodyPr/>
          <a:lstStyle/>
          <a:p>
            <a:endParaRPr lang="hr-HR" smtClean="0"/>
          </a:p>
          <a:p>
            <a:r>
              <a:rPr lang="hr-HR" smtClean="0"/>
              <a:t>ako nije drugačije propisano društvenim ugovorom, kvorum čini polovina propisanog broja članova nadzornog odbora, ali ne manje od tri</a:t>
            </a:r>
          </a:p>
          <a:p>
            <a:endParaRPr lang="hr-HR" smtClean="0"/>
          </a:p>
          <a:p>
            <a:r>
              <a:rPr lang="hr-HR" smtClean="0"/>
              <a:t>za donošenje odluke potrebna je većina danih glasova</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normAutofit fontScale="90000"/>
          </a:bodyPr>
          <a:lstStyle/>
          <a:p>
            <a:r>
              <a:rPr lang="hr-HR" smtClean="0"/>
              <a:t>IZMJENA DRUŠTVENOG UGOVORA</a:t>
            </a:r>
          </a:p>
        </p:txBody>
      </p:sp>
      <p:sp>
        <p:nvSpPr>
          <p:cNvPr id="50179" name="Content Placeholder 2"/>
          <p:cNvSpPr>
            <a:spLocks noGrp="1"/>
          </p:cNvSpPr>
          <p:nvPr>
            <p:ph idx="1"/>
          </p:nvPr>
        </p:nvSpPr>
        <p:spPr/>
        <p:txBody>
          <a:bodyPr/>
          <a:lstStyle/>
          <a:p>
            <a:r>
              <a:rPr lang="hr-HR" smtClean="0"/>
              <a:t>odredbe društvenog ugovora</a:t>
            </a:r>
          </a:p>
          <a:p>
            <a:pPr lvl="1"/>
            <a:r>
              <a:rPr lang="hr-HR" smtClean="0"/>
              <a:t>materijalne (prave) odredbe</a:t>
            </a:r>
          </a:p>
          <a:p>
            <a:pPr lvl="2"/>
            <a:r>
              <a:rPr lang="hr-HR" smtClean="0"/>
              <a:t>odnos društva i članova u vezi sa članstvom u društvu, koje se mogu urediti SAMO društvenim ugovorom (njihov unos u društveni ugovor ima konstitutivno značenje)</a:t>
            </a:r>
          </a:p>
          <a:p>
            <a:pPr lvl="1"/>
            <a:r>
              <a:rPr lang="hr-HR" smtClean="0"/>
              <a:t>formalne (neprave) odredbe</a:t>
            </a:r>
          </a:p>
          <a:p>
            <a:pPr lvl="2"/>
            <a:r>
              <a:rPr lang="hr-HR" smtClean="0"/>
              <a:t>odnosi unutar društva i u vezi s njim, i drugi odnosi članova za čiju se valjanost NE TRAŽI da se moraju nalaziti u društvenom ugovoru</a:t>
            </a:r>
          </a:p>
          <a:p>
            <a:endParaRPr lang="hr-HR" smtClean="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normAutofit fontScale="90000"/>
          </a:bodyPr>
          <a:lstStyle/>
          <a:p>
            <a:r>
              <a:rPr lang="hr-HR" smtClean="0"/>
              <a:t>IZMJENA DRUŠTVENOG UGOVORA</a:t>
            </a:r>
          </a:p>
        </p:txBody>
      </p:sp>
      <p:sp>
        <p:nvSpPr>
          <p:cNvPr id="51203" name="Content Placeholder 2"/>
          <p:cNvSpPr>
            <a:spLocks noGrp="1"/>
          </p:cNvSpPr>
          <p:nvPr>
            <p:ph idx="1"/>
          </p:nvPr>
        </p:nvSpPr>
        <p:spPr/>
        <p:txBody>
          <a:bodyPr>
            <a:normAutofit lnSpcReduction="10000"/>
          </a:bodyPr>
          <a:lstStyle/>
          <a:p>
            <a:r>
              <a:rPr lang="hr-HR" sz="2800" u="sng" smtClean="0"/>
              <a:t>čl. 454. st. 1. ZTD-a:</a:t>
            </a:r>
            <a:r>
              <a:rPr lang="hr-HR" sz="2800" smtClean="0"/>
              <a:t> Društveni ugovor može se izmijeniti samo odlukom članova društva. Odluka mora biti u obliku javnobilježničkog akta, privatne isprave koju potvrdi javni bilježnik ili javnobilježničkog zapisnika. </a:t>
            </a:r>
          </a:p>
          <a:p>
            <a:r>
              <a:rPr lang="hr-HR" sz="2800" u="sng" smtClean="0"/>
              <a:t>čl. 454. st. 2. ZTD-a:</a:t>
            </a:r>
            <a:r>
              <a:rPr lang="hr-HR" sz="2800" smtClean="0"/>
              <a:t> Odluka o izmjeni nema učinka dok se ne upiše u sudski registar.</a:t>
            </a:r>
          </a:p>
          <a:p>
            <a:pPr lvl="1"/>
            <a:r>
              <a:rPr lang="hr-HR" sz="2400" smtClean="0"/>
              <a:t>iako se izmjenom društvenog ugovora smatra svaka izmjena ili dopuna njegovih odredbi, stroge pretpostavke iz čl. 454 ZTD-a traže se samo u odnosu na izmjene i dopune MATERIJALNIH (PRAVIH) odredaba društvenog ugovora</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normAutofit fontScale="90000"/>
          </a:bodyPr>
          <a:lstStyle/>
          <a:p>
            <a:r>
              <a:rPr lang="hr-HR" smtClean="0"/>
              <a:t>IZMJENA DRUŠTVENOG UGOVORA</a:t>
            </a:r>
          </a:p>
        </p:txBody>
      </p:sp>
      <p:sp>
        <p:nvSpPr>
          <p:cNvPr id="52227" name="Content Placeholder 2"/>
          <p:cNvSpPr>
            <a:spLocks noGrp="1"/>
          </p:cNvSpPr>
          <p:nvPr>
            <p:ph idx="1"/>
          </p:nvPr>
        </p:nvSpPr>
        <p:spPr/>
        <p:txBody>
          <a:bodyPr/>
          <a:lstStyle/>
          <a:p>
            <a:r>
              <a:rPr lang="hr-HR" smtClean="0"/>
              <a:t>Odluka o izmjeni društvenog ugovora donosi se većinom od najmanje tri četvrtine od danih glasova. </a:t>
            </a:r>
          </a:p>
          <a:p>
            <a:endParaRPr lang="hr-HR" smtClean="0"/>
          </a:p>
          <a:p>
            <a:r>
              <a:rPr lang="hr-HR" smtClean="0"/>
              <a:t>Društvenim ugovorom može se odrediti da je za to potrebna veća većina a može se zahtijevati ispunjenje i dodatnih pretpostavki.</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normAutofit fontScale="90000"/>
          </a:bodyPr>
          <a:lstStyle/>
          <a:p>
            <a:r>
              <a:rPr lang="hr-HR" smtClean="0"/>
              <a:t>POVEĆANJE TEMELJNOG KAPITALA</a:t>
            </a:r>
          </a:p>
        </p:txBody>
      </p:sp>
      <p:sp>
        <p:nvSpPr>
          <p:cNvPr id="53251" name="Content Placeholder 2"/>
          <p:cNvSpPr>
            <a:spLocks noGrp="1"/>
          </p:cNvSpPr>
          <p:nvPr>
            <p:ph idx="1"/>
          </p:nvPr>
        </p:nvSpPr>
        <p:spPr/>
        <p:txBody>
          <a:bodyPr>
            <a:normAutofit lnSpcReduction="10000"/>
          </a:bodyPr>
          <a:lstStyle/>
          <a:p>
            <a:r>
              <a:rPr lang="hr-HR" smtClean="0"/>
              <a:t>razlozi za povećanje temeljnog kapitala: pribavljanje novih sredstava potebnih za poslovanje društva, povećanje kreditne sposobnosti društva, pokriće gubitaka itd.</a:t>
            </a:r>
          </a:p>
          <a:p>
            <a:endParaRPr lang="hr-HR" smtClean="0"/>
          </a:p>
          <a:p>
            <a:r>
              <a:rPr lang="hr-HR" smtClean="0"/>
              <a:t>Temeljni kapital može se povećati:</a:t>
            </a:r>
          </a:p>
          <a:p>
            <a:pPr lvl="1"/>
            <a:r>
              <a:rPr lang="hr-HR" smtClean="0"/>
              <a:t>uplatama uloga ili </a:t>
            </a:r>
          </a:p>
          <a:p>
            <a:pPr lvl="1"/>
            <a:r>
              <a:rPr lang="hr-HR" smtClean="0"/>
              <a:t>unošenjem rezervi i dobiti društva u temeljni kapital</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hr-HR" smtClean="0"/>
              <a:t>TEMELJNI ULOZI</a:t>
            </a:r>
          </a:p>
        </p:txBody>
      </p:sp>
      <p:sp>
        <p:nvSpPr>
          <p:cNvPr id="15363" name="Content Placeholder 2"/>
          <p:cNvSpPr>
            <a:spLocks noGrp="1"/>
          </p:cNvSpPr>
          <p:nvPr>
            <p:ph idx="1"/>
          </p:nvPr>
        </p:nvSpPr>
        <p:spPr/>
        <p:txBody>
          <a:bodyPr/>
          <a:lstStyle/>
          <a:p>
            <a:endParaRPr lang="hr-HR" sz="3000" smtClean="0"/>
          </a:p>
          <a:p>
            <a:r>
              <a:rPr lang="hr-HR" sz="3000" smtClean="0"/>
              <a:t>čl. 385. st. 1. ZTD-a (novela iz 2007.g.)</a:t>
            </a:r>
          </a:p>
          <a:p>
            <a:pPr lvl="1"/>
            <a:endParaRPr lang="hr-HR" sz="2400" smtClean="0"/>
          </a:p>
          <a:p>
            <a:pPr lvl="1"/>
            <a:r>
              <a:rPr lang="hr-HR" sz="2400" smtClean="0"/>
              <a:t>Osnivač može kod osnivanja društva preuzeti više temeljnih uloga. </a:t>
            </a:r>
          </a:p>
          <a:p>
            <a:pPr lvl="1"/>
            <a:endParaRPr lang="hr-HR" sz="2400" smtClean="0"/>
          </a:p>
          <a:p>
            <a:pPr lvl="1"/>
            <a:r>
              <a:rPr lang="hr-HR" sz="2400" smtClean="0"/>
              <a:t>Poslovni udjeli se ne mogu izraziti u vrijednosnim papirima.</a:t>
            </a:r>
            <a:endParaRPr lang="hr-HR" sz="2600" smtClean="0"/>
          </a:p>
          <a:p>
            <a:pPr lvl="1"/>
            <a:endParaRPr lang="hr-HR" sz="2400" smtClean="0"/>
          </a:p>
          <a:p>
            <a:pPr lvl="1"/>
            <a:endParaRPr lang="hr-HR" sz="2200" smtClean="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normAutofit fontScale="90000"/>
          </a:bodyPr>
          <a:lstStyle/>
          <a:p>
            <a:r>
              <a:rPr lang="hr-HR" smtClean="0"/>
              <a:t>POVEĆANJE TEMELJNOG KAPITALA</a:t>
            </a:r>
          </a:p>
        </p:txBody>
      </p:sp>
      <p:sp>
        <p:nvSpPr>
          <p:cNvPr id="54275" name="Content Placeholder 2"/>
          <p:cNvSpPr>
            <a:spLocks noGrp="1"/>
          </p:cNvSpPr>
          <p:nvPr>
            <p:ph idx="1"/>
          </p:nvPr>
        </p:nvSpPr>
        <p:spPr/>
        <p:txBody>
          <a:bodyPr/>
          <a:lstStyle/>
          <a:p>
            <a:r>
              <a:rPr lang="hr-HR" smtClean="0"/>
              <a:t>POVEĆANJE TEMELJNOG KAPITALA UPLATAMA ULOGA </a:t>
            </a:r>
            <a:r>
              <a:rPr lang="hr-HR" i="1" smtClean="0"/>
              <a:t>(EFEKTIVNO – STVARNO POVEĆANJE TEMELJNOG KAPITALA)</a:t>
            </a:r>
          </a:p>
          <a:p>
            <a:pPr lvl="1"/>
            <a:r>
              <a:rPr lang="hr-HR" smtClean="0"/>
              <a:t>uplate novih uloga</a:t>
            </a:r>
          </a:p>
          <a:p>
            <a:pPr lvl="1"/>
            <a:r>
              <a:rPr lang="hr-HR" smtClean="0"/>
              <a:t>povećanje postojećih uloga</a:t>
            </a:r>
          </a:p>
          <a:p>
            <a:endParaRPr lang="hr-HR" smtClean="0"/>
          </a:p>
          <a:p>
            <a:r>
              <a:rPr lang="hr-HR" smtClean="0"/>
              <a:t>cilj: pribavljanje novih sredstava potrebnih za poslovanje d.o.o.-a</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normAutofit fontScale="90000"/>
          </a:bodyPr>
          <a:lstStyle/>
          <a:p>
            <a:r>
              <a:rPr lang="hr-HR" smtClean="0"/>
              <a:t>POVEĆANJE TEMELJNOG KAPITALA</a:t>
            </a:r>
          </a:p>
        </p:txBody>
      </p:sp>
      <p:sp>
        <p:nvSpPr>
          <p:cNvPr id="31747" name="Content Placeholder 2"/>
          <p:cNvSpPr>
            <a:spLocks noGrp="1"/>
          </p:cNvSpPr>
          <p:nvPr>
            <p:ph idx="1"/>
          </p:nvPr>
        </p:nvSpPr>
        <p:spPr/>
        <p:txBody>
          <a:bodyPr/>
          <a:lstStyle/>
          <a:p>
            <a:pPr marL="514350" indent="-514350">
              <a:buFont typeface="+mj-lt"/>
              <a:buAutoNum type="arabicParenR"/>
              <a:defRPr/>
            </a:pPr>
            <a:r>
              <a:rPr lang="hr-HR" smtClean="0"/>
              <a:t>donijeti odluku članova društva o povećanju temeljnog kapitala</a:t>
            </a:r>
          </a:p>
          <a:p>
            <a:pPr marL="514350" indent="-514350">
              <a:buFont typeface="+mj-lt"/>
              <a:buAutoNum type="arabicParenR"/>
              <a:defRPr/>
            </a:pPr>
            <a:r>
              <a:rPr lang="hr-HR" smtClean="0"/>
              <a:t>donijeti odluku kojom se dopušta preuzimanje temeljnih uloga (fakultativno)</a:t>
            </a:r>
          </a:p>
          <a:p>
            <a:pPr marL="514350" indent="-514350">
              <a:buFont typeface="+mj-lt"/>
              <a:buAutoNum type="arabicParenR"/>
              <a:defRPr/>
            </a:pPr>
            <a:r>
              <a:rPr lang="hr-HR" smtClean="0"/>
              <a:t>dati izjave o preuzimanju temeljnih uloga i sklopiti ugovore o unosu stvari i prava ako se temeljni ulozi uplaćuju njihovim unosom u društvo</a:t>
            </a:r>
          </a:p>
          <a:p>
            <a:pPr>
              <a:defRPr/>
            </a:pPr>
            <a:endParaRPr lang="hr-HR" smtClean="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normAutofit fontScale="90000"/>
          </a:bodyPr>
          <a:lstStyle/>
          <a:p>
            <a:r>
              <a:rPr lang="hr-HR" smtClean="0"/>
              <a:t>POVEĆANJE TEMELJNOG KAPITALA</a:t>
            </a:r>
          </a:p>
        </p:txBody>
      </p:sp>
      <p:sp>
        <p:nvSpPr>
          <p:cNvPr id="56323" name="Content Placeholder 2"/>
          <p:cNvSpPr>
            <a:spLocks noGrp="1"/>
          </p:cNvSpPr>
          <p:nvPr>
            <p:ph idx="1"/>
          </p:nvPr>
        </p:nvSpPr>
        <p:spPr/>
        <p:txBody>
          <a:bodyPr/>
          <a:lstStyle/>
          <a:p>
            <a:pPr marL="514350" indent="-514350">
              <a:buFont typeface="Calibri" pitchFamily="34" charset="0"/>
              <a:buAutoNum type="arabicParenR" startAt="4"/>
            </a:pPr>
            <a:r>
              <a:rPr lang="hr-HR" smtClean="0"/>
              <a:t>uplatiti temeljne uloge najmanje onoliko koliko je to propisano zakonom</a:t>
            </a:r>
          </a:p>
          <a:p>
            <a:pPr marL="514350" indent="-514350">
              <a:buFont typeface="Calibri" pitchFamily="34" charset="0"/>
              <a:buAutoNum type="arabicParenR" startAt="5"/>
            </a:pPr>
            <a:r>
              <a:rPr lang="hr-HR" smtClean="0"/>
              <a:t>podnijeti prijavu sudu za upis povećanja temeljnog kapitala u sudski registar</a:t>
            </a:r>
          </a:p>
          <a:p>
            <a:pPr marL="514350" indent="-514350">
              <a:buFont typeface="Calibri" pitchFamily="34" charset="0"/>
              <a:buAutoNum type="arabicParenR" startAt="6"/>
            </a:pPr>
            <a:r>
              <a:rPr lang="hr-HR" smtClean="0"/>
              <a:t>upisati povećanje temeljnog kapitala u sudski registar i objaviti upis</a:t>
            </a:r>
          </a:p>
          <a:p>
            <a:pPr lvl="1"/>
            <a:r>
              <a:rPr lang="hr-HR" smtClean="0"/>
              <a:t>TEMELJNI KAPITAL POVEĆAN JE UPISOM POVEĆANJA TEMELJNOGA KAPITALA U SUDSKI REGISTAR</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normAutofit fontScale="90000"/>
          </a:bodyPr>
          <a:lstStyle/>
          <a:p>
            <a:r>
              <a:rPr lang="hr-HR" smtClean="0"/>
              <a:t>POVEĆANJE TEMELJNOG KAPITALA</a:t>
            </a:r>
          </a:p>
        </p:txBody>
      </p:sp>
      <p:sp>
        <p:nvSpPr>
          <p:cNvPr id="57347" name="Content Placeholder 2"/>
          <p:cNvSpPr>
            <a:spLocks noGrp="1"/>
          </p:cNvSpPr>
          <p:nvPr>
            <p:ph idx="1"/>
          </p:nvPr>
        </p:nvSpPr>
        <p:spPr/>
        <p:txBody>
          <a:bodyPr>
            <a:normAutofit fontScale="92500"/>
          </a:bodyPr>
          <a:lstStyle/>
          <a:p>
            <a:r>
              <a:rPr lang="hr-HR" sz="2500" smtClean="0"/>
              <a:t>odluka o povećanju temeljnog kapitala ujedno je i odluka o izmjeni društvenog ugovora</a:t>
            </a:r>
          </a:p>
          <a:p>
            <a:r>
              <a:rPr lang="hr-HR" sz="2500" smtClean="0"/>
              <a:t>okolnost da svi temeljni ulozi prije toga nisu uplaćeni nije smetnja za povećanje temeljnog kapitala uplatama uloga</a:t>
            </a:r>
          </a:p>
          <a:p>
            <a:r>
              <a:rPr lang="hr-HR" sz="2500" smtClean="0"/>
              <a:t>ulozi se mogu uplatiti u novcu, ulaganjem stvari, ulaganjem prava</a:t>
            </a:r>
          </a:p>
          <a:p>
            <a:r>
              <a:rPr lang="hr-HR" sz="2500" smtClean="0"/>
              <a:t>ako u društvenom ugovoru, odnosno u odluci o povećanju temeljnoga kapitala nije drugačije određeno, postojeći članovi društva imaju </a:t>
            </a:r>
            <a:r>
              <a:rPr lang="hr-HR" sz="2500" u="sng" smtClean="0"/>
              <a:t>pravo prvenstva</a:t>
            </a:r>
            <a:r>
              <a:rPr lang="hr-HR" sz="2500" smtClean="0"/>
              <a:t> da u roku od mjesec dana od donošenja odluke o povećanju temeljnoga kapitala preuzmu temeljne uloge u srazmjeru svojih uloga u temeljnome kapitalu društva</a:t>
            </a:r>
          </a:p>
          <a:p>
            <a:endParaRPr lang="hr-HR" sz="2500" smtClean="0"/>
          </a:p>
          <a:p>
            <a:endParaRPr lang="hr-HR" sz="2500" smtClean="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normAutofit fontScale="90000"/>
          </a:bodyPr>
          <a:lstStyle/>
          <a:p>
            <a:r>
              <a:rPr lang="hr-HR" smtClean="0"/>
              <a:t>POVEĆANJE TEMELJNOG KAPITALA</a:t>
            </a:r>
          </a:p>
        </p:txBody>
      </p:sp>
      <p:sp>
        <p:nvSpPr>
          <p:cNvPr id="58371" name="Content Placeholder 2"/>
          <p:cNvSpPr>
            <a:spLocks noGrp="1"/>
          </p:cNvSpPr>
          <p:nvPr>
            <p:ph idx="1"/>
          </p:nvPr>
        </p:nvSpPr>
        <p:spPr/>
        <p:txBody>
          <a:bodyPr/>
          <a:lstStyle/>
          <a:p>
            <a:endParaRPr lang="hr-HR" smtClean="0"/>
          </a:p>
          <a:p>
            <a:r>
              <a:rPr lang="hr-HR" smtClean="0"/>
              <a:t>"Temeljni kapital društva povećava se za iznos od …… kuna tako da nakon povećanja iznosi …… kuna."</a:t>
            </a:r>
          </a:p>
          <a:p>
            <a:endParaRPr lang="hr-HR" smtClean="0"/>
          </a:p>
          <a:p>
            <a:r>
              <a:rPr lang="hr-HR" smtClean="0"/>
              <a:t>"Temeljni kapital društva povećava se najviše za iznos od …… kuna tako da nakon povećanja iznosi najviše …… kuna.“</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normAutofit fontScale="90000"/>
          </a:bodyPr>
          <a:lstStyle/>
          <a:p>
            <a:r>
              <a:rPr lang="hr-HR" smtClean="0"/>
              <a:t>POVEĆANJE TEMELJNOG KAPITALA</a:t>
            </a:r>
          </a:p>
        </p:txBody>
      </p:sp>
      <p:sp>
        <p:nvSpPr>
          <p:cNvPr id="59395" name="Content Placeholder 2"/>
          <p:cNvSpPr>
            <a:spLocks noGrp="1"/>
          </p:cNvSpPr>
          <p:nvPr>
            <p:ph idx="1"/>
          </p:nvPr>
        </p:nvSpPr>
        <p:spPr/>
        <p:txBody>
          <a:bodyPr/>
          <a:lstStyle/>
          <a:p>
            <a:endParaRPr lang="hr-HR" smtClean="0"/>
          </a:p>
          <a:p>
            <a:r>
              <a:rPr lang="hr-HR" smtClean="0"/>
              <a:t>"Temeljni kapital društva povećava se najmanje za iznos od …… kuna, a najviše za iznos od …… kuna, tako da nakon povećanja iznosi najmanje …… kuna, a najviše …… kuna, ovisno o tome koliko će iznosi temeljnih uloga biti preuzeti."</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normAutofit fontScale="90000"/>
          </a:bodyPr>
          <a:lstStyle/>
          <a:p>
            <a:r>
              <a:rPr lang="hr-HR" smtClean="0"/>
              <a:t>POVEĆANJE TEMELJNOG KAPITALA</a:t>
            </a:r>
          </a:p>
        </p:txBody>
      </p:sp>
      <p:sp>
        <p:nvSpPr>
          <p:cNvPr id="60419" name="Content Placeholder 2"/>
          <p:cNvSpPr>
            <a:spLocks noGrp="1"/>
          </p:cNvSpPr>
          <p:nvPr>
            <p:ph idx="1"/>
          </p:nvPr>
        </p:nvSpPr>
        <p:spPr/>
        <p:txBody>
          <a:bodyPr/>
          <a:lstStyle/>
          <a:p>
            <a:r>
              <a:rPr lang="hr-HR" smtClean="0"/>
              <a:t>POVEĆANJE TEMELJNOG KAPITALA UNOŠENJEM (PRETVARANJEM) REZERVI I DOBITI DRUŠTVA U TEMELJNI KAPITAL </a:t>
            </a:r>
            <a:r>
              <a:rPr lang="hr-HR" i="1" smtClean="0"/>
              <a:t>(NOMINALNO POVEĆANJE TEMELJNOG KAPITALA)</a:t>
            </a:r>
          </a:p>
          <a:p>
            <a:pPr lvl="1"/>
            <a:r>
              <a:rPr lang="hr-HR" smtClean="0"/>
              <a:t>ne dolazi do povećanja u imovini društva</a:t>
            </a:r>
          </a:p>
          <a:p>
            <a:pPr lvl="1"/>
            <a:r>
              <a:rPr lang="hr-HR" smtClean="0"/>
              <a:t>može se provesti povećanjem nominalnih iznosa postojećih udjela ili stvaranjem novih poslovnih udjela (ili kombinacijom jednog i drugog)</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normAutofit fontScale="90000"/>
          </a:bodyPr>
          <a:lstStyle/>
          <a:p>
            <a:r>
              <a:rPr lang="hr-HR" smtClean="0"/>
              <a:t>POVEĆANJE TEMELJNOG KAPITALA</a:t>
            </a:r>
          </a:p>
        </p:txBody>
      </p:sp>
      <p:sp>
        <p:nvSpPr>
          <p:cNvPr id="61443" name="Content Placeholder 2"/>
          <p:cNvSpPr>
            <a:spLocks noGrp="1"/>
          </p:cNvSpPr>
          <p:nvPr>
            <p:ph idx="1"/>
          </p:nvPr>
        </p:nvSpPr>
        <p:spPr/>
        <p:txBody>
          <a:bodyPr>
            <a:normAutofit fontScale="92500"/>
          </a:bodyPr>
          <a:lstStyle/>
          <a:p>
            <a:pPr>
              <a:buFont typeface="Wingdings" pitchFamily="2" charset="2"/>
              <a:buChar char="ü"/>
            </a:pPr>
            <a:r>
              <a:rPr lang="hr-HR" smtClean="0"/>
              <a:t>odluka o prihvaćanju godišnjih financijskih izvješća za posljednju poslovnu godinu za posljednju poslovnu godinu koja prethodi povećanju temeljnog kapitala</a:t>
            </a:r>
          </a:p>
          <a:p>
            <a:pPr lvl="1"/>
            <a:r>
              <a:rPr lang="hr-HR" smtClean="0"/>
              <a:t>izvješća moraju ispitati i potvrditi ovlašteni revizori</a:t>
            </a:r>
          </a:p>
          <a:p>
            <a:pPr lvl="1"/>
            <a:r>
              <a:rPr lang="hr-HR" smtClean="0"/>
              <a:t>izvješća ne smiju pokazivati gubitak</a:t>
            </a:r>
          </a:p>
          <a:p>
            <a:pPr lvl="1"/>
            <a:r>
              <a:rPr lang="hr-HR" smtClean="0"/>
              <a:t>ne smije biti nepokrivenih gubitaka iz prethodnih godina</a:t>
            </a:r>
          </a:p>
          <a:p>
            <a:pPr>
              <a:buFont typeface="Wingdings" pitchFamily="2" charset="2"/>
              <a:buChar char="ü"/>
            </a:pPr>
            <a:r>
              <a:rPr lang="hr-HR" smtClean="0"/>
              <a:t>odluka o upotrebi dobiti</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normAutofit fontScale="90000"/>
          </a:bodyPr>
          <a:lstStyle/>
          <a:p>
            <a:r>
              <a:rPr lang="hr-HR" smtClean="0"/>
              <a:t>POVEĆANJE TEMELJNOG KAPITALA</a:t>
            </a:r>
          </a:p>
        </p:txBody>
      </p:sp>
      <p:sp>
        <p:nvSpPr>
          <p:cNvPr id="62467" name="Content Placeholder 2"/>
          <p:cNvSpPr>
            <a:spLocks noGrp="1"/>
          </p:cNvSpPr>
          <p:nvPr>
            <p:ph idx="1"/>
          </p:nvPr>
        </p:nvSpPr>
        <p:spPr/>
        <p:txBody>
          <a:bodyPr>
            <a:normAutofit lnSpcReduction="10000"/>
          </a:bodyPr>
          <a:lstStyle/>
          <a:p>
            <a:pPr marL="514350" indent="-514350">
              <a:buFont typeface="Calibri" pitchFamily="34" charset="0"/>
              <a:buAutoNum type="arabicParenR"/>
            </a:pPr>
            <a:r>
              <a:rPr lang="hr-HR" smtClean="0"/>
              <a:t>donijeti odluku članova društva o povećanju temeljnog kapitala društva pretvaranjem rezervi u temeljni kapital</a:t>
            </a:r>
          </a:p>
          <a:p>
            <a:pPr marL="514350" indent="-514350">
              <a:buFont typeface="Calibri" pitchFamily="34" charset="0"/>
              <a:buAutoNum type="arabicParenR"/>
            </a:pPr>
            <a:r>
              <a:rPr lang="hr-HR" smtClean="0"/>
              <a:t>podnijeti prijavu za upis povećanja temeljnog kapitala u sudski registar</a:t>
            </a:r>
          </a:p>
          <a:p>
            <a:pPr marL="514350" indent="-514350">
              <a:buFont typeface="Calibri" pitchFamily="34" charset="0"/>
              <a:buAutoNum type="arabicParenR"/>
            </a:pPr>
            <a:r>
              <a:rPr lang="hr-HR" smtClean="0"/>
              <a:t>upisati povećanje temeljnog kapitala u sudski registar i objaviti upis</a:t>
            </a:r>
          </a:p>
          <a:p>
            <a:pPr marL="914400" lvl="1" indent="-514350">
              <a:buFont typeface="Calibri" pitchFamily="34" charset="0"/>
              <a:buChar char="–"/>
            </a:pPr>
            <a:r>
              <a:rPr lang="hr-HR" sz="2400" smtClean="0"/>
              <a:t>TEMELJNI KAPITAL POVEĆAN JE UPISOM ODLUKE O POVEĆANJU TEMELJNOGA KAPITALA U SUDSKI REGISTAR</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normAutofit fontScale="90000"/>
          </a:bodyPr>
          <a:lstStyle/>
          <a:p>
            <a:r>
              <a:rPr lang="hr-HR" smtClean="0"/>
              <a:t>POVEĆANJE TEMELJNOG KAPITALA</a:t>
            </a:r>
          </a:p>
        </p:txBody>
      </p:sp>
      <p:sp>
        <p:nvSpPr>
          <p:cNvPr id="63491" name="Content Placeholder 2"/>
          <p:cNvSpPr>
            <a:spLocks noGrp="1"/>
          </p:cNvSpPr>
          <p:nvPr>
            <p:ph idx="1"/>
          </p:nvPr>
        </p:nvSpPr>
        <p:spPr/>
        <p:txBody>
          <a:bodyPr/>
          <a:lstStyle/>
          <a:p>
            <a:r>
              <a:rPr lang="hr-HR" smtClean="0"/>
              <a:t>čl. 459. st. 5. ZTD-a</a:t>
            </a:r>
          </a:p>
          <a:p>
            <a:pPr lvl="1"/>
            <a:endParaRPr lang="hr-HR" smtClean="0"/>
          </a:p>
          <a:p>
            <a:pPr lvl="1"/>
            <a:r>
              <a:rPr lang="hr-HR" smtClean="0"/>
              <a:t>Novi poslovni udjeli pripadaju članovima društva u istome srazmjeru kao i oni prije povećanja temeljnoga kapitala društva. Drugačija odluka članova društva je ništava.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mtClean="0"/>
              <a:t>TEMELJNI ULOZI</a:t>
            </a:r>
            <a:endParaRPr lang="hr-HR"/>
          </a:p>
        </p:txBody>
      </p:sp>
      <p:sp>
        <p:nvSpPr>
          <p:cNvPr id="3" name="Content Placeholder 2"/>
          <p:cNvSpPr>
            <a:spLocks noGrp="1"/>
          </p:cNvSpPr>
          <p:nvPr>
            <p:ph idx="1"/>
          </p:nvPr>
        </p:nvSpPr>
        <p:spPr/>
        <p:txBody>
          <a:bodyPr>
            <a:normAutofit lnSpcReduction="10000"/>
          </a:bodyPr>
          <a:lstStyle/>
          <a:p>
            <a:r>
              <a:rPr lang="hr-HR" smtClean="0"/>
              <a:t>Zakon o izmjenama i dopunama Zakona o trgovačkim društvima (NN 137/2009); stupio na snagu 1. svibnja 2010.</a:t>
            </a:r>
          </a:p>
          <a:p>
            <a:pPr lvl="1"/>
            <a:r>
              <a:rPr lang="hr-HR" smtClean="0"/>
              <a:t>ukinut je pojam temeljnog uloga</a:t>
            </a:r>
          </a:p>
          <a:p>
            <a:pPr lvl="1"/>
            <a:r>
              <a:rPr lang="hr-HR" smtClean="0"/>
              <a:t>više ne postoji temeljni ulog i poslovni udjel</a:t>
            </a:r>
          </a:p>
          <a:p>
            <a:pPr lvl="2"/>
            <a:r>
              <a:rPr lang="hr-HR" smtClean="0"/>
              <a:t>temeljni ulog je dio temeljnog kapitala / poslovni udio daej skup članskih prava i obveza</a:t>
            </a:r>
          </a:p>
          <a:p>
            <a:pPr lvl="1"/>
            <a:r>
              <a:rPr lang="hr-HR" smtClean="0"/>
              <a:t>postoji samo poslovni udio koji se izražava nominalnim iznosom</a:t>
            </a:r>
          </a:p>
          <a:p>
            <a:pPr lvl="2"/>
            <a:r>
              <a:rPr lang="hr-HR" smtClean="0"/>
              <a:t>zbroj nominalnih iznosa svih poslovnih udjela mora odgovarati iznosu temeljnog kapitala</a:t>
            </a:r>
            <a:endParaRPr lang="hr-H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normAutofit fontScale="90000"/>
          </a:bodyPr>
          <a:lstStyle/>
          <a:p>
            <a:r>
              <a:rPr lang="hr-HR" smtClean="0"/>
              <a:t>POVEĆANJE TEMELJNOG KAPITALA</a:t>
            </a:r>
          </a:p>
        </p:txBody>
      </p:sp>
      <p:sp>
        <p:nvSpPr>
          <p:cNvPr id="64515" name="Content Placeholder 2"/>
          <p:cNvSpPr>
            <a:spLocks noGrp="1"/>
          </p:cNvSpPr>
          <p:nvPr>
            <p:ph idx="1"/>
          </p:nvPr>
        </p:nvSpPr>
        <p:spPr/>
        <p:txBody>
          <a:bodyPr>
            <a:normAutofit fontScale="92500" lnSpcReduction="10000"/>
          </a:bodyPr>
          <a:lstStyle/>
          <a:p>
            <a:r>
              <a:rPr lang="hr-HR" sz="2600" smtClean="0"/>
              <a:t>čl. 459. st. 7. ZTD-a</a:t>
            </a:r>
          </a:p>
          <a:p>
            <a:pPr lvl="1"/>
            <a:r>
              <a:rPr lang="hr-HR" sz="2600" smtClean="0"/>
              <a:t>Poslovni udjeli za koje su temeljni ulozi samo djelomično uplaćeni sudjeluju u povećanju temeljnoga kapitala prema njihovim nominalnim iznosima. U pogledu njih je povećanje temeljnog kapitala moguće samo povećanjem nominalnih iznosa temeljnih uloga koji otpadaju na te poslovne udjele. Postoje li uz njih i poslovni udjeli za koje su u potpunosti uplaćeni temeljni ulozi, u pogledu njih se povećanje temeljnog kapitala može provesti povećanjem nominalnih iznosa tih uloga ili izdavanjem novih poslovnih udjela.</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normAutofit fontScale="90000"/>
          </a:bodyPr>
          <a:lstStyle/>
          <a:p>
            <a:r>
              <a:rPr lang="hr-HR" smtClean="0"/>
              <a:t>SMANJENJE TEMELJNOG KAPITALA</a:t>
            </a:r>
          </a:p>
        </p:txBody>
      </p:sp>
      <p:sp>
        <p:nvSpPr>
          <p:cNvPr id="65539" name="Content Placeholder 2"/>
          <p:cNvSpPr>
            <a:spLocks noGrp="1"/>
          </p:cNvSpPr>
          <p:nvPr>
            <p:ph idx="1"/>
          </p:nvPr>
        </p:nvSpPr>
        <p:spPr/>
        <p:txBody>
          <a:bodyPr>
            <a:normAutofit lnSpcReduction="10000"/>
          </a:bodyPr>
          <a:lstStyle/>
          <a:p>
            <a:r>
              <a:rPr lang="hr-HR" sz="3000" smtClean="0"/>
              <a:t>slučaj kada je pasiva veća od aktive društva (smanjenje temeljnog kapitala → smanjenje pasive društva)</a:t>
            </a:r>
          </a:p>
          <a:p>
            <a:r>
              <a:rPr lang="hr-HR" sz="3000" smtClean="0"/>
              <a:t>pokrivanje gubitaka društva</a:t>
            </a:r>
          </a:p>
          <a:p>
            <a:r>
              <a:rPr lang="hr-HR" sz="3000" smtClean="0"/>
              <a:t>oslobađa se imovina u vrijednosti smanjenja pasive → aktiva prelazi iznos pasive, pa se iz tog iznosa vrate uplaćeni temeljni ulozi, oslobode članovi njihove uplate, plati otpremnina ako je poslovni udio povučen, unesu sredstva u rezerve itd.</a:t>
            </a:r>
          </a:p>
          <a:p>
            <a:endParaRPr lang="hr-HR" sz="3000" smtClean="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normAutofit fontScale="90000"/>
          </a:bodyPr>
          <a:lstStyle/>
          <a:p>
            <a:r>
              <a:rPr lang="hr-HR" smtClean="0"/>
              <a:t>SMANJENJE TEMELJNOG KAPITALA</a:t>
            </a:r>
          </a:p>
        </p:txBody>
      </p:sp>
      <p:sp>
        <p:nvSpPr>
          <p:cNvPr id="66563" name="Content Placeholder 2"/>
          <p:cNvSpPr>
            <a:spLocks noGrp="1"/>
          </p:cNvSpPr>
          <p:nvPr>
            <p:ph idx="1"/>
          </p:nvPr>
        </p:nvSpPr>
        <p:spPr/>
        <p:txBody>
          <a:bodyPr/>
          <a:lstStyle/>
          <a:p>
            <a:r>
              <a:rPr lang="hr-HR" smtClean="0"/>
              <a:t>Čl. 462. st. 2. ZTD-a</a:t>
            </a:r>
          </a:p>
          <a:p>
            <a:pPr lvl="1"/>
            <a:r>
              <a:rPr lang="hr-HR" smtClean="0"/>
              <a:t>Smanjenjem temeljnoga kapitala smatra se svako smanjenje visine toga kapitala određene u društvenome ugovoru bez obzira na to provede li se smanjenje vraćanjem članovima društva njihovih temeljnih uloga, sniženjem nominalnog iznosa tih uloga ili potpunim, odnosno djelomičnim oslobađanjem članova društva ili njihovih pravnih prednika od obveze da u cjelini uplate temeljne uloge.</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normAutofit fontScale="90000"/>
          </a:bodyPr>
          <a:lstStyle/>
          <a:p>
            <a:r>
              <a:rPr lang="hr-HR" smtClean="0"/>
              <a:t>SMANJENJE TEMELJNOG KAPITALA</a:t>
            </a:r>
          </a:p>
        </p:txBody>
      </p:sp>
      <p:sp>
        <p:nvSpPr>
          <p:cNvPr id="67587" name="Content Placeholder 2"/>
          <p:cNvSpPr>
            <a:spLocks noGrp="1"/>
          </p:cNvSpPr>
          <p:nvPr>
            <p:ph idx="1"/>
          </p:nvPr>
        </p:nvSpPr>
        <p:spPr/>
        <p:txBody>
          <a:bodyPr/>
          <a:lstStyle/>
          <a:p>
            <a:r>
              <a:rPr lang="hr-HR" smtClean="0"/>
              <a:t>Smanjenjem temeljnoga kapitala može se provesti:</a:t>
            </a:r>
          </a:p>
          <a:p>
            <a:pPr lvl="1"/>
            <a:endParaRPr lang="hr-HR" smtClean="0"/>
          </a:p>
          <a:p>
            <a:pPr lvl="1"/>
            <a:r>
              <a:rPr lang="hr-HR" smtClean="0"/>
              <a:t>vraćanjem članovima društva njihovih temeljnih uloga, </a:t>
            </a:r>
          </a:p>
          <a:p>
            <a:pPr lvl="1"/>
            <a:r>
              <a:rPr lang="hr-HR" smtClean="0"/>
              <a:t>sniženjem nominalnog iznosa tih uloga ili </a:t>
            </a:r>
          </a:p>
          <a:p>
            <a:pPr lvl="1"/>
            <a:r>
              <a:rPr lang="hr-HR" smtClean="0"/>
              <a:t>potpunim, odnosno djelomičnim oslobađanjem članova društva ili njihovih pravnih prednika od obveze da u cjelini uplate temeljne uloge</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normAutofit fontScale="90000"/>
          </a:bodyPr>
          <a:lstStyle/>
          <a:p>
            <a:r>
              <a:rPr lang="hr-HR" smtClean="0"/>
              <a:t>SMANJENJE TEMELJNOG KAPITALA</a:t>
            </a:r>
          </a:p>
        </p:txBody>
      </p:sp>
      <p:sp>
        <p:nvSpPr>
          <p:cNvPr id="68611" name="Content Placeholder 2"/>
          <p:cNvSpPr>
            <a:spLocks noGrp="1"/>
          </p:cNvSpPr>
          <p:nvPr>
            <p:ph idx="1"/>
          </p:nvPr>
        </p:nvSpPr>
        <p:spPr/>
        <p:txBody>
          <a:bodyPr>
            <a:normAutofit fontScale="92500" lnSpcReduction="10000"/>
          </a:bodyPr>
          <a:lstStyle/>
          <a:p>
            <a:pPr marL="514350" indent="-514350">
              <a:buFont typeface="Calibri" pitchFamily="34" charset="0"/>
              <a:buAutoNum type="arabicParenR"/>
            </a:pPr>
            <a:r>
              <a:rPr lang="hr-HR" sz="3000" smtClean="0"/>
              <a:t>donijeti odluku o smanjenju temeljnog kapitala</a:t>
            </a:r>
          </a:p>
          <a:p>
            <a:pPr marL="514350" indent="-514350">
              <a:buFont typeface="Calibri" pitchFamily="34" charset="0"/>
              <a:buAutoNum type="arabicParenR"/>
            </a:pPr>
            <a:r>
              <a:rPr lang="hr-HR" sz="3000" smtClean="0"/>
              <a:t>podnijeti registarskom sudu prijavu za upis u sudski registar nakane da se smanji temeljni kapital, upisati i objaviti tu nakanu</a:t>
            </a:r>
          </a:p>
          <a:p>
            <a:pPr marL="514350" indent="-514350">
              <a:buFont typeface="Calibri" pitchFamily="34" charset="0"/>
              <a:buAutoNum type="arabicParenR"/>
            </a:pPr>
            <a:r>
              <a:rPr lang="hr-HR" sz="3000" smtClean="0"/>
              <a:t>podmiriti vjerovnike koji su se javili društvu ili im dati primjereno osiguranje</a:t>
            </a:r>
          </a:p>
          <a:p>
            <a:pPr marL="514350" indent="-514350">
              <a:buFont typeface="Calibri" pitchFamily="34" charset="0"/>
              <a:buAutoNum type="arabicParenR"/>
            </a:pPr>
            <a:r>
              <a:rPr lang="hr-HR" sz="3000" smtClean="0"/>
              <a:t>podnijeti registarskom sudu prijavu za upis izmjene društvenog ugovora (smanjenja temeljnog kapitala) u sudski registar, provesti upis i objaviti ga</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normAutofit fontScale="90000"/>
          </a:bodyPr>
          <a:lstStyle/>
          <a:p>
            <a:r>
              <a:rPr lang="hr-HR" smtClean="0"/>
              <a:t>SMANJENJE TEMELJNOG KAPITALA</a:t>
            </a:r>
          </a:p>
        </p:txBody>
      </p:sp>
      <p:sp>
        <p:nvSpPr>
          <p:cNvPr id="69635" name="Content Placeholder 2"/>
          <p:cNvSpPr>
            <a:spLocks noGrp="1"/>
          </p:cNvSpPr>
          <p:nvPr>
            <p:ph idx="1"/>
          </p:nvPr>
        </p:nvSpPr>
        <p:spPr/>
        <p:txBody>
          <a:bodyPr>
            <a:normAutofit lnSpcReduction="10000"/>
          </a:bodyPr>
          <a:lstStyle/>
          <a:p>
            <a:r>
              <a:rPr lang="hr-HR" smtClean="0"/>
              <a:t>posljedica povlačenja poslovnog udjela ne mora biti i smanjenje temeljnog kapitala</a:t>
            </a:r>
          </a:p>
          <a:p>
            <a:endParaRPr lang="hr-HR" smtClean="0"/>
          </a:p>
          <a:p>
            <a:r>
              <a:rPr lang="hr-HR" smtClean="0"/>
              <a:t>POVLAČENJE (AMORTIZACIJA) POSLOVNOG UDJELA</a:t>
            </a:r>
          </a:p>
          <a:p>
            <a:pPr lvl="1"/>
            <a:r>
              <a:rPr lang="hr-HR" smtClean="0"/>
              <a:t>poništenje poslovnog udjela tako da prestaje članstvo u društvu</a:t>
            </a:r>
          </a:p>
          <a:p>
            <a:pPr lvl="2"/>
            <a:r>
              <a:rPr lang="hr-HR" smtClean="0"/>
              <a:t>pristankom člana</a:t>
            </a:r>
          </a:p>
          <a:p>
            <a:pPr lvl="2"/>
            <a:r>
              <a:rPr lang="hr-HR" smtClean="0"/>
              <a:t>prisilnim putem</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normAutofit fontScale="90000"/>
          </a:bodyPr>
          <a:lstStyle/>
          <a:p>
            <a:r>
              <a:rPr lang="hr-HR" smtClean="0"/>
              <a:t>POVLAČENJE POSLOVNOG UDJELA</a:t>
            </a:r>
          </a:p>
        </p:txBody>
      </p:sp>
      <p:sp>
        <p:nvSpPr>
          <p:cNvPr id="70659" name="Content Placeholder 2"/>
          <p:cNvSpPr>
            <a:spLocks noGrp="1"/>
          </p:cNvSpPr>
          <p:nvPr>
            <p:ph idx="1"/>
          </p:nvPr>
        </p:nvSpPr>
        <p:spPr/>
        <p:txBody>
          <a:bodyPr/>
          <a:lstStyle/>
          <a:p>
            <a:r>
              <a:rPr lang="hr-HR" smtClean="0"/>
              <a:t>čl. 419 ZTD-a:</a:t>
            </a:r>
          </a:p>
          <a:p>
            <a:pPr lvl="1"/>
            <a:r>
              <a:rPr lang="hr-HR" smtClean="0"/>
              <a:t>Povlačenje poslovnog udjela moguće je samo onda ako je predviđeno društvenim ugovorom.</a:t>
            </a:r>
          </a:p>
          <a:p>
            <a:pPr lvl="2"/>
            <a:endParaRPr lang="hr-HR" smtClean="0"/>
          </a:p>
          <a:p>
            <a:pPr lvl="1"/>
            <a:r>
              <a:rPr lang="hr-HR" smtClean="0"/>
              <a:t>Povlačenje poslovnog udjela moguće je bez suglasnosti imatelja udjela samo onda ako su pretpostavke za to bile utvrđene u društvenome ugovoru prije nego što je on stekao taj udio.</a:t>
            </a:r>
          </a:p>
          <a:p>
            <a:pPr lvl="2"/>
            <a:r>
              <a:rPr lang="hr-HR" smtClean="0"/>
              <a:t>smisao: zaštita manjine u društvu</a:t>
            </a:r>
          </a:p>
          <a:p>
            <a:pPr lvl="1"/>
            <a:endParaRPr lang="hr-HR" smtClean="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normAutofit fontScale="90000"/>
          </a:bodyPr>
          <a:lstStyle/>
          <a:p>
            <a:r>
              <a:rPr lang="hr-HR" smtClean="0"/>
              <a:t>POVLAČENJE POSLOVNOG UDJELA</a:t>
            </a:r>
          </a:p>
        </p:txBody>
      </p:sp>
      <p:sp>
        <p:nvSpPr>
          <p:cNvPr id="71683" name="Content Placeholder 2"/>
          <p:cNvSpPr>
            <a:spLocks noGrp="1"/>
          </p:cNvSpPr>
          <p:nvPr>
            <p:ph idx="1"/>
          </p:nvPr>
        </p:nvSpPr>
        <p:spPr/>
        <p:txBody>
          <a:bodyPr>
            <a:normAutofit lnSpcReduction="10000"/>
          </a:bodyPr>
          <a:lstStyle/>
          <a:p>
            <a:r>
              <a:rPr lang="hr-HR" sz="2600" smtClean="0"/>
              <a:t>POSLOVNI UDIO SMATRA SE POVUČENIM:</a:t>
            </a:r>
          </a:p>
          <a:p>
            <a:pPr lvl="1"/>
            <a:r>
              <a:rPr lang="hr-HR" sz="2600" smtClean="0"/>
              <a:t>ako je povlačenje bilo predviđeno društvenim ugovorom</a:t>
            </a:r>
          </a:p>
          <a:p>
            <a:pPr lvl="1"/>
            <a:r>
              <a:rPr lang="hr-HR" sz="2600" smtClean="0"/>
              <a:t>ako je o tome donesena valjana odluka (odluka skupštine donesena običnom većinom glasova)</a:t>
            </a:r>
          </a:p>
          <a:p>
            <a:pPr lvl="1"/>
            <a:r>
              <a:rPr lang="hr-HR" sz="2600" smtClean="0"/>
              <a:t>ako je ta odluka priopćena članu kojeg se poslovni udio povlači (povlačenje prisilnim putem)</a:t>
            </a:r>
          </a:p>
          <a:p>
            <a:pPr lvl="1"/>
            <a:r>
              <a:rPr lang="hr-HR" sz="2600" smtClean="0"/>
              <a:t>ako je član valjano izjavio svoju suglasnost sa povlačenjem (povlačenje pristankom člana)</a:t>
            </a:r>
          </a:p>
          <a:p>
            <a:r>
              <a:rPr lang="hr-HR" sz="2600" smtClean="0"/>
              <a:t>OTPREMNINA</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p:txBody>
          <a:bodyPr>
            <a:normAutofit fontScale="90000"/>
          </a:bodyPr>
          <a:lstStyle/>
          <a:p>
            <a:r>
              <a:rPr lang="hr-HR" smtClean="0"/>
              <a:t>POVLAČENJE POSLOVNOG UDJELA</a:t>
            </a:r>
          </a:p>
        </p:txBody>
      </p:sp>
      <p:sp>
        <p:nvSpPr>
          <p:cNvPr id="72707" name="Content Placeholder 2"/>
          <p:cNvSpPr>
            <a:spLocks noGrp="1"/>
          </p:cNvSpPr>
          <p:nvPr>
            <p:ph idx="1"/>
          </p:nvPr>
        </p:nvSpPr>
        <p:spPr/>
        <p:txBody>
          <a:bodyPr/>
          <a:lstStyle/>
          <a:p>
            <a:r>
              <a:rPr lang="hr-HR" smtClean="0"/>
              <a:t>čl. 398. st. 3. ZTD-a:</a:t>
            </a:r>
          </a:p>
          <a:p>
            <a:pPr lvl="1"/>
            <a:endParaRPr lang="hr-HR" smtClean="0"/>
          </a:p>
          <a:p>
            <a:pPr lvl="1"/>
            <a:r>
              <a:rPr lang="hr-HR" smtClean="0"/>
              <a:t>Društvo ne može pojedinim članovima odgoditi, olakšati niti ih osloboditi od obveze da uplate temeljni ulog, a ne može ni svoju tražbinu s naslova uplate uloga prebiti s tražbinom protiv društva. </a:t>
            </a:r>
          </a:p>
          <a:p>
            <a:pPr lvl="2"/>
            <a:r>
              <a:rPr lang="hr-HR" smtClean="0"/>
              <a:t>može se povući samo onaj poslovni udio za koji je u cijelosti uplaćen temeljni ulog</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normAutofit fontScale="90000"/>
          </a:bodyPr>
          <a:lstStyle/>
          <a:p>
            <a:r>
              <a:rPr lang="hr-HR" smtClean="0"/>
              <a:t>POVLAČENJE POSLOVNOG UDJELA</a:t>
            </a:r>
          </a:p>
        </p:txBody>
      </p:sp>
      <p:sp>
        <p:nvSpPr>
          <p:cNvPr id="73731" name="Content Placeholder 2"/>
          <p:cNvSpPr>
            <a:spLocks noGrp="1"/>
          </p:cNvSpPr>
          <p:nvPr>
            <p:ph idx="1"/>
          </p:nvPr>
        </p:nvSpPr>
        <p:spPr/>
        <p:txBody>
          <a:bodyPr>
            <a:normAutofit fontScale="92500"/>
          </a:bodyPr>
          <a:lstStyle/>
          <a:p>
            <a:r>
              <a:rPr lang="hr-HR" smtClean="0"/>
              <a:t>čl. 398. st. 4. ZTD-a</a:t>
            </a:r>
          </a:p>
          <a:p>
            <a:pPr lvl="1"/>
            <a:r>
              <a:rPr lang="hr-HR" smtClean="0"/>
              <a:t>Smanjenjem temeljnoga kapitala društva članovi se </a:t>
            </a:r>
            <a:r>
              <a:rPr lang="hr-HR" u="sng" smtClean="0"/>
              <a:t>mogu</a:t>
            </a:r>
            <a:r>
              <a:rPr lang="hr-HR" smtClean="0"/>
              <a:t> osloboditi obveze da uplate ulog najviše do iznosa za koji je smanjen taj kapital.</a:t>
            </a:r>
          </a:p>
          <a:p>
            <a:r>
              <a:rPr lang="hr-HR" smtClean="0"/>
              <a:t>poslovni udio se može (ali i ne mora) povući uz istodobno smanjenje temeljnog kapitala</a:t>
            </a:r>
          </a:p>
          <a:p>
            <a:r>
              <a:rPr lang="hr-HR" smtClean="0"/>
              <a:t>ako se poslovni udio povlači uz istodobno smanjenje temeljnog kapitala, tada se povlačenje provodi na teret temeljnog kapitala</a:t>
            </a:r>
          </a:p>
          <a:p>
            <a:endParaRPr lang="hr-HR"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hr-HR" smtClean="0"/>
              <a:t>DRUŠTVENI UGOVOR</a:t>
            </a:r>
          </a:p>
        </p:txBody>
      </p:sp>
      <p:sp>
        <p:nvSpPr>
          <p:cNvPr id="16387" name="Content Placeholder 2"/>
          <p:cNvSpPr>
            <a:spLocks noGrp="1"/>
          </p:cNvSpPr>
          <p:nvPr>
            <p:ph idx="1"/>
          </p:nvPr>
        </p:nvSpPr>
        <p:spPr/>
        <p:txBody>
          <a:bodyPr/>
          <a:lstStyle/>
          <a:p>
            <a:r>
              <a:rPr lang="hr-HR" smtClean="0"/>
              <a:t>Društveni ugovor (ugovor o osnivanju društva) je temeljni ustrojbeni akt d.o.o.-a</a:t>
            </a:r>
          </a:p>
          <a:p>
            <a:endParaRPr lang="hr-HR" smtClean="0"/>
          </a:p>
          <a:p>
            <a:r>
              <a:rPr lang="hr-HR" smtClean="0"/>
              <a:t>Ako društvo osniva samo jedan član, ono nema društveni ugovor, nego se osniva izjavom osnivača o osnivanju d.o.o.-a (koja mora sadržavati isto što i društveni ugovor)</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normAutofit fontScale="90000"/>
          </a:bodyPr>
          <a:lstStyle/>
          <a:p>
            <a:r>
              <a:rPr lang="hr-HR" smtClean="0"/>
              <a:t>POVLAČENJE POSLOVNOG UDJELA</a:t>
            </a:r>
          </a:p>
        </p:txBody>
      </p:sp>
      <p:sp>
        <p:nvSpPr>
          <p:cNvPr id="74755" name="Content Placeholder 2"/>
          <p:cNvSpPr>
            <a:spLocks noGrp="1"/>
          </p:cNvSpPr>
          <p:nvPr>
            <p:ph idx="1"/>
          </p:nvPr>
        </p:nvSpPr>
        <p:spPr/>
        <p:txBody>
          <a:bodyPr/>
          <a:lstStyle/>
          <a:p>
            <a:endParaRPr lang="hr-HR" smtClean="0"/>
          </a:p>
          <a:p>
            <a:r>
              <a:rPr lang="hr-HR" smtClean="0"/>
              <a:t>kada se poslovni udio NE povlači uz istodobno smanjenje temeljnog kapitala</a:t>
            </a:r>
          </a:p>
          <a:p>
            <a:pPr lvl="1"/>
            <a:endParaRPr lang="hr-HR" smtClean="0"/>
          </a:p>
          <a:p>
            <a:pPr lvl="1"/>
            <a:r>
              <a:rPr lang="hr-HR" smtClean="0"/>
              <a:t>posljedica: zbroj nominalnih iznosa poslovnih udjela više ne odgovara temeljnom kapitalu društva, pa je potrebno obaviti korekcije preostalih poslovnih udjela u društvu</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normAutofit fontScale="90000"/>
          </a:bodyPr>
          <a:lstStyle/>
          <a:p>
            <a:r>
              <a:rPr lang="hr-HR" smtClean="0"/>
              <a:t>POVLAČENJE POSLOVNOG UDJELA</a:t>
            </a:r>
          </a:p>
        </p:txBody>
      </p:sp>
      <p:sp>
        <p:nvSpPr>
          <p:cNvPr id="75779" name="Content Placeholder 2"/>
          <p:cNvSpPr>
            <a:spLocks noGrp="1"/>
          </p:cNvSpPr>
          <p:nvPr>
            <p:ph idx="1"/>
          </p:nvPr>
        </p:nvSpPr>
        <p:spPr/>
        <p:txBody>
          <a:bodyPr>
            <a:normAutofit lnSpcReduction="10000"/>
          </a:bodyPr>
          <a:lstStyle/>
          <a:p>
            <a:r>
              <a:rPr lang="hr-HR" smtClean="0"/>
              <a:t>odgovarajućim povećanjem nominalnih iznosa svih poslovnih udjela razmjerno njihovu sudjelovanju u temeljnom kapitalu društva</a:t>
            </a:r>
          </a:p>
          <a:p>
            <a:r>
              <a:rPr lang="hr-HR" smtClean="0"/>
              <a:t>stvaranjem novog poslovnog udjela u društvu koji se uz plaćanje društvu izdaje novom članu društva ili kojem od postojećih članova koji za to plati društvu traženi iznos za stjecanje tog poslovnog udjela</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normAutofit fontScale="90000"/>
          </a:bodyPr>
          <a:lstStyle/>
          <a:p>
            <a:r>
              <a:rPr lang="hr-HR" smtClean="0"/>
              <a:t>SMANJENJE TEMELJNOG KAPITALA</a:t>
            </a:r>
          </a:p>
        </p:txBody>
      </p:sp>
      <p:sp>
        <p:nvSpPr>
          <p:cNvPr id="76803" name="Content Placeholder 2"/>
          <p:cNvSpPr>
            <a:spLocks noGrp="1"/>
          </p:cNvSpPr>
          <p:nvPr>
            <p:ph idx="1"/>
          </p:nvPr>
        </p:nvSpPr>
        <p:spPr/>
        <p:txBody>
          <a:bodyPr>
            <a:normAutofit fontScale="92500"/>
          </a:bodyPr>
          <a:lstStyle/>
          <a:p>
            <a:r>
              <a:rPr lang="hr-HR" smtClean="0"/>
              <a:t>posljedica povlačenja poslovnog udjela ne mora biti i smanjenje temeljnog kapitala</a:t>
            </a:r>
          </a:p>
          <a:p>
            <a:r>
              <a:rPr lang="hr-HR" smtClean="0"/>
              <a:t>ako se pri smanjenju temeljnog kapitala NE donese odluka o povlačenju poslovnog udjela, to automatski dovodi do razmjernog smanjenja nominalnih iznosa svih poslovnih udjela članova društva, jer zbroj nominalnih iznosa mora odgovarati iznosu temeljnog kapitala društva</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normAutofit fontScale="90000"/>
          </a:bodyPr>
          <a:lstStyle/>
          <a:p>
            <a:r>
              <a:rPr lang="hr-HR" smtClean="0"/>
              <a:t>SMANJENJE TEMELJNOG KAPITALA</a:t>
            </a:r>
          </a:p>
        </p:txBody>
      </p:sp>
      <p:sp>
        <p:nvSpPr>
          <p:cNvPr id="77827" name="Content Placeholder 2"/>
          <p:cNvSpPr>
            <a:spLocks noGrp="1"/>
          </p:cNvSpPr>
          <p:nvPr>
            <p:ph idx="1"/>
          </p:nvPr>
        </p:nvSpPr>
        <p:spPr/>
        <p:txBody>
          <a:bodyPr/>
          <a:lstStyle/>
          <a:p>
            <a:r>
              <a:rPr lang="hr-HR" smtClean="0"/>
              <a:t>odluka o smanjenju temeljnog kapitala ujedno je i odluka o izmjeni društvenog ugovora</a:t>
            </a:r>
          </a:p>
          <a:p>
            <a:r>
              <a:rPr lang="hr-HR" smtClean="0"/>
              <a:t>u odluci o smanjenju temeljnog kapitala valja navesti (čl. 462. st. 1. ZTD-a)</a:t>
            </a:r>
          </a:p>
          <a:p>
            <a:pPr lvl="1"/>
            <a:r>
              <a:rPr lang="hr-HR" smtClean="0"/>
              <a:t>opseg smanjenja temeljnog kapitala</a:t>
            </a:r>
          </a:p>
          <a:p>
            <a:pPr lvl="1"/>
            <a:r>
              <a:rPr lang="hr-HR" smtClean="0"/>
              <a:t>cilj smanjenja temeljnog kapitala</a:t>
            </a:r>
          </a:p>
          <a:p>
            <a:pPr lvl="1"/>
            <a:r>
              <a:rPr lang="hr-HR" smtClean="0"/>
              <a:t>način kako će se smanjenje temeljnog kapitala provesti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hr-HR" smtClean="0"/>
              <a:t>DRUŠTVENI UGOVOR</a:t>
            </a:r>
          </a:p>
        </p:txBody>
      </p:sp>
      <p:sp>
        <p:nvSpPr>
          <p:cNvPr id="17411" name="Content Placeholder 2"/>
          <p:cNvSpPr>
            <a:spLocks noGrp="1"/>
          </p:cNvSpPr>
          <p:nvPr>
            <p:ph idx="1"/>
          </p:nvPr>
        </p:nvSpPr>
        <p:spPr/>
        <p:txBody>
          <a:bodyPr/>
          <a:lstStyle/>
          <a:p>
            <a:r>
              <a:rPr lang="hr-HR" smtClean="0"/>
              <a:t>Autonomija pri sklapanju i promjeni društvenog ugovora</a:t>
            </a:r>
          </a:p>
          <a:p>
            <a:pPr lvl="1"/>
            <a:r>
              <a:rPr lang="hr-HR" smtClean="0"/>
              <a:t>članovi društva mogu društvenim ugovorom urediti sva pitanja za koja smatraju da ih međusobno treba urediti, bez obzira je li riječ o onima organizacijske prirode ili kojim drugim, koja inače mogu biti predmetom bilo kojeg drugog ugovora, pa se ne moraju odnositi i na odnose u društvu, niti moraju biti u vezi s njim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hr-HR" smtClean="0"/>
              <a:t>DRUŠTVENI UGOVOR</a:t>
            </a:r>
          </a:p>
        </p:txBody>
      </p:sp>
      <p:sp>
        <p:nvSpPr>
          <p:cNvPr id="18435" name="Content Placeholder 2"/>
          <p:cNvSpPr>
            <a:spLocks noGrp="1"/>
          </p:cNvSpPr>
          <p:nvPr>
            <p:ph idx="1"/>
          </p:nvPr>
        </p:nvSpPr>
        <p:spPr/>
        <p:txBody>
          <a:bodyPr/>
          <a:lstStyle/>
          <a:p>
            <a:endParaRPr lang="hr-HR" smtClean="0"/>
          </a:p>
          <a:p>
            <a:r>
              <a:rPr lang="hr-HR" smtClean="0"/>
              <a:t>Granice autonomije pri sklapanju i promjeni društvenog ugovora</a:t>
            </a:r>
          </a:p>
          <a:p>
            <a:pPr lvl="1"/>
            <a:endParaRPr lang="hr-HR" smtClean="0"/>
          </a:p>
          <a:p>
            <a:pPr lvl="1"/>
            <a:r>
              <a:rPr lang="hr-HR" smtClean="0"/>
              <a:t>čl. 2 ZOO-a: </a:t>
            </a:r>
            <a:r>
              <a:rPr lang="en-US" i="1" smtClean="0"/>
              <a:t>Sudionici u prometu slobodno uređuju obvezne odnose, a ne mogu ih uređivati suprotno Ustavu Republike Hrvatske, prisilnim propisima i moralu društva.</a:t>
            </a:r>
            <a:endParaRPr lang="hr-HR" i="1"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hr-HR" smtClean="0"/>
              <a:t>Sadržaj predavanja</a:t>
            </a:r>
          </a:p>
        </p:txBody>
      </p:sp>
      <p:sp>
        <p:nvSpPr>
          <p:cNvPr id="3075" name="Content Placeholder 2"/>
          <p:cNvSpPr>
            <a:spLocks noGrp="1"/>
          </p:cNvSpPr>
          <p:nvPr>
            <p:ph idx="1"/>
          </p:nvPr>
        </p:nvSpPr>
        <p:spPr>
          <a:xfrm>
            <a:off x="428625" y="1428750"/>
            <a:ext cx="8229600" cy="4525963"/>
          </a:xfrm>
        </p:spPr>
        <p:txBody>
          <a:bodyPr>
            <a:normAutofit/>
          </a:bodyPr>
          <a:lstStyle/>
          <a:p>
            <a:pPr eaLnBrk="1" hangingPunct="1"/>
            <a:endParaRPr lang="hr-HR" smtClean="0"/>
          </a:p>
          <a:p>
            <a:pPr eaLnBrk="1" hangingPunct="1"/>
            <a:r>
              <a:rPr lang="hr-HR" smtClean="0"/>
              <a:t>Pojam i obilježja</a:t>
            </a:r>
          </a:p>
          <a:p>
            <a:pPr eaLnBrk="1" hangingPunct="1"/>
            <a:r>
              <a:rPr lang="hr-HR" smtClean="0"/>
              <a:t>Osnivanje</a:t>
            </a:r>
          </a:p>
          <a:p>
            <a:pPr eaLnBrk="1" hangingPunct="1"/>
            <a:r>
              <a:rPr lang="hr-HR" smtClean="0"/>
              <a:t>Pravni odnosi između društva i članova</a:t>
            </a:r>
          </a:p>
          <a:p>
            <a:pPr eaLnBrk="1" hangingPunct="1"/>
            <a:r>
              <a:rPr lang="hr-HR" smtClean="0"/>
              <a:t>Obveze članova društva</a:t>
            </a:r>
          </a:p>
          <a:p>
            <a:pPr eaLnBrk="1" hangingPunct="1"/>
            <a:r>
              <a:rPr lang="hr-HR" smtClean="0"/>
              <a:t>Prava članova društva</a:t>
            </a:r>
          </a:p>
          <a:p>
            <a:pPr eaLnBrk="1" hangingPunct="1"/>
            <a:r>
              <a:rPr lang="hr-HR" smtClean="0"/>
              <a:t>Nedopuštena primanja članova u društvu</a:t>
            </a:r>
          </a:p>
          <a:p>
            <a:pPr eaLnBrk="1" hangingPunct="1"/>
            <a:r>
              <a:rPr lang="hr-HR" smtClean="0"/>
              <a:t>Zajam kojim se nadomješta kapital</a:t>
            </a:r>
          </a:p>
          <a:p>
            <a:pPr eaLnBrk="1" hangingPunct="1"/>
            <a:r>
              <a:rPr lang="hr-HR" smtClean="0"/>
              <a:t>Vlastiti poslovni udjeli</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hr-HR" smtClean="0"/>
              <a:t>USPOREDBA SA D.D.-OM</a:t>
            </a:r>
          </a:p>
        </p:txBody>
      </p:sp>
      <p:sp>
        <p:nvSpPr>
          <p:cNvPr id="19459" name="Content Placeholder 2"/>
          <p:cNvSpPr>
            <a:spLocks noGrp="1"/>
          </p:cNvSpPr>
          <p:nvPr>
            <p:ph idx="1"/>
          </p:nvPr>
        </p:nvSpPr>
        <p:spPr/>
        <p:txBody>
          <a:bodyPr/>
          <a:lstStyle/>
          <a:p>
            <a:r>
              <a:rPr lang="hr-HR" smtClean="0"/>
              <a:t>Čl. 173. st. 4. ZTD-a - statut d.d.-a </a:t>
            </a:r>
            <a:r>
              <a:rPr lang="hr-HR" u="sng" smtClean="0"/>
              <a:t>može</a:t>
            </a:r>
            <a:r>
              <a:rPr lang="hr-HR" smtClean="0"/>
              <a:t>:</a:t>
            </a:r>
          </a:p>
          <a:p>
            <a:pPr lvl="1"/>
            <a:endParaRPr lang="hr-HR" smtClean="0"/>
          </a:p>
          <a:p>
            <a:pPr lvl="1"/>
            <a:r>
              <a:rPr lang="hr-HR" smtClean="0"/>
              <a:t>sadržavati odredbe koje odstupaju od odredbi ZTD-a samo kada je to u zakonu izričito određeno</a:t>
            </a:r>
          </a:p>
          <a:p>
            <a:pPr lvl="1"/>
            <a:r>
              <a:rPr lang="hr-HR" smtClean="0"/>
              <a:t>urediti i druga pitanja, pored onih koja se po ZTD-u moraju njime urediti, ako to nije izričito isključeno ZTD-om</a:t>
            </a:r>
          </a:p>
          <a:p>
            <a:pPr lvl="1"/>
            <a:r>
              <a:rPr lang="hr-HR" smtClean="0"/>
              <a:t>odredbe statuta donesene protivno spomenutim ograničenjima su ništave</a:t>
            </a:r>
          </a:p>
          <a:p>
            <a:endParaRPr lang="hr-HR"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hr-HR" smtClean="0"/>
              <a:t>DRUŠTVENI UGOVOR</a:t>
            </a:r>
          </a:p>
        </p:txBody>
      </p:sp>
      <p:sp>
        <p:nvSpPr>
          <p:cNvPr id="20483" name="Content Placeholder 2"/>
          <p:cNvSpPr>
            <a:spLocks noGrp="1"/>
          </p:cNvSpPr>
          <p:nvPr>
            <p:ph idx="1"/>
          </p:nvPr>
        </p:nvSpPr>
        <p:spPr/>
        <p:txBody>
          <a:bodyPr/>
          <a:lstStyle/>
          <a:p>
            <a:r>
              <a:rPr lang="hr-HR" smtClean="0"/>
              <a:t>odredbe društvenog ugovora</a:t>
            </a:r>
          </a:p>
          <a:p>
            <a:pPr lvl="1"/>
            <a:r>
              <a:rPr lang="hr-HR" smtClean="0"/>
              <a:t>materijalne (prave) odredbe</a:t>
            </a:r>
          </a:p>
          <a:p>
            <a:pPr lvl="2"/>
            <a:r>
              <a:rPr lang="hr-HR" smtClean="0"/>
              <a:t>odnos društva i članova u vezi sa članstvom u društvu, koje se mogu urediti SAMO društvenim ugovorom (njihov unos u društveni ugovor ima konstitutivno značenje)</a:t>
            </a:r>
          </a:p>
          <a:p>
            <a:pPr lvl="1"/>
            <a:r>
              <a:rPr lang="hr-HR" smtClean="0"/>
              <a:t>formalne (neprave) odredbe</a:t>
            </a:r>
          </a:p>
          <a:p>
            <a:pPr lvl="2"/>
            <a:r>
              <a:rPr lang="hr-HR" smtClean="0"/>
              <a:t>odnosi unutar društva i u vezi s njim, i drugi odnosi članova za čiju se valjanost NE TRAŽI da se moraju nalaziti u društvenom ugovoru</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fontScale="90000"/>
          </a:bodyPr>
          <a:lstStyle/>
          <a:p>
            <a:r>
              <a:rPr lang="hr-HR" sz="2600" smtClean="0"/>
              <a:t>SADRŽAJ DRUŠTVENOG UGOVORA, ODNOSNO IZJAVE O OSNIVANJU DRUŠTVA (ČL. 388 ZTD-A) </a:t>
            </a:r>
            <a:br>
              <a:rPr lang="hr-HR" sz="2600" smtClean="0"/>
            </a:br>
            <a:r>
              <a:rPr lang="hr-HR" sz="2600" smtClean="0"/>
              <a:t>- usporedi sa čl. 173. st. 3. ZTD-a (obvezni sadržaj statuta) -</a:t>
            </a:r>
          </a:p>
        </p:txBody>
      </p:sp>
      <p:sp>
        <p:nvSpPr>
          <p:cNvPr id="21507" name="Content Placeholder 2"/>
          <p:cNvSpPr>
            <a:spLocks noGrp="1"/>
          </p:cNvSpPr>
          <p:nvPr>
            <p:ph idx="1"/>
          </p:nvPr>
        </p:nvSpPr>
        <p:spPr/>
        <p:txBody>
          <a:bodyPr/>
          <a:lstStyle/>
          <a:p>
            <a:endParaRPr lang="hr-HR" smtClean="0"/>
          </a:p>
          <a:p>
            <a:r>
              <a:rPr lang="hr-HR" smtClean="0"/>
              <a:t>Društveni ugovor, odnosno izjava o osnivanju društva mora sadržavati: </a:t>
            </a:r>
          </a:p>
          <a:p>
            <a:pPr lvl="1"/>
            <a:endParaRPr lang="hr-HR" smtClean="0"/>
          </a:p>
          <a:p>
            <a:pPr lvl="1"/>
            <a:r>
              <a:rPr lang="hr-HR" smtClean="0"/>
              <a:t>ime, prezime, odnosno tvrtku, prebivalište, odnosno sjedište osnivača, a ako je osnivač fizička osoba i njen OIB, </a:t>
            </a:r>
          </a:p>
          <a:p>
            <a:pPr lvl="1"/>
            <a:r>
              <a:rPr lang="hr-HR" smtClean="0"/>
              <a:t>tvrtku i sjedište društva, </a:t>
            </a:r>
          </a:p>
          <a:p>
            <a:pPr lvl="1"/>
            <a:r>
              <a:rPr lang="hr-HR" smtClean="0"/>
              <a:t>predmet poslovanja društva,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r>
              <a:rPr lang="hr-HR" sz="2600" smtClean="0"/>
              <a:t>SADRŽAJ DRUŠTVENOG UGOVORA, ODNOSNO IZJAVE O OSNIVANJU DRUŠTVA (ČL. 388 ZTD-A) </a:t>
            </a:r>
            <a:br>
              <a:rPr lang="hr-HR" sz="2600" smtClean="0"/>
            </a:br>
            <a:r>
              <a:rPr lang="hr-HR" sz="2600" smtClean="0"/>
              <a:t>- usporedi sa čl. 173. st. 3. ZTD-a (obvezni sadržaj statuta) -</a:t>
            </a:r>
          </a:p>
        </p:txBody>
      </p:sp>
      <p:sp>
        <p:nvSpPr>
          <p:cNvPr id="22531" name="Content Placeholder 2"/>
          <p:cNvSpPr>
            <a:spLocks noGrp="1"/>
          </p:cNvSpPr>
          <p:nvPr>
            <p:ph idx="1"/>
          </p:nvPr>
        </p:nvSpPr>
        <p:spPr/>
        <p:txBody>
          <a:bodyPr>
            <a:normAutofit/>
          </a:bodyPr>
          <a:lstStyle/>
          <a:p>
            <a:pPr lvl="1"/>
            <a:endParaRPr lang="hr-HR" smtClean="0"/>
          </a:p>
          <a:p>
            <a:pPr lvl="1"/>
            <a:r>
              <a:rPr lang="hr-HR" smtClean="0"/>
              <a:t>ukupni iznos temeljnoga kapitala, te iznos svakog pojedinačnog (temeljnog) uloga osnivača, a sastoji li se ulog od stvari ili prava, mora ih se detaljno opisati i naznačiti njihovu vrijednost, </a:t>
            </a:r>
          </a:p>
          <a:p>
            <a:pPr lvl="1"/>
            <a:r>
              <a:rPr lang="hr-HR" smtClean="0"/>
              <a:t>odredbu o tome osniva li se društvo na određeno ili na neodređeno vrijeme, </a:t>
            </a:r>
          </a:p>
          <a:p>
            <a:pPr lvl="1"/>
            <a:r>
              <a:rPr lang="hr-HR" smtClean="0"/>
              <a:t>prava i obveze koje članovi imaju prema društvu pored uplate svojih uloga, te prava i obveze koje društvo ima prema članovima.</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800" smtClean="0"/>
              <a:t>IZMJENA DRUŠTVENOG UGOVORA</a:t>
            </a:r>
            <a:endParaRPr lang="hr-HR" sz="3800"/>
          </a:p>
        </p:txBody>
      </p:sp>
      <p:sp>
        <p:nvSpPr>
          <p:cNvPr id="3" name="Content Placeholder 2"/>
          <p:cNvSpPr>
            <a:spLocks noGrp="1"/>
          </p:cNvSpPr>
          <p:nvPr>
            <p:ph idx="1"/>
          </p:nvPr>
        </p:nvSpPr>
        <p:spPr/>
        <p:txBody>
          <a:bodyPr>
            <a:normAutofit lnSpcReduction="10000"/>
          </a:bodyPr>
          <a:lstStyle/>
          <a:p>
            <a:pPr>
              <a:buNone/>
            </a:pPr>
            <a:r>
              <a:rPr lang="hr-HR" b="1" smtClean="0"/>
              <a:t>	</a:t>
            </a:r>
            <a:r>
              <a:rPr lang="hr-HR" b="1" i="1" smtClean="0"/>
              <a:t>Oblik izmjene</a:t>
            </a:r>
            <a:endParaRPr lang="en-US" i="1" smtClean="0"/>
          </a:p>
          <a:p>
            <a:pPr>
              <a:buNone/>
            </a:pPr>
            <a:r>
              <a:rPr lang="hr-HR" i="1" smtClean="0"/>
              <a:t>	Članak 454.</a:t>
            </a:r>
            <a:endParaRPr lang="en-US" i="1" smtClean="0"/>
          </a:p>
          <a:p>
            <a:endParaRPr lang="hr-HR" smtClean="0"/>
          </a:p>
          <a:p>
            <a:pPr>
              <a:buNone/>
            </a:pPr>
            <a:r>
              <a:rPr lang="hr-HR" smtClean="0"/>
              <a:t>	(1) Društveni ugovor može se izmijeniti samo odlukom članova društva. Odluka mora biti u obliku javnobilježničkog akta, privatne isprave koju potvrdi javni bilježnik ili javnobilježničkog zapisnika. </a:t>
            </a:r>
            <a:endParaRPr lang="en-US" smtClean="0"/>
          </a:p>
          <a:p>
            <a:pPr>
              <a:buNone/>
            </a:pPr>
            <a:r>
              <a:rPr lang="hr-HR" smtClean="0"/>
              <a:t>	(2) Odluka o izmjeni nema učinka dok se ne upiše u sudski registar.</a:t>
            </a:r>
            <a:endParaRPr lang="hr-H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z="3800" smtClean="0"/>
              <a:t>IZMJENA DRUŠTVENOG UGOVORA</a:t>
            </a:r>
            <a:endParaRPr lang="hr-HR" sz="3800"/>
          </a:p>
        </p:txBody>
      </p:sp>
      <p:sp>
        <p:nvSpPr>
          <p:cNvPr id="3" name="Content Placeholder 2"/>
          <p:cNvSpPr>
            <a:spLocks noGrp="1"/>
          </p:cNvSpPr>
          <p:nvPr>
            <p:ph idx="1"/>
          </p:nvPr>
        </p:nvSpPr>
        <p:spPr/>
        <p:txBody>
          <a:bodyPr>
            <a:normAutofit lnSpcReduction="10000"/>
          </a:bodyPr>
          <a:lstStyle/>
          <a:p>
            <a:pPr>
              <a:buNone/>
            </a:pPr>
            <a:r>
              <a:rPr lang="hr-HR" b="1" smtClean="0"/>
              <a:t>	</a:t>
            </a:r>
            <a:r>
              <a:rPr lang="hr-HR" b="1" i="1" smtClean="0"/>
              <a:t>Odlučivanje o izmjeni</a:t>
            </a:r>
            <a:endParaRPr lang="en-US" i="1" smtClean="0"/>
          </a:p>
          <a:p>
            <a:pPr>
              <a:buNone/>
            </a:pPr>
            <a:r>
              <a:rPr lang="hr-HR" i="1" smtClean="0"/>
              <a:t>	Članak 455.</a:t>
            </a:r>
            <a:endParaRPr lang="en-US" i="1" smtClean="0"/>
          </a:p>
          <a:p>
            <a:pPr>
              <a:buNone/>
            </a:pPr>
            <a:r>
              <a:rPr lang="hr-HR" smtClean="0"/>
              <a:t>	</a:t>
            </a:r>
          </a:p>
          <a:p>
            <a:pPr>
              <a:buNone/>
            </a:pPr>
            <a:r>
              <a:rPr lang="hr-HR" smtClean="0"/>
              <a:t>	(1) Odluka o izmjeni društvenog ugovora donosi se većinom od najmanje tri četvrtine od danih glasova. Društvenim ugovorom može se odrediti da je za to potrebna veća većina a može se zahtijevati ispunjenje i dodatnih pretpostavki. </a:t>
            </a:r>
            <a:endParaRPr lang="hr-H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r>
              <a:rPr lang="hr-HR" sz="2600" smtClean="0"/>
              <a:t>OSNIVANJE D.D.-A</a:t>
            </a:r>
            <a:br>
              <a:rPr lang="hr-HR" sz="2600" smtClean="0"/>
            </a:br>
            <a:r>
              <a:rPr lang="hr-HR" sz="2600" smtClean="0"/>
              <a:t>(d.d. je osnovano kada ga se upiše u sudski registar)</a:t>
            </a:r>
          </a:p>
        </p:txBody>
      </p:sp>
      <p:sp>
        <p:nvSpPr>
          <p:cNvPr id="23555" name="Content Placeholder 2"/>
          <p:cNvSpPr>
            <a:spLocks noGrp="1"/>
          </p:cNvSpPr>
          <p:nvPr>
            <p:ph sz="half" idx="1"/>
          </p:nvPr>
        </p:nvSpPr>
        <p:spPr/>
        <p:txBody>
          <a:bodyPr/>
          <a:lstStyle/>
          <a:p>
            <a:pPr>
              <a:buFont typeface="Arial" charset="0"/>
              <a:buNone/>
            </a:pPr>
            <a:r>
              <a:rPr lang="hr-HR" smtClean="0"/>
              <a:t>	</a:t>
            </a:r>
            <a:r>
              <a:rPr lang="hr-HR" u="sng" smtClean="0"/>
              <a:t>SIMULTANO</a:t>
            </a:r>
          </a:p>
          <a:p>
            <a:r>
              <a:rPr lang="hr-HR" smtClean="0"/>
              <a:t>osnivači osnivaju društvo preuzimanjem svih dionica društva, usvajanjem i potpisivanjem statuta te izjavom da osnivaju dioničko društvo</a:t>
            </a:r>
          </a:p>
        </p:txBody>
      </p:sp>
      <p:sp>
        <p:nvSpPr>
          <p:cNvPr id="23556" name="Content Placeholder 3"/>
          <p:cNvSpPr>
            <a:spLocks noGrp="1"/>
          </p:cNvSpPr>
          <p:nvPr>
            <p:ph sz="half" idx="2"/>
          </p:nvPr>
        </p:nvSpPr>
        <p:spPr/>
        <p:txBody>
          <a:bodyPr/>
          <a:lstStyle/>
          <a:p>
            <a:pPr>
              <a:buFont typeface="Arial" charset="0"/>
              <a:buNone/>
            </a:pPr>
            <a:r>
              <a:rPr lang="hr-HR" smtClean="0"/>
              <a:t>	</a:t>
            </a:r>
            <a:r>
              <a:rPr lang="hr-HR" u="sng" smtClean="0"/>
              <a:t>SUKCESIVNO</a:t>
            </a:r>
          </a:p>
          <a:p>
            <a:r>
              <a:rPr lang="hr-HR" smtClean="0"/>
              <a:t>društvo se može osnovati tako da osnivači usvoje statut, preuzmu dio dionica i upute javni poziv (prospekt) za upis dionica pa se one upisuju na temelju toga poziva.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hr-HR" smtClean="0"/>
              <a:t>OSNIVANJE D.O.O.-A</a:t>
            </a:r>
          </a:p>
        </p:txBody>
      </p:sp>
      <p:sp>
        <p:nvSpPr>
          <p:cNvPr id="24579" name="Content Placeholder 2"/>
          <p:cNvSpPr>
            <a:spLocks noGrp="1"/>
          </p:cNvSpPr>
          <p:nvPr>
            <p:ph idx="1"/>
          </p:nvPr>
        </p:nvSpPr>
        <p:spPr/>
        <p:txBody>
          <a:bodyPr/>
          <a:lstStyle/>
          <a:p>
            <a:endParaRPr lang="hr-HR" smtClean="0"/>
          </a:p>
          <a:p>
            <a:r>
              <a:rPr lang="hr-HR" smtClean="0"/>
              <a:t>čl. 387. st. 4. ZTD-a:	</a:t>
            </a:r>
          </a:p>
          <a:p>
            <a:pPr>
              <a:buFont typeface="Arial" charset="0"/>
              <a:buNone/>
            </a:pPr>
            <a:r>
              <a:rPr lang="hr-HR" smtClean="0"/>
              <a:t>	</a:t>
            </a:r>
          </a:p>
          <a:p>
            <a:pPr>
              <a:buFont typeface="Arial" charset="0"/>
              <a:buNone/>
            </a:pPr>
            <a:endParaRPr lang="hr-HR" u="sng" smtClean="0"/>
          </a:p>
          <a:p>
            <a:pPr>
              <a:buFont typeface="Arial" charset="0"/>
              <a:buNone/>
            </a:pPr>
            <a:r>
              <a:rPr lang="hr-HR" smtClean="0"/>
              <a:t>	</a:t>
            </a:r>
            <a:r>
              <a:rPr lang="hr-HR" u="sng" smtClean="0"/>
              <a:t>SUKCESIVNO OSNIVANJE D.O.O.-A NIJE DOPUŠTENO</a:t>
            </a:r>
          </a:p>
          <a:p>
            <a:endParaRPr lang="hr-HR" u="sng"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hr-HR" smtClean="0"/>
              <a:t>OSNIVANJE D.O.O.-A</a:t>
            </a:r>
          </a:p>
        </p:txBody>
      </p:sp>
      <p:sp>
        <p:nvSpPr>
          <p:cNvPr id="25603" name="Content Placeholder 2"/>
          <p:cNvSpPr>
            <a:spLocks noGrp="1"/>
          </p:cNvSpPr>
          <p:nvPr>
            <p:ph idx="1"/>
          </p:nvPr>
        </p:nvSpPr>
        <p:spPr/>
        <p:txBody>
          <a:bodyPr>
            <a:normAutofit/>
          </a:bodyPr>
          <a:lstStyle/>
          <a:p>
            <a:r>
              <a:rPr lang="hr-HR" smtClean="0"/>
              <a:t>da bi se osnovao d.o.o., potrebno je slijedeće:</a:t>
            </a:r>
          </a:p>
          <a:p>
            <a:pPr lvl="1"/>
            <a:r>
              <a:rPr lang="hr-HR" smtClean="0"/>
              <a:t>sklopiti društveni ugovor, odnosno dati izjavu o osnivanju društva u obliku javnobilježničke isprave</a:t>
            </a:r>
          </a:p>
          <a:p>
            <a:pPr lvl="1"/>
            <a:r>
              <a:rPr lang="hr-HR" smtClean="0"/>
              <a:t>uplatiti (temeljne) uloge najmanje onoliko koliko je propisano ZTD-om i u skladu sa obvezom propisanom društvenim ugovorom, odnosno izjavom o osnivanju društva </a:t>
            </a:r>
          </a:p>
          <a:p>
            <a:pPr lvl="1"/>
            <a:r>
              <a:rPr lang="hr-HR" smtClean="0"/>
              <a:t>imenovati članove uprave, a ako društvo ima nadzorni odbor, onda i članove nadzornog odbora</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hr-HR" smtClean="0"/>
              <a:t>OSNIVANJE D.O.O.-A</a:t>
            </a:r>
          </a:p>
        </p:txBody>
      </p:sp>
      <p:sp>
        <p:nvSpPr>
          <p:cNvPr id="26627" name="Content Placeholder 2"/>
          <p:cNvSpPr>
            <a:spLocks noGrp="1"/>
          </p:cNvSpPr>
          <p:nvPr>
            <p:ph idx="1"/>
          </p:nvPr>
        </p:nvSpPr>
        <p:spPr/>
        <p:txBody>
          <a:bodyPr/>
          <a:lstStyle/>
          <a:p>
            <a:pPr lvl="1"/>
            <a:r>
              <a:rPr lang="hr-HR" smtClean="0"/>
              <a:t>obaviti reviziju osnivanja i podnijeti izvješće o osnivanju (ako se u osnivanju daju posebne pogodnosti ili ako se u društvo ulažu stvari i prava)</a:t>
            </a:r>
          </a:p>
          <a:p>
            <a:pPr lvl="1"/>
            <a:r>
              <a:rPr lang="hr-HR" smtClean="0"/>
              <a:t>upisati društvo u sudski registar</a:t>
            </a:r>
          </a:p>
          <a:p>
            <a:endParaRPr lang="hr-HR" smtClean="0"/>
          </a:p>
          <a:p>
            <a:r>
              <a:rPr lang="hr-HR" smtClean="0"/>
              <a:t>USPOREDBA SA OSNIVANJEM D.D.-A:</a:t>
            </a:r>
          </a:p>
          <a:p>
            <a:pPr lvl="1"/>
            <a:r>
              <a:rPr lang="hr-HR" smtClean="0"/>
              <a:t>razlika postoji samo glede sklapanja društvenog ugovora odnosno davanja izjave o osnivanju društva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hr-HR" smtClean="0"/>
              <a:t>Sadržaj predavanja</a:t>
            </a:r>
          </a:p>
        </p:txBody>
      </p:sp>
      <p:sp>
        <p:nvSpPr>
          <p:cNvPr id="3075" name="Content Placeholder 2"/>
          <p:cNvSpPr>
            <a:spLocks noGrp="1"/>
          </p:cNvSpPr>
          <p:nvPr>
            <p:ph idx="1"/>
          </p:nvPr>
        </p:nvSpPr>
        <p:spPr>
          <a:xfrm>
            <a:off x="428625" y="1428750"/>
            <a:ext cx="8229600" cy="4525963"/>
          </a:xfrm>
        </p:spPr>
        <p:txBody>
          <a:bodyPr>
            <a:normAutofit/>
          </a:bodyPr>
          <a:lstStyle/>
          <a:p>
            <a:pPr eaLnBrk="1" hangingPunct="1"/>
            <a:endParaRPr lang="hr-HR" smtClean="0"/>
          </a:p>
          <a:p>
            <a:pPr eaLnBrk="1" hangingPunct="1"/>
            <a:r>
              <a:rPr lang="hr-HR" smtClean="0"/>
              <a:t>Organi</a:t>
            </a:r>
          </a:p>
          <a:p>
            <a:pPr lvl="1"/>
            <a:r>
              <a:rPr lang="hr-HR" smtClean="0"/>
              <a:t>uprava, nadzorni odbor, skupština</a:t>
            </a:r>
          </a:p>
          <a:p>
            <a:pPr eaLnBrk="1" hangingPunct="1"/>
            <a:r>
              <a:rPr lang="hr-HR" smtClean="0"/>
              <a:t>Povećanje temeljnog kapitala</a:t>
            </a:r>
          </a:p>
          <a:p>
            <a:r>
              <a:rPr lang="hr-HR" smtClean="0"/>
              <a:t>Smanjenje temeljnog kapitala</a:t>
            </a:r>
          </a:p>
          <a:p>
            <a:pPr eaLnBrk="1" hangingPunct="1"/>
            <a:r>
              <a:rPr lang="hr-HR" smtClean="0"/>
              <a:t>Ništavnost i pobojnost odluka članova društva (skupštine)</a:t>
            </a:r>
          </a:p>
          <a:p>
            <a:pPr eaLnBrk="1" hangingPunct="1"/>
            <a:r>
              <a:rPr lang="hr-HR" smtClean="0"/>
              <a:t>Statusne promjene društva</a:t>
            </a:r>
          </a:p>
          <a:p>
            <a:pPr eaLnBrk="1" hangingPunct="1"/>
            <a:r>
              <a:rPr lang="hr-HR" smtClean="0"/>
              <a:t>Prestanak društva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r>
              <a:rPr lang="hr-HR" smtClean="0"/>
              <a:t>UPLATA (TEMELJNIH) ULOGA</a:t>
            </a:r>
            <a:br>
              <a:rPr lang="hr-HR" smtClean="0"/>
            </a:br>
            <a:r>
              <a:rPr lang="hr-HR" smtClean="0"/>
              <a:t>(čl. 390 ZTD-a)</a:t>
            </a:r>
          </a:p>
        </p:txBody>
      </p:sp>
      <p:sp>
        <p:nvSpPr>
          <p:cNvPr id="27651" name="Content Placeholder 2"/>
          <p:cNvSpPr>
            <a:spLocks noGrp="1"/>
          </p:cNvSpPr>
          <p:nvPr>
            <p:ph idx="1"/>
          </p:nvPr>
        </p:nvSpPr>
        <p:spPr/>
        <p:txBody>
          <a:bodyPr/>
          <a:lstStyle/>
          <a:p>
            <a:endParaRPr lang="hr-HR" smtClean="0"/>
          </a:p>
          <a:p>
            <a:r>
              <a:rPr lang="hr-HR" smtClean="0"/>
              <a:t>Uplata (temeljnih) uloga:</a:t>
            </a:r>
          </a:p>
          <a:p>
            <a:pPr lvl="1"/>
            <a:endParaRPr lang="hr-HR" smtClean="0"/>
          </a:p>
          <a:p>
            <a:pPr lvl="1"/>
            <a:r>
              <a:rPr lang="hr-HR" smtClean="0"/>
              <a:t>novcem</a:t>
            </a:r>
          </a:p>
          <a:p>
            <a:pPr lvl="1"/>
            <a:endParaRPr lang="hr-HR" smtClean="0"/>
          </a:p>
          <a:p>
            <a:pPr lvl="1"/>
            <a:r>
              <a:rPr lang="hr-HR" smtClean="0"/>
              <a:t>ulaganjem stvari</a:t>
            </a:r>
          </a:p>
          <a:p>
            <a:pPr lvl="1"/>
            <a:endParaRPr lang="hr-HR" smtClean="0"/>
          </a:p>
          <a:p>
            <a:pPr lvl="1"/>
            <a:r>
              <a:rPr lang="hr-HR" smtClean="0"/>
              <a:t>ulaganjem prava</a:t>
            </a:r>
          </a:p>
          <a:p>
            <a:pPr lvl="1"/>
            <a:endParaRPr lang="hr-HR"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mtClean="0"/>
              <a:t>UPLATA (TEMELJNIH) ULOGA</a:t>
            </a:r>
            <a:br>
              <a:rPr lang="hr-HR" smtClean="0"/>
            </a:br>
            <a:r>
              <a:rPr lang="hr-HR" smtClean="0"/>
              <a:t>(čl. 390 ZTD-a)</a:t>
            </a:r>
            <a:endParaRPr lang="hr-HR"/>
          </a:p>
        </p:txBody>
      </p:sp>
      <p:sp>
        <p:nvSpPr>
          <p:cNvPr id="3" name="Content Placeholder 2"/>
          <p:cNvSpPr>
            <a:spLocks noGrp="1"/>
          </p:cNvSpPr>
          <p:nvPr>
            <p:ph idx="1"/>
          </p:nvPr>
        </p:nvSpPr>
        <p:spPr/>
        <p:txBody>
          <a:bodyPr>
            <a:normAutofit fontScale="70000" lnSpcReduction="20000"/>
          </a:bodyPr>
          <a:lstStyle/>
          <a:p>
            <a:pPr>
              <a:buNone/>
            </a:pPr>
            <a:r>
              <a:rPr lang="hr-HR" b="1" smtClean="0"/>
              <a:t>	Temeljni ulozi (</a:t>
            </a:r>
            <a:r>
              <a:rPr lang="hr-HR" b="1" i="1" smtClean="0"/>
              <a:t>Ulozi za preuzete poslovne udjele</a:t>
            </a:r>
            <a:r>
              <a:rPr lang="hr-HR" b="1" smtClean="0"/>
              <a:t>)</a:t>
            </a:r>
            <a:endParaRPr lang="en-US" smtClean="0"/>
          </a:p>
          <a:p>
            <a:pPr>
              <a:buNone/>
            </a:pPr>
            <a:r>
              <a:rPr lang="hr-HR" smtClean="0"/>
              <a:t>	Članak 390. st. 1. i 2. ZTD-a</a:t>
            </a:r>
            <a:endParaRPr lang="en-US" smtClean="0"/>
          </a:p>
          <a:p>
            <a:endParaRPr lang="hr-HR" smtClean="0"/>
          </a:p>
          <a:p>
            <a:pPr>
              <a:buNone/>
            </a:pPr>
            <a:r>
              <a:rPr lang="hr-HR" smtClean="0"/>
              <a:t>	(1) Temeljni ulog (</a:t>
            </a:r>
            <a:r>
              <a:rPr lang="hr-HR" i="1" smtClean="0"/>
              <a:t>Nominalni iznos poslovnog udjela</a:t>
            </a:r>
            <a:r>
              <a:rPr lang="hr-HR" smtClean="0"/>
              <a:t>) ne može biti manji od 200,00 kuna. Temeljni ulog (</a:t>
            </a:r>
            <a:r>
              <a:rPr lang="hr-HR" i="1" smtClean="0"/>
              <a:t>Nominalni iznos poslovnog udjela</a:t>
            </a:r>
            <a:r>
              <a:rPr lang="hr-HR" smtClean="0"/>
              <a:t>) mora biti izražen cijelim brojem koji je višekratnik broja sto. Zbroj temeljnih uloga (</a:t>
            </a:r>
            <a:r>
              <a:rPr lang="hr-HR" i="1" smtClean="0"/>
              <a:t>nominalnih iznosa svih poslovnih udjela</a:t>
            </a:r>
            <a:r>
              <a:rPr lang="hr-HR" smtClean="0"/>
              <a:t>) mora odgovarati iznosu temeljnoga kapitala društva.</a:t>
            </a:r>
            <a:endParaRPr lang="en-US" smtClean="0"/>
          </a:p>
          <a:p>
            <a:endParaRPr lang="hr-HR" smtClean="0"/>
          </a:p>
          <a:p>
            <a:pPr>
              <a:buNone/>
            </a:pPr>
            <a:r>
              <a:rPr lang="hr-HR" smtClean="0"/>
              <a:t>	(2) Prije upisa društva u sudski registar svaki osnivač mora uplatiti najmanje četvrtinu temeljenoga uloga (</a:t>
            </a:r>
            <a:r>
              <a:rPr lang="hr-HR" i="1" smtClean="0"/>
              <a:t>uloga za preuzeti poslovni udio</a:t>
            </a:r>
            <a:r>
              <a:rPr lang="hr-HR" smtClean="0"/>
              <a:t>) kojega uplaćuje u novcu, s tim da ukupni iznos svih uplata u novcu ne može biti manji od 10.000,00 kuna.</a:t>
            </a:r>
            <a:endParaRPr lang="hr-H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smtClean="0"/>
              <a:t>UPLATA (TEMELJNIH) ULOGA</a:t>
            </a:r>
            <a:br>
              <a:rPr lang="hr-HR" smtClean="0"/>
            </a:br>
            <a:r>
              <a:rPr lang="hr-HR" smtClean="0"/>
              <a:t>(čl. 390 ZTD-a)</a:t>
            </a:r>
            <a:endParaRPr lang="hr-HR"/>
          </a:p>
        </p:txBody>
      </p:sp>
      <p:sp>
        <p:nvSpPr>
          <p:cNvPr id="3" name="Content Placeholder 2"/>
          <p:cNvSpPr>
            <a:spLocks noGrp="1"/>
          </p:cNvSpPr>
          <p:nvPr>
            <p:ph idx="1"/>
          </p:nvPr>
        </p:nvSpPr>
        <p:spPr/>
        <p:txBody>
          <a:bodyPr>
            <a:noAutofit/>
          </a:bodyPr>
          <a:lstStyle/>
          <a:p>
            <a:pPr>
              <a:buNone/>
            </a:pPr>
            <a:r>
              <a:rPr lang="hr-HR" sz="2500" b="1" smtClean="0"/>
              <a:t>	Temeljni ulozi (</a:t>
            </a:r>
            <a:r>
              <a:rPr lang="hr-HR" sz="2500" b="1" i="1" smtClean="0"/>
              <a:t>Ulozi za preuzete poslovne udjele</a:t>
            </a:r>
            <a:r>
              <a:rPr lang="hr-HR" sz="2500" b="1" smtClean="0"/>
              <a:t>)</a:t>
            </a:r>
            <a:endParaRPr lang="en-US" sz="2500" smtClean="0"/>
          </a:p>
          <a:p>
            <a:pPr>
              <a:buNone/>
            </a:pPr>
            <a:r>
              <a:rPr lang="hr-HR" sz="2500" smtClean="0"/>
              <a:t>	Članak 390. st. 3. ZTD-a</a:t>
            </a:r>
            <a:endParaRPr lang="en-US" sz="2500" smtClean="0"/>
          </a:p>
          <a:p>
            <a:endParaRPr lang="hr-HR" sz="2500" smtClean="0"/>
          </a:p>
          <a:p>
            <a:pPr>
              <a:buNone/>
            </a:pPr>
            <a:r>
              <a:rPr lang="hr-HR" sz="2500" smtClean="0"/>
              <a:t>	(3) Temeljni ulog (</a:t>
            </a:r>
            <a:r>
              <a:rPr lang="hr-HR" sz="2500" i="1" smtClean="0"/>
              <a:t>Ulog u društvo</a:t>
            </a:r>
            <a:r>
              <a:rPr lang="hr-HR" sz="2500" smtClean="0"/>
              <a:t>) može se unijeti ulaganjem stvari i prava. Ulog unošenjem u društvo stvari i prava mora se u cjelini unijeti prije upisa društva u sudski registar. Ako je vrijednost uloga u stvarima i u pravima u vrijeme podnošenja prijave za upis društva u sudski registar manja od vrijednosti temeljnoga uloga (</a:t>
            </a:r>
            <a:r>
              <a:rPr lang="hr-HR" sz="2500" i="1" smtClean="0"/>
              <a:t>uloga</a:t>
            </a:r>
            <a:r>
              <a:rPr lang="hr-HR" sz="2500" smtClean="0"/>
              <a:t>) koji se time ulaže, razlika do visine tako izraženoga temeljnoga uloga (</a:t>
            </a:r>
            <a:r>
              <a:rPr lang="hr-HR" sz="2500" i="1" smtClean="0"/>
              <a:t>uloga</a:t>
            </a:r>
            <a:r>
              <a:rPr lang="hr-HR" sz="2500" smtClean="0"/>
              <a:t>) mora se uplatiti u novcu.</a:t>
            </a:r>
            <a:endParaRPr lang="en-US" sz="250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normAutofit fontScale="90000"/>
          </a:bodyPr>
          <a:lstStyle/>
          <a:p>
            <a:r>
              <a:rPr lang="hr-HR" smtClean="0"/>
              <a:t>UPLATA (TEMELJNIH) ULOGA</a:t>
            </a:r>
            <a:br>
              <a:rPr lang="hr-HR" smtClean="0"/>
            </a:br>
            <a:r>
              <a:rPr lang="hr-HR" smtClean="0"/>
              <a:t>(čl. 390 ZTD-a)</a:t>
            </a:r>
          </a:p>
        </p:txBody>
      </p:sp>
      <p:sp>
        <p:nvSpPr>
          <p:cNvPr id="30723" name="Content Placeholder 2"/>
          <p:cNvSpPr>
            <a:spLocks noGrp="1"/>
          </p:cNvSpPr>
          <p:nvPr>
            <p:ph idx="1"/>
          </p:nvPr>
        </p:nvSpPr>
        <p:spPr/>
        <p:txBody>
          <a:bodyPr/>
          <a:lstStyle/>
          <a:p>
            <a:r>
              <a:rPr lang="hr-HR" smtClean="0"/>
              <a:t>D.o.o. je (prema noveli iz 2007. godine) moguće osnovati i isključivo ulaganjem stvari i prava</a:t>
            </a:r>
          </a:p>
          <a:p>
            <a:pPr lvl="1"/>
            <a:r>
              <a:rPr lang="hr-HR" smtClean="0"/>
              <a:t>prije novele važilo je da su osnivači koji su uplaćivali temeljne uloge unosom stvari i prava morali stvari i prava, na unos kojih su se obvezali, u društvo unijeti u cjelini, </a:t>
            </a:r>
            <a:r>
              <a:rPr lang="hr-HR" i="1" smtClean="0"/>
              <a:t>s tim da se najmanje polovina iznosa temeljnog kapitala morala uplatiti u novcu</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normAutofit fontScale="90000"/>
          </a:bodyPr>
          <a:lstStyle/>
          <a:p>
            <a:r>
              <a:rPr lang="hr-HR" sz="3000" smtClean="0"/>
              <a:t>UPLATA (TEMELJNIH) ULOGA </a:t>
            </a:r>
            <a:br>
              <a:rPr lang="hr-HR" sz="3000" smtClean="0"/>
            </a:br>
            <a:r>
              <a:rPr lang="hr-HR" sz="3000" smtClean="0"/>
              <a:t>STVARIMA I PRAVIMA </a:t>
            </a:r>
            <a:br>
              <a:rPr lang="hr-HR" sz="3000" smtClean="0"/>
            </a:br>
            <a:r>
              <a:rPr lang="hr-HR" sz="3000" smtClean="0"/>
              <a:t>(zaštita od zlouporabe)</a:t>
            </a:r>
          </a:p>
        </p:txBody>
      </p:sp>
      <p:sp>
        <p:nvSpPr>
          <p:cNvPr id="31747" name="Content Placeholder 2"/>
          <p:cNvSpPr>
            <a:spLocks noGrp="1"/>
          </p:cNvSpPr>
          <p:nvPr>
            <p:ph idx="1"/>
          </p:nvPr>
        </p:nvSpPr>
        <p:spPr/>
        <p:txBody>
          <a:bodyPr>
            <a:normAutofit fontScale="92500"/>
          </a:bodyPr>
          <a:lstStyle/>
          <a:p>
            <a:r>
              <a:rPr lang="hr-HR" sz="2500" smtClean="0"/>
              <a:t>stvar ili pravo te osoba od koje se stječu mora se utvrditi u društvenom ugovoru, gdje se mora utvrditi i (temeljni) ulog i poslovni udio člana koji ga stječe; mogu se uložiti samo stvari ili prava koja imaju imovinsku vrijednost; obveza člana da uplati iznos u novcu ako je ugovor nevaljan; ulog u stvarima ili pravima mora se u društvo unijeti u cijelosti prije upisa društva u sudski registar; izvješće o osnivanju mora sadržavati bitne okolnosti o kojima ovisi primjerenost činidbi za ulaganje stvari ili prava; reviziju moraju obaviti revizori osnivanja koje imenuje sud i koji, između ostaloga, moraju navesti odgovara li vrijednost uloga u stvarima ili pravima iznosu preuzetog (temeljnog) uloga</a:t>
            </a:r>
          </a:p>
          <a:p>
            <a:pPr lvl="1"/>
            <a:endParaRPr lang="hr-HR" sz="2500" i="1"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fontScale="90000"/>
          </a:bodyPr>
          <a:lstStyle/>
          <a:p>
            <a:r>
              <a:rPr lang="hr-HR" smtClean="0"/>
              <a:t>POSEBITOSTI OSNIVANJA DRUŠTVA S JEDNIM ČLANOM</a:t>
            </a:r>
          </a:p>
        </p:txBody>
      </p:sp>
      <p:sp>
        <p:nvSpPr>
          <p:cNvPr id="32771" name="Content Placeholder 2"/>
          <p:cNvSpPr>
            <a:spLocks noGrp="1"/>
          </p:cNvSpPr>
          <p:nvPr>
            <p:ph idx="1"/>
          </p:nvPr>
        </p:nvSpPr>
        <p:spPr/>
        <p:txBody>
          <a:bodyPr/>
          <a:lstStyle/>
          <a:p>
            <a:endParaRPr lang="hr-HR" smtClean="0"/>
          </a:p>
          <a:p>
            <a:r>
              <a:rPr lang="hr-HR" smtClean="0"/>
              <a:t>čl. 394. st. 2. ZTD-a</a:t>
            </a:r>
          </a:p>
          <a:p>
            <a:pPr lvl="1"/>
            <a:endParaRPr lang="hr-HR" smtClean="0"/>
          </a:p>
          <a:p>
            <a:pPr lvl="1"/>
            <a:r>
              <a:rPr lang="hr-HR" i="1" smtClean="0"/>
              <a:t>Ako društvo osniva samo jedan osnivač, on mora prije podnošenja prijave dati primjereno osiguranje za to da će dio uloga u novcu koji nije uplaćen biti uredno plaćen.</a:t>
            </a:r>
          </a:p>
          <a:p>
            <a:endParaRPr lang="hr-HR"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normAutofit fontScale="90000"/>
          </a:bodyPr>
          <a:lstStyle/>
          <a:p>
            <a:r>
              <a:rPr lang="hr-HR" smtClean="0"/>
              <a:t>POSEBITOSTI OSNIVANJA DRUŠTVA S JEDNIM ČLANOM</a:t>
            </a:r>
          </a:p>
        </p:txBody>
      </p:sp>
      <p:sp>
        <p:nvSpPr>
          <p:cNvPr id="33795" name="Content Placeholder 2"/>
          <p:cNvSpPr>
            <a:spLocks noGrp="1"/>
          </p:cNvSpPr>
          <p:nvPr>
            <p:ph idx="1"/>
          </p:nvPr>
        </p:nvSpPr>
        <p:spPr/>
        <p:txBody>
          <a:bodyPr/>
          <a:lstStyle/>
          <a:p>
            <a:endParaRPr lang="hr-HR" smtClean="0"/>
          </a:p>
          <a:p>
            <a:r>
              <a:rPr lang="hr-HR" smtClean="0"/>
              <a:t>čl. 396. st. 1. t. 8. ZTD-a</a:t>
            </a:r>
          </a:p>
          <a:p>
            <a:pPr lvl="1"/>
            <a:endParaRPr lang="hr-HR" smtClean="0"/>
          </a:p>
          <a:p>
            <a:pPr lvl="1"/>
            <a:r>
              <a:rPr lang="hr-HR" smtClean="0"/>
              <a:t>U sudski registar upisuje se, između ostaloga, ime i prezime, prebivalište i osobni identifikacijski broj, odnosno tvrtka jedinoga osnivača.</a:t>
            </a:r>
          </a:p>
          <a:p>
            <a:endParaRPr lang="hr-HR"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fontScale="90000"/>
          </a:bodyPr>
          <a:lstStyle/>
          <a:p>
            <a:r>
              <a:rPr lang="hr-HR" smtClean="0"/>
              <a:t>POSEBITOSTI OSNIVANJA DRUŠTVA S JEDNIM ČLANOM</a:t>
            </a:r>
          </a:p>
        </p:txBody>
      </p:sp>
      <p:sp>
        <p:nvSpPr>
          <p:cNvPr id="34819" name="Content Placeholder 2"/>
          <p:cNvSpPr>
            <a:spLocks noGrp="1"/>
          </p:cNvSpPr>
          <p:nvPr>
            <p:ph idx="1"/>
          </p:nvPr>
        </p:nvSpPr>
        <p:spPr/>
        <p:txBody>
          <a:bodyPr>
            <a:normAutofit fontScale="92500"/>
          </a:bodyPr>
          <a:lstStyle/>
          <a:p>
            <a:r>
              <a:rPr lang="hr-HR" sz="2500" smtClean="0"/>
              <a:t>čl. 426. st. 8. ZTD-a:</a:t>
            </a:r>
          </a:p>
          <a:p>
            <a:pPr lvl="1"/>
            <a:r>
              <a:rPr lang="hr-HR" sz="2500" smtClean="0"/>
              <a:t>Ako društvo ima samo jednog člana, zbog toga što drži sve udjele u društvu ili uz njega još i društvo, pravni poslovi između njega i društva u kojima on zastupa društvo mogu se sklapati pod pretpostavkom iz čl. 41. stavak 3. ovoga Zakona, pa i kada nije jedini član uprave, ali te i poslove koje u ime društva sklapa s trećima mora sklopiti u pisanom obliku ili se o tome mora sastaviti ispravu s tekstom onoga što je dogovoreno. Spomenute isprave nisu potrebne kada je riječ o poslovima u okviru uobičajenog poslovanja društva sklopljenim pod uobičajenim uvjetima.</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fontScale="90000"/>
          </a:bodyPr>
          <a:lstStyle/>
          <a:p>
            <a:r>
              <a:rPr lang="hr-HR" smtClean="0"/>
              <a:t>POSEBITOSTI OSNIVANJA DRUŠTVA S JEDNIM ČLANOM</a:t>
            </a:r>
          </a:p>
        </p:txBody>
      </p:sp>
      <p:sp>
        <p:nvSpPr>
          <p:cNvPr id="35843" name="Content Placeholder 2"/>
          <p:cNvSpPr>
            <a:spLocks noGrp="1"/>
          </p:cNvSpPr>
          <p:nvPr>
            <p:ph idx="1"/>
          </p:nvPr>
        </p:nvSpPr>
        <p:spPr/>
        <p:txBody>
          <a:bodyPr>
            <a:normAutofit lnSpcReduction="10000"/>
          </a:bodyPr>
          <a:lstStyle/>
          <a:p>
            <a:r>
              <a:rPr lang="hr-HR" sz="3000" smtClean="0"/>
              <a:t>čl. 398. st. 7. ZTD-a: </a:t>
            </a:r>
          </a:p>
          <a:p>
            <a:pPr lvl="1">
              <a:buFont typeface="Arial" charset="0"/>
              <a:buNone/>
            </a:pPr>
            <a:endParaRPr lang="hr-HR" sz="2600" i="1" smtClean="0"/>
          </a:p>
          <a:p>
            <a:pPr lvl="1"/>
            <a:r>
              <a:rPr lang="hr-HR" sz="2600" i="1" smtClean="0"/>
              <a:t>Sjedine li se u roku od tri godine po upisu društva u sudski registar svi udjeli kod jednoga člana ili uz to i kod društva, član društva mora u roku od tri mjeseca od takvog sjedinjenja u cjelini uplatiti sve uloge u novcu ili dati društvu osiguranje za ono što još nije uplaćeno ili dio udjela prenijeti na nekog trećeg. Uprava mora registarskome sudu podnijeti prijavu za upis sjedinjenja udjela u sudski registar.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hr-HR" smtClean="0"/>
              <a:t>NASTAVAK OSNIVANJA</a:t>
            </a:r>
          </a:p>
        </p:txBody>
      </p:sp>
      <p:sp>
        <p:nvSpPr>
          <p:cNvPr id="36867" name="Content Placeholder 2"/>
          <p:cNvSpPr>
            <a:spLocks noGrp="1"/>
          </p:cNvSpPr>
          <p:nvPr>
            <p:ph idx="1"/>
          </p:nvPr>
        </p:nvSpPr>
        <p:spPr/>
        <p:txBody>
          <a:bodyPr>
            <a:normAutofit lnSpcReduction="10000"/>
          </a:bodyPr>
          <a:lstStyle/>
          <a:p>
            <a:r>
              <a:rPr lang="hr-HR" sz="2800" smtClean="0"/>
              <a:t>čl. 441. st. 1. t. 10. ZTD-a:</a:t>
            </a:r>
          </a:p>
          <a:p>
            <a:pPr lvl="1"/>
            <a:r>
              <a:rPr lang="hr-HR" smtClean="0"/>
              <a:t>Skupština odlučuje o pitanjima određenim društvenim ugovorom, a osobito o: … sklapanju ugovora kojima društvo treba </a:t>
            </a:r>
            <a:r>
              <a:rPr lang="hr-HR" u="sng" smtClean="0"/>
              <a:t>trajno steći </a:t>
            </a:r>
            <a:r>
              <a:rPr lang="hr-HR" smtClean="0"/>
              <a:t>stvari ili prava za neki svoj pogon za koje se plaća protuvrijednost koja je </a:t>
            </a:r>
            <a:r>
              <a:rPr lang="hr-HR" u="sng" smtClean="0"/>
              <a:t>viša od vrijednosti petine temeljnog kapitala društva</a:t>
            </a:r>
            <a:r>
              <a:rPr lang="hr-HR" smtClean="0"/>
              <a:t> kao i o izmjeni takvih ugovora na teret društva, što je uvjet za njihovu valjanost, osim kada je riječ o stjecanju u ovršnom postupku, s time da se odluka o tome mora donijeti </a:t>
            </a:r>
            <a:r>
              <a:rPr lang="hr-HR" u="sng" smtClean="0"/>
              <a:t>s većinom od tri četvrtine danih glasova</a:t>
            </a:r>
            <a:r>
              <a:rPr lang="hr-HR" smtClean="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r>
              <a:rPr lang="hr-HR" smtClean="0"/>
              <a:t>POJAM I OBILJEŽJA</a:t>
            </a:r>
          </a:p>
        </p:txBody>
      </p:sp>
      <p:sp>
        <p:nvSpPr>
          <p:cNvPr id="4099" name="Content Placeholder 2"/>
          <p:cNvSpPr>
            <a:spLocks noGrp="1"/>
          </p:cNvSpPr>
          <p:nvPr>
            <p:ph idx="1"/>
          </p:nvPr>
        </p:nvSpPr>
        <p:spPr/>
        <p:txBody>
          <a:bodyPr/>
          <a:lstStyle/>
          <a:p>
            <a:r>
              <a:rPr lang="hr-HR" smtClean="0"/>
              <a:t>čl. 385. st. 1. ZTD-a</a:t>
            </a:r>
          </a:p>
          <a:p>
            <a:pPr lvl="1"/>
            <a:r>
              <a:rPr lang="hr-HR" smtClean="0"/>
              <a:t>Društvo s ograničenom odgovornošću je trgovačko društvo u koje jedna ili više pravnih ili fizičkih osoba ulažu temeljne uloge s kojima sudjeluju u unaprijed dogovorenom temeljnom kapitalu.</a:t>
            </a:r>
          </a:p>
          <a:p>
            <a:endParaRPr lang="hr-HR" smtClean="0"/>
          </a:p>
          <a:p>
            <a:r>
              <a:rPr lang="hr-HR" smtClean="0"/>
              <a:t>čl. 385. st. 2. ZTD-a</a:t>
            </a:r>
          </a:p>
          <a:p>
            <a:pPr lvl="1"/>
            <a:r>
              <a:rPr lang="hr-HR" smtClean="0"/>
              <a:t>Članovi ne odgovaraju za obveze društva.</a:t>
            </a:r>
          </a:p>
          <a:p>
            <a:endParaRPr lang="hr-HR" smtClean="0"/>
          </a:p>
          <a:p>
            <a:pPr>
              <a:buFont typeface="Arial" charset="0"/>
              <a:buNone/>
            </a:pPr>
            <a:endParaRPr lang="hr-HR"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hr-HR" smtClean="0"/>
              <a:t>NASTAVAK OSNIVANJA</a:t>
            </a:r>
          </a:p>
        </p:txBody>
      </p:sp>
      <p:sp>
        <p:nvSpPr>
          <p:cNvPr id="37891" name="Content Placeholder 2"/>
          <p:cNvSpPr>
            <a:spLocks noGrp="1"/>
          </p:cNvSpPr>
          <p:nvPr>
            <p:ph idx="1"/>
          </p:nvPr>
        </p:nvSpPr>
        <p:spPr/>
        <p:txBody>
          <a:bodyPr/>
          <a:lstStyle/>
          <a:p>
            <a:r>
              <a:rPr lang="hr-HR" sz="2800" smtClean="0"/>
              <a:t>čl. 441. st. 2. ZTD-a:</a:t>
            </a:r>
          </a:p>
          <a:p>
            <a:pPr lvl="1"/>
            <a:endParaRPr lang="hr-HR" smtClean="0"/>
          </a:p>
          <a:p>
            <a:pPr lvl="1"/>
            <a:r>
              <a:rPr lang="hr-HR" smtClean="0"/>
              <a:t>Društvenim ugovorom može se proširiti ili smanjiti nadležnost skupštine, ali se iz njezine nadležnosti ne može izuzeti donošenje odluka iz stavka 1. točka 1., 2.a, 4. 9., a točke 10. ovoga članka </a:t>
            </a:r>
            <a:r>
              <a:rPr lang="hr-HR" u="sng" smtClean="0"/>
              <a:t>ako se ugovori sklapaju u roku od dvije godine nakon što je upisano u sudski registar.</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hr-HR" smtClean="0"/>
              <a:t>POSLOVNI UDIO</a:t>
            </a:r>
          </a:p>
        </p:txBody>
      </p:sp>
      <p:sp>
        <p:nvSpPr>
          <p:cNvPr id="38915" name="Text Placeholder 2"/>
          <p:cNvSpPr>
            <a:spLocks noGrp="1"/>
          </p:cNvSpPr>
          <p:nvPr>
            <p:ph type="body" idx="1"/>
          </p:nvPr>
        </p:nvSpPr>
        <p:spPr/>
        <p:txBody>
          <a:bodyPr/>
          <a:lstStyle/>
          <a:p>
            <a:pPr algn="ctr"/>
            <a:r>
              <a:rPr lang="hr-HR" smtClean="0"/>
              <a:t>D.D. </a:t>
            </a:r>
          </a:p>
        </p:txBody>
      </p:sp>
      <p:sp>
        <p:nvSpPr>
          <p:cNvPr id="38917" name="Text Placeholder 4"/>
          <p:cNvSpPr>
            <a:spLocks noGrp="1"/>
          </p:cNvSpPr>
          <p:nvPr>
            <p:ph type="body" sz="half" idx="3"/>
          </p:nvPr>
        </p:nvSpPr>
        <p:spPr/>
        <p:txBody>
          <a:bodyPr/>
          <a:lstStyle/>
          <a:p>
            <a:pPr algn="ctr"/>
            <a:r>
              <a:rPr lang="hr-HR" smtClean="0"/>
              <a:t>D.O.O. </a:t>
            </a:r>
          </a:p>
        </p:txBody>
      </p:sp>
      <p:sp>
        <p:nvSpPr>
          <p:cNvPr id="38916" name="Content Placeholder 3"/>
          <p:cNvSpPr>
            <a:spLocks noGrp="1"/>
          </p:cNvSpPr>
          <p:nvPr>
            <p:ph sz="quarter" idx="2"/>
          </p:nvPr>
        </p:nvSpPr>
        <p:spPr/>
        <p:txBody>
          <a:bodyPr>
            <a:normAutofit fontScale="92500"/>
          </a:bodyPr>
          <a:lstStyle/>
          <a:p>
            <a:r>
              <a:rPr lang="hr-HR" smtClean="0"/>
              <a:t>dionica je vrijednosni papir koji izdaje d.d., a glasi na dio temeljnog kapitala društva i imatelju daje pravo članstva u društvu, tj. prava i obveze koji iz članstva proizlaze</a:t>
            </a:r>
          </a:p>
          <a:p>
            <a:pPr lvl="1"/>
            <a:r>
              <a:rPr lang="hr-HR" smtClean="0"/>
              <a:t>DIO TEMELJNOG KAPITALA DRUŠTVA</a:t>
            </a:r>
          </a:p>
          <a:p>
            <a:pPr lvl="1"/>
            <a:r>
              <a:rPr lang="hr-HR" smtClean="0"/>
              <a:t>SKUP ČLANSKIH PRAVA I OBVEZA IMATELJA DIONICE</a:t>
            </a:r>
          </a:p>
          <a:p>
            <a:pPr lvl="1"/>
            <a:r>
              <a:rPr lang="hr-HR" smtClean="0"/>
              <a:t>VRIJEDNOSNI PAPIR</a:t>
            </a:r>
          </a:p>
        </p:txBody>
      </p:sp>
      <p:sp>
        <p:nvSpPr>
          <p:cNvPr id="38918" name="Content Placeholder 5"/>
          <p:cNvSpPr>
            <a:spLocks noGrp="1"/>
          </p:cNvSpPr>
          <p:nvPr>
            <p:ph sz="quarter" idx="4"/>
          </p:nvPr>
        </p:nvSpPr>
        <p:spPr/>
        <p:txBody>
          <a:bodyPr/>
          <a:lstStyle/>
          <a:p>
            <a:r>
              <a:rPr lang="hr-HR" smtClean="0"/>
              <a:t>temeljni ulog je dio temeljnog kapitala društva</a:t>
            </a:r>
          </a:p>
          <a:p>
            <a:r>
              <a:rPr lang="hr-HR" smtClean="0"/>
              <a:t>poslovni udio daje skup članskih prava i obveza (u istom smislu kao i kod dioničkog društva)</a:t>
            </a:r>
          </a:p>
          <a:p>
            <a:r>
              <a:rPr lang="hr-HR" smtClean="0"/>
              <a:t>poslovni udjeli se ne mogu izraziti u vrijednosnim papirima</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normAutofit fontScale="90000"/>
          </a:bodyPr>
          <a:lstStyle/>
          <a:p>
            <a:r>
              <a:rPr lang="hr-HR" sz="3600" smtClean="0"/>
              <a:t>TEMELJNI ULOG </a:t>
            </a:r>
            <a:r>
              <a:rPr lang="hr-HR" sz="3600" smtClean="0">
                <a:sym typeface="Symbol" pitchFamily="18" charset="2"/>
              </a:rPr>
              <a:t> POSLOVNI UDJEL</a:t>
            </a:r>
            <a:endParaRPr lang="hr-HR" sz="3600" smtClean="0"/>
          </a:p>
        </p:txBody>
      </p:sp>
      <p:sp>
        <p:nvSpPr>
          <p:cNvPr id="39939" name="Text Placeholder 2"/>
          <p:cNvSpPr>
            <a:spLocks noGrp="1"/>
          </p:cNvSpPr>
          <p:nvPr>
            <p:ph type="body" idx="1"/>
          </p:nvPr>
        </p:nvSpPr>
        <p:spPr/>
        <p:txBody>
          <a:bodyPr/>
          <a:lstStyle/>
          <a:p>
            <a:pPr algn="ctr"/>
            <a:r>
              <a:rPr lang="hr-HR" smtClean="0"/>
              <a:t>TEMELJNI ULOG </a:t>
            </a:r>
          </a:p>
        </p:txBody>
      </p:sp>
      <p:sp>
        <p:nvSpPr>
          <p:cNvPr id="39941" name="Text Placeholder 4"/>
          <p:cNvSpPr>
            <a:spLocks noGrp="1"/>
          </p:cNvSpPr>
          <p:nvPr>
            <p:ph type="body" sz="half" idx="3"/>
          </p:nvPr>
        </p:nvSpPr>
        <p:spPr/>
        <p:txBody>
          <a:bodyPr/>
          <a:lstStyle/>
          <a:p>
            <a:pPr algn="ctr"/>
            <a:r>
              <a:rPr lang="hr-HR" smtClean="0"/>
              <a:t>POSLOVNI UDIO</a:t>
            </a:r>
          </a:p>
        </p:txBody>
      </p:sp>
      <p:sp>
        <p:nvSpPr>
          <p:cNvPr id="39940" name="Content Placeholder 3"/>
          <p:cNvSpPr>
            <a:spLocks noGrp="1"/>
          </p:cNvSpPr>
          <p:nvPr>
            <p:ph sz="quarter" idx="2"/>
          </p:nvPr>
        </p:nvSpPr>
        <p:spPr/>
        <p:txBody>
          <a:bodyPr/>
          <a:lstStyle/>
          <a:p>
            <a:endParaRPr lang="hr-HR" smtClean="0"/>
          </a:p>
          <a:p>
            <a:r>
              <a:rPr lang="hr-HR" smtClean="0"/>
              <a:t>ono što se mora unijeti u društvo na ime uplate temeljnog kapitala društva, da bi se na osnovi preuzetog temeljnog uloga u društvu steklo članstvo</a:t>
            </a:r>
          </a:p>
        </p:txBody>
      </p:sp>
      <p:sp>
        <p:nvSpPr>
          <p:cNvPr id="39942" name="Content Placeholder 5"/>
          <p:cNvSpPr>
            <a:spLocks noGrp="1"/>
          </p:cNvSpPr>
          <p:nvPr>
            <p:ph sz="quarter" idx="4"/>
          </p:nvPr>
        </p:nvSpPr>
        <p:spPr/>
        <p:txBody>
          <a:bodyPr/>
          <a:lstStyle/>
          <a:p>
            <a:endParaRPr lang="hr-HR" smtClean="0"/>
          </a:p>
          <a:p>
            <a:r>
              <a:rPr lang="hr-HR" smtClean="0"/>
              <a:t>skup članskih prava i obveza člana društva koje on stječe odnosno preuzima na osnovi određenog temeljnog kapitala u društvu</a:t>
            </a:r>
          </a:p>
          <a:p>
            <a:endParaRPr lang="hr-HR"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hr-HR" smtClean="0"/>
              <a:t>POSLOVNI UDIO</a:t>
            </a:r>
          </a:p>
        </p:txBody>
      </p:sp>
      <p:sp>
        <p:nvSpPr>
          <p:cNvPr id="44035" name="Content Placeholder 2"/>
          <p:cNvSpPr>
            <a:spLocks noGrp="1"/>
          </p:cNvSpPr>
          <p:nvPr>
            <p:ph idx="1"/>
          </p:nvPr>
        </p:nvSpPr>
        <p:spPr/>
        <p:txBody>
          <a:bodyPr/>
          <a:lstStyle/>
          <a:p>
            <a:r>
              <a:rPr lang="hr-HR" smtClean="0"/>
              <a:t>Određenje poslovnog udjela (čl. 409. st. 1. i st. 2. ZTD-a):</a:t>
            </a:r>
          </a:p>
          <a:p>
            <a:pPr lvl="1"/>
            <a:endParaRPr lang="hr-HR" smtClean="0"/>
          </a:p>
          <a:p>
            <a:pPr lvl="1"/>
            <a:r>
              <a:rPr lang="hr-HR" smtClean="0"/>
              <a:t>Ako u društvenom ugovoru nije drugačije određeno, poslovni udio člana društva određuje se prema veličini preuzetoga temeljnoga uloga (</a:t>
            </a:r>
            <a:r>
              <a:rPr lang="hr-HR" i="1" smtClean="0"/>
              <a:t>njegovom nominalnom iznosu</a:t>
            </a:r>
            <a:r>
              <a:rPr lang="hr-HR" smtClean="0"/>
              <a:t>).</a:t>
            </a:r>
          </a:p>
          <a:p>
            <a:pPr lvl="1"/>
            <a:endParaRPr lang="hr-HR" smtClean="0"/>
          </a:p>
          <a:p>
            <a:pPr lvl="1"/>
            <a:r>
              <a:rPr lang="hr-HR" smtClean="0"/>
              <a:t>Član društva može imati više poslovnih udjela.</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hr-HR" smtClean="0"/>
              <a:t>POSLOVNI UDIO</a:t>
            </a:r>
          </a:p>
        </p:txBody>
      </p:sp>
      <p:sp>
        <p:nvSpPr>
          <p:cNvPr id="49155" name="Content Placeholder 2"/>
          <p:cNvSpPr>
            <a:spLocks noGrp="1"/>
          </p:cNvSpPr>
          <p:nvPr>
            <p:ph idx="1"/>
          </p:nvPr>
        </p:nvSpPr>
        <p:spPr/>
        <p:txBody>
          <a:bodyPr>
            <a:normAutofit lnSpcReduction="10000"/>
          </a:bodyPr>
          <a:lstStyle/>
          <a:p>
            <a:r>
              <a:rPr lang="hr-HR" sz="2600" u="sng" smtClean="0"/>
              <a:t>Pravilo</a:t>
            </a:r>
            <a:r>
              <a:rPr lang="hr-HR" sz="2600" smtClean="0"/>
              <a:t>: sudjelovanje članova u članskim pravima u društvu određuje se odnosom nominalnih iznosa poslovnih udjela</a:t>
            </a:r>
          </a:p>
          <a:p>
            <a:r>
              <a:rPr lang="hr-HR" sz="2600" u="sng" smtClean="0"/>
              <a:t>Iznimka</a:t>
            </a:r>
            <a:r>
              <a:rPr lang="hr-HR" sz="2600" smtClean="0"/>
              <a:t>: društvenim se ugovorom može odrediti drugačije</a:t>
            </a:r>
          </a:p>
          <a:p>
            <a:pPr lvl="1"/>
            <a:r>
              <a:rPr lang="hr-HR" sz="2600" smtClean="0"/>
              <a:t>društvenim se ugovorom članu društva koji ima određeni poslovni udio može dati drugačije pravo sudjelovanja u dobiti društva nego imateljima drugih udjela, drugačije pravo glasa na skupštini, pravo veta, pravo imenovanja člana uprave, pravo sazivanja skupštine, posebne pogodnosti u društvu i sl.</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normAutofit fontScale="90000"/>
          </a:bodyPr>
          <a:lstStyle/>
          <a:p>
            <a:r>
              <a:rPr lang="hr-HR" sz="3900" smtClean="0"/>
              <a:t>STJECANJE ČLANSTVA U D.O.O.-U</a:t>
            </a:r>
          </a:p>
        </p:txBody>
      </p:sp>
      <p:sp>
        <p:nvSpPr>
          <p:cNvPr id="50179" name="Text Placeholder 2"/>
          <p:cNvSpPr>
            <a:spLocks noGrp="1"/>
          </p:cNvSpPr>
          <p:nvPr>
            <p:ph type="body" idx="1"/>
          </p:nvPr>
        </p:nvSpPr>
        <p:spPr/>
        <p:txBody>
          <a:bodyPr/>
          <a:lstStyle/>
          <a:p>
            <a:r>
              <a:rPr lang="hr-HR" smtClean="0"/>
              <a:t>IZVORNO (ORIGINARNO)</a:t>
            </a:r>
          </a:p>
        </p:txBody>
      </p:sp>
      <p:sp>
        <p:nvSpPr>
          <p:cNvPr id="50181" name="Text Placeholder 4"/>
          <p:cNvSpPr>
            <a:spLocks noGrp="1"/>
          </p:cNvSpPr>
          <p:nvPr>
            <p:ph type="body" sz="half" idx="3"/>
          </p:nvPr>
        </p:nvSpPr>
        <p:spPr/>
        <p:txBody>
          <a:bodyPr/>
          <a:lstStyle/>
          <a:p>
            <a:r>
              <a:rPr lang="hr-HR" smtClean="0"/>
              <a:t>IZVEDENO (DERIVATIVNO)</a:t>
            </a:r>
          </a:p>
        </p:txBody>
      </p:sp>
      <p:sp>
        <p:nvSpPr>
          <p:cNvPr id="50180" name="Content Placeholder 3"/>
          <p:cNvSpPr>
            <a:spLocks noGrp="1"/>
          </p:cNvSpPr>
          <p:nvPr>
            <p:ph sz="quarter" idx="2"/>
          </p:nvPr>
        </p:nvSpPr>
        <p:spPr/>
        <p:txBody>
          <a:bodyPr/>
          <a:lstStyle/>
          <a:p>
            <a:endParaRPr lang="hr-HR" smtClean="0"/>
          </a:p>
          <a:p>
            <a:r>
              <a:rPr lang="hr-HR" smtClean="0"/>
              <a:t>sudjelovanjem u osnivanju društva</a:t>
            </a:r>
          </a:p>
          <a:p>
            <a:endParaRPr lang="hr-HR" smtClean="0"/>
          </a:p>
          <a:p>
            <a:r>
              <a:rPr lang="hr-HR" smtClean="0"/>
              <a:t>sudjelovanjem u povećanju temeljnog kapitala ulozima</a:t>
            </a:r>
          </a:p>
        </p:txBody>
      </p:sp>
      <p:sp>
        <p:nvSpPr>
          <p:cNvPr id="50182" name="Content Placeholder 5"/>
          <p:cNvSpPr>
            <a:spLocks noGrp="1"/>
          </p:cNvSpPr>
          <p:nvPr>
            <p:ph sz="quarter" idx="4"/>
          </p:nvPr>
        </p:nvSpPr>
        <p:spPr/>
        <p:txBody>
          <a:bodyPr/>
          <a:lstStyle/>
          <a:p>
            <a:endParaRPr lang="hr-HR" smtClean="0"/>
          </a:p>
          <a:p>
            <a:r>
              <a:rPr lang="hr-HR" smtClean="0"/>
              <a:t>pravim poslom</a:t>
            </a:r>
          </a:p>
          <a:p>
            <a:endParaRPr lang="hr-HR" smtClean="0"/>
          </a:p>
          <a:p>
            <a:endParaRPr lang="hr-HR" smtClean="0"/>
          </a:p>
          <a:p>
            <a:r>
              <a:rPr lang="hr-HR" smtClean="0"/>
              <a:t>sljedništvom zbog smrti člana društva fizičke osobe ili statusne promjene člana pravne osobe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normAutofit fontScale="90000"/>
          </a:bodyPr>
          <a:lstStyle/>
          <a:p>
            <a:r>
              <a:rPr lang="hr-HR" sz="3900" smtClean="0"/>
              <a:t>STJECANJE ČLANSTVA U D.O.O.-U</a:t>
            </a:r>
          </a:p>
        </p:txBody>
      </p:sp>
      <p:sp>
        <p:nvSpPr>
          <p:cNvPr id="51203" name="Content Placeholder 2"/>
          <p:cNvSpPr>
            <a:spLocks noGrp="1"/>
          </p:cNvSpPr>
          <p:nvPr>
            <p:ph idx="1"/>
          </p:nvPr>
        </p:nvSpPr>
        <p:spPr/>
        <p:txBody>
          <a:bodyPr/>
          <a:lstStyle/>
          <a:p>
            <a:endParaRPr lang="hr-HR" smtClean="0"/>
          </a:p>
          <a:p>
            <a:r>
              <a:rPr lang="hr-HR" smtClean="0"/>
              <a:t>promjena osobe koja ima poslovni udio nema utjecaja na temeljni kapital društva</a:t>
            </a:r>
          </a:p>
          <a:p>
            <a:endParaRPr lang="hr-HR" smtClean="0"/>
          </a:p>
          <a:p>
            <a:r>
              <a:rPr lang="hr-HR" smtClean="0"/>
              <a:t>osoba koja prenosi svoj poslovni udio ne može tražiti da joj se vrati ono što je uložila na osnovi uplate temeljnog uloga</a:t>
            </a:r>
          </a:p>
          <a:p>
            <a:endParaRPr lang="hr-HR"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395536" y="260648"/>
            <a:ext cx="8229600" cy="1143000"/>
          </a:xfrm>
        </p:spPr>
        <p:txBody>
          <a:bodyPr>
            <a:normAutofit/>
          </a:bodyPr>
          <a:lstStyle/>
          <a:p>
            <a:r>
              <a:rPr lang="hr-HR" sz="3000" dirty="0" smtClean="0"/>
              <a:t>STJECANJE ČLANSTVA PRAVNIM POSLOM PRIJENOSA POSLOVNOG UDJELA</a:t>
            </a:r>
          </a:p>
        </p:txBody>
      </p:sp>
      <p:sp>
        <p:nvSpPr>
          <p:cNvPr id="52227" name="Content Placeholder 2"/>
          <p:cNvSpPr>
            <a:spLocks noGrp="1"/>
          </p:cNvSpPr>
          <p:nvPr>
            <p:ph idx="1"/>
          </p:nvPr>
        </p:nvSpPr>
        <p:spPr/>
        <p:txBody>
          <a:bodyPr/>
          <a:lstStyle/>
          <a:p>
            <a:r>
              <a:rPr lang="hr-HR" smtClean="0"/>
              <a:t>čl. 412. st. 3. ZTD-a:</a:t>
            </a:r>
          </a:p>
          <a:p>
            <a:pPr lvl="1"/>
            <a:endParaRPr lang="hr-HR" smtClean="0"/>
          </a:p>
          <a:p>
            <a:pPr lvl="1"/>
            <a:r>
              <a:rPr lang="hr-HR" smtClean="0"/>
              <a:t>Za </a:t>
            </a:r>
            <a:r>
              <a:rPr lang="hr-HR" u="sng" smtClean="0"/>
              <a:t>prijenos poslovnog udjela</a:t>
            </a:r>
            <a:r>
              <a:rPr lang="hr-HR" smtClean="0"/>
              <a:t> potreban je ugovor sklopljen u obliku javnobilježničkog akta ili privatne isprave koju potvrdi javni bilježnik. Takav ugovor potreban je i za </a:t>
            </a:r>
            <a:r>
              <a:rPr lang="hr-HR" u="sng" smtClean="0"/>
              <a:t>preuzimanje obveze</a:t>
            </a:r>
            <a:r>
              <a:rPr lang="hr-HR" smtClean="0"/>
              <a:t> da će se prenijeti poslovni udio. Za prijenos poslovnog udjela nije potrebna promjena društvenog ugovora.</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normAutofit/>
          </a:bodyPr>
          <a:lstStyle/>
          <a:p>
            <a:r>
              <a:rPr lang="hr-HR" sz="3000" dirty="0" smtClean="0"/>
              <a:t>STJECANJE ČLANSTVA PRAVNIM POSLOM PRIJENOSA POSLOVNOG UDJELA</a:t>
            </a:r>
          </a:p>
        </p:txBody>
      </p:sp>
      <p:sp>
        <p:nvSpPr>
          <p:cNvPr id="53251" name="Content Placeholder 2"/>
          <p:cNvSpPr>
            <a:spLocks noGrp="1"/>
          </p:cNvSpPr>
          <p:nvPr>
            <p:ph idx="1"/>
          </p:nvPr>
        </p:nvSpPr>
        <p:spPr/>
        <p:txBody>
          <a:bodyPr/>
          <a:lstStyle/>
          <a:p>
            <a:r>
              <a:rPr lang="hr-HR" smtClean="0"/>
              <a:t>poslovni udio prenosi se ustupom</a:t>
            </a:r>
          </a:p>
          <a:p>
            <a:r>
              <a:rPr lang="hr-HR" smtClean="0"/>
              <a:t>dva pravna posla (drugi pravni posao služi ispunjenju prvog pravnog posla)</a:t>
            </a:r>
          </a:p>
          <a:p>
            <a:pPr marL="971550" lvl="1" indent="-514350">
              <a:buFont typeface="Calibri" pitchFamily="34" charset="0"/>
              <a:buAutoNum type="arabicParenR"/>
            </a:pPr>
            <a:endParaRPr lang="hr-HR" smtClean="0"/>
          </a:p>
          <a:p>
            <a:pPr marL="971550" lvl="1" indent="-514350">
              <a:buFont typeface="Calibri" pitchFamily="34" charset="0"/>
              <a:buAutoNum type="arabicParenR"/>
            </a:pPr>
            <a:r>
              <a:rPr lang="hr-HR" smtClean="0"/>
              <a:t>obveznopravni posao kojim se preuzima obveza prijenosa poslovnog udjela (ugovor o prodaji poslovnog udjela, zamjeni, darovanju itd.)</a:t>
            </a:r>
          </a:p>
          <a:p>
            <a:pPr marL="971550" lvl="1" indent="-514350">
              <a:buFont typeface="Calibri" pitchFamily="34" charset="0"/>
              <a:buAutoNum type="arabicParenR"/>
            </a:pPr>
            <a:r>
              <a:rPr lang="hr-HR" smtClean="0"/>
              <a:t>pravni posao kojim se prenosi poslovni udio</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normAutofit fontScale="90000"/>
          </a:bodyPr>
          <a:lstStyle/>
          <a:p>
            <a:r>
              <a:rPr lang="hr-HR" smtClean="0"/>
              <a:t>RASPOLAGANJE </a:t>
            </a:r>
            <a:br>
              <a:rPr lang="hr-HR" smtClean="0"/>
            </a:br>
            <a:r>
              <a:rPr lang="hr-HR" smtClean="0"/>
              <a:t>POSLOVNIM UDJELOM</a:t>
            </a:r>
          </a:p>
        </p:txBody>
      </p:sp>
      <p:sp>
        <p:nvSpPr>
          <p:cNvPr id="54275" name="Content Placeholder 2"/>
          <p:cNvSpPr>
            <a:spLocks noGrp="1"/>
          </p:cNvSpPr>
          <p:nvPr>
            <p:ph idx="1"/>
          </p:nvPr>
        </p:nvSpPr>
        <p:spPr/>
        <p:txBody>
          <a:bodyPr/>
          <a:lstStyle/>
          <a:p>
            <a:r>
              <a:rPr lang="hr-HR" smtClean="0"/>
              <a:t>čl. 412. st. 2. ZTD-a (izraz pravila o unosu kapitala u društvo)</a:t>
            </a:r>
          </a:p>
          <a:p>
            <a:endParaRPr lang="hr-HR" smtClean="0"/>
          </a:p>
          <a:p>
            <a:pPr lvl="1"/>
            <a:r>
              <a:rPr lang="hr-HR" smtClean="0"/>
              <a:t>Ako član društva stekne nove poslovne udjele, svaki od udjela toga člana zadržava samostalnost.</a:t>
            </a:r>
          </a:p>
          <a:p>
            <a:pPr lvl="2"/>
            <a:endParaRPr lang="hr-HR" smtClean="0"/>
          </a:p>
          <a:p>
            <a:pPr lvl="2"/>
            <a:r>
              <a:rPr lang="hr-HR" smtClean="0"/>
              <a:t>kada je riječ o poslovnom udjelu za koji nije potpuno uplaćen temeljni ulog, društvo uplatu može tražiti i od prednika stjecatelja poslovnog udjela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hr-HR" smtClean="0"/>
              <a:t>POJAM I OBILJEŽJA</a:t>
            </a:r>
          </a:p>
        </p:txBody>
      </p:sp>
      <p:sp>
        <p:nvSpPr>
          <p:cNvPr id="5123" name="Content Placeholder 2"/>
          <p:cNvSpPr>
            <a:spLocks noGrp="1"/>
          </p:cNvSpPr>
          <p:nvPr>
            <p:ph idx="1"/>
          </p:nvPr>
        </p:nvSpPr>
        <p:spPr/>
        <p:txBody>
          <a:bodyPr>
            <a:normAutofit fontScale="92500"/>
          </a:bodyPr>
          <a:lstStyle/>
          <a:p>
            <a:r>
              <a:rPr lang="hr-HR" sz="3000" smtClean="0"/>
              <a:t>VTS RH Pž-2177/00 od 12. rujna 2000.g.</a:t>
            </a:r>
          </a:p>
          <a:p>
            <a:pPr>
              <a:buFont typeface="Arial" charset="0"/>
              <a:buNone/>
            </a:pPr>
            <a:r>
              <a:rPr lang="hr-HR" sz="3000" i="1" smtClean="0"/>
              <a:t>	"Bitno obilježje društva s ograničenom odgovornošću jest nepostojanje odgovornosti članova društva za obveze društva. Pojam "ograničene odgovornosti" u nazivu ove vrste društva jest terminus technicus koji se ne smije vezati uz odgovornost društva za njegove obveze prema njegovim vjerovnicima. Ta odgovornost nije "ograničena", već društvo za svoje obveze odgovara cjelokupnom imovinom.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normAutofit/>
          </a:bodyPr>
          <a:lstStyle/>
          <a:p>
            <a:r>
              <a:rPr lang="hr-HR" sz="3000" smtClean="0"/>
              <a:t>OGRANIČENJA ZA PRIJENOS ČLANSTVA U DRUŠTVU PRAVNIM POSLOM</a:t>
            </a:r>
          </a:p>
        </p:txBody>
      </p:sp>
      <p:sp>
        <p:nvSpPr>
          <p:cNvPr id="55299" name="Content Placeholder 2"/>
          <p:cNvSpPr>
            <a:spLocks noGrp="1"/>
          </p:cNvSpPr>
          <p:nvPr>
            <p:ph idx="1"/>
          </p:nvPr>
        </p:nvSpPr>
        <p:spPr/>
        <p:txBody>
          <a:bodyPr/>
          <a:lstStyle/>
          <a:p>
            <a:endParaRPr lang="hr-HR" smtClean="0"/>
          </a:p>
          <a:p>
            <a:r>
              <a:rPr lang="hr-HR" smtClean="0"/>
              <a:t>zabrana raspolaganja poslovnim udjelom uopće ili za neko vrijeme nakon sklapanja društvenog ugovora (moguća npr. potpuna zatvorenost društva)</a:t>
            </a:r>
          </a:p>
          <a:p>
            <a:r>
              <a:rPr lang="hr-HR" smtClean="0"/>
              <a:t>zabrana raspolaganja poslovnim udjelom osim u korist određenih osoba (postavljanjem posebnih uvjeta glede stjecatelja poslovnog udjela)</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normAutofit/>
          </a:bodyPr>
          <a:lstStyle/>
          <a:p>
            <a:r>
              <a:rPr lang="hr-HR" sz="3000" smtClean="0"/>
              <a:t>OGRANIČENJA ZA PRIJENOS ČLANSTVA U DRUŠTVU PRAVNIM POSLOM</a:t>
            </a:r>
          </a:p>
        </p:txBody>
      </p:sp>
      <p:sp>
        <p:nvSpPr>
          <p:cNvPr id="56323" name="Content Placeholder 2"/>
          <p:cNvSpPr>
            <a:spLocks noGrp="1"/>
          </p:cNvSpPr>
          <p:nvPr>
            <p:ph idx="1"/>
          </p:nvPr>
        </p:nvSpPr>
        <p:spPr/>
        <p:txBody>
          <a:bodyPr>
            <a:normAutofit lnSpcReduction="10000"/>
          </a:bodyPr>
          <a:lstStyle/>
          <a:p>
            <a:r>
              <a:rPr lang="hr-HR" smtClean="0"/>
              <a:t>propisivanje da je za prijenos poslovnog udjela potrebna suglasnost društva, određenog ili određenih članova društva, svih članova, nekog organa ili tijela u društvu (vinkulacija)</a:t>
            </a:r>
          </a:p>
          <a:p>
            <a:r>
              <a:rPr lang="hr-HR" smtClean="0"/>
              <a:t>zasnivanje prava prvokupa i prava prvenstva u stjecanju poslovnog udjela za slučaj njegova otuđenja</a:t>
            </a:r>
          </a:p>
          <a:p>
            <a:r>
              <a:rPr lang="hr-HR" smtClean="0"/>
              <a:t>propisivanje posebnog oblika za prijenos poslovnog udjela</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hr-HR" smtClean="0"/>
              <a:t>PRAVA ČLANOVA DRUŠTVA</a:t>
            </a:r>
          </a:p>
        </p:txBody>
      </p:sp>
      <p:sp>
        <p:nvSpPr>
          <p:cNvPr id="6147" name="Content Placeholder 2"/>
          <p:cNvSpPr>
            <a:spLocks noGrp="1"/>
          </p:cNvSpPr>
          <p:nvPr>
            <p:ph idx="1"/>
          </p:nvPr>
        </p:nvSpPr>
        <p:spPr/>
        <p:txBody>
          <a:bodyPr/>
          <a:lstStyle/>
          <a:p>
            <a:r>
              <a:rPr lang="hr-HR" smtClean="0"/>
              <a:t>poslovni udio → skup prava koja proizlaze iz njegova članstva u društvu</a:t>
            </a:r>
          </a:p>
          <a:p>
            <a:r>
              <a:rPr lang="hr-HR" smtClean="0"/>
              <a:t>članska prava mogu se klasificirati po:</a:t>
            </a:r>
          </a:p>
          <a:p>
            <a:pPr lvl="1"/>
            <a:r>
              <a:rPr lang="hr-HR" smtClean="0"/>
              <a:t>VRSTI (upravljačka i imovinska)</a:t>
            </a:r>
          </a:p>
          <a:p>
            <a:pPr lvl="1"/>
            <a:r>
              <a:rPr lang="hr-HR" smtClean="0"/>
              <a:t>OSNOVI NA KOJOJ NASTAJU (zakonska i ona utemeljena društvenim ugovorom)</a:t>
            </a:r>
          </a:p>
          <a:p>
            <a:pPr lvl="1"/>
            <a:r>
              <a:rPr lang="hr-HR" smtClean="0"/>
              <a:t>PREMA TOME JE LI RIJEČ O JEDNAKIM ILI NEJEDNAKIM PRAVIMA ČLANOVA (opća i posebna)</a:t>
            </a:r>
          </a:p>
          <a:p>
            <a:pPr lvl="1"/>
            <a:endParaRPr lang="hr-HR"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hr-HR" smtClean="0"/>
              <a:t>PRAVA ČLANOVA DRUŠTVA</a:t>
            </a:r>
          </a:p>
        </p:txBody>
      </p:sp>
      <p:sp>
        <p:nvSpPr>
          <p:cNvPr id="7171" name="Content Placeholder 2"/>
          <p:cNvSpPr>
            <a:spLocks noGrp="1"/>
          </p:cNvSpPr>
          <p:nvPr>
            <p:ph idx="1"/>
          </p:nvPr>
        </p:nvSpPr>
        <p:spPr/>
        <p:txBody>
          <a:bodyPr/>
          <a:lstStyle/>
          <a:p>
            <a:r>
              <a:rPr lang="hr-HR" smtClean="0"/>
              <a:t>IMOVINSKA PRAVA</a:t>
            </a:r>
          </a:p>
          <a:p>
            <a:pPr lvl="1"/>
            <a:r>
              <a:rPr lang="hr-HR" smtClean="0"/>
              <a:t>pravo na isplatu dividende</a:t>
            </a:r>
          </a:p>
          <a:p>
            <a:pPr lvl="1"/>
            <a:r>
              <a:rPr lang="hr-HR" smtClean="0"/>
              <a:t>pravo prvenstva preuzimanja temeljnih uloga pri povećanju temeljnog kapitala društva</a:t>
            </a:r>
          </a:p>
          <a:p>
            <a:pPr lvl="1"/>
            <a:r>
              <a:rPr lang="hr-HR" smtClean="0"/>
              <a:t>pravo na otpremninu za povučeni poslovni udio</a:t>
            </a:r>
          </a:p>
          <a:p>
            <a:pPr lvl="1"/>
            <a:r>
              <a:rPr lang="hr-HR" smtClean="0"/>
              <a:t>pravo na vraćanje uplaćenog temeljnog uloga ili na oslobođenje od plaćanja temeljnog uloga u slučaju smanjenja temeljnog kapitala društva</a:t>
            </a:r>
          </a:p>
          <a:p>
            <a:pPr lvl="1"/>
            <a:r>
              <a:rPr lang="hr-HR" smtClean="0"/>
              <a:t>pravo na isplatu srazmjernog ostatka stečajne ili likvidacijske mase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hr-HR" smtClean="0"/>
              <a:t>PRAVA ČLANOVA DRUŠTVA</a:t>
            </a:r>
          </a:p>
        </p:txBody>
      </p:sp>
      <p:sp>
        <p:nvSpPr>
          <p:cNvPr id="8195" name="Content Placeholder 2"/>
          <p:cNvSpPr>
            <a:spLocks noGrp="1"/>
          </p:cNvSpPr>
          <p:nvPr>
            <p:ph idx="1"/>
          </p:nvPr>
        </p:nvSpPr>
        <p:spPr/>
        <p:txBody>
          <a:bodyPr/>
          <a:lstStyle/>
          <a:p>
            <a:r>
              <a:rPr lang="hr-HR" smtClean="0"/>
              <a:t>UPRAVLJAČKA PRAVA</a:t>
            </a:r>
          </a:p>
          <a:p>
            <a:pPr lvl="1"/>
            <a:r>
              <a:rPr lang="hr-HR" smtClean="0"/>
              <a:t>pravo sudjelovanja u radu skupštine, uključujući i pravo na raspravljanje</a:t>
            </a:r>
          </a:p>
          <a:p>
            <a:pPr lvl="1"/>
            <a:r>
              <a:rPr lang="hr-HR" smtClean="0"/>
              <a:t>pravo na obaviještenost</a:t>
            </a:r>
          </a:p>
          <a:p>
            <a:pPr lvl="1"/>
            <a:r>
              <a:rPr lang="hr-HR" smtClean="0"/>
              <a:t>pravo glasa</a:t>
            </a:r>
          </a:p>
          <a:p>
            <a:pPr lvl="1"/>
            <a:r>
              <a:rPr lang="hr-HR" smtClean="0"/>
              <a:t>pravo na pobijanje odluka skupštine</a:t>
            </a:r>
          </a:p>
          <a:p>
            <a:pPr lvl="1"/>
            <a:r>
              <a:rPr lang="hr-HR" i="1" smtClean="0"/>
              <a:t>actio pro socio</a:t>
            </a:r>
          </a:p>
          <a:p>
            <a:pPr lvl="1"/>
            <a:r>
              <a:rPr lang="hr-HR" i="1" smtClean="0"/>
              <a:t>actio negatoria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r>
              <a:rPr lang="hr-HR" i="1" smtClean="0"/>
              <a:t>ACTIO PRO SOCIO</a:t>
            </a:r>
            <a:br>
              <a:rPr lang="hr-HR" i="1" smtClean="0"/>
            </a:br>
            <a:r>
              <a:rPr lang="hr-HR" i="1" smtClean="0"/>
              <a:t>(ACTIO PRO SOCIETATE)</a:t>
            </a:r>
          </a:p>
        </p:txBody>
      </p:sp>
      <p:sp>
        <p:nvSpPr>
          <p:cNvPr id="9219" name="Content Placeholder 2"/>
          <p:cNvSpPr>
            <a:spLocks noGrp="1"/>
          </p:cNvSpPr>
          <p:nvPr>
            <p:ph idx="1"/>
          </p:nvPr>
        </p:nvSpPr>
        <p:spPr/>
        <p:txBody>
          <a:bodyPr/>
          <a:lstStyle/>
          <a:p>
            <a:r>
              <a:rPr lang="hr-HR" smtClean="0"/>
              <a:t>PRAVO NA PODIZANJE TUŽBE PROTIV DRUGOG ČLANA RADI OSTVARIVANJA ZAHTJEVA KOJE PREMA TOME ČLANU IMA DRUŠTVO</a:t>
            </a:r>
          </a:p>
          <a:p>
            <a:pPr lvl="1"/>
            <a:endParaRPr lang="hr-HR" smtClean="0"/>
          </a:p>
          <a:p>
            <a:pPr lvl="1"/>
            <a:r>
              <a:rPr lang="hr-HR" smtClean="0"/>
              <a:t>obveza lojalnog postupanja</a:t>
            </a:r>
          </a:p>
          <a:p>
            <a:pPr lvl="1"/>
            <a:r>
              <a:rPr lang="hr-HR" smtClean="0"/>
              <a:t>pravo zaštite manjine protiv većine (kada je riječ o članskim obvezama nekoga člana)</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fontScale="90000"/>
          </a:bodyPr>
          <a:lstStyle/>
          <a:p>
            <a:r>
              <a:rPr lang="hr-HR" i="1" smtClean="0"/>
              <a:t>ACTIO PRO SOCIO</a:t>
            </a:r>
            <a:br>
              <a:rPr lang="hr-HR" i="1" smtClean="0"/>
            </a:br>
            <a:r>
              <a:rPr lang="hr-HR" i="1" smtClean="0"/>
              <a:t>(ACTIO PRO SOCIETATE)</a:t>
            </a:r>
          </a:p>
        </p:txBody>
      </p:sp>
      <p:sp>
        <p:nvSpPr>
          <p:cNvPr id="10243" name="Content Placeholder 2"/>
          <p:cNvSpPr>
            <a:spLocks noGrp="1"/>
          </p:cNvSpPr>
          <p:nvPr>
            <p:ph idx="1"/>
          </p:nvPr>
        </p:nvSpPr>
        <p:spPr/>
        <p:txBody>
          <a:bodyPr/>
          <a:lstStyle/>
          <a:p>
            <a:r>
              <a:rPr lang="hr-HR" smtClean="0"/>
              <a:t>član procesnopravno stupa na mjesto društva i s tužbom ustaje u svoje ime (NE u ime društva)</a:t>
            </a:r>
          </a:p>
          <a:p>
            <a:r>
              <a:rPr lang="hr-HR" smtClean="0"/>
              <a:t>ne može se isključiti društvenim ugovorom ili odlukom skupštine</a:t>
            </a:r>
          </a:p>
          <a:p>
            <a:r>
              <a:rPr lang="hr-HR" smtClean="0"/>
              <a:t>supsidijarno pravno sredstvo (ne dolazi do primjene ako društvo postavi zahtjev prema članu društva koji mora ispuniti takvu obvezu)</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hr-HR" i="1" smtClean="0"/>
              <a:t>ACTIO NEGATORIA</a:t>
            </a:r>
          </a:p>
        </p:txBody>
      </p:sp>
      <p:sp>
        <p:nvSpPr>
          <p:cNvPr id="11267" name="Content Placeholder 2"/>
          <p:cNvSpPr>
            <a:spLocks noGrp="1"/>
          </p:cNvSpPr>
          <p:nvPr>
            <p:ph idx="1"/>
          </p:nvPr>
        </p:nvSpPr>
        <p:spPr/>
        <p:txBody>
          <a:bodyPr/>
          <a:lstStyle/>
          <a:p>
            <a:endParaRPr lang="hr-HR" smtClean="0"/>
          </a:p>
          <a:p>
            <a:r>
              <a:rPr lang="hr-HR" smtClean="0"/>
              <a:t>PRAVO NA PODIZANJE TUŽBE (PROTIV DRUŠTVA) ZBOG NEOVLAŠTENIH ZAHVATA UPRAVE U PODRUČJE NADLEŽNOSTI SKUPŠTINE DRUŠTVA ODNOSNO ZBOG PREKORAČENJA OVLASTI UPRAVE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hr-HR" smtClean="0"/>
              <a:t>SKUPŠTINA D.O.O.-A</a:t>
            </a:r>
          </a:p>
        </p:txBody>
      </p:sp>
      <p:sp>
        <p:nvSpPr>
          <p:cNvPr id="12291" name="Content Placeholder 2"/>
          <p:cNvSpPr>
            <a:spLocks noGrp="1"/>
          </p:cNvSpPr>
          <p:nvPr>
            <p:ph idx="1"/>
          </p:nvPr>
        </p:nvSpPr>
        <p:spPr>
          <a:xfrm>
            <a:off x="428625" y="1428750"/>
            <a:ext cx="8229600" cy="4525963"/>
          </a:xfrm>
        </p:spPr>
        <p:txBody>
          <a:bodyPr>
            <a:normAutofit lnSpcReduction="10000"/>
          </a:bodyPr>
          <a:lstStyle/>
          <a:p>
            <a:pPr eaLnBrk="1" hangingPunct="1"/>
            <a:r>
              <a:rPr lang="hr-HR" sz="2800" smtClean="0"/>
              <a:t>Isključiva nadležnost skupštine (čl. 441. st. 2. ZTD-a)</a:t>
            </a:r>
          </a:p>
          <a:p>
            <a:pPr lvl="1" eaLnBrk="1" hangingPunct="1"/>
            <a:endParaRPr lang="hr-HR" sz="2400" smtClean="0"/>
          </a:p>
          <a:p>
            <a:pPr lvl="1" eaLnBrk="1" hangingPunct="1"/>
            <a:r>
              <a:rPr lang="hr-HR" sz="2400" smtClean="0"/>
              <a:t>o financijskim izvješćima društva, izvješću uprave o stanju društva, upotrebi ostvarene dobiti i pokrivanju gubitka, davanju razrješnice članovima uprave i nadzornog, odnosno upravnog odbora, ako ga društvo ima, što valja učiniti u prvih osam mjeseci poslovne godine za prethodnu godinu,</a:t>
            </a:r>
          </a:p>
          <a:p>
            <a:pPr lvl="1" eaLnBrk="1" hangingPunct="1"/>
            <a:r>
              <a:rPr lang="hr-HR" sz="2400" smtClean="0"/>
              <a:t>o povratu dodatnih uplata novca članovima društva,</a:t>
            </a:r>
          </a:p>
          <a:p>
            <a:pPr lvl="1" eaLnBrk="1" hangingPunct="1"/>
            <a:r>
              <a:rPr lang="hr-HR" sz="2400" smtClean="0"/>
              <a:t>o izboru i opozivu članova nadzornog, odnosno upravnog odbora ako ga društvo ima,</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hr-HR" smtClean="0"/>
              <a:t>SKUPŠTINA D.O.O.-A</a:t>
            </a:r>
          </a:p>
        </p:txBody>
      </p:sp>
      <p:sp>
        <p:nvSpPr>
          <p:cNvPr id="13315" name="Content Placeholder 2"/>
          <p:cNvSpPr>
            <a:spLocks noGrp="1"/>
          </p:cNvSpPr>
          <p:nvPr>
            <p:ph idx="1"/>
          </p:nvPr>
        </p:nvSpPr>
        <p:spPr>
          <a:xfrm>
            <a:off x="428625" y="1428750"/>
            <a:ext cx="8229600" cy="4525963"/>
          </a:xfrm>
        </p:spPr>
        <p:txBody>
          <a:bodyPr/>
          <a:lstStyle/>
          <a:p>
            <a:pPr eaLnBrk="1" hangingPunct="1"/>
            <a:r>
              <a:rPr lang="hr-HR" sz="2800" smtClean="0"/>
              <a:t>Isključiva nadležnost skupštine (čl. 441. st. 2. ZTD-a)</a:t>
            </a:r>
          </a:p>
          <a:p>
            <a:pPr lvl="1" eaLnBrk="1" hangingPunct="1"/>
            <a:endParaRPr lang="hr-HR" sz="2400" smtClean="0"/>
          </a:p>
          <a:p>
            <a:pPr lvl="1" eaLnBrk="1" hangingPunct="1"/>
            <a:r>
              <a:rPr lang="hr-HR" sz="2400" smtClean="0"/>
              <a:t>o postavljanju zahtjeva za naknadu štete koje društvo može imati protiv članova uprave i nadzornog, odnosno upravnog odbora i zamjenika članova uprave te o imenovanju zastupnika u sudskom postupku ako društvo ne mogu zastupati članovi uprave ni nadzorni, odnosno upravni odbor,</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hr-HR" smtClean="0"/>
              <a:t>POJAM I OBILJEŽJA</a:t>
            </a:r>
          </a:p>
        </p:txBody>
      </p:sp>
      <p:sp>
        <p:nvSpPr>
          <p:cNvPr id="6147" name="Content Placeholder 2"/>
          <p:cNvSpPr>
            <a:spLocks noGrp="1"/>
          </p:cNvSpPr>
          <p:nvPr>
            <p:ph idx="1"/>
          </p:nvPr>
        </p:nvSpPr>
        <p:spPr/>
        <p:txBody>
          <a:bodyPr>
            <a:normAutofit fontScale="92500"/>
          </a:bodyPr>
          <a:lstStyle/>
          <a:p>
            <a:r>
              <a:rPr lang="hr-HR" sz="2800" smtClean="0"/>
              <a:t>VTS RH Pž-2177/00 od 12. rujna 2000.g.</a:t>
            </a:r>
          </a:p>
          <a:p>
            <a:pPr>
              <a:buFont typeface="Arial" charset="0"/>
              <a:buNone/>
            </a:pPr>
            <a:r>
              <a:rPr lang="hr-HR" sz="2800" smtClean="0"/>
              <a:t>	</a:t>
            </a:r>
            <a:r>
              <a:rPr lang="hr-HR" sz="2800" i="1" smtClean="0"/>
              <a:t>Za svoje obveze društvo s ograničenom odgovornošću odgovara cjelokupnom imovinom. Članovi društva ne odgovaraju za obveze društva. Prema tome, imajući u vidu citiranu odredbu Zakona o trgovačkim društvima, pravilno je prvostupanjski sud zaključio da time što je tuženik preuzeo obavezu po bilanci od 30. lipnja 1996. godine, ne znači da je tuženik preuzeo obavezu po bilanci isplatiti tužitelju, jer obaveze po bilanci dužna je isplatiti tužitelju tvrtka P. EXPRESS d.o.o., koja i dalje egzistira."</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hr-HR" smtClean="0"/>
              <a:t>SKUPŠTINA D.O.O.-A</a:t>
            </a:r>
          </a:p>
        </p:txBody>
      </p:sp>
      <p:sp>
        <p:nvSpPr>
          <p:cNvPr id="14339" name="Content Placeholder 2"/>
          <p:cNvSpPr>
            <a:spLocks noGrp="1"/>
          </p:cNvSpPr>
          <p:nvPr>
            <p:ph idx="1"/>
          </p:nvPr>
        </p:nvSpPr>
        <p:spPr>
          <a:xfrm>
            <a:off x="428625" y="1428750"/>
            <a:ext cx="8229600" cy="4525963"/>
          </a:xfrm>
        </p:spPr>
        <p:txBody>
          <a:bodyPr>
            <a:normAutofit fontScale="92500"/>
          </a:bodyPr>
          <a:lstStyle/>
          <a:p>
            <a:pPr eaLnBrk="1" hangingPunct="1"/>
            <a:r>
              <a:rPr lang="hr-HR" sz="2800" smtClean="0"/>
              <a:t>Isključiva nadležnost skupštine (čl. 441. st. 2. ZTD-a)</a:t>
            </a:r>
          </a:p>
          <a:p>
            <a:pPr lvl="1" eaLnBrk="1" hangingPunct="1"/>
            <a:endParaRPr lang="hr-HR" sz="2400" smtClean="0"/>
          </a:p>
          <a:p>
            <a:pPr lvl="1" eaLnBrk="1" hangingPunct="1"/>
            <a:r>
              <a:rPr lang="hr-HR" sz="2400" smtClean="0"/>
              <a:t>o sklapanju ugovora kojima društvo treba trajno steći stvari ili prava za neki svoj pogon za koje se plaća protuvrijednost koja je viša od vrijednosti petine temeljnog kapitala društva kao i o izmjeni takvih ugovora na teret društva, što je uvjet za njihovu valjanost, osim kada je riječ o stjecanju u ovršnom postupku, s time da se odluka o tome mora donijeti s većinom od tri četvrtine danih glasova</a:t>
            </a:r>
          </a:p>
          <a:p>
            <a:pPr lvl="2" eaLnBrk="1" hangingPunct="1"/>
            <a:endParaRPr lang="hr-HR" sz="2000" smtClean="0"/>
          </a:p>
          <a:p>
            <a:pPr lvl="2" eaLnBrk="1" hangingPunct="1"/>
            <a:r>
              <a:rPr lang="hr-HR" sz="2000" smtClean="0"/>
              <a:t>ako se ugovori sklapaju u roku od dvije godine nakon što je upisano u sudski registar</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hr-HR" i="1" smtClean="0"/>
              <a:t>ACTIO NEGATORIA</a:t>
            </a:r>
          </a:p>
        </p:txBody>
      </p:sp>
      <p:sp>
        <p:nvSpPr>
          <p:cNvPr id="15363" name="Content Placeholder 2"/>
          <p:cNvSpPr>
            <a:spLocks noGrp="1"/>
          </p:cNvSpPr>
          <p:nvPr>
            <p:ph idx="1"/>
          </p:nvPr>
        </p:nvSpPr>
        <p:spPr/>
        <p:txBody>
          <a:bodyPr/>
          <a:lstStyle/>
          <a:p>
            <a:r>
              <a:rPr lang="hr-HR" smtClean="0"/>
              <a:t>zaštita manjinskog prava člana</a:t>
            </a:r>
          </a:p>
          <a:p>
            <a:endParaRPr lang="hr-HR" smtClean="0"/>
          </a:p>
          <a:p>
            <a:r>
              <a:rPr lang="hr-HR" smtClean="0"/>
              <a:t>zaštita upravljačkog prava člana</a:t>
            </a:r>
          </a:p>
          <a:p>
            <a:endParaRPr lang="hr-HR" smtClean="0"/>
          </a:p>
          <a:p>
            <a:r>
              <a:rPr lang="hr-HR" smtClean="0"/>
              <a:t>traži se da uprava propusti obavljati radnje određene u tužbenom zahtjevu kojima zadire u isključivu nadležnost skupštine</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normAutofit/>
          </a:bodyPr>
          <a:lstStyle/>
          <a:p>
            <a:r>
              <a:rPr lang="hr-HR" sz="4500" dirty="0" smtClean="0"/>
              <a:t>OBVEZE ČLANOVA DRUŠTVA</a:t>
            </a:r>
          </a:p>
        </p:txBody>
      </p:sp>
      <p:sp>
        <p:nvSpPr>
          <p:cNvPr id="57347" name="Content Placeholder 2"/>
          <p:cNvSpPr>
            <a:spLocks noGrp="1"/>
          </p:cNvSpPr>
          <p:nvPr>
            <p:ph idx="1"/>
          </p:nvPr>
        </p:nvSpPr>
        <p:spPr/>
        <p:txBody>
          <a:bodyPr/>
          <a:lstStyle/>
          <a:p>
            <a:r>
              <a:rPr lang="hr-HR" dirty="0" smtClean="0"/>
              <a:t>Iz članstva u d.o.o.-u za njegove članove proizlaze:</a:t>
            </a:r>
          </a:p>
          <a:p>
            <a:pPr lvl="1"/>
            <a:endParaRPr lang="hr-HR" dirty="0" smtClean="0"/>
          </a:p>
          <a:p>
            <a:pPr lvl="1"/>
            <a:r>
              <a:rPr lang="hr-HR" dirty="0" smtClean="0"/>
              <a:t>obveza uplate (temeljnog) uloga</a:t>
            </a:r>
          </a:p>
          <a:p>
            <a:pPr lvl="1"/>
            <a:r>
              <a:rPr lang="hr-HR" dirty="0" smtClean="0"/>
              <a:t>obveza na dodatne činidbe propisane društvenim ugovorom </a:t>
            </a:r>
          </a:p>
          <a:p>
            <a:pPr lvl="1"/>
            <a:r>
              <a:rPr lang="hr-HR" dirty="0" smtClean="0"/>
              <a:t>obveza na lojalno postupanje prema društvu i drugim članovima društva</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noAutofit/>
          </a:bodyPr>
          <a:lstStyle/>
          <a:p>
            <a:r>
              <a:rPr lang="hr-HR" sz="4000" smtClean="0"/>
              <a:t>OBVEZE UPLATE </a:t>
            </a:r>
            <a:br>
              <a:rPr lang="hr-HR" sz="4000" smtClean="0"/>
            </a:br>
            <a:r>
              <a:rPr lang="hr-HR" sz="4000" smtClean="0"/>
              <a:t>TEMELJNOG UDJELA</a:t>
            </a:r>
          </a:p>
        </p:txBody>
      </p:sp>
      <p:sp>
        <p:nvSpPr>
          <p:cNvPr id="58371" name="Content Placeholder 2"/>
          <p:cNvSpPr>
            <a:spLocks noGrp="1"/>
          </p:cNvSpPr>
          <p:nvPr>
            <p:ph idx="1"/>
          </p:nvPr>
        </p:nvSpPr>
        <p:spPr/>
        <p:txBody>
          <a:bodyPr/>
          <a:lstStyle/>
          <a:p>
            <a:r>
              <a:rPr lang="hr-HR" sz="3000" smtClean="0"/>
              <a:t>načelo jednakog postupanja s članovima društva</a:t>
            </a:r>
          </a:p>
          <a:p>
            <a:r>
              <a:rPr lang="hr-HR" sz="3000" smtClean="0"/>
              <a:t>obveza plaćanja zateznih kamata</a:t>
            </a:r>
          </a:p>
          <a:p>
            <a:r>
              <a:rPr lang="hr-HR" sz="3000" smtClean="0"/>
              <a:t>isključenje člana iz društva (kaduciranje)</a:t>
            </a:r>
          </a:p>
          <a:p>
            <a:r>
              <a:rPr lang="hr-HR" sz="3000" smtClean="0"/>
              <a:t>odgovornosti prednika člana društva za neuplatu temeljnih uloga</a:t>
            </a:r>
          </a:p>
          <a:p>
            <a:r>
              <a:rPr lang="hr-HR" sz="3000" smtClean="0"/>
              <a:t>prodaja poslovnog udjela isključenog člana društva</a:t>
            </a:r>
          </a:p>
          <a:p>
            <a:r>
              <a:rPr lang="hr-HR" sz="3000" smtClean="0"/>
              <a:t>odgovornost članova društva</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normAutofit fontScale="90000"/>
          </a:bodyPr>
          <a:lstStyle/>
          <a:p>
            <a:r>
              <a:rPr lang="hr-HR" smtClean="0"/>
              <a:t>OBVEZE UPLATE </a:t>
            </a:r>
            <a:br>
              <a:rPr lang="hr-HR" smtClean="0"/>
            </a:br>
            <a:r>
              <a:rPr lang="hr-HR" smtClean="0"/>
              <a:t>TEMELJNOG UDJELA</a:t>
            </a:r>
          </a:p>
        </p:txBody>
      </p:sp>
      <p:sp>
        <p:nvSpPr>
          <p:cNvPr id="59395" name="Content Placeholder 2"/>
          <p:cNvSpPr>
            <a:spLocks noGrp="1"/>
          </p:cNvSpPr>
          <p:nvPr>
            <p:ph idx="1"/>
          </p:nvPr>
        </p:nvSpPr>
        <p:spPr/>
        <p:txBody>
          <a:bodyPr/>
          <a:lstStyle/>
          <a:p>
            <a:r>
              <a:rPr lang="hr-HR" sz="3000" smtClean="0"/>
              <a:t>načelo jednakog postupanja s članovima društva (čl. 398. st. 3. ZTD-a)</a:t>
            </a:r>
          </a:p>
          <a:p>
            <a:pPr lvl="1"/>
            <a:endParaRPr lang="hr-HR" sz="2400" smtClean="0"/>
          </a:p>
          <a:p>
            <a:pPr lvl="1"/>
            <a:r>
              <a:rPr lang="hr-HR" sz="2400" smtClean="0"/>
              <a:t>Društvo ne može pojedinim članovima odgoditi, olakšati niti ih osloboditi od obveze da uplate (temeljni) ulog, a ne može ni svoju tražbinu s naslova uplate uloga prebiti s tražbinom protiv društva. </a:t>
            </a:r>
          </a:p>
          <a:p>
            <a:pPr lvl="1"/>
            <a:r>
              <a:rPr lang="hr-HR" sz="2400" smtClean="0"/>
              <a:t>…</a:t>
            </a:r>
          </a:p>
          <a:p>
            <a:pPr lvl="1"/>
            <a:r>
              <a:rPr lang="hr-HR" sz="2400" smtClean="0"/>
              <a:t>To se na odgovarajući način primjenjuje i na uplate u gotovini.</a:t>
            </a:r>
            <a:endParaRPr lang="hr-HR" sz="2600" smtClean="0"/>
          </a:p>
          <a:p>
            <a:endParaRPr lang="hr-HR" sz="3000" smtClean="0"/>
          </a:p>
          <a:p>
            <a:endParaRPr lang="hr-HR" sz="3000" smtClean="0"/>
          </a:p>
          <a:p>
            <a:endParaRPr lang="hr-HR" sz="3000" smtClean="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normAutofit fontScale="90000"/>
          </a:bodyPr>
          <a:lstStyle/>
          <a:p>
            <a:r>
              <a:rPr lang="hr-HR" smtClean="0"/>
              <a:t>OBVEZE UPLATE </a:t>
            </a:r>
            <a:br>
              <a:rPr lang="hr-HR" smtClean="0"/>
            </a:br>
            <a:r>
              <a:rPr lang="hr-HR" smtClean="0"/>
              <a:t>TEMELJNOG UDJELA</a:t>
            </a:r>
          </a:p>
        </p:txBody>
      </p:sp>
      <p:sp>
        <p:nvSpPr>
          <p:cNvPr id="60419" name="Content Placeholder 2"/>
          <p:cNvSpPr>
            <a:spLocks noGrp="1"/>
          </p:cNvSpPr>
          <p:nvPr>
            <p:ph idx="1"/>
          </p:nvPr>
        </p:nvSpPr>
        <p:spPr/>
        <p:txBody>
          <a:bodyPr>
            <a:normAutofit/>
          </a:bodyPr>
          <a:lstStyle/>
          <a:p>
            <a:r>
              <a:rPr lang="hr-HR" sz="3000" smtClean="0"/>
              <a:t>uplata u novcu (čl. 398. st. 2. ZTD-a): primjena načela prema kojemu se u društvo mora unijeti potreban kapital određen društvenim ugovorom i da se pritom mora jednako postupati sa svim članovima društva</a:t>
            </a:r>
          </a:p>
          <a:p>
            <a:pPr lvl="1"/>
            <a:endParaRPr lang="hr-HR" sz="2400" smtClean="0"/>
          </a:p>
          <a:p>
            <a:pPr lvl="1"/>
            <a:r>
              <a:rPr lang="hr-HR" sz="2400" smtClean="0"/>
              <a:t>Svi su članovi dužni (temeljne) uloge u novcu uplatiti u srazmjeru s njihovim preuzetim (temeljnim) ulozima, ako drugačije nije određeno društvenim ugovorom ili odlukama organa društva.</a:t>
            </a:r>
            <a:endParaRPr lang="hr-HR" sz="2600" smtClean="0"/>
          </a:p>
          <a:p>
            <a:endParaRPr lang="hr-HR" sz="3000" smtClean="0"/>
          </a:p>
          <a:p>
            <a:endParaRPr lang="hr-HR" sz="3000" smtClean="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normAutofit fontScale="90000"/>
          </a:bodyPr>
          <a:lstStyle/>
          <a:p>
            <a:r>
              <a:rPr lang="hr-HR" smtClean="0"/>
              <a:t>OBVEZE UPLATE </a:t>
            </a:r>
            <a:br>
              <a:rPr lang="hr-HR" smtClean="0"/>
            </a:br>
            <a:r>
              <a:rPr lang="hr-HR" smtClean="0"/>
              <a:t>TEMELJNOG UDJELA</a:t>
            </a:r>
          </a:p>
        </p:txBody>
      </p:sp>
      <p:sp>
        <p:nvSpPr>
          <p:cNvPr id="61443" name="Content Placeholder 2"/>
          <p:cNvSpPr>
            <a:spLocks noGrp="1"/>
          </p:cNvSpPr>
          <p:nvPr>
            <p:ph idx="1"/>
          </p:nvPr>
        </p:nvSpPr>
        <p:spPr/>
        <p:txBody>
          <a:bodyPr>
            <a:normAutofit lnSpcReduction="10000"/>
          </a:bodyPr>
          <a:lstStyle/>
          <a:p>
            <a:endParaRPr lang="hr-HR" sz="3000" smtClean="0"/>
          </a:p>
          <a:p>
            <a:r>
              <a:rPr lang="hr-HR" sz="3000" smtClean="0"/>
              <a:t>obveza plaćanja zateznih kamata (čl. 399 ZTD-a)</a:t>
            </a:r>
          </a:p>
          <a:p>
            <a:pPr lvl="1"/>
            <a:endParaRPr lang="hr-HR" sz="2400" smtClean="0"/>
          </a:p>
          <a:p>
            <a:pPr lvl="1"/>
            <a:r>
              <a:rPr lang="hr-HR" sz="2400" smtClean="0"/>
              <a:t>Član društva koji pravodobno ne uplati ulog, dužan je društvu platiti zakonske zatezne kamate ako društvenim ugovorom ili odlukom organa društva donesenom prije preuzimanja obveze uplate nije određena viša kamata.</a:t>
            </a:r>
          </a:p>
          <a:p>
            <a:pPr lvl="1"/>
            <a:endParaRPr lang="hr-HR" sz="2400" smtClean="0"/>
          </a:p>
          <a:p>
            <a:pPr lvl="2"/>
            <a:r>
              <a:rPr lang="hr-HR" sz="2200" smtClean="0"/>
              <a:t>PRISILNI PROPIS</a:t>
            </a:r>
          </a:p>
          <a:p>
            <a:endParaRPr lang="hr-HR" sz="3000" smtClean="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normAutofit fontScale="90000"/>
          </a:bodyPr>
          <a:lstStyle/>
          <a:p>
            <a:r>
              <a:rPr lang="hr-HR" smtClean="0"/>
              <a:t>OBVEZE UPLATE </a:t>
            </a:r>
            <a:br>
              <a:rPr lang="hr-HR" smtClean="0"/>
            </a:br>
            <a:r>
              <a:rPr lang="hr-HR" smtClean="0"/>
              <a:t>TEMELJNOG UDJELA</a:t>
            </a:r>
          </a:p>
        </p:txBody>
      </p:sp>
      <p:sp>
        <p:nvSpPr>
          <p:cNvPr id="62467" name="Content Placeholder 2"/>
          <p:cNvSpPr>
            <a:spLocks noGrp="1"/>
          </p:cNvSpPr>
          <p:nvPr>
            <p:ph idx="1"/>
          </p:nvPr>
        </p:nvSpPr>
        <p:spPr/>
        <p:txBody>
          <a:bodyPr>
            <a:normAutofit lnSpcReduction="10000"/>
          </a:bodyPr>
          <a:lstStyle/>
          <a:p>
            <a:r>
              <a:rPr lang="hr-HR" sz="3000" smtClean="0"/>
              <a:t>kaduciranje (čl. 400 ZTD-a)</a:t>
            </a:r>
          </a:p>
          <a:p>
            <a:pPr lvl="1"/>
            <a:r>
              <a:rPr lang="hr-HR" sz="2400" smtClean="0"/>
              <a:t>Člana društva koji je u zakašnjenju s uplatom uloga društvo </a:t>
            </a:r>
            <a:r>
              <a:rPr lang="hr-HR" sz="2400" u="sng" smtClean="0"/>
              <a:t>može</a:t>
            </a:r>
            <a:r>
              <a:rPr lang="hr-HR" sz="2400" smtClean="0"/>
              <a:t> pisanim putem pozvati da ispuni svoju obvezu u naknadnome roku koji mu se za to mora dati uz upozorenje da će, ako ne uplati temeljni ulog, biti isključen iz društva. Poziv se mora poslati preporučenim pismom, a naknadni rok ne može biti kraći od mjesec dana. Ako se poziv upućuje za više članova, naknadni rok za sve mora biti jednak. </a:t>
            </a:r>
            <a:r>
              <a:rPr lang="hr-HR" sz="2400" u="sng" smtClean="0"/>
              <a:t>Društvo može protiv člana ustati s tužbom kojom traži da uplati ulog, što ne otklanja mogućnost da ga se isključi iz društva.</a:t>
            </a:r>
            <a:r>
              <a:rPr lang="hr-HR" sz="2400" smtClean="0"/>
              <a:t> Nije dopušteno od toga izuzeti pojedine članove društva koji kasne s uplatom uloga.</a:t>
            </a:r>
            <a:endParaRPr lang="hr-HR" sz="2600" smtClean="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normAutofit fontScale="90000"/>
          </a:bodyPr>
          <a:lstStyle/>
          <a:p>
            <a:r>
              <a:rPr lang="hr-HR" smtClean="0"/>
              <a:t>OBVEZE UPLATE </a:t>
            </a:r>
            <a:br>
              <a:rPr lang="hr-HR" smtClean="0"/>
            </a:br>
            <a:r>
              <a:rPr lang="hr-HR" smtClean="0"/>
              <a:t>TEMELJNOG UDJELA</a:t>
            </a:r>
          </a:p>
        </p:txBody>
      </p:sp>
      <p:sp>
        <p:nvSpPr>
          <p:cNvPr id="62467" name="Content Placeholder 2"/>
          <p:cNvSpPr>
            <a:spLocks noGrp="1"/>
          </p:cNvSpPr>
          <p:nvPr>
            <p:ph idx="1"/>
          </p:nvPr>
        </p:nvSpPr>
        <p:spPr/>
        <p:txBody>
          <a:bodyPr>
            <a:normAutofit lnSpcReduction="10000"/>
          </a:bodyPr>
          <a:lstStyle/>
          <a:p>
            <a:r>
              <a:rPr lang="hr-HR" smtClean="0"/>
              <a:t>cilj: omogućiti pribavljanje kapitala koji je morao unijeti član u zakašnjenju</a:t>
            </a:r>
          </a:p>
          <a:p>
            <a:r>
              <a:rPr lang="hr-HR" smtClean="0"/>
              <a:t>mjere kojima se to postiže:</a:t>
            </a:r>
          </a:p>
          <a:p>
            <a:pPr lvl="1"/>
            <a:r>
              <a:rPr lang="hr-HR" smtClean="0"/>
              <a:t>isključenje člana</a:t>
            </a:r>
          </a:p>
          <a:p>
            <a:pPr lvl="1"/>
            <a:r>
              <a:rPr lang="hr-HR" smtClean="0"/>
              <a:t>postavljanje zahtjeva za uplatom i njegovo ostvarivanje sudskim putem na trošak člana koji to nije učinio dobrovoljno </a:t>
            </a:r>
            <a:r>
              <a:rPr lang="hr-HR" smtClean="0">
                <a:cs typeface="Times New Roman"/>
              </a:rPr>
              <a:t>→ član ostaje u društvu</a:t>
            </a:r>
          </a:p>
          <a:p>
            <a:endParaRPr lang="hr-HR" smtClean="0"/>
          </a:p>
          <a:p>
            <a:r>
              <a:rPr lang="hr-HR" smtClean="0"/>
              <a:t>društvo može istovremeno voditi oba postupka, dok se jedan od njih ne okonča</a:t>
            </a:r>
          </a:p>
          <a:p>
            <a:pPr lvl="1"/>
            <a:endParaRPr lang="hr-HR" smtClean="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normAutofit fontScale="90000"/>
          </a:bodyPr>
          <a:lstStyle/>
          <a:p>
            <a:r>
              <a:rPr lang="hr-HR" smtClean="0"/>
              <a:t>OBVEZE UPLATE </a:t>
            </a:r>
            <a:br>
              <a:rPr lang="hr-HR" smtClean="0"/>
            </a:br>
            <a:r>
              <a:rPr lang="hr-HR" smtClean="0"/>
              <a:t>TEMELJNOG UDJELA</a:t>
            </a:r>
          </a:p>
        </p:txBody>
      </p:sp>
      <p:sp>
        <p:nvSpPr>
          <p:cNvPr id="63491" name="Content Placeholder 2"/>
          <p:cNvSpPr>
            <a:spLocks noGrp="1"/>
          </p:cNvSpPr>
          <p:nvPr>
            <p:ph idx="1"/>
          </p:nvPr>
        </p:nvSpPr>
        <p:spPr/>
        <p:txBody>
          <a:bodyPr/>
          <a:lstStyle/>
          <a:p>
            <a:r>
              <a:rPr lang="hr-HR" sz="3000" smtClean="0"/>
              <a:t>čl. 400 ZTD-a je prisilni propis (čl. 405 ZTD-a)</a:t>
            </a:r>
          </a:p>
          <a:p>
            <a:pPr lvl="1"/>
            <a:endParaRPr lang="hr-HR" sz="2600" smtClean="0"/>
          </a:p>
          <a:p>
            <a:pPr lvl="1"/>
            <a:r>
              <a:rPr lang="hr-HR" sz="2600" smtClean="0"/>
              <a:t>riječ je o pravu, ali ne i obvezi društva</a:t>
            </a:r>
          </a:p>
          <a:p>
            <a:pPr lvl="1"/>
            <a:r>
              <a:rPr lang="hr-HR" sz="2600" smtClean="0"/>
              <a:t>pretpostavke i postupak isključenja ne mogu se mijenjati društvenim ugovorom niti odlukama organa društva, odnosno ne može se isključiti mogućnost isključenja → društvo se tog prava ne može odreći, mada se njime nije dužno uvijek i koristiti</a:t>
            </a:r>
          </a:p>
          <a:p>
            <a:pPr lvl="1"/>
            <a:endParaRPr lang="hr-HR" sz="260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pPr eaLnBrk="1" hangingPunct="1"/>
            <a:r>
              <a:rPr lang="hr-HR" smtClean="0"/>
              <a:t>– odgovornost za obveze društva – </a:t>
            </a:r>
          </a:p>
        </p:txBody>
      </p:sp>
      <p:sp>
        <p:nvSpPr>
          <p:cNvPr id="7171" name="Content Placeholder 2"/>
          <p:cNvSpPr>
            <a:spLocks noGrp="1"/>
          </p:cNvSpPr>
          <p:nvPr>
            <p:ph idx="1"/>
          </p:nvPr>
        </p:nvSpPr>
        <p:spPr/>
        <p:txBody>
          <a:bodyPr/>
          <a:lstStyle/>
          <a:p>
            <a:pPr eaLnBrk="1" hangingPunct="1"/>
            <a:endParaRPr lang="hr-HR" smtClean="0"/>
          </a:p>
          <a:p>
            <a:pPr eaLnBrk="1" hangingPunct="1"/>
            <a:r>
              <a:rPr lang="hr-HR" smtClean="0"/>
              <a:t>Iznimka od općeg pravila – </a:t>
            </a:r>
            <a:r>
              <a:rPr lang="hr-HR" i="1" smtClean="0"/>
              <a:t>proboj pravne osobnosti</a:t>
            </a:r>
          </a:p>
          <a:p>
            <a:pPr lvl="1" eaLnBrk="1" hangingPunct="1"/>
            <a:endParaRPr lang="hr-HR" smtClean="0"/>
          </a:p>
          <a:p>
            <a:pPr lvl="1" eaLnBrk="1" hangingPunct="1"/>
            <a:r>
              <a:rPr lang="hr-HR" smtClean="0"/>
              <a:t>onaj tko zloupotrebljava okolnost da kao član trgovačkoga društva ne odgovara za obveze društva ne može se pozvati na to da po zakonu ne odgovara za te obveze (Čl. 10. st. 3 ZTD-a)</a:t>
            </a:r>
          </a:p>
          <a:p>
            <a:pPr lvl="1" eaLnBrk="1" hangingPunct="1"/>
            <a:endParaRPr lang="hr-HR" smtClean="0"/>
          </a:p>
          <a:p>
            <a:pPr eaLnBrk="1" hangingPunct="1">
              <a:buFont typeface="Arial" charset="0"/>
              <a:buNone/>
            </a:pPr>
            <a:endParaRPr lang="hr-HR" smtClean="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normAutofit fontScale="90000"/>
          </a:bodyPr>
          <a:lstStyle/>
          <a:p>
            <a:r>
              <a:rPr lang="hr-HR" smtClean="0"/>
              <a:t>OBVEZE UPLATE </a:t>
            </a:r>
            <a:br>
              <a:rPr lang="hr-HR" smtClean="0"/>
            </a:br>
            <a:r>
              <a:rPr lang="hr-HR" smtClean="0"/>
              <a:t>TEMELJNOG UDJELA</a:t>
            </a:r>
          </a:p>
        </p:txBody>
      </p:sp>
      <p:sp>
        <p:nvSpPr>
          <p:cNvPr id="64515" name="Content Placeholder 2"/>
          <p:cNvSpPr>
            <a:spLocks noGrp="1"/>
          </p:cNvSpPr>
          <p:nvPr>
            <p:ph idx="1"/>
          </p:nvPr>
        </p:nvSpPr>
        <p:spPr/>
        <p:txBody>
          <a:bodyPr>
            <a:normAutofit fontScale="92500" lnSpcReduction="10000"/>
          </a:bodyPr>
          <a:lstStyle/>
          <a:p>
            <a:r>
              <a:rPr lang="hr-HR" sz="2800" smtClean="0"/>
              <a:t>Nakon bezuspješnog proteka naknadnoga roka uprava društva oglašava da je član u korist društva izgubio svoj poslovni udio i djelomičnu uplatu uloga. Izjava društva o tome priopćava se članu preporučenim pismom. </a:t>
            </a:r>
          </a:p>
          <a:p>
            <a:r>
              <a:rPr lang="hr-HR" sz="2800" smtClean="0"/>
              <a:t>Isključeni član gubi sva prava u društvu ali mu i dalje odgovara za uplatu neuplaćenoga dijela uloga. Za to odgovara prije drugih članova društva. Time se ne isključuje njegova odgovornost društvu za štetu.</a:t>
            </a:r>
          </a:p>
          <a:p>
            <a:pPr lvl="1"/>
            <a:r>
              <a:rPr lang="hr-HR" sz="2000" smtClean="0"/>
              <a:t>poslovni udio isključenog člana pripada društvu, koje ga drži kao povjerenik u korist onoga kome će ga prodati</a:t>
            </a:r>
          </a:p>
          <a:p>
            <a:pPr lvl="1"/>
            <a:endParaRPr lang="hr-HR" sz="2600" smtClean="0"/>
          </a:p>
          <a:p>
            <a:pPr lvl="1"/>
            <a:endParaRPr lang="hr-HR" sz="2600" smtClean="0"/>
          </a:p>
          <a:p>
            <a:pPr lvl="1"/>
            <a:endParaRPr lang="hr-HR" sz="2600"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normAutofit fontScale="90000"/>
          </a:bodyPr>
          <a:lstStyle/>
          <a:p>
            <a:r>
              <a:rPr lang="hr-HR" smtClean="0"/>
              <a:t>OBVEZE UPLATE </a:t>
            </a:r>
            <a:br>
              <a:rPr lang="hr-HR" smtClean="0"/>
            </a:br>
            <a:r>
              <a:rPr lang="hr-HR" smtClean="0"/>
              <a:t>TEMELJNOG UDJELA</a:t>
            </a:r>
          </a:p>
        </p:txBody>
      </p:sp>
      <p:sp>
        <p:nvSpPr>
          <p:cNvPr id="65539" name="Content Placeholder 2"/>
          <p:cNvSpPr>
            <a:spLocks noGrp="1"/>
          </p:cNvSpPr>
          <p:nvPr>
            <p:ph idx="1"/>
          </p:nvPr>
        </p:nvSpPr>
        <p:spPr/>
        <p:txBody>
          <a:bodyPr>
            <a:normAutofit/>
          </a:bodyPr>
          <a:lstStyle/>
          <a:p>
            <a:r>
              <a:rPr lang="hr-HR" sz="2800" smtClean="0"/>
              <a:t>odgovornosti prednika člana društva za neuplatu temeljnih uloga (čl. 401 ZTD-a)</a:t>
            </a:r>
          </a:p>
          <a:p>
            <a:pPr lvl="1"/>
            <a:endParaRPr lang="hr-HR" sz="2400" smtClean="0"/>
          </a:p>
          <a:p>
            <a:pPr lvl="1"/>
            <a:r>
              <a:rPr lang="hr-HR" sz="2400" smtClean="0"/>
              <a:t>Za uplatu iznosa kojega duguje isključeni član društva uključujući i kamate društvu odgovaraju njegov neposredni prednik i svi raniji prednici u društvu koji su se prema društvu smatrali imateljima poslovnih udjela u tijeku posljednjih pet godina prije nego što je isključenome članu društva bio poslan poziv za uplatu uloga.</a:t>
            </a:r>
          </a:p>
          <a:p>
            <a:pPr lvl="1"/>
            <a:endParaRPr lang="hr-HR" sz="2600" smtClean="0"/>
          </a:p>
          <a:p>
            <a:pPr lvl="1"/>
            <a:endParaRPr lang="hr-HR" sz="2600" smtClean="0"/>
          </a:p>
          <a:p>
            <a:pPr lvl="1"/>
            <a:endParaRPr lang="hr-HR" sz="2600" smtClean="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p:txBody>
          <a:bodyPr>
            <a:normAutofit fontScale="90000"/>
          </a:bodyPr>
          <a:lstStyle/>
          <a:p>
            <a:r>
              <a:rPr lang="hr-HR" smtClean="0"/>
              <a:t>OBVEZE UPLATE </a:t>
            </a:r>
            <a:br>
              <a:rPr lang="hr-HR" smtClean="0"/>
            </a:br>
            <a:r>
              <a:rPr lang="hr-HR" smtClean="0"/>
              <a:t>TEMELJNOG UDJELA</a:t>
            </a:r>
          </a:p>
        </p:txBody>
      </p:sp>
      <p:sp>
        <p:nvSpPr>
          <p:cNvPr id="65539" name="Content Placeholder 2"/>
          <p:cNvSpPr>
            <a:spLocks noGrp="1"/>
          </p:cNvSpPr>
          <p:nvPr>
            <p:ph idx="1"/>
          </p:nvPr>
        </p:nvSpPr>
        <p:spPr/>
        <p:txBody>
          <a:bodyPr>
            <a:normAutofit lnSpcReduction="10000"/>
          </a:bodyPr>
          <a:lstStyle/>
          <a:p>
            <a:r>
              <a:rPr lang="hr-HR" sz="2800" smtClean="0"/>
              <a:t>odgovornosti prednika člana društva za neuplatu temeljnih uloga (čl. 401. st. 1. i st. 3 ZTD-a, ZID)</a:t>
            </a:r>
            <a:endParaRPr lang="hr-HR" sz="2200" smtClean="0"/>
          </a:p>
          <a:p>
            <a:pPr lvl="1"/>
            <a:endParaRPr lang="hr-HR" sz="2400" i="1" smtClean="0"/>
          </a:p>
          <a:p>
            <a:pPr lvl="1"/>
            <a:r>
              <a:rPr lang="hr-HR" sz="2000" i="1" smtClean="0"/>
              <a:t>Za ispunjenje obveze unosa uloga u društvo isključenog člana društva odgovaraju društvu i posljednji te svi raniji pravni prednici isključenog člana koji u odnosu na društvo vrijede kao imatelji poslovnog udjela. </a:t>
            </a:r>
          </a:p>
          <a:p>
            <a:pPr lvl="1"/>
            <a:endParaRPr lang="hr-HR" sz="2000" i="1" smtClean="0"/>
          </a:p>
          <a:p>
            <a:pPr lvl="1"/>
            <a:r>
              <a:rPr lang="hr-HR" sz="2000" i="1" smtClean="0"/>
              <a:t>Odgovornost pravnog prednika ograničava se na obvezu unošenja u društvo uloga ispunjenje koje se traži i na vrijeme od pet godina. Rok počinje teći od dana kada je pravni sljednik u odnosu prema društvu vrijedio kao imatelj poslovnog udjela.</a:t>
            </a:r>
            <a:endParaRPr lang="hr-HR" sz="1900" i="1" smtClean="0"/>
          </a:p>
          <a:p>
            <a:pPr lvl="1"/>
            <a:endParaRPr lang="hr-HR" sz="2600" smtClean="0"/>
          </a:p>
          <a:p>
            <a:pPr lvl="1"/>
            <a:endParaRPr lang="hr-HR" sz="2600" smtClean="0"/>
          </a:p>
          <a:p>
            <a:pPr lvl="1"/>
            <a:endParaRPr lang="hr-HR" sz="2600" smtClean="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p:txBody>
          <a:bodyPr>
            <a:normAutofit fontScale="90000"/>
          </a:bodyPr>
          <a:lstStyle/>
          <a:p>
            <a:r>
              <a:rPr lang="hr-HR" smtClean="0"/>
              <a:t>OBVEZE UPLATE </a:t>
            </a:r>
            <a:br>
              <a:rPr lang="hr-HR" smtClean="0"/>
            </a:br>
            <a:r>
              <a:rPr lang="hr-HR" smtClean="0"/>
              <a:t>TEMELJNOG UDJELA</a:t>
            </a:r>
          </a:p>
        </p:txBody>
      </p:sp>
      <p:sp>
        <p:nvSpPr>
          <p:cNvPr id="66563" name="Content Placeholder 2"/>
          <p:cNvSpPr>
            <a:spLocks noGrp="1"/>
          </p:cNvSpPr>
          <p:nvPr>
            <p:ph idx="1"/>
          </p:nvPr>
        </p:nvSpPr>
        <p:spPr/>
        <p:txBody>
          <a:bodyPr>
            <a:normAutofit lnSpcReduction="10000"/>
          </a:bodyPr>
          <a:lstStyle/>
          <a:p>
            <a:r>
              <a:rPr lang="hr-HR" sz="2800" smtClean="0"/>
              <a:t>odgovornosti prednika člana društva za neuplatu temeljnih uloga (čl. 401 ZTD-a)</a:t>
            </a:r>
          </a:p>
          <a:p>
            <a:pPr lvl="1"/>
            <a:r>
              <a:rPr lang="hr-HR" sz="2400" smtClean="0"/>
              <a:t>Isplatu se može tražiti od ranijega prednika samo ako obvezu ne podmiri njegov sljednik. Smatra se da sljednik nije podmirio obvezu ako to ne učini u roku od mjesec dana od kada mu se za to uputi poziv preporučenim pismom i o tome na isti način obavijesti njegovoga prednika.</a:t>
            </a:r>
          </a:p>
          <a:p>
            <a:pPr lvl="1"/>
            <a:r>
              <a:rPr lang="hr-HR" sz="2400" smtClean="0"/>
              <a:t>Uplatom preostaloga dijela uloga pravni prednik stječe poslovni udio svoga pravnoga sljednika u društvu, ako on već nije prodan po odredbama članka 402. ovoga Zakona.</a:t>
            </a:r>
            <a:endParaRPr lang="hr-HR" sz="2200" smtClean="0"/>
          </a:p>
          <a:p>
            <a:pPr lvl="1"/>
            <a:endParaRPr lang="hr-HR" sz="2600" smtClean="0"/>
          </a:p>
          <a:p>
            <a:pPr lvl="1"/>
            <a:endParaRPr lang="hr-HR" sz="2600" smtClean="0"/>
          </a:p>
          <a:p>
            <a:pPr lvl="1"/>
            <a:endParaRPr lang="hr-HR" sz="2600" smtClean="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p:txBody>
          <a:bodyPr>
            <a:normAutofit fontScale="90000"/>
          </a:bodyPr>
          <a:lstStyle/>
          <a:p>
            <a:r>
              <a:rPr lang="hr-HR" smtClean="0"/>
              <a:t>OBVEZE UPLATE </a:t>
            </a:r>
            <a:br>
              <a:rPr lang="hr-HR" smtClean="0"/>
            </a:br>
            <a:r>
              <a:rPr lang="hr-HR" smtClean="0"/>
              <a:t>TEMELJNOG UDJELA</a:t>
            </a:r>
          </a:p>
        </p:txBody>
      </p:sp>
      <p:sp>
        <p:nvSpPr>
          <p:cNvPr id="67587" name="Content Placeholder 2"/>
          <p:cNvSpPr>
            <a:spLocks noGrp="1"/>
          </p:cNvSpPr>
          <p:nvPr>
            <p:ph idx="1"/>
          </p:nvPr>
        </p:nvSpPr>
        <p:spPr/>
        <p:txBody>
          <a:bodyPr/>
          <a:lstStyle/>
          <a:p>
            <a:r>
              <a:rPr lang="hr-HR" sz="2800" smtClean="0"/>
              <a:t>za odgovornost prednika potrebno je:</a:t>
            </a:r>
          </a:p>
          <a:p>
            <a:pPr lvl="1"/>
            <a:endParaRPr lang="hr-HR" sz="2400" smtClean="0"/>
          </a:p>
          <a:p>
            <a:pPr lvl="1"/>
            <a:r>
              <a:rPr lang="hr-HR" sz="2400" smtClean="0"/>
              <a:t>da je poziv za plaćanje preporučenim pismom upućen njegovu sljedniku</a:t>
            </a:r>
          </a:p>
          <a:p>
            <a:pPr lvl="1"/>
            <a:r>
              <a:rPr lang="hr-HR" sz="2400" smtClean="0"/>
              <a:t>da je prednik na isti način obaviješten o upućivanju tako poslanog poziva za plaćanje njegovu sljedniku i</a:t>
            </a:r>
          </a:p>
          <a:p>
            <a:pPr lvl="1"/>
            <a:r>
              <a:rPr lang="hr-HR" sz="2400" smtClean="0"/>
              <a:t>da sljednik nije prema društvu podmirio obvezu uplate temeljnog uloga u roku od mjesec dana od kada je pozvan da to učini</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p:txBody>
          <a:bodyPr>
            <a:normAutofit fontScale="90000"/>
          </a:bodyPr>
          <a:lstStyle/>
          <a:p>
            <a:r>
              <a:rPr lang="hr-HR" sz="3000" smtClean="0"/>
              <a:t>OBVEZE UPLATE TEMELJNOG UDJELA</a:t>
            </a:r>
            <a:br>
              <a:rPr lang="hr-HR" sz="3000" smtClean="0"/>
            </a:br>
            <a:r>
              <a:rPr lang="hr-HR" sz="3000" smtClean="0"/>
              <a:t>- prodaja poslovnog udjela isključenog člana društva (čl. 402. ZTD-a) -</a:t>
            </a:r>
          </a:p>
        </p:txBody>
      </p:sp>
      <p:sp>
        <p:nvSpPr>
          <p:cNvPr id="68611" name="Content Placeholder 2"/>
          <p:cNvSpPr>
            <a:spLocks noGrp="1"/>
          </p:cNvSpPr>
          <p:nvPr>
            <p:ph idx="1"/>
          </p:nvPr>
        </p:nvSpPr>
        <p:spPr/>
        <p:txBody>
          <a:bodyPr>
            <a:normAutofit fontScale="92500"/>
          </a:bodyPr>
          <a:lstStyle/>
          <a:p>
            <a:r>
              <a:rPr lang="hr-HR" sz="2100" smtClean="0"/>
              <a:t>Ako se ne može postići da pravni prednici člana koji nije uplatio cijeli ulog uplate zaostali dio uplate ili član nema pravnih prednika, društvo </a:t>
            </a:r>
            <a:r>
              <a:rPr lang="hr-HR" sz="2100" u="sng" smtClean="0"/>
              <a:t>može</a:t>
            </a:r>
            <a:r>
              <a:rPr lang="hr-HR" sz="2100" smtClean="0"/>
              <a:t> njegov poslovni udio prodati:</a:t>
            </a:r>
          </a:p>
          <a:p>
            <a:pPr marL="914400" lvl="1" indent="-457200">
              <a:buFont typeface="Calibri" pitchFamily="34" charset="0"/>
              <a:buAutoNum type="alphaLcParenR"/>
            </a:pPr>
            <a:r>
              <a:rPr lang="hr-HR" sz="2100" smtClean="0"/>
              <a:t>javnim nadmetanjem, </a:t>
            </a:r>
          </a:p>
          <a:p>
            <a:pPr marL="914400" lvl="1" indent="-457200">
              <a:buFont typeface="Calibri" pitchFamily="34" charset="0"/>
              <a:buAutoNum type="alphaLcParenR"/>
            </a:pPr>
            <a:r>
              <a:rPr lang="hr-HR" sz="2100" smtClean="0"/>
              <a:t>osim ako ga uz cijenu koja odgovara njegovoj stvarnoj vrijednosti uz suglasnost isključenoga člana ne preuzme neki od članova društva, </a:t>
            </a:r>
          </a:p>
          <a:p>
            <a:pPr marL="914400" lvl="1" indent="-457200">
              <a:buFont typeface="Calibri" pitchFamily="34" charset="0"/>
              <a:buAutoNum type="alphaLcParenR"/>
            </a:pPr>
            <a:r>
              <a:rPr lang="hr-HR" sz="2100" smtClean="0"/>
              <a:t>na drugačiji način samo ako se s time složi isključeni član,</a:t>
            </a:r>
          </a:p>
          <a:p>
            <a:pPr marL="914400" lvl="1" indent="-457200">
              <a:buFont typeface="Calibri" pitchFamily="34" charset="0"/>
              <a:buAutoNum type="alphaLcParenR"/>
            </a:pPr>
            <a:r>
              <a:rPr lang="hr-HR" sz="2100" smtClean="0"/>
              <a:t>u roku od mjesec dana od kada se ispuni uvjet da se poslovni udio proda (kad se konačno utvrdi da se uplata ne može ostvariti od pravnih prednika isključenog člana) slobodnom prodajom, ali samo za iznos koji nije niži od vrijednosti udjela iskazane u bilanci društva. Po proteku mjesec dana društvo može udio prodati samo na javnoj dražbi.</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p:txBody>
          <a:bodyPr>
            <a:normAutofit fontScale="90000"/>
          </a:bodyPr>
          <a:lstStyle/>
          <a:p>
            <a:r>
              <a:rPr lang="hr-HR" smtClean="0"/>
              <a:t>OBVEZE UPLATE </a:t>
            </a:r>
            <a:br>
              <a:rPr lang="hr-HR" smtClean="0"/>
            </a:br>
            <a:r>
              <a:rPr lang="hr-HR" smtClean="0"/>
              <a:t>TEMELJNOG UDJELA</a:t>
            </a:r>
          </a:p>
        </p:txBody>
      </p:sp>
      <p:sp>
        <p:nvSpPr>
          <p:cNvPr id="69635" name="Content Placeholder 2"/>
          <p:cNvSpPr>
            <a:spLocks noGrp="1"/>
          </p:cNvSpPr>
          <p:nvPr>
            <p:ph idx="1"/>
          </p:nvPr>
        </p:nvSpPr>
        <p:spPr/>
        <p:txBody>
          <a:bodyPr>
            <a:normAutofit lnSpcReduction="10000"/>
          </a:bodyPr>
          <a:lstStyle/>
          <a:p>
            <a:r>
              <a:rPr lang="hr-HR" sz="2400" smtClean="0"/>
              <a:t>poslovni udio isključenog člana ne utrnjuje</a:t>
            </a:r>
          </a:p>
          <a:p>
            <a:r>
              <a:rPr lang="hr-HR" sz="2400" smtClean="0"/>
              <a:t>poslovni udio isključenog člana pripada društvu</a:t>
            </a:r>
          </a:p>
          <a:p>
            <a:r>
              <a:rPr lang="hr-HR" sz="2400" smtClean="0"/>
              <a:t>prava i obveze iz tog poslovnog udjela miruju dok pripada društvu, a dobit koja bi za to vrijeme otpala na taj poslovni udio pripada onome tko će ga poslije steći od društva</a:t>
            </a:r>
          </a:p>
          <a:p>
            <a:r>
              <a:rPr lang="hr-HR" sz="2400" smtClean="0"/>
              <a:t>poslovni udio isključenog člana društvu drži kao povjerenik (za budućeg stjecatelja tog udjela, tj. u korist onoga kome će ga prodati)</a:t>
            </a:r>
          </a:p>
          <a:p>
            <a:r>
              <a:rPr lang="hr-HR" sz="2400" smtClean="0"/>
              <a:t>cilj: sigurnost društvu u odnosu na uplatu temeljnog uloga na koji se taj poslovni udio odnosi → društvo unovčenjem postiže da taj poslovni udio stekne novi član, a da ono dobije uplatu temeljnog uloga</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normAutofit fontScale="90000"/>
          </a:bodyPr>
          <a:lstStyle/>
          <a:p>
            <a:r>
              <a:rPr lang="hr-HR" smtClean="0"/>
              <a:t>OBVEZE UPLATE </a:t>
            </a:r>
            <a:br>
              <a:rPr lang="hr-HR" smtClean="0"/>
            </a:br>
            <a:r>
              <a:rPr lang="hr-HR" smtClean="0"/>
              <a:t>TEMELJNOG UDJELA</a:t>
            </a:r>
          </a:p>
        </p:txBody>
      </p:sp>
      <p:sp>
        <p:nvSpPr>
          <p:cNvPr id="70659" name="Content Placeholder 2"/>
          <p:cNvSpPr>
            <a:spLocks noGrp="1"/>
          </p:cNvSpPr>
          <p:nvPr>
            <p:ph idx="1"/>
          </p:nvPr>
        </p:nvSpPr>
        <p:spPr/>
        <p:txBody>
          <a:bodyPr>
            <a:normAutofit lnSpcReduction="10000"/>
          </a:bodyPr>
          <a:lstStyle/>
          <a:p>
            <a:r>
              <a:rPr lang="hr-HR" sz="2400" smtClean="0"/>
              <a:t>ako se prodajom ne postigne cijena koja bi pokrila cijeli iznos temeljnog uloga što ga treba uplatiti, za uplatu razlike odgovaraju isključeni član i drugi članovi društva</a:t>
            </a:r>
          </a:p>
          <a:p>
            <a:endParaRPr lang="hr-HR" sz="2400" smtClean="0"/>
          </a:p>
          <a:p>
            <a:r>
              <a:rPr lang="hr-HR" sz="2400" smtClean="0"/>
              <a:t>ako se prodajom postigne cijena koja je viša od onoga što isključeni član društva duguje društvu, višak će se, po odbitku troškova prodaje i kamata te eventualne ugovorne kazne, upotrijebiti za uplatu uloga, a iznos koji se postigne preko toga isplatit će se isključenome članu društva</a:t>
            </a:r>
          </a:p>
          <a:p>
            <a:endParaRPr lang="hr-HR" sz="2400" smtClean="0"/>
          </a:p>
          <a:p>
            <a:r>
              <a:rPr lang="hr-HR" sz="2400" smtClean="0"/>
              <a:t>ne može li se poslovni udio prodati, on pripada društvu</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p:txBody>
          <a:bodyPr>
            <a:normAutofit fontScale="90000"/>
          </a:bodyPr>
          <a:lstStyle/>
          <a:p>
            <a:r>
              <a:rPr lang="hr-HR" smtClean="0"/>
              <a:t>OBVEZE UPLATE </a:t>
            </a:r>
            <a:br>
              <a:rPr lang="hr-HR" smtClean="0"/>
            </a:br>
            <a:r>
              <a:rPr lang="hr-HR" smtClean="0"/>
              <a:t>TEMELJNOG UDJELA</a:t>
            </a:r>
          </a:p>
        </p:txBody>
      </p:sp>
      <p:sp>
        <p:nvSpPr>
          <p:cNvPr id="3" name="Content Placeholder 2"/>
          <p:cNvSpPr>
            <a:spLocks noGrp="1"/>
          </p:cNvSpPr>
          <p:nvPr>
            <p:ph idx="1"/>
          </p:nvPr>
        </p:nvSpPr>
        <p:spPr/>
        <p:txBody>
          <a:bodyPr>
            <a:normAutofit lnSpcReduction="10000"/>
          </a:bodyPr>
          <a:lstStyle/>
          <a:p>
            <a:pPr>
              <a:defRPr/>
            </a:pPr>
            <a:r>
              <a:rPr lang="hr-HR" smtClean="0"/>
              <a:t>odgovornost ostalih članova društva za uplatu temeljnog uloga društvu je supsidijarna, tj. oni odgovaraju samo za ono:</a:t>
            </a:r>
          </a:p>
          <a:p>
            <a:pPr lvl="1">
              <a:defRPr/>
            </a:pPr>
            <a:endParaRPr lang="hr-HR" smtClean="0"/>
          </a:p>
          <a:p>
            <a:pPr marL="971550" lvl="1" indent="-514350">
              <a:buFont typeface="+mj-lt"/>
              <a:buAutoNum type="alphaLcParenR"/>
              <a:defRPr/>
            </a:pPr>
            <a:r>
              <a:rPr lang="hr-HR" smtClean="0"/>
              <a:t>što nije uplatio isključeni član,</a:t>
            </a:r>
          </a:p>
          <a:p>
            <a:pPr marL="971550" lvl="1" indent="-514350">
              <a:buFont typeface="+mj-lt"/>
              <a:buAutoNum type="alphaLcParenR"/>
              <a:defRPr/>
            </a:pPr>
            <a:r>
              <a:rPr lang="hr-HR" smtClean="0"/>
              <a:t>što nisu uplatili pravni prednici isključenog člana i </a:t>
            </a:r>
          </a:p>
          <a:p>
            <a:pPr marL="971550" lvl="1" indent="-514350">
              <a:buFont typeface="+mj-lt"/>
              <a:buAutoNum type="alphaLcParenR"/>
              <a:defRPr/>
            </a:pPr>
            <a:r>
              <a:rPr lang="hr-HR" smtClean="0"/>
              <a:t>što društvo nije uspjelo dobiti prodajom poslovnog udjela isključenog člana</a:t>
            </a:r>
          </a:p>
          <a:p>
            <a:pPr>
              <a:defRPr/>
            </a:pPr>
            <a:endParaRPr lang="hr-H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000" smtClean="0"/>
              <a:t>OBVEZA NA DODATNE ČINIDBE PROPISANE DRUŠTVENIM UGOVOROM</a:t>
            </a:r>
            <a:endParaRPr lang="hr-HR" sz="3000"/>
          </a:p>
        </p:txBody>
      </p:sp>
      <p:sp>
        <p:nvSpPr>
          <p:cNvPr id="3" name="Content Placeholder 2"/>
          <p:cNvSpPr>
            <a:spLocks noGrp="1"/>
          </p:cNvSpPr>
          <p:nvPr>
            <p:ph idx="1"/>
          </p:nvPr>
        </p:nvSpPr>
        <p:spPr/>
        <p:txBody>
          <a:bodyPr>
            <a:normAutofit fontScale="92500" lnSpcReduction="10000"/>
          </a:bodyPr>
          <a:lstStyle/>
          <a:p>
            <a:r>
              <a:rPr lang="hr-HR" smtClean="0"/>
              <a:t>društvenim se ugovorom mogu, uz glavnu obvezu člana da uplati ulog, prema društvu preuzeti i druge obveze</a:t>
            </a:r>
          </a:p>
          <a:p>
            <a:endParaRPr lang="hr-HR" smtClean="0"/>
          </a:p>
          <a:p>
            <a:r>
              <a:rPr lang="hr-HR" smtClean="0"/>
              <a:t>čl. 388. st. 1. t. 6. – Sadržaj društvenog ugovora, odnosno izjave o osnivanju (ono što dr. ugovor / izjav. o osnivanju MORA sadržavati)</a:t>
            </a:r>
          </a:p>
          <a:p>
            <a:pPr lvl="1"/>
            <a:r>
              <a:rPr lang="hr-HR" i="1" smtClean="0"/>
              <a:t>prava i obveze koje članovi imaju prema društvu pored uplate svojih uloga, te prava i obveze koje društvo ima prema članovima</a:t>
            </a:r>
          </a:p>
          <a:p>
            <a:pPr lvl="1"/>
            <a:endParaRPr lang="hr-H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pPr eaLnBrk="1" hangingPunct="1"/>
            <a:r>
              <a:rPr lang="hr-HR" smtClean="0"/>
              <a:t>– odgovornost za obveze društva – </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hr-HR" err="1" smtClean="0"/>
              <a:t>Čl</a:t>
            </a:r>
            <a:r>
              <a:rPr lang="hr-HR" smtClean="0"/>
              <a:t>. 10. st. 4 ZTD-a: Smatra se da je ispunjena pretpostavka za odgovornost člana društva iz stavka 3. ovoga članka naročito:</a:t>
            </a:r>
          </a:p>
          <a:p>
            <a:pPr eaLnBrk="1" hangingPunct="1">
              <a:buFont typeface="Arial" charset="0"/>
              <a:buNone/>
              <a:defRPr/>
            </a:pPr>
            <a:r>
              <a:rPr lang="hr-HR" smtClean="0"/>
              <a:t>	</a:t>
            </a:r>
          </a:p>
          <a:p>
            <a:pPr eaLnBrk="1" hangingPunct="1">
              <a:buFont typeface="Arial" charset="0"/>
              <a:buNone/>
              <a:defRPr/>
            </a:pPr>
            <a:r>
              <a:rPr lang="hr-HR" smtClean="0"/>
              <a:t>	1. ako koristi društvo za to da bi postigao cilj koji mu je inače zabranjen,</a:t>
            </a:r>
          </a:p>
          <a:p>
            <a:pPr eaLnBrk="1" hangingPunct="1">
              <a:buFont typeface="Arial" charset="0"/>
              <a:buNone/>
              <a:defRPr/>
            </a:pPr>
            <a:r>
              <a:rPr lang="hr-HR" smtClean="0"/>
              <a:t>	2. ako koristi društvo da bi oštetio vjerovnike,</a:t>
            </a:r>
          </a:p>
          <a:p>
            <a:pPr eaLnBrk="1" hangingPunct="1">
              <a:buFont typeface="Arial" charset="0"/>
              <a:buNone/>
              <a:defRPr/>
            </a:pPr>
            <a:r>
              <a:rPr lang="hr-HR" smtClean="0"/>
              <a:t>	3. ako protivno zakonu upravlja imovinom društva kao da je to njegova imovina,</a:t>
            </a:r>
          </a:p>
          <a:p>
            <a:pPr eaLnBrk="1" hangingPunct="1">
              <a:buFont typeface="Arial" charset="0"/>
              <a:buNone/>
              <a:defRPr/>
            </a:pPr>
            <a:r>
              <a:rPr lang="hr-HR" smtClean="0"/>
              <a:t>	4. ako u svoju korist ili u korist neke druge osobe umanji imovinu društva, iako je znao ili morao znati da ono neće moći podmiriti svoje obveze.</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000" smtClean="0"/>
              <a:t>OBVEZA NA DODATNE ČINIDBE PROPISANE DRUŠTVENIM UGOVOROM</a:t>
            </a:r>
            <a:endParaRPr lang="hr-HR" sz="3000"/>
          </a:p>
        </p:txBody>
      </p:sp>
      <p:sp>
        <p:nvSpPr>
          <p:cNvPr id="3" name="Content Placeholder 2"/>
          <p:cNvSpPr>
            <a:spLocks noGrp="1"/>
          </p:cNvSpPr>
          <p:nvPr>
            <p:ph idx="1"/>
          </p:nvPr>
        </p:nvSpPr>
        <p:spPr/>
        <p:txBody>
          <a:bodyPr>
            <a:normAutofit lnSpcReduction="10000"/>
          </a:bodyPr>
          <a:lstStyle/>
          <a:p>
            <a:r>
              <a:rPr lang="hr-HR" smtClean="0"/>
              <a:t>Čl. 391. st. 1 ZTD-a:</a:t>
            </a:r>
          </a:p>
          <a:p>
            <a:pPr lvl="1"/>
            <a:r>
              <a:rPr lang="hr-HR" i="1" smtClean="0"/>
              <a:t>Društvenim se ugovorom članovi društva mogu obvezati, pored uplate temeljnih uloga, na dodatne uplate novca ili ispunjenje drugih činidbi koje imaju imovinsku vrijednost. Time se ne povećava temeljni kapital društva.</a:t>
            </a:r>
          </a:p>
          <a:p>
            <a:endParaRPr lang="hr-HR" smtClean="0"/>
          </a:p>
          <a:p>
            <a:r>
              <a:rPr lang="hr-HR" smtClean="0"/>
              <a:t>Dodatne obveze mogu biti:</a:t>
            </a:r>
          </a:p>
          <a:p>
            <a:pPr lvl="1"/>
            <a:r>
              <a:rPr lang="hr-HR" smtClean="0"/>
              <a:t>da se društvu uplati novac</a:t>
            </a:r>
          </a:p>
          <a:p>
            <a:pPr lvl="1"/>
            <a:r>
              <a:rPr lang="hr-HR" smtClean="0"/>
              <a:t>da se društvu ispune druge činidbe koje imaju imovinsku vrijednost</a:t>
            </a:r>
            <a:endParaRPr lang="hr-H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000" smtClean="0"/>
              <a:t>OBVEZA NA DODATNE ČINIDBE PROPISANE DRUŠTVENIM UGOVOROM</a:t>
            </a:r>
            <a:endParaRPr lang="hr-HR" sz="3000"/>
          </a:p>
        </p:txBody>
      </p:sp>
      <p:sp>
        <p:nvSpPr>
          <p:cNvPr id="3" name="Content Placeholder 2"/>
          <p:cNvSpPr>
            <a:spLocks noGrp="1"/>
          </p:cNvSpPr>
          <p:nvPr>
            <p:ph idx="1"/>
          </p:nvPr>
        </p:nvSpPr>
        <p:spPr/>
        <p:txBody>
          <a:bodyPr>
            <a:normAutofit/>
          </a:bodyPr>
          <a:lstStyle/>
          <a:p>
            <a:r>
              <a:rPr lang="hr-HR" smtClean="0"/>
              <a:t>članovi mogu prema društvu preuzeti novčane obveze:</a:t>
            </a:r>
          </a:p>
          <a:p>
            <a:pPr lvl="1"/>
            <a:r>
              <a:rPr lang="hr-HR" smtClean="0"/>
              <a:t>obveza da se preuzmu neki dugovi društva,</a:t>
            </a:r>
          </a:p>
          <a:p>
            <a:pPr lvl="1"/>
            <a:r>
              <a:rPr lang="hr-HR" smtClean="0"/>
              <a:t>obveza da se plati </a:t>
            </a:r>
            <a:r>
              <a:rPr lang="hr-HR" i="1" smtClean="0"/>
              <a:t>agio</a:t>
            </a:r>
            <a:r>
              <a:rPr lang="hr-HR" smtClean="0"/>
              <a:t> pri stjecanju poslovnog udjela,</a:t>
            </a:r>
          </a:p>
          <a:p>
            <a:pPr lvl="1"/>
            <a:r>
              <a:rPr lang="hr-HR" smtClean="0"/>
              <a:t>da se društvu dade zajam,</a:t>
            </a:r>
          </a:p>
          <a:p>
            <a:pPr lvl="1"/>
            <a:r>
              <a:rPr lang="hr-HR" smtClean="0"/>
              <a:t>da se pokriju gubitci društva,</a:t>
            </a:r>
          </a:p>
          <a:p>
            <a:pPr lvl="1"/>
            <a:r>
              <a:rPr lang="hr-HR" smtClean="0"/>
              <a:t>da se isplaćena dobit na ime dividende ponovo unese u društvo u obliku zajma, unosa u rezerve i sl.</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000" smtClean="0"/>
              <a:t>OBVEZA NA DODATNE ČINIDBE PROPISANE DRUŠTVENIM UGOVOROM</a:t>
            </a:r>
            <a:endParaRPr lang="hr-HR" sz="3000"/>
          </a:p>
        </p:txBody>
      </p:sp>
      <p:sp>
        <p:nvSpPr>
          <p:cNvPr id="3" name="Content Placeholder 2"/>
          <p:cNvSpPr>
            <a:spLocks noGrp="1"/>
          </p:cNvSpPr>
          <p:nvPr>
            <p:ph idx="1"/>
          </p:nvPr>
        </p:nvSpPr>
        <p:spPr/>
        <p:txBody>
          <a:bodyPr>
            <a:normAutofit fontScale="92500"/>
          </a:bodyPr>
          <a:lstStyle/>
          <a:p>
            <a:r>
              <a:rPr lang="hr-HR" smtClean="0"/>
              <a:t>članovi mogu prema društvu preuzeti i obveze glede određenih stvari i prava:</a:t>
            </a:r>
          </a:p>
          <a:p>
            <a:pPr lvl="1"/>
            <a:r>
              <a:rPr lang="hr-HR" smtClean="0"/>
              <a:t>obveza isporuke robe društvu,</a:t>
            </a:r>
          </a:p>
          <a:p>
            <a:pPr lvl="1"/>
            <a:r>
              <a:rPr lang="hr-HR" smtClean="0"/>
              <a:t>obveza kupnje robe od društva,</a:t>
            </a:r>
          </a:p>
          <a:p>
            <a:pPr lvl="1"/>
            <a:r>
              <a:rPr lang="hr-HR" smtClean="0"/>
              <a:t>obveza prodaje nekretnina,</a:t>
            </a:r>
          </a:p>
          <a:p>
            <a:pPr lvl="1"/>
            <a:r>
              <a:rPr lang="hr-HR" smtClean="0"/>
              <a:t>obveza davanja nekretnina ili pokretnina u zakup,</a:t>
            </a:r>
          </a:p>
          <a:p>
            <a:pPr lvl="1"/>
            <a:r>
              <a:rPr lang="hr-HR" smtClean="0"/>
              <a:t>preuzimanje obveze da će član društva obavljati poslove člana uprave društva,</a:t>
            </a:r>
          </a:p>
          <a:p>
            <a:pPr lvl="1"/>
            <a:r>
              <a:rPr lang="hr-HR" smtClean="0"/>
              <a:t>obveza prijenosa ili davanja prava iskorištavanja prava industrijskog vlasništva, autorskog prava i sl.</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000" smtClean="0"/>
              <a:t>OBVEZA NA DODATNE ČINIDBE PROPISANE DRUŠTVENIM UGOVOROM</a:t>
            </a:r>
            <a:endParaRPr lang="hr-HR" sz="3000"/>
          </a:p>
        </p:txBody>
      </p:sp>
      <p:sp>
        <p:nvSpPr>
          <p:cNvPr id="3" name="Content Placeholder 2"/>
          <p:cNvSpPr>
            <a:spLocks noGrp="1"/>
          </p:cNvSpPr>
          <p:nvPr>
            <p:ph idx="1"/>
          </p:nvPr>
        </p:nvSpPr>
        <p:spPr/>
        <p:txBody>
          <a:bodyPr>
            <a:normAutofit fontScale="92500"/>
          </a:bodyPr>
          <a:lstStyle/>
          <a:p>
            <a:r>
              <a:rPr lang="hr-HR" smtClean="0"/>
              <a:t>predmetom dodatnih obveza može praktički biti sve što može biti predmet nekog obveznopravnog ugovora</a:t>
            </a:r>
          </a:p>
          <a:p>
            <a:r>
              <a:rPr lang="hr-HR" smtClean="0"/>
              <a:t>granice:</a:t>
            </a:r>
          </a:p>
          <a:p>
            <a:pPr lvl="1"/>
            <a:r>
              <a:rPr lang="hr-HR" smtClean="0"/>
              <a:t>Ustav RH, prisilni propisi i moral društva</a:t>
            </a:r>
          </a:p>
          <a:p>
            <a:pPr>
              <a:buNone/>
            </a:pPr>
            <a:endParaRPr lang="hr-HR" smtClean="0"/>
          </a:p>
          <a:p>
            <a:r>
              <a:rPr lang="hr-HR" smtClean="0"/>
              <a:t>poremećaji u ostvarivanju dodatnih obveza:</a:t>
            </a:r>
          </a:p>
          <a:p>
            <a:pPr lvl="1"/>
            <a:r>
              <a:rPr lang="hr-HR" smtClean="0"/>
              <a:t>prosuđuju se po pravilima obveznog prava kojima se uređuje određena obveza</a:t>
            </a:r>
          </a:p>
          <a:p>
            <a:pPr lvl="2"/>
            <a:r>
              <a:rPr lang="hr-HR" smtClean="0"/>
              <a:t>uloga društvenog ugovora</a:t>
            </a:r>
          </a:p>
          <a:p>
            <a:pPr lvl="1"/>
            <a:endParaRPr lang="hr-HR" smtClean="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000" smtClean="0"/>
              <a:t>OBVEZA NA DODATNE ČINIDBE PROPISANE DRUŠTVENIM UGOVOROM</a:t>
            </a:r>
            <a:endParaRPr lang="hr-HR" sz="3000"/>
          </a:p>
        </p:txBody>
      </p:sp>
      <p:sp>
        <p:nvSpPr>
          <p:cNvPr id="3" name="Content Placeholder 2"/>
          <p:cNvSpPr>
            <a:spLocks noGrp="1"/>
          </p:cNvSpPr>
          <p:nvPr>
            <p:ph idx="1"/>
          </p:nvPr>
        </p:nvSpPr>
        <p:spPr/>
        <p:txBody>
          <a:bodyPr>
            <a:normAutofit/>
          </a:bodyPr>
          <a:lstStyle/>
          <a:p>
            <a:r>
              <a:rPr lang="hr-HR" smtClean="0"/>
              <a:t>OBVEZA UPLATE NOVCA</a:t>
            </a:r>
          </a:p>
          <a:p>
            <a:pPr lvl="1"/>
            <a:endParaRPr lang="hr-HR" smtClean="0"/>
          </a:p>
          <a:p>
            <a:pPr lvl="1"/>
            <a:r>
              <a:rPr lang="hr-HR" smtClean="0"/>
              <a:t>poslovna politika da se u društvo ne unose veće količine novca na ime uplate uloga,</a:t>
            </a:r>
          </a:p>
          <a:p>
            <a:pPr lvl="1"/>
            <a:r>
              <a:rPr lang="hr-HR" smtClean="0"/>
              <a:t>imovina društva se povećava uplatama novca čiji se iznosi ne izražavaju kao temeljni kapital (čije eventualne promjene podlijžu strogim zakonskim pravilima),</a:t>
            </a:r>
          </a:p>
          <a:p>
            <a:pPr lvl="1"/>
            <a:r>
              <a:rPr lang="hr-HR" smtClean="0"/>
              <a:t>vođenje elastičnije politike kapitala društva, a time i njegova financiranja</a:t>
            </a:r>
            <a:endParaRPr lang="hr-H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000" smtClean="0"/>
              <a:t>OBVEZA NA DODATNE ČINIDBE PROPISANE DRUŠTVENIM UGOVOROM</a:t>
            </a:r>
            <a:endParaRPr lang="hr-HR" sz="3000"/>
          </a:p>
        </p:txBody>
      </p:sp>
      <p:sp>
        <p:nvSpPr>
          <p:cNvPr id="3" name="Content Placeholder 2"/>
          <p:cNvSpPr>
            <a:spLocks noGrp="1"/>
          </p:cNvSpPr>
          <p:nvPr>
            <p:ph idx="1"/>
          </p:nvPr>
        </p:nvSpPr>
        <p:spPr/>
        <p:txBody>
          <a:bodyPr>
            <a:normAutofit/>
          </a:bodyPr>
          <a:lstStyle/>
          <a:p>
            <a:r>
              <a:rPr lang="hr-HR" smtClean="0"/>
              <a:t>obveza dodatnih novčanih uplata može se ustanoviti (čl. 391. st. 1. i st. 2.):</a:t>
            </a:r>
          </a:p>
          <a:p>
            <a:pPr lvl="1"/>
            <a:endParaRPr lang="hr-HR" smtClean="0"/>
          </a:p>
          <a:p>
            <a:pPr lvl="1"/>
            <a:r>
              <a:rPr lang="hr-HR" smtClean="0"/>
              <a:t>samo društvenim ugovorom</a:t>
            </a:r>
          </a:p>
          <a:p>
            <a:pPr lvl="2"/>
            <a:endParaRPr lang="hr-HR" smtClean="0"/>
          </a:p>
          <a:p>
            <a:pPr lvl="2"/>
            <a:r>
              <a:rPr lang="hr-HR" smtClean="0"/>
              <a:t>da se u društveni ugovor unese naznaka o postojanju takve obveze, </a:t>
            </a:r>
          </a:p>
          <a:p>
            <a:pPr lvl="2"/>
            <a:r>
              <a:rPr lang="hr-HR" smtClean="0"/>
              <a:t>da se društvenim ugovorom odredi mogućnost da članovi društva donose odluku o tome da će društvu učiniti dodatna plaćanja</a:t>
            </a:r>
            <a:endParaRPr lang="hr-H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000" smtClean="0"/>
              <a:t>OBVEZA NA DODATNE ČINIDBE PROPISANE DRUŠTVENIM UGOVOROM</a:t>
            </a:r>
            <a:endParaRPr lang="hr-HR" sz="3000"/>
          </a:p>
        </p:txBody>
      </p:sp>
      <p:sp>
        <p:nvSpPr>
          <p:cNvPr id="3" name="Content Placeholder 2"/>
          <p:cNvSpPr>
            <a:spLocks noGrp="1"/>
          </p:cNvSpPr>
          <p:nvPr>
            <p:ph idx="1"/>
          </p:nvPr>
        </p:nvSpPr>
        <p:spPr/>
        <p:txBody>
          <a:bodyPr>
            <a:normAutofit/>
          </a:bodyPr>
          <a:lstStyle/>
          <a:p>
            <a:r>
              <a:rPr lang="hr-HR" smtClean="0"/>
              <a:t>ZID ZTD iz 2009.</a:t>
            </a:r>
          </a:p>
          <a:p>
            <a:endParaRPr lang="hr-HR" smtClean="0"/>
          </a:p>
          <a:p>
            <a:pPr lvl="1"/>
            <a:r>
              <a:rPr lang="hr-HR" smtClean="0"/>
              <a:t>više nema ograničenja u pogledu dodatnih činidbi da obveze prema društvu moraju biti u razmjeru poslovnih udjela u društvu onih članova društva koji se obvezuju na dodatne činidbe</a:t>
            </a:r>
          </a:p>
          <a:p>
            <a:pPr lvl="1"/>
            <a:endParaRPr lang="hr-HR" smtClean="0"/>
          </a:p>
          <a:p>
            <a:pPr lvl="1"/>
            <a:r>
              <a:rPr lang="hr-HR" smtClean="0"/>
              <a:t>članovima društva je prepušteno da odlučuju o tome hoće li i u kojoj mjeri netko od njih pridonijeti društvu dodatnim činidbama</a:t>
            </a:r>
            <a:endParaRPr lang="hr-H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000" smtClean="0"/>
              <a:t>OBVEZA NA DODATNE ČINIDBE PROPISANE DRUŠTVENIM UGOVOROM</a:t>
            </a:r>
            <a:endParaRPr lang="hr-HR" sz="3000"/>
          </a:p>
        </p:txBody>
      </p:sp>
      <p:sp>
        <p:nvSpPr>
          <p:cNvPr id="3" name="Content Placeholder 2"/>
          <p:cNvSpPr>
            <a:spLocks noGrp="1"/>
          </p:cNvSpPr>
          <p:nvPr>
            <p:ph idx="1"/>
          </p:nvPr>
        </p:nvSpPr>
        <p:spPr/>
        <p:txBody>
          <a:bodyPr>
            <a:normAutofit/>
          </a:bodyPr>
          <a:lstStyle/>
          <a:p>
            <a:r>
              <a:rPr lang="hr-HR" smtClean="0"/>
              <a:t>u odnosu na svotu obveze dodatne novčane uplate, treba razlikovati:</a:t>
            </a:r>
          </a:p>
          <a:p>
            <a:endParaRPr lang="hr-HR" smtClean="0"/>
          </a:p>
          <a:p>
            <a:pPr lvl="1"/>
            <a:r>
              <a:rPr lang="hr-HR" smtClean="0"/>
              <a:t>obvezu dodatne uplate novca ograničenom svotom (čl. 391. st. 3. ZTD-a)</a:t>
            </a:r>
          </a:p>
          <a:p>
            <a:pPr lvl="1"/>
            <a:endParaRPr lang="hr-HR" smtClean="0"/>
          </a:p>
          <a:p>
            <a:pPr lvl="1"/>
            <a:r>
              <a:rPr lang="hr-HR" smtClean="0"/>
              <a:t>obvezu dodatne uplate novca čija svota nije unaprijed ograničena (čl. 391. st. 4. ZTD-a)</a:t>
            </a:r>
            <a:endParaRPr lang="hr-H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000" smtClean="0"/>
              <a:t>OBVEZA NA DODATNE ČINIDBE PROPISANE DRUŠTVENIM UGOVOROM</a:t>
            </a:r>
            <a:endParaRPr lang="hr-HR" sz="3000"/>
          </a:p>
        </p:txBody>
      </p:sp>
      <p:sp>
        <p:nvSpPr>
          <p:cNvPr id="3" name="Content Placeholder 2"/>
          <p:cNvSpPr>
            <a:spLocks noGrp="1"/>
          </p:cNvSpPr>
          <p:nvPr>
            <p:ph idx="1"/>
          </p:nvPr>
        </p:nvSpPr>
        <p:spPr/>
        <p:txBody>
          <a:bodyPr>
            <a:normAutofit fontScale="77500" lnSpcReduction="20000"/>
          </a:bodyPr>
          <a:lstStyle/>
          <a:p>
            <a:r>
              <a:rPr lang="hr-HR" smtClean="0"/>
              <a:t>dodatna obveza novčane uplate može biti ograničena:</a:t>
            </a:r>
          </a:p>
          <a:p>
            <a:pPr lvl="1"/>
            <a:r>
              <a:rPr lang="hr-HR" smtClean="0"/>
              <a:t>točnom svotom,</a:t>
            </a:r>
          </a:p>
          <a:p>
            <a:pPr lvl="1"/>
            <a:r>
              <a:rPr lang="hr-HR" smtClean="0"/>
              <a:t>najvišom svotom utvrđenom društvenim ugovorom</a:t>
            </a:r>
          </a:p>
          <a:p>
            <a:endParaRPr lang="hr-HR" smtClean="0"/>
          </a:p>
          <a:p>
            <a:r>
              <a:rPr lang="hr-HR" smtClean="0"/>
              <a:t>Ako član ne ispuni ovu obvezu o dospjeću kada se to od njega zatraži, na njega se primjenjuju odredbe ZTD-a o zakašnjenju s uplatom uloga, ako društvenim ugovorom nije što drugo predviđeno. </a:t>
            </a:r>
          </a:p>
          <a:p>
            <a:endParaRPr lang="hr-HR" smtClean="0"/>
          </a:p>
          <a:p>
            <a:r>
              <a:rPr lang="hr-HR" smtClean="0"/>
              <a:t>Prednik člana društva odgovara za plaćanje društvu samo do visine obveze u vrijeme podnošenja prijave za upis njegova izlaska iz društva u knjigu poslovnih udjela</a:t>
            </a:r>
          </a:p>
          <a:p>
            <a:endParaRPr lang="hr-HR" smtClean="0"/>
          </a:p>
          <a:p>
            <a:endParaRPr lang="hr-H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400" smtClean="0"/>
              <a:t>PRIMJER POZIVA NA PLAĆANJE DODATNE ČINIDBE KADA JE OBVEZA NAKANDNOG PLAĆANJA OGRANIČENA ODREĐENIM IZNOSOM</a:t>
            </a:r>
            <a:endParaRPr lang="hr-HR" sz="2400"/>
          </a:p>
        </p:txBody>
      </p:sp>
      <p:sp>
        <p:nvSpPr>
          <p:cNvPr id="3" name="Content Placeholder 2"/>
          <p:cNvSpPr>
            <a:spLocks noGrp="1"/>
          </p:cNvSpPr>
          <p:nvPr>
            <p:ph idx="1"/>
          </p:nvPr>
        </p:nvSpPr>
        <p:spPr/>
        <p:txBody>
          <a:bodyPr>
            <a:normAutofit fontScale="70000" lnSpcReduction="20000"/>
          </a:bodyPr>
          <a:lstStyle/>
          <a:p>
            <a:pPr>
              <a:buNone/>
            </a:pPr>
            <a:r>
              <a:rPr lang="hr-HR" smtClean="0"/>
              <a:t>KINEZ I SINOVI d.o.o.</a:t>
            </a:r>
          </a:p>
          <a:p>
            <a:pPr>
              <a:buNone/>
            </a:pPr>
            <a:r>
              <a:rPr lang="hr-HR" smtClean="0"/>
              <a:t>Pula, Dubrovačka 5</a:t>
            </a:r>
          </a:p>
          <a:p>
            <a:pPr>
              <a:buNone/>
            </a:pPr>
            <a:endParaRPr lang="hr-HR" smtClean="0"/>
          </a:p>
          <a:p>
            <a:pPr>
              <a:buNone/>
            </a:pPr>
            <a:r>
              <a:rPr lang="hr-HR" smtClean="0"/>
              <a:t>Zoran Vrbanac</a:t>
            </a:r>
          </a:p>
          <a:p>
            <a:pPr>
              <a:buNone/>
            </a:pPr>
            <a:r>
              <a:rPr lang="hr-HR" smtClean="0"/>
              <a:t>Zagreb, Velebitska 6</a:t>
            </a:r>
          </a:p>
          <a:p>
            <a:pPr>
              <a:buNone/>
            </a:pPr>
            <a:endParaRPr lang="pl-PL" i="1" smtClean="0"/>
          </a:p>
          <a:p>
            <a:pPr>
              <a:buNone/>
            </a:pPr>
            <a:r>
              <a:rPr lang="pl-PL" i="1" smtClean="0"/>
              <a:t>Predmet: Poziv na plaćanje dodatne činidbe</a:t>
            </a:r>
          </a:p>
          <a:p>
            <a:pPr>
              <a:buNone/>
            </a:pPr>
            <a:endParaRPr lang="hr-HR" smtClean="0"/>
          </a:p>
          <a:p>
            <a:pPr>
              <a:buNone/>
            </a:pPr>
            <a:r>
              <a:rPr lang="hr-HR" smtClean="0"/>
              <a:t>	Sukladno odredbi čl. 28. Društvenog ugovora, Skupština trgovačkog društva KINEZ I SINOVI d.o.o., na svojoj sjednici održanoj 15. travnja 2008. godine većinom od pet danih glasova donijela je odluku o obvezi članova </a:t>
            </a:r>
            <a:r>
              <a:rPr lang="pl-PL" smtClean="0"/>
              <a:t>na dodatnu činidbu uplatom svote od 20.000,00 kn, koja je ujedno u toj svoti ograničena navedenom </a:t>
            </a:r>
            <a:r>
              <a:rPr lang="hr-HR" smtClean="0"/>
              <a:t>odredbom Društvenog ugovora.</a:t>
            </a:r>
            <a:endParaRPr lang="hr-H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hr-HR" smtClean="0"/>
              <a:t>POJAM I OBILJEŽJA</a:t>
            </a:r>
          </a:p>
        </p:txBody>
      </p:sp>
      <p:sp>
        <p:nvSpPr>
          <p:cNvPr id="9219" name="Content Placeholder 2"/>
          <p:cNvSpPr>
            <a:spLocks noGrp="1"/>
          </p:cNvSpPr>
          <p:nvPr>
            <p:ph idx="1"/>
          </p:nvPr>
        </p:nvSpPr>
        <p:spPr/>
        <p:txBody>
          <a:bodyPr/>
          <a:lstStyle/>
          <a:p>
            <a:r>
              <a:rPr lang="hr-HR" smtClean="0"/>
              <a:t>D.O.O. JE:</a:t>
            </a:r>
          </a:p>
          <a:p>
            <a:pPr lvl="1"/>
            <a:endParaRPr lang="hr-HR" smtClean="0"/>
          </a:p>
          <a:p>
            <a:pPr lvl="1"/>
            <a:r>
              <a:rPr lang="hr-HR" smtClean="0"/>
              <a:t>društvo</a:t>
            </a:r>
          </a:p>
          <a:p>
            <a:pPr lvl="1"/>
            <a:r>
              <a:rPr lang="hr-HR" smtClean="0"/>
              <a:t>pravna osoba</a:t>
            </a:r>
          </a:p>
          <a:p>
            <a:pPr lvl="1"/>
            <a:r>
              <a:rPr lang="hr-HR" smtClean="0"/>
              <a:t>društvo kapitala</a:t>
            </a:r>
          </a:p>
          <a:p>
            <a:pPr lvl="1"/>
            <a:r>
              <a:rPr lang="hr-HR" smtClean="0"/>
              <a:t>trgovačko društvo</a:t>
            </a:r>
          </a:p>
          <a:p>
            <a:pPr lvl="1"/>
            <a:r>
              <a:rPr lang="hr-HR" smtClean="0"/>
              <a:t>članovi ne odgovaraju za obveze društva</a:t>
            </a:r>
          </a:p>
          <a:p>
            <a:pPr lvl="1"/>
            <a:r>
              <a:rPr lang="hr-HR" smtClean="0"/>
              <a:t>ima temeljni kapital</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400" smtClean="0"/>
              <a:t>PRIMJER POZIVA NA PLAĆANJE DODATNE ČINIDBE KADA JE OBVEZA NAKANDNOG PLAĆANJA OGRANIČENA ODREĐENIM IZNOSOM</a:t>
            </a:r>
            <a:endParaRPr lang="hr-HR" sz="2400"/>
          </a:p>
        </p:txBody>
      </p:sp>
      <p:sp>
        <p:nvSpPr>
          <p:cNvPr id="3" name="Content Placeholder 2"/>
          <p:cNvSpPr>
            <a:spLocks noGrp="1"/>
          </p:cNvSpPr>
          <p:nvPr>
            <p:ph idx="1"/>
          </p:nvPr>
        </p:nvSpPr>
        <p:spPr/>
        <p:txBody>
          <a:bodyPr>
            <a:normAutofit fontScale="77500" lnSpcReduction="20000"/>
          </a:bodyPr>
          <a:lstStyle/>
          <a:p>
            <a:pPr>
              <a:buNone/>
            </a:pPr>
            <a:r>
              <a:rPr lang="hr-HR" smtClean="0"/>
              <a:t>	S obzirom na to da niste uplatiti navedenu dodanu činidbu, </a:t>
            </a:r>
            <a:r>
              <a:rPr lang="pl-PL" smtClean="0"/>
              <a:t>pozivate se da u roku 45 </a:t>
            </a:r>
            <a:r>
              <a:rPr lang="hr-HR" smtClean="0"/>
              <a:t>dana od primitka ovog zahtjeva izvršite svoju obvezu </a:t>
            </a:r>
            <a:r>
              <a:rPr lang="pl-PL" smtClean="0"/>
              <a:t>uplate dodatne činidbe na koju ste se obvezali </a:t>
            </a:r>
            <a:r>
              <a:rPr lang="sv-SE" smtClean="0"/>
              <a:t>Društvenim ugovorom</a:t>
            </a:r>
            <a:r>
              <a:rPr lang="hr-HR" smtClean="0"/>
              <a:t> </a:t>
            </a:r>
            <a:r>
              <a:rPr lang="sv-SE" smtClean="0"/>
              <a:t>trgovačkog društva </a:t>
            </a:r>
            <a:r>
              <a:rPr lang="hr-HR" smtClean="0"/>
              <a:t>KINEZ I SINOVI </a:t>
            </a:r>
            <a:r>
              <a:rPr lang="pl-PL" smtClean="0"/>
              <a:t>d.o.o., zajedno sa zakonskom zateznom kamatom </a:t>
            </a:r>
            <a:r>
              <a:rPr lang="hr-HR" smtClean="0"/>
              <a:t>na navedenu svotu.</a:t>
            </a:r>
          </a:p>
          <a:p>
            <a:pPr>
              <a:buNone/>
            </a:pPr>
            <a:r>
              <a:rPr lang="hr-HR" smtClean="0"/>
              <a:t>	</a:t>
            </a:r>
          </a:p>
          <a:p>
            <a:pPr>
              <a:buNone/>
            </a:pPr>
            <a:r>
              <a:rPr lang="hr-HR" smtClean="0"/>
              <a:t>	Upozoravamo Vas da u slučaju neispunjenja Vaše </a:t>
            </a:r>
            <a:r>
              <a:rPr lang="pl-PL" smtClean="0"/>
              <a:t>obveze u naknadno danom Vam roku prema ovom pozivu, postoji mogućnost, prema odredbama čl. 391. </a:t>
            </a:r>
            <a:r>
              <a:rPr lang="hr-HR" smtClean="0"/>
              <a:t>st. 3. ZTD-a da društvo podnese tužbu radi naplate dijela po Vama preuzete obveze naknadnog plaćanja društvu, a koja je ograničena navedenom svotom.</a:t>
            </a:r>
            <a:endParaRPr lang="hr-H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000" smtClean="0"/>
              <a:t>OBVEZA NA DODATNE ČINIDBE PROPISANE DRUŠTVENIM UGOVOROM</a:t>
            </a:r>
            <a:endParaRPr lang="hr-HR" sz="3000"/>
          </a:p>
        </p:txBody>
      </p:sp>
      <p:sp>
        <p:nvSpPr>
          <p:cNvPr id="3" name="Content Placeholder 2"/>
          <p:cNvSpPr>
            <a:spLocks noGrp="1"/>
          </p:cNvSpPr>
          <p:nvPr>
            <p:ph idx="1"/>
          </p:nvPr>
        </p:nvSpPr>
        <p:spPr/>
        <p:txBody>
          <a:bodyPr>
            <a:normAutofit fontScale="92500" lnSpcReduction="20000"/>
          </a:bodyPr>
          <a:lstStyle/>
          <a:p>
            <a:r>
              <a:rPr lang="hr-HR" smtClean="0"/>
              <a:t>čl. 391. st. 4. ZTD-a: obveza dodatne uplate novca čija svota nije unaprijed ograničena</a:t>
            </a:r>
          </a:p>
          <a:p>
            <a:endParaRPr lang="hr-HR" smtClean="0"/>
          </a:p>
          <a:p>
            <a:pPr lvl="1"/>
            <a:r>
              <a:rPr lang="hr-HR" smtClean="0"/>
              <a:t>propisan poseban postupak za člana društva koji je u cijelosti uplatio ulog, jer je moguće da obveza bude veća od očekivanja člana društva</a:t>
            </a:r>
          </a:p>
          <a:p>
            <a:pPr lvl="1"/>
            <a:r>
              <a:rPr lang="hr-HR" smtClean="0"/>
              <a:t>isti je postupak podmirenja obveze iz čl. 391. st. 4. ZTD-a moguće društvenim ugovorom ograničiti na slučaj kada zahtijevano plaćanje društvu prelazi neku određenu svotu </a:t>
            </a:r>
          </a:p>
          <a:p>
            <a:pPr lvl="2"/>
            <a:r>
              <a:rPr lang="hr-HR" smtClean="0"/>
              <a:t>ne prelazi li u tom slučaju zahtijevano plaćanje svotu utvrđenu društvenim ugovorom, primijenit će se odredbe ZTD-a o zakašnjenju s uplatom uloga (čl. 391. st. 3)</a:t>
            </a:r>
            <a:endParaRPr lang="hr-H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000" smtClean="0"/>
              <a:t>OBVEZA NA DODATNE ČINIDBE PROPISANE DRUŠTVENIM UGOVOROM</a:t>
            </a:r>
            <a:endParaRPr lang="hr-HR" sz="3000"/>
          </a:p>
        </p:txBody>
      </p:sp>
      <p:sp>
        <p:nvSpPr>
          <p:cNvPr id="3" name="Content Placeholder 2"/>
          <p:cNvSpPr>
            <a:spLocks noGrp="1"/>
          </p:cNvSpPr>
          <p:nvPr>
            <p:ph idx="1"/>
          </p:nvPr>
        </p:nvSpPr>
        <p:spPr/>
        <p:txBody>
          <a:bodyPr>
            <a:noAutofit/>
          </a:bodyPr>
          <a:lstStyle/>
          <a:p>
            <a:r>
              <a:rPr lang="hr-HR" sz="1800" smtClean="0"/>
              <a:t>član se može osloboditi obveze plaćanja ako u roku od mjesec dana nakon što se od člana društva zahtijeva plaćanje društvu stavi svoj poslovni udio na raspolaganje </a:t>
            </a:r>
          </a:p>
          <a:p>
            <a:r>
              <a:rPr lang="hr-HR" sz="1800" smtClean="0"/>
              <a:t>ako on u tome roku ne plati ono što se od njega traži niti se koristi spomenutim pravom, društvo ga može preporučenim pismom obavijestiti da se smatra kako je svoj poslovni udio stavio na raspolaganje društvu</a:t>
            </a:r>
          </a:p>
          <a:p>
            <a:endParaRPr lang="hr-HR" sz="1800" smtClean="0"/>
          </a:p>
          <a:p>
            <a:r>
              <a:rPr lang="hr-HR" sz="1800" smtClean="0"/>
              <a:t>društvo mora u roku od mjesec dana od primitka spomenute izjave člana društva, odnosno od spomenute obavijesti članu, njegov poslovni udio izložiti prodaji javnim nadmetanjem, a prodaji na drugi način samo ako se s time suglasi član društva o čijem je poslovnom udjelu riječ </a:t>
            </a:r>
          </a:p>
          <a:p>
            <a:endParaRPr lang="hr-HR" sz="1800" smtClean="0"/>
          </a:p>
          <a:p>
            <a:r>
              <a:rPr lang="hr-HR" sz="1800" smtClean="0"/>
              <a:t>društvo je dužno iznos postignut prodajom koji preostane nakon pokrića troškova prodaje i podmirenja obveze dodatnog plaćanja isplatiti članu društva. Ne može li se tražbina društva podmiriti utrškom od prodaje poslovnog udjela, ovaj pripada društvu koje ga može otuđiti za vlastiti račun. </a:t>
            </a:r>
          </a:p>
          <a:p>
            <a:endParaRPr lang="hr-HR" sz="180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000" smtClean="0"/>
              <a:t>OBVEZA NA DODATNE ČINIDBE PROPISANE DRUŠTVENIM UGOVOROM</a:t>
            </a:r>
            <a:endParaRPr lang="hr-HR" sz="3000"/>
          </a:p>
        </p:txBody>
      </p:sp>
      <p:sp>
        <p:nvSpPr>
          <p:cNvPr id="3" name="Content Placeholder 2"/>
          <p:cNvSpPr>
            <a:spLocks noGrp="1"/>
          </p:cNvSpPr>
          <p:nvPr>
            <p:ph idx="1"/>
          </p:nvPr>
        </p:nvSpPr>
        <p:spPr/>
        <p:txBody>
          <a:bodyPr>
            <a:normAutofit lnSpcReduction="10000"/>
          </a:bodyPr>
          <a:lstStyle/>
          <a:p>
            <a:r>
              <a:rPr lang="hr-HR" smtClean="0"/>
              <a:t>odgovornost člana društva za plaćanje dodatnih novčanih iznosa društvu ograničava se na vrijednost poslovnog udjela koji je na raspolaganju društvu</a:t>
            </a:r>
          </a:p>
          <a:p>
            <a:r>
              <a:rPr lang="hr-HR" smtClean="0"/>
              <a:t>poslovni udio stoji na raspolaganju društvu koje ga može samo unovčiti i ne smije njime raspolagati na drugi način</a:t>
            </a:r>
          </a:p>
          <a:p>
            <a:r>
              <a:rPr lang="hr-HR" smtClean="0"/>
              <a:t>društvo može poslovnim udjelom slobodno raspolagati, ako ga se ne može unovčiti</a:t>
            </a:r>
          </a:p>
          <a:p>
            <a:endParaRPr lang="hr-H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200" smtClean="0"/>
              <a:t>PRIMJER ZAHTJEVA ZA PLAĆANJE DODATNE ČINIDBE KADA OBVEZA DODATNOG PLAĆANJA NIJE OGRANIČENA ODREĐENIM IZNOSOM</a:t>
            </a:r>
            <a:endParaRPr lang="hr-HR" sz="2200"/>
          </a:p>
        </p:txBody>
      </p:sp>
      <p:sp>
        <p:nvSpPr>
          <p:cNvPr id="3" name="Content Placeholder 2"/>
          <p:cNvSpPr>
            <a:spLocks noGrp="1"/>
          </p:cNvSpPr>
          <p:nvPr>
            <p:ph idx="1"/>
          </p:nvPr>
        </p:nvSpPr>
        <p:spPr/>
        <p:txBody>
          <a:bodyPr>
            <a:noAutofit/>
          </a:bodyPr>
          <a:lstStyle/>
          <a:p>
            <a:pPr>
              <a:buNone/>
            </a:pPr>
            <a:r>
              <a:rPr lang="hr-HR" sz="1400" b="1" smtClean="0"/>
              <a:t>	</a:t>
            </a:r>
            <a:r>
              <a:rPr lang="hr-HR" sz="1400" smtClean="0"/>
              <a:t>KINEZ I SINOVI d.o.o.</a:t>
            </a:r>
          </a:p>
          <a:p>
            <a:pPr>
              <a:buNone/>
            </a:pPr>
            <a:r>
              <a:rPr lang="hr-HR" sz="1400" smtClean="0"/>
              <a:t>	Pula, Dubrovačka 5</a:t>
            </a:r>
          </a:p>
          <a:p>
            <a:pPr>
              <a:buNone/>
            </a:pPr>
            <a:endParaRPr lang="hr-HR" sz="1400" smtClean="0"/>
          </a:p>
          <a:p>
            <a:pPr>
              <a:buNone/>
            </a:pPr>
            <a:r>
              <a:rPr lang="hr-HR" sz="1400" smtClean="0"/>
              <a:t>	Zoran Vrbanac</a:t>
            </a:r>
          </a:p>
          <a:p>
            <a:pPr>
              <a:buNone/>
            </a:pPr>
            <a:r>
              <a:rPr lang="hr-HR" sz="1400" smtClean="0"/>
              <a:t>	Zagreb, Velebitska 6</a:t>
            </a:r>
          </a:p>
          <a:p>
            <a:endParaRPr lang="hr-HR" sz="1400" b="1" smtClean="0"/>
          </a:p>
          <a:p>
            <a:pPr>
              <a:buNone/>
            </a:pPr>
            <a:r>
              <a:rPr lang="hr-HR" sz="1400" b="1" i="1" smtClean="0"/>
              <a:t>	Predmet: Zahtjev za plaćanje dodatne činidbe</a:t>
            </a:r>
          </a:p>
          <a:p>
            <a:endParaRPr lang="hr-HR" sz="1400" smtClean="0"/>
          </a:p>
          <a:p>
            <a:pPr>
              <a:buNone/>
            </a:pPr>
            <a:r>
              <a:rPr lang="hr-HR" sz="1400" smtClean="0"/>
              <a:t>	Sukladno odredbi čl. 28. Društvenog ugovora, Skupština trgovačkog društva KINEZ I SINOVI d.o.o., na svojoj sjednici održanoj 15. travnja 2008. godine većinom od pet danih glasova donijela je odluku o obvezi članova </a:t>
            </a:r>
            <a:r>
              <a:rPr lang="pl-PL" sz="1400" smtClean="0"/>
              <a:t>na dodatnu činidbu uplatom svote od 20.000,00 kn</a:t>
            </a:r>
            <a:r>
              <a:rPr lang="hr-HR" sz="1400" smtClean="0"/>
              <a:t>.</a:t>
            </a:r>
          </a:p>
          <a:p>
            <a:pPr>
              <a:buNone/>
            </a:pPr>
            <a:r>
              <a:rPr lang="hr-HR" sz="1400" smtClean="0"/>
              <a:t>	</a:t>
            </a:r>
          </a:p>
          <a:p>
            <a:pPr>
              <a:buNone/>
            </a:pPr>
            <a:r>
              <a:rPr lang="hr-HR" sz="1400" smtClean="0"/>
              <a:t>	S obzirom da ste odbili uplatiti navedenu dodanu </a:t>
            </a:r>
            <a:r>
              <a:rPr lang="pl-PL" sz="1400" smtClean="0"/>
              <a:t>činidbu za koju jedini niste dali svoj glas na sjednici </a:t>
            </a:r>
            <a:r>
              <a:rPr lang="hr-HR" sz="1400" smtClean="0"/>
              <a:t>Skupštine, te da ste u cijelosti uplatili Vaš temeljni </a:t>
            </a:r>
            <a:r>
              <a:rPr lang="pl-PL" sz="1400" smtClean="0"/>
              <a:t>ulog u temeljni kapital društva, molimo da se u roku od </a:t>
            </a:r>
            <a:r>
              <a:rPr lang="hr-HR" sz="1400" smtClean="0"/>
              <a:t>mjesec dana od primitka ovog zahtjeva izjasnite </a:t>
            </a:r>
            <a:r>
              <a:rPr lang="it-IT" sz="1400" smtClean="0"/>
              <a:t>stavljate li na raspolaganje svoj poslovni udio u</a:t>
            </a:r>
            <a:r>
              <a:rPr lang="hr-HR" sz="1400" smtClean="0"/>
              <a:t> društvu, kako bi se sukladno odredbama čl. 391. ZTD-a i čl. 28. Društvenog ugovora društvo namirilo </a:t>
            </a:r>
            <a:r>
              <a:rPr lang="pl-PL" sz="1400" smtClean="0"/>
              <a:t>za navedenu dodatnu činidbu koju ste obvezni </a:t>
            </a:r>
            <a:r>
              <a:rPr lang="hr-HR" sz="1400" smtClean="0"/>
              <a:t>uplatiti.</a:t>
            </a:r>
          </a:p>
          <a:p>
            <a:endParaRPr lang="hr-HR" sz="1400" smtClean="0"/>
          </a:p>
          <a:p>
            <a:pPr>
              <a:buNone/>
            </a:pPr>
            <a:r>
              <a:rPr lang="hr-HR" sz="1400" smtClean="0"/>
              <a:t>	Član uprave - direktor</a:t>
            </a:r>
            <a:endParaRPr lang="hr-HR" sz="140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600" smtClean="0"/>
              <a:t>PRIMJER OBAVIJESTI O STAVLJANJU NA RASPOLAGANJE POSLOVNOG UDJELA U DRUŠTVU</a:t>
            </a:r>
            <a:endParaRPr lang="hr-HR" sz="2600"/>
          </a:p>
        </p:txBody>
      </p:sp>
      <p:sp>
        <p:nvSpPr>
          <p:cNvPr id="3" name="Content Placeholder 2"/>
          <p:cNvSpPr>
            <a:spLocks noGrp="1"/>
          </p:cNvSpPr>
          <p:nvPr>
            <p:ph idx="1"/>
          </p:nvPr>
        </p:nvSpPr>
        <p:spPr/>
        <p:txBody>
          <a:bodyPr>
            <a:normAutofit fontScale="47500" lnSpcReduction="20000"/>
          </a:bodyPr>
          <a:lstStyle/>
          <a:p>
            <a:pPr>
              <a:buNone/>
            </a:pPr>
            <a:r>
              <a:rPr lang="hr-HR" smtClean="0"/>
              <a:t>	KINEZ I SINOVI d.o.o.</a:t>
            </a:r>
          </a:p>
          <a:p>
            <a:pPr>
              <a:buNone/>
            </a:pPr>
            <a:r>
              <a:rPr lang="hr-HR" smtClean="0"/>
              <a:t>	Pula, Dubrovačka 5</a:t>
            </a:r>
          </a:p>
          <a:p>
            <a:pPr>
              <a:buNone/>
            </a:pPr>
            <a:endParaRPr lang="hr-HR" smtClean="0"/>
          </a:p>
          <a:p>
            <a:pPr>
              <a:buNone/>
            </a:pPr>
            <a:r>
              <a:rPr lang="hr-HR" smtClean="0"/>
              <a:t>	Zoran Vrbanac</a:t>
            </a:r>
          </a:p>
          <a:p>
            <a:pPr>
              <a:buNone/>
            </a:pPr>
            <a:r>
              <a:rPr lang="hr-HR" smtClean="0"/>
              <a:t>	Zagreb, Velebitska 6</a:t>
            </a:r>
          </a:p>
          <a:p>
            <a:endParaRPr lang="pl-PL" b="1" i="1" smtClean="0"/>
          </a:p>
          <a:p>
            <a:pPr>
              <a:buNone/>
            </a:pPr>
            <a:r>
              <a:rPr lang="pl-PL" b="1" i="1" smtClean="0"/>
              <a:t>	Predmet: Obavijest o stavljanju na raspolaganje </a:t>
            </a:r>
            <a:r>
              <a:rPr lang="hr-HR" b="1" i="1" smtClean="0"/>
              <a:t>poslovnog udjela društvu</a:t>
            </a:r>
          </a:p>
          <a:p>
            <a:endParaRPr lang="hr-HR" smtClean="0"/>
          </a:p>
          <a:p>
            <a:pPr>
              <a:buNone/>
            </a:pPr>
            <a:r>
              <a:rPr lang="hr-HR" smtClean="0"/>
              <a:t>	Pismom od 25. travnja 2008. godine pozvali smo </a:t>
            </a:r>
            <a:r>
              <a:rPr lang="pl-PL" smtClean="0"/>
              <a:t>Vas da nas u roku mjesec dana obavijestite stavljate </a:t>
            </a:r>
            <a:r>
              <a:rPr lang="hr-HR" smtClean="0"/>
              <a:t>li društvu na raspolaganje Vaš poslovni udio, budući da ste odbili izvršiti obvezu plaćanja dodatne činidbe </a:t>
            </a:r>
            <a:r>
              <a:rPr lang="pl-PL" smtClean="0"/>
              <a:t>u svoti od 20.000,00 kn sukladno odluci Skupštine </a:t>
            </a:r>
            <a:r>
              <a:rPr lang="nn-NO" smtClean="0"/>
              <a:t>društva od 1</a:t>
            </a:r>
            <a:r>
              <a:rPr lang="hr-HR" smtClean="0"/>
              <a:t>5</a:t>
            </a:r>
            <a:r>
              <a:rPr lang="nn-NO" smtClean="0"/>
              <a:t>. </a:t>
            </a:r>
            <a:r>
              <a:rPr lang="hr-HR" smtClean="0"/>
              <a:t>travnja </a:t>
            </a:r>
            <a:r>
              <a:rPr lang="nn-NO" smtClean="0"/>
              <a:t>2008. godine.</a:t>
            </a:r>
          </a:p>
          <a:p>
            <a:endParaRPr lang="pl-PL" smtClean="0"/>
          </a:p>
          <a:p>
            <a:pPr>
              <a:buNone/>
            </a:pPr>
            <a:r>
              <a:rPr lang="pl-PL" smtClean="0"/>
              <a:t>	Na poziv za stavljanje poslovnog udjela na raspolaganje niste odgovorili u danom Vam roku, koji je propisan Zakonom o trgovačkim društvima, </a:t>
            </a:r>
            <a:r>
              <a:rPr lang="hr-HR" smtClean="0"/>
              <a:t>niti ste uplatili svotu dodatne činidbe društvu. Zbog </a:t>
            </a:r>
            <a:r>
              <a:rPr lang="pt-BR" smtClean="0"/>
              <a:t>navedenoga, ovim Vas preporučenim pismom</a:t>
            </a:r>
            <a:r>
              <a:rPr lang="hr-HR" smtClean="0"/>
              <a:t> </a:t>
            </a:r>
            <a:r>
              <a:rPr lang="pt-BR" smtClean="0"/>
              <a:t>obavještavamo da se smatra, na osnovi odredbe</a:t>
            </a:r>
            <a:r>
              <a:rPr lang="hr-HR" smtClean="0"/>
              <a:t> čl. 391. st. 4. ZTD-a, da je poslovni udio stavljen na raspolaganje društvu, te će društvo nakon isteka roka od mjesec dana nakon što primite ovu obavijest Vaš poslovni udio izložiti prodaji javnim nadmetanjem radi namirenja Vaše obveze dodatne činidbe društvu </a:t>
            </a:r>
            <a:r>
              <a:rPr lang="pl-PL" smtClean="0"/>
              <a:t>u svoti od 20.000,00 kn.</a:t>
            </a:r>
          </a:p>
          <a:p>
            <a:pPr>
              <a:buNone/>
            </a:pPr>
            <a:endParaRPr lang="hr-HR" smtClean="0"/>
          </a:p>
          <a:p>
            <a:pPr>
              <a:buNone/>
            </a:pPr>
            <a:r>
              <a:rPr lang="hr-HR" smtClean="0"/>
              <a:t>	Član uprave - direktor</a:t>
            </a:r>
            <a:endParaRPr lang="hr-H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800" smtClean="0"/>
              <a:t>PRIMJER OBAVIJESTI O VRAĆANJU DIJELA KUPOVNE CIJENE ZA PRODANI POSLOVNI UDIO</a:t>
            </a:r>
            <a:endParaRPr lang="hr-HR" sz="2800"/>
          </a:p>
        </p:txBody>
      </p:sp>
      <p:sp>
        <p:nvSpPr>
          <p:cNvPr id="3" name="Content Placeholder 2"/>
          <p:cNvSpPr>
            <a:spLocks noGrp="1"/>
          </p:cNvSpPr>
          <p:nvPr>
            <p:ph idx="1"/>
          </p:nvPr>
        </p:nvSpPr>
        <p:spPr/>
        <p:txBody>
          <a:bodyPr>
            <a:normAutofit fontScale="62500" lnSpcReduction="20000"/>
          </a:bodyPr>
          <a:lstStyle/>
          <a:p>
            <a:pPr>
              <a:buNone/>
            </a:pPr>
            <a:r>
              <a:rPr lang="hr-HR" smtClean="0"/>
              <a:t>	KINEZ I SINOVI d.o.o.</a:t>
            </a:r>
          </a:p>
          <a:p>
            <a:pPr>
              <a:buNone/>
            </a:pPr>
            <a:r>
              <a:rPr lang="hr-HR" smtClean="0"/>
              <a:t>	Pula, Dubrovačka 5</a:t>
            </a:r>
          </a:p>
          <a:p>
            <a:pPr>
              <a:buNone/>
            </a:pPr>
            <a:endParaRPr lang="hr-HR" smtClean="0"/>
          </a:p>
          <a:p>
            <a:pPr>
              <a:buNone/>
            </a:pPr>
            <a:r>
              <a:rPr lang="hr-HR" smtClean="0"/>
              <a:t>	Zoran Vrbanac</a:t>
            </a:r>
          </a:p>
          <a:p>
            <a:pPr>
              <a:buNone/>
            </a:pPr>
            <a:r>
              <a:rPr lang="hr-HR" smtClean="0"/>
              <a:t>	Zagreb, Velebitska 6</a:t>
            </a:r>
          </a:p>
          <a:p>
            <a:endParaRPr lang="hr-HR" b="1" i="1" smtClean="0"/>
          </a:p>
          <a:p>
            <a:pPr>
              <a:buNone/>
            </a:pPr>
            <a:r>
              <a:rPr lang="hr-HR" b="1" i="1" smtClean="0"/>
              <a:t>	Predmet: Obavijest o vraćanju dijela kupovne cijene za Vaš poslovni udio koji je izložen prodaji javnim nadmetanjem</a:t>
            </a:r>
          </a:p>
          <a:p>
            <a:endParaRPr lang="hr-HR" smtClean="0"/>
          </a:p>
          <a:p>
            <a:pPr>
              <a:buNone/>
            </a:pPr>
            <a:r>
              <a:rPr lang="hr-HR" smtClean="0"/>
              <a:t>	Odlukom Skupštine trgovačkog društva KINEZ I SINOVI </a:t>
            </a:r>
            <a:r>
              <a:rPr lang="pl-PL" smtClean="0"/>
              <a:t>d.o.o., održane 13. listopada 2008. godine odlučeno je, sukladno </a:t>
            </a:r>
            <a:r>
              <a:rPr lang="pt-BR" smtClean="0"/>
              <a:t>odredbama čl. 391. st. 4. ZTD-a da Vam se po prodaji</a:t>
            </a:r>
            <a:r>
              <a:rPr lang="hr-HR" smtClean="0"/>
              <a:t> Vašeg poslovnog udjela, koji je na javnom nadmetanju </a:t>
            </a:r>
            <a:r>
              <a:rPr lang="pl-PL" smtClean="0"/>
              <a:t>održanom 13. rujna 2008. godine postigao cijenu od </a:t>
            </a:r>
            <a:r>
              <a:rPr lang="hr-HR" smtClean="0"/>
              <a:t>30.000,00 kn vrati svota od 10.000,00 kn, što će Vam biti </a:t>
            </a:r>
            <a:r>
              <a:rPr lang="pl-PL" smtClean="0"/>
              <a:t>isplaćeno u roku tri mjeseca od donošenja odluke.</a:t>
            </a:r>
          </a:p>
          <a:p>
            <a:pPr>
              <a:buNone/>
            </a:pPr>
            <a:r>
              <a:rPr lang="hr-HR" smtClean="0"/>
              <a:t>	</a:t>
            </a:r>
          </a:p>
          <a:p>
            <a:pPr>
              <a:buNone/>
            </a:pPr>
            <a:r>
              <a:rPr lang="hr-HR" smtClean="0"/>
              <a:t>	Član uprave - direktor</a:t>
            </a:r>
            <a:endParaRPr lang="hr-H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000" smtClean="0"/>
              <a:t>OBVEZA NA DODATNE ČINIDBE PROPISANE DRUŠTVENIM UGOVOROM</a:t>
            </a:r>
            <a:endParaRPr lang="hr-HR" sz="3000"/>
          </a:p>
        </p:txBody>
      </p:sp>
      <p:sp>
        <p:nvSpPr>
          <p:cNvPr id="3" name="Content Placeholder 2"/>
          <p:cNvSpPr>
            <a:spLocks noGrp="1"/>
          </p:cNvSpPr>
          <p:nvPr>
            <p:ph idx="1"/>
          </p:nvPr>
        </p:nvSpPr>
        <p:spPr/>
        <p:txBody>
          <a:bodyPr>
            <a:normAutofit/>
          </a:bodyPr>
          <a:lstStyle/>
          <a:p>
            <a:r>
              <a:rPr lang="hr-HR" smtClean="0"/>
              <a:t>POVRAT DODATNIH NOVČANIH ČINIDABA (čl. 391. st. 5. ZTD-a)</a:t>
            </a:r>
          </a:p>
          <a:p>
            <a:pPr lvl="1"/>
            <a:r>
              <a:rPr lang="pl-PL" smtClean="0"/>
              <a:t>ako dodatne novčane uplate nisu potrebne za </a:t>
            </a:r>
            <a:r>
              <a:rPr lang="hr-HR" smtClean="0"/>
              <a:t>pokriće gubitka društva, tj. ako društvo nema u bilanci iskazan gubitak</a:t>
            </a:r>
          </a:p>
          <a:p>
            <a:pPr lvl="1"/>
            <a:r>
              <a:rPr lang="hr-HR" smtClean="0"/>
              <a:t>ako su (svi! ) temeljni ulozi u potpunosti uplaćeni</a:t>
            </a:r>
          </a:p>
          <a:p>
            <a:pPr lvl="1"/>
            <a:r>
              <a:rPr lang="hr-HR" smtClean="0"/>
              <a:t>ako se uplate vraćaju svim članovima koji su ih uplatili u omjeru njihovih temeljnih uloga</a:t>
            </a:r>
          </a:p>
          <a:p>
            <a:pPr lvl="1"/>
            <a:r>
              <a:rPr lang="pl-PL" smtClean="0"/>
              <a:t>ako su protekla tri mjeseca od kada društvo </a:t>
            </a:r>
            <a:r>
              <a:rPr lang="hr-HR" smtClean="0"/>
              <a:t>objavi odluku o povratu.</a:t>
            </a:r>
            <a:endParaRPr lang="hr-H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3000" smtClean="0"/>
              <a:t>OBVEZA NA DODATNE ČINIDBE PROPISANE DRUŠTVENIM UGOVOROM</a:t>
            </a:r>
            <a:endParaRPr lang="hr-HR" sz="3000"/>
          </a:p>
        </p:txBody>
      </p:sp>
      <p:sp>
        <p:nvSpPr>
          <p:cNvPr id="3" name="Content Placeholder 2"/>
          <p:cNvSpPr>
            <a:spLocks noGrp="1"/>
          </p:cNvSpPr>
          <p:nvPr>
            <p:ph idx="1"/>
          </p:nvPr>
        </p:nvSpPr>
        <p:spPr/>
        <p:txBody>
          <a:bodyPr>
            <a:normAutofit fontScale="85000" lnSpcReduction="20000"/>
          </a:bodyPr>
          <a:lstStyle/>
          <a:p>
            <a:r>
              <a:rPr lang="hr-HR" smtClean="0"/>
              <a:t>Ako se, pored uplate temeljnog uloga, jedan ili više članova obveže društvu na činidbe koje se ne sastoje u isplati novca ali imaju imovinsku vrijednost, u društvenom ugovoru moraju se odrediti </a:t>
            </a:r>
          </a:p>
          <a:p>
            <a:pPr lvl="1"/>
            <a:r>
              <a:rPr lang="hr-HR" smtClean="0"/>
              <a:t>opseg i pretpostavke za ispunjenje tih činidbi, </a:t>
            </a:r>
          </a:p>
          <a:p>
            <a:pPr lvl="1"/>
            <a:r>
              <a:rPr lang="hr-HR" smtClean="0"/>
              <a:t>mjerila za određivanje naknade koju za to društvo treba platiti te </a:t>
            </a:r>
          </a:p>
          <a:p>
            <a:pPr lvl="1"/>
            <a:r>
              <a:rPr lang="hr-HR" smtClean="0"/>
              <a:t>ugovorna kazna za slučaj neispunjenja ili neurednog ispunjenja preuzete obveze. </a:t>
            </a:r>
          </a:p>
          <a:p>
            <a:endParaRPr lang="hr-HR" smtClean="0"/>
          </a:p>
          <a:p>
            <a:r>
              <a:rPr lang="hr-HR" smtClean="0"/>
              <a:t>Plaćanja društva ne mogu biti veća od vrijednosti činidbi koje treba ispuniti</a:t>
            </a:r>
            <a:endParaRPr lang="hr-H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HR" sz="2600" smtClean="0"/>
              <a:t>PRIMJER ODREDBE DRUŠTVENOG UGOVORA </a:t>
            </a:r>
            <a:br>
              <a:rPr lang="hr-HR" sz="2600" smtClean="0"/>
            </a:br>
            <a:r>
              <a:rPr lang="hr-HR" sz="2600" smtClean="0"/>
              <a:t>O OBVEZI ISPUNJENJA </a:t>
            </a:r>
            <a:br>
              <a:rPr lang="hr-HR" sz="2600" smtClean="0"/>
            </a:br>
            <a:r>
              <a:rPr lang="hr-HR" sz="2600" smtClean="0"/>
              <a:t>DODATNE NENOVČANE ČINIDBE</a:t>
            </a:r>
            <a:endParaRPr lang="hr-HR" sz="2600"/>
          </a:p>
        </p:txBody>
      </p:sp>
      <p:sp>
        <p:nvSpPr>
          <p:cNvPr id="3" name="Content Placeholder 2"/>
          <p:cNvSpPr>
            <a:spLocks noGrp="1"/>
          </p:cNvSpPr>
          <p:nvPr>
            <p:ph idx="1"/>
          </p:nvPr>
        </p:nvSpPr>
        <p:spPr/>
        <p:txBody>
          <a:bodyPr>
            <a:normAutofit fontScale="77500" lnSpcReduction="20000"/>
          </a:bodyPr>
          <a:lstStyle/>
          <a:p>
            <a:pPr algn="ctr">
              <a:buNone/>
            </a:pPr>
            <a:r>
              <a:rPr lang="hr-HR" smtClean="0"/>
              <a:t>	Čl. 10.</a:t>
            </a:r>
          </a:p>
          <a:p>
            <a:pPr>
              <a:buNone/>
            </a:pPr>
            <a:r>
              <a:rPr lang="hr-HR" smtClean="0"/>
              <a:t>	</a:t>
            </a:r>
          </a:p>
          <a:p>
            <a:pPr>
              <a:buNone/>
            </a:pPr>
            <a:r>
              <a:rPr lang="hr-HR" smtClean="0"/>
              <a:t>	Zoran Vrbanac kao osnivatelj i član društva obvezuje se u </a:t>
            </a:r>
            <a:r>
              <a:rPr lang="pl-PL" smtClean="0"/>
              <a:t>roku od 15 dana od upisa društva u sudski registar predati društvu na uporabu poslovni prostor </a:t>
            </a:r>
            <a:r>
              <a:rPr lang="hr-HR" smtClean="0"/>
              <a:t>– skladište površine 450 m2 zatvorenog prostora </a:t>
            </a:r>
            <a:r>
              <a:rPr lang="pl-PL" smtClean="0"/>
              <a:t>te 1.000 m2 otvorenog prostora, koji se nalazi u </a:t>
            </a:r>
            <a:r>
              <a:rPr lang="hr-HR" smtClean="0"/>
              <a:t>Zagrebu, Trg maršala Tita 12.</a:t>
            </a:r>
          </a:p>
          <a:p>
            <a:pPr>
              <a:buNone/>
            </a:pPr>
            <a:endParaRPr lang="hr-HR" smtClean="0"/>
          </a:p>
          <a:p>
            <a:pPr>
              <a:buNone/>
            </a:pPr>
            <a:r>
              <a:rPr lang="hr-HR" smtClean="0"/>
              <a:t>	Za uporabu navedenog poslovnog prostora društvo će Zoranu Vrbancu plaćati svotu od 10.000,00 kn </a:t>
            </a:r>
            <a:r>
              <a:rPr lang="pl-PL" smtClean="0"/>
              <a:t>neto za svaki mjesec unaprijed, do 15. u tekućem mjesecu, dok će komunalne troškove te druge </a:t>
            </a:r>
            <a:r>
              <a:rPr lang="hr-HR" smtClean="0"/>
              <a:t>efektivne troškove snositi društvo.</a:t>
            </a:r>
            <a:endParaRPr lang="hr-H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15896</TotalTime>
  <Words>10174</Words>
  <Application>Microsoft Office PowerPoint</Application>
  <PresentationFormat>Prikaz na zaslonu (4:3)</PresentationFormat>
  <Paragraphs>1036</Paragraphs>
  <Slides>173</Slides>
  <Notes>0</Notes>
  <HiddenSlides>0</HiddenSlides>
  <MMClips>0</MMClips>
  <ScaleCrop>false</ScaleCrop>
  <HeadingPairs>
    <vt:vector size="6" baseType="variant">
      <vt:variant>
        <vt:lpstr>Korišteni fontovi</vt:lpstr>
      </vt:variant>
      <vt:variant>
        <vt:i4>7</vt:i4>
      </vt:variant>
      <vt:variant>
        <vt:lpstr>Tema</vt:lpstr>
      </vt:variant>
      <vt:variant>
        <vt:i4>1</vt:i4>
      </vt:variant>
      <vt:variant>
        <vt:lpstr>Naslovi slajdova</vt:lpstr>
      </vt:variant>
      <vt:variant>
        <vt:i4>173</vt:i4>
      </vt:variant>
    </vt:vector>
  </HeadingPairs>
  <TitlesOfParts>
    <vt:vector size="181" baseType="lpstr">
      <vt:lpstr>Arial</vt:lpstr>
      <vt:lpstr>Calibri</vt:lpstr>
      <vt:lpstr>Rockwell</vt:lpstr>
      <vt:lpstr>Symbol</vt:lpstr>
      <vt:lpstr>Times New Roman</vt:lpstr>
      <vt:lpstr>Wingdings</vt:lpstr>
      <vt:lpstr>Wingdings 2</vt:lpstr>
      <vt:lpstr>Foundry</vt:lpstr>
      <vt:lpstr>  DRUŠTVO S OGRANIČENOM ODGOVORNOŠĆU</vt:lpstr>
      <vt:lpstr>Sadržaj predavanja</vt:lpstr>
      <vt:lpstr>Sadržaj predavanja</vt:lpstr>
      <vt:lpstr>POJAM I OBILJEŽJA</vt:lpstr>
      <vt:lpstr>POJAM I OBILJEŽJA</vt:lpstr>
      <vt:lpstr>POJAM I OBILJEŽJA</vt:lpstr>
      <vt:lpstr>– odgovornost za obveze društva – </vt:lpstr>
      <vt:lpstr>– odgovornost za obveze društva – </vt:lpstr>
      <vt:lpstr>POJAM I OBILJEŽJA</vt:lpstr>
      <vt:lpstr>POJAM I OBILJEŽJA</vt:lpstr>
      <vt:lpstr>POJAM I OBILJEŽJA</vt:lpstr>
      <vt:lpstr>POJAM I OBILJEŽJA</vt:lpstr>
      <vt:lpstr>TEMELJNI ULOZI</vt:lpstr>
      <vt:lpstr>TEMELJNI ULOZI</vt:lpstr>
      <vt:lpstr>TEMELJNI ULOZI</vt:lpstr>
      <vt:lpstr>TEMELJNI ULOZI</vt:lpstr>
      <vt:lpstr>DRUŠTVENI UGOVOR</vt:lpstr>
      <vt:lpstr>DRUŠTVENI UGOVOR</vt:lpstr>
      <vt:lpstr>DRUŠTVENI UGOVOR</vt:lpstr>
      <vt:lpstr>USPOREDBA SA D.D.-OM</vt:lpstr>
      <vt:lpstr>DRUŠTVENI UGOVOR</vt:lpstr>
      <vt:lpstr>SADRŽAJ DRUŠTVENOG UGOVORA, ODNOSNO IZJAVE O OSNIVANJU DRUŠTVA (ČL. 388 ZTD-A)  - usporedi sa čl. 173. st. 3. ZTD-a (obvezni sadržaj statuta) -</vt:lpstr>
      <vt:lpstr>SADRŽAJ DRUŠTVENOG UGOVORA, ODNOSNO IZJAVE O OSNIVANJU DRUŠTVA (ČL. 388 ZTD-A)  - usporedi sa čl. 173. st. 3. ZTD-a (obvezni sadržaj statuta) -</vt:lpstr>
      <vt:lpstr>IZMJENA DRUŠTVENOG UGOVORA</vt:lpstr>
      <vt:lpstr>IZMJENA DRUŠTVENOG UGOVORA</vt:lpstr>
      <vt:lpstr>OSNIVANJE D.D.-A (d.d. je osnovano kada ga se upiše u sudski registar)</vt:lpstr>
      <vt:lpstr>OSNIVANJE D.O.O.-A</vt:lpstr>
      <vt:lpstr>OSNIVANJE D.O.O.-A</vt:lpstr>
      <vt:lpstr>OSNIVANJE D.O.O.-A</vt:lpstr>
      <vt:lpstr>UPLATA (TEMELJNIH) ULOGA (čl. 390 ZTD-a)</vt:lpstr>
      <vt:lpstr>UPLATA (TEMELJNIH) ULOGA (čl. 390 ZTD-a)</vt:lpstr>
      <vt:lpstr>UPLATA (TEMELJNIH) ULOGA (čl. 390 ZTD-a)</vt:lpstr>
      <vt:lpstr>UPLATA (TEMELJNIH) ULOGA (čl. 390 ZTD-a)</vt:lpstr>
      <vt:lpstr>UPLATA (TEMELJNIH) ULOGA  STVARIMA I PRAVIMA  (zaštita od zlouporabe)</vt:lpstr>
      <vt:lpstr>POSEBITOSTI OSNIVANJA DRUŠTVA S JEDNIM ČLANOM</vt:lpstr>
      <vt:lpstr>POSEBITOSTI OSNIVANJA DRUŠTVA S JEDNIM ČLANOM</vt:lpstr>
      <vt:lpstr>POSEBITOSTI OSNIVANJA DRUŠTVA S JEDNIM ČLANOM</vt:lpstr>
      <vt:lpstr>POSEBITOSTI OSNIVANJA DRUŠTVA S JEDNIM ČLANOM</vt:lpstr>
      <vt:lpstr>NASTAVAK OSNIVANJA</vt:lpstr>
      <vt:lpstr>NASTAVAK OSNIVANJA</vt:lpstr>
      <vt:lpstr>POSLOVNI UDIO</vt:lpstr>
      <vt:lpstr>TEMELJNI ULOG  POSLOVNI UDJEL</vt:lpstr>
      <vt:lpstr>POSLOVNI UDIO</vt:lpstr>
      <vt:lpstr>POSLOVNI UDIO</vt:lpstr>
      <vt:lpstr>STJECANJE ČLANSTVA U D.O.O.-U</vt:lpstr>
      <vt:lpstr>STJECANJE ČLANSTVA U D.O.O.-U</vt:lpstr>
      <vt:lpstr>STJECANJE ČLANSTVA PRAVNIM POSLOM PRIJENOSA POSLOVNOG UDJELA</vt:lpstr>
      <vt:lpstr>STJECANJE ČLANSTVA PRAVNIM POSLOM PRIJENOSA POSLOVNOG UDJELA</vt:lpstr>
      <vt:lpstr>RASPOLAGANJE  POSLOVNIM UDJELOM</vt:lpstr>
      <vt:lpstr>OGRANIČENJA ZA PRIJENOS ČLANSTVA U DRUŠTVU PRAVNIM POSLOM</vt:lpstr>
      <vt:lpstr>OGRANIČENJA ZA PRIJENOS ČLANSTVA U DRUŠTVU PRAVNIM POSLOM</vt:lpstr>
      <vt:lpstr>PRAVA ČLANOVA DRUŠTVA</vt:lpstr>
      <vt:lpstr>PRAVA ČLANOVA DRUŠTVA</vt:lpstr>
      <vt:lpstr>PRAVA ČLANOVA DRUŠTVA</vt:lpstr>
      <vt:lpstr>ACTIO PRO SOCIO (ACTIO PRO SOCIETATE)</vt:lpstr>
      <vt:lpstr>ACTIO PRO SOCIO (ACTIO PRO SOCIETATE)</vt:lpstr>
      <vt:lpstr>ACTIO NEGATORIA</vt:lpstr>
      <vt:lpstr>SKUPŠTINA D.O.O.-A</vt:lpstr>
      <vt:lpstr>SKUPŠTINA D.O.O.-A</vt:lpstr>
      <vt:lpstr>SKUPŠTINA D.O.O.-A</vt:lpstr>
      <vt:lpstr>ACTIO NEGATORIA</vt:lpstr>
      <vt:lpstr>OBVEZE ČLANOVA DRUŠTVA</vt:lpstr>
      <vt:lpstr>OBVEZE UPLATE  TEMELJNOG UDJELA</vt:lpstr>
      <vt:lpstr>OBVEZE UPLATE  TEMELJNOG UDJELA</vt:lpstr>
      <vt:lpstr>OBVEZE UPLATE  TEMELJNOG UDJELA</vt:lpstr>
      <vt:lpstr>OBVEZE UPLATE  TEMELJNOG UDJELA</vt:lpstr>
      <vt:lpstr>OBVEZE UPLATE  TEMELJNOG UDJELA</vt:lpstr>
      <vt:lpstr>OBVEZE UPLATE  TEMELJNOG UDJELA</vt:lpstr>
      <vt:lpstr>OBVEZE UPLATE  TEMELJNOG UDJELA</vt:lpstr>
      <vt:lpstr>OBVEZE UPLATE  TEMELJNOG UDJELA</vt:lpstr>
      <vt:lpstr>OBVEZE UPLATE  TEMELJNOG UDJELA</vt:lpstr>
      <vt:lpstr>OBVEZE UPLATE  TEMELJNOG UDJELA</vt:lpstr>
      <vt:lpstr>OBVEZE UPLATE  TEMELJNOG UDJELA</vt:lpstr>
      <vt:lpstr>OBVEZE UPLATE  TEMELJNOG UDJELA</vt:lpstr>
      <vt:lpstr>OBVEZE UPLATE TEMELJNOG UDJELA - prodaja poslovnog udjela isključenog člana društva (čl. 402. ZTD-a) -</vt:lpstr>
      <vt:lpstr>OBVEZE UPLATE  TEMELJNOG UDJELA</vt:lpstr>
      <vt:lpstr>OBVEZE UPLATE  TEMELJNOG UDJELA</vt:lpstr>
      <vt:lpstr>OBVEZE UPLATE  TEMELJNOG UDJELA</vt:lpstr>
      <vt:lpstr>OBVEZA NA DODATNE ČINIDBE PROPISANE DRUŠTVENIM UGOVOROM</vt:lpstr>
      <vt:lpstr>OBVEZA NA DODATNE ČINIDBE PROPISANE DRUŠTVENIM UGOVOROM</vt:lpstr>
      <vt:lpstr>OBVEZA NA DODATNE ČINIDBE PROPISANE DRUŠTVENIM UGOVOROM</vt:lpstr>
      <vt:lpstr>OBVEZA NA DODATNE ČINIDBE PROPISANE DRUŠTVENIM UGOVOROM</vt:lpstr>
      <vt:lpstr>OBVEZA NA DODATNE ČINIDBE PROPISANE DRUŠTVENIM UGOVOROM</vt:lpstr>
      <vt:lpstr>OBVEZA NA DODATNE ČINIDBE PROPISANE DRUŠTVENIM UGOVOROM</vt:lpstr>
      <vt:lpstr>OBVEZA NA DODATNE ČINIDBE PROPISANE DRUŠTVENIM UGOVOROM</vt:lpstr>
      <vt:lpstr>OBVEZA NA DODATNE ČINIDBE PROPISANE DRUŠTVENIM UGOVOROM</vt:lpstr>
      <vt:lpstr>OBVEZA NA DODATNE ČINIDBE PROPISANE DRUŠTVENIM UGOVOROM</vt:lpstr>
      <vt:lpstr>OBVEZA NA DODATNE ČINIDBE PROPISANE DRUŠTVENIM UGOVOROM</vt:lpstr>
      <vt:lpstr>PRIMJER POZIVA NA PLAĆANJE DODATNE ČINIDBE KADA JE OBVEZA NAKANDNOG PLAĆANJA OGRANIČENA ODREĐENIM IZNOSOM</vt:lpstr>
      <vt:lpstr>PRIMJER POZIVA NA PLAĆANJE DODATNE ČINIDBE KADA JE OBVEZA NAKANDNOG PLAĆANJA OGRANIČENA ODREĐENIM IZNOSOM</vt:lpstr>
      <vt:lpstr>OBVEZA NA DODATNE ČINIDBE PROPISANE DRUŠTVENIM UGOVOROM</vt:lpstr>
      <vt:lpstr>OBVEZA NA DODATNE ČINIDBE PROPISANE DRUŠTVENIM UGOVOROM</vt:lpstr>
      <vt:lpstr>OBVEZA NA DODATNE ČINIDBE PROPISANE DRUŠTVENIM UGOVOROM</vt:lpstr>
      <vt:lpstr>PRIMJER ZAHTJEVA ZA PLAĆANJE DODATNE ČINIDBE KADA OBVEZA DODATNOG PLAĆANJA NIJE OGRANIČENA ODREĐENIM IZNOSOM</vt:lpstr>
      <vt:lpstr>PRIMJER OBAVIJESTI O STAVLJANJU NA RASPOLAGANJE POSLOVNOG UDJELA U DRUŠTVU</vt:lpstr>
      <vt:lpstr>PRIMJER OBAVIJESTI O VRAĆANJU DIJELA KUPOVNE CIJENE ZA PRODANI POSLOVNI UDIO</vt:lpstr>
      <vt:lpstr>OBVEZA NA DODATNE ČINIDBE PROPISANE DRUŠTVENIM UGOVOROM</vt:lpstr>
      <vt:lpstr>OBVEZA NA DODATNE ČINIDBE PROPISANE DRUŠTVENIM UGOVOROM</vt:lpstr>
      <vt:lpstr>PRIMJER ODREDBE DRUŠTVENOG UGOVORA  O OBVEZI ISPUNJENJA  DODATNE NENOVČANE ČINIDBE</vt:lpstr>
      <vt:lpstr>VLASTITI POSLOVNI UDJELI</vt:lpstr>
      <vt:lpstr>VLASTITI POSLOVNI UDJELI</vt:lpstr>
      <vt:lpstr>VLASTITI POSLOVNI UDJELI</vt:lpstr>
      <vt:lpstr>VLASTITI POSLOVNI UDJELI</vt:lpstr>
      <vt:lpstr>VLASTITI POSLOVNI UDJELI</vt:lpstr>
      <vt:lpstr>ORGANI D.O.O.-A</vt:lpstr>
      <vt:lpstr>ORGANI D.O.O.-A</vt:lpstr>
      <vt:lpstr>SKUPŠTINA D.O.O.-A</vt:lpstr>
      <vt:lpstr>SKUPŠTINA D.O.O.-A</vt:lpstr>
      <vt:lpstr>SKUPŠTINA D.O.O.-A</vt:lpstr>
      <vt:lpstr>SKUPŠTINA D.O.O.-A</vt:lpstr>
      <vt:lpstr>SKUPŠTINA D.O.O.-A</vt:lpstr>
      <vt:lpstr>SKUPŠTINA D.O.O.-A</vt:lpstr>
      <vt:lpstr>SKUPŠTINA D.O.O.-A</vt:lpstr>
      <vt:lpstr>SKUPŠTINA D.O.O.-A</vt:lpstr>
      <vt:lpstr>SKUPŠTINA D.O.O.-A</vt:lpstr>
      <vt:lpstr>SKUPŠTINA D.O.O.-A</vt:lpstr>
      <vt:lpstr>SKUPŠTINA D.O.O.-A</vt:lpstr>
      <vt:lpstr>SKUPŠTINA D.O.O.-A</vt:lpstr>
      <vt:lpstr>SKUPŠTINA D.O.O.-A</vt:lpstr>
      <vt:lpstr>SKUPŠTINA D.O.O.-A</vt:lpstr>
      <vt:lpstr>SKUPŠTINA D.O.O.-A</vt:lpstr>
      <vt:lpstr>PRIMJER ZAGREBAČKOG HOLDINGA  (iz Sudskog registra trgovačkih društava u RH, https://sudreg.pravosudje.hr/Sudreg/index.jsp)</vt:lpstr>
      <vt:lpstr>PRIMJER ZAGREBAČKOG HOLDINGA  (http://www.zgh.hr/)</vt:lpstr>
      <vt:lpstr>PRIMJER ZAGREBAČKOG HOLDINGA  (iz Sudskog registra trgovačkih društava u RH, https://sudreg.pravosudje.hr/Sudreg/index.jsp)</vt:lpstr>
      <vt:lpstr>Zakon o lokalnoj i područnoj (regionalnoj) samoupravi (NN 33/01, 60/01, 106/03, 129/05, 109/07, 125/08)</vt:lpstr>
      <vt:lpstr>PRIMJER ZAGREBAČKOG HOLDINGA  (http://www.zgh.hr/)</vt:lpstr>
      <vt:lpstr>PRIOPĆENJE SA PRVE SJEDNICE USTAVNOG SUDA REPUBLIKE HRVATSKE održane 17. ožujka 2010.  http://www.usud.hr/uploads/priopcenje01-10.pdf</vt:lpstr>
      <vt:lpstr>STATUT GRADA BELOG MANASTIRA</vt:lpstr>
      <vt:lpstr>PRIOPĆENJE SA PRVE SJEDNICE USTAVNOG SUDA REPUBLIKE HRVATSKE održane 17. ožujka 2010.  http://www.usud.hr/uploads/priopcenje01-10.pdf</vt:lpstr>
      <vt:lpstr>PRIOPĆENJE SA PRVE SJEDNICE USTAVNOG SUDA REPUBLIKE HRVATSKE održane 17. ožujka 2010.  http://www.usud.hr/uploads/priopcenje01-10.pdf</vt:lpstr>
      <vt:lpstr>PRIOPĆENJE SA PRVE SJEDNICE USTAVNOG SUDA REPUBLIKE HRVATSKE održane 17. ožujka 2010.  http://www.usud.hr/uploads/priopcenje01-10.pdf</vt:lpstr>
      <vt:lpstr>PRIOPĆENJE SA PRVE SJEDNICE USTAVNOG SUDA REPUBLIKE HRVATSKE održane 17. ožujka 2010.  http://www.usud.hr/uploads/priopcenje01-10.pdf</vt:lpstr>
      <vt:lpstr>PRIOPĆENJE SA PRVE SJEDNICE USTAVNOG SUDA REPUBLIKE HRVATSKE održane 17. ožujka 2010.  http://www.usud.hr/uploads/priopcenje01-10.pdf</vt:lpstr>
      <vt:lpstr>STATUT GRADA ZAGREBA (Sl. glasnik grada Zagreba br. 19/99, 19/01, 20/01 – pročišćeni tekst, 10/04, 18/05, 2/06, 18/06, 7/09, 16/09, 25/09)</vt:lpstr>
      <vt:lpstr>UPRAVA D.O.O.-A</vt:lpstr>
      <vt:lpstr>UPRAVA D.O.O.-A</vt:lpstr>
      <vt:lpstr>UPRAVA D.O.O.-A</vt:lpstr>
      <vt:lpstr>UPRAVA D.O.O.-A</vt:lpstr>
      <vt:lpstr>UPRAVA D.O.O.-A</vt:lpstr>
      <vt:lpstr>UPRAVA D.O.O.-A</vt:lpstr>
      <vt:lpstr>NADZORNI ODBOR D.O.O.-A</vt:lpstr>
      <vt:lpstr>NADZORNI ODBOR D.O.O.-A</vt:lpstr>
      <vt:lpstr>NADZORNI ODBOR D.O.O.-A</vt:lpstr>
      <vt:lpstr>NADZORNI ODBOR D.O.O.-A</vt:lpstr>
      <vt:lpstr>NADZORNI ODBOR D.O.O.-A</vt:lpstr>
      <vt:lpstr>IZMJENA DRUŠTVENOG UGOVORA</vt:lpstr>
      <vt:lpstr>IZMJENA DRUŠTVENOG UGOVORA</vt:lpstr>
      <vt:lpstr>IZMJENA DRUŠTVENOG UGOVORA</vt:lpstr>
      <vt:lpstr>POVEĆANJE TEMELJNOG KAPITALA</vt:lpstr>
      <vt:lpstr>POVEĆANJE TEMELJNOG KAPITALA</vt:lpstr>
      <vt:lpstr>POVEĆANJE TEMELJNOG KAPITALA</vt:lpstr>
      <vt:lpstr>POVEĆANJE TEMELJNOG KAPITALA</vt:lpstr>
      <vt:lpstr>POVEĆANJE TEMELJNOG KAPITALA</vt:lpstr>
      <vt:lpstr>POVEĆANJE TEMELJNOG KAPITALA</vt:lpstr>
      <vt:lpstr>POVEĆANJE TEMELJNOG KAPITALA</vt:lpstr>
      <vt:lpstr>POVEĆANJE TEMELJNOG KAPITALA</vt:lpstr>
      <vt:lpstr>POVEĆANJE TEMELJNOG KAPITALA</vt:lpstr>
      <vt:lpstr>POVEĆANJE TEMELJNOG KAPITALA</vt:lpstr>
      <vt:lpstr>POVEĆANJE TEMELJNOG KAPITALA</vt:lpstr>
      <vt:lpstr>POVEĆANJE TEMELJNOG KAPITALA</vt:lpstr>
      <vt:lpstr>SMANJENJE TEMELJNOG KAPITALA</vt:lpstr>
      <vt:lpstr>SMANJENJE TEMELJNOG KAPITALA</vt:lpstr>
      <vt:lpstr>SMANJENJE TEMELJNOG KAPITALA</vt:lpstr>
      <vt:lpstr>SMANJENJE TEMELJNOG KAPITALA</vt:lpstr>
      <vt:lpstr>SMANJENJE TEMELJNOG KAPITALA</vt:lpstr>
      <vt:lpstr>POVLAČENJE POSLOVNOG UDJELA</vt:lpstr>
      <vt:lpstr>POVLAČENJE POSLOVNOG UDJELA</vt:lpstr>
      <vt:lpstr>POVLAČENJE POSLOVNOG UDJELA</vt:lpstr>
      <vt:lpstr>POVLAČENJE POSLOVNOG UDJELA</vt:lpstr>
      <vt:lpstr>POVLAČENJE POSLOVNOG UDJELA</vt:lpstr>
      <vt:lpstr>POVLAČENJE POSLOVNOG UDJELA</vt:lpstr>
      <vt:lpstr>SMANJENJE TEMELJNOG KAPITALA</vt:lpstr>
      <vt:lpstr>SMANJENJE TEMELJNOG KAPITALA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DIONIČKO DRUŠTVO</dc:title>
  <dc:creator>Nina</dc:creator>
  <cp:lastModifiedBy>Admin</cp:lastModifiedBy>
  <cp:revision>1064</cp:revision>
  <dcterms:created xsi:type="dcterms:W3CDTF">2009-03-04T14:46:30Z</dcterms:created>
  <dcterms:modified xsi:type="dcterms:W3CDTF">2015-02-05T09:32:13Z</dcterms:modified>
</cp:coreProperties>
</file>