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2" r:id="rId3"/>
    <p:sldId id="263" r:id="rId4"/>
    <p:sldId id="265" r:id="rId5"/>
    <p:sldId id="266" r:id="rId6"/>
    <p:sldId id="264" r:id="rId7"/>
    <p:sldId id="267" r:id="rId8"/>
    <p:sldId id="268" r:id="rId9"/>
    <p:sldId id="270" r:id="rId10"/>
    <p:sldId id="269" r:id="rId11"/>
    <p:sldId id="271" r:id="rId12"/>
    <p:sldId id="272" r:id="rId13"/>
    <p:sldId id="273" r:id="rId14"/>
    <p:sldId id="274" r:id="rId15"/>
    <p:sldId id="275" r:id="rId16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s dijagonalno zaobljenim kutom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  <p:sp>
        <p:nvSpPr>
          <p:cNvPr id="11" name="Rezervirano mjesto broja slajda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BAD921B-139A-49AF-9244-9C211F6D402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2" name="Rezervirano mjesto podnožja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C55821-8BAA-4F39-9584-E6A4FBA7ED7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5AA13F-952C-4E79-9ED9-CD5BA840457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CD361E-0C43-41E1-996D-EA2816F7EBD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8" name="Rezervirano mjesto datuma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C09CAA9-B329-42F0-B7FF-88C86AE1366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hecker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2BA9BDB-3C76-4205-9A63-C2C9E1F0952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Pravokutni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55E44A7-F18A-4DE8-8A53-6A247F634E9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0FA8AD-F215-4EED-865F-F2022395084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Pravokutni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4B4E5D-2A36-4B83-BD57-02020895B90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9" name="Rezervirano mjesto datuma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  <p:sp>
        <p:nvSpPr>
          <p:cNvPr id="10" name="Rezervirano mjesto broja slajda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2E3F7D-66C7-4B7F-BAF9-45C7D33F0E9A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ezervirano mjesto podnožja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hecker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3" name="Rezervirano mjesto slike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hr-H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Pritisnite ikonu za dodavanje slike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zervirano mjesto datuma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364F8B1-E17F-4B5E-967B-D9E173248A0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s dijagonalno zaobljenim kuto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D1A6333-1666-4D9B-B833-832FC5698D3A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3" grpId="0" build="p"/>
    </p:bldLst>
  </p:timing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sz="4000"/>
              <a:t>Javno trgovačko društvo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najmanje dvije osobe</a:t>
            </a:r>
          </a:p>
          <a:p>
            <a:r>
              <a:rPr lang="hr-HR" dirty="0"/>
              <a:t>član može biti svaka pravna ili fizička osoba</a:t>
            </a:r>
          </a:p>
          <a:p>
            <a:r>
              <a:rPr lang="hr-HR" dirty="0"/>
              <a:t>odnosi su uređeni </a:t>
            </a:r>
          </a:p>
          <a:p>
            <a:pPr lvl="1"/>
            <a:r>
              <a:rPr lang="hr-HR" dirty="0"/>
              <a:t>društvenim ugovorom</a:t>
            </a:r>
          </a:p>
          <a:p>
            <a:pPr lvl="1"/>
            <a:r>
              <a:rPr lang="hr-HR" dirty="0"/>
              <a:t>pravila ZTD-a o j.t.d.</a:t>
            </a:r>
          </a:p>
          <a:p>
            <a:pPr lvl="1"/>
            <a:r>
              <a:rPr lang="hr-HR" dirty="0"/>
              <a:t>pravila o ortakluku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Vođenje poslova k.d.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poslove vode komplementari</a:t>
            </a:r>
          </a:p>
          <a:p>
            <a:r>
              <a:rPr lang="hr-HR"/>
              <a:t>komanditori nisu ovlašteni voditi poslove</a:t>
            </a:r>
          </a:p>
          <a:p>
            <a:r>
              <a:rPr lang="hr-HR"/>
              <a:t>komanditori se ne mogu usporitiviti odlukama komplementara koje su u granicama redovitog poslovanja</a:t>
            </a:r>
          </a:p>
          <a:p>
            <a:r>
              <a:rPr lang="hr-HR"/>
              <a:t>komanditori se mogu usporitiviti odlukama koje prelaze granice redovitog poslovanja</a:t>
            </a:r>
          </a:p>
          <a:p>
            <a:r>
              <a:rPr lang="hr-HR"/>
              <a:t>komanditori imaju pravo nadzora</a:t>
            </a:r>
          </a:p>
        </p:txBody>
      </p:sp>
    </p:spTree>
  </p:cSld>
  <p:clrMapOvr>
    <a:masterClrMapping/>
  </p:clrMapOvr>
  <p:transition>
    <p:checke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Zastupanje k.d.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k.d. zastupaju komplementari</a:t>
            </a:r>
          </a:p>
          <a:p>
            <a:r>
              <a:rPr lang="hr-HR"/>
              <a:t>komanditori ne mogu zastupati društvo</a:t>
            </a:r>
          </a:p>
        </p:txBody>
      </p:sp>
    </p:spTree>
  </p:cSld>
  <p:clrMapOvr>
    <a:masterClrMapping/>
  </p:clrMapOvr>
  <p:transition>
    <p:checke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sz="4000"/>
              <a:t>Gospodarsko interesno udruženje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Uredba EZ-a o europskom g.i.u.</a:t>
            </a:r>
          </a:p>
          <a:p>
            <a:r>
              <a:rPr lang="hr-HR"/>
              <a:t>najmanje dvije osobe</a:t>
            </a:r>
          </a:p>
          <a:p>
            <a:r>
              <a:rPr lang="hr-HR"/>
              <a:t>svaka fizička ili pravna osoba radi promicanja gospodarskih djelatnosti koje čine njihov predmet poslovanja</a:t>
            </a:r>
          </a:p>
          <a:p>
            <a:r>
              <a:rPr lang="hr-HR"/>
              <a:t>djelatnost g.i.u. mora biti u svezi s djelatnošću članova</a:t>
            </a:r>
          </a:p>
        </p:txBody>
      </p:sp>
    </p:spTree>
  </p:cSld>
  <p:clrMapOvr>
    <a:masterClrMapping/>
  </p:clrMapOvr>
  <p:transition>
    <p:checke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sz="4000"/>
              <a:t>Gospodarsko interesno udruženje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odnosi se uređuju</a:t>
            </a:r>
          </a:p>
          <a:p>
            <a:pPr lvl="1"/>
            <a:r>
              <a:rPr lang="hr-HR"/>
              <a:t>društvenim ugovorom</a:t>
            </a:r>
          </a:p>
          <a:p>
            <a:pPr lvl="1"/>
            <a:r>
              <a:rPr lang="hr-HR"/>
              <a:t>odredbama ZTD-a o g.i.u.</a:t>
            </a:r>
          </a:p>
          <a:p>
            <a:pPr lvl="1"/>
            <a:r>
              <a:rPr lang="hr-HR"/>
              <a:t>odredbama ZTD-a o j.t.d.</a:t>
            </a:r>
          </a:p>
          <a:p>
            <a:pPr lvl="1"/>
            <a:r>
              <a:rPr lang="hr-HR"/>
              <a:t>pravilima o ortakluku</a:t>
            </a:r>
          </a:p>
        </p:txBody>
      </p:sp>
    </p:spTree>
  </p:cSld>
  <p:clrMapOvr>
    <a:masterClrMapping/>
  </p:clrMapOvr>
  <p:transition>
    <p:checke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Odgovornost članova g.i.u.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članovi za obveze društva neograničeno cijelom svojom imovinom</a:t>
            </a:r>
          </a:p>
          <a:p>
            <a:r>
              <a:rPr lang="hr-HR"/>
              <a:t>odgovornost je supsidijarna</a:t>
            </a:r>
          </a:p>
        </p:txBody>
      </p:sp>
    </p:spTree>
  </p:cSld>
  <p:clrMapOvr>
    <a:masterClrMapping/>
  </p:clrMapOvr>
  <p:transition>
    <p:checke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Organi g.i.u.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članovi koji djeluju zajednički</a:t>
            </a:r>
          </a:p>
          <a:p>
            <a:r>
              <a:rPr lang="hr-HR"/>
              <a:t>uprava</a:t>
            </a:r>
          </a:p>
          <a:p>
            <a:r>
              <a:rPr lang="hr-HR"/>
              <a:t>drugi organi koji se odrede društvenim ugovorom</a:t>
            </a:r>
          </a:p>
          <a:p>
            <a:r>
              <a:rPr lang="hr-HR"/>
              <a:t>za neke je odluke određeno da se donose jednoglasno, i od toga se ne može odstupiti društvenim ugovorom</a:t>
            </a:r>
          </a:p>
        </p:txBody>
      </p:sp>
    </p:spTree>
  </p:cSld>
  <p:clrMapOvr>
    <a:masterClrMapping/>
  </p:clrMapOvr>
  <p:transition>
    <p:check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Odnosi između članova j.t.d.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ako nije drugačije ugovoreno, jednaki ulozi članova</a:t>
            </a:r>
          </a:p>
          <a:p>
            <a:r>
              <a:rPr lang="hr-HR"/>
              <a:t>ulog može biti u</a:t>
            </a:r>
          </a:p>
          <a:p>
            <a:pPr lvl="1"/>
            <a:r>
              <a:rPr lang="hr-HR"/>
              <a:t>novcu</a:t>
            </a:r>
          </a:p>
          <a:p>
            <a:pPr lvl="1"/>
            <a:r>
              <a:rPr lang="hr-HR"/>
              <a:t>stvarima</a:t>
            </a:r>
          </a:p>
          <a:p>
            <a:pPr lvl="1"/>
            <a:r>
              <a:rPr lang="hr-HR"/>
              <a:t>pravima</a:t>
            </a:r>
          </a:p>
          <a:p>
            <a:pPr lvl="1"/>
            <a:r>
              <a:rPr lang="hr-HR"/>
              <a:t>obvezi obavljanja rada, pružanju usluga</a:t>
            </a:r>
          </a:p>
        </p:txBody>
      </p:sp>
    </p:spTree>
  </p:cSld>
  <p:clrMapOvr>
    <a:masterClrMapping/>
  </p:clrMapOvr>
  <p:transition>
    <p:check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Vođenje poslova j.t.d.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 sz="2800"/>
              <a:t>svaki član ima pravo i obvezu voditi poslove</a:t>
            </a:r>
          </a:p>
          <a:p>
            <a:r>
              <a:rPr lang="hr-HR" sz="2800"/>
              <a:t>pojedinačno vođenje, ako društveni ugovor ne određuje drugačije</a:t>
            </a:r>
          </a:p>
          <a:p>
            <a:r>
              <a:rPr lang="hr-HR" sz="2800"/>
              <a:t>no, ako se neki član usprotivi, posao se ne može poduzeti</a:t>
            </a:r>
          </a:p>
          <a:p>
            <a:r>
              <a:rPr lang="hr-HR" sz="2800"/>
              <a:t>može se odrediti skupno vođenje</a:t>
            </a:r>
          </a:p>
          <a:p>
            <a:r>
              <a:rPr lang="hr-HR" sz="2800"/>
              <a:t>može se odrediti da su članovi obvezatni postupati u skladu s uputama ostalih članova</a:t>
            </a:r>
          </a:p>
        </p:txBody>
      </p:sp>
    </p:spTree>
  </p:cSld>
  <p:clrMapOvr>
    <a:masterClrMapping/>
  </p:clrMapOvr>
  <p:transition>
    <p:check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Vođenje poslova j.t.d.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r-HR"/>
              <a:t>ovlast za vođenje obuhvaća poduzimanje poslova iz redovitog poslovanja</a:t>
            </a:r>
          </a:p>
          <a:p>
            <a:pPr>
              <a:lnSpc>
                <a:spcPct val="90000"/>
              </a:lnSpc>
            </a:pPr>
            <a:r>
              <a:rPr lang="hr-HR"/>
              <a:t>za poslove koji prelaze okvire redovitog poslovanja potrebna je suglasnost svih članova</a:t>
            </a:r>
          </a:p>
          <a:p>
            <a:pPr>
              <a:lnSpc>
                <a:spcPct val="90000"/>
              </a:lnSpc>
            </a:pPr>
            <a:r>
              <a:rPr lang="hr-HR"/>
              <a:t>oduzimanje ovlasti, ako za to postoji važan razlog</a:t>
            </a:r>
          </a:p>
          <a:p>
            <a:pPr>
              <a:lnSpc>
                <a:spcPct val="90000"/>
              </a:lnSpc>
            </a:pPr>
            <a:r>
              <a:rPr lang="hr-HR"/>
              <a:t>član se može odreći prava na vođenje poslova</a:t>
            </a:r>
          </a:p>
        </p:txBody>
      </p:sp>
    </p:spTree>
  </p:cSld>
  <p:clrMapOvr>
    <a:masterClrMapping/>
  </p:clrMapOvr>
  <p:transition>
    <p:check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Vođenje poslova j.t.d.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pravo na obaviještenost o vođenju poslova svakog člana, pa i onoga koji je isključen od vođenja poslova</a:t>
            </a:r>
          </a:p>
        </p:txBody>
      </p:sp>
    </p:spTree>
  </p:cSld>
  <p:clrMapOvr>
    <a:masterClrMapping/>
  </p:clrMapOvr>
  <p:transition>
    <p:check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Zastupanje j.t.d.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svaki je član ovlašten zastupati društvo</a:t>
            </a:r>
          </a:p>
          <a:p>
            <a:r>
              <a:rPr lang="hr-HR"/>
              <a:t>društvenim se ugovorom može isključiti ovlast za zastupanje</a:t>
            </a:r>
          </a:p>
          <a:p>
            <a:r>
              <a:rPr lang="hr-HR"/>
              <a:t>pojedinačno zastupanje</a:t>
            </a:r>
          </a:p>
          <a:p>
            <a:r>
              <a:rPr lang="hr-HR"/>
              <a:t>društvenim ugovorom može se odrediti skupno zastupanje</a:t>
            </a:r>
          </a:p>
          <a:p>
            <a:r>
              <a:rPr lang="hr-HR"/>
              <a:t>ograničenja u zastupanju ne djeluju prema trećima</a:t>
            </a:r>
          </a:p>
        </p:txBody>
      </p:sp>
    </p:spTree>
  </p:cSld>
  <p:clrMapOvr>
    <a:masterClrMapping/>
  </p:clrMapOvr>
  <p:transition>
    <p:check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Odgovornost članova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svi solidarno neograničeno cijelom svojom imovinom </a:t>
            </a:r>
          </a:p>
          <a:p>
            <a:r>
              <a:rPr lang="hr-HR"/>
              <a:t>odgovornost se ne može isključiti</a:t>
            </a:r>
          </a:p>
          <a:p>
            <a:r>
              <a:rPr lang="hr-HR"/>
              <a:t>dogovor članova je interne prirode</a:t>
            </a:r>
          </a:p>
        </p:txBody>
      </p:sp>
    </p:spTree>
  </p:cSld>
  <p:clrMapOvr>
    <a:masterClrMapping/>
  </p:clrMapOvr>
  <p:transition>
    <p:check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Komanditno društvo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najmanje dvije osobe</a:t>
            </a:r>
          </a:p>
          <a:p>
            <a:r>
              <a:rPr lang="hr-HR"/>
              <a:t>svaka fizička i pravna osoba može biti član društva</a:t>
            </a:r>
          </a:p>
          <a:p>
            <a:r>
              <a:rPr lang="hr-HR"/>
              <a:t>odnosi su uređeni</a:t>
            </a:r>
          </a:p>
          <a:p>
            <a:pPr lvl="1"/>
            <a:r>
              <a:rPr lang="hr-HR"/>
              <a:t>društvenim ugovorom</a:t>
            </a:r>
          </a:p>
          <a:p>
            <a:pPr lvl="1"/>
            <a:r>
              <a:rPr lang="hr-HR"/>
              <a:t>pravilima ZTD-a o k.d.</a:t>
            </a:r>
          </a:p>
          <a:p>
            <a:pPr lvl="1"/>
            <a:r>
              <a:rPr lang="hr-HR"/>
              <a:t>pravilima ZTD-a o j.t.d.</a:t>
            </a:r>
          </a:p>
          <a:p>
            <a:pPr lvl="1"/>
            <a:r>
              <a:rPr lang="hr-HR"/>
              <a:t>pravilima o ortakluku</a:t>
            </a:r>
          </a:p>
        </p:txBody>
      </p:sp>
    </p:spTree>
  </p:cSld>
  <p:clrMapOvr>
    <a:masterClrMapping/>
  </p:clrMapOvr>
  <p:transition>
    <p:check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Komanditno društvo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 sz="2800"/>
              <a:t>komplementari odgovaraju za obveze društva neograničeno solidarno cijelom svojom imovinom</a:t>
            </a:r>
          </a:p>
          <a:p>
            <a:r>
              <a:rPr lang="hr-HR" sz="2800"/>
              <a:t>komanditor ne odgovara za obveze društva, ako je uplatio ulog na koji se obvezao</a:t>
            </a:r>
          </a:p>
          <a:p>
            <a:r>
              <a:rPr lang="hr-HR" sz="2800"/>
              <a:t>ako nije uplatio ulog, komanditor odgovara vjerovnicima društva solidarno s ostalim članovima, ali samo do visine neuplaćenog dijela uloga </a:t>
            </a:r>
          </a:p>
        </p:txBody>
      </p:sp>
    </p:spTree>
  </p:cSld>
  <p:clrMapOvr>
    <a:masterClrMapping/>
  </p:clrMapOvr>
  <p:transition>
    <p:checker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vnica">
  <a:themeElements>
    <a:clrScheme name="Livnic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Livnic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ivnic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444</TotalTime>
  <Words>458</Words>
  <Application>Microsoft Office PowerPoint</Application>
  <PresentationFormat>Prikaz na zaslonu (4:3)</PresentationFormat>
  <Paragraphs>77</Paragraphs>
  <Slides>15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19" baseType="lpstr">
      <vt:lpstr>Arial</vt:lpstr>
      <vt:lpstr>Rockwell</vt:lpstr>
      <vt:lpstr>Wingdings 2</vt:lpstr>
      <vt:lpstr>Livnica</vt:lpstr>
      <vt:lpstr>Javno trgovačko društvo</vt:lpstr>
      <vt:lpstr>Odnosi između članova j.t.d.</vt:lpstr>
      <vt:lpstr>Vođenje poslova j.t.d.</vt:lpstr>
      <vt:lpstr>Vođenje poslova j.t.d.</vt:lpstr>
      <vt:lpstr>Vođenje poslova j.t.d.</vt:lpstr>
      <vt:lpstr>Zastupanje j.t.d.</vt:lpstr>
      <vt:lpstr>Odgovornost članova</vt:lpstr>
      <vt:lpstr>Komanditno društvo</vt:lpstr>
      <vt:lpstr>Komanditno društvo</vt:lpstr>
      <vt:lpstr>Vođenje poslova k.d.</vt:lpstr>
      <vt:lpstr>Zastupanje k.d.</vt:lpstr>
      <vt:lpstr>Gospodarsko interesno udruženje</vt:lpstr>
      <vt:lpstr>Gospodarsko interesno udruženje</vt:lpstr>
      <vt:lpstr>Odgovornost članova g.i.u.</vt:lpstr>
      <vt:lpstr>Organi g.i.u.</vt:lpstr>
    </vt:vector>
  </TitlesOfParts>
  <Company>Pravni fakultet u Zagrebu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Sinisa Petrovic</dc:creator>
  <cp:lastModifiedBy>Admin</cp:lastModifiedBy>
  <cp:revision>24</cp:revision>
  <dcterms:created xsi:type="dcterms:W3CDTF">2004-11-02T10:57:54Z</dcterms:created>
  <dcterms:modified xsi:type="dcterms:W3CDTF">2015-02-05T09:35:26Z</dcterms:modified>
</cp:coreProperties>
</file>