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86" r:id="rId4"/>
    <p:sldId id="287" r:id="rId5"/>
    <p:sldId id="288" r:id="rId6"/>
    <p:sldId id="273" r:id="rId7"/>
    <p:sldId id="274" r:id="rId8"/>
    <p:sldId id="275" r:id="rId9"/>
    <p:sldId id="281" r:id="rId10"/>
    <p:sldId id="276" r:id="rId11"/>
    <p:sldId id="277" r:id="rId12"/>
    <p:sldId id="278" r:id="rId13"/>
    <p:sldId id="279" r:id="rId14"/>
    <p:sldId id="280" r:id="rId15"/>
    <p:sldId id="282" r:id="rId16"/>
    <p:sldId id="283" r:id="rId17"/>
    <p:sldId id="285" r:id="rId18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hr-HR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889008E-E841-41DB-B6D4-7971D44AD331}" type="datetimeFigureOut">
              <a:rPr lang="hr-HR"/>
              <a:pPr/>
              <a:t>5.2.2015.</a:t>
            </a:fld>
            <a:endParaRPr lang="hr-HR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hr-HR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FD200CC-F478-4241-860E-60771D7AB9FE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4023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E7E6B1-089E-4D19-8B48-69AC491A57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3913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2CCFB-3F3D-48BF-A368-5E3DC3A218D8}" type="slidenum">
              <a:rPr lang="hr-HR" smtClean="0"/>
              <a:pPr/>
              <a:t>1</a:t>
            </a:fld>
            <a:endParaRPr lang="hr-H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6293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2223576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816108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469903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558464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423756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1152184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980415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2444420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28997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85523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4200394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425638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2545615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560815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3270471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  <p:extLst>
      <p:ext uri="{BB962C8B-B14F-4D97-AF65-F5344CB8AC3E}">
        <p14:creationId xmlns:p14="http://schemas.microsoft.com/office/powerpoint/2010/main" val="275488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13C2D54-6CDB-4526-90B9-7A2F6FAC027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Društva osoba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endParaRPr lang="hr-HR" sz="3200" smtClean="0"/>
          </a:p>
          <a:p>
            <a:pPr eaLnBrk="1" hangingPunct="1">
              <a:buFontTx/>
              <a:buNone/>
            </a:pPr>
            <a:r>
              <a:rPr lang="hr-HR" sz="3200" smtClean="0"/>
              <a:t>	ORTAŠTVO</a:t>
            </a:r>
          </a:p>
          <a:p>
            <a:pPr eaLnBrk="1" hangingPunct="1">
              <a:buFontTx/>
              <a:buChar char="-"/>
            </a:pPr>
            <a:endParaRPr lang="hr-H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ORTAŠTVO</a:t>
            </a:r>
            <a:endParaRPr lang="en-US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Imovina ortaštva – čl. 638 – čl. čl. 641 ZOO</a:t>
            </a:r>
          </a:p>
          <a:p>
            <a:endParaRPr lang="hr-HR" smtClean="0"/>
          </a:p>
          <a:p>
            <a:r>
              <a:rPr lang="en-US" smtClean="0"/>
              <a:t>Imovina ortaštva zajednička je imovina ortaka</a:t>
            </a:r>
            <a:r>
              <a:rPr lang="hr-HR" smtClean="0"/>
              <a:t>.</a:t>
            </a:r>
          </a:p>
          <a:p>
            <a:pPr lvl="1"/>
            <a:r>
              <a:rPr lang="hr-HR" smtClean="0"/>
              <a:t>čl. 638. st. 3. ZOO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/>
              <a:t>ZAJEDNIČKO VLASNIŠTVO </a:t>
            </a:r>
            <a:br>
              <a:rPr lang="hr-HR" sz="3200" smtClean="0"/>
            </a:br>
            <a:r>
              <a:rPr lang="hr-HR" sz="3200" smtClean="0"/>
              <a:t>– čl. 57. st. 1. i. 2. ZVDSP –</a:t>
            </a:r>
            <a:endParaRPr lang="en-US" sz="320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Stvar je u zajedničkom vlasništvu kad na nepodijeljenoj stvari postoji vlasništvo dviju ili više osoba (zajedničara) koje sve u njemu imaju udjela, ali veličina njihovih udjela nije određena, bez obzira na to što je odrediva.</a:t>
            </a:r>
          </a:p>
          <a:p>
            <a:endParaRPr lang="hr-HR" smtClean="0"/>
          </a:p>
          <a:p>
            <a:r>
              <a:rPr lang="hr-HR" smtClean="0"/>
              <a:t>Stvar može biti u zajedničkom vlasništvu samo na temelju zakona.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ORTAŠTVO – čl. 638. st. 1., 2.i 4.</a:t>
            </a:r>
            <a:endParaRPr lang="en-US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Imovinu ortaštva čine ulozi ortaka (glavnica) te imovina stečena poslovanjem ortaštva.</a:t>
            </a:r>
          </a:p>
          <a:p>
            <a:r>
              <a:rPr lang="hr-HR" smtClean="0"/>
              <a:t>U imovinu ortaštva ulaze i naknade za uništene, oštećene ili oduzete stvari koje pripadaju imovini ortaštva.</a:t>
            </a:r>
          </a:p>
          <a:p>
            <a:r>
              <a:rPr lang="en-US" smtClean="0"/>
              <a:t>Imovina ortaka koja kao ulog nije unesena u zajedničku imovinu ostaje njegova posebna, od zajedničke odvojena imovina.</a:t>
            </a:r>
            <a:r>
              <a:rPr lang="hr-H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ORTAŠTVO</a:t>
            </a:r>
            <a:endParaRPr lang="en-US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pravo koje se nalazi u imovini ortaštva je nepodijeljeno i onda kada je odrediva veličina udjela pojedinih ortaka</a:t>
            </a:r>
          </a:p>
          <a:p>
            <a:r>
              <a:rPr lang="hr-HR" smtClean="0"/>
              <a:t>pravo pripada zajednički i nepodijeljeno svim ortacima</a:t>
            </a:r>
          </a:p>
          <a:p>
            <a:r>
              <a:rPr lang="hr-HR" smtClean="0"/>
              <a:t>ortak ne može raspolagati pravima iz imovine ortaštva, osim ako na to nije ovlašten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ORTAŠTVO</a:t>
            </a:r>
            <a:endParaRPr lang="en-US" smtClean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ortak je ovlašten izvršavati sve vlasničke ovlasti glede zajedničke stvari jedino zajedno sa svim ostalim ortacima, ako drugo nije određeno zakonom ili ugovorom</a:t>
            </a:r>
          </a:p>
          <a:p>
            <a:endParaRPr lang="hr-HR" smtClean="0"/>
          </a:p>
          <a:p>
            <a:r>
              <a:rPr lang="hr-HR" smtClean="0"/>
              <a:t>ortak nema pravo na diobu zajedničke imovine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DOPRINOS ORTAKA</a:t>
            </a:r>
            <a:endParaRPr lang="en-US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Ugovorom o ortaštvu uzajamno se obvezuju dvije ili više osoba uložiti svoj rad i/ili imovinu radi postizanja zajedničkog cilja.</a:t>
            </a:r>
            <a:endParaRPr lang="hr-HR" smtClean="0"/>
          </a:p>
          <a:p>
            <a:pPr lvl="1">
              <a:lnSpc>
                <a:spcPct val="90000"/>
              </a:lnSpc>
            </a:pPr>
            <a:r>
              <a:rPr lang="hr-HR" smtClean="0"/>
              <a:t>čl. 637. st. 1. ZOO </a:t>
            </a:r>
          </a:p>
          <a:p>
            <a:pPr>
              <a:lnSpc>
                <a:spcPct val="90000"/>
              </a:lnSpc>
            </a:pPr>
            <a:endParaRPr lang="hr-HR" smtClean="0"/>
          </a:p>
          <a:p>
            <a:pPr>
              <a:lnSpc>
                <a:spcPct val="90000"/>
              </a:lnSpc>
            </a:pPr>
            <a:r>
              <a:rPr lang="en-US" smtClean="0"/>
              <a:t>Svi su ortaci, u pravilu, dužni jednako sudjelovati u ostvarivanju zajedničkog cilja, bez obzira na vrstu i veličinu njihovih uloga.</a:t>
            </a:r>
            <a:r>
              <a:rPr lang="hr-HR" smtClean="0"/>
              <a:t> </a:t>
            </a:r>
          </a:p>
          <a:p>
            <a:pPr lvl="1">
              <a:lnSpc>
                <a:spcPct val="90000"/>
              </a:lnSpc>
            </a:pPr>
            <a:r>
              <a:rPr lang="hr-HR" smtClean="0"/>
              <a:t>čl. 640. st. 3. ZOO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smtClean="0"/>
              <a:t>ORTAŠTVO – zajedničko poslovodstvo (čl. 642 ZOO)</a:t>
            </a:r>
            <a:endParaRPr lang="en-US" sz="360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Pravo na vođenje poslova ortaštva pripada </a:t>
            </a:r>
            <a:r>
              <a:rPr lang="hr-HR" i="1" u="sng" smtClean="0"/>
              <a:t>zajednički</a:t>
            </a:r>
            <a:r>
              <a:rPr lang="hr-HR" smtClean="0"/>
              <a:t> svim ortacima.</a:t>
            </a:r>
          </a:p>
          <a:p>
            <a:r>
              <a:rPr lang="hr-HR" smtClean="0"/>
              <a:t>Odluke u vođenju poslova ortaštva donose se primjenom propisa o upravljanju stvarju u </a:t>
            </a:r>
            <a:r>
              <a:rPr lang="hr-HR" i="1" u="sng" smtClean="0"/>
              <a:t>suvlasništvu</a:t>
            </a:r>
            <a:r>
              <a:rPr lang="hr-HR" smtClean="0"/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3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hr-HR" sz="2400" dirty="0" smtClean="0"/>
              <a:t>ZAKON O VLASNIŠTVU I DRUGIM STVARNIM PRAVIMA</a:t>
            </a:r>
            <a:endParaRPr lang="en-US" sz="2400" dirty="0" smtClean="0"/>
          </a:p>
        </p:txBody>
      </p:sp>
      <p:sp>
        <p:nvSpPr>
          <p:cNvPr id="145411" name="Text Placeholder 4"/>
          <p:cNvSpPr>
            <a:spLocks noGrp="1"/>
          </p:cNvSpPr>
          <p:nvPr>
            <p:ph type="body" idx="4294967295"/>
          </p:nvPr>
        </p:nvSpPr>
        <p:spPr>
          <a:xfrm>
            <a:off x="323528" y="1196752"/>
            <a:ext cx="4040188" cy="639763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hr-HR" sz="2400" b="1" dirty="0" smtClean="0"/>
              <a:t>SUVLASNIŠTVO</a:t>
            </a:r>
            <a:endParaRPr lang="en-US" sz="2400" b="1" dirty="0" smtClean="0"/>
          </a:p>
        </p:txBody>
      </p:sp>
      <p:sp>
        <p:nvSpPr>
          <p:cNvPr id="145412" name="Content Placeholder 5"/>
          <p:cNvSpPr>
            <a:spLocks noGrp="1"/>
          </p:cNvSpPr>
          <p:nvPr>
            <p:ph sz="half" idx="4294967295"/>
          </p:nvPr>
        </p:nvSpPr>
        <p:spPr>
          <a:xfrm>
            <a:off x="179512" y="2204864"/>
            <a:ext cx="4040188" cy="3951288"/>
          </a:xfrm>
        </p:spPr>
        <p:txBody>
          <a:bodyPr/>
          <a:lstStyle/>
          <a:p>
            <a:r>
              <a:rPr lang="hr-HR" sz="2800" dirty="0" smtClean="0"/>
              <a:t>Svaki suvlasnik ima pravo sudjelovati u odlučivanju o svemu što se tiče stvari koja je u suvlasništvu (upravljanje stvarju) zajedno s ostalim suvlasnicima.</a:t>
            </a:r>
          </a:p>
          <a:p>
            <a:pPr marL="742950" lvl="1" indent="-285750"/>
            <a:r>
              <a:rPr lang="hr-HR" sz="2400" dirty="0" err="1" smtClean="0"/>
              <a:t>čl</a:t>
            </a:r>
            <a:r>
              <a:rPr lang="hr-HR" sz="2400" dirty="0" smtClean="0"/>
              <a:t>. 39. st. 1.</a:t>
            </a:r>
          </a:p>
        </p:txBody>
      </p:sp>
      <p:sp>
        <p:nvSpPr>
          <p:cNvPr id="145413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645025" y="1196975"/>
            <a:ext cx="4498975" cy="639763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hr-HR" sz="2400" b="1" dirty="0" smtClean="0"/>
              <a:t>ZAJEDNIČKO VLASNIŠTVO</a:t>
            </a:r>
            <a:endParaRPr lang="en-US" sz="2400" b="1" dirty="0" smtClean="0"/>
          </a:p>
        </p:txBody>
      </p:sp>
      <p:sp>
        <p:nvSpPr>
          <p:cNvPr id="145414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/>
          <a:lstStyle/>
          <a:p>
            <a:r>
              <a:rPr lang="hr-HR" sz="2800" dirty="0" smtClean="0"/>
              <a:t>Zajedničkom stvari upravljaju zajedničari zajednički, donoseći sve odluke sporazumno, ako odlučivanje nije povjereno upravitelju.</a:t>
            </a:r>
          </a:p>
          <a:p>
            <a:pPr marL="742950" lvl="1" indent="-285750"/>
            <a:endParaRPr lang="hr-HR" sz="2400" dirty="0" smtClean="0"/>
          </a:p>
          <a:p>
            <a:pPr marL="742950" lvl="1" indent="-285750"/>
            <a:r>
              <a:rPr lang="hr-HR" sz="2400" dirty="0" err="1" smtClean="0"/>
              <a:t>čl</a:t>
            </a:r>
            <a:r>
              <a:rPr lang="hr-HR" sz="2400" dirty="0" smtClean="0"/>
              <a:t>. 60. st. 2.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DRUŠTVA OSOBA</a:t>
            </a:r>
            <a:endParaRPr lang="en-US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društva </a:t>
            </a:r>
            <a:r>
              <a:rPr lang="hr-HR" i="1" smtClean="0"/>
              <a:t>intuitu personae</a:t>
            </a:r>
          </a:p>
          <a:p>
            <a:r>
              <a:rPr lang="hr-HR" smtClean="0"/>
              <a:t>najmanje dva člana</a:t>
            </a:r>
          </a:p>
          <a:p>
            <a:r>
              <a:rPr lang="hr-HR" smtClean="0"/>
              <a:t>nije bitan kapital</a:t>
            </a:r>
          </a:p>
          <a:p>
            <a:r>
              <a:rPr lang="hr-HR" smtClean="0"/>
              <a:t>jača povezanost interesa članova / učinci se odražavaju neposredno na članove</a:t>
            </a:r>
          </a:p>
          <a:p>
            <a:r>
              <a:rPr lang="hr-HR" smtClean="0"/>
              <a:t>važnost osobnog angažmana i doprinosa članova radu društva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DRUŠTVA OSOBA</a:t>
            </a:r>
            <a:endParaRPr lang="en-US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osobna neograničena solidarna odgovornost članova vlastitom imovinom za obveze društva</a:t>
            </a:r>
          </a:p>
          <a:p>
            <a:r>
              <a:rPr lang="hr-HR" smtClean="0"/>
              <a:t>široka autonomija uređenja odnosa u društvu</a:t>
            </a:r>
          </a:p>
          <a:p>
            <a:endParaRPr lang="hr-HR" smtClean="0"/>
          </a:p>
          <a:p>
            <a:r>
              <a:rPr lang="hr-HR" smtClean="0"/>
              <a:t>podredna primjena odredaba o ortaštvu iz Zakona o obveznim odnosima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DRUŠTVA KAPITALA</a:t>
            </a:r>
            <a:endParaRPr lang="en-US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pravne osobe (osim preddruštava)</a:t>
            </a:r>
          </a:p>
          <a:p>
            <a:r>
              <a:rPr lang="hr-HR" smtClean="0"/>
              <a:t>imaju temeljni kapital</a:t>
            </a:r>
          </a:p>
          <a:p>
            <a:r>
              <a:rPr lang="hr-HR" smtClean="0"/>
              <a:t>društvo može osnovati i samo jedna osoba</a:t>
            </a:r>
          </a:p>
          <a:p>
            <a:r>
              <a:rPr lang="hr-HR" smtClean="0"/>
              <a:t>članovi ne odgovaraju za obveze društva, već odgovara društvo neograničeno cijelom svojom imovinom (izn. čl. 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DRUŠTVA KAPITALA</a:t>
            </a:r>
            <a:endParaRPr lang="en-US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članovi snose ograničeni rizik za poslovanje, i to samo s onime što su uložili u društvo</a:t>
            </a:r>
          </a:p>
          <a:p>
            <a:r>
              <a:rPr lang="hr-HR" smtClean="0"/>
              <a:t>kontrola ulaska i izlaska iz društva nije toliko bitna</a:t>
            </a:r>
          </a:p>
          <a:p>
            <a:r>
              <a:rPr lang="hr-HR" smtClean="0"/>
              <a:t>nije bitan osobni doprinos rada članova u društvu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ORTAŠTVO – čl. 637 ZOO</a:t>
            </a:r>
            <a:endParaRPr lang="en-US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Ugovorom o ortaštvu uzajamno se obvezuju dvije ili više osoba uložiti svoj rad i/ili imovinu radi postizanja zajedničkog cilja.</a:t>
            </a:r>
            <a:endParaRPr lang="en-US" smtClean="0"/>
          </a:p>
          <a:p>
            <a:endParaRPr lang="hr-HR" smtClean="0"/>
          </a:p>
          <a:p>
            <a:r>
              <a:rPr lang="en-US" smtClean="0"/>
              <a:t>Ortaštvo je zajednica osoba i dobara bez pravne osobnosti.</a:t>
            </a:r>
            <a:r>
              <a:rPr lang="hr-H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ORTAŠTVO</a:t>
            </a:r>
            <a:endParaRPr lang="en-US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 smtClean="0"/>
              <a:t>ortaštvo kao unutarnje i vanjsko društvo</a:t>
            </a:r>
          </a:p>
          <a:p>
            <a:endParaRPr lang="hr-HR" sz="2800" smtClean="0"/>
          </a:p>
          <a:p>
            <a:r>
              <a:rPr lang="hr-HR" sz="2800" smtClean="0"/>
              <a:t>nositelji prava i obveza u ortaštvu iz odnosa prema trećim osobama:</a:t>
            </a:r>
          </a:p>
          <a:p>
            <a:pPr lvl="1"/>
            <a:r>
              <a:rPr lang="hr-HR" sz="2400" smtClean="0"/>
              <a:t>ortaci koji nastupaju u svoje ime</a:t>
            </a:r>
          </a:p>
          <a:p>
            <a:pPr lvl="1"/>
            <a:r>
              <a:rPr lang="hr-HR" sz="2400" smtClean="0"/>
              <a:t>svi ortaci zajedno</a:t>
            </a:r>
          </a:p>
          <a:p>
            <a:endParaRPr lang="hr-HR" sz="2800" smtClean="0"/>
          </a:p>
          <a:p>
            <a:r>
              <a:rPr lang="hr-HR" sz="2800" smtClean="0"/>
              <a:t>ortaštvo kao poseban pravni subjekt odvojen od ortaka nije moguće (po hrvatskom pravu)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ORTAŠTVO</a:t>
            </a:r>
            <a:endParaRPr lang="en-US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je li moguće ortaštvo samo jedne osobe?</a:t>
            </a:r>
          </a:p>
          <a:p>
            <a:r>
              <a:rPr lang="hr-HR" smtClean="0"/>
              <a:t>može li ortak biti svaka fizička ili pravna osoba?</a:t>
            </a:r>
          </a:p>
          <a:p>
            <a:r>
              <a:rPr lang="hr-HR" smtClean="0"/>
              <a:t>može li ortaštvo biti ortak u drugom ortaštvu? </a:t>
            </a:r>
          </a:p>
          <a:p>
            <a:r>
              <a:rPr lang="hr-HR" smtClean="0"/>
              <a:t>može li ortaštvo biti nositelj prava i obveza, strankom u postupku, može li se upisati u sudski registar ili zemljišnu knjigu, biti ugovornom stranom, pasti pod stečaj?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UGOVOR O ORTAŠTVU</a:t>
            </a:r>
            <a:endParaRPr lang="en-US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BITNI SASTOJCI UGOVORA</a:t>
            </a:r>
          </a:p>
          <a:p>
            <a:endParaRPr lang="hr-HR" smtClean="0"/>
          </a:p>
          <a:p>
            <a:pPr lvl="1"/>
            <a:r>
              <a:rPr lang="hr-HR" smtClean="0"/>
              <a:t>osobe ortaka</a:t>
            </a:r>
          </a:p>
          <a:p>
            <a:pPr lvl="1"/>
            <a:r>
              <a:rPr lang="hr-HR" smtClean="0"/>
              <a:t>određenje doprinosa ortaka</a:t>
            </a:r>
          </a:p>
          <a:p>
            <a:pPr lvl="1"/>
            <a:r>
              <a:rPr lang="hr-HR" smtClean="0"/>
              <a:t>zajednički cilj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8529</TotalTime>
  <Words>676</Words>
  <Application>Microsoft Office PowerPoint</Application>
  <PresentationFormat>Prikaz na zaslonu (4:3)</PresentationFormat>
  <Paragraphs>90</Paragraphs>
  <Slides>17</Slides>
  <Notes>17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Rockwell</vt:lpstr>
      <vt:lpstr>Times New Roman</vt:lpstr>
      <vt:lpstr>Wingdings</vt:lpstr>
      <vt:lpstr>Wingdings 2</vt:lpstr>
      <vt:lpstr>Livnica</vt:lpstr>
      <vt:lpstr>Društva osoba</vt:lpstr>
      <vt:lpstr>DRUŠTVA OSOBA</vt:lpstr>
      <vt:lpstr>DRUŠTVA OSOBA</vt:lpstr>
      <vt:lpstr>DRUŠTVA KAPITALA</vt:lpstr>
      <vt:lpstr>DRUŠTVA KAPITALA</vt:lpstr>
      <vt:lpstr>ORTAŠTVO – čl. 637 ZOO</vt:lpstr>
      <vt:lpstr>ORTAŠTVO</vt:lpstr>
      <vt:lpstr>ORTAŠTVO</vt:lpstr>
      <vt:lpstr>UGOVOR O ORTAŠTVU</vt:lpstr>
      <vt:lpstr>ORTAŠTVO</vt:lpstr>
      <vt:lpstr>ZAJEDNIČKO VLASNIŠTVO  – čl. 57. st. 1. i. 2. ZVDSP –</vt:lpstr>
      <vt:lpstr>ORTAŠTVO – čl. 638. st. 1., 2.i 4.</vt:lpstr>
      <vt:lpstr>ORTAŠTVO</vt:lpstr>
      <vt:lpstr>ORTAŠTVO</vt:lpstr>
      <vt:lpstr>DOPRINOS ORTAKA</vt:lpstr>
      <vt:lpstr>ORTAŠTVO – zajedničko poslovodstvo (čl. 642 ZOO)</vt:lpstr>
      <vt:lpstr>ZAKON O VLASNIŠTVU I DRUGIM STVARNIM PRAVIMA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</dc:creator>
  <cp:lastModifiedBy>Admin</cp:lastModifiedBy>
  <cp:revision>161</cp:revision>
  <dcterms:created xsi:type="dcterms:W3CDTF">2011-02-21T09:31:25Z</dcterms:created>
  <dcterms:modified xsi:type="dcterms:W3CDTF">2015-02-05T09:33:11Z</dcterms:modified>
</cp:coreProperties>
</file>