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45"/>
  </p:notesMasterIdLst>
  <p:handoutMasterIdLst>
    <p:handoutMasterId r:id="rId46"/>
  </p:handoutMasterIdLst>
  <p:sldIdLst>
    <p:sldId id="256" r:id="rId2"/>
    <p:sldId id="272" r:id="rId3"/>
    <p:sldId id="273" r:id="rId4"/>
    <p:sldId id="275" r:id="rId5"/>
    <p:sldId id="274" r:id="rId6"/>
    <p:sldId id="276" r:id="rId7"/>
    <p:sldId id="277" r:id="rId8"/>
    <p:sldId id="278" r:id="rId9"/>
    <p:sldId id="280" r:id="rId10"/>
    <p:sldId id="284" r:id="rId11"/>
    <p:sldId id="285" r:id="rId12"/>
    <p:sldId id="286" r:id="rId13"/>
    <p:sldId id="297" r:id="rId14"/>
    <p:sldId id="298" r:id="rId15"/>
    <p:sldId id="257" r:id="rId16"/>
    <p:sldId id="262" r:id="rId17"/>
    <p:sldId id="258" r:id="rId18"/>
    <p:sldId id="260" r:id="rId19"/>
    <p:sldId id="259" r:id="rId20"/>
    <p:sldId id="261" r:id="rId21"/>
    <p:sldId id="263" r:id="rId22"/>
    <p:sldId id="264" r:id="rId23"/>
    <p:sldId id="265" r:id="rId24"/>
    <p:sldId id="266" r:id="rId25"/>
    <p:sldId id="267" r:id="rId26"/>
    <p:sldId id="268" r:id="rId27"/>
    <p:sldId id="269" r:id="rId28"/>
    <p:sldId id="270" r:id="rId29"/>
    <p:sldId id="271" r:id="rId30"/>
    <p:sldId id="281" r:id="rId31"/>
    <p:sldId id="283" r:id="rId32"/>
    <p:sldId id="287" r:id="rId33"/>
    <p:sldId id="289" r:id="rId34"/>
    <p:sldId id="299" r:id="rId35"/>
    <p:sldId id="300" r:id="rId36"/>
    <p:sldId id="282" r:id="rId37"/>
    <p:sldId id="290" r:id="rId38"/>
    <p:sldId id="291" r:id="rId39"/>
    <p:sldId id="292" r:id="rId40"/>
    <p:sldId id="293" r:id="rId41"/>
    <p:sldId id="296" r:id="rId42"/>
    <p:sldId id="294" r:id="rId43"/>
    <p:sldId id="301" r:id="rId44"/>
  </p:sldIdLst>
  <p:sldSz cx="9144000" cy="6858000" type="screen4x3"/>
  <p:notesSz cx="6858000" cy="9144000"/>
  <p:defaultTextStyle>
    <a:defPPr>
      <a:defRPr lang="hr-HR"/>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hr-HR"/>
          </a:p>
        </p:txBody>
      </p:sp>
      <p:sp>
        <p:nvSpPr>
          <p:cNvPr id="11264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fld id="{8F1A6F96-DE9D-44D0-B8B0-CE3C104EE214}" type="datetimeFigureOut">
              <a:rPr lang="hr-HR"/>
              <a:pPr/>
              <a:t>5.2.2015.</a:t>
            </a:fld>
            <a:endParaRPr lang="hr-HR"/>
          </a:p>
        </p:txBody>
      </p:sp>
      <p:sp>
        <p:nvSpPr>
          <p:cNvPr id="11264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hr-HR"/>
          </a:p>
        </p:txBody>
      </p:sp>
      <p:sp>
        <p:nvSpPr>
          <p:cNvPr id="11264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2987F2E2-5047-4CEF-BBD9-B9C0B7D1841D}" type="slidenum">
              <a:rPr lang="hr-HR"/>
              <a:pPr/>
              <a:t>‹#›</a:t>
            </a:fld>
            <a:endParaRPr lang="hr-HR"/>
          </a:p>
        </p:txBody>
      </p:sp>
    </p:spTree>
    <p:extLst>
      <p:ext uri="{BB962C8B-B14F-4D97-AF65-F5344CB8AC3E}">
        <p14:creationId xmlns:p14="http://schemas.microsoft.com/office/powerpoint/2010/main" val="18129298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hr-HR"/>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hr-HR"/>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r-HR" noProof="0" smtClean="0"/>
              <a:t>Click to edit Master text styles</a:t>
            </a:r>
          </a:p>
          <a:p>
            <a:pPr lvl="1"/>
            <a:r>
              <a:rPr lang="hr-HR" noProof="0" smtClean="0"/>
              <a:t>Second level</a:t>
            </a:r>
          </a:p>
          <a:p>
            <a:pPr lvl="2"/>
            <a:r>
              <a:rPr lang="hr-HR" noProof="0" smtClean="0"/>
              <a:t>Third level</a:t>
            </a:r>
          </a:p>
          <a:p>
            <a:pPr lvl="3"/>
            <a:r>
              <a:rPr lang="hr-HR" noProof="0" smtClean="0"/>
              <a:t>Fourth level</a:t>
            </a:r>
          </a:p>
          <a:p>
            <a:pPr lvl="4"/>
            <a:r>
              <a:rPr lang="hr-HR"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hr-HR"/>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6A290DC-D7BD-4D81-9427-8D3D80033043}" type="slidenum">
              <a:rPr lang="hr-HR"/>
              <a:pPr>
                <a:defRPr/>
              </a:pPr>
              <a:t>‹#›</a:t>
            </a:fld>
            <a:endParaRPr lang="hr-HR"/>
          </a:p>
        </p:txBody>
      </p:sp>
    </p:spTree>
    <p:extLst>
      <p:ext uri="{BB962C8B-B14F-4D97-AF65-F5344CB8AC3E}">
        <p14:creationId xmlns:p14="http://schemas.microsoft.com/office/powerpoint/2010/main" val="2117255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73B37DFC-0E24-4359-BB1E-56C8B287065A}" type="slidenum">
              <a:rPr lang="hr-HR" smtClean="0"/>
              <a:pPr/>
              <a:t>1</a:t>
            </a:fld>
            <a:endParaRPr lang="hr-HR"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260220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32423127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35502895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38793455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33892702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7240463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66BDF1C3-3AAF-4016-989F-765FB2B2EA33}" type="slidenum">
              <a:rPr lang="hr-HR" smtClean="0"/>
              <a:pPr/>
              <a:t>15</a:t>
            </a:fld>
            <a:endParaRPr lang="hr-HR"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6692754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93F4772B-2F12-4A54-9E25-009118142746}" type="slidenum">
              <a:rPr lang="hr-HR" smtClean="0"/>
              <a:pPr/>
              <a:t>16</a:t>
            </a:fld>
            <a:endParaRPr lang="hr-HR"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1464060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855B93A0-0CF1-4A9D-BD77-1092BFF5D57F}" type="slidenum">
              <a:rPr lang="hr-HR" smtClean="0"/>
              <a:pPr/>
              <a:t>17</a:t>
            </a:fld>
            <a:endParaRPr lang="hr-HR"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822231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88722438-9613-4482-A04C-372571920136}" type="slidenum">
              <a:rPr lang="hr-HR" smtClean="0"/>
              <a:pPr/>
              <a:t>18</a:t>
            </a:fld>
            <a:endParaRPr lang="hr-HR"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4176436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19F78BB8-97C8-4515-92FD-5AE08D09C995}" type="slidenum">
              <a:rPr lang="hr-HR" smtClean="0"/>
              <a:pPr/>
              <a:t>19</a:t>
            </a:fld>
            <a:endParaRPr lang="hr-HR"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832826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35996064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99C6E517-A834-497E-B61E-233CC22B94DC}" type="slidenum">
              <a:rPr lang="hr-HR" smtClean="0"/>
              <a:pPr/>
              <a:t>20</a:t>
            </a:fld>
            <a:endParaRPr lang="hr-HR"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2233340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2B11A667-45F1-4246-8721-9463F6810B97}" type="slidenum">
              <a:rPr lang="hr-HR" smtClean="0"/>
              <a:pPr/>
              <a:t>21</a:t>
            </a:fld>
            <a:endParaRPr lang="hr-HR"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0699991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61D82634-7A26-4EA7-8CB7-B4E62E6574A7}" type="slidenum">
              <a:rPr lang="hr-HR" smtClean="0"/>
              <a:pPr/>
              <a:t>22</a:t>
            </a:fld>
            <a:endParaRPr lang="hr-HR"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7335517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BA0F1898-A453-45FC-B906-076E9E06A037}" type="slidenum">
              <a:rPr lang="hr-HR" smtClean="0"/>
              <a:pPr/>
              <a:t>23</a:t>
            </a:fld>
            <a:endParaRPr lang="hr-HR"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6490172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88205D8F-3AE1-4534-9FAC-8BCD2E45A3D4}" type="slidenum">
              <a:rPr lang="hr-HR" smtClean="0"/>
              <a:pPr/>
              <a:t>24</a:t>
            </a:fld>
            <a:endParaRPr lang="hr-HR"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2563713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3BA7A618-C6F9-412D-9319-F6B70AB6E296}" type="slidenum">
              <a:rPr lang="hr-HR" smtClean="0"/>
              <a:pPr/>
              <a:t>25</a:t>
            </a:fld>
            <a:endParaRPr lang="hr-HR"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891679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87ADDD96-1A60-4D90-B07D-BB527C2F232E}" type="slidenum">
              <a:rPr lang="hr-HR" smtClean="0"/>
              <a:pPr/>
              <a:t>26</a:t>
            </a:fld>
            <a:endParaRPr lang="hr-HR"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5219112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F86958BF-E558-4372-BBE1-1767FE5607A2}" type="slidenum">
              <a:rPr lang="hr-HR" smtClean="0"/>
              <a:pPr/>
              <a:t>27</a:t>
            </a:fld>
            <a:endParaRPr lang="hr-HR"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41468295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0347F2DE-C4C6-4E11-A087-B961459BBE48}" type="slidenum">
              <a:rPr lang="hr-HR" smtClean="0"/>
              <a:pPr/>
              <a:t>28</a:t>
            </a:fld>
            <a:endParaRPr lang="hr-HR"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9280185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9133150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371340358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63843666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31617549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145538370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325897818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84517443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341806787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163961763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191461425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411130688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18188296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25849835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381900721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91453337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208941159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316589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17049635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10981294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31920839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25590282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3872687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sp>
        <p:nvSpPr>
          <p:cNvPr id="7" name="Pravokutnik s dijagonalno zaobljenim kutom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Naslov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hr-HR" smtClean="0"/>
              <a:t>Kliknite da biste uredili stil naslova matrice</a:t>
            </a:r>
            <a:endParaRPr kumimoji="0" lang="en-US"/>
          </a:p>
        </p:txBody>
      </p:sp>
      <p:sp>
        <p:nvSpPr>
          <p:cNvPr id="9" name="Podnaslov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r-HR" smtClean="0"/>
              <a:t>Kliknite da biste uredili stil podnaslova matrice</a:t>
            </a:r>
            <a:endParaRPr kumimoji="0" lang="en-US"/>
          </a:p>
        </p:txBody>
      </p:sp>
      <p:sp>
        <p:nvSpPr>
          <p:cNvPr id="10" name="Rezervirano mjesto datuma 9"/>
          <p:cNvSpPr>
            <a:spLocks noGrp="1"/>
          </p:cNvSpPr>
          <p:nvPr>
            <p:ph type="dt" sz="half" idx="10"/>
          </p:nvPr>
        </p:nvSpPr>
        <p:spPr>
          <a:xfrm>
            <a:off x="5562600" y="6509004"/>
            <a:ext cx="3002280" cy="274320"/>
          </a:xfrm>
        </p:spPr>
        <p:txBody>
          <a:bodyPr vert="horz" rtlCol="0"/>
          <a:lstStyle>
            <a:extLst/>
          </a:lstStyle>
          <a:p>
            <a:pPr>
              <a:defRPr/>
            </a:pPr>
            <a:endParaRPr lang="hr-HR"/>
          </a:p>
        </p:txBody>
      </p:sp>
      <p:sp>
        <p:nvSpPr>
          <p:cNvPr id="11" name="Rezervirano mjesto broja slajda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pPr>
              <a:defRPr/>
            </a:pPr>
            <a:fld id="{F7C36A2C-9B93-4182-BE6B-52A0EFFD29DD}" type="slidenum">
              <a:rPr lang="hr-HR" smtClean="0"/>
              <a:pPr>
                <a:defRPr/>
              </a:pPr>
              <a:t>‹#›</a:t>
            </a:fld>
            <a:endParaRPr lang="hr-HR"/>
          </a:p>
        </p:txBody>
      </p:sp>
      <p:sp>
        <p:nvSpPr>
          <p:cNvPr id="12" name="Rezervirano mjesto podnožja 11"/>
          <p:cNvSpPr>
            <a:spLocks noGrp="1"/>
          </p:cNvSpPr>
          <p:nvPr>
            <p:ph type="ftr" sz="quarter" idx="12"/>
          </p:nvPr>
        </p:nvSpPr>
        <p:spPr>
          <a:xfrm>
            <a:off x="1600200" y="6509004"/>
            <a:ext cx="3907464" cy="274320"/>
          </a:xfrm>
        </p:spPr>
        <p:txBody>
          <a:bodyPr vert="horz" rtlCol="0"/>
          <a:lstStyle>
            <a:extLst/>
          </a:lstStyle>
          <a:p>
            <a:pPr>
              <a:defRPr/>
            </a:pPr>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p:txBody>
          <a:bodyPr vert="eaVert"/>
          <a:lstStyle>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pPr>
              <a:defRPr/>
            </a:pPr>
            <a:endParaRPr lang="hr-HR"/>
          </a:p>
        </p:txBody>
      </p:sp>
      <p:sp>
        <p:nvSpPr>
          <p:cNvPr id="5" name="Rezervirano mjesto podnožja 4"/>
          <p:cNvSpPr>
            <a:spLocks noGrp="1"/>
          </p:cNvSpPr>
          <p:nvPr>
            <p:ph type="ftr" sz="quarter" idx="11"/>
          </p:nvPr>
        </p:nvSpPr>
        <p:spPr/>
        <p:txBody>
          <a:bodyPr/>
          <a:lstStyle>
            <a:extLst/>
          </a:lstStyle>
          <a:p>
            <a:pPr>
              <a:defRPr/>
            </a:pPr>
            <a:endParaRPr lang="hr-HR"/>
          </a:p>
        </p:txBody>
      </p:sp>
      <p:sp>
        <p:nvSpPr>
          <p:cNvPr id="6" name="Rezervirano mjesto broja slajda 5"/>
          <p:cNvSpPr>
            <a:spLocks noGrp="1"/>
          </p:cNvSpPr>
          <p:nvPr>
            <p:ph type="sldNum" sz="quarter" idx="12"/>
          </p:nvPr>
        </p:nvSpPr>
        <p:spPr/>
        <p:txBody>
          <a:bodyPr/>
          <a:lstStyle>
            <a:extLst/>
          </a:lstStyle>
          <a:p>
            <a:pPr>
              <a:defRPr/>
            </a:pPr>
            <a:fld id="{F7C36A2C-9B93-4182-BE6B-52A0EFFD29DD}" type="slidenum">
              <a:rPr lang="hr-HR" smtClean="0"/>
              <a:pPr>
                <a:defRPr/>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lvl1pPr algn="l">
              <a:defRPr/>
            </a:lvl1pPr>
            <a:extLst/>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a:xfrm>
            <a:off x="457200" y="274638"/>
            <a:ext cx="6019800" cy="5851525"/>
          </a:xfrm>
        </p:spPr>
        <p:txBody>
          <a:bodyPr vert="eaVert"/>
          <a:lstStyle>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pPr>
              <a:defRPr/>
            </a:pPr>
            <a:endParaRPr lang="hr-HR"/>
          </a:p>
        </p:txBody>
      </p:sp>
      <p:sp>
        <p:nvSpPr>
          <p:cNvPr id="5" name="Rezervirano mjesto podnožja 4"/>
          <p:cNvSpPr>
            <a:spLocks noGrp="1"/>
          </p:cNvSpPr>
          <p:nvPr>
            <p:ph type="ftr" sz="quarter" idx="11"/>
          </p:nvPr>
        </p:nvSpPr>
        <p:spPr/>
        <p:txBody>
          <a:bodyPr/>
          <a:lstStyle>
            <a:extLst/>
          </a:lstStyle>
          <a:p>
            <a:pPr>
              <a:defRPr/>
            </a:pPr>
            <a:endParaRPr lang="hr-HR"/>
          </a:p>
        </p:txBody>
      </p:sp>
      <p:sp>
        <p:nvSpPr>
          <p:cNvPr id="6" name="Rezervirano mjesto broja slajda 5"/>
          <p:cNvSpPr>
            <a:spLocks noGrp="1"/>
          </p:cNvSpPr>
          <p:nvPr>
            <p:ph type="sldNum" sz="quarter" idx="12"/>
          </p:nvPr>
        </p:nvSpPr>
        <p:spPr/>
        <p:txBody>
          <a:bodyPr/>
          <a:lstStyle>
            <a:extLst/>
          </a:lstStyle>
          <a:p>
            <a:pPr>
              <a:defRPr/>
            </a:pPr>
            <a:fld id="{F7C36A2C-9B93-4182-BE6B-52A0EFFD29DD}" type="slidenum">
              <a:rPr lang="hr-HR" smtClean="0"/>
              <a:pPr>
                <a:defRPr/>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7" name="Pravokutnik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slov 1"/>
          <p:cNvSpPr>
            <a:spLocks noGrp="1"/>
          </p:cNvSpPr>
          <p:nvPr>
            <p:ph type="title"/>
          </p:nvPr>
        </p:nvSpPr>
        <p:spPr/>
        <p:txBody>
          <a:bodyPr/>
          <a:lstStyle>
            <a:extLst/>
          </a:lstStyle>
          <a:p>
            <a:r>
              <a:rPr kumimoji="0" lang="hr-HR" smtClean="0"/>
              <a:t>Kliknite da biste uredili stil naslova matrice</a:t>
            </a:r>
            <a:endParaRPr kumimoji="0" lang="en-US"/>
          </a:p>
        </p:txBody>
      </p:sp>
      <p:sp>
        <p:nvSpPr>
          <p:cNvPr id="3" name="Rezervirano mjesto sadržaja 2"/>
          <p:cNvSpPr>
            <a:spLocks noGrp="1"/>
          </p:cNvSpPr>
          <p:nvPr>
            <p:ph idx="1"/>
          </p:nvPr>
        </p:nvSpPr>
        <p:spPr/>
        <p:txBody>
          <a:bodyPr/>
          <a:lstStyle>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pPr>
              <a:defRPr/>
            </a:pPr>
            <a:endParaRPr lang="hr-HR"/>
          </a:p>
        </p:txBody>
      </p:sp>
      <p:sp>
        <p:nvSpPr>
          <p:cNvPr id="5" name="Rezervirano mjesto podnožja 4"/>
          <p:cNvSpPr>
            <a:spLocks noGrp="1"/>
          </p:cNvSpPr>
          <p:nvPr>
            <p:ph type="ftr" sz="quarter" idx="11"/>
          </p:nvPr>
        </p:nvSpPr>
        <p:spPr/>
        <p:txBody>
          <a:bodyPr/>
          <a:lstStyle>
            <a:extLst/>
          </a:lstStyle>
          <a:p>
            <a:pPr>
              <a:defRPr/>
            </a:pPr>
            <a:endParaRPr lang="hr-HR"/>
          </a:p>
        </p:txBody>
      </p:sp>
      <p:sp>
        <p:nvSpPr>
          <p:cNvPr id="6" name="Rezervirano mjesto broja slajda 5"/>
          <p:cNvSpPr>
            <a:spLocks noGrp="1"/>
          </p:cNvSpPr>
          <p:nvPr>
            <p:ph type="sldNum" sz="quarter" idx="12"/>
          </p:nvPr>
        </p:nvSpPr>
        <p:spPr/>
        <p:txBody>
          <a:bodyPr/>
          <a:lstStyle>
            <a:extLst/>
          </a:lstStyle>
          <a:p>
            <a:pPr>
              <a:defRPr/>
            </a:pPr>
            <a:fld id="{F7C36A2C-9B93-4182-BE6B-52A0EFFD29DD}" type="slidenum">
              <a:rPr lang="hr-HR" smtClean="0"/>
              <a:pPr>
                <a:defRPr/>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aglavlje odjeljka">
    <p:bg>
      <p:bgRef idx="1001">
        <a:schemeClr val="bg2"/>
      </p:bgRef>
    </p:bg>
    <p:spTree>
      <p:nvGrpSpPr>
        <p:cNvPr id="1" name=""/>
        <p:cNvGrpSpPr/>
        <p:nvPr/>
      </p:nvGrpSpPr>
      <p:grpSpPr>
        <a:xfrm>
          <a:off x="0" y="0"/>
          <a:ext cx="0" cy="0"/>
          <a:chOff x="0" y="0"/>
          <a:chExt cx="0" cy="0"/>
        </a:xfrm>
      </p:grpSpPr>
      <p:sp>
        <p:nvSpPr>
          <p:cNvPr id="7" name="Pravokutnik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slov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hr-HR" smtClean="0"/>
              <a:t>Kliknite da biste uredili stil naslova matrice</a:t>
            </a:r>
            <a:endParaRPr kumimoji="0" lang="en-US"/>
          </a:p>
        </p:txBody>
      </p:sp>
      <p:sp>
        <p:nvSpPr>
          <p:cNvPr id="3" name="Rezervirano mjesto teksta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r-HR" smtClean="0"/>
              <a:t>Kliknite da biste uredili stilove teksta matrice</a:t>
            </a:r>
          </a:p>
        </p:txBody>
      </p:sp>
      <p:sp>
        <p:nvSpPr>
          <p:cNvPr id="8" name="Rezervirano mjesto datuma 7"/>
          <p:cNvSpPr>
            <a:spLocks noGrp="1"/>
          </p:cNvSpPr>
          <p:nvPr>
            <p:ph type="dt" sz="half" idx="10"/>
          </p:nvPr>
        </p:nvSpPr>
        <p:spPr>
          <a:xfrm>
            <a:off x="5562600" y="6513670"/>
            <a:ext cx="3002280" cy="274320"/>
          </a:xfrm>
        </p:spPr>
        <p:txBody>
          <a:bodyPr vert="horz" rtlCol="0"/>
          <a:lstStyle>
            <a:extLst/>
          </a:lstStyle>
          <a:p>
            <a:pPr>
              <a:defRPr/>
            </a:pPr>
            <a:endParaRPr lang="hr-HR"/>
          </a:p>
        </p:txBody>
      </p:sp>
      <p:sp>
        <p:nvSpPr>
          <p:cNvPr id="9" name="Rezervirano mjesto broja slajda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pPr>
              <a:defRPr/>
            </a:pPr>
            <a:fld id="{F7C36A2C-9B93-4182-BE6B-52A0EFFD29DD}" type="slidenum">
              <a:rPr lang="hr-HR" smtClean="0"/>
              <a:pPr>
                <a:defRPr/>
              </a:pPr>
              <a:t>‹#›</a:t>
            </a:fld>
            <a:endParaRPr lang="hr-HR"/>
          </a:p>
        </p:txBody>
      </p:sp>
      <p:sp>
        <p:nvSpPr>
          <p:cNvPr id="10" name="Rezervirano mjesto podnožja 9"/>
          <p:cNvSpPr>
            <a:spLocks noGrp="1"/>
          </p:cNvSpPr>
          <p:nvPr>
            <p:ph type="ftr" sz="quarter" idx="12"/>
          </p:nvPr>
        </p:nvSpPr>
        <p:spPr>
          <a:xfrm>
            <a:off x="1600200" y="6513670"/>
            <a:ext cx="3907464" cy="274320"/>
          </a:xfrm>
        </p:spPr>
        <p:txBody>
          <a:bodyPr vert="horz" rtlCol="0"/>
          <a:lstStyle>
            <a:extLst/>
          </a:lstStyle>
          <a:p>
            <a:pPr>
              <a:defRPr/>
            </a:pPr>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hr-HR" smtClean="0"/>
              <a:t>Kliknite da biste uredili stil naslova matrice</a:t>
            </a:r>
            <a:endParaRPr kumimoji="0" lang="en-US"/>
          </a:p>
        </p:txBody>
      </p:sp>
      <p:sp>
        <p:nvSpPr>
          <p:cNvPr id="3" name="Rezervirano mjesto sadržaja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sadržaja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p:txBody>
          <a:bodyPr/>
          <a:lstStyle>
            <a:extLst/>
          </a:lstStyle>
          <a:p>
            <a:pPr>
              <a:defRPr/>
            </a:pPr>
            <a:endParaRPr lang="hr-HR"/>
          </a:p>
        </p:txBody>
      </p:sp>
      <p:sp>
        <p:nvSpPr>
          <p:cNvPr id="6" name="Rezervirano mjesto podnožja 5"/>
          <p:cNvSpPr>
            <a:spLocks noGrp="1"/>
          </p:cNvSpPr>
          <p:nvPr>
            <p:ph type="ftr" sz="quarter" idx="11"/>
          </p:nvPr>
        </p:nvSpPr>
        <p:spPr/>
        <p:txBody>
          <a:bodyPr/>
          <a:lstStyle>
            <a:extLst/>
          </a:lstStyle>
          <a:p>
            <a:pPr>
              <a:defRPr/>
            </a:pPr>
            <a:endParaRPr lang="hr-HR"/>
          </a:p>
        </p:txBody>
      </p:sp>
      <p:sp>
        <p:nvSpPr>
          <p:cNvPr id="7" name="Rezervirano mjesto broja slajda 6"/>
          <p:cNvSpPr>
            <a:spLocks noGrp="1"/>
          </p:cNvSpPr>
          <p:nvPr>
            <p:ph type="sldNum" sz="quarter" idx="12"/>
          </p:nvPr>
        </p:nvSpPr>
        <p:spPr>
          <a:xfrm>
            <a:off x="8641080" y="6514568"/>
            <a:ext cx="464288" cy="274320"/>
          </a:xfrm>
        </p:spPr>
        <p:txBody>
          <a:bodyPr/>
          <a:lstStyle>
            <a:extLst/>
          </a:lstStyle>
          <a:p>
            <a:pPr>
              <a:defRPr/>
            </a:pPr>
            <a:fld id="{F7C36A2C-9B93-4182-BE6B-52A0EFFD29DD}" type="slidenum">
              <a:rPr lang="hr-HR" smtClean="0"/>
              <a:pPr>
                <a:defRPr/>
              </a:pPr>
              <a:t>‹#›</a:t>
            </a:fld>
            <a:endParaRPr lang="hr-HR"/>
          </a:p>
        </p:txBody>
      </p:sp>
      <p:sp>
        <p:nvSpPr>
          <p:cNvPr id="10" name="Pravokutnik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10" name="Pravokutnik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Pravokutnik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Naslov 1"/>
          <p:cNvSpPr>
            <a:spLocks noGrp="1"/>
          </p:cNvSpPr>
          <p:nvPr>
            <p:ph type="title"/>
          </p:nvPr>
        </p:nvSpPr>
        <p:spPr>
          <a:xfrm>
            <a:off x="457200" y="251948"/>
            <a:ext cx="8229600" cy="1143000"/>
          </a:xfrm>
        </p:spPr>
        <p:txBody>
          <a:bodyPr anchor="b"/>
          <a:lstStyle>
            <a:lvl1pPr>
              <a:defRPr/>
            </a:lvl1pPr>
            <a:extLst/>
          </a:lstStyle>
          <a:p>
            <a:r>
              <a:rPr kumimoji="0" lang="hr-HR" smtClean="0"/>
              <a:t>Kliknite da biste uredili stil naslova matrice</a:t>
            </a:r>
            <a:endParaRPr kumimoji="0" lang="en-US"/>
          </a:p>
        </p:txBody>
      </p:sp>
      <p:sp>
        <p:nvSpPr>
          <p:cNvPr id="3" name="Rezervirano mjesto teksta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hr-HR" smtClean="0"/>
              <a:t>Kliknite da biste uredili stilove teksta matrice</a:t>
            </a:r>
          </a:p>
        </p:txBody>
      </p:sp>
      <p:sp>
        <p:nvSpPr>
          <p:cNvPr id="4" name="Rezervirano mjesto teksta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hr-HR" smtClean="0"/>
              <a:t>Kliknite da biste uredili stilove teksta matrice</a:t>
            </a:r>
          </a:p>
        </p:txBody>
      </p:sp>
      <p:sp>
        <p:nvSpPr>
          <p:cNvPr id="5" name="Rezervirano mjesto sadržaja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6" name="Rezervirano mjesto sadržaja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7" name="Rezervirano mjesto datuma 6"/>
          <p:cNvSpPr>
            <a:spLocks noGrp="1"/>
          </p:cNvSpPr>
          <p:nvPr>
            <p:ph type="dt" sz="half" idx="10"/>
          </p:nvPr>
        </p:nvSpPr>
        <p:spPr/>
        <p:txBody>
          <a:bodyPr/>
          <a:lstStyle>
            <a:extLst/>
          </a:lstStyle>
          <a:p>
            <a:pPr>
              <a:defRPr/>
            </a:pPr>
            <a:endParaRPr lang="hr-HR"/>
          </a:p>
        </p:txBody>
      </p:sp>
      <p:sp>
        <p:nvSpPr>
          <p:cNvPr id="8" name="Rezervirano mjesto podnožja 7"/>
          <p:cNvSpPr>
            <a:spLocks noGrp="1"/>
          </p:cNvSpPr>
          <p:nvPr>
            <p:ph type="ftr" sz="quarter" idx="11"/>
          </p:nvPr>
        </p:nvSpPr>
        <p:spPr/>
        <p:txBody>
          <a:bodyPr/>
          <a:lstStyle>
            <a:extLst/>
          </a:lstStyle>
          <a:p>
            <a:pPr>
              <a:defRPr/>
            </a:pPr>
            <a:endParaRPr lang="hr-HR"/>
          </a:p>
        </p:txBody>
      </p:sp>
      <p:sp>
        <p:nvSpPr>
          <p:cNvPr id="9" name="Rezervirano mjesto broja slajda 8"/>
          <p:cNvSpPr>
            <a:spLocks noGrp="1"/>
          </p:cNvSpPr>
          <p:nvPr>
            <p:ph type="sldNum" sz="quarter" idx="12"/>
          </p:nvPr>
        </p:nvSpPr>
        <p:spPr>
          <a:xfrm>
            <a:off x="8641080" y="6514568"/>
            <a:ext cx="464288" cy="274320"/>
          </a:xfrm>
        </p:spPr>
        <p:txBody>
          <a:bodyPr/>
          <a:lstStyle>
            <a:extLst/>
          </a:lstStyle>
          <a:p>
            <a:pPr>
              <a:defRPr/>
            </a:pPr>
            <a:fld id="{F7C36A2C-9B93-4182-BE6B-52A0EFFD29DD}" type="slidenum">
              <a:rPr lang="hr-HR" smtClean="0"/>
              <a:pPr>
                <a:defRPr/>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457200" y="253218"/>
            <a:ext cx="8229600" cy="1143000"/>
          </a:xfrm>
        </p:spPr>
        <p:txBody>
          <a:bodyPr/>
          <a:lstStyle>
            <a:extLst/>
          </a:lstStyle>
          <a:p>
            <a:r>
              <a:rPr kumimoji="0" lang="hr-HR" smtClean="0"/>
              <a:t>Kliknite da biste uredili stil naslova matrice</a:t>
            </a:r>
            <a:endParaRPr kumimoji="0" lang="en-US"/>
          </a:p>
        </p:txBody>
      </p:sp>
      <p:sp>
        <p:nvSpPr>
          <p:cNvPr id="3" name="Rezervirano mjesto datuma 2"/>
          <p:cNvSpPr>
            <a:spLocks noGrp="1"/>
          </p:cNvSpPr>
          <p:nvPr>
            <p:ph type="dt" sz="half" idx="10"/>
          </p:nvPr>
        </p:nvSpPr>
        <p:spPr/>
        <p:txBody>
          <a:bodyPr/>
          <a:lstStyle>
            <a:extLst/>
          </a:lstStyle>
          <a:p>
            <a:pPr>
              <a:defRPr/>
            </a:pPr>
            <a:endParaRPr lang="hr-HR"/>
          </a:p>
        </p:txBody>
      </p:sp>
      <p:sp>
        <p:nvSpPr>
          <p:cNvPr id="4" name="Rezervirano mjesto podnožja 3"/>
          <p:cNvSpPr>
            <a:spLocks noGrp="1"/>
          </p:cNvSpPr>
          <p:nvPr>
            <p:ph type="ftr" sz="quarter" idx="11"/>
          </p:nvPr>
        </p:nvSpPr>
        <p:spPr/>
        <p:txBody>
          <a:bodyPr/>
          <a:lstStyle>
            <a:extLst/>
          </a:lstStyle>
          <a:p>
            <a:pPr>
              <a:defRPr/>
            </a:pPr>
            <a:endParaRPr lang="hr-HR"/>
          </a:p>
        </p:txBody>
      </p:sp>
      <p:sp>
        <p:nvSpPr>
          <p:cNvPr id="5" name="Rezervirano mjesto broja slajda 4"/>
          <p:cNvSpPr>
            <a:spLocks noGrp="1"/>
          </p:cNvSpPr>
          <p:nvPr>
            <p:ph type="sldNum" sz="quarter" idx="12"/>
          </p:nvPr>
        </p:nvSpPr>
        <p:spPr/>
        <p:txBody>
          <a:bodyPr/>
          <a:lstStyle>
            <a:extLst/>
          </a:lstStyle>
          <a:p>
            <a:pPr>
              <a:defRPr/>
            </a:pPr>
            <a:fld id="{F7C36A2C-9B93-4182-BE6B-52A0EFFD29DD}" type="slidenum">
              <a:rPr lang="hr-HR" smtClean="0"/>
              <a:pPr>
                <a:defRPr/>
              </a:pPr>
              <a:t>‹#›</a:t>
            </a:fld>
            <a:endParaRPr lang="hr-HR"/>
          </a:p>
        </p:txBody>
      </p:sp>
      <p:sp>
        <p:nvSpPr>
          <p:cNvPr id="7" name="Pravokutnik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extLst/>
          </a:lstStyle>
          <a:p>
            <a:pPr>
              <a:defRPr/>
            </a:pPr>
            <a:endParaRPr lang="hr-HR"/>
          </a:p>
        </p:txBody>
      </p:sp>
      <p:sp>
        <p:nvSpPr>
          <p:cNvPr id="3" name="Rezervirano mjesto podnožja 2"/>
          <p:cNvSpPr>
            <a:spLocks noGrp="1"/>
          </p:cNvSpPr>
          <p:nvPr>
            <p:ph type="ftr" sz="quarter" idx="11"/>
          </p:nvPr>
        </p:nvSpPr>
        <p:spPr/>
        <p:txBody>
          <a:bodyPr/>
          <a:lstStyle>
            <a:extLst/>
          </a:lstStyle>
          <a:p>
            <a:pPr>
              <a:defRPr/>
            </a:pPr>
            <a:endParaRPr lang="hr-HR"/>
          </a:p>
        </p:txBody>
      </p:sp>
      <p:sp>
        <p:nvSpPr>
          <p:cNvPr id="4" name="Rezervirano mjesto broja slajda 3"/>
          <p:cNvSpPr>
            <a:spLocks noGrp="1"/>
          </p:cNvSpPr>
          <p:nvPr>
            <p:ph type="sldNum" sz="quarter" idx="12"/>
          </p:nvPr>
        </p:nvSpPr>
        <p:spPr/>
        <p:txBody>
          <a:bodyPr/>
          <a:lstStyle>
            <a:extLst/>
          </a:lstStyle>
          <a:p>
            <a:pPr>
              <a:defRPr/>
            </a:pPr>
            <a:fld id="{F7C36A2C-9B93-4182-BE6B-52A0EFFD29DD}" type="slidenum">
              <a:rPr lang="hr-HR" smtClean="0"/>
              <a:pPr>
                <a:defRPr/>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držaj s opisom">
    <p:bg>
      <p:bgRef idx="1001">
        <a:schemeClr val="bg2"/>
      </p:bgRef>
    </p:bg>
    <p:spTree>
      <p:nvGrpSpPr>
        <p:cNvPr id="1" name=""/>
        <p:cNvGrpSpPr/>
        <p:nvPr/>
      </p:nvGrpSpPr>
      <p:grpSpPr>
        <a:xfrm>
          <a:off x="0" y="0"/>
          <a:ext cx="0" cy="0"/>
          <a:chOff x="0" y="0"/>
          <a:chExt cx="0" cy="0"/>
        </a:xfrm>
      </p:grpSpPr>
      <p:sp>
        <p:nvSpPr>
          <p:cNvPr id="8" name="Pravokutnik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slov 1"/>
          <p:cNvSpPr>
            <a:spLocks noGrp="1"/>
          </p:cNvSpPr>
          <p:nvPr>
            <p:ph type="title"/>
          </p:nvPr>
        </p:nvSpPr>
        <p:spPr>
          <a:xfrm>
            <a:off x="4963136" y="304800"/>
            <a:ext cx="3931920" cy="762000"/>
          </a:xfrm>
        </p:spPr>
        <p:txBody>
          <a:bodyPr anchor="b"/>
          <a:lstStyle>
            <a:lvl1pPr marL="0" algn="r">
              <a:buNone/>
              <a:defRPr sz="2000" b="1"/>
            </a:lvl1pPr>
            <a:extLst/>
          </a:lstStyle>
          <a:p>
            <a:r>
              <a:rPr kumimoji="0" lang="hr-HR" smtClean="0"/>
              <a:t>Kliknite da biste uredili stil naslova matrice</a:t>
            </a:r>
            <a:endParaRPr kumimoji="0" lang="en-US"/>
          </a:p>
        </p:txBody>
      </p:sp>
      <p:sp>
        <p:nvSpPr>
          <p:cNvPr id="3" name="Rezervirano mjesto teksta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hr-HR" smtClean="0"/>
              <a:t>Kliknite da biste uredili stilove teksta matrice</a:t>
            </a:r>
          </a:p>
        </p:txBody>
      </p:sp>
      <p:sp>
        <p:nvSpPr>
          <p:cNvPr id="4" name="Rezervirano mjesto sadržaja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9" name="Rezervirano mjesto datuma 8"/>
          <p:cNvSpPr>
            <a:spLocks noGrp="1"/>
          </p:cNvSpPr>
          <p:nvPr>
            <p:ph type="dt" sz="half" idx="10"/>
          </p:nvPr>
        </p:nvSpPr>
        <p:spPr>
          <a:xfrm>
            <a:off x="5562600" y="6513670"/>
            <a:ext cx="3002280" cy="274320"/>
          </a:xfrm>
        </p:spPr>
        <p:txBody>
          <a:bodyPr vert="horz" rtlCol="0"/>
          <a:lstStyle>
            <a:extLst/>
          </a:lstStyle>
          <a:p>
            <a:pPr>
              <a:defRPr/>
            </a:pPr>
            <a:endParaRPr lang="hr-HR"/>
          </a:p>
        </p:txBody>
      </p:sp>
      <p:sp>
        <p:nvSpPr>
          <p:cNvPr id="10" name="Rezervirano mjesto broja slajda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pPr>
              <a:defRPr/>
            </a:pPr>
            <a:fld id="{F7C36A2C-9B93-4182-BE6B-52A0EFFD29DD}" type="slidenum">
              <a:rPr lang="hr-HR" smtClean="0"/>
              <a:pPr>
                <a:defRPr/>
              </a:pPr>
              <a:t>‹#›</a:t>
            </a:fld>
            <a:endParaRPr lang="hr-HR"/>
          </a:p>
        </p:txBody>
      </p:sp>
      <p:sp>
        <p:nvSpPr>
          <p:cNvPr id="11" name="Rezervirano mjesto podnožja 10"/>
          <p:cNvSpPr>
            <a:spLocks noGrp="1"/>
          </p:cNvSpPr>
          <p:nvPr>
            <p:ph type="ftr" sz="quarter" idx="12"/>
          </p:nvPr>
        </p:nvSpPr>
        <p:spPr>
          <a:xfrm>
            <a:off x="1600200" y="6513670"/>
            <a:ext cx="3907464" cy="274320"/>
          </a:xfrm>
        </p:spPr>
        <p:txBody>
          <a:bodyPr vert="horz" rtlCol="0"/>
          <a:lstStyle>
            <a:extLst/>
          </a:lstStyle>
          <a:p>
            <a:pPr>
              <a:defRPr/>
            </a:pPr>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3040443" y="4724400"/>
            <a:ext cx="5486400" cy="664536"/>
          </a:xfrm>
        </p:spPr>
        <p:txBody>
          <a:bodyPr anchor="b"/>
          <a:lstStyle>
            <a:lvl1pPr marL="0" algn="r">
              <a:buNone/>
              <a:defRPr sz="2000" b="1"/>
            </a:lvl1pPr>
            <a:extLst/>
          </a:lstStyle>
          <a:p>
            <a:r>
              <a:rPr kumimoji="0" lang="hr-HR" smtClean="0"/>
              <a:t>Kliknite da biste uredili stil naslova matrice</a:t>
            </a:r>
            <a:endParaRPr kumimoji="0" lang="en-US"/>
          </a:p>
        </p:txBody>
      </p:sp>
      <p:sp>
        <p:nvSpPr>
          <p:cNvPr id="4" name="Rezervirano mjesto teksta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hr-HR" smtClean="0"/>
              <a:t>Kliknite da biste uredili stilove teksta matrice</a:t>
            </a:r>
          </a:p>
        </p:txBody>
      </p:sp>
      <p:sp>
        <p:nvSpPr>
          <p:cNvPr id="13" name="Rezervirano mjesto slike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hr-HR" smtClean="0">
                <a:solidFill>
                  <a:schemeClr val="lt1"/>
                </a:solidFill>
                <a:latin typeface="+mn-lt"/>
                <a:ea typeface="+mn-ea"/>
                <a:cs typeface="+mn-cs"/>
              </a:rPr>
              <a:t>Pritisnite ikonu za dodavanje slike</a:t>
            </a:r>
            <a:endParaRPr kumimoji="0" lang="en-US" dirty="0">
              <a:solidFill>
                <a:schemeClr val="lt1"/>
              </a:solidFill>
              <a:latin typeface="+mn-lt"/>
              <a:ea typeface="+mn-ea"/>
              <a:cs typeface="+mn-cs"/>
            </a:endParaRPr>
          </a:p>
        </p:txBody>
      </p:sp>
      <p:sp>
        <p:nvSpPr>
          <p:cNvPr id="8" name="Rezervirano mjesto datuma 7"/>
          <p:cNvSpPr>
            <a:spLocks noGrp="1"/>
          </p:cNvSpPr>
          <p:nvPr>
            <p:ph type="dt" sz="half" idx="10"/>
          </p:nvPr>
        </p:nvSpPr>
        <p:spPr>
          <a:xfrm>
            <a:off x="5562600" y="6509004"/>
            <a:ext cx="3002280" cy="274320"/>
          </a:xfrm>
        </p:spPr>
        <p:txBody>
          <a:bodyPr vert="horz" rtlCol="0"/>
          <a:lstStyle>
            <a:extLst/>
          </a:lstStyle>
          <a:p>
            <a:pPr>
              <a:defRPr/>
            </a:pPr>
            <a:endParaRPr lang="hr-HR"/>
          </a:p>
        </p:txBody>
      </p:sp>
      <p:sp>
        <p:nvSpPr>
          <p:cNvPr id="9" name="Rezervirano mjesto broja slajda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pPr>
              <a:defRPr/>
            </a:pPr>
            <a:fld id="{F7C36A2C-9B93-4182-BE6B-52A0EFFD29DD}" type="slidenum">
              <a:rPr lang="hr-HR" smtClean="0"/>
              <a:pPr>
                <a:defRPr/>
              </a:pPr>
              <a:t>‹#›</a:t>
            </a:fld>
            <a:endParaRPr lang="hr-HR"/>
          </a:p>
        </p:txBody>
      </p:sp>
      <p:sp>
        <p:nvSpPr>
          <p:cNvPr id="10" name="Rezervirano mjesto podnožja 9"/>
          <p:cNvSpPr>
            <a:spLocks noGrp="1"/>
          </p:cNvSpPr>
          <p:nvPr>
            <p:ph type="ftr" sz="quarter" idx="12"/>
          </p:nvPr>
        </p:nvSpPr>
        <p:spPr>
          <a:xfrm>
            <a:off x="1600200" y="6509004"/>
            <a:ext cx="3907464" cy="274320"/>
          </a:xfrm>
        </p:spPr>
        <p:txBody>
          <a:bodyPr vert="horz" rtlCol="0"/>
          <a:lstStyle>
            <a:extLst/>
          </a:lstStyle>
          <a:p>
            <a:pPr>
              <a:defRPr/>
            </a:pPr>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ravokutnik s dijagonalno zaobljenim kutom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Rezervirano mjesto podnožja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pPr>
              <a:defRPr/>
            </a:pPr>
            <a:endParaRPr lang="hr-HR"/>
          </a:p>
        </p:txBody>
      </p:sp>
      <p:sp>
        <p:nvSpPr>
          <p:cNvPr id="14" name="Rezervirano mjesto datuma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pPr>
              <a:defRPr/>
            </a:pPr>
            <a:endParaRPr lang="hr-HR"/>
          </a:p>
        </p:txBody>
      </p:sp>
      <p:sp>
        <p:nvSpPr>
          <p:cNvPr id="23" name="Rezervirano mjesto broja slajda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pPr>
              <a:defRPr/>
            </a:pPr>
            <a:fld id="{F7C36A2C-9B93-4182-BE6B-52A0EFFD29DD}" type="slidenum">
              <a:rPr lang="hr-HR" smtClean="0"/>
              <a:pPr>
                <a:defRPr/>
              </a:pPr>
              <a:t>‹#›</a:t>
            </a:fld>
            <a:endParaRPr lang="hr-HR"/>
          </a:p>
        </p:txBody>
      </p:sp>
      <p:sp>
        <p:nvSpPr>
          <p:cNvPr id="22" name="Rezervirano mjesto naslova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hr-HR" smtClean="0"/>
              <a:t>Kliknite da biste uredili stil naslova matrice</a:t>
            </a:r>
            <a:endParaRPr kumimoji="0" lang="en-US"/>
          </a:p>
        </p:txBody>
      </p:sp>
      <p:sp>
        <p:nvSpPr>
          <p:cNvPr id="13" name="Rezervirano mjesto teksta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hr-HR" smtClean="0"/>
              <a:t>Kliknite da biste uredili stilove teksta matrice</a:t>
            </a:r>
          </a:p>
          <a:p>
            <a:pPr lvl="1" eaLnBrk="1" latinLnBrk="0" hangingPunct="1"/>
            <a:r>
              <a:rPr kumimoji="0" lang="hr-HR" smtClean="0"/>
              <a:t>Druga razina</a:t>
            </a:r>
          </a:p>
          <a:p>
            <a:pPr lvl="2" eaLnBrk="1" latinLnBrk="0" hangingPunct="1"/>
            <a:r>
              <a:rPr kumimoji="0" lang="hr-HR" smtClean="0"/>
              <a:t>Treća razina</a:t>
            </a:r>
          </a:p>
          <a:p>
            <a:pPr lvl="3" eaLnBrk="1" latinLnBrk="0" hangingPunct="1"/>
            <a:r>
              <a:rPr kumimoji="0" lang="hr-HR" smtClean="0"/>
              <a:t>Četvrta razina</a:t>
            </a:r>
          </a:p>
          <a:p>
            <a:pPr lvl="4" eaLnBrk="1" latinLnBrk="0" hangingPunct="1"/>
            <a:r>
              <a:rPr kumimoji="0" lang="hr-HR" smtClean="0"/>
              <a:t>Peta razina</a:t>
            </a:r>
            <a:endParaRPr kumimoji="0" lang="en-US"/>
          </a:p>
        </p:txBody>
      </p:sp>
    </p:spTree>
  </p:cSld>
  <p:clrMap bg1="dk1" tx1="lt1" bg2="dk2" tx2="lt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hr-HR" smtClean="0"/>
              <a:t>UVOD U PRAVO DRUŠTAVA</a:t>
            </a:r>
          </a:p>
        </p:txBody>
      </p:sp>
      <p:sp>
        <p:nvSpPr>
          <p:cNvPr id="3075" name="Rectangle 3"/>
          <p:cNvSpPr>
            <a:spLocks noGrp="1" noChangeArrowheads="1"/>
          </p:cNvSpPr>
          <p:nvPr>
            <p:ph type="subTitle" idx="1"/>
          </p:nvPr>
        </p:nvSpPr>
        <p:spPr>
          <a:xfrm>
            <a:off x="4139952" y="3068960"/>
            <a:ext cx="4824536" cy="1752600"/>
          </a:xfrm>
        </p:spPr>
        <p:txBody>
          <a:bodyPr>
            <a:normAutofit fontScale="85000" lnSpcReduction="10000"/>
          </a:bodyPr>
          <a:lstStyle/>
          <a:p>
            <a:pPr algn="l" eaLnBrk="1" hangingPunct="1">
              <a:buFontTx/>
              <a:buChar char="-"/>
            </a:pPr>
            <a:r>
              <a:rPr lang="hr-HR" dirty="0" smtClean="0"/>
              <a:t> trgovac; trgovačka društva</a:t>
            </a:r>
          </a:p>
          <a:p>
            <a:pPr algn="l" eaLnBrk="1" hangingPunct="1">
              <a:buFontTx/>
              <a:buChar char="-"/>
            </a:pPr>
            <a:r>
              <a:rPr lang="hr-HR" dirty="0" smtClean="0"/>
              <a:t> podjela društava</a:t>
            </a:r>
          </a:p>
          <a:p>
            <a:pPr algn="l" eaLnBrk="1" hangingPunct="1">
              <a:buFontTx/>
              <a:buChar char="-"/>
            </a:pPr>
            <a:r>
              <a:rPr lang="hr-HR" dirty="0" smtClean="0"/>
              <a:t> preddruštvo</a:t>
            </a:r>
          </a:p>
          <a:p>
            <a:pPr algn="l" eaLnBrk="1" hangingPunct="1">
              <a:buFontTx/>
              <a:buChar char="-"/>
            </a:pPr>
            <a:r>
              <a:rPr lang="hr-HR" dirty="0" smtClean="0"/>
              <a:t> tvrtka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Text Placeholder 4"/>
          <p:cNvSpPr>
            <a:spLocks noGrp="1"/>
          </p:cNvSpPr>
          <p:nvPr>
            <p:ph type="body" idx="4294967295"/>
          </p:nvPr>
        </p:nvSpPr>
        <p:spPr>
          <a:xfrm>
            <a:off x="251520" y="1196752"/>
            <a:ext cx="4040188" cy="639762"/>
          </a:xfrm>
        </p:spPr>
        <p:txBody>
          <a:bodyPr anchor="b"/>
          <a:lstStyle/>
          <a:p>
            <a:pPr marL="0" indent="0">
              <a:buFont typeface="Wingdings" pitchFamily="2" charset="2"/>
              <a:buNone/>
            </a:pPr>
            <a:r>
              <a:rPr lang="hr-HR" sz="2400" b="1" dirty="0" smtClean="0"/>
              <a:t>DRUŠTVA OSOBA</a:t>
            </a:r>
            <a:endParaRPr lang="en-US" sz="2400" b="1" dirty="0" smtClean="0"/>
          </a:p>
        </p:txBody>
      </p:sp>
      <p:sp>
        <p:nvSpPr>
          <p:cNvPr id="70660" name="Content Placeholder 5"/>
          <p:cNvSpPr>
            <a:spLocks noGrp="1"/>
          </p:cNvSpPr>
          <p:nvPr>
            <p:ph sz="half" idx="4294967295"/>
          </p:nvPr>
        </p:nvSpPr>
        <p:spPr>
          <a:xfrm>
            <a:off x="251520" y="2132856"/>
            <a:ext cx="4040188" cy="3951288"/>
          </a:xfrm>
        </p:spPr>
        <p:txBody>
          <a:bodyPr/>
          <a:lstStyle/>
          <a:p>
            <a:r>
              <a:rPr lang="hr-HR" sz="2300" dirty="0" smtClean="0"/>
              <a:t>ortaštvo</a:t>
            </a:r>
          </a:p>
          <a:p>
            <a:r>
              <a:rPr lang="hr-HR" sz="2300" dirty="0" smtClean="0"/>
              <a:t>tajno društvo</a:t>
            </a:r>
          </a:p>
          <a:p>
            <a:r>
              <a:rPr lang="hr-HR" sz="2300" dirty="0" err="1" smtClean="0"/>
              <a:t>jtd</a:t>
            </a:r>
            <a:r>
              <a:rPr lang="hr-HR" sz="2300" dirty="0" smtClean="0"/>
              <a:t> i njegovo preddruštvo</a:t>
            </a:r>
          </a:p>
          <a:p>
            <a:r>
              <a:rPr lang="hr-HR" sz="2300" dirty="0" err="1" smtClean="0"/>
              <a:t>kd</a:t>
            </a:r>
            <a:r>
              <a:rPr lang="hr-HR" sz="2300" dirty="0" smtClean="0"/>
              <a:t> i njegovo preddruštvo</a:t>
            </a:r>
          </a:p>
          <a:p>
            <a:r>
              <a:rPr lang="hr-HR" sz="2300" dirty="0" smtClean="0"/>
              <a:t>GIU i njegovo preddruštvo</a:t>
            </a:r>
          </a:p>
          <a:p>
            <a:r>
              <a:rPr lang="hr-HR" sz="2300" dirty="0" smtClean="0"/>
              <a:t>zadruga i zadružni savez i njihova preddruštva</a:t>
            </a:r>
          </a:p>
          <a:p>
            <a:r>
              <a:rPr lang="hr-HR" sz="2300" dirty="0" smtClean="0"/>
              <a:t>udruga i njezino preddruštvo</a:t>
            </a:r>
          </a:p>
          <a:p>
            <a:endParaRPr lang="en-US" sz="2300" dirty="0" smtClean="0"/>
          </a:p>
        </p:txBody>
      </p:sp>
      <p:sp>
        <p:nvSpPr>
          <p:cNvPr id="70661" name="Text Placeholder 6"/>
          <p:cNvSpPr>
            <a:spLocks noGrp="1"/>
          </p:cNvSpPr>
          <p:nvPr>
            <p:ph type="body" sz="quarter" idx="4294967295"/>
          </p:nvPr>
        </p:nvSpPr>
        <p:spPr>
          <a:xfrm>
            <a:off x="5102225" y="1125538"/>
            <a:ext cx="4041775" cy="639762"/>
          </a:xfrm>
        </p:spPr>
        <p:txBody>
          <a:bodyPr anchor="b"/>
          <a:lstStyle/>
          <a:p>
            <a:pPr marL="0" indent="0">
              <a:buFont typeface="Wingdings" pitchFamily="2" charset="2"/>
              <a:buNone/>
            </a:pPr>
            <a:r>
              <a:rPr lang="hr-HR" sz="2400" b="1" smtClean="0"/>
              <a:t>DRUŠTVA KAPITALA</a:t>
            </a:r>
            <a:endParaRPr lang="en-US" sz="2400" b="1" smtClean="0"/>
          </a:p>
        </p:txBody>
      </p:sp>
      <p:sp>
        <p:nvSpPr>
          <p:cNvPr id="70662" name="Content Placeholder 7"/>
          <p:cNvSpPr>
            <a:spLocks noGrp="1"/>
          </p:cNvSpPr>
          <p:nvPr>
            <p:ph sz="quarter" idx="4294967295"/>
          </p:nvPr>
        </p:nvSpPr>
        <p:spPr>
          <a:xfrm>
            <a:off x="5102225" y="2174875"/>
            <a:ext cx="4041775" cy="3951288"/>
          </a:xfrm>
        </p:spPr>
        <p:txBody>
          <a:bodyPr/>
          <a:lstStyle/>
          <a:p>
            <a:r>
              <a:rPr lang="hr-HR" sz="2400" dirty="0" smtClean="0"/>
              <a:t>dd </a:t>
            </a:r>
            <a:r>
              <a:rPr lang="hr-HR" sz="2100" dirty="0" smtClean="0"/>
              <a:t>i njegovo preddruštvo</a:t>
            </a:r>
          </a:p>
          <a:p>
            <a:r>
              <a:rPr lang="hr-HR" sz="2100" dirty="0" smtClean="0"/>
              <a:t>doo i njegovo preddruštvo</a:t>
            </a:r>
          </a:p>
          <a:p>
            <a:r>
              <a:rPr lang="hr-HR" sz="2100" dirty="0" smtClean="0"/>
              <a:t>društvo za uzajamno osiguranje i njegovo preddruštvo</a:t>
            </a:r>
          </a:p>
          <a:p>
            <a:r>
              <a:rPr lang="hr-HR" sz="2100" dirty="0" smtClean="0"/>
              <a:t>kreditna unija i njezino preddruštvo</a:t>
            </a:r>
            <a:endParaRPr lang="en-US" sz="21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Text Placeholder 4"/>
          <p:cNvSpPr>
            <a:spLocks noGrp="1"/>
          </p:cNvSpPr>
          <p:nvPr>
            <p:ph type="body" idx="4294967295"/>
          </p:nvPr>
        </p:nvSpPr>
        <p:spPr>
          <a:xfrm>
            <a:off x="251520" y="1124744"/>
            <a:ext cx="4040188" cy="639762"/>
          </a:xfrm>
        </p:spPr>
        <p:txBody>
          <a:bodyPr anchor="b"/>
          <a:lstStyle/>
          <a:p>
            <a:pPr marL="0" indent="0">
              <a:buFont typeface="Wingdings" pitchFamily="2" charset="2"/>
              <a:buNone/>
            </a:pPr>
            <a:r>
              <a:rPr lang="hr-HR" sz="2400" b="1" dirty="0" smtClean="0"/>
              <a:t>TRGOVAČKA DRUŠTVA</a:t>
            </a:r>
            <a:endParaRPr lang="en-US" sz="2400" b="1" dirty="0" smtClean="0"/>
          </a:p>
        </p:txBody>
      </p:sp>
      <p:sp>
        <p:nvSpPr>
          <p:cNvPr id="72708" name="Content Placeholder 5"/>
          <p:cNvSpPr>
            <a:spLocks noGrp="1"/>
          </p:cNvSpPr>
          <p:nvPr>
            <p:ph sz="half" idx="4294967295"/>
          </p:nvPr>
        </p:nvSpPr>
        <p:spPr>
          <a:xfrm>
            <a:off x="179512" y="2060848"/>
            <a:ext cx="4040188" cy="3951288"/>
          </a:xfrm>
        </p:spPr>
        <p:txBody>
          <a:bodyPr/>
          <a:lstStyle/>
          <a:p>
            <a:r>
              <a:rPr lang="hr-HR" sz="2300" dirty="0" err="1" smtClean="0"/>
              <a:t>čl</a:t>
            </a:r>
            <a:r>
              <a:rPr lang="hr-HR" sz="2300" dirty="0" smtClean="0"/>
              <a:t>. 2. st. 2. ZTD-a</a:t>
            </a:r>
          </a:p>
          <a:p>
            <a:pPr marL="742950" lvl="1" indent="-285750"/>
            <a:endParaRPr lang="hr-HR" sz="2100" dirty="0" smtClean="0"/>
          </a:p>
          <a:p>
            <a:pPr marL="742950" lvl="1" indent="-285750"/>
            <a:r>
              <a:rPr lang="hr-HR" sz="2100" dirty="0" err="1" smtClean="0"/>
              <a:t>jtd</a:t>
            </a:r>
            <a:endParaRPr lang="hr-HR" sz="2100" dirty="0" smtClean="0"/>
          </a:p>
          <a:p>
            <a:pPr marL="742950" lvl="1" indent="-285750"/>
            <a:r>
              <a:rPr lang="hr-HR" sz="2100" dirty="0" err="1" smtClean="0"/>
              <a:t>kd</a:t>
            </a:r>
            <a:endParaRPr lang="hr-HR" sz="2100" dirty="0" smtClean="0"/>
          </a:p>
          <a:p>
            <a:pPr marL="742950" lvl="1" indent="-285750"/>
            <a:r>
              <a:rPr lang="hr-HR" sz="2100" dirty="0" smtClean="0"/>
              <a:t>dd</a:t>
            </a:r>
          </a:p>
          <a:p>
            <a:pPr marL="742950" lvl="1" indent="-285750"/>
            <a:r>
              <a:rPr lang="hr-HR" sz="2100" dirty="0" smtClean="0"/>
              <a:t>doo</a:t>
            </a:r>
          </a:p>
          <a:p>
            <a:pPr marL="742950" lvl="1" indent="-285750"/>
            <a:r>
              <a:rPr lang="hr-HR" sz="2100" dirty="0" smtClean="0"/>
              <a:t>GIU</a:t>
            </a:r>
          </a:p>
          <a:p>
            <a:endParaRPr lang="en-US" sz="2300" dirty="0" smtClean="0"/>
          </a:p>
        </p:txBody>
      </p:sp>
      <p:sp>
        <p:nvSpPr>
          <p:cNvPr id="72709" name="Text Placeholder 6"/>
          <p:cNvSpPr>
            <a:spLocks noGrp="1"/>
          </p:cNvSpPr>
          <p:nvPr>
            <p:ph type="body" sz="quarter" idx="4294967295"/>
          </p:nvPr>
        </p:nvSpPr>
        <p:spPr>
          <a:xfrm>
            <a:off x="5102225" y="1125538"/>
            <a:ext cx="4041775" cy="639762"/>
          </a:xfrm>
        </p:spPr>
        <p:txBody>
          <a:bodyPr anchor="b">
            <a:normAutofit fontScale="92500" lnSpcReduction="20000"/>
          </a:bodyPr>
          <a:lstStyle/>
          <a:p>
            <a:pPr marL="0" indent="0">
              <a:buFont typeface="Wingdings" pitchFamily="2" charset="2"/>
              <a:buNone/>
            </a:pPr>
            <a:r>
              <a:rPr lang="hr-HR" sz="2400" b="1" smtClean="0"/>
              <a:t>DRUŠTVA KOJA NISU TRGOVAČKA</a:t>
            </a:r>
            <a:endParaRPr lang="en-US" sz="2400" b="1" smtClean="0"/>
          </a:p>
        </p:txBody>
      </p:sp>
      <p:sp>
        <p:nvSpPr>
          <p:cNvPr id="72710" name="Content Placeholder 7"/>
          <p:cNvSpPr>
            <a:spLocks noGrp="1"/>
          </p:cNvSpPr>
          <p:nvPr>
            <p:ph sz="quarter" idx="4294967295"/>
          </p:nvPr>
        </p:nvSpPr>
        <p:spPr>
          <a:xfrm>
            <a:off x="5102225" y="2174875"/>
            <a:ext cx="4041775" cy="3951288"/>
          </a:xfrm>
        </p:spPr>
        <p:txBody>
          <a:bodyPr/>
          <a:lstStyle/>
          <a:p>
            <a:endParaRPr lang="hr-HR" sz="2100" smtClean="0"/>
          </a:p>
          <a:p>
            <a:endParaRPr lang="hr-HR" sz="2100" smtClean="0"/>
          </a:p>
          <a:p>
            <a:pPr marL="742950" lvl="1" indent="-285750"/>
            <a:r>
              <a:rPr lang="hr-HR" sz="1900" smtClean="0"/>
              <a:t>tajno društvo</a:t>
            </a:r>
          </a:p>
          <a:p>
            <a:pPr marL="742950" lvl="1" indent="-285750"/>
            <a:r>
              <a:rPr lang="hr-HR" sz="1900" smtClean="0"/>
              <a:t>ortaštvo</a:t>
            </a:r>
          </a:p>
          <a:p>
            <a:pPr marL="742950" lvl="1" indent="-285750"/>
            <a:r>
              <a:rPr lang="hr-HR" sz="1900" smtClean="0"/>
              <a:t>društvo za uzajamno osiguranje</a:t>
            </a:r>
          </a:p>
          <a:p>
            <a:pPr marL="742950" lvl="1" indent="-285750"/>
            <a:r>
              <a:rPr lang="hr-HR" sz="1900" smtClean="0"/>
              <a:t>kreditna unija</a:t>
            </a:r>
          </a:p>
          <a:p>
            <a:pPr marL="742950" lvl="1" indent="-285750"/>
            <a:r>
              <a:rPr lang="hr-HR" sz="1900" smtClean="0"/>
              <a:t>zadruga</a:t>
            </a:r>
          </a:p>
          <a:p>
            <a:pPr marL="742950" lvl="1" indent="-285750"/>
            <a:r>
              <a:rPr lang="hr-HR" sz="1900" smtClean="0"/>
              <a:t>zadružni savez</a:t>
            </a:r>
            <a:endParaRPr lang="en-US" sz="19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Text Placeholder 4"/>
          <p:cNvSpPr>
            <a:spLocks noGrp="1"/>
          </p:cNvSpPr>
          <p:nvPr>
            <p:ph type="body" idx="4294967295"/>
          </p:nvPr>
        </p:nvSpPr>
        <p:spPr>
          <a:xfrm>
            <a:off x="179512" y="1124744"/>
            <a:ext cx="4040188" cy="639762"/>
          </a:xfrm>
        </p:spPr>
        <p:txBody>
          <a:bodyPr anchor="b"/>
          <a:lstStyle/>
          <a:p>
            <a:pPr marL="0" indent="0">
              <a:buFont typeface="Wingdings" pitchFamily="2" charset="2"/>
              <a:buNone/>
            </a:pPr>
            <a:r>
              <a:rPr lang="hr-HR" sz="2400" b="1" dirty="0" smtClean="0"/>
              <a:t>UNUTARNJA DRUŠTVA</a:t>
            </a:r>
            <a:endParaRPr lang="en-US" sz="2400" b="1" dirty="0" smtClean="0"/>
          </a:p>
        </p:txBody>
      </p:sp>
      <p:sp>
        <p:nvSpPr>
          <p:cNvPr id="74756" name="Content Placeholder 5"/>
          <p:cNvSpPr>
            <a:spLocks noGrp="1"/>
          </p:cNvSpPr>
          <p:nvPr>
            <p:ph sz="half" idx="4294967295"/>
          </p:nvPr>
        </p:nvSpPr>
        <p:spPr>
          <a:xfrm>
            <a:off x="179512" y="2132856"/>
            <a:ext cx="4040188" cy="3951288"/>
          </a:xfrm>
        </p:spPr>
        <p:txBody>
          <a:bodyPr/>
          <a:lstStyle/>
          <a:p>
            <a:r>
              <a:rPr lang="hr-HR" sz="2300" dirty="0" smtClean="0"/>
              <a:t>djeluju samo između članova i ne ulaze u odnose prema trećima</a:t>
            </a:r>
          </a:p>
          <a:p>
            <a:r>
              <a:rPr lang="hr-HR" sz="2300" dirty="0" smtClean="0"/>
              <a:t>međusoban odnos članova</a:t>
            </a:r>
          </a:p>
          <a:p>
            <a:endParaRPr lang="hr-HR" sz="2300" dirty="0" smtClean="0"/>
          </a:p>
          <a:p>
            <a:r>
              <a:rPr lang="hr-HR" sz="2300" dirty="0" smtClean="0"/>
              <a:t>nikada nisu pravne osobe</a:t>
            </a:r>
          </a:p>
        </p:txBody>
      </p:sp>
      <p:sp>
        <p:nvSpPr>
          <p:cNvPr id="74757" name="Text Placeholder 6"/>
          <p:cNvSpPr>
            <a:spLocks noGrp="1"/>
          </p:cNvSpPr>
          <p:nvPr>
            <p:ph type="body" sz="quarter" idx="4294967295"/>
          </p:nvPr>
        </p:nvSpPr>
        <p:spPr>
          <a:xfrm>
            <a:off x="5102225" y="1125538"/>
            <a:ext cx="4041775" cy="639762"/>
          </a:xfrm>
        </p:spPr>
        <p:txBody>
          <a:bodyPr anchor="b"/>
          <a:lstStyle/>
          <a:p>
            <a:pPr marL="0" indent="0">
              <a:buFont typeface="Wingdings" pitchFamily="2" charset="2"/>
              <a:buNone/>
            </a:pPr>
            <a:r>
              <a:rPr lang="hr-HR" sz="2400" b="1" smtClean="0"/>
              <a:t>VANJSKA DRUŠTVA</a:t>
            </a:r>
            <a:endParaRPr lang="en-US" sz="2400" b="1" smtClean="0"/>
          </a:p>
        </p:txBody>
      </p:sp>
      <p:sp>
        <p:nvSpPr>
          <p:cNvPr id="74758" name="Content Placeholder 7"/>
          <p:cNvSpPr>
            <a:spLocks noGrp="1"/>
          </p:cNvSpPr>
          <p:nvPr>
            <p:ph sz="quarter" idx="4294967295"/>
          </p:nvPr>
        </p:nvSpPr>
        <p:spPr>
          <a:xfrm>
            <a:off x="5102225" y="2174875"/>
            <a:ext cx="4041775" cy="3951288"/>
          </a:xfrm>
        </p:spPr>
        <p:txBody>
          <a:bodyPr/>
          <a:lstStyle/>
          <a:p>
            <a:r>
              <a:rPr lang="hr-HR" sz="2100" smtClean="0"/>
              <a:t>društva koja ulaze u pravne odnose s trećim osobama</a:t>
            </a:r>
          </a:p>
          <a:p>
            <a:endParaRPr lang="hr-HR" sz="2100" smtClean="0"/>
          </a:p>
          <a:p>
            <a:r>
              <a:rPr lang="hr-HR" sz="2100" smtClean="0"/>
              <a:t>svako vanjsko društvo (u smislu nastupanja prema trećima) po svojoj je prirodi i unutarnje (u smislu da djeluje među članovima)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hr-HR" smtClean="0"/>
              <a:t>TRGOVAC POJEDINAC</a:t>
            </a:r>
          </a:p>
        </p:txBody>
      </p:sp>
      <p:sp>
        <p:nvSpPr>
          <p:cNvPr id="108547" name="Rectangle 3"/>
          <p:cNvSpPr>
            <a:spLocks noGrp="1" noChangeArrowheads="1"/>
          </p:cNvSpPr>
          <p:nvPr>
            <p:ph idx="1"/>
          </p:nvPr>
        </p:nvSpPr>
        <p:spPr/>
        <p:txBody>
          <a:bodyPr/>
          <a:lstStyle/>
          <a:p>
            <a:pPr>
              <a:lnSpc>
                <a:spcPct val="80000"/>
              </a:lnSpc>
            </a:pPr>
            <a:r>
              <a:rPr lang="hr-HR" sz="2800" smtClean="0"/>
              <a:t>Trgovac pojedinac je fizička osoba koja samostalno obavlja gospodarsku djelatnost u skladu s propisima o obrtu i upisana je u sudskom registru kao trgovac pojedinac. </a:t>
            </a:r>
          </a:p>
          <a:p>
            <a:pPr>
              <a:lnSpc>
                <a:spcPct val="80000"/>
              </a:lnSpc>
            </a:pPr>
            <a:r>
              <a:rPr lang="hr-HR" sz="2800" smtClean="0"/>
              <a:t>Fizička osoba koja posluje u skladu s propisima o obrtu </a:t>
            </a:r>
            <a:r>
              <a:rPr lang="hr-HR" sz="2800" u="sng" smtClean="0"/>
              <a:t>može tražiti</a:t>
            </a:r>
            <a:r>
              <a:rPr lang="hr-HR" sz="2800" smtClean="0"/>
              <a:t> da se upiše u sudski registar kao trgovac pojedinac ako njen godišnji prihod prelazi svotu od 2 milijuna kuna, a </a:t>
            </a:r>
            <a:r>
              <a:rPr lang="hr-HR" sz="2800" u="sng" smtClean="0"/>
              <a:t>dužna je zatražiti</a:t>
            </a:r>
            <a:r>
              <a:rPr lang="hr-HR" sz="2800" smtClean="0"/>
              <a:t> taj upis ako joj godišnji prihod prelazi svotu od 15 milijuna kuna. </a:t>
            </a:r>
          </a:p>
          <a:p>
            <a:pPr lvl="1">
              <a:lnSpc>
                <a:spcPct val="80000"/>
              </a:lnSpc>
            </a:pPr>
            <a:r>
              <a:rPr lang="hr-HR" sz="2400" smtClean="0"/>
              <a:t>čl. 3. st. 1. ZTD-a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hr-HR" smtClean="0"/>
              <a:t>TRGOVAC POJEDINAC</a:t>
            </a:r>
          </a:p>
        </p:txBody>
      </p:sp>
      <p:sp>
        <p:nvSpPr>
          <p:cNvPr id="110595" name="Rectangle 3"/>
          <p:cNvSpPr>
            <a:spLocks noGrp="1" noChangeArrowheads="1"/>
          </p:cNvSpPr>
          <p:nvPr>
            <p:ph idx="1"/>
          </p:nvPr>
        </p:nvSpPr>
        <p:spPr/>
        <p:txBody>
          <a:bodyPr/>
          <a:lstStyle/>
          <a:p>
            <a:r>
              <a:rPr lang="hr-HR" smtClean="0"/>
              <a:t>Svojstvo trgovca pojedinca stječe se upisom u sudski registar. </a:t>
            </a:r>
          </a:p>
          <a:p>
            <a:pPr lvl="1"/>
            <a:r>
              <a:rPr lang="hr-HR" smtClean="0"/>
              <a:t>čl. 3. st. 2 ZTD-a</a:t>
            </a:r>
          </a:p>
          <a:p>
            <a:endParaRPr lang="hr-HR" smtClean="0"/>
          </a:p>
          <a:p>
            <a:r>
              <a:rPr lang="hr-HR" smtClean="0"/>
              <a:t>Svojstvo trgovca pojedinca prestaje brisanjem iz sudskog registra. </a:t>
            </a:r>
          </a:p>
          <a:p>
            <a:pPr lvl="1"/>
            <a:r>
              <a:rPr lang="hr-HR" smtClean="0"/>
              <a:t>čl. 3. st. 7. ZTD-a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hr-HR" smtClean="0"/>
              <a:t>PREDDRUŠTVO</a:t>
            </a:r>
          </a:p>
        </p:txBody>
      </p:sp>
      <p:sp>
        <p:nvSpPr>
          <p:cNvPr id="12291" name="Rectangle 3"/>
          <p:cNvSpPr>
            <a:spLocks noGrp="1" noChangeArrowheads="1"/>
          </p:cNvSpPr>
          <p:nvPr>
            <p:ph idx="1"/>
          </p:nvPr>
        </p:nvSpPr>
        <p:spPr/>
        <p:txBody>
          <a:bodyPr/>
          <a:lstStyle/>
          <a:p>
            <a:pPr eaLnBrk="1" hangingPunct="1"/>
            <a:r>
              <a:rPr lang="hr-HR" smtClean="0"/>
              <a:t>Svojstvo trgovca pojedinca stječe se upisom u sudski registar. </a:t>
            </a:r>
          </a:p>
          <a:p>
            <a:pPr lvl="1" eaLnBrk="1" hangingPunct="1"/>
            <a:r>
              <a:rPr lang="hr-HR" smtClean="0"/>
              <a:t>čl. 3. st. 2. ZTD-a</a:t>
            </a:r>
          </a:p>
          <a:p>
            <a:pPr eaLnBrk="1" hangingPunct="1"/>
            <a:endParaRPr lang="hr-HR" smtClean="0"/>
          </a:p>
          <a:p>
            <a:pPr eaLnBrk="1" hangingPunct="1"/>
            <a:r>
              <a:rPr lang="hr-HR" smtClean="0"/>
              <a:t>Trgovačko društvo svojstvo pravne osobe stječe upisom u sudski registar. </a:t>
            </a:r>
          </a:p>
          <a:p>
            <a:pPr lvl="1" eaLnBrk="1" hangingPunct="1"/>
            <a:r>
              <a:rPr lang="hr-HR" smtClean="0"/>
              <a:t>čl. 4 ZTD-a</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hr-HR" smtClean="0"/>
              <a:t>PREDDRUŠTVO</a:t>
            </a:r>
          </a:p>
        </p:txBody>
      </p:sp>
      <p:sp>
        <p:nvSpPr>
          <p:cNvPr id="25603" name="Rectangle 3"/>
          <p:cNvSpPr>
            <a:spLocks noGrp="1" noChangeArrowheads="1"/>
          </p:cNvSpPr>
          <p:nvPr>
            <p:ph idx="1"/>
          </p:nvPr>
        </p:nvSpPr>
        <p:spPr/>
        <p:txBody>
          <a:bodyPr/>
          <a:lstStyle/>
          <a:p>
            <a:pPr eaLnBrk="1" hangingPunct="1"/>
            <a:r>
              <a:rPr lang="hr-HR" smtClean="0"/>
              <a:t>koje predradnje valja obaviti da bi moglo poslovati društvo pravna osoba?</a:t>
            </a:r>
          </a:p>
          <a:p>
            <a:pPr eaLnBrk="1" hangingPunct="1"/>
            <a:endParaRPr lang="hr-HR" smtClean="0"/>
          </a:p>
          <a:p>
            <a:pPr lvl="1" eaLnBrk="1" hangingPunct="1"/>
            <a:r>
              <a:rPr lang="hr-HR" smtClean="0"/>
              <a:t>kupnja ili zakup poslovnog prostora, nabava opreme, pribavljanje tehnologije, angažiranje osoblja, ugovori za energente i telekomunikacije, otvaranje računa, pribavljanje kredita, radnje reklamiranja...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blinds(horizontal)">
                                      <p:cBhvr>
                                        <p:cTn id="7" dur="500"/>
                                        <p:tgtEl>
                                          <p:spTgt spid="256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5603">
                                            <p:txEl>
                                              <p:pRg st="2" end="2"/>
                                            </p:txEl>
                                          </p:spTgt>
                                        </p:tgtEl>
                                        <p:attrNameLst>
                                          <p:attrName>style.visibility</p:attrName>
                                        </p:attrNameLst>
                                      </p:cBhvr>
                                      <p:to>
                                        <p:strVal val="visible"/>
                                      </p:to>
                                    </p:set>
                                    <p:animEffect transition="in" filter="blinds(horizontal)">
                                      <p:cBhvr>
                                        <p:cTn id="12" dur="500"/>
                                        <p:tgtEl>
                                          <p:spTgt spid="256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hr-HR" smtClean="0"/>
              <a:t>PREDDRUŠTVO</a:t>
            </a:r>
          </a:p>
        </p:txBody>
      </p:sp>
      <p:sp>
        <p:nvSpPr>
          <p:cNvPr id="14339" name="Rectangle 3"/>
          <p:cNvSpPr>
            <a:spLocks noGrp="1" noChangeArrowheads="1"/>
          </p:cNvSpPr>
          <p:nvPr>
            <p:ph idx="1"/>
          </p:nvPr>
        </p:nvSpPr>
        <p:spPr/>
        <p:txBody>
          <a:bodyPr/>
          <a:lstStyle/>
          <a:p>
            <a:pPr eaLnBrk="1" hangingPunct="1">
              <a:lnSpc>
                <a:spcPct val="90000"/>
              </a:lnSpc>
            </a:pPr>
            <a:r>
              <a:rPr lang="hr-HR" smtClean="0"/>
              <a:t>društvo koje postoji od sklapanja pravnog posla na kojemu se temelji društvo do njegova upisa u sudski registar</a:t>
            </a:r>
          </a:p>
          <a:p>
            <a:pPr eaLnBrk="1" hangingPunct="1">
              <a:lnSpc>
                <a:spcPct val="90000"/>
              </a:lnSpc>
            </a:pPr>
            <a:endParaRPr lang="hr-HR" smtClean="0"/>
          </a:p>
          <a:p>
            <a:pPr lvl="1" eaLnBrk="1" hangingPunct="1">
              <a:lnSpc>
                <a:spcPct val="90000"/>
              </a:lnSpc>
            </a:pPr>
            <a:r>
              <a:rPr lang="hr-HR" smtClean="0"/>
              <a:t>nije pravna osoba</a:t>
            </a:r>
          </a:p>
          <a:p>
            <a:pPr lvl="1" eaLnBrk="1" hangingPunct="1">
              <a:lnSpc>
                <a:spcPct val="90000"/>
              </a:lnSpc>
            </a:pPr>
            <a:r>
              <a:rPr lang="hr-HR" smtClean="0"/>
              <a:t>vanjsko društvo – djeluje prema trećima mada nije pravna osoba</a:t>
            </a:r>
          </a:p>
          <a:p>
            <a:pPr lvl="1" eaLnBrk="1" hangingPunct="1">
              <a:lnSpc>
                <a:spcPct val="90000"/>
              </a:lnSpc>
            </a:pPr>
            <a:r>
              <a:rPr lang="hr-HR" smtClean="0"/>
              <a:t>unutarnje društvo – pravni posao ima učinak među onima koji su ga sklopili</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hr-HR" smtClean="0"/>
              <a:t>PREDDRUŠTVO</a:t>
            </a:r>
          </a:p>
        </p:txBody>
      </p:sp>
      <p:sp>
        <p:nvSpPr>
          <p:cNvPr id="15363" name="Rectangle 3"/>
          <p:cNvSpPr>
            <a:spLocks noGrp="1" noChangeArrowheads="1"/>
          </p:cNvSpPr>
          <p:nvPr>
            <p:ph idx="1"/>
          </p:nvPr>
        </p:nvSpPr>
        <p:spPr/>
        <p:txBody>
          <a:bodyPr/>
          <a:lstStyle/>
          <a:p>
            <a:pPr eaLnBrk="1" hangingPunct="1">
              <a:lnSpc>
                <a:spcPct val="80000"/>
              </a:lnSpc>
            </a:pPr>
            <a:r>
              <a:rPr lang="hr-HR" sz="2800" smtClean="0"/>
              <a:t>javno trgovačko društvo</a:t>
            </a:r>
          </a:p>
          <a:p>
            <a:pPr lvl="1" eaLnBrk="1" hangingPunct="1">
              <a:lnSpc>
                <a:spcPct val="80000"/>
              </a:lnSpc>
            </a:pPr>
            <a:r>
              <a:rPr lang="hr-HR" sz="2400" smtClean="0"/>
              <a:t>ugovor o osnivanju društva (društveni ugovor)</a:t>
            </a:r>
          </a:p>
          <a:p>
            <a:pPr eaLnBrk="1" hangingPunct="1">
              <a:lnSpc>
                <a:spcPct val="80000"/>
              </a:lnSpc>
            </a:pPr>
            <a:r>
              <a:rPr lang="hr-HR" sz="2800" smtClean="0"/>
              <a:t>komanditno društvo</a:t>
            </a:r>
          </a:p>
          <a:p>
            <a:pPr lvl="1" eaLnBrk="1" hangingPunct="1">
              <a:lnSpc>
                <a:spcPct val="80000"/>
              </a:lnSpc>
            </a:pPr>
            <a:r>
              <a:rPr lang="hr-HR" sz="2400" smtClean="0"/>
              <a:t>ugovor (društveni ugovor)</a:t>
            </a:r>
          </a:p>
          <a:p>
            <a:pPr eaLnBrk="1" hangingPunct="1">
              <a:lnSpc>
                <a:spcPct val="80000"/>
              </a:lnSpc>
            </a:pPr>
            <a:r>
              <a:rPr lang="hr-HR" sz="2800" smtClean="0"/>
              <a:t>gospodarsko interesno udruženje</a:t>
            </a:r>
          </a:p>
          <a:p>
            <a:pPr lvl="1" eaLnBrk="1" hangingPunct="1">
              <a:lnSpc>
                <a:spcPct val="80000"/>
              </a:lnSpc>
            </a:pPr>
            <a:r>
              <a:rPr lang="hr-HR" sz="2400" smtClean="0"/>
              <a:t>ugovor o osnivanju</a:t>
            </a:r>
          </a:p>
          <a:p>
            <a:pPr eaLnBrk="1" hangingPunct="1">
              <a:lnSpc>
                <a:spcPct val="80000"/>
              </a:lnSpc>
            </a:pPr>
            <a:r>
              <a:rPr lang="hr-HR" sz="2800" smtClean="0"/>
              <a:t>dioničko društvo</a:t>
            </a:r>
          </a:p>
          <a:p>
            <a:pPr lvl="1" eaLnBrk="1" hangingPunct="1">
              <a:lnSpc>
                <a:spcPct val="80000"/>
              </a:lnSpc>
            </a:pPr>
            <a:r>
              <a:rPr lang="hr-HR" sz="2400" smtClean="0"/>
              <a:t>statut</a:t>
            </a:r>
          </a:p>
          <a:p>
            <a:pPr eaLnBrk="1" hangingPunct="1">
              <a:lnSpc>
                <a:spcPct val="80000"/>
              </a:lnSpc>
            </a:pPr>
            <a:r>
              <a:rPr lang="hr-HR" sz="2800" smtClean="0"/>
              <a:t>društvo s ograničenom odgovornošću</a:t>
            </a:r>
          </a:p>
          <a:p>
            <a:pPr lvl="1" eaLnBrk="1" hangingPunct="1">
              <a:lnSpc>
                <a:spcPct val="80000"/>
              </a:lnSpc>
            </a:pPr>
            <a:r>
              <a:rPr lang="hr-HR" sz="2400" smtClean="0"/>
              <a:t>društveni ugovor / izjava o osnivanju</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hr-HR" smtClean="0"/>
              <a:t>PREDDRUŠTVO</a:t>
            </a:r>
          </a:p>
        </p:txBody>
      </p:sp>
      <p:sp>
        <p:nvSpPr>
          <p:cNvPr id="16387" name="Rectangle 3"/>
          <p:cNvSpPr>
            <a:spLocks noGrp="1" noChangeArrowheads="1"/>
          </p:cNvSpPr>
          <p:nvPr>
            <p:ph idx="1"/>
          </p:nvPr>
        </p:nvSpPr>
        <p:spPr/>
        <p:txBody>
          <a:bodyPr/>
          <a:lstStyle/>
          <a:p>
            <a:pPr eaLnBrk="1" hangingPunct="1"/>
            <a:r>
              <a:rPr lang="hr-HR" smtClean="0"/>
              <a:t>Preddruštvo nastaje sklapanjem društvenog ugovora, odnosno usvajanjem statuta i preuzimanjem svih dionica od strane osnivača trgovačkog društva. Na odnos između osnivača prije upisa društva u sudski registar primjenjuju se društveni ugovor, odnosno statut. </a:t>
            </a:r>
          </a:p>
          <a:p>
            <a:pPr lvl="1" eaLnBrk="1" hangingPunct="1"/>
            <a:r>
              <a:rPr lang="hr-HR" smtClean="0"/>
              <a:t>čl. 6. st. 1. ZTD-a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hr-HR" smtClean="0"/>
              <a:t>POJAM TRGOVCA</a:t>
            </a:r>
            <a:endParaRPr lang="en-US" smtClean="0"/>
          </a:p>
        </p:txBody>
      </p:sp>
      <p:sp>
        <p:nvSpPr>
          <p:cNvPr id="3" name="Content Placeholder 2"/>
          <p:cNvSpPr>
            <a:spLocks noGrp="1"/>
          </p:cNvSpPr>
          <p:nvPr>
            <p:ph idx="1"/>
          </p:nvPr>
        </p:nvSpPr>
        <p:spPr/>
        <p:txBody>
          <a:bodyPr/>
          <a:lstStyle/>
          <a:p>
            <a:r>
              <a:rPr lang="hr-HR" smtClean="0"/>
              <a:t>Trgovac je, ako ovim Zakonom nije drugačije određeno, pravna ili fizička osoba koja samostalno trajno obavlja gospodarsku djelatnost radi ostvarivanja dobiti proizvodnjom, prometom robe ili pružanjem usluga na tržištu.</a:t>
            </a:r>
          </a:p>
          <a:p>
            <a:pPr lvl="1"/>
            <a:endParaRPr lang="hr-HR" smtClean="0"/>
          </a:p>
          <a:p>
            <a:pPr lvl="1"/>
            <a:r>
              <a:rPr lang="hr-HR" smtClean="0"/>
              <a:t>čl. 1. st. 1. ZTD-a</a:t>
            </a:r>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hr-HR" smtClean="0"/>
              <a:t>PREDDRUŠTVO</a:t>
            </a:r>
          </a:p>
        </p:txBody>
      </p:sp>
      <p:sp>
        <p:nvSpPr>
          <p:cNvPr id="17411" name="Rectangle 3"/>
          <p:cNvSpPr>
            <a:spLocks noGrp="1" noChangeArrowheads="1"/>
          </p:cNvSpPr>
          <p:nvPr>
            <p:ph idx="1"/>
          </p:nvPr>
        </p:nvSpPr>
        <p:spPr/>
        <p:txBody>
          <a:bodyPr/>
          <a:lstStyle/>
          <a:p>
            <a:pPr eaLnBrk="1" hangingPunct="1"/>
            <a:r>
              <a:rPr lang="hr-HR" smtClean="0"/>
              <a:t>cilj preddruštva </a:t>
            </a:r>
            <a:r>
              <a:rPr lang="hr-HR" smtClean="0">
                <a:cs typeface="Times New Roman" pitchFamily="18" charset="0"/>
              </a:rPr>
              <a:t>→ osnivanje društva pravne osobe</a:t>
            </a:r>
          </a:p>
          <a:p>
            <a:pPr eaLnBrk="1" hangingPunct="1"/>
            <a:endParaRPr lang="hr-HR" smtClean="0">
              <a:cs typeface="Times New Roman" pitchFamily="18" charset="0"/>
            </a:endParaRPr>
          </a:p>
          <a:p>
            <a:pPr eaLnBrk="1" hangingPunct="1"/>
            <a:r>
              <a:rPr lang="hr-HR" smtClean="0">
                <a:cs typeface="Times New Roman" pitchFamily="18" charset="0"/>
              </a:rPr>
              <a:t>gospodarska važnost preddruštva</a:t>
            </a:r>
          </a:p>
          <a:p>
            <a:pPr eaLnBrk="1" hangingPunct="1"/>
            <a:r>
              <a:rPr lang="hr-HR" smtClean="0">
                <a:cs typeface="Times New Roman" pitchFamily="18" charset="0"/>
              </a:rPr>
              <a:t>stvari i prava pri osnivanju društva unose se prije upisa društva u sudski registar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hr-HR" smtClean="0"/>
              <a:t>PREDDRUŠTVO</a:t>
            </a:r>
          </a:p>
        </p:txBody>
      </p:sp>
      <p:sp>
        <p:nvSpPr>
          <p:cNvPr id="18435" name="Rectangle 3"/>
          <p:cNvSpPr>
            <a:spLocks noGrp="1" noChangeArrowheads="1"/>
          </p:cNvSpPr>
          <p:nvPr>
            <p:ph idx="1"/>
          </p:nvPr>
        </p:nvSpPr>
        <p:spPr/>
        <p:txBody>
          <a:bodyPr/>
          <a:lstStyle/>
          <a:p>
            <a:pPr eaLnBrk="1" hangingPunct="1"/>
            <a:endParaRPr lang="hr-HR" sz="2800" smtClean="0"/>
          </a:p>
          <a:p>
            <a:pPr eaLnBrk="1" hangingPunct="1"/>
            <a:r>
              <a:rPr lang="hr-HR" sz="2800" smtClean="0"/>
              <a:t>Prava stečena u ime trgovačkog društva prije njegova upisa u sudski registar zajednička su nepodijeljena imovina osnivača. </a:t>
            </a:r>
          </a:p>
          <a:p>
            <a:pPr lvl="1" eaLnBrk="1" hangingPunct="1"/>
            <a:endParaRPr lang="hr-HR" sz="2400" smtClean="0"/>
          </a:p>
          <a:p>
            <a:pPr lvl="1" eaLnBrk="1" hangingPunct="1"/>
            <a:r>
              <a:rPr lang="hr-HR" sz="2400" smtClean="0"/>
              <a:t>čl. 6. st. 2. ZTD-a</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hr-HR" smtClean="0"/>
              <a:t>PREDDRUŠTVO</a:t>
            </a:r>
          </a:p>
        </p:txBody>
      </p:sp>
      <p:sp>
        <p:nvSpPr>
          <p:cNvPr id="19459" name="Rectangle 3"/>
          <p:cNvSpPr>
            <a:spLocks noGrp="1" noChangeArrowheads="1"/>
          </p:cNvSpPr>
          <p:nvPr>
            <p:ph idx="1"/>
          </p:nvPr>
        </p:nvSpPr>
        <p:spPr/>
        <p:txBody>
          <a:bodyPr/>
          <a:lstStyle/>
          <a:p>
            <a:pPr eaLnBrk="1" hangingPunct="1">
              <a:lnSpc>
                <a:spcPct val="90000"/>
              </a:lnSpc>
            </a:pPr>
            <a:r>
              <a:rPr lang="hr-HR" smtClean="0"/>
              <a:t>Upisom trgovačkoga društva u sudski registar preddruštvo prestaje. Prava stečena i obveze preuzete djelovanjem preddruštva u ime trgovačkoga društva prava su i obveze trgovačkoga društva.</a:t>
            </a:r>
          </a:p>
          <a:p>
            <a:pPr lvl="1" eaLnBrk="1" hangingPunct="1">
              <a:lnSpc>
                <a:spcPct val="90000"/>
              </a:lnSpc>
            </a:pPr>
            <a:r>
              <a:rPr lang="hr-HR" smtClean="0"/>
              <a:t>čl. 6. st. 2. ZTD-a</a:t>
            </a:r>
          </a:p>
          <a:p>
            <a:pPr eaLnBrk="1" hangingPunct="1">
              <a:lnSpc>
                <a:spcPct val="90000"/>
              </a:lnSpc>
            </a:pPr>
            <a:r>
              <a:rPr lang="hr-HR" smtClean="0"/>
              <a:t>AUTOMATIZAM </a:t>
            </a:r>
            <a:r>
              <a:rPr lang="hr-HR" smtClean="0">
                <a:cs typeface="Times New Roman" pitchFamily="18" charset="0"/>
              </a:rPr>
              <a:t>→ ugovor sklapa preddruštvo u ime budućeg društva pravne osobe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hr-HR" smtClean="0"/>
              <a:t>PREDDRUŠTVO</a:t>
            </a:r>
          </a:p>
        </p:txBody>
      </p:sp>
      <p:sp>
        <p:nvSpPr>
          <p:cNvPr id="20483" name="Rectangle 3"/>
          <p:cNvSpPr>
            <a:spLocks noGrp="1" noChangeArrowheads="1"/>
          </p:cNvSpPr>
          <p:nvPr>
            <p:ph idx="1"/>
          </p:nvPr>
        </p:nvSpPr>
        <p:spPr/>
        <p:txBody>
          <a:bodyPr/>
          <a:lstStyle/>
          <a:p>
            <a:pPr eaLnBrk="1" hangingPunct="1">
              <a:lnSpc>
                <a:spcPct val="90000"/>
              </a:lnSpc>
            </a:pPr>
            <a:r>
              <a:rPr lang="hr-HR" smtClean="0"/>
              <a:t>može li netko preuzeti obvezu u svoje ime, ali za račun budućega društva (dakle tako da nakon upisa društva u sudski registar ono stupi na mjesto dužnika)?</a:t>
            </a:r>
          </a:p>
          <a:p>
            <a:pPr lvl="1" eaLnBrk="1" hangingPunct="1">
              <a:lnSpc>
                <a:spcPct val="90000"/>
              </a:lnSpc>
            </a:pPr>
            <a:r>
              <a:rPr lang="hr-HR" smtClean="0"/>
              <a:t>bi li preddruštvo moglo tako preuzeti obvezu?</a:t>
            </a:r>
          </a:p>
          <a:p>
            <a:pPr eaLnBrk="1" hangingPunct="1">
              <a:lnSpc>
                <a:spcPct val="90000"/>
              </a:lnSpc>
            </a:pPr>
            <a:r>
              <a:rPr lang="hr-HR" smtClean="0">
                <a:cs typeface="Times New Roman" pitchFamily="18" charset="0"/>
              </a:rPr>
              <a:t>može li netko steći određeno pravo u svoje ime, a za račun budućega društva?</a:t>
            </a:r>
          </a:p>
          <a:p>
            <a:pPr lvl="1" eaLnBrk="1" hangingPunct="1">
              <a:lnSpc>
                <a:spcPct val="90000"/>
              </a:lnSpc>
            </a:pPr>
            <a:r>
              <a:rPr lang="hr-HR" smtClean="0">
                <a:cs typeface="Times New Roman" pitchFamily="18" charset="0"/>
              </a:rPr>
              <a:t>može li preddruštvo steći pravo u svoje ime a za račun budućega društva?</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hr-HR" smtClean="0"/>
              <a:t>PREDDRUŠTVO</a:t>
            </a:r>
          </a:p>
        </p:txBody>
      </p:sp>
      <p:sp>
        <p:nvSpPr>
          <p:cNvPr id="21507" name="Rectangle 3"/>
          <p:cNvSpPr>
            <a:spLocks noGrp="1" noChangeArrowheads="1"/>
          </p:cNvSpPr>
          <p:nvPr>
            <p:ph idx="1"/>
          </p:nvPr>
        </p:nvSpPr>
        <p:spPr/>
        <p:txBody>
          <a:bodyPr/>
          <a:lstStyle/>
          <a:p>
            <a:pPr eaLnBrk="1" hangingPunct="1"/>
            <a:r>
              <a:rPr lang="hr-HR" sz="2800" smtClean="0"/>
              <a:t> Preuzmu li se ugovorom sklopljenim s vjerovnikom za trgovačko društvo obveze tako da ono nakon upisa u sudski registar stupi na mjesto dužnika, za takvo preuzimanje obveze nije potrebna suglasnost vjerovnika, ako se obveza preuzima u roku od tri mjeseca od upisa u sudski registar i ako društvo ili dužnik u tome roku to priopće vjerovniku. </a:t>
            </a:r>
          </a:p>
          <a:p>
            <a:pPr lvl="1" eaLnBrk="1" hangingPunct="1"/>
            <a:endParaRPr lang="hr-HR" sz="2400" smtClean="0"/>
          </a:p>
          <a:p>
            <a:pPr lvl="1" eaLnBrk="1" hangingPunct="1"/>
            <a:r>
              <a:rPr lang="hr-HR" sz="2400" smtClean="0"/>
              <a:t>čl. 6. st. 4. ZTD-a</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hr-HR" smtClean="0"/>
              <a:t>PREDDRUŠTVO</a:t>
            </a:r>
          </a:p>
        </p:txBody>
      </p:sp>
      <p:sp>
        <p:nvSpPr>
          <p:cNvPr id="22531" name="Rectangle 3"/>
          <p:cNvSpPr>
            <a:spLocks noGrp="1" noChangeArrowheads="1"/>
          </p:cNvSpPr>
          <p:nvPr>
            <p:ph idx="1"/>
          </p:nvPr>
        </p:nvSpPr>
        <p:spPr/>
        <p:txBody>
          <a:bodyPr/>
          <a:lstStyle/>
          <a:p>
            <a:pPr eaLnBrk="1" hangingPunct="1"/>
            <a:r>
              <a:rPr lang="hr-HR" sz="2800" smtClean="0"/>
              <a:t>Za obveze koje se preuzmu u ime trgovačkog društva prije njegova upisa u sudski registar, odgovaraju onaj tko ih je preuzeo u ime društva i osnivači. Preuzme li ih više osoba, one odgovaraju solidarno i neograničeno cijelom svojom imovinom. </a:t>
            </a:r>
          </a:p>
          <a:p>
            <a:pPr lvl="1" eaLnBrk="1" hangingPunct="1"/>
            <a:r>
              <a:rPr lang="hr-HR" sz="2400" smtClean="0"/>
              <a:t>čl. 6. st. 2. ZTD-a</a:t>
            </a:r>
          </a:p>
          <a:p>
            <a:pPr lvl="1" eaLnBrk="1" hangingPunct="1"/>
            <a:endParaRPr lang="hr-HR" sz="2400" smtClean="0"/>
          </a:p>
          <a:p>
            <a:pPr eaLnBrk="1" hangingPunct="1"/>
            <a:r>
              <a:rPr lang="hr-HR" sz="2800" smtClean="0"/>
              <a:t>solidarno jamstvo</a:t>
            </a:r>
          </a:p>
          <a:p>
            <a:pPr eaLnBrk="1" hangingPunct="1"/>
            <a:r>
              <a:rPr lang="hr-HR" sz="2800" smtClean="0"/>
              <a:t>akcesorna odgovornost</a:t>
            </a:r>
            <a:endParaRPr lang="hr-HR" sz="2400" smtClean="0"/>
          </a:p>
          <a:p>
            <a:pPr lvl="1" eaLnBrk="1" hangingPunct="1"/>
            <a:endParaRPr lang="hr-HR" sz="24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hr-HR" smtClean="0"/>
              <a:t>PREDDRUŠTVO</a:t>
            </a:r>
          </a:p>
        </p:txBody>
      </p:sp>
      <p:sp>
        <p:nvSpPr>
          <p:cNvPr id="23555" name="Rectangle 3"/>
          <p:cNvSpPr>
            <a:spLocks noGrp="1" noChangeArrowheads="1"/>
          </p:cNvSpPr>
          <p:nvPr>
            <p:ph idx="1"/>
          </p:nvPr>
        </p:nvSpPr>
        <p:spPr/>
        <p:txBody>
          <a:bodyPr/>
          <a:lstStyle/>
          <a:p>
            <a:pPr eaLnBrk="1" hangingPunct="1"/>
            <a:endParaRPr lang="hr-HR" sz="2800" smtClean="0"/>
          </a:p>
          <a:p>
            <a:pPr eaLnBrk="1" hangingPunct="1"/>
            <a:r>
              <a:rPr lang="hr-HR" sz="2800" smtClean="0"/>
              <a:t>Ako se u ime trgovačkoga društva poduzmu poslovi prije nego što se ono upiše u sudski registar pa u vrijeme upisa društva u taj registar njegova imovina bude manja od onoga kako je to određeno u društvenom ugovoru, odnosno statutu ili u izjavi o osnivanju društva, osnivači su dužni u korist društva uplatiti iznos koji nedostaje.</a:t>
            </a:r>
          </a:p>
          <a:p>
            <a:pPr lvl="1" eaLnBrk="1" hangingPunct="1"/>
            <a:r>
              <a:rPr lang="hr-HR" sz="2400" smtClean="0"/>
              <a:t>čl. 6. st. 5. ZTD-a</a:t>
            </a:r>
          </a:p>
          <a:p>
            <a:pPr lvl="1" eaLnBrk="1" hangingPunct="1"/>
            <a:endParaRPr lang="hr-HR" sz="2400" smtClean="0"/>
          </a:p>
          <a:p>
            <a:pPr lvl="1" eaLnBrk="1" hangingPunct="1"/>
            <a:endParaRPr lang="hr-HR" sz="240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pPr eaLnBrk="1" hangingPunct="1"/>
            <a:r>
              <a:rPr lang="hr-HR" smtClean="0"/>
              <a:t>PRESTANAK PREDDRUŠTVA</a:t>
            </a:r>
          </a:p>
        </p:txBody>
      </p:sp>
      <p:sp>
        <p:nvSpPr>
          <p:cNvPr id="24579" name="Rectangle 3"/>
          <p:cNvSpPr>
            <a:spLocks noGrp="1" noChangeArrowheads="1"/>
          </p:cNvSpPr>
          <p:nvPr>
            <p:ph idx="1"/>
          </p:nvPr>
        </p:nvSpPr>
        <p:spPr/>
        <p:txBody>
          <a:bodyPr/>
          <a:lstStyle/>
          <a:p>
            <a:pPr eaLnBrk="1" hangingPunct="1"/>
            <a:r>
              <a:rPr lang="hr-HR" smtClean="0"/>
              <a:t>Razlozi za prestanak preddruštva:</a:t>
            </a:r>
          </a:p>
          <a:p>
            <a:pPr lvl="1" eaLnBrk="1" hangingPunct="1"/>
            <a:endParaRPr lang="hr-HR" sz="2000" smtClean="0"/>
          </a:p>
          <a:p>
            <a:pPr lvl="1" eaLnBrk="1" hangingPunct="1"/>
            <a:r>
              <a:rPr lang="hr-HR" smtClean="0"/>
              <a:t>upis društva pravne osobe u sudski registar</a:t>
            </a:r>
          </a:p>
          <a:p>
            <a:pPr lvl="1" eaLnBrk="1" hangingPunct="1"/>
            <a:r>
              <a:rPr lang="hr-HR" smtClean="0"/>
              <a:t>odluka članova o odustajanju od osnivanja društva pravne osobe</a:t>
            </a:r>
          </a:p>
          <a:p>
            <a:pPr lvl="1" eaLnBrk="1" hangingPunct="1"/>
            <a:r>
              <a:rPr lang="hr-HR" smtClean="0"/>
              <a:t>pravomoćna odluka suda kojom se odbija upis društva pravne osobe u sudski registar</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pPr eaLnBrk="1" hangingPunct="1"/>
            <a:r>
              <a:rPr lang="hr-HR" sz="3800" smtClean="0"/>
              <a:t>DRUŠTVA KAPITALA KOJE OSNIVA JEDNA OSOBA</a:t>
            </a:r>
          </a:p>
        </p:txBody>
      </p:sp>
      <p:sp>
        <p:nvSpPr>
          <p:cNvPr id="25603" name="Rectangle 3"/>
          <p:cNvSpPr>
            <a:spLocks noGrp="1" noChangeArrowheads="1"/>
          </p:cNvSpPr>
          <p:nvPr>
            <p:ph idx="1"/>
          </p:nvPr>
        </p:nvSpPr>
        <p:spPr/>
        <p:txBody>
          <a:bodyPr/>
          <a:lstStyle/>
          <a:p>
            <a:pPr eaLnBrk="1" hangingPunct="1"/>
            <a:r>
              <a:rPr lang="hr-HR" smtClean="0"/>
              <a:t>društva koja može osnovati samo jedna osoba</a:t>
            </a:r>
          </a:p>
          <a:p>
            <a:pPr eaLnBrk="1" hangingPunct="1"/>
            <a:endParaRPr lang="hr-HR" smtClean="0"/>
          </a:p>
          <a:p>
            <a:pPr eaLnBrk="1" hangingPunct="1"/>
            <a:r>
              <a:rPr lang="hr-HR" smtClean="0"/>
              <a:t>može li osnivač unijeti ulog u društvo uplatom preddruštvu koje čini ta ista osoba kao jedini osnivač?</a:t>
            </a:r>
          </a:p>
          <a:p>
            <a:pPr lvl="1" eaLnBrk="1" hangingPunct="1"/>
            <a:r>
              <a:rPr lang="hr-HR" smtClean="0"/>
              <a:t>postoji li preddruštvo društava (kapitala) koje osniva samo jedna osoba?</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fontScale="90000"/>
          </a:bodyPr>
          <a:lstStyle/>
          <a:p>
            <a:pPr eaLnBrk="1" hangingPunct="1"/>
            <a:r>
              <a:rPr lang="hr-HR" sz="3600" smtClean="0"/>
              <a:t>DRUŠTVO KOJE NASTAJE PRIJE PREDDRUŠTVA</a:t>
            </a:r>
            <a:endParaRPr lang="en-US" sz="3600" smtClean="0"/>
          </a:p>
        </p:txBody>
      </p:sp>
      <p:sp>
        <p:nvSpPr>
          <p:cNvPr id="26627" name="Content Placeholder 2"/>
          <p:cNvSpPr>
            <a:spLocks noGrp="1"/>
          </p:cNvSpPr>
          <p:nvPr>
            <p:ph idx="1"/>
          </p:nvPr>
        </p:nvSpPr>
        <p:spPr/>
        <p:txBody>
          <a:bodyPr/>
          <a:lstStyle/>
          <a:p>
            <a:pPr eaLnBrk="1" hangingPunct="1"/>
            <a:r>
              <a:rPr lang="hr-HR" smtClean="0"/>
              <a:t>je li moguće da budući osnivači društva sklope ugovor o tome kako će osnovati društvo pravnu osobu prije nego li sklope pravni posao na kojemu će se temeljiti novo društvo pravna osoba?</a:t>
            </a:r>
          </a:p>
          <a:p>
            <a:pPr lvl="1" eaLnBrk="1" hangingPunct="1"/>
            <a:r>
              <a:rPr lang="hr-HR" smtClean="0"/>
              <a:t>samo jedan osnivač?</a:t>
            </a:r>
          </a:p>
          <a:p>
            <a:pPr lvl="1" eaLnBrk="1" hangingPunct="1"/>
            <a:r>
              <a:rPr lang="hr-HR" smtClean="0"/>
              <a:t>predugovor kojim se ugovorne strane obvezuju sklopiti ugovor o osnivanju društva pravne osobe?</a:t>
            </a:r>
          </a:p>
          <a:p>
            <a:pPr lvl="1" eaLnBrk="1" hangingPunct="1"/>
            <a:endParaRPr lang="hr-HR" smtClean="0"/>
          </a:p>
          <a:p>
            <a:pPr lvl="1" eaLnBrk="1" hangingPunct="1"/>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hr-HR" smtClean="0"/>
              <a:t>POJAM TRGOVCA</a:t>
            </a:r>
            <a:endParaRPr lang="en-US" smtClean="0"/>
          </a:p>
        </p:txBody>
      </p:sp>
      <p:sp>
        <p:nvSpPr>
          <p:cNvPr id="3" name="Content Placeholder 2"/>
          <p:cNvSpPr>
            <a:spLocks noGrp="1"/>
          </p:cNvSpPr>
          <p:nvPr>
            <p:ph idx="1"/>
          </p:nvPr>
        </p:nvSpPr>
        <p:spPr/>
        <p:txBody>
          <a:bodyPr/>
          <a:lstStyle/>
          <a:p>
            <a:r>
              <a:rPr lang="hr-HR" smtClean="0"/>
              <a:t>Zašto je važno znati tko je trgovac?</a:t>
            </a:r>
          </a:p>
          <a:p>
            <a:endParaRPr lang="hr-HR" smtClean="0"/>
          </a:p>
          <a:p>
            <a:r>
              <a:rPr lang="en-US" smtClean="0"/>
              <a:t>Trgovački ugovori, prema ovom Zakonu, jesu ugovori što ih sklapaju trgovci među sobom u obavljanju djelatnosti koje čine predmet poslovanja barem jednoga od njih ili su u vezi s obavljanjem tih djelatnosti.</a:t>
            </a:r>
            <a:endParaRPr lang="hr-HR" smtClean="0"/>
          </a:p>
          <a:p>
            <a:pPr lvl="1"/>
            <a:r>
              <a:rPr lang="hr-HR" smtClean="0"/>
              <a:t>čl. 14. st. 2. ZOO-a</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hr-HR" smtClean="0"/>
              <a:t>TVRTKA</a:t>
            </a:r>
          </a:p>
        </p:txBody>
      </p:sp>
      <p:sp>
        <p:nvSpPr>
          <p:cNvPr id="64515" name="Rectangle 3"/>
          <p:cNvSpPr>
            <a:spLocks noGrp="1" noChangeArrowheads="1"/>
          </p:cNvSpPr>
          <p:nvPr>
            <p:ph idx="1"/>
          </p:nvPr>
        </p:nvSpPr>
        <p:spPr/>
        <p:txBody>
          <a:bodyPr/>
          <a:lstStyle/>
          <a:p>
            <a:endParaRPr lang="hr-HR" smtClean="0"/>
          </a:p>
          <a:p>
            <a:r>
              <a:rPr lang="hr-HR" smtClean="0"/>
              <a:t>Tvrtka je ime pod kojim trgovačko društvo posluje i pod kojim sudjeluje u pravnom prometu. </a:t>
            </a:r>
          </a:p>
          <a:p>
            <a:pPr lvl="1"/>
            <a:endParaRPr lang="hr-HR" smtClean="0"/>
          </a:p>
          <a:p>
            <a:pPr lvl="1"/>
            <a:r>
              <a:rPr lang="hr-HR" smtClean="0"/>
              <a:t>čl. 11. st. 1. ZTD-a</a:t>
            </a:r>
          </a:p>
          <a:p>
            <a:endParaRPr lang="hr-HR"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normAutofit fontScale="90000"/>
          </a:bodyPr>
          <a:lstStyle/>
          <a:p>
            <a:r>
              <a:rPr lang="hr-HR" sz="4000" smtClean="0"/>
              <a:t>Obvezni sastojci tvrtke (čl. 13 ZTD-a)</a:t>
            </a:r>
          </a:p>
        </p:txBody>
      </p:sp>
      <p:sp>
        <p:nvSpPr>
          <p:cNvPr id="68611" name="Rectangle 3"/>
          <p:cNvSpPr>
            <a:spLocks noGrp="1" noChangeArrowheads="1"/>
          </p:cNvSpPr>
          <p:nvPr>
            <p:ph idx="1"/>
          </p:nvPr>
        </p:nvSpPr>
        <p:spPr/>
        <p:txBody>
          <a:bodyPr/>
          <a:lstStyle/>
          <a:p>
            <a:endParaRPr lang="hr-HR" smtClean="0"/>
          </a:p>
          <a:p>
            <a:r>
              <a:rPr lang="hr-HR" smtClean="0"/>
              <a:t>naznaka kojom se pobliže obilježava ime društva</a:t>
            </a:r>
          </a:p>
          <a:p>
            <a:r>
              <a:rPr lang="hr-HR" smtClean="0"/>
              <a:t>naznaka predmeta poslovanja</a:t>
            </a:r>
          </a:p>
          <a:p>
            <a:r>
              <a:rPr lang="hr-HR" smtClean="0"/>
              <a:t>oznaka koja upućuje na tip društva</a:t>
            </a:r>
          </a:p>
          <a:p>
            <a:r>
              <a:rPr lang="hr-HR" smtClean="0"/>
              <a:t>oznaka posebnog stanja (ako se društvo u njemu nalazi)</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hr-HR" smtClean="0"/>
              <a:t>Fakultativni sastojci tvrtke</a:t>
            </a:r>
          </a:p>
        </p:txBody>
      </p:sp>
      <p:sp>
        <p:nvSpPr>
          <p:cNvPr id="76803" name="Rectangle 3"/>
          <p:cNvSpPr>
            <a:spLocks noGrp="1" noChangeArrowheads="1"/>
          </p:cNvSpPr>
          <p:nvPr>
            <p:ph idx="1"/>
          </p:nvPr>
        </p:nvSpPr>
        <p:spPr/>
        <p:txBody>
          <a:bodyPr/>
          <a:lstStyle/>
          <a:p>
            <a:pPr>
              <a:lnSpc>
                <a:spcPct val="90000"/>
              </a:lnSpc>
            </a:pPr>
            <a:r>
              <a:rPr lang="hr-HR" smtClean="0"/>
              <a:t>Ako je u tvrtki sadržano ime člana trgovačkoga društva koje je jednako ranije upisanoj tvrtki drugoga društva ili imenu druge osobe sadržanome u ranije upisanoj tvrtki drugoga društva, u tvrtku koja se kasnije upisuje moraju se unijeti dodaci kojima se osigurava da se te tvrtke jasno razlikuju.</a:t>
            </a:r>
          </a:p>
          <a:p>
            <a:pPr lvl="1">
              <a:lnSpc>
                <a:spcPct val="90000"/>
              </a:lnSpc>
            </a:pPr>
            <a:r>
              <a:rPr lang="hr-HR" smtClean="0"/>
              <a:t>čl. 14. st. 3. ZTD-a</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hr-HR" smtClean="0"/>
              <a:t>Skraćena tvrtka – čl. 19</a:t>
            </a:r>
          </a:p>
        </p:txBody>
      </p:sp>
      <p:sp>
        <p:nvSpPr>
          <p:cNvPr id="81923" name="Rectangle 3"/>
          <p:cNvSpPr>
            <a:spLocks noGrp="1" noChangeArrowheads="1"/>
          </p:cNvSpPr>
          <p:nvPr>
            <p:ph idx="1"/>
          </p:nvPr>
        </p:nvSpPr>
        <p:spPr/>
        <p:txBody>
          <a:bodyPr/>
          <a:lstStyle/>
          <a:p>
            <a:r>
              <a:rPr lang="hr-HR" sz="2800" smtClean="0"/>
              <a:t>INA-INDUSTRIJA NAFTE, d.d. </a:t>
            </a:r>
          </a:p>
          <a:p>
            <a:pPr lvl="1"/>
            <a:r>
              <a:rPr lang="hr-HR" sz="2400" smtClean="0"/>
              <a:t>INA, d.d.</a:t>
            </a:r>
          </a:p>
          <a:p>
            <a:r>
              <a:rPr lang="hr-HR" sz="2800" smtClean="0"/>
              <a:t>JAMBO PROMET, društvo s ograničenom odgovornošću za proizvodnju, trgovinu i usluge </a:t>
            </a:r>
          </a:p>
          <a:p>
            <a:pPr lvl="1"/>
            <a:r>
              <a:rPr lang="hr-HR" sz="2400" smtClean="0"/>
              <a:t>JAMBO PROMET d.o.o.</a:t>
            </a:r>
          </a:p>
          <a:p>
            <a:r>
              <a:rPr lang="hr-HR" sz="2800" smtClean="0"/>
              <a:t>SUNČANI HVAR dioničko društvo za hotelijerstvo, ugostiteljstvo i turizam </a:t>
            </a:r>
          </a:p>
          <a:p>
            <a:pPr lvl="1"/>
            <a:r>
              <a:rPr lang="hr-HR" sz="2400" smtClean="0"/>
              <a:t>SUNČANI HVAR d.d. </a:t>
            </a:r>
          </a:p>
          <a:p>
            <a:endParaRPr lang="hr-HR" sz="28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1923">
                                            <p:txEl>
                                              <p:pRg st="0" end="0"/>
                                            </p:txEl>
                                          </p:spTgt>
                                        </p:tgtEl>
                                        <p:attrNameLst>
                                          <p:attrName>style.visibility</p:attrName>
                                        </p:attrNameLst>
                                      </p:cBhvr>
                                      <p:to>
                                        <p:strVal val="visible"/>
                                      </p:to>
                                    </p:set>
                                    <p:animEffect transition="in" filter="blinds(horizontal)">
                                      <p:cBhvr>
                                        <p:cTn id="7" dur="500"/>
                                        <p:tgtEl>
                                          <p:spTgt spid="8192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81923">
                                            <p:txEl>
                                              <p:pRg st="2" end="2"/>
                                            </p:txEl>
                                          </p:spTgt>
                                        </p:tgtEl>
                                        <p:attrNameLst>
                                          <p:attrName>style.visibility</p:attrName>
                                        </p:attrNameLst>
                                      </p:cBhvr>
                                      <p:to>
                                        <p:strVal val="visible"/>
                                      </p:to>
                                    </p:set>
                                    <p:animEffect transition="in" filter="blinds(horizontal)">
                                      <p:cBhvr>
                                        <p:cTn id="10" dur="500"/>
                                        <p:tgtEl>
                                          <p:spTgt spid="81923">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81923">
                                            <p:txEl>
                                              <p:pRg st="4" end="4"/>
                                            </p:txEl>
                                          </p:spTgt>
                                        </p:tgtEl>
                                        <p:attrNameLst>
                                          <p:attrName>style.visibility</p:attrName>
                                        </p:attrNameLst>
                                      </p:cBhvr>
                                      <p:to>
                                        <p:strVal val="visible"/>
                                      </p:to>
                                    </p:set>
                                    <p:animEffect transition="in" filter="blinds(horizontal)">
                                      <p:cBhvr>
                                        <p:cTn id="13" dur="500"/>
                                        <p:tgtEl>
                                          <p:spTgt spid="8192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81923">
                                            <p:txEl>
                                              <p:pRg st="1" end="1"/>
                                            </p:txEl>
                                          </p:spTgt>
                                        </p:tgtEl>
                                        <p:attrNameLst>
                                          <p:attrName>style.visibility</p:attrName>
                                        </p:attrNameLst>
                                      </p:cBhvr>
                                      <p:to>
                                        <p:strVal val="visible"/>
                                      </p:to>
                                    </p:set>
                                    <p:animEffect transition="in" filter="blinds(horizontal)">
                                      <p:cBhvr>
                                        <p:cTn id="18" dur="500"/>
                                        <p:tgtEl>
                                          <p:spTgt spid="8192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81923">
                                            <p:txEl>
                                              <p:pRg st="3" end="3"/>
                                            </p:txEl>
                                          </p:spTgt>
                                        </p:tgtEl>
                                        <p:attrNameLst>
                                          <p:attrName>style.visibility</p:attrName>
                                        </p:attrNameLst>
                                      </p:cBhvr>
                                      <p:to>
                                        <p:strVal val="visible"/>
                                      </p:to>
                                    </p:set>
                                    <p:animEffect transition="in" filter="blinds(horizontal)">
                                      <p:cBhvr>
                                        <p:cTn id="23" dur="500"/>
                                        <p:tgtEl>
                                          <p:spTgt spid="8192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81923">
                                            <p:txEl>
                                              <p:pRg st="5" end="5"/>
                                            </p:txEl>
                                          </p:spTgt>
                                        </p:tgtEl>
                                        <p:attrNameLst>
                                          <p:attrName>style.visibility</p:attrName>
                                        </p:attrNameLst>
                                      </p:cBhvr>
                                      <p:to>
                                        <p:strVal val="visible"/>
                                      </p:to>
                                    </p:set>
                                    <p:animEffect transition="in" filter="blinds(horizontal)">
                                      <p:cBhvr>
                                        <p:cTn id="28" dur="500"/>
                                        <p:tgtEl>
                                          <p:spTgt spid="819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hr-HR" smtClean="0"/>
              <a:t>TVRTKA</a:t>
            </a:r>
          </a:p>
        </p:txBody>
      </p:sp>
      <p:sp>
        <p:nvSpPr>
          <p:cNvPr id="114691" name="Rectangle 3"/>
          <p:cNvSpPr>
            <a:spLocks noGrp="1" noChangeArrowheads="1"/>
          </p:cNvSpPr>
          <p:nvPr>
            <p:ph idx="1"/>
          </p:nvPr>
        </p:nvSpPr>
        <p:spPr/>
        <p:txBody>
          <a:bodyPr/>
          <a:lstStyle/>
          <a:p>
            <a:r>
              <a:rPr lang="hr-HR" smtClean="0"/>
              <a:t>HRVATSKI SABOR, dioničko društvo za posredovanje u prometu nekretnina</a:t>
            </a:r>
          </a:p>
          <a:p>
            <a:r>
              <a:rPr lang="hr-HR" smtClean="0"/>
              <a:t>UJEDINJENI NARODI, društvo s ograničenom odgovornošću za izvoz i uvoz robe vojne namjene</a:t>
            </a:r>
          </a:p>
          <a:p>
            <a:r>
              <a:rPr lang="hr-HR" smtClean="0"/>
              <a:t>SEVERINA VUČKOVIĆ, društvo s ograničenom odgovornošću za proizvodnju eksplozivnih tvari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4691">
                                            <p:txEl>
                                              <p:pRg st="0" end="0"/>
                                            </p:txEl>
                                          </p:spTgt>
                                        </p:tgtEl>
                                        <p:attrNameLst>
                                          <p:attrName>style.visibility</p:attrName>
                                        </p:attrNameLst>
                                      </p:cBhvr>
                                      <p:to>
                                        <p:strVal val="visible"/>
                                      </p:to>
                                    </p:set>
                                    <p:animEffect transition="in" filter="blinds(horizontal)">
                                      <p:cBhvr>
                                        <p:cTn id="7" dur="500"/>
                                        <p:tgtEl>
                                          <p:spTgt spid="1146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4691">
                                            <p:txEl>
                                              <p:pRg st="1" end="1"/>
                                            </p:txEl>
                                          </p:spTgt>
                                        </p:tgtEl>
                                        <p:attrNameLst>
                                          <p:attrName>style.visibility</p:attrName>
                                        </p:attrNameLst>
                                      </p:cBhvr>
                                      <p:to>
                                        <p:strVal val="visible"/>
                                      </p:to>
                                    </p:set>
                                    <p:animEffect transition="in" filter="blinds(horizontal)">
                                      <p:cBhvr>
                                        <p:cTn id="12" dur="500"/>
                                        <p:tgtEl>
                                          <p:spTgt spid="1146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4691">
                                            <p:txEl>
                                              <p:pRg st="2" end="2"/>
                                            </p:txEl>
                                          </p:spTgt>
                                        </p:tgtEl>
                                        <p:attrNameLst>
                                          <p:attrName>style.visibility</p:attrName>
                                        </p:attrNameLst>
                                      </p:cBhvr>
                                      <p:to>
                                        <p:strVal val="visible"/>
                                      </p:to>
                                    </p:set>
                                    <p:animEffect transition="in" filter="blinds(horizontal)">
                                      <p:cBhvr>
                                        <p:cTn id="17" dur="500"/>
                                        <p:tgtEl>
                                          <p:spTgt spid="1146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hr-HR" smtClean="0"/>
              <a:t>TVRTKA</a:t>
            </a:r>
          </a:p>
        </p:txBody>
      </p:sp>
      <p:sp>
        <p:nvSpPr>
          <p:cNvPr id="116739" name="Rectangle 3"/>
          <p:cNvSpPr>
            <a:spLocks noGrp="1" noChangeArrowheads="1"/>
          </p:cNvSpPr>
          <p:nvPr>
            <p:ph idx="1"/>
          </p:nvPr>
        </p:nvSpPr>
        <p:spPr/>
        <p:txBody>
          <a:bodyPr/>
          <a:lstStyle/>
          <a:p>
            <a:pPr>
              <a:lnSpc>
                <a:spcPct val="90000"/>
              </a:lnSpc>
            </a:pPr>
            <a:r>
              <a:rPr lang="hr-HR" sz="2800" smtClean="0"/>
              <a:t>MODNI MAČAK &amp; KOMPANJONI, društvo s ograničenom odgovornošću za proizvodnju kompresora i ventilatora </a:t>
            </a:r>
          </a:p>
          <a:p>
            <a:pPr>
              <a:lnSpc>
                <a:spcPct val="90000"/>
              </a:lnSpc>
            </a:pPr>
            <a:r>
              <a:rPr lang="hr-HR" sz="2800" smtClean="0"/>
              <a:t>VATROSLAV LISINSKI, dioničko društvo za proizvodnju vatrostalnih zdjela i protupožarnih aparata</a:t>
            </a:r>
          </a:p>
          <a:p>
            <a:pPr>
              <a:lnSpc>
                <a:spcPct val="90000"/>
              </a:lnSpc>
            </a:pPr>
            <a:r>
              <a:rPr lang="en-US" sz="2800" smtClean="0">
                <a:cs typeface="Times New Roman" pitchFamily="18" charset="0"/>
              </a:rPr>
              <a:t>[</a:t>
            </a:r>
            <a:r>
              <a:rPr lang="hr-HR" sz="2800" i="1" smtClean="0">
                <a:cs typeface="Times New Roman" pitchFamily="18" charset="0"/>
              </a:rPr>
              <a:t>ime i prezime studenta u prvoj klupi do prozora</a:t>
            </a:r>
            <a:r>
              <a:rPr lang="en-US" sz="2800" smtClean="0">
                <a:cs typeface="Times New Roman" pitchFamily="18" charset="0"/>
              </a:rPr>
              <a:t>]</a:t>
            </a:r>
            <a:r>
              <a:rPr lang="hr-HR" sz="2800" smtClean="0"/>
              <a:t>, društvo s ograničenom odgovornošću za skladištenje opasnog otpada i trgovinu na veliko ostacima i otpadom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6739">
                                            <p:txEl>
                                              <p:pRg st="0" end="0"/>
                                            </p:txEl>
                                          </p:spTgt>
                                        </p:tgtEl>
                                        <p:attrNameLst>
                                          <p:attrName>style.visibility</p:attrName>
                                        </p:attrNameLst>
                                      </p:cBhvr>
                                      <p:to>
                                        <p:strVal val="visible"/>
                                      </p:to>
                                    </p:set>
                                    <p:animEffect transition="in" filter="blinds(horizontal)">
                                      <p:cBhvr>
                                        <p:cTn id="7" dur="500"/>
                                        <p:tgtEl>
                                          <p:spTgt spid="1167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6739">
                                            <p:txEl>
                                              <p:pRg st="1" end="1"/>
                                            </p:txEl>
                                          </p:spTgt>
                                        </p:tgtEl>
                                        <p:attrNameLst>
                                          <p:attrName>style.visibility</p:attrName>
                                        </p:attrNameLst>
                                      </p:cBhvr>
                                      <p:to>
                                        <p:strVal val="visible"/>
                                      </p:to>
                                    </p:set>
                                    <p:animEffect transition="in" filter="blinds(horizontal)">
                                      <p:cBhvr>
                                        <p:cTn id="12" dur="500"/>
                                        <p:tgtEl>
                                          <p:spTgt spid="1167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6739">
                                            <p:txEl>
                                              <p:pRg st="2" end="2"/>
                                            </p:txEl>
                                          </p:spTgt>
                                        </p:tgtEl>
                                        <p:attrNameLst>
                                          <p:attrName>style.visibility</p:attrName>
                                        </p:attrNameLst>
                                      </p:cBhvr>
                                      <p:to>
                                        <p:strVal val="visible"/>
                                      </p:to>
                                    </p:set>
                                    <p:animEffect transition="in" filter="blinds(horizontal)">
                                      <p:cBhvr>
                                        <p:cTn id="17" dur="500"/>
                                        <p:tgtEl>
                                          <p:spTgt spid="1167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hr-HR" smtClean="0"/>
              <a:t>TVRTKA</a:t>
            </a:r>
          </a:p>
        </p:txBody>
      </p:sp>
      <p:sp>
        <p:nvSpPr>
          <p:cNvPr id="66563" name="Rectangle 3"/>
          <p:cNvSpPr>
            <a:spLocks noGrp="1" noChangeArrowheads="1"/>
          </p:cNvSpPr>
          <p:nvPr>
            <p:ph idx="1"/>
          </p:nvPr>
        </p:nvSpPr>
        <p:spPr/>
        <p:txBody>
          <a:bodyPr/>
          <a:lstStyle/>
          <a:p>
            <a:pPr>
              <a:lnSpc>
                <a:spcPct val="90000"/>
              </a:lnSpc>
            </a:pPr>
            <a:r>
              <a:rPr lang="hr-HR" smtClean="0"/>
              <a:t>načelo istinitosti (čl. 12 ZTD-a)</a:t>
            </a:r>
          </a:p>
          <a:p>
            <a:pPr>
              <a:lnSpc>
                <a:spcPct val="90000"/>
              </a:lnSpc>
            </a:pPr>
            <a:r>
              <a:rPr lang="hr-HR" smtClean="0"/>
              <a:t>načelo jedinstvenosti (čl. 22 ZTD-a)</a:t>
            </a:r>
          </a:p>
          <a:p>
            <a:pPr>
              <a:lnSpc>
                <a:spcPct val="90000"/>
              </a:lnSpc>
            </a:pPr>
            <a:r>
              <a:rPr lang="hr-HR" smtClean="0"/>
              <a:t>načelo zakonitosti (čl. 28 ZTD-a)</a:t>
            </a:r>
          </a:p>
          <a:p>
            <a:pPr>
              <a:lnSpc>
                <a:spcPct val="90000"/>
              </a:lnSpc>
            </a:pPr>
            <a:r>
              <a:rPr lang="hr-HR" smtClean="0"/>
              <a:t>načelo različitosti (čl. 14 ZTD-a)</a:t>
            </a:r>
          </a:p>
          <a:p>
            <a:pPr>
              <a:lnSpc>
                <a:spcPct val="90000"/>
              </a:lnSpc>
            </a:pPr>
            <a:r>
              <a:rPr lang="hr-HR" smtClean="0"/>
              <a:t>načelo isključivosti (čl. 29 ZTD-a)</a:t>
            </a:r>
          </a:p>
          <a:p>
            <a:pPr>
              <a:lnSpc>
                <a:spcPct val="90000"/>
              </a:lnSpc>
            </a:pPr>
            <a:r>
              <a:rPr lang="hr-HR" smtClean="0"/>
              <a:t>načelo prvenstva (čl. 30 ZTD-a)</a:t>
            </a:r>
          </a:p>
          <a:p>
            <a:pPr>
              <a:lnSpc>
                <a:spcPct val="90000"/>
              </a:lnSpc>
            </a:pPr>
            <a:r>
              <a:rPr lang="hr-HR" smtClean="0"/>
              <a:t>načelo javnosti (čl. 21 ZTD-a)</a:t>
            </a:r>
          </a:p>
          <a:p>
            <a:pPr>
              <a:lnSpc>
                <a:spcPct val="90000"/>
              </a:lnSpc>
            </a:pPr>
            <a:r>
              <a:rPr lang="hr-HR" smtClean="0"/>
              <a:t>načelo stalnosti (čl. 17 ZTD-a)</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normAutofit fontScale="90000"/>
          </a:bodyPr>
          <a:lstStyle/>
          <a:p>
            <a:r>
              <a:rPr lang="hr-HR" dirty="0" smtClean="0"/>
              <a:t>Načelo isključivosti – </a:t>
            </a:r>
            <a:r>
              <a:rPr lang="hr-HR" dirty="0" err="1" smtClean="0"/>
              <a:t>čl</a:t>
            </a:r>
            <a:r>
              <a:rPr lang="hr-HR" dirty="0" smtClean="0"/>
              <a:t>. 29 ZTD-a</a:t>
            </a:r>
          </a:p>
        </p:txBody>
      </p:sp>
      <p:sp>
        <p:nvSpPr>
          <p:cNvPr id="83971" name="Rectangle 3"/>
          <p:cNvSpPr>
            <a:spLocks noGrp="1" noChangeArrowheads="1"/>
          </p:cNvSpPr>
          <p:nvPr>
            <p:ph idx="1"/>
          </p:nvPr>
        </p:nvSpPr>
        <p:spPr/>
        <p:txBody>
          <a:bodyPr/>
          <a:lstStyle/>
          <a:p>
            <a:r>
              <a:rPr lang="hr-HR" dirty="0" smtClean="0"/>
              <a:t>sud pazi po </a:t>
            </a:r>
            <a:r>
              <a:rPr lang="hr-HR" u="sng" dirty="0" smtClean="0"/>
              <a:t>službenoj dužnosti</a:t>
            </a:r>
            <a:r>
              <a:rPr lang="hr-HR" dirty="0" smtClean="0"/>
              <a:t>:</a:t>
            </a:r>
          </a:p>
          <a:p>
            <a:pPr lvl="1"/>
            <a:r>
              <a:rPr lang="hr-HR" dirty="0" smtClean="0"/>
              <a:t>da se u sudski registar ne upiše tvrtka koja je jednaka ranije upisanoj tvrtki</a:t>
            </a:r>
          </a:p>
          <a:p>
            <a:pPr lvl="1"/>
            <a:r>
              <a:rPr lang="hr-HR" dirty="0" smtClean="0"/>
              <a:t>da se u sudski registar ne upiše tvrtka koja se jasno ne razlikuje od ranije upisane tvrtke</a:t>
            </a:r>
          </a:p>
          <a:p>
            <a:pPr lvl="2"/>
            <a:r>
              <a:rPr lang="hr-HR" dirty="0" smtClean="0"/>
              <a:t>v. načelo različitosti - </a:t>
            </a:r>
            <a:r>
              <a:rPr lang="hr-HR" dirty="0" err="1" smtClean="0"/>
              <a:t>čl</a:t>
            </a:r>
            <a:r>
              <a:rPr lang="hr-HR" dirty="0" smtClean="0"/>
              <a:t>. 14 ZTD-a</a:t>
            </a:r>
          </a:p>
          <a:p>
            <a:pPr lvl="2"/>
            <a:r>
              <a:rPr lang="hr-HR" dirty="0" smtClean="0"/>
              <a:t>kriterij razlike koja bi u </a:t>
            </a:r>
            <a:r>
              <a:rPr lang="hr-HR" i="1" dirty="0" smtClean="0"/>
              <a:t>uobičajenom prometu </a:t>
            </a:r>
            <a:r>
              <a:rPr lang="hr-HR" dirty="0" smtClean="0"/>
              <a:t>spriječila zamjenu</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normAutofit fontScale="90000"/>
          </a:bodyPr>
          <a:lstStyle/>
          <a:p>
            <a:r>
              <a:rPr lang="hr-HR" sz="4000" smtClean="0"/>
              <a:t>Zaštita prava imatelja ranije prijavljene tvrtke – čl. 31 ZTD-a</a:t>
            </a:r>
          </a:p>
        </p:txBody>
      </p:sp>
      <p:sp>
        <p:nvSpPr>
          <p:cNvPr id="86019" name="Rectangle 3"/>
          <p:cNvSpPr>
            <a:spLocks noGrp="1" noChangeArrowheads="1"/>
          </p:cNvSpPr>
          <p:nvPr>
            <p:ph idx="1"/>
          </p:nvPr>
        </p:nvSpPr>
        <p:spPr/>
        <p:txBody>
          <a:bodyPr/>
          <a:lstStyle/>
          <a:p>
            <a:pPr>
              <a:lnSpc>
                <a:spcPct val="80000"/>
              </a:lnSpc>
            </a:pPr>
            <a:r>
              <a:rPr lang="hr-HR" sz="2400" smtClean="0"/>
              <a:t>Trgovac kome druga osoba</a:t>
            </a:r>
          </a:p>
          <a:p>
            <a:pPr>
              <a:lnSpc>
                <a:spcPct val="80000"/>
              </a:lnSpc>
            </a:pPr>
            <a:r>
              <a:rPr lang="hr-HR" sz="2400" smtClean="0"/>
              <a:t>upotrebom ili upisom iste ili slične tvrtke, koja je upisana u sudski registar istoga ili drugoga suda, </a:t>
            </a:r>
          </a:p>
          <a:p>
            <a:pPr lvl="1">
              <a:lnSpc>
                <a:spcPct val="80000"/>
              </a:lnSpc>
            </a:pPr>
            <a:r>
              <a:rPr lang="hr-HR" sz="2000" smtClean="0"/>
              <a:t>vrijeđa njegova prava ili ugrožava njegov položaj u tržišnoj utakmici ili </a:t>
            </a:r>
          </a:p>
          <a:p>
            <a:pPr lvl="1">
              <a:lnSpc>
                <a:spcPct val="80000"/>
              </a:lnSpc>
            </a:pPr>
            <a:r>
              <a:rPr lang="hr-HR" sz="2000" smtClean="0"/>
              <a:t>postoji opasnost da njegova prava i položaj u tržišnoj utakmici budu povrijeđeni, odnosno ugroženi ili </a:t>
            </a:r>
          </a:p>
          <a:p>
            <a:pPr lvl="1">
              <a:lnSpc>
                <a:spcPct val="80000"/>
              </a:lnSpc>
            </a:pPr>
            <a:r>
              <a:rPr lang="hr-HR" sz="2000" smtClean="0"/>
              <a:t>se druga osoba upotrebom tvrtke nepovlasno koristi njegovim poslovnim ugledom ili ga prisvaja, </a:t>
            </a:r>
          </a:p>
          <a:p>
            <a:pPr>
              <a:lnSpc>
                <a:spcPct val="80000"/>
              </a:lnSpc>
            </a:pPr>
            <a:r>
              <a:rPr lang="hr-HR" sz="2400" smtClean="0"/>
              <a:t>može tužbom zahtijevati </a:t>
            </a:r>
          </a:p>
          <a:p>
            <a:pPr lvl="1">
              <a:lnSpc>
                <a:spcPct val="80000"/>
              </a:lnSpc>
            </a:pPr>
            <a:r>
              <a:rPr lang="hr-HR" sz="2000" smtClean="0"/>
              <a:t>da druga osoba prestane upotrebljavati tu tvrtku, </a:t>
            </a:r>
          </a:p>
          <a:p>
            <a:pPr lvl="1">
              <a:lnSpc>
                <a:spcPct val="80000"/>
              </a:lnSpc>
            </a:pPr>
            <a:r>
              <a:rPr lang="hr-HR" sz="2000" smtClean="0"/>
              <a:t>da se tvrtka te druge osobe izbriše iz sudskog registra, te </a:t>
            </a:r>
          </a:p>
          <a:p>
            <a:pPr lvl="1">
              <a:lnSpc>
                <a:spcPct val="80000"/>
              </a:lnSpc>
            </a:pPr>
            <a:r>
              <a:rPr lang="hr-HR" sz="2000" smtClean="0"/>
              <a:t>da ju se obveže da nadoknadi štetu pričinjenu upotrebom tvrtke</a:t>
            </a:r>
            <a:r>
              <a:rPr lang="hr-HR" sz="2400" smtClean="0"/>
              <a:t>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hr-HR" smtClean="0"/>
              <a:t>ZAŠTITA TVRTKE</a:t>
            </a:r>
          </a:p>
        </p:txBody>
      </p:sp>
      <p:sp>
        <p:nvSpPr>
          <p:cNvPr id="88067" name="Rectangle 3"/>
          <p:cNvSpPr>
            <a:spLocks noGrp="1" noChangeArrowheads="1"/>
          </p:cNvSpPr>
          <p:nvPr>
            <p:ph idx="1"/>
          </p:nvPr>
        </p:nvSpPr>
        <p:spPr/>
        <p:txBody>
          <a:bodyPr/>
          <a:lstStyle/>
          <a:p>
            <a:r>
              <a:rPr lang="hr-HR" smtClean="0"/>
              <a:t>usporedi zaštitu iz čl. 29 i čl. 31</a:t>
            </a:r>
          </a:p>
          <a:p>
            <a:pPr lvl="1"/>
            <a:endParaRPr lang="hr-HR" smtClean="0"/>
          </a:p>
          <a:p>
            <a:pPr lvl="1"/>
            <a:r>
              <a:rPr lang="hr-HR" smtClean="0"/>
              <a:t>koja ograničenja postoje kada sud zaštitu pruža po službenoj dužnosti?</a:t>
            </a:r>
          </a:p>
          <a:p>
            <a:pPr lvl="1"/>
            <a:r>
              <a:rPr lang="hr-HR" smtClean="0"/>
              <a:t>je li zaštita koju sud ne pruža po službenoj dužnosti sveobuhvatnija od one koju pruža po službenoj dužnosti?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ctr"/>
            <a:r>
              <a:rPr lang="hr-HR" smtClean="0"/>
              <a:t>TRGOVAČKI UGOVOR</a:t>
            </a:r>
            <a:endParaRPr lang="en-US" smtClean="0"/>
          </a:p>
        </p:txBody>
      </p:sp>
      <p:sp>
        <p:nvSpPr>
          <p:cNvPr id="6147" name="Text Placeholder 3"/>
          <p:cNvSpPr>
            <a:spLocks noGrp="1"/>
          </p:cNvSpPr>
          <p:nvPr>
            <p:ph type="body" idx="1"/>
          </p:nvPr>
        </p:nvSpPr>
        <p:spPr/>
        <p:txBody>
          <a:bodyPr/>
          <a:lstStyle/>
          <a:p>
            <a:pPr algn="ctr"/>
            <a:r>
              <a:rPr lang="hr-HR" smtClean="0"/>
              <a:t>Čl. 25. st. 2. ZOO 78</a:t>
            </a:r>
            <a:endParaRPr lang="en-US" smtClean="0"/>
          </a:p>
        </p:txBody>
      </p:sp>
      <p:sp>
        <p:nvSpPr>
          <p:cNvPr id="6149" name="Text Placeholder 5"/>
          <p:cNvSpPr>
            <a:spLocks noGrp="1"/>
          </p:cNvSpPr>
          <p:nvPr>
            <p:ph type="body" sz="half" idx="3"/>
          </p:nvPr>
        </p:nvSpPr>
        <p:spPr/>
        <p:txBody>
          <a:bodyPr/>
          <a:lstStyle/>
          <a:p>
            <a:pPr algn="ctr"/>
            <a:r>
              <a:rPr lang="hr-HR" smtClean="0"/>
              <a:t>Čl. 14. st. 2. ZOO 05</a:t>
            </a:r>
            <a:endParaRPr lang="en-US" smtClean="0"/>
          </a:p>
        </p:txBody>
      </p:sp>
      <p:sp>
        <p:nvSpPr>
          <p:cNvPr id="6148" name="Content Placeholder 4"/>
          <p:cNvSpPr>
            <a:spLocks noGrp="1"/>
          </p:cNvSpPr>
          <p:nvPr>
            <p:ph sz="quarter" idx="2"/>
          </p:nvPr>
        </p:nvSpPr>
        <p:spPr/>
        <p:txBody>
          <a:bodyPr>
            <a:normAutofit lnSpcReduction="10000"/>
          </a:bodyPr>
          <a:lstStyle/>
          <a:p>
            <a:r>
              <a:rPr lang="en-US" sz="2100" smtClean="0"/>
              <a:t>Ugovori u privredi, prema ovom zakonu, jesu ugovori što ih poduzeća i druge pravne osobe koje obavljaju privrednu djelatnost te imaoci radnji i drugi pojedinci koji u obliku registriranog zanimanja obavljaju neku privrednu djelatnost sklapaju među sobom u obavljanju djelatnosti koje čine predmete njihova poslovanja ili su u vezi s tim djelatnostima.</a:t>
            </a:r>
          </a:p>
        </p:txBody>
      </p:sp>
      <p:sp>
        <p:nvSpPr>
          <p:cNvPr id="6150" name="Content Placeholder 6"/>
          <p:cNvSpPr>
            <a:spLocks noGrp="1"/>
          </p:cNvSpPr>
          <p:nvPr>
            <p:ph sz="quarter" idx="4"/>
          </p:nvPr>
        </p:nvSpPr>
        <p:spPr/>
        <p:txBody>
          <a:bodyPr/>
          <a:lstStyle/>
          <a:p>
            <a:r>
              <a:rPr lang="en-US" smtClean="0"/>
              <a:t>Trgovački ugovori, prema ovom Zakonu, jesu ugovori što ih sklapaju trgovci među sobom u obavljanju djelatnosti koje čine predmet poslovanja barem jednoga od njih ili su u vezi s obavljanjem tih djelatnosti.</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normAutofit/>
          </a:bodyPr>
          <a:lstStyle/>
          <a:p>
            <a:r>
              <a:rPr lang="hr-HR" sz="4000" dirty="0" err="1" smtClean="0"/>
              <a:t>čl</a:t>
            </a:r>
            <a:r>
              <a:rPr lang="hr-HR" sz="4000" dirty="0" smtClean="0"/>
              <a:t>. 155 ZOO 78     </a:t>
            </a:r>
            <a:r>
              <a:rPr lang="hr-HR" sz="4000" dirty="0" err="1" smtClean="0"/>
              <a:t>čl</a:t>
            </a:r>
            <a:r>
              <a:rPr lang="hr-HR" sz="4000" dirty="0" smtClean="0"/>
              <a:t>. 1046 ZOO 05</a:t>
            </a:r>
          </a:p>
        </p:txBody>
      </p:sp>
      <p:sp>
        <p:nvSpPr>
          <p:cNvPr id="90116" name="Rectangle 4"/>
          <p:cNvSpPr>
            <a:spLocks noGrp="1" noChangeArrowheads="1"/>
          </p:cNvSpPr>
          <p:nvPr>
            <p:ph sz="half" idx="1"/>
          </p:nvPr>
        </p:nvSpPr>
        <p:spPr/>
        <p:txBody>
          <a:bodyPr/>
          <a:lstStyle/>
          <a:p>
            <a:r>
              <a:rPr lang="en-US" smtClean="0"/>
              <a:t>Šteta je umanjenje nečije imovine (obična šteta) i sprečavanje njezina povećanja (izmakla korist), a i nanošenje drugom fizičkog ili psihičkog bola ili straha (nematerijalna šteta).</a:t>
            </a:r>
            <a:r>
              <a:rPr lang="hr-HR" smtClean="0"/>
              <a:t> </a:t>
            </a:r>
          </a:p>
        </p:txBody>
      </p:sp>
      <p:sp>
        <p:nvSpPr>
          <p:cNvPr id="90117" name="Rectangle 5"/>
          <p:cNvSpPr>
            <a:spLocks noGrp="1" noChangeArrowheads="1"/>
          </p:cNvSpPr>
          <p:nvPr>
            <p:ph sz="half" idx="2"/>
          </p:nvPr>
        </p:nvSpPr>
        <p:spPr/>
        <p:txBody>
          <a:bodyPr/>
          <a:lstStyle/>
          <a:p>
            <a:r>
              <a:rPr lang="en-US" smtClean="0"/>
              <a:t>Šteta je umanjenje nečije imovine (obična šteta), sprječavanje njezina povećanja (izmakla korist) i povreda prava osobnosti (neimovinska šteta)</a:t>
            </a:r>
            <a:r>
              <a:rPr lang="hr-HR" smtClean="0"/>
              <a:t>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normAutofit fontScale="90000"/>
          </a:bodyPr>
          <a:lstStyle/>
          <a:p>
            <a:r>
              <a:rPr lang="hr-HR" smtClean="0"/>
              <a:t>ČL. 19 ZOO 05 – </a:t>
            </a:r>
            <a:r>
              <a:rPr lang="hr-HR" i="1" smtClean="0"/>
              <a:t>Prava osobnosti</a:t>
            </a:r>
          </a:p>
        </p:txBody>
      </p:sp>
      <p:sp>
        <p:nvSpPr>
          <p:cNvPr id="106499" name="Rectangle 3"/>
          <p:cNvSpPr>
            <a:spLocks noGrp="1" noChangeArrowheads="1"/>
          </p:cNvSpPr>
          <p:nvPr>
            <p:ph idx="1"/>
          </p:nvPr>
        </p:nvSpPr>
        <p:spPr/>
        <p:txBody>
          <a:bodyPr>
            <a:normAutofit lnSpcReduction="10000"/>
          </a:bodyPr>
          <a:lstStyle/>
          <a:p>
            <a:pPr>
              <a:lnSpc>
                <a:spcPct val="80000"/>
              </a:lnSpc>
            </a:pPr>
            <a:r>
              <a:rPr lang="hr-HR" sz="2600" smtClean="0"/>
              <a:t>Svaka fizička i pravna osoba ima pravo na zaštitu svojih prava osobnosti pod pretpostavkama utvrđenim zakonom.</a:t>
            </a:r>
          </a:p>
          <a:p>
            <a:pPr>
              <a:lnSpc>
                <a:spcPct val="80000"/>
              </a:lnSpc>
            </a:pPr>
            <a:endParaRPr lang="hr-HR" sz="2600" smtClean="0"/>
          </a:p>
          <a:p>
            <a:pPr>
              <a:lnSpc>
                <a:spcPct val="80000"/>
              </a:lnSpc>
            </a:pPr>
            <a:r>
              <a:rPr lang="hr-HR" sz="2600" smtClean="0"/>
              <a:t>Pod pravima osobnosti u smislu ovoga Zakona razumijevaju se prava na život, tjelesno i duševno zdravlje, ugled, čast, dostojanstvo, ime, privatnost osobnog i obiteljskog života, slobodu i dr.</a:t>
            </a:r>
            <a:endParaRPr lang="en-US" sz="2600" smtClean="0"/>
          </a:p>
          <a:p>
            <a:pPr>
              <a:lnSpc>
                <a:spcPct val="80000"/>
              </a:lnSpc>
            </a:pPr>
            <a:endParaRPr lang="hr-HR" sz="2600" smtClean="0"/>
          </a:p>
          <a:p>
            <a:pPr>
              <a:lnSpc>
                <a:spcPct val="80000"/>
              </a:lnSpc>
            </a:pPr>
            <a:r>
              <a:rPr lang="en-US" sz="2600" smtClean="0"/>
              <a:t>Pravna osoba ima sva navedena prava osobnosti, osim onih vezanih uz biološku bit fizičke osobe, a osobito pravo na ugled i dobar glas, čast, ime, odnosno tvrtku, poslovnu tajnu, slobodu privređivanja i dr.</a:t>
            </a:r>
            <a:r>
              <a:rPr lang="hr-HR" sz="2600" smtClean="0"/>
              <a:t>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normAutofit/>
          </a:bodyPr>
          <a:lstStyle/>
          <a:p>
            <a:r>
              <a:rPr lang="hr-HR" sz="4000" dirty="0" err="1" smtClean="0"/>
              <a:t>čl</a:t>
            </a:r>
            <a:r>
              <a:rPr lang="hr-HR" sz="4000" dirty="0" smtClean="0"/>
              <a:t>. 199 ZOO 78     </a:t>
            </a:r>
            <a:r>
              <a:rPr lang="hr-HR" sz="4000" dirty="0" err="1" smtClean="0"/>
              <a:t>čl</a:t>
            </a:r>
            <a:r>
              <a:rPr lang="hr-HR" sz="4000" dirty="0" smtClean="0"/>
              <a:t>. 1100 ZOO 05</a:t>
            </a:r>
          </a:p>
        </p:txBody>
      </p:sp>
      <p:sp>
        <p:nvSpPr>
          <p:cNvPr id="92164" name="Rectangle 4"/>
          <p:cNvSpPr>
            <a:spLocks noGrp="1" noChangeArrowheads="1"/>
          </p:cNvSpPr>
          <p:nvPr>
            <p:ph sz="half" idx="1"/>
          </p:nvPr>
        </p:nvSpPr>
        <p:spPr/>
        <p:txBody>
          <a:bodyPr/>
          <a:lstStyle/>
          <a:p>
            <a:r>
              <a:rPr lang="pl-PL" sz="2400" smtClean="0"/>
              <a:t>U slučaju povrede prava ličnosti sud može narediti, na trošak štetnika, objavljivanje presude odnosno ispravka, ili narediti da štetnik povuče izjavu kojom je povreda učinjena, ili što drugo čime se može ostvariti svrha koja se postiže naknadom.</a:t>
            </a:r>
            <a:endParaRPr lang="hr-HR" sz="2400" smtClean="0"/>
          </a:p>
        </p:txBody>
      </p:sp>
      <p:sp>
        <p:nvSpPr>
          <p:cNvPr id="92165" name="Rectangle 5"/>
          <p:cNvSpPr>
            <a:spLocks noGrp="1" noChangeArrowheads="1"/>
          </p:cNvSpPr>
          <p:nvPr>
            <p:ph sz="half" idx="2"/>
          </p:nvPr>
        </p:nvSpPr>
        <p:spPr/>
        <p:txBody>
          <a:bodyPr/>
          <a:lstStyle/>
          <a:p>
            <a:r>
              <a:rPr lang="en-US" sz="2400" smtClean="0"/>
              <a:t>U slučaju povrede prava osobnosti sud će, ako nađe da to težina povrede i okolnosti slučaja opravdavaju, dosuditi pravičnu novčanu naknadu, nezavisno od naknade imovinske štete, a i kad nje nema.</a:t>
            </a:r>
            <a:r>
              <a:rPr lang="hr-HR" sz="2400" smtClean="0"/>
              <a:t>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hr-HR" smtClean="0"/>
              <a:t>ZOO – čl- 1100. st. 3. ZOO 05</a:t>
            </a:r>
          </a:p>
        </p:txBody>
      </p:sp>
      <p:sp>
        <p:nvSpPr>
          <p:cNvPr id="120835" name="Rectangle 3"/>
          <p:cNvSpPr>
            <a:spLocks noGrp="1" noChangeArrowheads="1"/>
          </p:cNvSpPr>
          <p:nvPr>
            <p:ph idx="1"/>
          </p:nvPr>
        </p:nvSpPr>
        <p:spPr/>
        <p:txBody>
          <a:bodyPr/>
          <a:lstStyle/>
          <a:p>
            <a:pPr>
              <a:buFont typeface="Wingdings" pitchFamily="2" charset="2"/>
              <a:buNone/>
            </a:pPr>
            <a:r>
              <a:rPr lang="hr-HR" smtClean="0"/>
              <a:t>	</a:t>
            </a:r>
          </a:p>
          <a:p>
            <a:pPr>
              <a:buFont typeface="Wingdings" pitchFamily="2" charset="2"/>
              <a:buNone/>
            </a:pPr>
            <a:r>
              <a:rPr lang="hr-HR" smtClean="0"/>
              <a:t>	</a:t>
            </a:r>
            <a:r>
              <a:rPr lang="en-US" smtClean="0"/>
              <a:t>Za povredu ugleda i drugih prava osobnosti pravne osobe sud</a:t>
            </a:r>
            <a:r>
              <a:rPr lang="hr-HR" smtClean="0"/>
              <a:t> ć</a:t>
            </a:r>
            <a:r>
              <a:rPr lang="en-US" smtClean="0"/>
              <a:t>e</a:t>
            </a:r>
            <a:r>
              <a:rPr lang="hr-HR" smtClean="0"/>
              <a:t>, </a:t>
            </a:r>
            <a:r>
              <a:rPr lang="en-US" smtClean="0"/>
              <a:t>ako procijeni da to te</a:t>
            </a:r>
            <a:r>
              <a:rPr lang="hr-HR" smtClean="0"/>
              <a:t>ž</a:t>
            </a:r>
            <a:r>
              <a:rPr lang="en-US" smtClean="0"/>
              <a:t>ina povrede i okolnosti slu</a:t>
            </a:r>
            <a:r>
              <a:rPr lang="hr-HR" smtClean="0"/>
              <a:t>č</a:t>
            </a:r>
            <a:r>
              <a:rPr lang="en-US" smtClean="0"/>
              <a:t>aja opravdavaju</a:t>
            </a:r>
            <a:r>
              <a:rPr lang="hr-HR" smtClean="0"/>
              <a:t>, </a:t>
            </a:r>
            <a:r>
              <a:rPr lang="en-US" smtClean="0"/>
              <a:t>dosuditi joj pravi</a:t>
            </a:r>
            <a:r>
              <a:rPr lang="hr-HR" smtClean="0"/>
              <a:t>č</a:t>
            </a:r>
            <a:r>
              <a:rPr lang="en-US" smtClean="0"/>
              <a:t>nu nov</a:t>
            </a:r>
            <a:r>
              <a:rPr lang="hr-HR" smtClean="0"/>
              <a:t>č</a:t>
            </a:r>
            <a:r>
              <a:rPr lang="en-US" smtClean="0"/>
              <a:t>anu naknadu</a:t>
            </a:r>
            <a:r>
              <a:rPr lang="hr-HR" smtClean="0"/>
              <a:t>, </a:t>
            </a:r>
            <a:r>
              <a:rPr lang="en-US" smtClean="0"/>
              <a:t>nezavisno od naknade imovinske</a:t>
            </a:r>
            <a:r>
              <a:rPr lang="hr-HR" smtClean="0"/>
              <a:t> š</a:t>
            </a:r>
            <a:r>
              <a:rPr lang="en-US" smtClean="0"/>
              <a:t>tete</a:t>
            </a:r>
            <a:r>
              <a:rPr lang="hr-HR" smtClean="0"/>
              <a:t>, </a:t>
            </a:r>
            <a:r>
              <a:rPr lang="en-US" smtClean="0"/>
              <a:t>a i kad nje nema</a:t>
            </a:r>
            <a:r>
              <a:rPr lang="hr-HR" smtClean="0"/>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hr-HR" smtClean="0"/>
              <a:t>POJAM TRGOVCA</a:t>
            </a:r>
            <a:endParaRPr lang="en-US" smtClean="0"/>
          </a:p>
        </p:txBody>
      </p:sp>
      <p:sp>
        <p:nvSpPr>
          <p:cNvPr id="3" name="Content Placeholder 2"/>
          <p:cNvSpPr>
            <a:spLocks noGrp="1"/>
          </p:cNvSpPr>
          <p:nvPr>
            <p:ph idx="1"/>
          </p:nvPr>
        </p:nvSpPr>
        <p:spPr/>
        <p:txBody>
          <a:bodyPr/>
          <a:lstStyle/>
          <a:p>
            <a:r>
              <a:rPr lang="hr-HR" smtClean="0"/>
              <a:t>Osobe koje se bave slobodnim zanimanjima uređenim posebnim propisima smatraju se trgovcima u smislu ovoga zakona samo ako je to u tim propisima određeno. </a:t>
            </a:r>
            <a:endParaRPr lang="en-US" smtClean="0"/>
          </a:p>
          <a:p>
            <a:r>
              <a:rPr lang="hr-HR" smtClean="0"/>
              <a:t>Individualni poljodjelci nisu trgovci u smislu ovoga Zakona.</a:t>
            </a:r>
          </a:p>
          <a:p>
            <a:pPr lvl="1"/>
            <a:endParaRPr lang="hr-HR" smtClean="0"/>
          </a:p>
          <a:p>
            <a:pPr lvl="1"/>
            <a:r>
              <a:rPr lang="hr-HR" smtClean="0"/>
              <a:t>čl. 1. st. 2. i st. 3. ZTD-a</a:t>
            </a:r>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hr-HR" smtClean="0"/>
              <a:t>TRGOVAČKO DRUŠTVO</a:t>
            </a:r>
            <a:endParaRPr lang="en-US" smtClean="0"/>
          </a:p>
        </p:txBody>
      </p:sp>
      <p:sp>
        <p:nvSpPr>
          <p:cNvPr id="3" name="Content Placeholder 2"/>
          <p:cNvSpPr>
            <a:spLocks noGrp="1"/>
          </p:cNvSpPr>
          <p:nvPr>
            <p:ph idx="1"/>
          </p:nvPr>
        </p:nvSpPr>
        <p:spPr/>
        <p:txBody>
          <a:bodyPr/>
          <a:lstStyle/>
          <a:p>
            <a:r>
              <a:rPr lang="hr-HR" sz="2900" smtClean="0"/>
              <a:t>Trgovačko društvo je pravna osoba čiji su osnivanje i ustroj određeni ovim Zakonom.</a:t>
            </a:r>
            <a:r>
              <a:rPr lang="hr-HR" sz="3000" smtClean="0"/>
              <a:t> </a:t>
            </a:r>
          </a:p>
          <a:p>
            <a:pPr lvl="1"/>
            <a:r>
              <a:rPr lang="hr-HR" sz="2000" smtClean="0"/>
              <a:t>čl. 2. st. 1. ZTD-a</a:t>
            </a:r>
            <a:endParaRPr lang="en-US" sz="2000" smtClean="0"/>
          </a:p>
          <a:p>
            <a:r>
              <a:rPr lang="hr-HR" sz="2900" smtClean="0"/>
              <a:t>Trgovačko društvo može se osnovati za obavljanje gospodarske ili bilo koje druge djelatnosti.</a:t>
            </a:r>
            <a:r>
              <a:rPr lang="hr-HR" smtClean="0"/>
              <a:t> </a:t>
            </a:r>
          </a:p>
          <a:p>
            <a:pPr lvl="1"/>
            <a:r>
              <a:rPr lang="hr-HR" sz="2000" smtClean="0"/>
              <a:t>čl. 2. st. 4. ZTD-a</a:t>
            </a:r>
            <a:endParaRPr lang="en-US" sz="2000" smtClean="0"/>
          </a:p>
          <a:p>
            <a:r>
              <a:rPr lang="hr-HR" sz="2900" smtClean="0"/>
              <a:t>Trgovačko društvo je trgovac, neovisno o tome obavlja li gospodarsku ili neku drugu djelatnost.</a:t>
            </a:r>
          </a:p>
          <a:p>
            <a:pPr lvl="1"/>
            <a:r>
              <a:rPr lang="hr-HR" sz="2000" smtClean="0"/>
              <a:t>čl. 2. st. 5. ZTD-a</a:t>
            </a:r>
            <a:endParaRPr lang="en-US" sz="20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hr-HR" smtClean="0"/>
              <a:t>DRUŠTVO</a:t>
            </a:r>
            <a:endParaRPr lang="en-US" smtClean="0"/>
          </a:p>
        </p:txBody>
      </p:sp>
      <p:sp>
        <p:nvSpPr>
          <p:cNvPr id="9219" name="Content Placeholder 2"/>
          <p:cNvSpPr>
            <a:spLocks noGrp="1"/>
          </p:cNvSpPr>
          <p:nvPr>
            <p:ph idx="1"/>
          </p:nvPr>
        </p:nvSpPr>
        <p:spPr/>
        <p:txBody>
          <a:bodyPr/>
          <a:lstStyle/>
          <a:p>
            <a:r>
              <a:rPr lang="hr-HR" smtClean="0"/>
              <a:t>društvo je privatnopravna zajednica</a:t>
            </a:r>
          </a:p>
          <a:p>
            <a:pPr lvl="1"/>
            <a:endParaRPr lang="hr-HR" smtClean="0"/>
          </a:p>
          <a:p>
            <a:pPr lvl="1"/>
            <a:r>
              <a:rPr lang="hr-HR" smtClean="0"/>
              <a:t>kada se radi o udruženju osoba kao pravnoj zajednici</a:t>
            </a:r>
          </a:p>
          <a:p>
            <a:pPr lvl="1"/>
            <a:r>
              <a:rPr lang="hr-HR" smtClean="0"/>
              <a:t>kada se temelji na pravnom poslu kao osnovi udruživanja</a:t>
            </a:r>
          </a:p>
          <a:p>
            <a:pPr lvl="1"/>
            <a:r>
              <a:rPr lang="hr-HR" smtClean="0"/>
              <a:t>kada je usmjerena postizanju zajedničkog cilja</a:t>
            </a:r>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hr-HR" smtClean="0"/>
              <a:t>PODJELA DRUŠTAVA</a:t>
            </a:r>
            <a:endParaRPr lang="en-US" smtClean="0"/>
          </a:p>
        </p:txBody>
      </p:sp>
      <p:sp>
        <p:nvSpPr>
          <p:cNvPr id="10243" name="Content Placeholder 2"/>
          <p:cNvSpPr>
            <a:spLocks noGrp="1"/>
          </p:cNvSpPr>
          <p:nvPr>
            <p:ph idx="1"/>
          </p:nvPr>
        </p:nvSpPr>
        <p:spPr/>
        <p:txBody>
          <a:bodyPr/>
          <a:lstStyle/>
          <a:p>
            <a:r>
              <a:rPr lang="hr-HR" smtClean="0"/>
              <a:t>društva koja imaju i društva koja nemaju pravnu osobnost</a:t>
            </a:r>
          </a:p>
          <a:p>
            <a:r>
              <a:rPr lang="hr-HR" smtClean="0"/>
              <a:t>društva osoba i društva kapitala</a:t>
            </a:r>
          </a:p>
          <a:p>
            <a:r>
              <a:rPr lang="hr-HR" smtClean="0"/>
              <a:t>trgovačka društva i društva koja nisu trgovačka</a:t>
            </a:r>
          </a:p>
          <a:p>
            <a:r>
              <a:rPr lang="hr-HR" smtClean="0"/>
              <a:t>unutarnja i vanjska društva</a:t>
            </a:r>
          </a:p>
          <a:p>
            <a:r>
              <a:rPr lang="hr-HR" smtClean="0"/>
              <a:t>podjela prema cilju društva</a:t>
            </a:r>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
          <p:cNvSpPr>
            <a:spLocks noGrp="1"/>
          </p:cNvSpPr>
          <p:nvPr>
            <p:ph type="title"/>
          </p:nvPr>
        </p:nvSpPr>
        <p:spPr/>
        <p:txBody>
          <a:bodyPr/>
          <a:lstStyle/>
          <a:p>
            <a:pPr algn="ctr"/>
            <a:r>
              <a:rPr lang="hr-HR" sz="3000" smtClean="0"/>
              <a:t>PODJELA DRUŠTAVA S OBZIROM NA PRAVNU OSOBNOST</a:t>
            </a:r>
            <a:endParaRPr lang="en-US" sz="3000" smtClean="0"/>
          </a:p>
        </p:txBody>
      </p:sp>
      <p:sp>
        <p:nvSpPr>
          <p:cNvPr id="11267" name="Text Placeholder 4"/>
          <p:cNvSpPr>
            <a:spLocks noGrp="1"/>
          </p:cNvSpPr>
          <p:nvPr>
            <p:ph type="body" idx="1"/>
          </p:nvPr>
        </p:nvSpPr>
        <p:spPr/>
        <p:txBody>
          <a:bodyPr/>
          <a:lstStyle/>
          <a:p>
            <a:r>
              <a:rPr lang="hr-HR" smtClean="0"/>
              <a:t>društva koja imaju pravnu osobnost</a:t>
            </a:r>
            <a:endParaRPr lang="en-US" smtClean="0"/>
          </a:p>
        </p:txBody>
      </p:sp>
      <p:sp>
        <p:nvSpPr>
          <p:cNvPr id="11269" name="Text Placeholder 6"/>
          <p:cNvSpPr>
            <a:spLocks noGrp="1"/>
          </p:cNvSpPr>
          <p:nvPr>
            <p:ph type="body" sz="half" idx="3"/>
          </p:nvPr>
        </p:nvSpPr>
        <p:spPr/>
        <p:txBody>
          <a:bodyPr/>
          <a:lstStyle/>
          <a:p>
            <a:r>
              <a:rPr lang="hr-HR" smtClean="0"/>
              <a:t>društva koja nemaju pravnu osobnost</a:t>
            </a:r>
            <a:endParaRPr lang="en-US" smtClean="0"/>
          </a:p>
        </p:txBody>
      </p:sp>
      <p:sp>
        <p:nvSpPr>
          <p:cNvPr id="11268" name="Content Placeholder 5"/>
          <p:cNvSpPr>
            <a:spLocks noGrp="1"/>
          </p:cNvSpPr>
          <p:nvPr>
            <p:ph sz="quarter" idx="2"/>
          </p:nvPr>
        </p:nvSpPr>
        <p:spPr/>
        <p:txBody>
          <a:bodyPr>
            <a:normAutofit lnSpcReduction="10000"/>
          </a:bodyPr>
          <a:lstStyle/>
          <a:p>
            <a:r>
              <a:rPr lang="hr-HR" sz="2300" smtClean="0"/>
              <a:t>sva trgovačka društva (j.t.d., k.d., d.d., d.o.o., GIU – ZTD)</a:t>
            </a:r>
          </a:p>
          <a:p>
            <a:r>
              <a:rPr lang="hr-HR" sz="2300" smtClean="0"/>
              <a:t>društvo za uzajamno osiguranje (Zakon o osiguranju)</a:t>
            </a:r>
          </a:p>
          <a:p>
            <a:r>
              <a:rPr lang="hr-HR" sz="2300" smtClean="0"/>
              <a:t>kreditna unija (Zakon o kreditnim unijama)</a:t>
            </a:r>
          </a:p>
          <a:p>
            <a:r>
              <a:rPr lang="hr-HR" sz="2300" smtClean="0"/>
              <a:t>zadruga i zadružni savez (Zakon o zadrugama)</a:t>
            </a:r>
          </a:p>
          <a:p>
            <a:r>
              <a:rPr lang="hr-HR" sz="2300" smtClean="0"/>
              <a:t>udruga (Zakon o udrugama)</a:t>
            </a:r>
          </a:p>
          <a:p>
            <a:endParaRPr lang="hr-HR" sz="2300" smtClean="0"/>
          </a:p>
          <a:p>
            <a:endParaRPr lang="en-US" sz="2300" smtClean="0"/>
          </a:p>
        </p:txBody>
      </p:sp>
      <p:sp>
        <p:nvSpPr>
          <p:cNvPr id="11270" name="Content Placeholder 7"/>
          <p:cNvSpPr>
            <a:spLocks noGrp="1"/>
          </p:cNvSpPr>
          <p:nvPr>
            <p:ph sz="quarter" idx="4"/>
          </p:nvPr>
        </p:nvSpPr>
        <p:spPr/>
        <p:txBody>
          <a:bodyPr/>
          <a:lstStyle/>
          <a:p>
            <a:r>
              <a:rPr lang="hr-HR" smtClean="0"/>
              <a:t>ortaštvo (ZOO)</a:t>
            </a:r>
          </a:p>
          <a:p>
            <a:r>
              <a:rPr lang="hr-HR" smtClean="0"/>
              <a:t>tajno društvo (ZTD)</a:t>
            </a:r>
          </a:p>
          <a:p>
            <a:r>
              <a:rPr lang="hr-HR" smtClean="0"/>
              <a:t>udruga koja nema pravnu osobnost (Zakon o udrugama)</a:t>
            </a:r>
          </a:p>
          <a:p>
            <a:endParaRPr lang="hr-HR" smtClean="0"/>
          </a:p>
          <a:p>
            <a:r>
              <a:rPr lang="hr-HR" smtClean="0"/>
              <a:t>sva preddruštva društava pravnih osoba</a:t>
            </a:r>
            <a:endParaRPr lang="en-US"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ivnica">
  <a:themeElements>
    <a:clrScheme name="Livnica">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Livnica">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ivnica">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4718</TotalTime>
  <Words>2286</Words>
  <Application>Microsoft Office PowerPoint</Application>
  <PresentationFormat>Prikaz na zaslonu (4:3)</PresentationFormat>
  <Paragraphs>272</Paragraphs>
  <Slides>43</Slides>
  <Notes>43</Notes>
  <HiddenSlides>0</HiddenSlides>
  <MMClips>0</MMClips>
  <ScaleCrop>false</ScaleCrop>
  <HeadingPairs>
    <vt:vector size="6" baseType="variant">
      <vt:variant>
        <vt:lpstr>Korišteni fontovi</vt:lpstr>
      </vt:variant>
      <vt:variant>
        <vt:i4>5</vt:i4>
      </vt:variant>
      <vt:variant>
        <vt:lpstr>Tema</vt:lpstr>
      </vt:variant>
      <vt:variant>
        <vt:i4>1</vt:i4>
      </vt:variant>
      <vt:variant>
        <vt:lpstr>Naslovi slajdova</vt:lpstr>
      </vt:variant>
      <vt:variant>
        <vt:i4>43</vt:i4>
      </vt:variant>
    </vt:vector>
  </HeadingPairs>
  <TitlesOfParts>
    <vt:vector size="49" baseType="lpstr">
      <vt:lpstr>Arial</vt:lpstr>
      <vt:lpstr>Rockwell</vt:lpstr>
      <vt:lpstr>Times New Roman</vt:lpstr>
      <vt:lpstr>Wingdings</vt:lpstr>
      <vt:lpstr>Wingdings 2</vt:lpstr>
      <vt:lpstr>Livnica</vt:lpstr>
      <vt:lpstr>UVOD U PRAVO DRUŠTAVA</vt:lpstr>
      <vt:lpstr>POJAM TRGOVCA</vt:lpstr>
      <vt:lpstr>POJAM TRGOVCA</vt:lpstr>
      <vt:lpstr>TRGOVAČKI UGOVOR</vt:lpstr>
      <vt:lpstr>POJAM TRGOVCA</vt:lpstr>
      <vt:lpstr>TRGOVAČKO DRUŠTVO</vt:lpstr>
      <vt:lpstr>DRUŠTVO</vt:lpstr>
      <vt:lpstr>PODJELA DRUŠTAVA</vt:lpstr>
      <vt:lpstr>PODJELA DRUŠTAVA S OBZIROM NA PRAVNU OSOBNOST</vt:lpstr>
      <vt:lpstr>PowerPointova prezentacija</vt:lpstr>
      <vt:lpstr>PowerPointova prezentacija</vt:lpstr>
      <vt:lpstr>PowerPointova prezentacija</vt:lpstr>
      <vt:lpstr>TRGOVAC POJEDINAC</vt:lpstr>
      <vt:lpstr>TRGOVAC POJEDINAC</vt:lpstr>
      <vt:lpstr>PREDDRUŠTVO</vt:lpstr>
      <vt:lpstr>PREDDRUŠTVO</vt:lpstr>
      <vt:lpstr>PREDDRUŠTVO</vt:lpstr>
      <vt:lpstr>PREDDRUŠTVO</vt:lpstr>
      <vt:lpstr>PREDDRUŠTVO</vt:lpstr>
      <vt:lpstr>PREDDRUŠTVO</vt:lpstr>
      <vt:lpstr>PREDDRUŠTVO</vt:lpstr>
      <vt:lpstr>PREDDRUŠTVO</vt:lpstr>
      <vt:lpstr>PREDDRUŠTVO</vt:lpstr>
      <vt:lpstr>PREDDRUŠTVO</vt:lpstr>
      <vt:lpstr>PREDDRUŠTVO</vt:lpstr>
      <vt:lpstr>PREDDRUŠTVO</vt:lpstr>
      <vt:lpstr>PRESTANAK PREDDRUŠTVA</vt:lpstr>
      <vt:lpstr>DRUŠTVA KAPITALA KOJE OSNIVA JEDNA OSOBA</vt:lpstr>
      <vt:lpstr>DRUŠTVO KOJE NASTAJE PRIJE PREDDRUŠTVA</vt:lpstr>
      <vt:lpstr>TVRTKA</vt:lpstr>
      <vt:lpstr>Obvezni sastojci tvrtke (čl. 13 ZTD-a)</vt:lpstr>
      <vt:lpstr>Fakultativni sastojci tvrtke</vt:lpstr>
      <vt:lpstr>Skraćena tvrtka – čl. 19</vt:lpstr>
      <vt:lpstr>TVRTKA</vt:lpstr>
      <vt:lpstr>TVRTKA</vt:lpstr>
      <vt:lpstr>TVRTKA</vt:lpstr>
      <vt:lpstr>Načelo isključivosti – čl. 29 ZTD-a</vt:lpstr>
      <vt:lpstr>Zaštita prava imatelja ranije prijavljene tvrtke – čl. 31 ZTD-a</vt:lpstr>
      <vt:lpstr>ZAŠTITA TVRTKE</vt:lpstr>
      <vt:lpstr>čl. 155 ZOO 78     čl. 1046 ZOO 05</vt:lpstr>
      <vt:lpstr>ČL. 19 ZOO 05 – Prava osobnosti</vt:lpstr>
      <vt:lpstr>čl. 199 ZOO 78     čl. 1100 ZOO 05</vt:lpstr>
      <vt:lpstr>ZOO – čl- 1100. st. 3. ZOO 05</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nina</dc:creator>
  <cp:lastModifiedBy>Admin</cp:lastModifiedBy>
  <cp:revision>123</cp:revision>
  <dcterms:created xsi:type="dcterms:W3CDTF">2011-02-21T09:31:25Z</dcterms:created>
  <dcterms:modified xsi:type="dcterms:W3CDTF">2015-02-05T09:34:23Z</dcterms:modified>
</cp:coreProperties>
</file>