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8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37DB-2ED1-415E-A2E9-1DCAA1CF87C5}" type="datetimeFigureOut">
              <a:rPr lang="sr-Latn-CS" smtClean="0"/>
              <a:pPr/>
              <a:t>13.12.2017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DD13-859E-4886-A1D2-16265C6C5B5A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AD73-22D6-489B-85C4-E1939A075939}" type="datetimeFigureOut">
              <a:rPr lang="sr-Latn-CS" smtClean="0"/>
              <a:pPr/>
              <a:t>13.12.2017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03D2-8F11-4986-8113-F2DF0D6AF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265F-7C22-4805-A090-EF122368C1FB}" type="datetimeFigureOut">
              <a:rPr lang="sr-Latn-CS" smtClean="0"/>
              <a:pPr/>
              <a:t>13.12.2017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E20D-E9E4-47DE-BD95-BB16F16E38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DCE2-0BEC-45E7-B89A-01AAF4590B54}" type="datetimeFigureOut">
              <a:rPr lang="sr-Latn-CS" smtClean="0"/>
              <a:pPr/>
              <a:t>13.12.2017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4CE2-B91B-477F-BD83-A373C4BECF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674C-F0BD-460D-804C-C2389743E968}" type="datetimeFigureOut">
              <a:rPr lang="sr-Latn-CS" smtClean="0"/>
              <a:pPr/>
              <a:t>13.12.2017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765E-90B2-4D9A-9091-CC1BE868735E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C9A8-3567-45B5-A668-348C8E08CC83}" type="datetimeFigureOut">
              <a:rPr lang="sr-Latn-CS" smtClean="0"/>
              <a:pPr/>
              <a:t>13.12.2017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D1C3-7E37-44A0-89AA-E7757464F71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B6F2-DE62-45EE-9029-220E94CC49F9}" type="datetimeFigureOut">
              <a:rPr lang="sr-Latn-CS" smtClean="0"/>
              <a:pPr/>
              <a:t>13.12.2017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4FA-558E-4DCC-A7BD-4A2EADF38C64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E17F-C70D-4BA6-806B-27E396496BCB}" type="datetimeFigureOut">
              <a:rPr lang="sr-Latn-CS" smtClean="0"/>
              <a:pPr/>
              <a:t>13.12.2017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1548-03BB-4C28-8D9E-0317C66C37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8618-C776-431D-B8D2-6A37547ABAAB}" type="datetimeFigureOut">
              <a:rPr lang="sr-Latn-CS" smtClean="0"/>
              <a:pPr/>
              <a:t>13.12.2017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A65DB-F21C-4252-81F2-93DD11B7AF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146D-04FC-4C45-8EC7-A02D0AFB4297}" type="datetimeFigureOut">
              <a:rPr lang="sr-Latn-CS" smtClean="0"/>
              <a:pPr/>
              <a:t>13.12.2017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E282-0847-4701-ACE8-A63B1B0A3C15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D041-FCE3-4824-9A8D-BBD8182CCE66}" type="datetimeFigureOut">
              <a:rPr lang="sr-Latn-CS" smtClean="0"/>
              <a:pPr/>
              <a:t>13.12.2017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5DB5-647C-4093-9BEF-0FE54F240F0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2C89A1C-602B-417E-9E2F-389DDEF3764E}" type="datetimeFigureOut">
              <a:rPr lang="sr-Latn-CS" smtClean="0"/>
              <a:pPr/>
              <a:t>13.12.2017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922321A-4BB5-40AD-ACCA-F99B39D361E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sz="5100" b="1"/>
              <a:t>POSEBNE TEHNIKE SKLAPANJA UGOVORA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/>
              <a:t>UGOVORI SKLOPLJENI NA DALJINU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000" dirty="0"/>
              <a:t>Ugovor na daljinu je ugovor sklopljen između trgovca i potrošača u okviru organizirane prodaje proizvoda ili organiziranog obavljanja usluga trgovca koji za potrebe sklapanja takvih ugovora isključivo koristi jedno ili više sredstava daljinske komunikacije</a:t>
            </a:r>
          </a:p>
          <a:p>
            <a:pPr>
              <a:lnSpc>
                <a:spcPct val="80000"/>
              </a:lnSpc>
            </a:pPr>
            <a:r>
              <a:rPr lang="hr-HR" sz="2000" dirty="0"/>
              <a:t>Sredstva daljinske komunikacije jesu ona sredstva koja su pogodna za sklapanje ugovora između trgovca i potrošača bez istodobne fizičke nazočnosti trgovca i potrošača na jednome mjestu</a:t>
            </a:r>
          </a:p>
          <a:p>
            <a:pPr lvl="1">
              <a:lnSpc>
                <a:spcPct val="80000"/>
              </a:lnSpc>
            </a:pPr>
            <a:r>
              <a:rPr lang="hr-HR" sz="2000" dirty="0"/>
              <a:t>adresirani i neadresirani tiskani materijali, standardna pisma i dopisnice, tiskana promidžbena poruka s narudžbenicom, katalog, telefon s ljudskim posredovanjem i bez njega, radio, </a:t>
            </a:r>
            <a:r>
              <a:rPr lang="hr-HR" sz="2000" dirty="0" err="1"/>
              <a:t>videofon</a:t>
            </a:r>
            <a:r>
              <a:rPr lang="hr-HR" sz="2000" dirty="0"/>
              <a:t>, </a:t>
            </a:r>
            <a:r>
              <a:rPr lang="hr-HR" sz="2000" dirty="0" err="1"/>
              <a:t>videotekst</a:t>
            </a:r>
            <a:r>
              <a:rPr lang="hr-HR" sz="2000" dirty="0"/>
              <a:t>, telefaks uređaj, televizija, </a:t>
            </a:r>
            <a:r>
              <a:rPr lang="hr-HR" sz="2000" dirty="0" err="1"/>
              <a:t>internet</a:t>
            </a:r>
            <a:r>
              <a:rPr lang="hr-HR" sz="2000" dirty="0"/>
              <a:t> i elektronička pošta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PODRUČJE PRIMJENE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800"/>
              <a:t>Zakonska pravila ne odnose se na:</a:t>
            </a:r>
          </a:p>
          <a:p>
            <a:pPr lvl="1">
              <a:lnSpc>
                <a:spcPct val="80000"/>
              </a:lnSpc>
            </a:pPr>
            <a:r>
              <a:rPr lang="hr-HR" sz="2400"/>
              <a:t>ugovore o financijskim uslugama na koje se odnose posebna pravila</a:t>
            </a:r>
          </a:p>
          <a:p>
            <a:pPr lvl="1">
              <a:lnSpc>
                <a:spcPct val="80000"/>
              </a:lnSpc>
            </a:pPr>
            <a:r>
              <a:rPr lang="hr-HR" sz="2400"/>
              <a:t>ugovore sklopljene kupnjom na automatima za prodaju</a:t>
            </a:r>
          </a:p>
          <a:p>
            <a:pPr>
              <a:lnSpc>
                <a:spcPct val="80000"/>
              </a:lnSpc>
            </a:pPr>
            <a:r>
              <a:rPr lang="hr-HR" sz="2800"/>
              <a:t>ugovore sklopljene s telekomunikacijskim operatorom uporabom javnih govornica</a:t>
            </a:r>
          </a:p>
          <a:p>
            <a:pPr>
              <a:lnSpc>
                <a:spcPct val="80000"/>
              </a:lnSpc>
            </a:pPr>
            <a:r>
              <a:rPr lang="hr-HR" sz="2800"/>
              <a:t>ugovore o građenju</a:t>
            </a:r>
          </a:p>
          <a:p>
            <a:pPr>
              <a:lnSpc>
                <a:spcPct val="80000"/>
              </a:lnSpc>
            </a:pPr>
            <a:r>
              <a:rPr lang="hr-HR" sz="2800"/>
              <a:t>ugovore kojima je svrha stjecanje prava na nekretnini, osim na ugovore o najmu i zakupu nekretnine</a:t>
            </a:r>
          </a:p>
          <a:p>
            <a:pPr>
              <a:lnSpc>
                <a:spcPct val="80000"/>
              </a:lnSpc>
            </a:pPr>
            <a:r>
              <a:rPr lang="hr-HR" sz="2800"/>
              <a:t>ugovore sklopljene javnom dražbom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PODRUČJE PRIMJENE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400"/>
              <a:t>Pravila o prethodnom obavještavanju i raskidu ugovora ne primjenjuju se na:</a:t>
            </a:r>
          </a:p>
          <a:p>
            <a:pPr>
              <a:lnSpc>
                <a:spcPct val="90000"/>
              </a:lnSpc>
            </a:pPr>
            <a:r>
              <a:rPr lang="hr-HR" sz="2400"/>
              <a:t>ugovore o prodaji hrane i ostalih proizvoda namijenjenih svakodnevnoj uporabi i koje potrošaču na kućnu adresu, njegovo prebivalište ili njegovo radno mjesto dostavlja redoviti dostavljač</a:t>
            </a:r>
          </a:p>
          <a:p>
            <a:pPr>
              <a:lnSpc>
                <a:spcPct val="90000"/>
              </a:lnSpc>
            </a:pPr>
            <a:r>
              <a:rPr lang="en-US" sz="2400"/>
              <a:t>ugovore o smje</a:t>
            </a:r>
            <a:r>
              <a:rPr lang="hr-HR" sz="2400"/>
              <a:t>š</a:t>
            </a:r>
            <a:r>
              <a:rPr lang="en-US" sz="2400"/>
              <a:t>taju</a:t>
            </a:r>
            <a:r>
              <a:rPr lang="hr-HR" sz="2400"/>
              <a:t>, </a:t>
            </a:r>
            <a:r>
              <a:rPr lang="en-US" sz="2400"/>
              <a:t>prijevozu i opskrbi pripremljenom hranom</a:t>
            </a:r>
            <a:r>
              <a:rPr lang="hr-HR" sz="2400"/>
              <a:t> (</a:t>
            </a:r>
            <a:r>
              <a:rPr lang="en-US" sz="2400"/>
              <a:t>catering</a:t>
            </a:r>
            <a:r>
              <a:rPr lang="hr-HR" sz="2400"/>
              <a:t>) </a:t>
            </a:r>
            <a:r>
              <a:rPr lang="en-US" sz="2400"/>
              <a:t>i uslugama za slobodno vrijeme kojima se trgovac obvezuje ispuniti svoju obvezu u to</a:t>
            </a:r>
            <a:r>
              <a:rPr lang="hr-HR" sz="2400"/>
              <a:t>č</a:t>
            </a:r>
            <a:r>
              <a:rPr lang="en-US" sz="2400"/>
              <a:t>no odre</a:t>
            </a:r>
            <a:r>
              <a:rPr lang="hr-HR" sz="2400"/>
              <a:t>đ</a:t>
            </a:r>
            <a:r>
              <a:rPr lang="en-US" sz="2400"/>
              <a:t>enom trenutku ili u to</a:t>
            </a:r>
            <a:r>
              <a:rPr lang="hr-HR" sz="2400"/>
              <a:t>č</a:t>
            </a:r>
            <a:r>
              <a:rPr lang="en-US" sz="2400"/>
              <a:t>no odre</a:t>
            </a:r>
            <a:r>
              <a:rPr lang="hr-HR" sz="2400"/>
              <a:t>đ</a:t>
            </a:r>
            <a:r>
              <a:rPr lang="en-US" sz="2400"/>
              <a:t>enom roku</a:t>
            </a:r>
            <a:endParaRPr lang="hr-H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/>
              <a:t>ZABRANA DISTANCIJSKOG SKLAPANJA UGOVORA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Sredstvima daljinske komunikacije nije dopu</a:t>
            </a:r>
            <a:r>
              <a:rPr lang="hr-HR" sz="2800"/>
              <a:t>š</a:t>
            </a:r>
            <a:r>
              <a:rPr lang="en-US" sz="2800"/>
              <a:t>teno sklapati ugovore o prodaji </a:t>
            </a:r>
            <a:endParaRPr lang="hr-HR" sz="2800"/>
          </a:p>
          <a:p>
            <a:r>
              <a:rPr lang="en-US" sz="2800"/>
              <a:t>lijekova</a:t>
            </a:r>
            <a:r>
              <a:rPr lang="hr-HR" sz="2800"/>
              <a:t>, </a:t>
            </a:r>
            <a:r>
              <a:rPr lang="en-US" sz="2800"/>
              <a:t>medicinskih i veterinarsko</a:t>
            </a:r>
            <a:r>
              <a:rPr lang="hr-HR" sz="2800"/>
              <a:t>-</a:t>
            </a:r>
            <a:r>
              <a:rPr lang="en-US" sz="2800"/>
              <a:t>medicinskih proizvoda</a:t>
            </a:r>
            <a:endParaRPr lang="hr-HR" sz="2800"/>
          </a:p>
          <a:p>
            <a:r>
              <a:rPr lang="en-US" sz="2800"/>
              <a:t>eksploziva</a:t>
            </a:r>
            <a:r>
              <a:rPr lang="hr-HR" sz="2800"/>
              <a:t>, oružja</a:t>
            </a:r>
          </a:p>
          <a:p>
            <a:r>
              <a:rPr lang="en-US" sz="2800"/>
              <a:t>duhanskih proizvoda</a:t>
            </a:r>
            <a:endParaRPr lang="hr-HR" sz="2800"/>
          </a:p>
          <a:p>
            <a:r>
              <a:rPr lang="en-US" sz="2800"/>
              <a:t>ostalih proizvoda</a:t>
            </a:r>
            <a:r>
              <a:rPr lang="hr-HR" sz="2800"/>
              <a:t> č</a:t>
            </a:r>
            <a:r>
              <a:rPr lang="en-US" sz="2800"/>
              <a:t>ija je zabrana prodaje na daljinu ure</a:t>
            </a:r>
            <a:r>
              <a:rPr lang="hr-HR" sz="2800"/>
              <a:t>đ</a:t>
            </a:r>
            <a:r>
              <a:rPr lang="en-US" sz="2800"/>
              <a:t>ena posebnim propisom</a:t>
            </a:r>
            <a:endParaRPr lang="hr-H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671"/>
            <a:ext cx="8218487" cy="1584177"/>
          </a:xfrm>
        </p:spPr>
        <p:txBody>
          <a:bodyPr>
            <a:normAutofit fontScale="90000"/>
          </a:bodyPr>
          <a:lstStyle/>
          <a:p>
            <a:r>
              <a:rPr lang="hr-HR" sz="4000" dirty="0"/>
              <a:t>OGRANIČENJE UPORABE SREDSTAVA DALJINSKE KOMUNIKACIJE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76872"/>
            <a:ext cx="8229600" cy="43144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400" dirty="0"/>
              <a:t>Uporaba telefona bez ljudskog posredovanja (automatskih govornih automata), elektroničke pošte i telefaks uređaja u svrhu sklapanja ugovora dopuštena je samo uz prethodnu suglasnost potrošača</a:t>
            </a:r>
          </a:p>
          <a:p>
            <a:pPr>
              <a:lnSpc>
                <a:spcPct val="90000"/>
              </a:lnSpc>
            </a:pPr>
            <a:r>
              <a:rPr lang="hr-HR" sz="2400" dirty="0"/>
              <a:t>Uporaba ostalih sredstava daljinske komunikacije u svrhu sklapanja ugovora dopuštena je ako se potrošač tomu izričito ne protivi</a:t>
            </a:r>
          </a:p>
          <a:p>
            <a:pPr>
              <a:lnSpc>
                <a:spcPct val="90000"/>
              </a:lnSpc>
            </a:pPr>
            <a:r>
              <a:rPr lang="hr-HR" sz="2400" dirty="0"/>
              <a:t>Uporabu sredstava daljinske komunikacije u </a:t>
            </a:r>
            <a:r>
              <a:rPr lang="hr-HR" sz="2400" dirty="0" smtClean="0"/>
              <a:t>ovim slučajevima nije </a:t>
            </a:r>
            <a:r>
              <a:rPr lang="hr-HR" sz="2400" dirty="0"/>
              <a:t>dopušteno naplatiti potrošaču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/>
              <a:t>ZABRANA SLANJA NENARUČENIH PROIZVODA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400" dirty="0"/>
              <a:t>Nije dopušteno isporučiti potrošaču proizvod ili pružiti uslugu koju potrošač nije unaprijed naručio, ako je riječ o naplatnom poslu</a:t>
            </a:r>
          </a:p>
          <a:p>
            <a:pPr>
              <a:lnSpc>
                <a:spcPct val="90000"/>
              </a:lnSpc>
            </a:pPr>
            <a:r>
              <a:rPr lang="hr-HR" sz="2400" dirty="0"/>
              <a:t>Ako trgovac pošalje potrošaču određeni proizvod, smatra se da je taj proizvod promidžbeni dar trgovca</a:t>
            </a:r>
          </a:p>
          <a:p>
            <a:pPr>
              <a:lnSpc>
                <a:spcPct val="90000"/>
              </a:lnSpc>
            </a:pPr>
            <a:r>
              <a:rPr lang="hr-HR" sz="2400" dirty="0" err="1"/>
              <a:t>Ništetna</a:t>
            </a:r>
            <a:r>
              <a:rPr lang="hr-HR" sz="2400" dirty="0"/>
              <a:t> je odredba u uvjetima poslovanja trgovca ili ponudi poslanoj bez prethodne narudžbe potrošača prema kojoj bi šutnja potrošača značila prihvat ponude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ZLOPORABA KREDITNE KARTICE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400"/>
              <a:t>Ako je u vezi s ugovorom sklopljenim na daljinu zlouporabljena kreditna ili debitna kartica određenog potrošača, oštećeni je potrošač ovlašten zahtijevati 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storniranje plaćanja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ako je plaćanje već izvršeno, potrošač ima pravo zahtijevati od trgovca da mu vrati ili nadoknadi plaćeni iznos uvećan za zatezne kamate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DALJNJE  TEMELJNE </a:t>
            </a:r>
            <a:r>
              <a:rPr lang="hr-HR" dirty="0"/>
              <a:t>KARAKTERISTIKE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r>
              <a:rPr lang="hr-HR" sz="2400" i="1" dirty="0" smtClean="0"/>
              <a:t>Pravo </a:t>
            </a:r>
            <a:r>
              <a:rPr lang="hr-HR" sz="2400" i="1" dirty="0"/>
              <a:t>na jednostrani, bezrazložni raskid ugovora</a:t>
            </a:r>
          </a:p>
          <a:p>
            <a:r>
              <a:rPr lang="hr-HR" dirty="0"/>
              <a:t>Dužnost obavještavanja</a:t>
            </a:r>
          </a:p>
          <a:p>
            <a:r>
              <a:rPr lang="hr-HR" sz="2400" dirty="0" smtClean="0"/>
              <a:t>Dužnost </a:t>
            </a:r>
            <a:r>
              <a:rPr lang="hr-HR" sz="2400" dirty="0"/>
              <a:t>ispunjenja ugovora u roku</a:t>
            </a:r>
          </a:p>
          <a:p>
            <a:r>
              <a:rPr lang="hr-HR" sz="2400" dirty="0"/>
              <a:t>Prebacivanje tereta dokaza</a:t>
            </a:r>
          </a:p>
          <a:p>
            <a:r>
              <a:rPr lang="hr-HR" sz="2400" dirty="0"/>
              <a:t>Kolektivna zaštita interesa potrošača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/>
              <a:t>OBVEZA OBAVJEŠTAVANJA – PRETHODNA OBAVIJEST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1400"/>
              <a:t>U primjerenom roku prije sklapanja ugovora potrošač mora biti obaviješten o:</a:t>
            </a:r>
          </a:p>
          <a:p>
            <a:pPr>
              <a:lnSpc>
                <a:spcPct val="80000"/>
              </a:lnSpc>
            </a:pPr>
            <a:r>
              <a:rPr lang="hr-HR" sz="1400"/>
              <a:t>imenu, tvrtki ili nazivu, matičnom broju i sjedištu trgovca ili osobe kojoj potrošač može iznijeti svoje prigovore</a:t>
            </a:r>
          </a:p>
          <a:p>
            <a:pPr>
              <a:lnSpc>
                <a:spcPct val="80000"/>
              </a:lnSpc>
            </a:pPr>
            <a:r>
              <a:rPr lang="hr-HR" sz="1400"/>
              <a:t>proizvodu ili usluzi koji se nude te njihovu nazivu</a:t>
            </a:r>
          </a:p>
          <a:p>
            <a:pPr>
              <a:lnSpc>
                <a:spcPct val="80000"/>
              </a:lnSpc>
            </a:pPr>
            <a:r>
              <a:rPr lang="hr-HR" sz="1400"/>
              <a:t>glavnim svojstvima proizvoda ili usluge</a:t>
            </a:r>
          </a:p>
          <a:p>
            <a:pPr>
              <a:lnSpc>
                <a:spcPct val="80000"/>
              </a:lnSpc>
            </a:pPr>
            <a:r>
              <a:rPr lang="hr-HR" sz="1400"/>
              <a:t>cijeni proizvoda ili usluge, uključujući sva porezna i druga davanja</a:t>
            </a:r>
          </a:p>
          <a:p>
            <a:pPr>
              <a:lnSpc>
                <a:spcPct val="80000"/>
              </a:lnSpc>
            </a:pPr>
            <a:r>
              <a:rPr lang="hr-HR" sz="1400"/>
              <a:t>troškovima dostave proizvoda</a:t>
            </a:r>
          </a:p>
          <a:p>
            <a:pPr>
              <a:lnSpc>
                <a:spcPct val="80000"/>
              </a:lnSpc>
            </a:pPr>
            <a:r>
              <a:rPr lang="hr-HR" sz="1400"/>
              <a:t>načinu plaćanja te načinu i roku isporuke proizvoda ili pružanja usluge</a:t>
            </a:r>
          </a:p>
          <a:p>
            <a:pPr>
              <a:lnSpc>
                <a:spcPct val="80000"/>
              </a:lnSpc>
            </a:pPr>
            <a:r>
              <a:rPr lang="hr-HR" sz="1400"/>
              <a:t>uslugama koje se nude nakon prodaje (servisiranje i prodaja zamjenskih dijelova)</a:t>
            </a:r>
          </a:p>
          <a:p>
            <a:pPr>
              <a:lnSpc>
                <a:spcPct val="80000"/>
              </a:lnSpc>
            </a:pPr>
            <a:r>
              <a:rPr lang="hr-HR" sz="1400"/>
              <a:t>jamstvima koja se daju uz proizvod ili uslugu</a:t>
            </a:r>
          </a:p>
          <a:p>
            <a:pPr>
              <a:lnSpc>
                <a:spcPct val="80000"/>
              </a:lnSpc>
            </a:pPr>
            <a:r>
              <a:rPr lang="hr-HR" sz="1400"/>
              <a:t>pravu potrošača na jednostrani raskid ugovora i roku za raskid</a:t>
            </a:r>
          </a:p>
          <a:p>
            <a:pPr>
              <a:lnSpc>
                <a:spcPct val="80000"/>
              </a:lnSpc>
            </a:pPr>
            <a:r>
              <a:rPr lang="hr-HR" sz="1400"/>
              <a:t>situacijama u kojima je isključeno pravo potrošača na raskid ugovora</a:t>
            </a:r>
          </a:p>
          <a:p>
            <a:pPr>
              <a:lnSpc>
                <a:spcPct val="80000"/>
              </a:lnSpc>
            </a:pPr>
            <a:r>
              <a:rPr lang="hr-HR" sz="1400"/>
              <a:t>pretpostavkama i postupku otkaza ugovora sklopljenog na neodređeno vrijeme ili za razdoblje dulje od godinu dana</a:t>
            </a:r>
          </a:p>
          <a:p>
            <a:pPr>
              <a:lnSpc>
                <a:spcPct val="80000"/>
              </a:lnSpc>
            </a:pPr>
            <a:r>
              <a:rPr lang="hr-HR" sz="1400"/>
              <a:t>troškovima uporabe sredstava daljinske komunikacije kada se taj trošak ne zaračunava po osnovnoj tarifi</a:t>
            </a:r>
          </a:p>
          <a:p>
            <a:pPr>
              <a:lnSpc>
                <a:spcPct val="80000"/>
              </a:lnSpc>
            </a:pPr>
            <a:r>
              <a:rPr lang="hr-HR" sz="1400"/>
              <a:t>razdoblju u kojem ponuda ili cijena vrijede</a:t>
            </a:r>
          </a:p>
          <a:p>
            <a:pPr>
              <a:lnSpc>
                <a:spcPct val="80000"/>
              </a:lnSpc>
            </a:pPr>
            <a:r>
              <a:rPr lang="hr-HR" sz="1400"/>
              <a:t>ako je riječ o ugovorima o kontinuiranoj prodaji proizvoda ili ugovorima o kontinuiranom pružanju usluga, najkraćem vremenu na koje trgovac pristaje sklopiti ugovor</a:t>
            </a:r>
          </a:p>
          <a:p>
            <a:pPr>
              <a:lnSpc>
                <a:spcPct val="80000"/>
              </a:lnSpc>
            </a:pPr>
            <a:r>
              <a:rPr lang="hr-HR" sz="1400"/>
              <a:t>Obavijest iz stavka 1. ovoga članka mora sadržavati jasno istaknutu komercijalnu namjeru trgovca, te mora biti jednoznačna, jasna, lako razumljiva i prilagođena sredstvu daljinske komunikacije koja se koristi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7813"/>
            <a:ext cx="8218487" cy="1495425"/>
          </a:xfrm>
        </p:spPr>
        <p:txBody>
          <a:bodyPr>
            <a:normAutofit fontScale="90000"/>
          </a:bodyPr>
          <a:lstStyle/>
          <a:p>
            <a:r>
              <a:rPr lang="hr-HR" sz="4000"/>
              <a:t>OBVEZA OBAVJEŠTAVANJA – POTVRDA PRETHODNE OBAVIJESTI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Potrošač mora dobiti potvrdu prethodne obavijesti u pisanom ili u nekom drugom, potrošaču dostupnom trajnom mediju, što je moguće prije, a najkasnije u trenutku isporuke proizvoda, odnosno najkasnije na dan početka pružanja usluge, ako mu potvrda prethodne obavijesti u tom obliku nije bila dostavljena prije sklapanja ugovora</a:t>
            </a:r>
            <a:endParaRPr lang="hr-HR" sz="2400"/>
          </a:p>
          <a:p>
            <a:pPr>
              <a:lnSpc>
                <a:spcPct val="80000"/>
              </a:lnSpc>
            </a:pPr>
            <a:r>
              <a:rPr lang="hr-HR" sz="2400"/>
              <a:t>Potvrda prethodne obavijesti mora sadržavati sve podatke koje sadrži i prethodna obavijest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hr-HR"/>
              <a:t>PODRUČJE PRIMJENE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7834064" cy="4530725"/>
          </a:xfrm>
        </p:spPr>
        <p:txBody>
          <a:bodyPr/>
          <a:lstStyle/>
          <a:p>
            <a:r>
              <a:rPr lang="hr-HR" dirty="0"/>
              <a:t>Ugovori sklopljeni izvan poslovnih prostorija trgovca</a:t>
            </a:r>
          </a:p>
          <a:p>
            <a:r>
              <a:rPr lang="hr-HR" dirty="0"/>
              <a:t>Ugovori sklopljeni na daljinu </a:t>
            </a:r>
          </a:p>
          <a:p>
            <a:pPr lvl="1"/>
            <a:r>
              <a:rPr lang="hr-HR" dirty="0"/>
              <a:t>Ugovori o financijskim uslugama sklopljeni na daljinu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/>
              <a:t>DUŽNOST ISPUNJENJA UGOVORA U ROKU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000" dirty="0"/>
              <a:t>Trgovac je dužan ispuniti ugovor o prodaji robe ili obavljanju usluge sklopljen na daljinu u roku od 30 dana od dana kad mu je potrošač poslao narudžbu, osim ako su strane drukčije odredile</a:t>
            </a:r>
          </a:p>
          <a:p>
            <a:pPr>
              <a:lnSpc>
                <a:spcPct val="80000"/>
              </a:lnSpc>
            </a:pPr>
            <a:r>
              <a:rPr lang="hr-HR" sz="2000" dirty="0"/>
              <a:t>Ne ispuni li trgovac ugovor u roku, pa makar i zbog toga jer naručeni proizvod nema na zalihi ili nije u mogućnosti pružiti naručenu uslugu, mora potrošača o tome obavijestiti, a potrošač može, po svom izboru, izjaviti da raskida ugovor ili ostaviti trgovcu primjereni naknadni rok za ispunjenje</a:t>
            </a:r>
          </a:p>
          <a:p>
            <a:pPr>
              <a:lnSpc>
                <a:spcPct val="80000"/>
              </a:lnSpc>
            </a:pPr>
            <a:r>
              <a:rPr lang="hr-HR" sz="2000" dirty="0"/>
              <a:t>Odluči li se potrošač, raskinuti ugovor trgovac mu je dužan vratiti plaćeno što je moguće prije, a najkasnije u roku od 30 dana otkada je nastupilo zakašnjenje, uvećano za zatezne kamate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TERET DOKAZA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800"/>
              <a:t>U parničnom postupku pokrenutom protiv trgovca ili operatora sredstava daljinske komunikacije zbog povrede prava potrošača teret dokaza u pogledu </a:t>
            </a:r>
            <a:r>
              <a:rPr lang="hr-HR" sz="2800" b="1"/>
              <a:t>postojanja prethodne obavijesti, pisane potvrde prethodne obavijesti i pridržavanja rokova ispunjenja ugovora</a:t>
            </a:r>
            <a:r>
              <a:rPr lang="hr-HR" sz="2800"/>
              <a:t> sklopljenog sredstvima daljinske komunikacije je na trgovcu, odnosno operatoru sredstava daljinske komunikacije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/>
              <a:t>DISTANCIJSKO SKLAPANJE FINANCIJSKIH UGOVORA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z="2800"/>
              <a:t>Posebna pravila o distancijskom sklapanju ugovora o financijskim uslugama</a:t>
            </a:r>
          </a:p>
          <a:p>
            <a:pPr lvl="1"/>
            <a:r>
              <a:rPr lang="hr-HR" sz="2400"/>
              <a:t>bankovne usluge, usluge kreditiranja, usluge osiguranja, uključujući usluge dobrovoljnog mirovinskog osiguranja, investicijske usluge, usluge stambene štednje te usluge platnog prometa</a:t>
            </a:r>
          </a:p>
          <a:p>
            <a:r>
              <a:rPr lang="hr-HR" sz="2800"/>
              <a:t>Načelno, isti stupanj zaštite potrošača kao i kod općih pravila o distancijskom sklapanju ugovora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KOLEKTIVNA ZAŠTITA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Preventivna zaštita kolektivnih interesa potrošača</a:t>
            </a:r>
          </a:p>
          <a:p>
            <a:r>
              <a:rPr lang="hr-HR"/>
              <a:t>Sudski put zaštite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Zakon o zaštiti potrošača</a:t>
            </a:r>
          </a:p>
          <a:p>
            <a:r>
              <a:rPr lang="hr-HR" sz="2400" i="1" dirty="0" smtClean="0"/>
              <a:t>Direktiva 85/577/EEZ o sklapanju ugovora izvan poslovnih prostorija trgovaca</a:t>
            </a:r>
          </a:p>
          <a:p>
            <a:r>
              <a:rPr lang="hr-HR" sz="2400" i="1" dirty="0" smtClean="0"/>
              <a:t>Direktiva 97/7/EZ o sklapanju ugovora na daljinu</a:t>
            </a:r>
          </a:p>
          <a:p>
            <a:r>
              <a:rPr lang="hr-HR" sz="2400" dirty="0" smtClean="0"/>
              <a:t>Direktiva 2002/65/EZ o sklapanju na daljinu ugovora o pružanju financijskih usluga</a:t>
            </a:r>
          </a:p>
          <a:p>
            <a:r>
              <a:rPr lang="hr-HR" sz="2400" dirty="0" smtClean="0"/>
              <a:t>Direktiva 2011/83/EU o potrošačkim pravima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4597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2068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hr-HR" sz="3600" dirty="0"/>
              <a:t>UGOVORI SKLOPLJENI IZVAN POSLOVNIH PROSTORIJA TRGOVCA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395536" y="2060575"/>
            <a:ext cx="7920880" cy="4530725"/>
          </a:xfrm>
        </p:spPr>
        <p:txBody>
          <a:bodyPr/>
          <a:lstStyle/>
          <a:p>
            <a:r>
              <a:rPr lang="hr-HR" dirty="0"/>
              <a:t> Ugovori koji su sklopljeni </a:t>
            </a:r>
          </a:p>
          <a:p>
            <a:pPr lvl="1"/>
            <a:r>
              <a:rPr lang="hr-HR" dirty="0"/>
              <a:t>u vrijeme izleta koji je organizirao trgovac izvan njegovih poslovnih prostorija </a:t>
            </a:r>
          </a:p>
          <a:p>
            <a:pPr lvl="1"/>
            <a:r>
              <a:rPr lang="hr-HR" dirty="0"/>
              <a:t>u vrijeme posjeta trgovca domu potrošača, domu drugog potrošača ili radnome mjestu potrošača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hr-HR"/>
              <a:t>PODRUČJE PRIMJENE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600200"/>
            <a:ext cx="7690048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r-HR" sz="2000" dirty="0"/>
              <a:t>Zakonsko uređenje se ne primjenjuje na </a:t>
            </a:r>
          </a:p>
          <a:p>
            <a:pPr>
              <a:lnSpc>
                <a:spcPct val="80000"/>
              </a:lnSpc>
            </a:pPr>
            <a:r>
              <a:rPr lang="hr-HR" sz="2000" dirty="0"/>
              <a:t>ugovore o građenju koji se sklapaju radi izgradnje na određenoj nekretnini</a:t>
            </a:r>
          </a:p>
          <a:p>
            <a:pPr>
              <a:lnSpc>
                <a:spcPct val="80000"/>
              </a:lnSpc>
            </a:pPr>
            <a:r>
              <a:rPr lang="hr-HR" sz="2000" dirty="0"/>
              <a:t>ugovore o prodaji, najmu, zakupu i drugim pravima na nekretninama</a:t>
            </a:r>
          </a:p>
          <a:p>
            <a:pPr>
              <a:lnSpc>
                <a:spcPct val="80000"/>
              </a:lnSpc>
            </a:pPr>
            <a:r>
              <a:rPr lang="hr-HR" sz="2000" dirty="0"/>
              <a:t>ugovore o periodičnoj dostavi hrane, pića ili drugih proizvoda namijenjenih dnevnoj uporabi u kućanstvu koji se putem pokretne prodaje na malo isporučuju u pravilnim vremenskim razmacima</a:t>
            </a:r>
          </a:p>
          <a:p>
            <a:pPr>
              <a:lnSpc>
                <a:spcPct val="80000"/>
              </a:lnSpc>
            </a:pPr>
            <a:r>
              <a:rPr lang="hr-HR" sz="2000" dirty="0"/>
              <a:t>ugovore sklopljene na temelju kataloga trgovca</a:t>
            </a:r>
          </a:p>
          <a:p>
            <a:pPr lvl="1">
              <a:lnSpc>
                <a:spcPct val="80000"/>
              </a:lnSpc>
            </a:pPr>
            <a:r>
              <a:rPr lang="hr-HR" sz="1800" dirty="0"/>
              <a:t> ako ga je potrošač imao prilike pročitati bez nazočnosti trgovca ili njegova predstavnika</a:t>
            </a:r>
          </a:p>
          <a:p>
            <a:pPr lvl="1">
              <a:lnSpc>
                <a:spcPct val="80000"/>
              </a:lnSpc>
            </a:pPr>
            <a:r>
              <a:rPr lang="hr-HR" sz="1800" dirty="0"/>
              <a:t> ako je predviđeno da će na temelju tog ugovora ili nekog kasnije sklopljenog ugovora trgovac i potrošač ostati u trajnijoj vezi te </a:t>
            </a:r>
          </a:p>
          <a:p>
            <a:pPr lvl="1">
              <a:lnSpc>
                <a:spcPct val="80000"/>
              </a:lnSpc>
            </a:pPr>
            <a:r>
              <a:rPr lang="hr-HR" sz="1800" dirty="0"/>
              <a:t>ako je i u katalogu i u ugovoru potrošač bio jasno obaviješten o njegovu pravu na raskid ugovora </a:t>
            </a:r>
          </a:p>
          <a:p>
            <a:pPr>
              <a:lnSpc>
                <a:spcPct val="80000"/>
              </a:lnSpc>
            </a:pPr>
            <a:r>
              <a:rPr lang="hr-HR" sz="2000" dirty="0"/>
              <a:t>ugovore o osiguranju</a:t>
            </a:r>
          </a:p>
          <a:p>
            <a:pPr>
              <a:lnSpc>
                <a:spcPct val="80000"/>
              </a:lnSpc>
            </a:pPr>
            <a:r>
              <a:rPr lang="hr-HR" sz="2000" dirty="0"/>
              <a:t>ugovore o prodaji vrijednosnih papira</a:t>
            </a:r>
          </a:p>
          <a:p>
            <a:pPr>
              <a:lnSpc>
                <a:spcPct val="80000"/>
              </a:lnSpc>
            </a:pP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hr-HR"/>
              <a:t>TEMELJNA PRAVA POTROŠAČA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755576" y="1600200"/>
            <a:ext cx="7474024" cy="4530725"/>
          </a:xfrm>
        </p:spPr>
        <p:txBody>
          <a:bodyPr/>
          <a:lstStyle/>
          <a:p>
            <a:r>
              <a:rPr lang="hr-HR" dirty="0"/>
              <a:t>Pravo na jednostrani, bezrazložni raskid ugovora</a:t>
            </a:r>
          </a:p>
          <a:p>
            <a:r>
              <a:rPr lang="hr-HR" dirty="0"/>
              <a:t>Pravo na kolektivnu zaštitu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hr-HR" sz="4000" dirty="0"/>
              <a:t>OBAVIJEST I PRAVU NA RASKID UGOVORA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600200"/>
            <a:ext cx="7546032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r-HR" sz="2000" dirty="0"/>
              <a:t>U slučaju sklapanja ugovora izvan poslovnih prostorija trgovca, trgovac je dužan potrošaču dati pisanu obavijest o njegovu pravu na raskid ugovora</a:t>
            </a:r>
          </a:p>
          <a:p>
            <a:pPr>
              <a:lnSpc>
                <a:spcPct val="80000"/>
              </a:lnSpc>
            </a:pPr>
            <a:r>
              <a:rPr lang="hr-HR" sz="2000" dirty="0"/>
              <a:t>Obavijest mora sadržavati </a:t>
            </a:r>
          </a:p>
          <a:p>
            <a:pPr lvl="1">
              <a:lnSpc>
                <a:spcPct val="80000"/>
              </a:lnSpc>
            </a:pPr>
            <a:r>
              <a:rPr lang="hr-HR" sz="1800" dirty="0"/>
              <a:t>ime, odnosno tvrtku ili naziv trgovca i njegovu adresu</a:t>
            </a:r>
          </a:p>
          <a:p>
            <a:pPr lvl="1">
              <a:lnSpc>
                <a:spcPct val="80000"/>
              </a:lnSpc>
            </a:pPr>
            <a:r>
              <a:rPr lang="hr-HR" sz="1800" dirty="0"/>
              <a:t>datum slanja obavijesti</a:t>
            </a:r>
          </a:p>
          <a:p>
            <a:pPr lvl="1">
              <a:lnSpc>
                <a:spcPct val="80000"/>
              </a:lnSpc>
            </a:pPr>
            <a:r>
              <a:rPr lang="hr-HR" sz="1800" dirty="0"/>
              <a:t>podatke potrebne radi identifikacije ugovora, poglavito naznaku ugovornih strana te predmet ugovora i njegovu cijenu</a:t>
            </a:r>
          </a:p>
          <a:p>
            <a:pPr lvl="1">
              <a:lnSpc>
                <a:spcPct val="80000"/>
              </a:lnSpc>
            </a:pPr>
            <a:r>
              <a:rPr lang="hr-HR" sz="1800" dirty="0"/>
              <a:t>rok za raskid ugovora 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Ukoliko</a:t>
            </a:r>
            <a:r>
              <a:rPr lang="en-US" sz="2000" dirty="0"/>
              <a:t> je </a:t>
            </a:r>
            <a:r>
              <a:rPr lang="en-US" sz="2000" dirty="0" err="1"/>
              <a:t>obavijest</a:t>
            </a:r>
            <a:r>
              <a:rPr lang="en-US" sz="2000" dirty="0"/>
              <a:t> o </a:t>
            </a:r>
            <a:r>
              <a:rPr lang="en-US" sz="2000" dirty="0" err="1"/>
              <a:t>pravu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raskid</a:t>
            </a:r>
            <a:r>
              <a:rPr lang="en-US" sz="2000" dirty="0"/>
              <a:t> </a:t>
            </a:r>
            <a:r>
              <a:rPr lang="en-US" sz="2000" dirty="0" err="1"/>
              <a:t>sastavni</a:t>
            </a:r>
            <a:r>
              <a:rPr lang="en-US" sz="2000" dirty="0"/>
              <a:t> </a:t>
            </a:r>
            <a:r>
              <a:rPr lang="en-US" sz="2000" dirty="0" err="1"/>
              <a:t>dio</a:t>
            </a:r>
            <a:r>
              <a:rPr lang="en-US" sz="2000" dirty="0"/>
              <a:t> </a:t>
            </a:r>
            <a:r>
              <a:rPr lang="en-US" sz="2000" dirty="0" err="1"/>
              <a:t>ugovora</a:t>
            </a:r>
            <a:r>
              <a:rPr lang="en-US" sz="2000" dirty="0"/>
              <a:t>, </a:t>
            </a:r>
            <a:r>
              <a:rPr lang="en-US" sz="2000" dirty="0" err="1"/>
              <a:t>tada</a:t>
            </a:r>
            <a:r>
              <a:rPr lang="en-US" sz="2000" dirty="0"/>
              <a:t> mora </a:t>
            </a:r>
            <a:r>
              <a:rPr lang="en-US" sz="2000" dirty="0" err="1"/>
              <a:t>biti</a:t>
            </a:r>
            <a:r>
              <a:rPr lang="en-US" sz="2000" dirty="0"/>
              <a:t> </a:t>
            </a:r>
            <a:r>
              <a:rPr lang="en-US" sz="2000" dirty="0" err="1"/>
              <a:t>posebno</a:t>
            </a:r>
            <a:r>
              <a:rPr lang="en-US" sz="2000" dirty="0"/>
              <a:t> </a:t>
            </a:r>
            <a:r>
              <a:rPr lang="en-US" sz="2000" dirty="0" err="1"/>
              <a:t>istaknuta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napisana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isti</a:t>
            </a:r>
            <a:r>
              <a:rPr lang="en-US" sz="2000" dirty="0"/>
              <a:t> </a:t>
            </a:r>
            <a:r>
              <a:rPr lang="en-US" sz="2000" dirty="0" err="1"/>
              <a:t>način</a:t>
            </a:r>
            <a:r>
              <a:rPr lang="en-US" sz="2000" dirty="0"/>
              <a:t> (font, </a:t>
            </a:r>
            <a:r>
              <a:rPr lang="en-US" sz="2000" dirty="0" err="1"/>
              <a:t>veličina</a:t>
            </a:r>
            <a:r>
              <a:rPr lang="en-US" sz="2000" dirty="0"/>
              <a:t>, </a:t>
            </a:r>
            <a:r>
              <a:rPr lang="en-US" sz="2000" dirty="0" err="1"/>
              <a:t>boja</a:t>
            </a:r>
            <a:r>
              <a:rPr lang="en-US" sz="2000" dirty="0"/>
              <a:t>, </a:t>
            </a:r>
            <a:r>
              <a:rPr lang="en-US" sz="2000" dirty="0" err="1"/>
              <a:t>podloga</a:t>
            </a:r>
            <a:r>
              <a:rPr lang="en-US" sz="2000" dirty="0"/>
              <a:t>, </a:t>
            </a:r>
            <a:r>
              <a:rPr lang="en-US" sz="2000" dirty="0" err="1"/>
              <a:t>oblik</a:t>
            </a:r>
            <a:r>
              <a:rPr lang="en-US" sz="2000" dirty="0"/>
              <a:t>, </a:t>
            </a:r>
            <a:r>
              <a:rPr lang="en-US" sz="2000" dirty="0" err="1"/>
              <a:t>itd</a:t>
            </a:r>
            <a:r>
              <a:rPr lang="en-US" sz="2000" dirty="0"/>
              <a:t>.)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ostale</a:t>
            </a:r>
            <a:r>
              <a:rPr lang="en-US" sz="2000" dirty="0"/>
              <a:t> </a:t>
            </a:r>
            <a:r>
              <a:rPr lang="en-US" sz="2000" dirty="0" err="1"/>
              <a:t>odredbe</a:t>
            </a:r>
            <a:r>
              <a:rPr lang="en-US" sz="2000" dirty="0"/>
              <a:t> </a:t>
            </a:r>
            <a:r>
              <a:rPr lang="en-US" sz="2000" dirty="0" err="1"/>
              <a:t>ugovora</a:t>
            </a:r>
            <a:endParaRPr lang="hr-HR" sz="2000" dirty="0"/>
          </a:p>
          <a:p>
            <a:pPr>
              <a:lnSpc>
                <a:spcPct val="80000"/>
              </a:lnSpc>
            </a:pPr>
            <a:r>
              <a:rPr lang="hr-HR" sz="2000" dirty="0"/>
              <a:t>Obavijest mora biti uručena potrošaču najkasnije u trenutku sklapanja </a:t>
            </a:r>
            <a:r>
              <a:rPr lang="hr-HR" sz="2000" dirty="0" smtClean="0"/>
              <a:t>ugovora</a:t>
            </a:r>
          </a:p>
          <a:p>
            <a:pPr>
              <a:lnSpc>
                <a:spcPct val="80000"/>
              </a:lnSpc>
            </a:pPr>
            <a:r>
              <a:rPr lang="hr-HR" sz="2000" dirty="0" smtClean="0"/>
              <a:t>Obavijest može imati oblik informacijskog obrasca, čiji je sadržaj propisan zakonom</a:t>
            </a:r>
            <a:endParaRPr lang="hr-HR" sz="2000" dirty="0"/>
          </a:p>
          <a:p>
            <a:pPr>
              <a:lnSpc>
                <a:spcPct val="80000"/>
              </a:lnSpc>
            </a:pPr>
            <a:r>
              <a:rPr lang="hr-HR" sz="2000" dirty="0"/>
              <a:t>U slučaju spora trgovac je dužan dokazati da je potrošaču na vrijeme predao obavijest </a:t>
            </a:r>
          </a:p>
          <a:p>
            <a:pPr>
              <a:lnSpc>
                <a:spcPct val="80000"/>
              </a:lnSpc>
            </a:pP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hr-HR" sz="4000" dirty="0"/>
              <a:t>JEDNOSTRANI, BEZRAZLOŽNI RASKID UGOVORA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700808"/>
            <a:ext cx="7546032" cy="443011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r-HR" sz="2400" dirty="0"/>
              <a:t>Potrošač ima pravo, </a:t>
            </a:r>
            <a:r>
              <a:rPr lang="hr-HR" sz="2400" b="1" dirty="0"/>
              <a:t>ne navodeći razloge za to</a:t>
            </a:r>
            <a:r>
              <a:rPr lang="hr-HR" sz="2400" dirty="0"/>
              <a:t>, jednostrano raskinuti ugovor iz ove glave Zakona u roku od 14 radnih dana od dana primitka pisane obavijesti </a:t>
            </a:r>
          </a:p>
          <a:p>
            <a:pPr>
              <a:lnSpc>
                <a:spcPct val="80000"/>
              </a:lnSpc>
            </a:pPr>
            <a:r>
              <a:rPr lang="hr-HR" sz="2400" b="1" dirty="0"/>
              <a:t>Ako potrošač nije primio pisanu obavijest o pravu na raskid, njegovo pravo na raskid ugovora </a:t>
            </a:r>
            <a:r>
              <a:rPr lang="hr-HR" sz="2400" b="1" dirty="0" smtClean="0"/>
              <a:t>iznosi 12 mjeseci po isteku redovnog roka za raskid</a:t>
            </a:r>
            <a:endParaRPr lang="hr-HR" sz="2400" b="1" dirty="0"/>
          </a:p>
          <a:p>
            <a:pPr>
              <a:lnSpc>
                <a:spcPct val="80000"/>
              </a:lnSpc>
            </a:pPr>
            <a:r>
              <a:rPr lang="hr-HR" sz="2400" dirty="0"/>
              <a:t>Ugovor se raskida pisanom obaviješću o </a:t>
            </a:r>
            <a:r>
              <a:rPr lang="hr-HR" sz="2400" dirty="0" smtClean="0"/>
              <a:t>raskidu</a:t>
            </a:r>
            <a:endParaRPr lang="hr-HR" sz="2400" dirty="0"/>
          </a:p>
          <a:p>
            <a:pPr>
              <a:lnSpc>
                <a:spcPct val="80000"/>
              </a:lnSpc>
            </a:pPr>
            <a:r>
              <a:rPr lang="hr-HR" sz="2400" dirty="0"/>
              <a:t>Ugovor je raskinut u trenutku kada je trgovac primio obavijest o raskidu</a:t>
            </a:r>
          </a:p>
          <a:p>
            <a:pPr>
              <a:lnSpc>
                <a:spcPct val="80000"/>
              </a:lnSpc>
            </a:pPr>
            <a:r>
              <a:rPr lang="hr-HR" sz="2400" dirty="0"/>
              <a:t>Smatra se da je ugovor raskinut na vrijeme ako je obavijest o raskidu upućena unutar roka od 14 dana od dana primitka obavijesti</a:t>
            </a:r>
          </a:p>
          <a:p>
            <a:pPr>
              <a:lnSpc>
                <a:spcPct val="80000"/>
              </a:lnSpc>
            </a:pP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hr-HR"/>
              <a:t>POSLJEDICE RASKIDA UGOVORA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1600200"/>
            <a:ext cx="7762056" cy="45307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2400" dirty="0"/>
              <a:t>U slučaju raskida ugovora, potrošač je dužan vratiti proizvod trgovcu o svom trošku</a:t>
            </a:r>
          </a:p>
          <a:p>
            <a:pPr>
              <a:lnSpc>
                <a:spcPct val="80000"/>
              </a:lnSpc>
            </a:pPr>
            <a:r>
              <a:rPr lang="hr-HR" sz="2400" dirty="0"/>
              <a:t>Potrošač ne odgovora za štetu koju je trgovac pretrpio zbog raskida ugovora</a:t>
            </a:r>
          </a:p>
          <a:p>
            <a:pPr>
              <a:lnSpc>
                <a:spcPct val="80000"/>
              </a:lnSpc>
            </a:pPr>
            <a:r>
              <a:rPr lang="hr-HR" sz="2400" dirty="0"/>
              <a:t>Trgovac je dužan, najkasnije u roku od </a:t>
            </a:r>
            <a:r>
              <a:rPr lang="hr-HR" sz="2400" dirty="0" smtClean="0"/>
              <a:t>14 </a:t>
            </a:r>
            <a:r>
              <a:rPr lang="hr-HR" sz="2400" dirty="0"/>
              <a:t>dana od dana primitka pisane obavijesti o raskidu, vratiti potrošaču cjelokupan iznos koji je potrošač do tog trenutka platio na temelju </a:t>
            </a:r>
            <a:r>
              <a:rPr lang="hr-HR" sz="2400" dirty="0" smtClean="0"/>
              <a:t>ugovora</a:t>
            </a:r>
          </a:p>
          <a:p>
            <a:pPr lvl="1">
              <a:lnSpc>
                <a:spcPct val="80000"/>
              </a:lnSpc>
            </a:pPr>
            <a:r>
              <a:rPr lang="hr-HR" sz="2000" dirty="0" smtClean="0"/>
              <a:t>Kod ugovora o kupoprodaji, osim ako nije ponudio da robu koju potrošač vraća sam preuzme, trgovac će izvršiti povrat plaćenog tek nakon što mu roba bude vraćena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129</TotalTime>
  <Words>1566</Words>
  <Application>Microsoft Office PowerPoint</Application>
  <PresentationFormat>On-screen Show (4:3)</PresentationFormat>
  <Paragraphs>124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POSEBNE TEHNIKE SKLAPANJA UGOVORA</vt:lpstr>
      <vt:lpstr>PODRUČJE PRIMJENE</vt:lpstr>
      <vt:lpstr>IZVORI</vt:lpstr>
      <vt:lpstr>UGOVORI SKLOPLJENI IZVAN POSLOVNIH PROSTORIJA TRGOVCA</vt:lpstr>
      <vt:lpstr>PODRUČJE PRIMJENE</vt:lpstr>
      <vt:lpstr>TEMELJNA PRAVA POTROŠAČA</vt:lpstr>
      <vt:lpstr>OBAVIJEST I PRAVU NA RASKID UGOVORA</vt:lpstr>
      <vt:lpstr>JEDNOSTRANI, BEZRAZLOŽNI RASKID UGOVORA</vt:lpstr>
      <vt:lpstr>POSLJEDICE RASKIDA UGOVORA</vt:lpstr>
      <vt:lpstr>UGOVORI SKLOPLJENI NA DALJINU</vt:lpstr>
      <vt:lpstr>PODRUČJE PRIMJENE</vt:lpstr>
      <vt:lpstr>PODRUČJE PRIMJENE</vt:lpstr>
      <vt:lpstr>ZABRANA DISTANCIJSKOG SKLAPANJA UGOVORA</vt:lpstr>
      <vt:lpstr>OGRANIČENJE UPORABE SREDSTAVA DALJINSKE KOMUNIKACIJE</vt:lpstr>
      <vt:lpstr>ZABRANA SLANJA NENARUČENIH PROIZVODA</vt:lpstr>
      <vt:lpstr>ZLOPORABA KREDITNE KARTICE</vt:lpstr>
      <vt:lpstr>DALJNJE  TEMELJNE KARAKTERISTIKE</vt:lpstr>
      <vt:lpstr>OBVEZA OBAVJEŠTAVANJA – PRETHODNA OBAVIJEST</vt:lpstr>
      <vt:lpstr>OBVEZA OBAVJEŠTAVANJA – POTVRDA PRETHODNE OBAVIJESTI</vt:lpstr>
      <vt:lpstr>DUŽNOST ISPUNJENJA UGOVORA U ROKU</vt:lpstr>
      <vt:lpstr>TERET DOKAZA</vt:lpstr>
      <vt:lpstr>DISTANCIJSKO SKLAPANJE FINANCIJSKIH UGOVORA</vt:lpstr>
      <vt:lpstr>KOLEKTIVNA ZAŠTITA</vt:lpstr>
    </vt:vector>
  </TitlesOfParts>
  <Company>Pravni fakultet u Zagrebu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POSEBNE TEHNIKE SKLAPANJA UGOVORA</dc:title>
  <dc:creator>qwe</dc:creator>
  <cp:lastModifiedBy>Marko Baretić</cp:lastModifiedBy>
  <cp:revision>8</cp:revision>
  <dcterms:created xsi:type="dcterms:W3CDTF">1980-04-21T14:28:40Z</dcterms:created>
  <dcterms:modified xsi:type="dcterms:W3CDTF">2017-12-13T08:25:12Z</dcterms:modified>
</cp:coreProperties>
</file>