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69" r:id="rId4"/>
    <p:sldId id="268" r:id="rId5"/>
    <p:sldId id="259" r:id="rId6"/>
    <p:sldId id="270" r:id="rId7"/>
    <p:sldId id="260" r:id="rId8"/>
    <p:sldId id="272" r:id="rId9"/>
    <p:sldId id="261" r:id="rId10"/>
    <p:sldId id="271" r:id="rId11"/>
    <p:sldId id="262" r:id="rId12"/>
    <p:sldId id="263" r:id="rId13"/>
    <p:sldId id="266" r:id="rId14"/>
    <p:sldId id="273" r:id="rId15"/>
    <p:sldId id="267" r:id="rId16"/>
    <p:sldId id="274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3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62DF6-03E0-4585-97F9-B73E9F3B0817}" type="datetimeFigureOut">
              <a:rPr lang="hr-HR" smtClean="0"/>
              <a:pPr/>
              <a:t>22.11.2010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7B807-46F2-4652-A66A-87C2FE62F0E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642-E431-4843-BC74-1AF22123BE3F}" type="datetimeFigureOut">
              <a:rPr lang="hr-HR" smtClean="0"/>
              <a:pPr/>
              <a:t>22.11.2010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125-51BE-4429-8743-6761B2CE9E7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642-E431-4843-BC74-1AF22123BE3F}" type="datetimeFigureOut">
              <a:rPr lang="hr-HR" smtClean="0"/>
              <a:pPr/>
              <a:t>22.11.2010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125-51BE-4429-8743-6761B2CE9E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642-E431-4843-BC74-1AF22123BE3F}" type="datetimeFigureOut">
              <a:rPr lang="hr-HR" smtClean="0"/>
              <a:pPr/>
              <a:t>22.11.2010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125-51BE-4429-8743-6761B2CE9E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642-E431-4843-BC74-1AF22123BE3F}" type="datetimeFigureOut">
              <a:rPr lang="hr-HR" smtClean="0"/>
              <a:pPr/>
              <a:t>22.11.2010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125-51BE-4429-8743-6761B2CE9E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642-E431-4843-BC74-1AF22123BE3F}" type="datetimeFigureOut">
              <a:rPr lang="hr-HR" smtClean="0"/>
              <a:pPr/>
              <a:t>22.11.2010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8F5125-51BE-4429-8743-6761B2CE9E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642-E431-4843-BC74-1AF22123BE3F}" type="datetimeFigureOut">
              <a:rPr lang="hr-HR" smtClean="0"/>
              <a:pPr/>
              <a:t>22.11.2010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125-51BE-4429-8743-6761B2CE9E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642-E431-4843-BC74-1AF22123BE3F}" type="datetimeFigureOut">
              <a:rPr lang="hr-HR" smtClean="0"/>
              <a:pPr/>
              <a:t>22.11.2010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125-51BE-4429-8743-6761B2CE9E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642-E431-4843-BC74-1AF22123BE3F}" type="datetimeFigureOut">
              <a:rPr lang="hr-HR" smtClean="0"/>
              <a:pPr/>
              <a:t>22.11.2010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125-51BE-4429-8743-6761B2CE9E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642-E431-4843-BC74-1AF22123BE3F}" type="datetimeFigureOut">
              <a:rPr lang="hr-HR" smtClean="0"/>
              <a:pPr/>
              <a:t>22.11.2010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125-51BE-4429-8743-6761B2CE9E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642-E431-4843-BC74-1AF22123BE3F}" type="datetimeFigureOut">
              <a:rPr lang="hr-HR" smtClean="0"/>
              <a:pPr/>
              <a:t>22.11.2010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125-51BE-4429-8743-6761B2CE9E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642-E431-4843-BC74-1AF22123BE3F}" type="datetimeFigureOut">
              <a:rPr lang="hr-HR" smtClean="0"/>
              <a:pPr/>
              <a:t>22.11.2010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125-51BE-4429-8743-6761B2CE9E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136642-E431-4843-BC74-1AF22123BE3F}" type="datetimeFigureOut">
              <a:rPr lang="hr-HR" smtClean="0"/>
              <a:pPr/>
              <a:t>22.11.2010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8F5125-51BE-4429-8743-6761B2CE9E7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416824" cy="86409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/>
            </a:r>
            <a:br>
              <a:rPr lang="hr-HR" dirty="0" smtClean="0">
                <a:solidFill>
                  <a:srgbClr val="002060"/>
                </a:solidFill>
              </a:rPr>
            </a:br>
            <a:r>
              <a:rPr lang="hr-HR" dirty="0" smtClean="0">
                <a:solidFill>
                  <a:srgbClr val="002060"/>
                </a:solidFill>
              </a:rPr>
              <a:t/>
            </a:r>
            <a:br>
              <a:rPr lang="hr-HR" dirty="0" smtClean="0">
                <a:solidFill>
                  <a:srgbClr val="002060"/>
                </a:solidFill>
              </a:rPr>
            </a:br>
            <a:r>
              <a:rPr lang="hr-HR" dirty="0" smtClean="0">
                <a:solidFill>
                  <a:srgbClr val="002060"/>
                </a:solidFill>
              </a:rPr>
              <a:t/>
            </a:r>
            <a:br>
              <a:rPr lang="hr-HR" dirty="0" smtClean="0">
                <a:solidFill>
                  <a:srgbClr val="002060"/>
                </a:solidFill>
              </a:rPr>
            </a:br>
            <a:r>
              <a:rPr lang="hr-HR" dirty="0" smtClean="0">
                <a:solidFill>
                  <a:srgbClr val="002060"/>
                </a:solidFill>
              </a:rPr>
              <a:t/>
            </a:r>
            <a:br>
              <a:rPr lang="hr-HR" dirty="0" smtClean="0">
                <a:solidFill>
                  <a:srgbClr val="002060"/>
                </a:solidFill>
              </a:rPr>
            </a:br>
            <a:r>
              <a:rPr lang="hr-HR" dirty="0" smtClean="0">
                <a:solidFill>
                  <a:srgbClr val="002060"/>
                </a:solidFill>
              </a:rPr>
              <a:t/>
            </a:r>
            <a:br>
              <a:rPr lang="hr-HR" dirty="0" smtClean="0">
                <a:solidFill>
                  <a:srgbClr val="002060"/>
                </a:solidFill>
              </a:rPr>
            </a:br>
            <a:r>
              <a:rPr lang="hr-HR" dirty="0" smtClean="0">
                <a:solidFill>
                  <a:srgbClr val="002060"/>
                </a:solidFill>
              </a:rPr>
              <a:t/>
            </a:r>
            <a:br>
              <a:rPr lang="hr-HR" dirty="0" smtClean="0">
                <a:solidFill>
                  <a:srgbClr val="002060"/>
                </a:solidFill>
              </a:rPr>
            </a:br>
            <a:r>
              <a:rPr lang="hr-HR" dirty="0" smtClean="0">
                <a:solidFill>
                  <a:srgbClr val="002060"/>
                </a:solidFill>
              </a:rPr>
              <a:t/>
            </a:r>
            <a:br>
              <a:rPr lang="hr-HR" dirty="0" smtClean="0">
                <a:solidFill>
                  <a:srgbClr val="002060"/>
                </a:solidFill>
              </a:rPr>
            </a:br>
            <a:r>
              <a:rPr lang="hr-HR" sz="6700" dirty="0" smtClean="0">
                <a:solidFill>
                  <a:srgbClr val="002060"/>
                </a:solidFill>
              </a:rPr>
              <a:t>Samoubilački </a:t>
            </a:r>
            <a:br>
              <a:rPr lang="hr-HR" sz="6700" dirty="0" smtClean="0">
                <a:solidFill>
                  <a:srgbClr val="002060"/>
                </a:solidFill>
              </a:rPr>
            </a:br>
            <a:r>
              <a:rPr lang="hr-HR" sz="6700" dirty="0" smtClean="0">
                <a:solidFill>
                  <a:srgbClr val="002060"/>
                </a:solidFill>
              </a:rPr>
              <a:t>terorizam</a:t>
            </a:r>
            <a:endParaRPr lang="hr-HR" sz="67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733256"/>
            <a:ext cx="8136904" cy="888504"/>
          </a:xfrm>
        </p:spPr>
        <p:txBody>
          <a:bodyPr>
            <a:normAutofit fontScale="92500"/>
          </a:bodyPr>
          <a:lstStyle/>
          <a:p>
            <a:pPr algn="l"/>
            <a:r>
              <a:rPr lang="hr-H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Dario Ivanda                                                    Ivona Grubešić</a:t>
            </a:r>
          </a:p>
          <a:p>
            <a:pPr algn="l"/>
            <a:r>
              <a:rPr lang="hr-H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Tihana Janković                                                Mihaela Jurčić</a:t>
            </a:r>
            <a:endParaRPr lang="hr-H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Hamas-suicide-bel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645024"/>
            <a:ext cx="4104456" cy="2958083"/>
          </a:xfrm>
        </p:spPr>
      </p:pic>
      <p:pic>
        <p:nvPicPr>
          <p:cNvPr id="5" name="Picture 4" descr="y166102399488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45024"/>
            <a:ext cx="4170040" cy="2952328"/>
          </a:xfrm>
          <a:prstGeom prst="rect">
            <a:avLst/>
          </a:prstGeom>
        </p:spPr>
      </p:pic>
      <p:pic>
        <p:nvPicPr>
          <p:cNvPr id="6" name="Picture 5" descr="par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8640"/>
            <a:ext cx="4176464" cy="3092574"/>
          </a:xfrm>
          <a:prstGeom prst="rect">
            <a:avLst/>
          </a:prstGeom>
        </p:spPr>
      </p:pic>
      <p:pic>
        <p:nvPicPr>
          <p:cNvPr id="7" name="Picture 6" descr="Suicide-Bomber--15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4176464" cy="309634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3. Samoubilački terorizam u funkciji rata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SzPct val="74000"/>
              <a:buNone/>
            </a:pPr>
            <a:r>
              <a:rPr lang="hr-HR" b="1" dirty="0" smtClean="0">
                <a:solidFill>
                  <a:srgbClr val="002060"/>
                </a:solidFill>
              </a:rPr>
              <a:t>Ratni i psihološki učinci:</a:t>
            </a:r>
          </a:p>
          <a:p>
            <a:pPr>
              <a:buClr>
                <a:srgbClr val="002060"/>
              </a:buClr>
              <a:buSzPct val="74000"/>
              <a:buFont typeface="Arial" pitchFamily="34" charset="0"/>
              <a:buChar char="•"/>
            </a:pPr>
            <a:endParaRPr lang="hr-H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51510" indent="-514350">
              <a:buClr>
                <a:srgbClr val="002060"/>
              </a:buClr>
              <a:buSzPct val="74000"/>
              <a:buFont typeface="+mj-lt"/>
              <a:buAutoNum type="romanUcPeriod"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Nanijeti velike ljudske žrtve neprijatelju na svim područjima društvenog sukoba.</a:t>
            </a:r>
          </a:p>
          <a:p>
            <a:pPr marL="651510" indent="-514350">
              <a:buClr>
                <a:srgbClr val="002060"/>
              </a:buClr>
              <a:buSzPct val="74000"/>
              <a:buFont typeface="+mj-lt"/>
              <a:buAutoNum type="romanUcPeriod"/>
            </a:pPr>
            <a:endParaRPr lang="hr-H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51510" indent="-514350">
              <a:buClr>
                <a:srgbClr val="002060"/>
              </a:buClr>
              <a:buSzPct val="74000"/>
              <a:buFont typeface="+mj-lt"/>
              <a:buAutoNum type="romanUcPeriod"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Osigurati uspjeh vojne operacije, koja se ne bi mogla provesti u okolnostima mnogo bolje naoružanog i brojčanog protivnika.</a:t>
            </a:r>
          </a:p>
          <a:p>
            <a:pPr marL="651510" indent="-514350">
              <a:buClr>
                <a:srgbClr val="002060"/>
              </a:buClr>
              <a:buSzPct val="74000"/>
              <a:buFont typeface="+mj-lt"/>
              <a:buAutoNum type="romanUcPeriod"/>
            </a:pPr>
            <a:endParaRPr lang="hr-H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51510" indent="-514350">
              <a:buClr>
                <a:srgbClr val="002060"/>
              </a:buClr>
              <a:buSzPct val="74000"/>
              <a:buFont typeface="+mj-lt"/>
              <a:buAutoNum type="romanUcPeriod"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Zadati udarac moralu protivnika sijući strah i nesigurnost u njihovim redovima, nastoje oslabiti želju za bilo kakvim suprotstavljanjem.</a:t>
            </a:r>
          </a:p>
          <a:p>
            <a:pPr marL="651510" indent="-514350">
              <a:buClr>
                <a:srgbClr val="002060"/>
              </a:buClr>
              <a:buSzPct val="74000"/>
              <a:buFont typeface="+mj-lt"/>
              <a:buAutoNum type="romanUcPeriod"/>
            </a:pPr>
            <a:endParaRPr lang="hr-H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51510" indent="-514350">
              <a:buClr>
                <a:srgbClr val="002060"/>
              </a:buClr>
              <a:buSzPct val="74000"/>
              <a:buFont typeface="+mj-lt"/>
              <a:buAutoNum type="romanUcPeriod"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Pojačati vjersko, društveno i simboličko značenje samoubilačkih misija kako bi se još više potenciralo pridobivanje novih samoubojica.</a:t>
            </a:r>
            <a:endParaRPr lang="hr-HR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>
                <a:solidFill>
                  <a:srgbClr val="002060"/>
                </a:solidFill>
              </a:rPr>
              <a:t>Samoubilačke akcije korištene su za:</a:t>
            </a:r>
          </a:p>
          <a:p>
            <a:pPr marL="651510" indent="-514350">
              <a:buFont typeface="+mj-lt"/>
              <a:buAutoNum type="romanUcPeriod"/>
            </a:pPr>
            <a:endParaRPr lang="hr-HR" sz="2000" dirty="0" smtClean="0">
              <a:solidFill>
                <a:schemeClr val="bg1"/>
              </a:solidFill>
            </a:endParaRPr>
          </a:p>
          <a:p>
            <a:pPr marL="651510" indent="-514350">
              <a:buClr>
                <a:srgbClr val="002060"/>
              </a:buClr>
              <a:buSzPct val="74000"/>
              <a:buFont typeface="+mj-lt"/>
              <a:buAutoNum type="romanUcPeriod"/>
            </a:pPr>
            <a:r>
              <a:rPr lang="hr-HR" sz="2000" u="sng" dirty="0" smtClean="0">
                <a:solidFill>
                  <a:schemeClr val="bg1"/>
                </a:solidFill>
              </a:rPr>
              <a:t>Počinjenje atentata </a:t>
            </a:r>
            <a:r>
              <a:rPr lang="hr-HR" sz="2000" dirty="0" smtClean="0">
                <a:solidFill>
                  <a:schemeClr val="bg1"/>
                </a:solidFill>
              </a:rPr>
              <a:t>koji su prije svega usmjereni prema političkim vođama ili diplomatskim službenicima.</a:t>
            </a:r>
          </a:p>
          <a:p>
            <a:pPr marL="651510" indent="-514350">
              <a:buClr>
                <a:srgbClr val="002060"/>
              </a:buClr>
              <a:buSzPct val="74000"/>
              <a:buFont typeface="+mj-lt"/>
              <a:buAutoNum type="romanUcPeriod"/>
            </a:pPr>
            <a:endParaRPr lang="hr-HR" sz="2000" dirty="0" smtClean="0">
              <a:solidFill>
                <a:schemeClr val="bg1"/>
              </a:solidFill>
            </a:endParaRPr>
          </a:p>
          <a:p>
            <a:pPr marL="651510" indent="-514350">
              <a:buClr>
                <a:srgbClr val="002060"/>
              </a:buClr>
              <a:buSzPct val="74000"/>
              <a:buFont typeface="+mj-lt"/>
              <a:buAutoNum type="romanUcPeriod"/>
            </a:pPr>
            <a:r>
              <a:rPr lang="hr-HR" sz="2000" dirty="0" smtClean="0">
                <a:solidFill>
                  <a:schemeClr val="bg1"/>
                </a:solidFill>
              </a:rPr>
              <a:t>Napade na članove političkih institucija, službenike međunarodnih mirovnih misija i diplomatsko-konzularnih, trgovačkih i drugih predstavništva u kojima im je cilj </a:t>
            </a:r>
            <a:r>
              <a:rPr lang="hr-HR" sz="2000" u="sng" dirty="0" smtClean="0">
                <a:solidFill>
                  <a:schemeClr val="bg1"/>
                </a:solidFill>
              </a:rPr>
              <a:t>usmrtiti  što više službenih  osoba.</a:t>
            </a:r>
          </a:p>
          <a:p>
            <a:pPr marL="651510" indent="-514350">
              <a:buClr>
                <a:srgbClr val="002060"/>
              </a:buClr>
              <a:buSzPct val="74000"/>
              <a:buFont typeface="+mj-lt"/>
              <a:buAutoNum type="romanUcPeriod"/>
            </a:pPr>
            <a:endParaRPr lang="hr-HR" sz="2000" dirty="0" smtClean="0">
              <a:solidFill>
                <a:schemeClr val="bg1"/>
              </a:solidFill>
            </a:endParaRPr>
          </a:p>
          <a:p>
            <a:pPr marL="651510" indent="-514350">
              <a:buClr>
                <a:srgbClr val="002060"/>
              </a:buClr>
              <a:buSzPct val="74000"/>
              <a:buFont typeface="+mj-lt"/>
              <a:buAutoNum type="romanUcPeriod"/>
            </a:pPr>
            <a:r>
              <a:rPr lang="hr-HR" sz="2000" u="sng" dirty="0" smtClean="0">
                <a:solidFill>
                  <a:schemeClr val="bg1"/>
                </a:solidFill>
              </a:rPr>
              <a:t>Namjerno ubijanje što većeg broja nedužnih ljudi </a:t>
            </a:r>
            <a:r>
              <a:rPr lang="hr-HR" sz="2000" dirty="0" smtClean="0">
                <a:solidFill>
                  <a:schemeClr val="bg1"/>
                </a:solidFill>
              </a:rPr>
              <a:t>koji nemaju nikakvih dodirnih točaka s ciljevima i interesima terorističke organizacije.</a:t>
            </a:r>
          </a:p>
          <a:p>
            <a:pPr marL="651510" indent="-514350">
              <a:buClr>
                <a:srgbClr val="002060"/>
              </a:buClr>
              <a:buSzPct val="78000"/>
              <a:buFont typeface="+mj-lt"/>
              <a:buAutoNum type="romanUcPeriod"/>
            </a:pPr>
            <a:endParaRPr lang="hr-HR" sz="2000" dirty="0" smtClean="0">
              <a:solidFill>
                <a:schemeClr val="bg1"/>
              </a:solidFill>
            </a:endParaRPr>
          </a:p>
          <a:p>
            <a:pPr marL="651510" indent="-514350">
              <a:buClr>
                <a:srgbClr val="002060"/>
              </a:buClr>
              <a:buSzPct val="78000"/>
              <a:buFont typeface="+mj-lt"/>
              <a:buAutoNum type="romanUcPeriod"/>
            </a:pPr>
            <a:r>
              <a:rPr lang="hr-HR" sz="2000" dirty="0" smtClean="0">
                <a:solidFill>
                  <a:schemeClr val="bg1"/>
                </a:solidFill>
              </a:rPr>
              <a:t>Stvaranje dojma da je </a:t>
            </a:r>
            <a:r>
              <a:rPr lang="hr-HR" sz="2000" u="sng" dirty="0" smtClean="0">
                <a:solidFill>
                  <a:schemeClr val="bg1"/>
                </a:solidFill>
              </a:rPr>
              <a:t>jedan čovjek sposoban </a:t>
            </a:r>
            <a:r>
              <a:rPr lang="hr-HR" sz="2000" dirty="0" smtClean="0">
                <a:solidFill>
                  <a:schemeClr val="bg1"/>
                </a:solidFill>
              </a:rPr>
              <a:t>potaknuti značajnije političke promjene.</a:t>
            </a:r>
          </a:p>
          <a:p>
            <a:pPr marL="651510" indent="-514350">
              <a:buClr>
                <a:srgbClr val="002060"/>
              </a:buClr>
              <a:buSzPct val="78000"/>
              <a:buFont typeface="+mj-lt"/>
              <a:buAutoNum type="romanUcPeriod"/>
            </a:pPr>
            <a:endParaRPr lang="hr-HR" sz="2000" dirty="0" smtClean="0">
              <a:solidFill>
                <a:schemeClr val="bg1"/>
              </a:solidFill>
            </a:endParaRPr>
          </a:p>
          <a:p>
            <a:pPr marL="651510" indent="-514350">
              <a:buClr>
                <a:srgbClr val="002060"/>
              </a:buClr>
              <a:buSzPct val="78000"/>
              <a:buFont typeface="+mj-lt"/>
              <a:buAutoNum type="romanUcPeriod"/>
            </a:pPr>
            <a:r>
              <a:rPr lang="hr-HR" sz="2000" u="sng" dirty="0" smtClean="0">
                <a:solidFill>
                  <a:schemeClr val="bg1"/>
                </a:solidFill>
              </a:rPr>
              <a:t>Internacionalizaciju ciljeva </a:t>
            </a:r>
            <a:r>
              <a:rPr lang="hr-HR" sz="2000" dirty="0" smtClean="0">
                <a:solidFill>
                  <a:schemeClr val="bg1"/>
                </a:solidFill>
              </a:rPr>
              <a:t>za koje se bore i izazivanje </a:t>
            </a:r>
            <a:r>
              <a:rPr lang="hr-HR" sz="2000" u="sng" dirty="0" smtClean="0">
                <a:solidFill>
                  <a:schemeClr val="bg1"/>
                </a:solidFill>
              </a:rPr>
              <a:t>pozornosti međunarodne javnosti.</a:t>
            </a:r>
          </a:p>
          <a:p>
            <a:pPr marL="651510" indent="-514350">
              <a:buClr>
                <a:srgbClr val="002060"/>
              </a:buClr>
              <a:buSzPct val="74000"/>
              <a:buFont typeface="+mj-lt"/>
              <a:buAutoNum type="romanUcPeriod"/>
            </a:pPr>
            <a:endParaRPr lang="hr-H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rgbClr val="002060"/>
                </a:solidFill>
              </a:rPr>
              <a:t>Islamska terminologija “samoubilačkih” izraza:</a:t>
            </a:r>
          </a:p>
          <a:p>
            <a:pPr>
              <a:buNone/>
            </a:pPr>
            <a:endParaRPr lang="hr-H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2060"/>
                </a:solidFill>
              </a:rPr>
              <a:t>Istishahed  - </a:t>
            </a:r>
            <a:r>
              <a:rPr lang="hr-HR" sz="2000" dirty="0" smtClean="0">
                <a:solidFill>
                  <a:schemeClr val="bg1"/>
                </a:solidFill>
              </a:rPr>
              <a:t>čin samožrtvovanja zbog kojeg napadač aktivira eksploziv,  to je čin samoubojstva,  ali ga se takvim ne smatra</a:t>
            </a:r>
          </a:p>
          <a:p>
            <a:pPr>
              <a:buClr>
                <a:srgbClr val="002060"/>
              </a:buClr>
              <a:buSzPct val="75000"/>
              <a:buNone/>
            </a:pPr>
            <a:endParaRPr lang="hr-HR" sz="2000" dirty="0" smtClean="0">
              <a:solidFill>
                <a:schemeClr val="bg1"/>
              </a:solidFill>
            </a:endParaRPr>
          </a:p>
          <a:p>
            <a:pPr>
              <a:buClr>
                <a:srgbClr val="002060"/>
              </a:buClr>
              <a:buSzPct val="75000"/>
              <a:buNone/>
            </a:pPr>
            <a:endParaRPr lang="hr-HR" sz="2000" b="1" dirty="0" smtClean="0">
              <a:solidFill>
                <a:schemeClr val="bg1"/>
              </a:solidFill>
            </a:endParaRP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2060"/>
                </a:solidFill>
              </a:rPr>
              <a:t>Antaktar -  </a:t>
            </a:r>
            <a:r>
              <a:rPr lang="hr-HR" sz="2000" dirty="0" smtClean="0">
                <a:solidFill>
                  <a:schemeClr val="bg1"/>
                </a:solidFill>
              </a:rPr>
              <a:t>počinjeno samoubojstvo iz osobnog očaja,  razočaranja,  predstavlja osudu i gubitak svih vjerskih privilegija i vrijednosti</a:t>
            </a:r>
          </a:p>
          <a:p>
            <a:pPr>
              <a:buClr>
                <a:srgbClr val="002060"/>
              </a:buClr>
              <a:buSzPct val="75000"/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ct val="75000"/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2060"/>
                </a:solidFill>
              </a:rPr>
              <a:t>Shahadeh -  </a:t>
            </a:r>
            <a:r>
              <a:rPr lang="hr-HR" sz="2000" dirty="0" smtClean="0">
                <a:solidFill>
                  <a:schemeClr val="bg1"/>
                </a:solidFill>
              </a:rPr>
              <a:t>mučenička smrt do koje se dođe tijekom akcije, nije prethodno smišljena kao čin samožrtvovanja i za razliku od </a:t>
            </a:r>
            <a:r>
              <a:rPr lang="hr-HR" sz="2000" b="1" dirty="0" smtClean="0">
                <a:solidFill>
                  <a:srgbClr val="002060"/>
                </a:solidFill>
              </a:rPr>
              <a:t>Istishaheda </a:t>
            </a:r>
            <a:r>
              <a:rPr lang="hr-HR" sz="2000" dirty="0" smtClean="0">
                <a:solidFill>
                  <a:srgbClr val="002060"/>
                </a:solidFill>
              </a:rPr>
              <a:t> </a:t>
            </a:r>
            <a:r>
              <a:rPr lang="hr-HR" sz="2000" dirty="0" smtClean="0">
                <a:solidFill>
                  <a:schemeClr val="bg1"/>
                </a:solidFill>
              </a:rPr>
              <a:t>nije čin samoubojstva</a:t>
            </a:r>
          </a:p>
          <a:p>
            <a:pPr>
              <a:buClr>
                <a:srgbClr val="002060"/>
              </a:buClr>
              <a:buSzPct val="75000"/>
              <a:buNone/>
            </a:pPr>
            <a:endParaRPr lang="hr-H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chemeClr val="bg1"/>
                </a:solidFill>
              </a:rPr>
              <a:t>New York 11.9.2001.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Dario Ivanda\Pictures\2_21_sept11_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032448" cy="5067944"/>
          </a:xfrm>
          <a:prstGeom prst="rect">
            <a:avLst/>
          </a:prstGeom>
          <a:noFill/>
        </p:spPr>
      </p:pic>
      <p:pic>
        <p:nvPicPr>
          <p:cNvPr id="1028" name="Picture 4" descr="C:\Users\Dario Ivanda\Pictures\{6CCF9BF7-8E31-42D1-A805-44DB77B59964}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465687" cy="3022848"/>
          </a:xfrm>
          <a:prstGeom prst="rect">
            <a:avLst/>
          </a:prstGeom>
          <a:noFill/>
        </p:spPr>
      </p:pic>
      <p:pic>
        <p:nvPicPr>
          <p:cNvPr id="1029" name="Picture 5" descr="C:\Users\Dario Ivanda\Pictures\0831061501_M_wtc_collapse_peo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446449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4. Zaključak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>
                <a:solidFill>
                  <a:srgbClr val="002060"/>
                </a:solidFill>
              </a:rPr>
              <a:t>Samoubilački terorizam - </a:t>
            </a:r>
            <a:r>
              <a:rPr lang="hr-HR" sz="2000" dirty="0" smtClean="0">
                <a:solidFill>
                  <a:schemeClr val="bg1"/>
                </a:solidFill>
              </a:rPr>
              <a:t>spremnost pojedincaca da žrtvuju</a:t>
            </a: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svoj život radi uništavanja ili pokušaja uništavanja nekog cilja, a u svrhu</a:t>
            </a: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ostvarenja političkog cilja. Bezuvjetna predanost, cilju, vođama i autoritetima,</a:t>
            </a: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vjerski fanatizam te visoka razina organiziranosti, pozadina su na kojoj se</a:t>
            </a: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stvaraju samoubilački teroristi. </a:t>
            </a:r>
            <a:endParaRPr lang="hr-H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     </a:t>
            </a: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 </a:t>
            </a:r>
            <a:r>
              <a:rPr lang="hr-HR" sz="2000" dirty="0" smtClean="0">
                <a:solidFill>
                  <a:schemeClr val="bg1"/>
                </a:solidFill>
              </a:rPr>
              <a:t>No </a:t>
            </a:r>
            <a:r>
              <a:rPr lang="hr-HR" sz="2000" dirty="0" smtClean="0">
                <a:solidFill>
                  <a:schemeClr val="bg1"/>
                </a:solidFill>
              </a:rPr>
              <a:t>ipak sam čin </a:t>
            </a:r>
            <a:r>
              <a:rPr lang="hr-HR" sz="2000" dirty="0" smtClean="0">
                <a:solidFill>
                  <a:schemeClr val="bg1"/>
                </a:solidFill>
              </a:rPr>
              <a:t>uništenja cilja </a:t>
            </a:r>
            <a:r>
              <a:rPr lang="hr-HR" sz="2000" dirty="0" smtClean="0">
                <a:solidFill>
                  <a:schemeClr val="bg1"/>
                </a:solidFill>
              </a:rPr>
              <a:t>nije konačan jer iza takve akcije ostaje i </a:t>
            </a:r>
            <a:r>
              <a:rPr lang="hr-HR" sz="2000" dirty="0" smtClean="0">
                <a:solidFill>
                  <a:schemeClr val="bg1"/>
                </a:solidFill>
              </a:rPr>
              <a:t>jaki </a:t>
            </a: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psihološki </a:t>
            </a:r>
            <a:r>
              <a:rPr lang="hr-HR" sz="2000" dirty="0" smtClean="0">
                <a:solidFill>
                  <a:schemeClr val="bg1"/>
                </a:solidFill>
              </a:rPr>
              <a:t>učinak, </a:t>
            </a:r>
            <a:r>
              <a:rPr lang="hr-HR" sz="2000" dirty="0" smtClean="0">
                <a:solidFill>
                  <a:schemeClr val="bg1"/>
                </a:solidFill>
              </a:rPr>
              <a:t>putem</a:t>
            </a:r>
            <a:r>
              <a:rPr lang="hr-HR" sz="2000" dirty="0" smtClean="0">
                <a:solidFill>
                  <a:schemeClr val="bg1"/>
                </a:solidFill>
              </a:rPr>
              <a:t> </a:t>
            </a:r>
            <a:r>
              <a:rPr lang="hr-HR" sz="2000" dirty="0" smtClean="0">
                <a:solidFill>
                  <a:schemeClr val="bg1"/>
                </a:solidFill>
              </a:rPr>
              <a:t>medija</a:t>
            </a:r>
            <a:r>
              <a:rPr lang="hr-HR" sz="2000" dirty="0" smtClean="0">
                <a:solidFill>
                  <a:schemeClr val="bg1"/>
                </a:solidFill>
              </a:rPr>
              <a:t>, samim izvještavanjem o događaju se </a:t>
            </a:r>
            <a:r>
              <a:rPr lang="hr-HR" sz="2000" dirty="0" smtClean="0">
                <a:solidFill>
                  <a:schemeClr val="bg1"/>
                </a:solidFill>
              </a:rPr>
              <a:t>potiče </a:t>
            </a: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određeno </a:t>
            </a:r>
            <a:r>
              <a:rPr lang="hr-HR" sz="2000" dirty="0" smtClean="0">
                <a:solidFill>
                  <a:schemeClr val="bg1"/>
                </a:solidFill>
              </a:rPr>
              <a:t>psihološko </a:t>
            </a:r>
            <a:r>
              <a:rPr lang="hr-HR" sz="2000" dirty="0" smtClean="0">
                <a:solidFill>
                  <a:schemeClr val="bg1"/>
                </a:solidFill>
              </a:rPr>
              <a:t>stanje </a:t>
            </a:r>
            <a:r>
              <a:rPr lang="hr-HR" sz="2000" dirty="0" smtClean="0">
                <a:solidFill>
                  <a:schemeClr val="bg1"/>
                </a:solidFill>
              </a:rPr>
              <a:t>napetosti. </a:t>
            </a:r>
            <a:endParaRPr lang="hr-H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Nedvojbeno </a:t>
            </a:r>
            <a:r>
              <a:rPr lang="hr-HR" sz="2000" dirty="0" smtClean="0">
                <a:solidFill>
                  <a:schemeClr val="bg1"/>
                </a:solidFill>
              </a:rPr>
              <a:t>je da će samoubilački terorizam i dalje biti </a:t>
            </a:r>
            <a:r>
              <a:rPr lang="hr-HR" sz="2000" dirty="0" smtClean="0">
                <a:solidFill>
                  <a:schemeClr val="bg1"/>
                </a:solidFill>
              </a:rPr>
              <a:t>surova </a:t>
            </a:r>
            <a:r>
              <a:rPr lang="hr-HR" sz="2000" dirty="0" smtClean="0">
                <a:solidFill>
                  <a:schemeClr val="bg1"/>
                </a:solidFill>
              </a:rPr>
              <a:t>realnost </a:t>
            </a:r>
            <a:endParaRPr lang="hr-H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suvremenog </a:t>
            </a:r>
            <a:r>
              <a:rPr lang="hr-HR" sz="2000" dirty="0" smtClean="0">
                <a:solidFill>
                  <a:schemeClr val="bg1"/>
                </a:solidFill>
              </a:rPr>
              <a:t>svijeta, dokle god </a:t>
            </a:r>
            <a:r>
              <a:rPr lang="hr-HR" sz="2000" dirty="0" smtClean="0">
                <a:solidFill>
                  <a:schemeClr val="bg1"/>
                </a:solidFill>
              </a:rPr>
              <a:t>vođe i </a:t>
            </a:r>
            <a:r>
              <a:rPr lang="hr-HR" sz="2000" dirty="0" smtClean="0">
                <a:solidFill>
                  <a:schemeClr val="bg1"/>
                </a:solidFill>
              </a:rPr>
              <a:t>ideolozi ne </a:t>
            </a:r>
            <a:r>
              <a:rPr lang="hr-HR" sz="2000" dirty="0" smtClean="0">
                <a:solidFill>
                  <a:schemeClr val="bg1"/>
                </a:solidFill>
              </a:rPr>
              <a:t>prekinu </a:t>
            </a:r>
            <a:r>
              <a:rPr lang="hr-HR" sz="2000" dirty="0" smtClean="0">
                <a:solidFill>
                  <a:schemeClr val="bg1"/>
                </a:solidFill>
              </a:rPr>
              <a:t>borbu i ne </a:t>
            </a:r>
            <a:endParaRPr lang="hr-H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prihvate demokratske </a:t>
            </a:r>
            <a:r>
              <a:rPr lang="hr-HR" sz="2000" dirty="0" smtClean="0">
                <a:solidFill>
                  <a:schemeClr val="bg1"/>
                </a:solidFill>
              </a:rPr>
              <a:t>načine rješavanja konfliktnih  </a:t>
            </a:r>
            <a:r>
              <a:rPr lang="hr-HR" sz="2000" dirty="0" smtClean="0">
                <a:solidFill>
                  <a:schemeClr val="bg1"/>
                </a:solidFill>
              </a:rPr>
              <a:t>situacija </a:t>
            </a:r>
            <a:r>
              <a:rPr lang="hr-HR" sz="2000" dirty="0" smtClean="0">
                <a:solidFill>
                  <a:schemeClr val="bg1"/>
                </a:solidFill>
              </a:rPr>
              <a:t>i proturječnosti.</a:t>
            </a:r>
            <a:endParaRPr lang="hr-HR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2060"/>
                </a:solidFill>
              </a:rPr>
              <a:t>5. Izvori</a:t>
            </a:r>
            <a:endParaRPr lang="hr-HR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501008"/>
            <a:ext cx="8229600" cy="2404864"/>
          </a:xfrm>
        </p:spPr>
        <p:txBody>
          <a:bodyPr/>
          <a:lstStyle/>
          <a:p>
            <a:pPr>
              <a:buClr>
                <a:srgbClr val="002060"/>
              </a:buClr>
              <a:buSzPct val="81000"/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Zdenko Brezarić : Samoubilački terorizam. Policija i sigurnost. 11 (2002.), 4-6. str. 304-322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1. Izvorno ozračje samoubilačkog terorizma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SzPct val="80000"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Ciljano samoubilačko vojničko žrtvovanje prvi put zabilježeno je u II. svjetskom ratu kada se japanski pilot kamikaza  Terauchi 14.4.1944.  obrušio na torpedo lansiran na japanski brod u konvoju i spriječio pogodak.</a:t>
            </a:r>
          </a:p>
          <a:p>
            <a:pPr>
              <a:buClr>
                <a:srgbClr val="002060"/>
              </a:buClr>
              <a:buSzPct val="80000"/>
              <a:buFont typeface="Arial" pitchFamily="34" charset="0"/>
              <a:buChar char="•"/>
            </a:pPr>
            <a:endParaRPr lang="hr-HR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002060"/>
              </a:buClr>
              <a:buSzPct val="80000"/>
              <a:buNone/>
            </a:pPr>
            <a:r>
              <a:rPr lang="hr-HR" sz="2400" b="1" dirty="0" smtClean="0">
                <a:solidFill>
                  <a:srgbClr val="002060"/>
                </a:solidFill>
              </a:rPr>
              <a:t>KAMIKAZA </a:t>
            </a:r>
            <a:r>
              <a:rPr lang="hr-HR" sz="2000" b="1" dirty="0" smtClean="0">
                <a:solidFill>
                  <a:schemeClr val="bg1"/>
                </a:solidFill>
              </a:rPr>
              <a:t>(Božanski ili sveti vjetar)</a:t>
            </a:r>
            <a:r>
              <a:rPr lang="hr-HR" sz="2000" dirty="0" smtClean="0">
                <a:solidFill>
                  <a:schemeClr val="bg1"/>
                </a:solidFill>
              </a:rPr>
              <a:t> </a:t>
            </a:r>
            <a:r>
              <a:rPr lang="hr-H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 </a:t>
            </a: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japanski pilot</a:t>
            </a:r>
          </a:p>
          <a:p>
            <a:pPr>
              <a:buClr>
                <a:srgbClr val="002060"/>
              </a:buClr>
              <a:buSzPct val="80000"/>
              <a:buNone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samoubojica,  kojem je zadatak bio da zajedno sa zrakoplovom</a:t>
            </a:r>
          </a:p>
          <a:p>
            <a:pPr>
              <a:buClr>
                <a:srgbClr val="002060"/>
              </a:buClr>
              <a:buSzPct val="80000"/>
              <a:buNone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udari u cilj. Japansko ratno zrakoplovstvo počelo je primjenjivati kamikaze u</a:t>
            </a:r>
          </a:p>
          <a:p>
            <a:pPr>
              <a:buClr>
                <a:srgbClr val="002060"/>
              </a:buClr>
              <a:buSzPct val="80000"/>
              <a:buNone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bitci kod Filipina (25.10.1944.).</a:t>
            </a:r>
          </a:p>
          <a:p>
            <a:pPr>
              <a:buClr>
                <a:srgbClr val="002060"/>
              </a:buClr>
              <a:buSzPct val="80000"/>
              <a:buNone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 toj akciji je potopljen američki eskortni nosač, a još nekoliko ih je</a:t>
            </a:r>
          </a:p>
          <a:p>
            <a:pPr>
              <a:buClr>
                <a:srgbClr val="002060"/>
              </a:buClr>
              <a:buSzPct val="80000"/>
              <a:buNone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oštećeno. Kamikaze su djelovali tokom bitke za Iwo Jimu i bitke za Okinawu. </a:t>
            </a:r>
          </a:p>
          <a:p>
            <a:pPr>
              <a:buClr>
                <a:srgbClr val="002060"/>
              </a:buClr>
              <a:buSzPct val="80000"/>
              <a:buNone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 2560 napada tijekom II. svjetskog rata, cilj je pogodilo 474 kamikaza.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american_ship_hit_by_kamika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4032448" cy="2557611"/>
          </a:xfrm>
        </p:spPr>
      </p:pic>
      <p:pic>
        <p:nvPicPr>
          <p:cNvPr id="5" name="Picture 4" descr="carrierwarcsg066KamikazeDwightShep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4032448" cy="2664296"/>
          </a:xfrm>
          <a:prstGeom prst="rect">
            <a:avLst/>
          </a:prstGeom>
        </p:spPr>
      </p:pic>
      <p:pic>
        <p:nvPicPr>
          <p:cNvPr id="7" name="Picture 6" descr="Cv6-kamika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20688"/>
            <a:ext cx="4032448" cy="2592288"/>
          </a:xfrm>
          <a:prstGeom prst="rect">
            <a:avLst/>
          </a:prstGeom>
        </p:spPr>
      </p:pic>
      <p:pic>
        <p:nvPicPr>
          <p:cNvPr id="8" name="Picture 7" descr="kamikaze-yoshinori-yamaguch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501008"/>
            <a:ext cx="4032448" cy="263765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SzPct val="80000"/>
              <a:buFont typeface="Arial" pitchFamily="34" charset="0"/>
              <a:buChar char="•"/>
            </a:pPr>
            <a:endParaRPr lang="hr-HR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002060"/>
              </a:buClr>
              <a:buSzPct val="80000"/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Samoubilački terorizam kao pojam proširio se u najekstremnijim islamskim krugovima koji su nagomilane društvene, političke, nacionalne i vjerske proturječnoti i konflikte, te neučinkovitost međunarodne zajednice, iskoristili za promoviranje džihada protiv zapadne demokracije i izraelske države.</a:t>
            </a:r>
          </a:p>
          <a:p>
            <a:pPr>
              <a:buNone/>
            </a:pPr>
            <a:endParaRPr lang="hr-HR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002060"/>
              </a:buClr>
              <a:buSzPct val="80000"/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Egzaltacija terorizma koji svoje korijene vuče iz vjerskog fanatizma, nije karakteristika isključivo nerazvijenog svijeta iako je tamo najizraženiji.</a:t>
            </a:r>
          </a:p>
          <a:p>
            <a:pPr>
              <a:buClr>
                <a:srgbClr val="002060"/>
              </a:buClr>
              <a:buSzPct val="80000"/>
              <a:buNone/>
            </a:pPr>
            <a:endParaRPr lang="hr-HR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002060"/>
              </a:buClr>
              <a:buSzPct val="80000"/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Iako  je glavni izvor nastanka samoubilačkog terorizma bilo duhovno ozračje u radikalnim vjerskim islamskim krugovima, koji su htjeli ideje panislamizma proširiti na cijeli islamski svijet, nedvojbeno je da je na vjerskim temeljima bila iskazana i nacionalna borba za osnivanjem vlastite države ili ostvarivanje secesionističkih ciljeva.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700" dirty="0" smtClean="0">
                <a:solidFill>
                  <a:srgbClr val="002060"/>
                </a:solidFill>
              </a:rPr>
              <a:t>2. Počinitelji samoubilačkog terorizma</a:t>
            </a:r>
            <a:endParaRPr lang="hr-HR" sz="37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</a:rPr>
              <a:t>U terorističkim organizacijama postoji hijerarhijska odgovornost i podjela zadanih aktivnosti koje se moraju u okviru mogućnosti počiniti kako bi planirana akcija bila uspješno provedena.</a:t>
            </a: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endParaRPr lang="hr-HR" sz="2000" dirty="0" smtClean="0">
              <a:solidFill>
                <a:schemeClr val="bg1"/>
              </a:solidFill>
            </a:endParaRP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</a:rPr>
              <a:t>Dosadašnje samoubilačke akcije pokazuju da su ih uglavnom počinile mlađe osobe (18-24 godine), koje je lakše pridobiti za takve napade.</a:t>
            </a: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endParaRPr lang="hr-HR" sz="2000" dirty="0" smtClean="0">
              <a:solidFill>
                <a:schemeClr val="bg1"/>
              </a:solidFill>
            </a:endParaRP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</a:rPr>
              <a:t>U tom kontekstu najvećim dijelom su pogibali mlađi neoženjeni muškarci, što u skladu s njihovom mladenačkom zanesenošću stvara nepresušan potencijal.</a:t>
            </a: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endParaRPr lang="hr-HR" sz="2000" dirty="0" smtClean="0">
              <a:solidFill>
                <a:schemeClr val="bg1"/>
              </a:solidFill>
            </a:endParaRP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</a:rPr>
              <a:t>Samoubojice su većinom srednje naobrazbe ili studenti, ali je bilo i onih s diplomom viših i visokih učilišta, neznatan je broj onih osnovne naobrazbe.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ham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968551" cy="3384376"/>
          </a:xfrm>
        </p:spPr>
      </p:pic>
      <p:pic>
        <p:nvPicPr>
          <p:cNvPr id="5" name="Picture 4" descr="hezbollah_recrui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572000" cy="3371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</a:rPr>
              <a:t>Što se tiče socijalnog statusa pripadaju siromašnijim slojevima društva u kojima je dominantan utjecaj imao vjerski odgoj. Islamski fundamentalisti vode vjerske škole u kojima objašnjavaju da islam ima gotove odgovore na sva društvena pitanja. Takva se učilišta smatraju središtima za novačenje, odnosno obuku “svetih ratnika”. </a:t>
            </a: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endParaRPr lang="hr-HR" sz="2000" dirty="0" smtClean="0">
              <a:solidFill>
                <a:schemeClr val="bg1"/>
              </a:solidFill>
            </a:endParaRPr>
          </a:p>
          <a:p>
            <a:pPr>
              <a:buClr>
                <a:srgbClr val="002060"/>
              </a:buClr>
              <a:buSzPct val="75000"/>
              <a:buNone/>
            </a:pPr>
            <a:endParaRPr lang="hr-HR" sz="2000" dirty="0" smtClean="0">
              <a:solidFill>
                <a:schemeClr val="bg1"/>
              </a:solidFill>
            </a:endParaRP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</a:rPr>
              <a:t>Hamas, Islamski džihad, Hesbollah te brojne druge organizacije nisu voljne koristiti žene u napadima, jer smatraju da je uloga žene prije svega služiti muškarcu, rađati i odgajati djecu koja će biti budući ratnici.</a:t>
            </a: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endParaRPr lang="hr-HR" sz="2000" dirty="0" smtClean="0">
              <a:solidFill>
                <a:schemeClr val="bg1"/>
              </a:solidFill>
            </a:endParaRPr>
          </a:p>
          <a:p>
            <a:pPr>
              <a:buClr>
                <a:srgbClr val="002060"/>
              </a:buClr>
              <a:buSzPct val="75000"/>
              <a:buNone/>
            </a:pPr>
            <a:endParaRPr lang="hr-HR" sz="2000" dirty="0" smtClean="0">
              <a:solidFill>
                <a:schemeClr val="bg1"/>
              </a:solidFill>
            </a:endParaRP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</a:rPr>
              <a:t>No međutim  takva ortodoksna tumačenja su odbačena kod Palestinaca te Tamilskih tigrova.  Žene su bile manje su sumnjive kao teroristkinje, te su dolazile u blizinu svojih žrtava, unatoč osiguranju i tajnim agentima.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 descr="child_suicide_bom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4608512" cy="3096344"/>
          </a:xfrm>
          <a:prstGeom prst="rect">
            <a:avLst/>
          </a:prstGeom>
        </p:spPr>
      </p:pic>
      <p:pic>
        <p:nvPicPr>
          <p:cNvPr id="6" name="Picture 5" descr="Child%20suicide%20bomber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764704"/>
            <a:ext cx="3672408" cy="5400600"/>
          </a:xfrm>
          <a:prstGeom prst="rect">
            <a:avLst/>
          </a:prstGeom>
        </p:spPr>
      </p:pic>
      <p:pic>
        <p:nvPicPr>
          <p:cNvPr id="8" name="Content Placeholder 7" descr="female_suicide_bomber_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332656"/>
            <a:ext cx="2520280" cy="288032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04656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SzPct val="75000"/>
              <a:buNone/>
            </a:pPr>
            <a:endParaRPr lang="hr-HR" sz="2000" dirty="0" smtClean="0">
              <a:solidFill>
                <a:schemeClr val="bg1"/>
              </a:solidFill>
            </a:endParaRPr>
          </a:p>
          <a:p>
            <a:pPr>
              <a:buClr>
                <a:srgbClr val="002060"/>
              </a:buClr>
              <a:buSzPct val="75000"/>
              <a:buNone/>
            </a:pPr>
            <a:r>
              <a:rPr lang="hr-HR" b="1" dirty="0" smtClean="0">
                <a:solidFill>
                  <a:srgbClr val="002060"/>
                </a:solidFill>
              </a:rPr>
              <a:t>Mete terorističkih napada:</a:t>
            </a:r>
          </a:p>
          <a:p>
            <a:pPr>
              <a:buClr>
                <a:srgbClr val="002060"/>
              </a:buClr>
              <a:buSzPct val="75000"/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</a:rPr>
              <a:t>Vojarne, vojne baze, luke, skladišta, trgovi, ulice, sveučilišna središta, autobusni i željeznički kolodvori i stanice, tržnice te druga mjesta na kojima se nalazi mnoštvo ljudi.</a:t>
            </a: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endParaRPr lang="hr-HR" sz="2000" dirty="0" smtClean="0">
              <a:solidFill>
                <a:schemeClr val="bg1"/>
              </a:solidFill>
            </a:endParaRPr>
          </a:p>
          <a:p>
            <a:pPr>
              <a:buClr>
                <a:srgbClr val="002060"/>
              </a:buClr>
              <a:buSzPct val="75000"/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ct val="75000"/>
              <a:buNone/>
            </a:pPr>
            <a:r>
              <a:rPr lang="hr-HR" b="1" dirty="0" smtClean="0">
                <a:solidFill>
                  <a:srgbClr val="002060"/>
                </a:solidFill>
              </a:rPr>
              <a:t>Metode terorističkih napada:</a:t>
            </a: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Auto bombe (automobili, kamioni, autobusi, odvoz smeća, vozilo hitne pomoći)</a:t>
            </a: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Gumeni čamci (u jemenskoj luci u Adenu)</a:t>
            </a:r>
          </a:p>
          <a:p>
            <a:pPr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Zrakopolovi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1031</TotalTime>
  <Words>922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       Samoubilački  terorizam</vt:lpstr>
      <vt:lpstr>1. Izvorno ozračje samoubilačkog terorizma</vt:lpstr>
      <vt:lpstr>Slide 3</vt:lpstr>
      <vt:lpstr>Slide 4</vt:lpstr>
      <vt:lpstr>2. Počinitelji samoubilačkog terorizma</vt:lpstr>
      <vt:lpstr>Slide 6</vt:lpstr>
      <vt:lpstr>Slide 7</vt:lpstr>
      <vt:lpstr>Slide 8</vt:lpstr>
      <vt:lpstr>Slide 9</vt:lpstr>
      <vt:lpstr>Slide 10</vt:lpstr>
      <vt:lpstr>3. Samoubilački terorizam u funkciji rata</vt:lpstr>
      <vt:lpstr>Slide 12</vt:lpstr>
      <vt:lpstr>Slide 13</vt:lpstr>
      <vt:lpstr>Slide 14</vt:lpstr>
      <vt:lpstr>4. Zaključak</vt:lpstr>
      <vt:lpstr>5. Izvori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Dario Ivanda</dc:creator>
  <cp:lastModifiedBy>Dario Ivanda</cp:lastModifiedBy>
  <cp:revision>70</cp:revision>
  <dcterms:created xsi:type="dcterms:W3CDTF">2010-11-20T08:24:04Z</dcterms:created>
  <dcterms:modified xsi:type="dcterms:W3CDTF">2010-11-22T09:50:28Z</dcterms:modified>
</cp:coreProperties>
</file>