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6" r:id="rId3"/>
    <p:sldId id="272" r:id="rId4"/>
    <p:sldId id="273" r:id="rId5"/>
    <p:sldId id="274" r:id="rId6"/>
    <p:sldId id="275" r:id="rId7"/>
    <p:sldId id="260" r:id="rId8"/>
    <p:sldId id="279" r:id="rId9"/>
    <p:sldId id="280" r:id="rId10"/>
    <p:sldId id="261" r:id="rId11"/>
    <p:sldId id="262" r:id="rId12"/>
    <p:sldId id="263" r:id="rId13"/>
    <p:sldId id="264" r:id="rId14"/>
    <p:sldId id="265" r:id="rId15"/>
    <p:sldId id="266" r:id="rId16"/>
    <p:sldId id="267" r:id="rId17"/>
    <p:sldId id="288" r:id="rId18"/>
    <p:sldId id="289" r:id="rId19"/>
    <p:sldId id="284" r:id="rId20"/>
    <p:sldId id="285" r:id="rId21"/>
    <p:sldId id="287" r:id="rId22"/>
    <p:sldId id="286" r:id="rId23"/>
    <p:sldId id="290" r:id="rId24"/>
    <p:sldId id="291" r:id="rId25"/>
    <p:sldId id="28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DA4C5B-C428-48A0-AF69-FF1DC7A565E8}" type="datetimeFigureOut">
              <a:rPr lang="en-US"/>
              <a:pPr>
                <a:defRPr/>
              </a:pPr>
              <a:t>5/4/2015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F743AF-8A7B-4F16-B501-7842F2B7F28E}" type="slidenum">
              <a:rPr lang="en-US" altLang="sr-Latn-RS"/>
              <a:pPr>
                <a:defRPr/>
              </a:pPr>
              <a:t>‹#›</a:t>
            </a:fld>
            <a:endParaRPr lang="en-US" altLang="sr-Latn-RS"/>
          </a:p>
        </p:txBody>
      </p:sp>
    </p:spTree>
    <p:extLst>
      <p:ext uri="{BB962C8B-B14F-4D97-AF65-F5344CB8AC3E}">
        <p14:creationId xmlns:p14="http://schemas.microsoft.com/office/powerpoint/2010/main" val="156257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FAEE24-D41A-420E-8D9B-B0C52C6F8B38}" type="datetimeFigureOut">
              <a:rPr lang="en-US"/>
              <a:pPr>
                <a:defRPr/>
              </a:pPr>
              <a:t>5/4/2015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4ED127-4387-43A1-9C05-598CA29E31B7}" type="slidenum">
              <a:rPr lang="en-US" altLang="sr-Latn-RS"/>
              <a:pPr>
                <a:defRPr/>
              </a:pPr>
              <a:t>‹#›</a:t>
            </a:fld>
            <a:endParaRPr lang="en-US" altLang="sr-Latn-RS"/>
          </a:p>
        </p:txBody>
      </p:sp>
    </p:spTree>
    <p:extLst>
      <p:ext uri="{BB962C8B-B14F-4D97-AF65-F5344CB8AC3E}">
        <p14:creationId xmlns:p14="http://schemas.microsoft.com/office/powerpoint/2010/main" val="10208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E60A9F-1281-4C0C-9134-89F81AADDCCC}" type="datetimeFigureOut">
              <a:rPr lang="en-US"/>
              <a:pPr>
                <a:defRPr/>
              </a:pPr>
              <a:t>5/4/2015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90FE57-A6D1-4CA6-9BA6-F2BE145B5A1A}" type="slidenum">
              <a:rPr lang="en-US" altLang="sr-Latn-RS"/>
              <a:pPr>
                <a:defRPr/>
              </a:pPr>
              <a:t>‹#›</a:t>
            </a:fld>
            <a:endParaRPr lang="en-US" altLang="sr-Latn-RS"/>
          </a:p>
        </p:txBody>
      </p:sp>
    </p:spTree>
    <p:extLst>
      <p:ext uri="{BB962C8B-B14F-4D97-AF65-F5344CB8AC3E}">
        <p14:creationId xmlns:p14="http://schemas.microsoft.com/office/powerpoint/2010/main" val="80576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5BE8BB-0E80-4EA0-B4DC-19E0339A00DE}" type="datetimeFigureOut">
              <a:rPr lang="en-US"/>
              <a:pPr>
                <a:defRPr/>
              </a:pPr>
              <a:t>5/4/2015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927131-C39B-4884-822E-199F4F6DBC41}" type="slidenum">
              <a:rPr lang="en-US" altLang="sr-Latn-RS"/>
              <a:pPr>
                <a:defRPr/>
              </a:pPr>
              <a:t>‹#›</a:t>
            </a:fld>
            <a:endParaRPr lang="en-US" altLang="sr-Latn-RS"/>
          </a:p>
        </p:txBody>
      </p:sp>
    </p:spTree>
    <p:extLst>
      <p:ext uri="{BB962C8B-B14F-4D97-AF65-F5344CB8AC3E}">
        <p14:creationId xmlns:p14="http://schemas.microsoft.com/office/powerpoint/2010/main" val="285396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18AF93-7C72-4D13-9935-28F295F81D9A}" type="datetimeFigureOut">
              <a:rPr lang="en-US"/>
              <a:pPr>
                <a:defRPr/>
              </a:pPr>
              <a:t>5/4/2015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4B168-2A7B-47DF-B630-EAC3E337D504}" type="slidenum">
              <a:rPr lang="en-US" altLang="sr-Latn-RS"/>
              <a:pPr>
                <a:defRPr/>
              </a:pPr>
              <a:t>‹#›</a:t>
            </a:fld>
            <a:endParaRPr lang="en-US" altLang="sr-Latn-RS"/>
          </a:p>
        </p:txBody>
      </p:sp>
    </p:spTree>
    <p:extLst>
      <p:ext uri="{BB962C8B-B14F-4D97-AF65-F5344CB8AC3E}">
        <p14:creationId xmlns:p14="http://schemas.microsoft.com/office/powerpoint/2010/main" val="161613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0E609F-B312-4DDE-9238-315D946D3F23}" type="datetimeFigureOut">
              <a:rPr lang="en-US"/>
              <a:pPr>
                <a:defRPr/>
              </a:pPr>
              <a:t>5/4/2015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B76CCD-FCDA-4713-B00F-D63CFA73E809}" type="slidenum">
              <a:rPr lang="en-US" altLang="sr-Latn-RS"/>
              <a:pPr>
                <a:defRPr/>
              </a:pPr>
              <a:t>‹#›</a:t>
            </a:fld>
            <a:endParaRPr lang="en-US" altLang="sr-Latn-RS"/>
          </a:p>
        </p:txBody>
      </p:sp>
    </p:spTree>
    <p:extLst>
      <p:ext uri="{BB962C8B-B14F-4D97-AF65-F5344CB8AC3E}">
        <p14:creationId xmlns:p14="http://schemas.microsoft.com/office/powerpoint/2010/main" val="221290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FF855E-2B99-4199-B566-F55951864A46}" type="datetimeFigureOut">
              <a:rPr lang="en-US"/>
              <a:pPr>
                <a:defRPr/>
              </a:pPr>
              <a:t>5/4/2015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88DBAF-7144-4B59-AC90-E82632FD0087}" type="slidenum">
              <a:rPr lang="en-US" altLang="sr-Latn-RS"/>
              <a:pPr>
                <a:defRPr/>
              </a:pPr>
              <a:t>‹#›</a:t>
            </a:fld>
            <a:endParaRPr lang="en-US" altLang="sr-Latn-RS"/>
          </a:p>
        </p:txBody>
      </p:sp>
    </p:spTree>
    <p:extLst>
      <p:ext uri="{BB962C8B-B14F-4D97-AF65-F5344CB8AC3E}">
        <p14:creationId xmlns:p14="http://schemas.microsoft.com/office/powerpoint/2010/main" val="310893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57CC64-D41C-43DF-A8DD-8C83B6C52816}" type="datetimeFigureOut">
              <a:rPr lang="en-US"/>
              <a:pPr>
                <a:defRPr/>
              </a:pPr>
              <a:t>5/4/2015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379EECB-5D72-4EF0-9CB9-42715B20BD05}" type="slidenum">
              <a:rPr lang="en-US" altLang="sr-Latn-RS"/>
              <a:pPr>
                <a:defRPr/>
              </a:pPr>
              <a:t>‹#›</a:t>
            </a:fld>
            <a:endParaRPr lang="en-US" altLang="sr-Latn-RS"/>
          </a:p>
        </p:txBody>
      </p:sp>
    </p:spTree>
    <p:extLst>
      <p:ext uri="{BB962C8B-B14F-4D97-AF65-F5344CB8AC3E}">
        <p14:creationId xmlns:p14="http://schemas.microsoft.com/office/powerpoint/2010/main" val="38719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B98012-85D3-45E2-AE4D-4D49F3750770}" type="datetimeFigureOut">
              <a:rPr lang="en-US"/>
              <a:pPr>
                <a:defRPr/>
              </a:pPr>
              <a:t>5/4/2015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D424E16-3001-46BF-96BE-0F5A4DF12713}" type="slidenum">
              <a:rPr lang="en-US" altLang="sr-Latn-RS"/>
              <a:pPr>
                <a:defRPr/>
              </a:pPr>
              <a:t>‹#›</a:t>
            </a:fld>
            <a:endParaRPr lang="en-US" altLang="sr-Latn-RS"/>
          </a:p>
        </p:txBody>
      </p:sp>
    </p:spTree>
    <p:extLst>
      <p:ext uri="{BB962C8B-B14F-4D97-AF65-F5344CB8AC3E}">
        <p14:creationId xmlns:p14="http://schemas.microsoft.com/office/powerpoint/2010/main" val="214380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62DC69-437D-4A00-B81F-A3F650B637D9}" type="datetimeFigureOut">
              <a:rPr lang="en-US"/>
              <a:pPr>
                <a:defRPr/>
              </a:pPr>
              <a:t>5/4/2015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EB0000-75CB-49E0-A2CD-522E1C5343F2}" type="slidenum">
              <a:rPr lang="en-US" altLang="sr-Latn-RS"/>
              <a:pPr>
                <a:defRPr/>
              </a:pPr>
              <a:t>‹#›</a:t>
            </a:fld>
            <a:endParaRPr lang="en-US" altLang="sr-Latn-RS"/>
          </a:p>
        </p:txBody>
      </p:sp>
    </p:spTree>
    <p:extLst>
      <p:ext uri="{BB962C8B-B14F-4D97-AF65-F5344CB8AC3E}">
        <p14:creationId xmlns:p14="http://schemas.microsoft.com/office/powerpoint/2010/main" val="404563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9DACD-2A79-4D55-A040-A7432C8A50E8}" type="datetimeFigureOut">
              <a:rPr lang="en-US"/>
              <a:pPr>
                <a:defRPr/>
              </a:pPr>
              <a:t>5/4/2015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9B0E04-E8E4-43F9-84CE-E9488FE0A519}" type="slidenum">
              <a:rPr lang="en-US" altLang="sr-Latn-RS"/>
              <a:pPr>
                <a:defRPr/>
              </a:pPr>
              <a:t>‹#›</a:t>
            </a:fld>
            <a:endParaRPr lang="en-US" altLang="sr-Latn-RS"/>
          </a:p>
        </p:txBody>
      </p:sp>
    </p:spTree>
    <p:extLst>
      <p:ext uri="{BB962C8B-B14F-4D97-AF65-F5344CB8AC3E}">
        <p14:creationId xmlns:p14="http://schemas.microsoft.com/office/powerpoint/2010/main" val="52860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9C93E33-9A5B-4CE7-B67F-FE9FEFBBD489}" type="datetimeFigureOut">
              <a:rPr lang="en-US"/>
              <a:pPr>
                <a:defRPr/>
              </a:pPr>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F9CD1CFB-332D-4E00-9524-E6EC43E5335E}" type="slidenum">
              <a:rPr lang="en-US" altLang="sr-Latn-RS"/>
              <a:pPr>
                <a:defRPr/>
              </a:pPr>
              <a:t>‹#›</a:t>
            </a:fld>
            <a:endParaRPr lang="en-US" alt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hr-HR" altLang="sr-Latn-RS" smtClean="0"/>
              <a:t>Police Powers </a:t>
            </a:r>
          </a:p>
        </p:txBody>
      </p:sp>
      <p:sp>
        <p:nvSpPr>
          <p:cNvPr id="3" name="Subtitle 2"/>
          <p:cNvSpPr>
            <a:spLocks noGrp="1"/>
          </p:cNvSpPr>
          <p:nvPr>
            <p:ph type="subTitle" idx="1"/>
          </p:nvPr>
        </p:nvSpPr>
        <p:spPr/>
        <p:txBody>
          <a:bodyPr/>
          <a:lstStyle/>
          <a:p>
            <a:pPr>
              <a:defRPr/>
            </a:pPr>
            <a:r>
              <a:rPr lang="hr-HR" dirty="0" smtClean="0"/>
              <a:t>April 22, 2015</a:t>
            </a:r>
            <a:endParaRPr lang="hr-HR" dirty="0"/>
          </a:p>
        </p:txBody>
      </p:sp>
      <p:pic>
        <p:nvPicPr>
          <p:cNvPr id="205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609600"/>
            <a:ext cx="27622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304800"/>
            <a:ext cx="7772400" cy="1470025"/>
          </a:xfrm>
        </p:spPr>
        <p:txBody>
          <a:bodyPr/>
          <a:lstStyle/>
          <a:p>
            <a:pPr eaLnBrk="1" hangingPunct="1"/>
            <a:r>
              <a:rPr lang="en-US" altLang="sr-Latn-RS" smtClean="0"/>
              <a:t>Some general police powers</a:t>
            </a:r>
          </a:p>
        </p:txBody>
      </p:sp>
      <p:sp>
        <p:nvSpPr>
          <p:cNvPr id="3" name="Subtitle 2"/>
          <p:cNvSpPr>
            <a:spLocks noGrp="1"/>
          </p:cNvSpPr>
          <p:nvPr>
            <p:ph type="subTitle" idx="1"/>
          </p:nvPr>
        </p:nvSpPr>
        <p:spPr>
          <a:xfrm>
            <a:off x="228600" y="1600200"/>
            <a:ext cx="8686800" cy="4953000"/>
          </a:xfrm>
        </p:spPr>
        <p:txBody>
          <a:bodyPr rtlCol="0">
            <a:normAutofit/>
          </a:bodyPr>
          <a:lstStyle/>
          <a:p>
            <a:pPr algn="l" eaLnBrk="1" fontAlgn="auto" hangingPunct="1">
              <a:spcAft>
                <a:spcPts val="0"/>
              </a:spcAft>
              <a:defRPr/>
            </a:pPr>
            <a:r>
              <a:rPr lang="en-US" dirty="0" smtClean="0">
                <a:solidFill>
                  <a:schemeClr val="tx1"/>
                </a:solidFill>
              </a:rPr>
              <a:t>- </a:t>
            </a:r>
            <a:r>
              <a:rPr lang="en-US" b="1" dirty="0" smtClean="0">
                <a:solidFill>
                  <a:schemeClr val="tx1"/>
                </a:solidFill>
              </a:rPr>
              <a:t>to detain </a:t>
            </a:r>
            <a:r>
              <a:rPr lang="en-US" dirty="0" smtClean="0">
                <a:solidFill>
                  <a:schemeClr val="tx1"/>
                </a:solidFill>
              </a:rPr>
              <a:t>people</a:t>
            </a:r>
            <a:r>
              <a:rPr lang="en-US" b="1" dirty="0" smtClean="0">
                <a:solidFill>
                  <a:schemeClr val="tx1"/>
                </a:solidFill>
              </a:rPr>
              <a:t> </a:t>
            </a:r>
            <a:r>
              <a:rPr lang="en-US" dirty="0" smtClean="0">
                <a:solidFill>
                  <a:schemeClr val="tx1"/>
                </a:solidFill>
              </a:rPr>
              <a:t>in connection with an offence</a:t>
            </a:r>
          </a:p>
          <a:p>
            <a:pPr algn="l" eaLnBrk="1" fontAlgn="auto" hangingPunct="1">
              <a:spcAft>
                <a:spcPts val="0"/>
              </a:spcAft>
              <a:defRPr/>
            </a:pPr>
            <a:r>
              <a:rPr lang="en-US" dirty="0" smtClean="0">
                <a:solidFill>
                  <a:schemeClr val="tx1"/>
                </a:solidFill>
              </a:rPr>
              <a:t>- </a:t>
            </a:r>
            <a:r>
              <a:rPr lang="hr-HR" dirty="0" smtClean="0">
                <a:solidFill>
                  <a:schemeClr val="tx1"/>
                </a:solidFill>
              </a:rPr>
              <a:t>t</a:t>
            </a:r>
            <a:r>
              <a:rPr lang="en-US" dirty="0" smtClean="0">
                <a:solidFill>
                  <a:schemeClr val="tx1"/>
                </a:solidFill>
              </a:rPr>
              <a:t>he limited power </a:t>
            </a:r>
            <a:r>
              <a:rPr lang="en-US" b="1" dirty="0" smtClean="0">
                <a:solidFill>
                  <a:schemeClr val="tx1"/>
                </a:solidFill>
              </a:rPr>
              <a:t>to stop and search </a:t>
            </a:r>
            <a:r>
              <a:rPr lang="en-US" dirty="0" smtClean="0">
                <a:solidFill>
                  <a:schemeClr val="tx1"/>
                </a:solidFill>
              </a:rPr>
              <a:t>people/vehicles in connection with offences (actual or suspected)</a:t>
            </a:r>
          </a:p>
          <a:p>
            <a:pPr algn="l" eaLnBrk="1" fontAlgn="auto" hangingPunct="1">
              <a:spcAft>
                <a:spcPts val="0"/>
              </a:spcAft>
              <a:defRPr/>
            </a:pPr>
            <a:r>
              <a:rPr lang="en-US" dirty="0" smtClean="0">
                <a:solidFill>
                  <a:schemeClr val="tx1"/>
                </a:solidFill>
              </a:rPr>
              <a:t>- </a:t>
            </a:r>
            <a:r>
              <a:rPr lang="hr-HR" dirty="0" smtClean="0">
                <a:solidFill>
                  <a:schemeClr val="tx1"/>
                </a:solidFill>
              </a:rPr>
              <a:t>t</a:t>
            </a:r>
            <a:r>
              <a:rPr lang="en-US" dirty="0" smtClean="0">
                <a:solidFill>
                  <a:schemeClr val="tx1"/>
                </a:solidFill>
              </a:rPr>
              <a:t>he power </a:t>
            </a:r>
            <a:r>
              <a:rPr lang="en-US" b="1" dirty="0" smtClean="0">
                <a:solidFill>
                  <a:schemeClr val="tx1"/>
                </a:solidFill>
              </a:rPr>
              <a:t>to arrest </a:t>
            </a:r>
            <a:r>
              <a:rPr lang="en-US" dirty="0" smtClean="0">
                <a:solidFill>
                  <a:schemeClr val="tx1"/>
                </a:solidFill>
              </a:rPr>
              <a:t>people without </a:t>
            </a:r>
            <a:r>
              <a:rPr lang="en-US" b="1" dirty="0" smtClean="0">
                <a:solidFill>
                  <a:schemeClr val="tx1"/>
                </a:solidFill>
              </a:rPr>
              <a:t>warrant</a:t>
            </a:r>
            <a:r>
              <a:rPr lang="en-US" dirty="0" smtClean="0">
                <a:solidFill>
                  <a:schemeClr val="tx1"/>
                </a:solidFill>
              </a:rPr>
              <a:t> for minor offences</a:t>
            </a:r>
          </a:p>
          <a:p>
            <a:pPr algn="l" eaLnBrk="1" fontAlgn="auto" hangingPunct="1">
              <a:spcAft>
                <a:spcPts val="0"/>
              </a:spcAft>
              <a:defRPr/>
            </a:pPr>
            <a:r>
              <a:rPr lang="en-US" dirty="0" smtClean="0">
                <a:solidFill>
                  <a:schemeClr val="tx1"/>
                </a:solidFill>
              </a:rPr>
              <a:t>- </a:t>
            </a:r>
            <a:r>
              <a:rPr lang="hr-HR" dirty="0" smtClean="0">
                <a:solidFill>
                  <a:schemeClr val="tx1"/>
                </a:solidFill>
              </a:rPr>
              <a:t>t</a:t>
            </a:r>
            <a:r>
              <a:rPr lang="en-US" dirty="0" smtClean="0">
                <a:solidFill>
                  <a:schemeClr val="tx1"/>
                </a:solidFill>
              </a:rPr>
              <a:t>he power to direct the behavior of persons and vehicles on highways and in other public places</a:t>
            </a:r>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228600"/>
            <a:ext cx="7772400" cy="1470025"/>
          </a:xfrm>
        </p:spPr>
        <p:txBody>
          <a:bodyPr/>
          <a:lstStyle/>
          <a:p>
            <a:pPr eaLnBrk="1" hangingPunct="1"/>
            <a:r>
              <a:rPr lang="en-US" altLang="sr-Latn-RS" smtClean="0"/>
              <a:t>MAIN POLICE POWERS</a:t>
            </a:r>
          </a:p>
        </p:txBody>
      </p:sp>
      <p:sp>
        <p:nvSpPr>
          <p:cNvPr id="3" name="Subtitle 2"/>
          <p:cNvSpPr>
            <a:spLocks noGrp="1"/>
          </p:cNvSpPr>
          <p:nvPr>
            <p:ph type="subTitle" idx="1"/>
          </p:nvPr>
        </p:nvSpPr>
        <p:spPr>
          <a:xfrm>
            <a:off x="304800" y="1752600"/>
            <a:ext cx="8534400" cy="4800600"/>
          </a:xfrm>
        </p:spPr>
        <p:txBody>
          <a:bodyPr/>
          <a:lstStyle/>
          <a:p>
            <a:pPr algn="l" eaLnBrk="1" hangingPunct="1">
              <a:buFont typeface="Arial" panose="020B0604020202020204" pitchFamily="34" charset="0"/>
              <a:buChar char="•"/>
              <a:defRPr/>
            </a:pPr>
            <a:r>
              <a:rPr lang="en-US" sz="3600" dirty="0" smtClean="0">
                <a:solidFill>
                  <a:schemeClr val="tx1"/>
                </a:solidFill>
              </a:rPr>
              <a:t> </a:t>
            </a:r>
            <a:r>
              <a:rPr lang="hr-HR" sz="3600" dirty="0" smtClean="0">
                <a:solidFill>
                  <a:schemeClr val="tx1"/>
                </a:solidFill>
              </a:rPr>
              <a:t>a</a:t>
            </a:r>
            <a:r>
              <a:rPr lang="en-US" sz="3600" dirty="0" err="1" smtClean="0">
                <a:solidFill>
                  <a:schemeClr val="tx1"/>
                </a:solidFill>
              </a:rPr>
              <a:t>rrest</a:t>
            </a:r>
            <a:endParaRPr lang="en-US" sz="3600" dirty="0" smtClean="0">
              <a:solidFill>
                <a:schemeClr val="tx1"/>
              </a:solidFill>
            </a:endParaRPr>
          </a:p>
          <a:p>
            <a:pPr algn="l" eaLnBrk="1" hangingPunct="1">
              <a:buFont typeface="Arial" panose="020B0604020202020204" pitchFamily="34" charset="0"/>
              <a:buChar char="•"/>
              <a:defRPr/>
            </a:pPr>
            <a:r>
              <a:rPr lang="en-US" sz="3600" dirty="0" smtClean="0">
                <a:solidFill>
                  <a:schemeClr val="tx1"/>
                </a:solidFill>
              </a:rPr>
              <a:t> </a:t>
            </a:r>
            <a:r>
              <a:rPr lang="hr-HR" sz="3600" dirty="0" smtClean="0">
                <a:solidFill>
                  <a:schemeClr val="tx1"/>
                </a:solidFill>
              </a:rPr>
              <a:t>s</a:t>
            </a:r>
            <a:r>
              <a:rPr lang="en-US" sz="3600" dirty="0" err="1" smtClean="0">
                <a:solidFill>
                  <a:schemeClr val="tx1"/>
                </a:solidFill>
              </a:rPr>
              <a:t>earch</a:t>
            </a:r>
            <a:r>
              <a:rPr lang="en-US" sz="3600" dirty="0" smtClean="0">
                <a:solidFill>
                  <a:schemeClr val="tx1"/>
                </a:solidFill>
              </a:rPr>
              <a:t> </a:t>
            </a:r>
          </a:p>
          <a:p>
            <a:pPr algn="l" eaLnBrk="1" hangingPunct="1">
              <a:buFont typeface="Arial" panose="020B0604020202020204" pitchFamily="34" charset="0"/>
              <a:buChar char="•"/>
              <a:defRPr/>
            </a:pPr>
            <a:r>
              <a:rPr lang="en-US" sz="3600" dirty="0" smtClean="0">
                <a:solidFill>
                  <a:schemeClr val="tx1"/>
                </a:solidFill>
              </a:rPr>
              <a:t> </a:t>
            </a:r>
            <a:r>
              <a:rPr lang="hr-HR" sz="3600" dirty="0" smtClean="0">
                <a:solidFill>
                  <a:schemeClr val="tx1"/>
                </a:solidFill>
              </a:rPr>
              <a:t>e</a:t>
            </a:r>
            <a:r>
              <a:rPr lang="en-US" sz="3600" dirty="0" err="1" smtClean="0">
                <a:solidFill>
                  <a:schemeClr val="tx1"/>
                </a:solidFill>
              </a:rPr>
              <a:t>ntry</a:t>
            </a:r>
            <a:endParaRPr lang="en-US" sz="3600" dirty="0" smtClean="0">
              <a:solidFill>
                <a:schemeClr val="tx1"/>
              </a:solidFill>
            </a:endParaRPr>
          </a:p>
          <a:p>
            <a:pPr algn="l" eaLnBrk="1" hangingPunct="1">
              <a:buFont typeface="Arial" panose="020B0604020202020204" pitchFamily="34" charset="0"/>
              <a:buChar char="•"/>
              <a:defRPr/>
            </a:pPr>
            <a:r>
              <a:rPr lang="en-US" sz="3600" dirty="0" smtClean="0">
                <a:solidFill>
                  <a:schemeClr val="tx1"/>
                </a:solidFill>
              </a:rPr>
              <a:t> </a:t>
            </a:r>
            <a:r>
              <a:rPr lang="hr-HR" sz="3600" dirty="0" smtClean="0">
                <a:solidFill>
                  <a:schemeClr val="tx1"/>
                </a:solidFill>
              </a:rPr>
              <a:t>s</a:t>
            </a:r>
            <a:r>
              <a:rPr lang="en-US" sz="3600" dirty="0" err="1" smtClean="0">
                <a:solidFill>
                  <a:schemeClr val="tx1"/>
                </a:solidFill>
              </a:rPr>
              <a:t>eizure</a:t>
            </a:r>
            <a:r>
              <a:rPr lang="en-US" sz="3600" dirty="0" smtClean="0">
                <a:solidFill>
                  <a:schemeClr val="tx1"/>
                </a:solidFill>
              </a:rPr>
              <a:t> </a:t>
            </a:r>
          </a:p>
          <a:p>
            <a:pPr algn="l" eaLnBrk="1" hangingPunct="1">
              <a:buFont typeface="Arial" panose="020B0604020202020204" pitchFamily="34" charset="0"/>
              <a:buChar char="•"/>
              <a:defRPr/>
            </a:pPr>
            <a:r>
              <a:rPr lang="en-US" sz="3600" dirty="0" smtClean="0">
                <a:solidFill>
                  <a:schemeClr val="tx1"/>
                </a:solidFill>
              </a:rPr>
              <a:t> </a:t>
            </a:r>
            <a:r>
              <a:rPr lang="hr-HR" sz="3600" dirty="0" smtClean="0">
                <a:solidFill>
                  <a:schemeClr val="tx1"/>
                </a:solidFill>
              </a:rPr>
              <a:t>d</a:t>
            </a:r>
            <a:r>
              <a:rPr lang="en-US" sz="3600" dirty="0" err="1" smtClean="0">
                <a:solidFill>
                  <a:schemeClr val="tx1"/>
                </a:solidFill>
              </a:rPr>
              <a:t>etention</a:t>
            </a:r>
            <a:endParaRPr lang="en-US" sz="3600" dirty="0" smtClean="0">
              <a:solidFill>
                <a:schemeClr val="tx1"/>
              </a:solidFill>
            </a:endParaRPr>
          </a:p>
          <a:p>
            <a:pPr eaLnBrk="1" hangingPunct="1">
              <a:buFont typeface="Arial" charset="0"/>
              <a:buNone/>
              <a:defRPr/>
            </a:pPr>
            <a:endParaRPr lang="en-US" dirty="0"/>
          </a:p>
        </p:txBody>
      </p:sp>
      <p:pic>
        <p:nvPicPr>
          <p:cNvPr id="1229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778000"/>
            <a:ext cx="5857875"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28600"/>
            <a:ext cx="7772400" cy="1470025"/>
          </a:xfrm>
        </p:spPr>
        <p:txBody>
          <a:bodyPr/>
          <a:lstStyle/>
          <a:p>
            <a:pPr eaLnBrk="1" hangingPunct="1"/>
            <a:r>
              <a:rPr lang="en-US" altLang="sr-Latn-RS" smtClean="0"/>
              <a:t>ARREST</a:t>
            </a:r>
          </a:p>
        </p:txBody>
      </p:sp>
      <p:sp>
        <p:nvSpPr>
          <p:cNvPr id="13315" name="Subtitle 2"/>
          <p:cNvSpPr>
            <a:spLocks noGrp="1"/>
          </p:cNvSpPr>
          <p:nvPr>
            <p:ph type="subTitle" idx="1"/>
          </p:nvPr>
        </p:nvSpPr>
        <p:spPr>
          <a:xfrm>
            <a:off x="228600" y="1524000"/>
            <a:ext cx="8686800" cy="5105400"/>
          </a:xfrm>
        </p:spPr>
        <p:txBody>
          <a:bodyPr/>
          <a:lstStyle/>
          <a:p>
            <a:pPr algn="l" eaLnBrk="1" hangingPunct="1">
              <a:buFont typeface="Arial" panose="020B0604020202020204" pitchFamily="34" charset="0"/>
              <a:buChar char="•"/>
            </a:pPr>
            <a:r>
              <a:rPr lang="en-US" altLang="sr-Latn-RS" smtClean="0">
                <a:solidFill>
                  <a:schemeClr val="tx1"/>
                </a:solidFill>
              </a:rPr>
              <a:t> </a:t>
            </a:r>
            <a:r>
              <a:rPr lang="hr-HR" altLang="sr-Latn-RS" smtClean="0">
                <a:solidFill>
                  <a:schemeClr val="tx1"/>
                </a:solidFill>
              </a:rPr>
              <a:t>the police can arrest persons suspected of having committed an offence with or without a warrant issued by a court</a:t>
            </a:r>
            <a:endParaRPr lang="en-US" altLang="sr-Latn-RS" smtClean="0">
              <a:solidFill>
                <a:schemeClr val="tx1"/>
              </a:solidFill>
            </a:endParaRPr>
          </a:p>
          <a:p>
            <a:pPr algn="l" eaLnBrk="1" hangingPunct="1"/>
            <a:endParaRPr lang="hr-HR" altLang="sr-Latn-RS" smtClean="0">
              <a:solidFill>
                <a:schemeClr val="tx1"/>
              </a:solidFill>
            </a:endParaRPr>
          </a:p>
          <a:p>
            <a:pPr algn="l" eaLnBrk="1" hangingPunct="1">
              <a:buFont typeface="Arial" panose="020B0604020202020204" pitchFamily="34" charset="0"/>
              <a:buChar char="•"/>
            </a:pPr>
            <a:r>
              <a:rPr lang="en-US" altLang="sr-Latn-RS" smtClean="0">
                <a:solidFill>
                  <a:schemeClr val="tx1"/>
                </a:solidFill>
              </a:rPr>
              <a:t> </a:t>
            </a:r>
            <a:r>
              <a:rPr lang="hr-HR" altLang="sr-Latn-RS" smtClean="0">
                <a:solidFill>
                  <a:schemeClr val="tx1"/>
                </a:solidFill>
              </a:rPr>
              <a:t>for serious offences (“arrestable offences”) a suspect can be arrested without a warrant</a:t>
            </a:r>
            <a:endParaRPr lang="en-US" altLang="sr-Latn-RS" smtClean="0">
              <a:solidFill>
                <a:schemeClr val="tx1"/>
              </a:solidFill>
            </a:endParaRPr>
          </a:p>
          <a:p>
            <a:pPr algn="l" eaLnBrk="1" hangingPunct="1"/>
            <a:endParaRPr lang="hr-HR" altLang="sr-Latn-RS" smtClean="0">
              <a:solidFill>
                <a:schemeClr val="tx1"/>
              </a:solidFill>
            </a:endParaRPr>
          </a:p>
          <a:p>
            <a:pPr algn="l" eaLnBrk="1" hangingPunct="1">
              <a:buFont typeface="Arial" panose="020B0604020202020204" pitchFamily="34" charset="0"/>
              <a:buChar char="•"/>
            </a:pPr>
            <a:r>
              <a:rPr lang="en-US" altLang="sr-Latn-RS" smtClean="0">
                <a:solidFill>
                  <a:schemeClr val="tx1"/>
                </a:solidFill>
              </a:rPr>
              <a:t> </a:t>
            </a:r>
            <a:r>
              <a:rPr lang="hr-HR" altLang="sr-Latn-RS" smtClean="0">
                <a:solidFill>
                  <a:schemeClr val="tx1"/>
                </a:solidFill>
              </a:rPr>
              <a:t>general arrest power (to prevent injury or damage)</a:t>
            </a:r>
          </a:p>
          <a:p>
            <a:pPr algn="l" eaLnBrk="1" hangingPunct="1">
              <a:buFont typeface="Arial" panose="020B0604020202020204" pitchFamily="34" charset="0"/>
              <a:buChar char="•"/>
            </a:pPr>
            <a:endParaRPr lang="en-US" altLang="sr-Latn-RS"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sr-Latn-RS" smtClean="0"/>
              <a:t>SEARCH</a:t>
            </a:r>
          </a:p>
        </p:txBody>
      </p:sp>
      <p:sp>
        <p:nvSpPr>
          <p:cNvPr id="14339" name="Content Placeholder 2"/>
          <p:cNvSpPr>
            <a:spLocks noGrp="1"/>
          </p:cNvSpPr>
          <p:nvPr>
            <p:ph idx="1"/>
          </p:nvPr>
        </p:nvSpPr>
        <p:spPr>
          <a:xfrm>
            <a:off x="304800" y="1371600"/>
            <a:ext cx="8686800" cy="5105400"/>
          </a:xfrm>
        </p:spPr>
        <p:txBody>
          <a:bodyPr/>
          <a:lstStyle/>
          <a:p>
            <a:pPr eaLnBrk="1" hangingPunct="1">
              <a:lnSpc>
                <a:spcPct val="90000"/>
              </a:lnSpc>
            </a:pPr>
            <a:r>
              <a:rPr lang="hr-HR" altLang="sr-Latn-RS" smtClean="0"/>
              <a:t>the official examining of a person or a place</a:t>
            </a:r>
          </a:p>
          <a:p>
            <a:pPr eaLnBrk="1" hangingPunct="1">
              <a:lnSpc>
                <a:spcPct val="90000"/>
              </a:lnSpc>
            </a:pPr>
            <a:r>
              <a:rPr lang="hr-HR" altLang="sr-Latn-RS" smtClean="0"/>
              <a:t>a police officer has the power to stop and search people and vehicles if there are reasonable grounds for suspecting that stolen goods or weapons will be found</a:t>
            </a:r>
          </a:p>
          <a:p>
            <a:pPr eaLnBrk="1" hangingPunct="1">
              <a:lnSpc>
                <a:spcPct val="90000"/>
              </a:lnSpc>
            </a:pPr>
            <a:r>
              <a:rPr lang="hr-HR" altLang="sr-Latn-RS" smtClean="0"/>
              <a:t>the officer must state and record the grounds for taking this action</a:t>
            </a:r>
          </a:p>
          <a:p>
            <a:pPr eaLnBrk="1" hangingPunct="1">
              <a:lnSpc>
                <a:spcPct val="90000"/>
              </a:lnSpc>
            </a:pPr>
            <a:r>
              <a:rPr lang="hr-HR" altLang="sr-Latn-RS" smtClean="0"/>
              <a:t>an unlawful search constitutes assault</a:t>
            </a:r>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sr-Latn-RS" smtClean="0"/>
              <a:t>ENTRY</a:t>
            </a:r>
          </a:p>
        </p:txBody>
      </p:sp>
      <p:sp>
        <p:nvSpPr>
          <p:cNvPr id="15363" name="Content Placeholder 2"/>
          <p:cNvSpPr>
            <a:spLocks noGrp="1"/>
          </p:cNvSpPr>
          <p:nvPr>
            <p:ph idx="1"/>
          </p:nvPr>
        </p:nvSpPr>
        <p:spPr/>
        <p:txBody>
          <a:bodyPr/>
          <a:lstStyle/>
          <a:p>
            <a:pPr eaLnBrk="1" hangingPunct="1"/>
            <a:r>
              <a:rPr lang="hr-HR" altLang="sr-Latn-RS" smtClean="0"/>
              <a:t>the right of the police to enter private property to find the wrongdoer</a:t>
            </a:r>
            <a:endParaRPr lang="en-US" altLang="sr-Latn-RS" smtClean="0"/>
          </a:p>
          <a:p>
            <a:pPr eaLnBrk="1" hangingPunct="1"/>
            <a:endParaRPr lang="hr-HR" altLang="sr-Latn-RS" smtClean="0"/>
          </a:p>
          <a:p>
            <a:pPr eaLnBrk="1" hangingPunct="1"/>
            <a:r>
              <a:rPr lang="hr-HR" altLang="sr-Latn-RS" smtClean="0"/>
              <a:t>the police can enter premises to make an arrest and search them to find their suspect</a:t>
            </a:r>
            <a:endParaRPr lang="en-US" altLang="sr-Latn-RS" smtClean="0"/>
          </a:p>
          <a:p>
            <a:pPr eaLnBrk="1" hangingPunct="1">
              <a:buFont typeface="Arial" panose="020B0604020202020204" pitchFamily="34" charset="0"/>
              <a:buNone/>
            </a:pPr>
            <a:endParaRPr lang="hr-HR" altLang="sr-Latn-RS" smtClean="0"/>
          </a:p>
          <a:p>
            <a:pPr eaLnBrk="1" hangingPunct="1"/>
            <a:r>
              <a:rPr lang="hr-HR" altLang="sr-Latn-RS" smtClean="0"/>
              <a:t>unlawful entry constitutes the tort of trespass</a:t>
            </a:r>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sr-Latn-RS" smtClean="0"/>
              <a:t>SEIZURE</a:t>
            </a:r>
          </a:p>
        </p:txBody>
      </p:sp>
      <p:sp>
        <p:nvSpPr>
          <p:cNvPr id="16387" name="Content Placeholder 2"/>
          <p:cNvSpPr>
            <a:spLocks noGrp="1"/>
          </p:cNvSpPr>
          <p:nvPr>
            <p:ph idx="1"/>
          </p:nvPr>
        </p:nvSpPr>
        <p:spPr>
          <a:xfrm>
            <a:off x="228600" y="1219200"/>
            <a:ext cx="8686800" cy="5410200"/>
          </a:xfrm>
        </p:spPr>
        <p:txBody>
          <a:bodyPr/>
          <a:lstStyle/>
          <a:p>
            <a:pPr eaLnBrk="1" hangingPunct="1"/>
            <a:r>
              <a:rPr lang="hr-HR" altLang="sr-Latn-RS" smtClean="0"/>
              <a:t>the instance of taking possession of somebody’s property by the authority</a:t>
            </a:r>
            <a:endParaRPr lang="en-US" altLang="sr-Latn-RS" smtClean="0"/>
          </a:p>
          <a:p>
            <a:pPr eaLnBrk="1" hangingPunct="1">
              <a:buFont typeface="Arial" panose="020B0604020202020204" pitchFamily="34" charset="0"/>
              <a:buNone/>
            </a:pPr>
            <a:endParaRPr lang="hr-HR" altLang="sr-Latn-RS" smtClean="0"/>
          </a:p>
          <a:p>
            <a:pPr eaLnBrk="1" hangingPunct="1"/>
            <a:r>
              <a:rPr lang="hr-HR" altLang="sr-Latn-RS" smtClean="0"/>
              <a:t>when a lawful arrest is made, the police can seize articles and documents that could be used in evidence against the suspect</a:t>
            </a:r>
            <a:endParaRPr lang="en-US" altLang="sr-Latn-RS" smtClean="0"/>
          </a:p>
          <a:p>
            <a:pPr eaLnBrk="1" hangingPunct="1">
              <a:buFont typeface="Arial" panose="020B0604020202020204" pitchFamily="34" charset="0"/>
              <a:buNone/>
            </a:pPr>
            <a:endParaRPr lang="hr-HR" altLang="sr-Latn-RS" smtClean="0"/>
          </a:p>
          <a:p>
            <a:pPr eaLnBrk="1" hangingPunct="1"/>
            <a:r>
              <a:rPr lang="hr-HR" altLang="sr-Latn-RS" smtClean="0"/>
              <a:t>the police can take any weapon or article that the suspect could use to harm himself or others</a:t>
            </a:r>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sr-Latn-RS" smtClean="0"/>
              <a:t>DETENTION</a:t>
            </a:r>
          </a:p>
        </p:txBody>
      </p:sp>
      <p:sp>
        <p:nvSpPr>
          <p:cNvPr id="17411" name="Content Placeholder 2"/>
          <p:cNvSpPr>
            <a:spLocks noGrp="1"/>
          </p:cNvSpPr>
          <p:nvPr>
            <p:ph idx="1"/>
          </p:nvPr>
        </p:nvSpPr>
        <p:spPr>
          <a:xfrm>
            <a:off x="228600" y="1219200"/>
            <a:ext cx="8686800" cy="5410200"/>
          </a:xfrm>
        </p:spPr>
        <p:txBody>
          <a:bodyPr/>
          <a:lstStyle/>
          <a:p>
            <a:pPr eaLnBrk="1" hangingPunct="1">
              <a:lnSpc>
                <a:spcPct val="90000"/>
              </a:lnSpc>
            </a:pPr>
            <a:r>
              <a:rPr lang="hr-HR" altLang="sr-Latn-RS" smtClean="0"/>
              <a:t>an arrested person must be taken to a police station</a:t>
            </a:r>
          </a:p>
          <a:p>
            <a:pPr eaLnBrk="1" hangingPunct="1">
              <a:lnSpc>
                <a:spcPct val="90000"/>
              </a:lnSpc>
            </a:pPr>
            <a:r>
              <a:rPr lang="hr-HR" altLang="sr-Latn-RS" smtClean="0"/>
              <a:t>the suspect has a right to speak to an independent solicitor free of charge</a:t>
            </a:r>
          </a:p>
          <a:p>
            <a:pPr eaLnBrk="1" hangingPunct="1">
              <a:lnSpc>
                <a:spcPct val="90000"/>
              </a:lnSpc>
            </a:pPr>
            <a:r>
              <a:rPr lang="hr-HR" altLang="sr-Latn-RS" smtClean="0"/>
              <a:t>a suspect may refuse to answer police questions </a:t>
            </a:r>
            <a:r>
              <a:rPr lang="hr-HR" altLang="sr-Latn-RS" b="1" smtClean="0"/>
              <a:t>(”the right to silence”) </a:t>
            </a:r>
            <a:r>
              <a:rPr lang="hr-HR" altLang="sr-Latn-RS" smtClean="0"/>
              <a:t>according to the Criminal Justice and Public Order Act of 1994</a:t>
            </a:r>
          </a:p>
          <a:p>
            <a:pPr eaLnBrk="1" hangingPunct="1">
              <a:lnSpc>
                <a:spcPct val="90000"/>
              </a:lnSpc>
            </a:pPr>
            <a:r>
              <a:rPr lang="hr-HR" altLang="sr-Latn-RS" b="1" smtClean="0"/>
              <a:t>police custody</a:t>
            </a:r>
            <a:r>
              <a:rPr lang="hr-HR" altLang="sr-Latn-RS" smtClean="0"/>
              <a:t>:</a:t>
            </a:r>
          </a:p>
          <a:p>
            <a:pPr eaLnBrk="1" hangingPunct="1">
              <a:lnSpc>
                <a:spcPct val="90000"/>
              </a:lnSpc>
              <a:buFontTx/>
              <a:buChar char="-"/>
            </a:pPr>
            <a:r>
              <a:rPr lang="hr-HR" altLang="sr-Latn-RS" smtClean="0"/>
              <a:t>lesser offences: 24 hours</a:t>
            </a:r>
          </a:p>
          <a:p>
            <a:pPr eaLnBrk="1" hangingPunct="1">
              <a:lnSpc>
                <a:spcPct val="90000"/>
              </a:lnSpc>
              <a:buFontTx/>
              <a:buChar char="-"/>
            </a:pPr>
            <a:r>
              <a:rPr lang="hr-HR" altLang="sr-Latn-RS" smtClean="0"/>
              <a:t>serious offences: up to 96 hours without being charged</a:t>
            </a:r>
          </a:p>
          <a:p>
            <a:pPr eaLnBrk="1" hangingPunct="1"/>
            <a:endParaRPr lang="en-US" altLang="sr-Latn-R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hr-HR" altLang="sr-Latn-RS" smtClean="0"/>
              <a:t>The right to silence</a:t>
            </a:r>
          </a:p>
        </p:txBody>
      </p:sp>
      <p:sp>
        <p:nvSpPr>
          <p:cNvPr id="18435" name="Content Placeholder 2"/>
          <p:cNvSpPr>
            <a:spLocks noGrp="1"/>
          </p:cNvSpPr>
          <p:nvPr>
            <p:ph idx="1"/>
          </p:nvPr>
        </p:nvSpPr>
        <p:spPr/>
        <p:txBody>
          <a:bodyPr/>
          <a:lstStyle/>
          <a:p>
            <a:r>
              <a:rPr lang="hr-HR" altLang="sr-Latn-RS" smtClean="0"/>
              <a:t>f</a:t>
            </a:r>
            <a:r>
              <a:rPr lang="en-US" altLang="sr-Latn-RS" smtClean="0"/>
              <a:t>irst</a:t>
            </a:r>
            <a:r>
              <a:rPr lang="hr-HR" altLang="sr-Latn-RS" smtClean="0"/>
              <a:t> </a:t>
            </a:r>
            <a:r>
              <a:rPr lang="en-US" altLang="sr-Latn-RS" smtClean="0"/>
              <a:t>codified in the Judges' Rules in 1912</a:t>
            </a:r>
            <a:endParaRPr lang="hr-HR" altLang="sr-Latn-RS" smtClean="0"/>
          </a:p>
          <a:p>
            <a:r>
              <a:rPr lang="hr-HR" altLang="sr-Latn-RS" smtClean="0"/>
              <a:t>a</a:t>
            </a:r>
            <a:r>
              <a:rPr lang="en-US" altLang="sr-Latn-RS" smtClean="0"/>
              <a:t> defendant in a criminal trial has a choice whether or not to give evidence in the proceedings</a:t>
            </a:r>
            <a:endParaRPr lang="hr-HR" altLang="sr-Latn-RS" smtClean="0"/>
          </a:p>
          <a:p>
            <a:r>
              <a:rPr lang="en-US" altLang="sr-Latn-RS" smtClean="0"/>
              <a:t>there is no general duty to assist the police with their inquiries</a:t>
            </a:r>
            <a:endParaRPr lang="hr-HR" altLang="sr-Latn-R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r-HR" altLang="sr-Latn-RS" smtClean="0"/>
              <a:t>PACE 1994, Code C</a:t>
            </a:r>
          </a:p>
        </p:txBody>
      </p:sp>
      <p:sp>
        <p:nvSpPr>
          <p:cNvPr id="3" name="Content Placeholder 2"/>
          <p:cNvSpPr>
            <a:spLocks noGrp="1"/>
          </p:cNvSpPr>
          <p:nvPr>
            <p:ph idx="1"/>
          </p:nvPr>
        </p:nvSpPr>
        <p:spPr/>
        <p:txBody>
          <a:bodyPr/>
          <a:lstStyle/>
          <a:p>
            <a:pPr>
              <a:defRPr/>
            </a:pPr>
            <a:r>
              <a:rPr lang="en-US" b="1" dirty="0" smtClean="0"/>
              <a:t>adverse </a:t>
            </a:r>
            <a:r>
              <a:rPr lang="en-US" b="1" dirty="0"/>
              <a:t>inferences may be drawn </a:t>
            </a:r>
            <a:r>
              <a:rPr lang="en-US" dirty="0"/>
              <a:t>in certain circumstances where the accused</a:t>
            </a:r>
            <a:r>
              <a:rPr lang="en-US" dirty="0" smtClean="0"/>
              <a:t>:</a:t>
            </a:r>
            <a:endParaRPr lang="hr-HR" dirty="0" smtClean="0"/>
          </a:p>
          <a:p>
            <a:pPr marL="0" indent="0">
              <a:buFont typeface="Arial" panose="020B0604020202020204" pitchFamily="34" charset="0"/>
              <a:buNone/>
              <a:defRPr/>
            </a:pPr>
            <a:endParaRPr lang="en-US" dirty="0"/>
          </a:p>
          <a:p>
            <a:pPr>
              <a:defRPr/>
            </a:pPr>
            <a:r>
              <a:rPr lang="en-US" sz="2000" dirty="0"/>
              <a:t>fails to mention any fact which he later relies upon and which in the circumstances at the time the accused could reasonably be expected to </a:t>
            </a:r>
            <a:r>
              <a:rPr lang="en-US" sz="2000" dirty="0" smtClean="0"/>
              <a:t>mention</a:t>
            </a:r>
            <a:endParaRPr lang="en-US" sz="2000" dirty="0"/>
          </a:p>
          <a:p>
            <a:pPr>
              <a:defRPr/>
            </a:pPr>
            <a:r>
              <a:rPr lang="en-US" sz="2000" dirty="0"/>
              <a:t>fails to give evidence at trial or answer any </a:t>
            </a:r>
            <a:r>
              <a:rPr lang="en-US" sz="2000" dirty="0" smtClean="0"/>
              <a:t>question</a:t>
            </a:r>
            <a:endParaRPr lang="en-US" sz="2000" dirty="0"/>
          </a:p>
          <a:p>
            <a:pPr>
              <a:defRPr/>
            </a:pPr>
            <a:r>
              <a:rPr lang="en-US" sz="2000" dirty="0"/>
              <a:t>fails to account on arrest for objects, substances or marks on his person, clothing or footwear, in his possession, or in the place where he is </a:t>
            </a:r>
            <a:r>
              <a:rPr lang="en-US" sz="2000" dirty="0" smtClean="0"/>
              <a:t>arrested</a:t>
            </a:r>
            <a:endParaRPr lang="en-US" sz="2000" dirty="0"/>
          </a:p>
          <a:p>
            <a:pPr>
              <a:defRPr/>
            </a:pPr>
            <a:r>
              <a:rPr lang="en-US" sz="2000" dirty="0"/>
              <a:t>fails to account on arrest for his presence at a </a:t>
            </a:r>
            <a:r>
              <a:rPr lang="en-US" sz="2000" dirty="0" smtClean="0"/>
              <a:t>place</a:t>
            </a:r>
            <a:endParaRPr lang="en-US" sz="2000" dirty="0"/>
          </a:p>
          <a:p>
            <a:pPr>
              <a:defRPr/>
            </a:pP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altLang="sr-Latn-RS" smtClean="0"/>
              <a:t>Miranda Warning</a:t>
            </a:r>
          </a:p>
        </p:txBody>
      </p:sp>
      <p:sp>
        <p:nvSpPr>
          <p:cNvPr id="20483" name="Content Placeholder 2"/>
          <p:cNvSpPr>
            <a:spLocks noGrp="1"/>
          </p:cNvSpPr>
          <p:nvPr>
            <p:ph idx="1"/>
          </p:nvPr>
        </p:nvSpPr>
        <p:spPr/>
        <p:txBody>
          <a:bodyPr/>
          <a:lstStyle/>
          <a:p>
            <a:r>
              <a:rPr lang="hr-HR" altLang="sr-Latn-RS" smtClean="0"/>
              <a:t>Miranda rights/Miranda rule</a:t>
            </a:r>
          </a:p>
          <a:p>
            <a:r>
              <a:rPr lang="en-US" altLang="sr-Latn-RS" smtClean="0"/>
              <a:t> a </a:t>
            </a:r>
            <a:r>
              <a:rPr lang="en-US" altLang="sr-Latn-RS" b="1" smtClean="0"/>
              <a:t>right to silence</a:t>
            </a:r>
            <a:r>
              <a:rPr lang="en-US" altLang="sr-Latn-RS" smtClean="0"/>
              <a:t> warning given by police in the U</a:t>
            </a:r>
            <a:r>
              <a:rPr lang="hr-HR" altLang="sr-Latn-RS" smtClean="0"/>
              <a:t>SA</a:t>
            </a:r>
            <a:r>
              <a:rPr lang="en-US" altLang="sr-Latn-RS" smtClean="0"/>
              <a:t> to criminal suspects in police custody (or in a </a:t>
            </a:r>
            <a:r>
              <a:rPr lang="en-US" altLang="sr-Latn-RS" b="1" smtClean="0"/>
              <a:t>custodial interrogation</a:t>
            </a:r>
            <a:r>
              <a:rPr lang="en-US" altLang="sr-Latn-RS" smtClean="0"/>
              <a:t>) before they are interrogated to preserve the </a:t>
            </a:r>
            <a:r>
              <a:rPr lang="en-US" altLang="sr-Latn-RS" b="1" smtClean="0"/>
              <a:t>admissibility</a:t>
            </a:r>
            <a:r>
              <a:rPr lang="en-US" altLang="sr-Latn-RS" smtClean="0"/>
              <a:t> of their statements against them in criminal proceedings</a:t>
            </a:r>
            <a:r>
              <a:rPr lang="hr-HR" altLang="sr-Latn-RS" smtClean="0"/>
              <a:t> and to protect their 5th Amendment right against </a:t>
            </a:r>
            <a:r>
              <a:rPr lang="hr-HR" altLang="sr-Latn-RS" b="1" smtClean="0"/>
              <a:t>compelled self-incrimination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09600" y="381000"/>
            <a:ext cx="7772400" cy="1470025"/>
          </a:xfrm>
        </p:spPr>
        <p:txBody>
          <a:bodyPr/>
          <a:lstStyle/>
          <a:p>
            <a:pPr eaLnBrk="1" hangingPunct="1"/>
            <a:r>
              <a:rPr lang="en-US" altLang="sr-Latn-RS" smtClean="0"/>
              <a:t>POLICE POWER</a:t>
            </a:r>
          </a:p>
        </p:txBody>
      </p:sp>
      <p:sp>
        <p:nvSpPr>
          <p:cNvPr id="3075" name="Subtitle 2"/>
          <p:cNvSpPr>
            <a:spLocks noGrp="1"/>
          </p:cNvSpPr>
          <p:nvPr>
            <p:ph type="subTitle" idx="1"/>
          </p:nvPr>
        </p:nvSpPr>
        <p:spPr>
          <a:xfrm>
            <a:off x="228600" y="1828800"/>
            <a:ext cx="8763000" cy="4800600"/>
          </a:xfrm>
        </p:spPr>
        <p:txBody>
          <a:bodyPr/>
          <a:lstStyle/>
          <a:p>
            <a:pPr algn="l" eaLnBrk="1" hangingPunct="1"/>
            <a:r>
              <a:rPr lang="en-US" altLang="sr-Latn-RS" i="1" smtClean="0">
                <a:solidFill>
                  <a:schemeClr val="tx1"/>
                </a:solidFill>
              </a:rPr>
              <a:t>(political point of view) </a:t>
            </a:r>
          </a:p>
          <a:p>
            <a:pPr algn="l" eaLnBrk="1" hangingPunct="1"/>
            <a:r>
              <a:rPr lang="en-US" altLang="sr-Latn-RS" i="1" smtClean="0">
                <a:solidFill>
                  <a:schemeClr val="tx1"/>
                </a:solidFill>
              </a:rPr>
              <a:t>- </a:t>
            </a:r>
            <a:r>
              <a:rPr lang="hr-HR" altLang="sr-Latn-RS" smtClean="0">
                <a:solidFill>
                  <a:schemeClr val="tx1"/>
                </a:solidFill>
              </a:rPr>
              <a:t>d</a:t>
            </a:r>
            <a:r>
              <a:rPr lang="en-US" altLang="sr-Latn-RS" smtClean="0">
                <a:solidFill>
                  <a:schemeClr val="tx1"/>
                </a:solidFill>
              </a:rPr>
              <a:t>efines the extent to which the police may interfere with the freedom of the individual</a:t>
            </a:r>
          </a:p>
          <a:p>
            <a:pPr algn="l" eaLnBrk="1" hangingPunct="1"/>
            <a:r>
              <a:rPr lang="en-US" altLang="sr-Latn-RS" i="1" smtClean="0">
                <a:solidFill>
                  <a:schemeClr val="tx1"/>
                </a:solidFill>
              </a:rPr>
              <a:t>(legal point of view) </a:t>
            </a:r>
          </a:p>
          <a:p>
            <a:pPr algn="l" eaLnBrk="1" hangingPunct="1"/>
            <a:r>
              <a:rPr lang="en-US" altLang="sr-Latn-RS" smtClean="0">
                <a:solidFill>
                  <a:schemeClr val="tx1"/>
                </a:solidFill>
              </a:rPr>
              <a:t>- </a:t>
            </a:r>
            <a:r>
              <a:rPr lang="hr-HR" altLang="sr-Latn-RS" smtClean="0">
                <a:solidFill>
                  <a:schemeClr val="tx1"/>
                </a:solidFill>
              </a:rPr>
              <a:t>v</a:t>
            </a:r>
            <a:r>
              <a:rPr lang="en-US" altLang="sr-Latn-RS" smtClean="0">
                <a:solidFill>
                  <a:schemeClr val="tx1"/>
                </a:solidFill>
              </a:rPr>
              <a:t>arious questions of civil and criminal liability depend on the lawfulness or unlawfulness of the use of them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hr-HR" altLang="sr-Latn-RS" smtClean="0"/>
              <a:t>Miranda v Arizona (1966)</a:t>
            </a:r>
          </a:p>
        </p:txBody>
      </p:sp>
      <p:sp>
        <p:nvSpPr>
          <p:cNvPr id="21507" name="Content Placeholder 2"/>
          <p:cNvSpPr>
            <a:spLocks noGrp="1"/>
          </p:cNvSpPr>
          <p:nvPr>
            <p:ph idx="1"/>
          </p:nvPr>
        </p:nvSpPr>
        <p:spPr/>
        <p:txBody>
          <a:bodyPr/>
          <a:lstStyle/>
          <a:p>
            <a:r>
              <a:rPr lang="hr-HR" altLang="sr-Latn-RS" smtClean="0"/>
              <a:t>the </a:t>
            </a:r>
            <a:r>
              <a:rPr lang="en-US" altLang="sr-Latn-RS" smtClean="0"/>
              <a:t>Supreme Court  found that the</a:t>
            </a:r>
            <a:r>
              <a:rPr lang="hr-HR" altLang="sr-Latn-RS" smtClean="0"/>
              <a:t> 5th</a:t>
            </a:r>
            <a:r>
              <a:rPr lang="en-US" altLang="sr-Latn-RS" smtClean="0"/>
              <a:t> and </a:t>
            </a:r>
            <a:r>
              <a:rPr lang="hr-HR" altLang="sr-Latn-RS" smtClean="0"/>
              <a:t>6th Amendment </a:t>
            </a:r>
            <a:r>
              <a:rPr lang="en-US" altLang="sr-Latn-RS" smtClean="0"/>
              <a:t>rights of Ernesto</a:t>
            </a:r>
            <a:r>
              <a:rPr lang="hr-HR" altLang="sr-Latn-RS" smtClean="0"/>
              <a:t> </a:t>
            </a:r>
            <a:r>
              <a:rPr lang="en-US" altLang="sr-Latn-RS" smtClean="0"/>
              <a:t>Miranda had been violated during his arrest and trial for armed robbery, kidnapping, and rape of a mentally handicapped young woman</a:t>
            </a:r>
            <a:endParaRPr lang="hr-HR" altLang="sr-Latn-RS" smtClean="0"/>
          </a:p>
          <a:p>
            <a:r>
              <a:rPr lang="hr-HR" altLang="sr-Latn-RS" smtClean="0"/>
              <a:t>t</a:t>
            </a:r>
            <a:r>
              <a:rPr lang="en-US" altLang="sr-Latn-RS" smtClean="0"/>
              <a:t>he person in custody must, prior to interrogation, be clearly informed that he/she has the right</a:t>
            </a:r>
            <a:r>
              <a:rPr lang="hr-HR" altLang="sr-Latn-RS" smtClean="0"/>
              <a: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hr-HR" altLang="sr-Latn-RS" smtClean="0"/>
          </a:p>
        </p:txBody>
      </p:sp>
      <p:sp>
        <p:nvSpPr>
          <p:cNvPr id="22531" name="Content Placeholder 2"/>
          <p:cNvSpPr>
            <a:spLocks noGrp="1"/>
          </p:cNvSpPr>
          <p:nvPr>
            <p:ph idx="1"/>
          </p:nvPr>
        </p:nvSpPr>
        <p:spPr/>
        <p:txBody>
          <a:bodyPr/>
          <a:lstStyle/>
          <a:p>
            <a:r>
              <a:rPr lang="hr-HR" altLang="sr-Latn-RS" smtClean="0"/>
              <a:t>a</a:t>
            </a:r>
            <a:r>
              <a:rPr lang="en-US" altLang="sr-Latn-RS" smtClean="0"/>
              <a:t>s a result, American English</a:t>
            </a:r>
            <a:r>
              <a:rPr lang="hr-HR" altLang="sr-Latn-RS" smtClean="0"/>
              <a:t> </a:t>
            </a:r>
            <a:r>
              <a:rPr lang="en-US" altLang="sr-Latn-RS" smtClean="0"/>
              <a:t>developed the verb </a:t>
            </a:r>
            <a:r>
              <a:rPr lang="hr-HR" altLang="sr-Latn-RS" b="1" smtClean="0"/>
              <a:t>m</a:t>
            </a:r>
            <a:r>
              <a:rPr lang="en-US" altLang="sr-Latn-RS" b="1" smtClean="0"/>
              <a:t>irandize</a:t>
            </a:r>
            <a:r>
              <a:rPr lang="en-US" altLang="sr-Latn-RS" smtClean="0"/>
              <a:t>, meaning "read the Miranda rights to" a suspect (when the suspect is arrested)</a:t>
            </a:r>
          </a:p>
          <a:p>
            <a:r>
              <a:rPr lang="en-US" altLang="sr-Latn-RS" smtClean="0"/>
              <a:t>the Miranda rights do not have to be read in any particular order, and they do not have to precisely match the language of the Miranda case as long as they are adequately and fully conveyed</a:t>
            </a:r>
          </a:p>
          <a:p>
            <a:endParaRPr lang="hr-HR" altLang="sr-Latn-R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hr-HR" altLang="sr-Latn-RS" smtClean="0"/>
          </a:p>
        </p:txBody>
      </p:sp>
      <p:pic>
        <p:nvPicPr>
          <p:cNvPr id="2355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2163" y="1752600"/>
            <a:ext cx="7559675" cy="443547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r-HR" altLang="sr-Latn-RS" smtClean="0"/>
              <a:t>Vocabulary</a:t>
            </a:r>
          </a:p>
        </p:txBody>
      </p:sp>
      <p:sp>
        <p:nvSpPr>
          <p:cNvPr id="24579" name="Content Placeholder 2"/>
          <p:cNvSpPr>
            <a:spLocks noGrp="1"/>
          </p:cNvSpPr>
          <p:nvPr>
            <p:ph sz="half" idx="1"/>
          </p:nvPr>
        </p:nvSpPr>
        <p:spPr/>
        <p:txBody>
          <a:bodyPr/>
          <a:lstStyle/>
          <a:p>
            <a:r>
              <a:rPr lang="hr-HR" altLang="sr-Latn-RS" smtClean="0"/>
              <a:t>admissible statements</a:t>
            </a:r>
          </a:p>
          <a:p>
            <a:r>
              <a:rPr lang="hr-HR" altLang="sr-Latn-RS" smtClean="0"/>
              <a:t>arrestable offences</a:t>
            </a:r>
          </a:p>
          <a:p>
            <a:r>
              <a:rPr lang="hr-HR" altLang="sr-Latn-RS" smtClean="0"/>
              <a:t>criminal liability</a:t>
            </a:r>
          </a:p>
          <a:p>
            <a:r>
              <a:rPr lang="hr-HR" altLang="sr-Latn-RS" smtClean="0"/>
              <a:t>compelled self-incrimination</a:t>
            </a:r>
          </a:p>
          <a:p>
            <a:r>
              <a:rPr lang="hr-HR" altLang="sr-Latn-RS" smtClean="0"/>
              <a:t>custodial interrogation</a:t>
            </a:r>
          </a:p>
          <a:p>
            <a:r>
              <a:rPr lang="hr-HR" altLang="sr-Latn-RS" smtClean="0"/>
              <a:t>lawful arrest</a:t>
            </a:r>
          </a:p>
          <a:p>
            <a:endParaRPr lang="hr-HR" altLang="sr-Latn-RS" smtClean="0"/>
          </a:p>
        </p:txBody>
      </p:sp>
      <p:sp>
        <p:nvSpPr>
          <p:cNvPr id="24580" name="Content Placeholder 3"/>
          <p:cNvSpPr>
            <a:spLocks noGrp="1"/>
          </p:cNvSpPr>
          <p:nvPr>
            <p:ph sz="half" idx="2"/>
          </p:nvPr>
        </p:nvSpPr>
        <p:spPr/>
        <p:txBody>
          <a:bodyPr/>
          <a:lstStyle/>
          <a:p>
            <a:r>
              <a:rPr lang="hr-HR" altLang="sr-Latn-RS" smtClean="0"/>
              <a:t>legislative framework</a:t>
            </a:r>
          </a:p>
          <a:p>
            <a:r>
              <a:rPr lang="hr-HR" altLang="sr-Latn-RS" smtClean="0"/>
              <a:t>police custody</a:t>
            </a:r>
          </a:p>
          <a:p>
            <a:r>
              <a:rPr lang="hr-HR" altLang="sr-Latn-RS" smtClean="0"/>
              <a:t>reasonable grounds</a:t>
            </a:r>
          </a:p>
          <a:p>
            <a:r>
              <a:rPr lang="hr-HR" altLang="sr-Latn-RS" smtClean="0"/>
              <a:t>stolen goods</a:t>
            </a:r>
          </a:p>
          <a:p>
            <a:r>
              <a:rPr lang="hr-HR" altLang="sr-Latn-RS" smtClean="0"/>
              <a:t>unlawful search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hr-HR" altLang="sr-Latn-RS" smtClean="0"/>
          </a:p>
        </p:txBody>
      </p:sp>
      <p:sp>
        <p:nvSpPr>
          <p:cNvPr id="25603" name="Content Placeholder 2"/>
          <p:cNvSpPr>
            <a:spLocks noGrp="1"/>
          </p:cNvSpPr>
          <p:nvPr>
            <p:ph sz="half" idx="1"/>
          </p:nvPr>
        </p:nvSpPr>
        <p:spPr/>
        <p:txBody>
          <a:bodyPr/>
          <a:lstStyle/>
          <a:p>
            <a:r>
              <a:rPr lang="hr-HR" altLang="sr-Latn-RS" smtClean="0"/>
              <a:t>to arrest a suspect</a:t>
            </a:r>
          </a:p>
          <a:p>
            <a:r>
              <a:rPr lang="hr-HR" altLang="sr-Latn-RS" smtClean="0"/>
              <a:t>to delegate power</a:t>
            </a:r>
          </a:p>
          <a:p>
            <a:r>
              <a:rPr lang="hr-HR" altLang="sr-Latn-RS" smtClean="0"/>
              <a:t>to detain a suspect</a:t>
            </a:r>
          </a:p>
          <a:p>
            <a:r>
              <a:rPr lang="hr-HR" altLang="sr-Latn-RS" smtClean="0"/>
              <a:t>to enforce order</a:t>
            </a:r>
          </a:p>
          <a:p>
            <a:r>
              <a:rPr lang="hr-HR" altLang="sr-Latn-RS" smtClean="0"/>
              <a:t>to enter premises</a:t>
            </a:r>
          </a:p>
        </p:txBody>
      </p:sp>
      <p:sp>
        <p:nvSpPr>
          <p:cNvPr id="25604" name="Content Placeholder 3"/>
          <p:cNvSpPr>
            <a:spLocks noGrp="1"/>
          </p:cNvSpPr>
          <p:nvPr>
            <p:ph sz="half" idx="2"/>
          </p:nvPr>
        </p:nvSpPr>
        <p:spPr/>
        <p:txBody>
          <a:bodyPr/>
          <a:lstStyle/>
          <a:p>
            <a:r>
              <a:rPr lang="hr-HR" altLang="sr-Latn-RS" smtClean="0"/>
              <a:t>to exercise power</a:t>
            </a:r>
          </a:p>
          <a:p>
            <a:r>
              <a:rPr lang="hr-HR" altLang="sr-Latn-RS" smtClean="0"/>
              <a:t>to interrogate a suspect</a:t>
            </a:r>
          </a:p>
          <a:p>
            <a:r>
              <a:rPr lang="hr-HR" altLang="sr-Latn-RS" smtClean="0"/>
              <a:t>to issue a warrant</a:t>
            </a:r>
          </a:p>
          <a:p>
            <a:r>
              <a:rPr lang="hr-HR" altLang="sr-Latn-RS" smtClean="0"/>
              <a:t>to seize evidence</a:t>
            </a:r>
          </a:p>
          <a:p>
            <a:r>
              <a:rPr lang="hr-HR" altLang="sr-Latn-RS" smtClean="0"/>
              <a:t>to stop and search </a:t>
            </a:r>
          </a:p>
          <a:p>
            <a:endParaRPr lang="hr-HR" altLang="sr-Latn-R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2667000"/>
            <a:ext cx="8229600" cy="1143000"/>
          </a:xfrm>
        </p:spPr>
        <p:txBody>
          <a:bodyPr/>
          <a:lstStyle/>
          <a:p>
            <a:r>
              <a:rPr lang="en-US" altLang="sr-Latn-RS" smtClean="0"/>
              <a:t>THANK YOU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sr-Latn-RS" smtClean="0"/>
              <a:t>HISTORICAL DEVELOPMENT</a:t>
            </a:r>
          </a:p>
        </p:txBody>
      </p:sp>
      <p:sp>
        <p:nvSpPr>
          <p:cNvPr id="4099" name="Content Placeholder 2"/>
          <p:cNvSpPr>
            <a:spLocks noGrp="1"/>
          </p:cNvSpPr>
          <p:nvPr>
            <p:ph idx="1"/>
          </p:nvPr>
        </p:nvSpPr>
        <p:spPr>
          <a:xfrm>
            <a:off x="228600" y="1600200"/>
            <a:ext cx="8686800" cy="5029200"/>
          </a:xfrm>
        </p:spPr>
        <p:txBody>
          <a:bodyPr/>
          <a:lstStyle/>
          <a:p>
            <a:pPr eaLnBrk="1" hangingPunct="1">
              <a:lnSpc>
                <a:spcPct val="90000"/>
              </a:lnSpc>
            </a:pPr>
            <a:r>
              <a:rPr lang="hr-HR" altLang="sr-Latn-RS" smtClean="0"/>
              <a:t>until the early 1800s most crime was combated by local </a:t>
            </a:r>
            <a:r>
              <a:rPr lang="hr-HR" altLang="sr-Latn-RS" b="1" smtClean="0"/>
              <a:t>constables</a:t>
            </a:r>
            <a:r>
              <a:rPr lang="hr-HR" altLang="sr-Latn-RS" smtClean="0"/>
              <a:t> with the help of the occasional </a:t>
            </a:r>
            <a:r>
              <a:rPr lang="hr-HR" altLang="sr-Latn-RS" b="1" smtClean="0"/>
              <a:t>citizen patrol</a:t>
            </a:r>
            <a:endParaRPr lang="en-US" altLang="sr-Latn-RS" b="1" smtClean="0"/>
          </a:p>
          <a:p>
            <a:pPr eaLnBrk="1" hangingPunct="1">
              <a:lnSpc>
                <a:spcPct val="90000"/>
              </a:lnSpc>
            </a:pPr>
            <a:endParaRPr lang="hr-HR" altLang="sr-Latn-RS" smtClean="0"/>
          </a:p>
          <a:p>
            <a:pPr eaLnBrk="1" hangingPunct="1">
              <a:lnSpc>
                <a:spcPct val="90000"/>
              </a:lnSpc>
            </a:pPr>
            <a:r>
              <a:rPr lang="hr-HR" altLang="sr-Latn-RS" smtClean="0"/>
              <a:t>as cities became more crowded, individual companies organized police forces to protect their interests</a:t>
            </a:r>
            <a:endParaRPr lang="en-US" altLang="sr-Latn-RS" smtClean="0"/>
          </a:p>
          <a:p>
            <a:pPr eaLnBrk="1" hangingPunct="1">
              <a:lnSpc>
                <a:spcPct val="90000"/>
              </a:lnSpc>
            </a:pPr>
            <a:endParaRPr lang="hr-HR" altLang="sr-Latn-RS" smtClean="0"/>
          </a:p>
          <a:p>
            <a:pPr eaLnBrk="1" hangingPunct="1">
              <a:lnSpc>
                <a:spcPct val="90000"/>
              </a:lnSpc>
            </a:pPr>
            <a:r>
              <a:rPr lang="hr-HR" altLang="sr-Latn-RS" smtClean="0"/>
              <a:t>the </a:t>
            </a:r>
            <a:r>
              <a:rPr lang="hr-HR" altLang="sr-Latn-RS" b="1" smtClean="0"/>
              <a:t>Thames River Police </a:t>
            </a:r>
            <a:r>
              <a:rPr lang="hr-HR" altLang="sr-Latn-RS" smtClean="0"/>
              <a:t>was created by West India Trading Company in </a:t>
            </a:r>
            <a:r>
              <a:rPr lang="hr-HR" altLang="sr-Latn-RS" b="1" smtClean="0"/>
              <a:t>1798</a:t>
            </a:r>
            <a:endParaRPr lang="en-GB" altLang="sr-Latn-RS" b="1" smtClean="0"/>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sr-Latn-RS" smtClean="0"/>
              <a:t>THE THAMES RIVER POLICE</a:t>
            </a:r>
          </a:p>
        </p:txBody>
      </p:sp>
      <p:sp>
        <p:nvSpPr>
          <p:cNvPr id="5123" name="Content Placeholder 2"/>
          <p:cNvSpPr>
            <a:spLocks noGrp="1"/>
          </p:cNvSpPr>
          <p:nvPr>
            <p:ph idx="1"/>
          </p:nvPr>
        </p:nvSpPr>
        <p:spPr/>
        <p:txBody>
          <a:bodyPr/>
          <a:lstStyle/>
          <a:p>
            <a:pPr eaLnBrk="1" hangingPunct="1"/>
            <a:r>
              <a:rPr lang="hr-HR" altLang="sr-Latn-RS" smtClean="0"/>
              <a:t>80 full-time men</a:t>
            </a:r>
            <a:endParaRPr lang="en-US" altLang="sr-Latn-RS" smtClean="0"/>
          </a:p>
          <a:p>
            <a:pPr eaLnBrk="1" hangingPunct="1">
              <a:buFont typeface="Arial" panose="020B0604020202020204" pitchFamily="34" charset="0"/>
              <a:buNone/>
            </a:pPr>
            <a:endParaRPr lang="hr-HR" altLang="sr-Latn-RS" smtClean="0"/>
          </a:p>
          <a:p>
            <a:pPr eaLnBrk="1" hangingPunct="1"/>
            <a:r>
              <a:rPr lang="hr-HR" altLang="sr-Latn-RS" smtClean="0"/>
              <a:t>patrolled the London port</a:t>
            </a:r>
            <a:endParaRPr lang="en-US" altLang="sr-Latn-RS" smtClean="0"/>
          </a:p>
          <a:p>
            <a:pPr eaLnBrk="1" hangingPunct="1">
              <a:buFont typeface="Arial" panose="020B0604020202020204" pitchFamily="34" charset="0"/>
              <a:buNone/>
            </a:pPr>
            <a:endParaRPr lang="hr-HR" altLang="sr-Latn-RS" smtClean="0"/>
          </a:p>
          <a:p>
            <a:pPr eaLnBrk="1" hangingPunct="1"/>
            <a:r>
              <a:rPr lang="hr-HR" altLang="sr-Latn-RS" smtClean="0"/>
              <a:t>the private police force was so effective that Parliament authorized money to add men to their patrol</a:t>
            </a:r>
            <a:endParaRPr lang="en-GB" altLang="sr-Latn-RS" smtClean="0"/>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sr-Latn-RS" smtClean="0"/>
              <a:t>ROBERT PEEL</a:t>
            </a:r>
          </a:p>
        </p:txBody>
      </p:sp>
      <p:sp>
        <p:nvSpPr>
          <p:cNvPr id="6147" name="Content Placeholder 2"/>
          <p:cNvSpPr>
            <a:spLocks noGrp="1"/>
          </p:cNvSpPr>
          <p:nvPr>
            <p:ph idx="1"/>
          </p:nvPr>
        </p:nvSpPr>
        <p:spPr/>
        <p:txBody>
          <a:bodyPr/>
          <a:lstStyle/>
          <a:p>
            <a:pPr eaLnBrk="1" hangingPunct="1">
              <a:lnSpc>
                <a:spcPct val="90000"/>
              </a:lnSpc>
            </a:pPr>
            <a:r>
              <a:rPr lang="hr-HR" altLang="sr-Latn-RS" smtClean="0"/>
              <a:t>Sir Robert Peel (1788-1850), a Conservative Prime Minister of the United Kingdom from 1834-1835 and again from 1841-1846</a:t>
            </a:r>
            <a:endParaRPr lang="en-US" altLang="sr-Latn-RS" smtClean="0"/>
          </a:p>
          <a:p>
            <a:pPr eaLnBrk="1" hangingPunct="1">
              <a:lnSpc>
                <a:spcPct val="90000"/>
              </a:lnSpc>
              <a:buFont typeface="Arial" panose="020B0604020202020204" pitchFamily="34" charset="0"/>
              <a:buNone/>
            </a:pPr>
            <a:endParaRPr lang="hr-HR" altLang="sr-Latn-RS" smtClean="0"/>
          </a:p>
          <a:p>
            <a:pPr eaLnBrk="1" hangingPunct="1">
              <a:lnSpc>
                <a:spcPct val="90000"/>
              </a:lnSpc>
            </a:pPr>
            <a:r>
              <a:rPr lang="hr-HR" altLang="sr-Latn-RS" smtClean="0"/>
              <a:t>created </a:t>
            </a:r>
            <a:r>
              <a:rPr lang="hr-HR" altLang="sr-Latn-RS" b="1" smtClean="0"/>
              <a:t>the first professional police force in 1829</a:t>
            </a:r>
            <a:endParaRPr lang="en-US" altLang="sr-Latn-RS" b="1" smtClean="0"/>
          </a:p>
          <a:p>
            <a:pPr eaLnBrk="1" hangingPunct="1">
              <a:lnSpc>
                <a:spcPct val="90000"/>
              </a:lnSpc>
              <a:buFont typeface="Arial" panose="020B0604020202020204" pitchFamily="34" charset="0"/>
              <a:buNone/>
            </a:pPr>
            <a:endParaRPr lang="hr-HR" altLang="sr-Latn-RS" smtClean="0"/>
          </a:p>
          <a:p>
            <a:pPr eaLnBrk="1" hangingPunct="1">
              <a:lnSpc>
                <a:spcPct val="90000"/>
              </a:lnSpc>
            </a:pPr>
            <a:r>
              <a:rPr lang="hr-HR" altLang="sr-Latn-RS" smtClean="0"/>
              <a:t>Peel sponsored the </a:t>
            </a:r>
            <a:r>
              <a:rPr lang="hr-HR" altLang="sr-Latn-RS" b="1" smtClean="0"/>
              <a:t>Metropolitan Police Act </a:t>
            </a:r>
            <a:r>
              <a:rPr lang="hr-HR" altLang="sr-Latn-RS" smtClean="0"/>
              <a:t>which was passed by Parliament</a:t>
            </a:r>
          </a:p>
          <a:p>
            <a:pPr eaLnBrk="1" hangingPunct="1">
              <a:buFont typeface="Arial" panose="020B0604020202020204" pitchFamily="34" charset="0"/>
              <a:buNone/>
            </a:pPr>
            <a:endParaRPr lang="en-US" altLang="sr-Latn-R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sr-Latn-RS" smtClean="0"/>
              <a:t>METROPOLITAN POLICE ACT OF 1829</a:t>
            </a:r>
          </a:p>
        </p:txBody>
      </p:sp>
      <p:sp>
        <p:nvSpPr>
          <p:cNvPr id="7171" name="Content Placeholder 2"/>
          <p:cNvSpPr>
            <a:spLocks noGrp="1"/>
          </p:cNvSpPr>
          <p:nvPr>
            <p:ph idx="1"/>
          </p:nvPr>
        </p:nvSpPr>
        <p:spPr/>
        <p:txBody>
          <a:bodyPr/>
          <a:lstStyle/>
          <a:p>
            <a:pPr eaLnBrk="1" hangingPunct="1"/>
            <a:endParaRPr lang="en-US" altLang="sr-Latn-RS" smtClean="0"/>
          </a:p>
          <a:p>
            <a:pPr eaLnBrk="1" hangingPunct="1"/>
            <a:r>
              <a:rPr lang="hr-HR" altLang="sr-Latn-RS" smtClean="0"/>
              <a:t>f</a:t>
            </a:r>
            <a:r>
              <a:rPr lang="en-US" altLang="sr-Latn-RS" smtClean="0"/>
              <a:t>or the first time in Britain’s history, the Act established an organized police force in London, with 17 divisions of 4 inspectors each, its central base at </a:t>
            </a:r>
            <a:r>
              <a:rPr lang="en-US" altLang="sr-Latn-RS" b="1" smtClean="0"/>
              <a:t>Scotland Yard</a:t>
            </a:r>
            <a:r>
              <a:rPr lang="en-US" altLang="sr-Latn-RS" smtClean="0"/>
              <a:t>, under the scope of the </a:t>
            </a:r>
            <a:r>
              <a:rPr lang="en-US" altLang="sr-Latn-RS" b="1" smtClean="0"/>
              <a:t>Home Secretary</a:t>
            </a:r>
          </a:p>
        </p:txBody>
      </p:sp>
      <p:pic>
        <p:nvPicPr>
          <p:cNvPr id="717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4745038"/>
            <a:ext cx="23368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52400"/>
            <a:ext cx="7772400" cy="914400"/>
          </a:xfrm>
        </p:spPr>
        <p:txBody>
          <a:bodyPr/>
          <a:lstStyle/>
          <a:p>
            <a:pPr eaLnBrk="1" hangingPunct="1"/>
            <a:r>
              <a:rPr lang="hr-HR" altLang="sr-Latn-RS" smtClean="0"/>
              <a:t>the </a:t>
            </a:r>
            <a:r>
              <a:rPr lang="en-US" altLang="sr-Latn-RS" smtClean="0"/>
              <a:t>US</a:t>
            </a:r>
            <a:r>
              <a:rPr lang="hr-HR" altLang="sr-Latn-RS" smtClean="0"/>
              <a:t>A</a:t>
            </a:r>
            <a:endParaRPr lang="en-US" altLang="sr-Latn-RS" smtClean="0"/>
          </a:p>
        </p:txBody>
      </p:sp>
      <p:sp>
        <p:nvSpPr>
          <p:cNvPr id="3" name="Subtitle 2"/>
          <p:cNvSpPr>
            <a:spLocks noGrp="1"/>
          </p:cNvSpPr>
          <p:nvPr>
            <p:ph type="subTitle" idx="1"/>
          </p:nvPr>
        </p:nvSpPr>
        <p:spPr>
          <a:xfrm>
            <a:off x="228600" y="1066800"/>
            <a:ext cx="8763000" cy="5486400"/>
          </a:xfrm>
        </p:spPr>
        <p:txBody>
          <a:bodyPr rtlCol="0">
            <a:normAutofit/>
          </a:bodyPr>
          <a:lstStyle/>
          <a:p>
            <a:pPr marL="457200" indent="-457200" algn="l" eaLnBrk="1" fontAlgn="auto" hangingPunct="1">
              <a:spcAft>
                <a:spcPts val="0"/>
              </a:spcAft>
              <a:buFont typeface="Arial" panose="020B0604020202020204" pitchFamily="34" charset="0"/>
              <a:buChar char="•"/>
              <a:defRPr/>
            </a:pPr>
            <a:r>
              <a:rPr lang="hr-HR" sz="3300" dirty="0" smtClean="0">
                <a:solidFill>
                  <a:schemeClr val="tx1"/>
                </a:solidFill>
              </a:rPr>
              <a:t>u</a:t>
            </a:r>
            <a:r>
              <a:rPr lang="en-US" sz="3300" dirty="0" err="1" smtClean="0">
                <a:solidFill>
                  <a:schemeClr val="tx1"/>
                </a:solidFill>
              </a:rPr>
              <a:t>nder</a:t>
            </a:r>
            <a:r>
              <a:rPr lang="en-US" sz="3300" dirty="0" smtClean="0">
                <a:solidFill>
                  <a:schemeClr val="tx1"/>
                </a:solidFill>
              </a:rPr>
              <a:t> Constitutional law, police power is the capacity of the states to regulate behavior and enforce order within their territory for the betterment of the health, safety, morals, and general welfare of their inhabitants</a:t>
            </a:r>
          </a:p>
          <a:p>
            <a:pPr algn="l" eaLnBrk="1" fontAlgn="auto" hangingPunct="1">
              <a:spcAft>
                <a:spcPts val="0"/>
              </a:spcAft>
              <a:defRPr/>
            </a:pPr>
            <a:endParaRPr lang="en-US" sz="3300" dirty="0" smtClean="0">
              <a:solidFill>
                <a:schemeClr val="tx1"/>
              </a:solidFill>
            </a:endParaRPr>
          </a:p>
          <a:p>
            <a:pPr marL="457200" indent="-457200" algn="l" eaLnBrk="1" fontAlgn="auto" hangingPunct="1">
              <a:spcAft>
                <a:spcPts val="0"/>
              </a:spcAft>
              <a:buFont typeface="Arial" panose="020B0604020202020204" pitchFamily="34" charset="0"/>
              <a:buChar char="•"/>
              <a:defRPr/>
            </a:pPr>
            <a:r>
              <a:rPr lang="hr-HR" sz="3300" dirty="0" smtClean="0">
                <a:solidFill>
                  <a:schemeClr val="tx1"/>
                </a:solidFill>
              </a:rPr>
              <a:t>u</a:t>
            </a:r>
            <a:r>
              <a:rPr lang="en-US" sz="3300" dirty="0" err="1" smtClean="0">
                <a:solidFill>
                  <a:schemeClr val="tx1"/>
                </a:solidFill>
              </a:rPr>
              <a:t>nder</a:t>
            </a:r>
            <a:r>
              <a:rPr lang="en-US" sz="3300" dirty="0" smtClean="0">
                <a:solidFill>
                  <a:schemeClr val="tx1"/>
                </a:solidFill>
              </a:rPr>
              <a:t> </a:t>
            </a:r>
            <a:r>
              <a:rPr lang="en-US" sz="3300" i="1" dirty="0" smtClean="0">
                <a:solidFill>
                  <a:schemeClr val="tx1"/>
                </a:solidFill>
              </a:rPr>
              <a:t>the </a:t>
            </a:r>
            <a:r>
              <a:rPr lang="hr-HR" sz="3300" i="1" dirty="0" smtClean="0">
                <a:solidFill>
                  <a:schemeClr val="tx1"/>
                </a:solidFill>
              </a:rPr>
              <a:t>10th</a:t>
            </a:r>
            <a:r>
              <a:rPr lang="en-US" sz="3300" i="1" dirty="0" smtClean="0">
                <a:solidFill>
                  <a:schemeClr val="tx1"/>
                </a:solidFill>
              </a:rPr>
              <a:t> Amendment to the United States Constitution,</a:t>
            </a:r>
            <a:r>
              <a:rPr lang="en-US" sz="3300" dirty="0" smtClean="0">
                <a:solidFill>
                  <a:schemeClr val="tx1"/>
                </a:solidFill>
              </a:rPr>
              <a:t> the powers not specifically delegated to the Federal Government are reserved to the states or to the people </a:t>
            </a:r>
          </a:p>
          <a:p>
            <a:pPr algn="l" eaLnBrk="1" fontAlgn="auto" hangingPunct="1">
              <a:spcAft>
                <a:spcPts val="0"/>
              </a:spcAft>
              <a:defRPr/>
            </a:pPr>
            <a:endParaRPr lang="en-US" sz="3300" dirty="0" smtClean="0">
              <a:solidFill>
                <a:schemeClr val="tx1"/>
              </a:solidFill>
            </a:endParaRPr>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0"/>
            <a:ext cx="8229600" cy="1143000"/>
          </a:xfrm>
        </p:spPr>
        <p:txBody>
          <a:bodyPr/>
          <a:lstStyle/>
          <a:p>
            <a:r>
              <a:rPr lang="en-US" altLang="sr-Latn-RS" smtClean="0"/>
              <a:t>CURRENT SITUATION</a:t>
            </a:r>
          </a:p>
        </p:txBody>
      </p:sp>
      <p:sp>
        <p:nvSpPr>
          <p:cNvPr id="11267" name="Content Placeholder 2"/>
          <p:cNvSpPr>
            <a:spLocks noGrp="1"/>
          </p:cNvSpPr>
          <p:nvPr>
            <p:ph idx="1"/>
          </p:nvPr>
        </p:nvSpPr>
        <p:spPr>
          <a:xfrm>
            <a:off x="152400" y="914400"/>
            <a:ext cx="8763000" cy="5638800"/>
          </a:xfrm>
        </p:spPr>
        <p:txBody>
          <a:bodyPr/>
          <a:lstStyle/>
          <a:p>
            <a:pPr>
              <a:defRPr/>
            </a:pPr>
            <a:r>
              <a:rPr lang="hr-HR" altLang="sr-Latn-RS" sz="2800" dirty="0"/>
              <a:t>t</a:t>
            </a:r>
            <a:r>
              <a:rPr lang="en-US" altLang="sr-Latn-RS" sz="2800" dirty="0" smtClean="0"/>
              <a:t>he powers of the police </a:t>
            </a:r>
            <a:r>
              <a:rPr lang="en-US" altLang="sr-Latn-RS" sz="2800" b="1" dirty="0" smtClean="0"/>
              <a:t>in England and Wales </a:t>
            </a:r>
            <a:r>
              <a:rPr lang="en-US" altLang="sr-Latn-RS" sz="2800" dirty="0" smtClean="0"/>
              <a:t>are defined largely by statute law, with the main sources of power being the </a:t>
            </a:r>
            <a:r>
              <a:rPr lang="en-US" altLang="sr-Latn-RS" sz="2800" b="1" dirty="0" smtClean="0"/>
              <a:t>Police and Criminal Evidence Act 1984 and the Police Act 199</a:t>
            </a:r>
            <a:r>
              <a:rPr lang="hr-HR" altLang="sr-Latn-RS" sz="2800" b="1" dirty="0" smtClean="0"/>
              <a:t>6</a:t>
            </a:r>
          </a:p>
          <a:p>
            <a:pPr marL="0" indent="0">
              <a:buFont typeface="Arial" panose="020B0604020202020204" pitchFamily="34" charset="0"/>
              <a:buNone/>
              <a:defRPr/>
            </a:pPr>
            <a:r>
              <a:rPr lang="en-US" altLang="sr-Latn-RS" sz="2800" dirty="0" smtClean="0"/>
              <a:t> </a:t>
            </a:r>
          </a:p>
          <a:p>
            <a:pPr>
              <a:defRPr/>
            </a:pPr>
            <a:r>
              <a:rPr lang="hr-HR" altLang="sr-Latn-RS" sz="2800" b="1" dirty="0"/>
              <a:t>t</a:t>
            </a:r>
            <a:r>
              <a:rPr lang="en-US" altLang="sr-Latn-RS" sz="2800" b="1" dirty="0" smtClean="0"/>
              <a:t>he Home Office </a:t>
            </a:r>
            <a:r>
              <a:rPr lang="en-US" altLang="sr-Latn-RS" sz="2800" dirty="0" smtClean="0"/>
              <a:t>(the lead government department for immigration and passports, drugs policy, counter-terrorism and police) is responsible for policing in England and Wales</a:t>
            </a:r>
          </a:p>
          <a:p>
            <a:pPr>
              <a:defRPr/>
            </a:pPr>
            <a:endParaRPr lang="en-US" altLang="sr-Latn-RS" sz="2800" dirty="0" smtClean="0"/>
          </a:p>
          <a:p>
            <a:pPr>
              <a:defRPr/>
            </a:pPr>
            <a:r>
              <a:rPr lang="en-US" altLang="sr-Latn-RS" sz="2800" dirty="0" smtClean="0"/>
              <a:t>43 police forces in England and Wales employing over 233,000 personnel </a:t>
            </a:r>
          </a:p>
          <a:p>
            <a:pPr>
              <a:defRPr/>
            </a:pPr>
            <a:endParaRPr lang="en-US" altLang="sr-Latn-R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sr-Latn-RS" b="1" smtClean="0"/>
              <a:t>The</a:t>
            </a:r>
            <a:r>
              <a:rPr lang="en-US" altLang="sr-Latn-RS" smtClean="0"/>
              <a:t> </a:t>
            </a:r>
            <a:r>
              <a:rPr lang="en-US" altLang="sr-Latn-RS" b="1" smtClean="0"/>
              <a:t>Police and Criminal Evidence Act 1984</a:t>
            </a:r>
            <a:r>
              <a:rPr lang="en-US" altLang="sr-Latn-RS" smtClean="0"/>
              <a:t> (</a:t>
            </a:r>
            <a:r>
              <a:rPr lang="en-US" altLang="sr-Latn-RS" b="1" smtClean="0"/>
              <a:t>PACE</a:t>
            </a:r>
            <a:r>
              <a:rPr lang="en-US" altLang="sr-Latn-RS" smtClean="0"/>
              <a:t>)</a:t>
            </a:r>
          </a:p>
        </p:txBody>
      </p:sp>
      <p:sp>
        <p:nvSpPr>
          <p:cNvPr id="10243" name="Content Placeholder 2"/>
          <p:cNvSpPr>
            <a:spLocks noGrp="1"/>
          </p:cNvSpPr>
          <p:nvPr>
            <p:ph idx="1"/>
          </p:nvPr>
        </p:nvSpPr>
        <p:spPr>
          <a:xfrm>
            <a:off x="457200" y="1905000"/>
            <a:ext cx="8229600" cy="4525963"/>
          </a:xfrm>
        </p:spPr>
        <p:txBody>
          <a:bodyPr/>
          <a:lstStyle/>
          <a:p>
            <a:r>
              <a:rPr lang="en-US" altLang="sr-Latn-RS" smtClean="0"/>
              <a:t>instituted a legislative framework for the powers of police officers in England and Wales to combat crime, as well as providing codes of practice for the exercise of those powers</a:t>
            </a:r>
            <a:endParaRPr lang="hr-HR" altLang="sr-Latn-RS" smtClean="0"/>
          </a:p>
          <a:p>
            <a:r>
              <a:rPr lang="hr-HR" altLang="sr-Latn-RS" smtClean="0"/>
              <a:t>t</a:t>
            </a:r>
            <a:r>
              <a:rPr lang="en-US" altLang="sr-Latn-RS" smtClean="0"/>
              <a:t>he aim of PACE is to establish a balance between the powers of the police in England and Wales and the rights and freedoms of the public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853</TotalTime>
  <Words>968</Words>
  <Application>Microsoft Office PowerPoint</Application>
  <PresentationFormat>On-screen Show (4:3)</PresentationFormat>
  <Paragraphs>124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Police Powers </vt:lpstr>
      <vt:lpstr>POLICE POWER</vt:lpstr>
      <vt:lpstr>HISTORICAL DEVELOPMENT</vt:lpstr>
      <vt:lpstr>THE THAMES RIVER POLICE</vt:lpstr>
      <vt:lpstr>ROBERT PEEL</vt:lpstr>
      <vt:lpstr>METROPOLITAN POLICE ACT OF 1829</vt:lpstr>
      <vt:lpstr>the USA</vt:lpstr>
      <vt:lpstr>CURRENT SITUATION</vt:lpstr>
      <vt:lpstr>The Police and Criminal Evidence Act 1984 (PACE)</vt:lpstr>
      <vt:lpstr>Some general police powers</vt:lpstr>
      <vt:lpstr>MAIN POLICE POWERS</vt:lpstr>
      <vt:lpstr>ARREST</vt:lpstr>
      <vt:lpstr>SEARCH</vt:lpstr>
      <vt:lpstr>ENTRY</vt:lpstr>
      <vt:lpstr>SEIZURE</vt:lpstr>
      <vt:lpstr>DETENTION</vt:lpstr>
      <vt:lpstr>The right to silence</vt:lpstr>
      <vt:lpstr>PACE 1994, Code C</vt:lpstr>
      <vt:lpstr>Miranda Warning</vt:lpstr>
      <vt:lpstr>Miranda v Arizona (1966)</vt:lpstr>
      <vt:lpstr>PowerPoint Presentation</vt:lpstr>
      <vt:lpstr>PowerPoint Presentation</vt:lpstr>
      <vt:lpstr>Vocabulary</vt:lpstr>
      <vt:lpstr>PowerPoint Presentation</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POWER</dc:title>
  <dc:creator>Edis</dc:creator>
  <cp:lastModifiedBy>ivana</cp:lastModifiedBy>
  <cp:revision>46</cp:revision>
  <dcterms:created xsi:type="dcterms:W3CDTF">2015-04-18T00:21:54Z</dcterms:created>
  <dcterms:modified xsi:type="dcterms:W3CDTF">2015-05-04T10:28:29Z</dcterms:modified>
</cp:coreProperties>
</file>