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57" r:id="rId5"/>
    <p:sldId id="267" r:id="rId6"/>
    <p:sldId id="272" r:id="rId7"/>
    <p:sldId id="273" r:id="rId8"/>
    <p:sldId id="274" r:id="rId9"/>
    <p:sldId id="265" r:id="rId10"/>
    <p:sldId id="268" r:id="rId11"/>
    <p:sldId id="269" r:id="rId12"/>
    <p:sldId id="270" r:id="rId13"/>
    <p:sldId id="266" r:id="rId14"/>
    <p:sldId id="259" r:id="rId15"/>
    <p:sldId id="260" r:id="rId16"/>
    <p:sldId id="271" r:id="rId17"/>
    <p:sldId id="261" r:id="rId18"/>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EBC40-510A-40E4-8725-3F5240008732}" type="datetimeFigureOut">
              <a:rPr lang="sr-Latn-CS" smtClean="0"/>
              <a:pPr/>
              <a:t>13.12.2014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E30FF-D3A5-4D8E-BF70-55EF2754A9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Popular_sovereignty" TargetMode="External"/><Relationship Id="rId2" Type="http://schemas.openxmlformats.org/officeDocument/2006/relationships/hyperlink" Target="http://en.wikipedia.org/wiki/Representative_democrac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World_War_II" TargetMode="External"/><Relationship Id="rId3" Type="http://schemas.openxmlformats.org/officeDocument/2006/relationships/hyperlink" Target="http://en.wikipedia.org/wiki/James_Madison" TargetMode="External"/><Relationship Id="rId7" Type="http://schemas.openxmlformats.org/officeDocument/2006/relationships/hyperlink" Target="http://en.wikipedia.org/wiki/Populism" TargetMode="External"/><Relationship Id="rId2" Type="http://schemas.openxmlformats.org/officeDocument/2006/relationships/hyperlink" Target="http://en.wikipedia.org/wiki/Propaganda" TargetMode="External"/><Relationship Id="rId1" Type="http://schemas.openxmlformats.org/officeDocument/2006/relationships/slideLayout" Target="../slideLayouts/slideLayout2.xml"/><Relationship Id="rId6" Type="http://schemas.openxmlformats.org/officeDocument/2006/relationships/hyperlink" Target="http://en.wikipedia.org/wiki/Benito_Mussolini" TargetMode="External"/><Relationship Id="rId5" Type="http://schemas.openxmlformats.org/officeDocument/2006/relationships/hyperlink" Target="http://en.wikipedia.org/wiki/Adolf_Hitler" TargetMode="External"/><Relationship Id="rId4" Type="http://schemas.openxmlformats.org/officeDocument/2006/relationships/hyperlink" Target="http://en.wikipedia.org/wiki/Tyranny_of_the_majority" TargetMode="External"/><Relationship Id="rId9" Type="http://schemas.openxmlformats.org/officeDocument/2006/relationships/hyperlink" Target="http://en.wikipedia.org/wiki/Germany"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United_Kingdom" TargetMode="External"/><Relationship Id="rId2" Type="http://schemas.openxmlformats.org/officeDocument/2006/relationships/hyperlink" Target="http://en.wikipedia.org/wiki/Chris_Patten" TargetMode="External"/><Relationship Id="rId1" Type="http://schemas.openxmlformats.org/officeDocument/2006/relationships/slideLayout" Target="../slideLayouts/slideLayout2.xml"/><Relationship Id="rId4" Type="http://schemas.openxmlformats.org/officeDocument/2006/relationships/hyperlink" Target="http://en.wikipedia.org/wiki/Treaty_establishing_a_constitution_for_Europ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ehow.com/info_8653364_iron-law-oligarchy-mean.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File:Michael_VIII_Palaiologos_(head).jpg" TargetMode="External"/><Relationship Id="rId2" Type="http://schemas.openxmlformats.org/officeDocument/2006/relationships/hyperlink" Target="http://en.wikipedia.org/wiki/Uprising_of_Ivaylo#cite_note-an-1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Political </a:t>
            </a:r>
            <a:r>
              <a:rPr lang="hr-HR" dirty="0" err="1" smtClean="0"/>
              <a:t>Sociology</a:t>
            </a:r>
            <a:r>
              <a:rPr lang="hr-HR" dirty="0" smtClean="0"/>
              <a:t/>
            </a:r>
            <a:br>
              <a:rPr lang="hr-HR" dirty="0" smtClean="0"/>
            </a:br>
            <a:endParaRPr lang="en-US" dirty="0"/>
          </a:p>
        </p:txBody>
      </p:sp>
      <p:sp>
        <p:nvSpPr>
          <p:cNvPr id="3" name="Subtitle 2"/>
          <p:cNvSpPr>
            <a:spLocks noGrp="1"/>
          </p:cNvSpPr>
          <p:nvPr>
            <p:ph type="subTitle" idx="1"/>
          </p:nvPr>
        </p:nvSpPr>
        <p:spPr/>
        <p:txBody>
          <a:bodyPr/>
          <a:lstStyle/>
          <a:p>
            <a:r>
              <a:rPr lang="hr-HR" dirty="0" smtClean="0"/>
              <a:t>Josip Kregar</a:t>
            </a:r>
          </a:p>
          <a:p>
            <a:r>
              <a:rPr lang="en-US" dirty="0" smtClean="0"/>
              <a:t>November 1</a:t>
            </a:r>
            <a:r>
              <a:rPr lang="hr-HR" dirty="0" smtClean="0"/>
              <a:t>9</a:t>
            </a:r>
            <a:r>
              <a:rPr lang="en-US" dirty="0" smtClean="0"/>
              <a:t>, </a:t>
            </a:r>
            <a:r>
              <a:rPr lang="en-US" dirty="0" smtClean="0"/>
              <a:t>201</a:t>
            </a:r>
            <a:r>
              <a:rPr lang="hr-HR" dirty="0" smtClean="0"/>
              <a:t>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Structures</a:t>
            </a:r>
            <a:r>
              <a:rPr lang="hr-HR" dirty="0" smtClean="0"/>
              <a:t>: </a:t>
            </a:r>
            <a:r>
              <a:rPr lang="hr-HR" dirty="0" err="1" smtClean="0"/>
              <a:t>Elections</a:t>
            </a:r>
            <a:r>
              <a:rPr lang="hr-HR" dirty="0" smtClean="0"/>
              <a:t> referendum</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None/>
            </a:pPr>
            <a:r>
              <a:rPr lang="hr-HR" dirty="0" err="1" smtClean="0"/>
              <a:t>Prons</a:t>
            </a:r>
            <a:r>
              <a:rPr lang="hr-HR" dirty="0" smtClean="0"/>
              <a:t> &amp; </a:t>
            </a:r>
            <a:r>
              <a:rPr lang="hr-HR" dirty="0" err="1" smtClean="0"/>
              <a:t>cons</a:t>
            </a:r>
            <a:endParaRPr lang="hr-HR" dirty="0" smtClean="0"/>
          </a:p>
          <a:p>
            <a:pPr>
              <a:buNone/>
            </a:pPr>
            <a:endParaRPr lang="hr-HR" dirty="0" smtClean="0"/>
          </a:p>
          <a:p>
            <a:pPr>
              <a:buNone/>
            </a:pPr>
            <a:r>
              <a:rPr lang="en-US" dirty="0" smtClean="0"/>
              <a:t>Although some advocates of direct democracy would have the referendum become the dominant institution of government, in practice and in principle, in almost all cases, the referendum exists solely as a complement to the system of </a:t>
            </a:r>
            <a:r>
              <a:rPr lang="en-US" dirty="0" smtClean="0">
                <a:hlinkClick r:id="rId2" tooltip="Representative democracy"/>
              </a:rPr>
              <a:t>representative democracy</a:t>
            </a:r>
            <a:r>
              <a:rPr lang="en-US" dirty="0" smtClean="0"/>
              <a:t>, in which most major decisions are made by an elected legislature. </a:t>
            </a:r>
          </a:p>
          <a:p>
            <a:pPr>
              <a:buNone/>
            </a:pPr>
            <a:r>
              <a:rPr lang="en-US" dirty="0" smtClean="0"/>
              <a:t>Advocates of the referendum argue that certain decisions are best taken out of the hands of representatives and determined directly by the people. Some adopt a strict definition of democracy, saying elected parliaments are a necessary expedient to make governance possible in the large, modern nation-state, though direct democracy is nonetheless preferable and the referendum takes precedence over Parliamentary decisions.</a:t>
            </a:r>
          </a:p>
          <a:p>
            <a:pPr>
              <a:buNone/>
            </a:pPr>
            <a:r>
              <a:rPr lang="en-US" dirty="0" smtClean="0"/>
              <a:t>Other advocates insist that the principle of </a:t>
            </a:r>
            <a:r>
              <a:rPr lang="en-US" dirty="0" smtClean="0">
                <a:hlinkClick r:id="rId3" tooltip="Popular sovereignty"/>
              </a:rPr>
              <a:t>popular sovereignty</a:t>
            </a:r>
            <a:r>
              <a:rPr lang="en-US" dirty="0" smtClean="0"/>
              <a:t> demands that certain foundational questions, such as the adoption or amendment of a constitution, the secession of a state or the altering of national boundaries, be determined with the directly expressed consent of the people</a:t>
            </a:r>
          </a:p>
          <a:p>
            <a:pPr marL="514350" indent="-514350">
              <a:buNone/>
            </a:pPr>
            <a:r>
              <a:rPr lang="en-US" dirty="0" smtClean="0">
                <a:solidFill>
                  <a:srgbClr val="002060"/>
                </a:solidFill>
              </a:rPr>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Structures</a:t>
            </a:r>
            <a:r>
              <a:rPr lang="hr-HR" dirty="0" smtClean="0"/>
              <a:t>: </a:t>
            </a:r>
            <a:r>
              <a:rPr lang="hr-HR" dirty="0" err="1" smtClean="0"/>
              <a:t>Elections</a:t>
            </a:r>
            <a:r>
              <a:rPr lang="hr-HR" dirty="0" smtClean="0"/>
              <a:t> referendum</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None/>
            </a:pPr>
            <a:r>
              <a:rPr lang="hr-HR" dirty="0" err="1" smtClean="0"/>
              <a:t>Prons</a:t>
            </a:r>
            <a:r>
              <a:rPr lang="hr-HR" dirty="0" smtClean="0"/>
              <a:t> &amp; </a:t>
            </a:r>
            <a:r>
              <a:rPr lang="hr-HR" dirty="0" err="1" smtClean="0"/>
              <a:t>cons</a:t>
            </a:r>
            <a:endParaRPr lang="hr-HR" dirty="0" smtClean="0"/>
          </a:p>
          <a:p>
            <a:pPr>
              <a:buNone/>
            </a:pPr>
            <a:r>
              <a:rPr lang="en-US" dirty="0" smtClean="0"/>
              <a:t>Critics of the referendum argue that voters in a referendum are more likely driven by transient whims than careful deliberation, or that they are not sufficiently informed to make decisions on complicated or technical issues. Also, voters might be swayed by strong personalities, </a:t>
            </a:r>
            <a:r>
              <a:rPr lang="en-US" dirty="0" smtClean="0">
                <a:hlinkClick r:id="rId2" tooltip="Propaganda"/>
              </a:rPr>
              <a:t>propaganda</a:t>
            </a:r>
            <a:r>
              <a:rPr lang="en-US" dirty="0" smtClean="0"/>
              <a:t> and expensive advertising campaigns. </a:t>
            </a:r>
            <a:r>
              <a:rPr lang="en-US" dirty="0" smtClean="0">
                <a:hlinkClick r:id="rId3" tooltip="James Madison"/>
              </a:rPr>
              <a:t>James Madison</a:t>
            </a:r>
            <a:r>
              <a:rPr lang="en-US" dirty="0" smtClean="0"/>
              <a:t> argued that direct democracy is the "</a:t>
            </a:r>
            <a:r>
              <a:rPr lang="en-US" dirty="0" smtClean="0">
                <a:hlinkClick r:id="rId4" tooltip="Tyranny of the majority"/>
              </a:rPr>
              <a:t>tyranny of the majority</a:t>
            </a:r>
            <a:r>
              <a:rPr lang="en-US" dirty="0" smtClean="0"/>
              <a:t>."</a:t>
            </a:r>
          </a:p>
          <a:p>
            <a:pPr>
              <a:buNone/>
            </a:pPr>
            <a:r>
              <a:rPr lang="en-US" dirty="0" smtClean="0"/>
              <a:t>Some opposition to the referendum has arisen from its use by dictators such as </a:t>
            </a:r>
            <a:r>
              <a:rPr lang="en-US" dirty="0" smtClean="0">
                <a:hlinkClick r:id="rId5" tooltip="Adolf Hitler"/>
              </a:rPr>
              <a:t>Adolf Hitler</a:t>
            </a:r>
            <a:r>
              <a:rPr lang="en-US" dirty="0" smtClean="0"/>
              <a:t> and </a:t>
            </a:r>
            <a:r>
              <a:rPr lang="en-US" dirty="0" smtClean="0">
                <a:hlinkClick r:id="rId6" tooltip="Benito Mussolini"/>
              </a:rPr>
              <a:t>Benito Mussolini</a:t>
            </a:r>
            <a:r>
              <a:rPr lang="en-US" dirty="0" smtClean="0"/>
              <a:t> who, it is argued, used the plebiscite to disguise oppressive policies as </a:t>
            </a:r>
            <a:r>
              <a:rPr lang="en-US" dirty="0" smtClean="0">
                <a:hlinkClick r:id="rId7" tooltip="Populism"/>
              </a:rPr>
              <a:t>populism</a:t>
            </a:r>
            <a:r>
              <a:rPr lang="en-US" dirty="0" smtClean="0"/>
              <a:t>. Hitler's use of plebiscites is argued as reason why, since </a:t>
            </a:r>
            <a:r>
              <a:rPr lang="en-US" dirty="0" smtClean="0">
                <a:hlinkClick r:id="rId8" tooltip="World War II"/>
              </a:rPr>
              <a:t>World War II</a:t>
            </a:r>
            <a:r>
              <a:rPr lang="en-US" dirty="0" smtClean="0"/>
              <a:t>, there has been no provision in </a:t>
            </a:r>
            <a:r>
              <a:rPr lang="en-US" dirty="0" smtClean="0">
                <a:hlinkClick r:id="rId9" tooltip="Germany"/>
              </a:rPr>
              <a:t>Germany</a:t>
            </a:r>
            <a:r>
              <a:rPr lang="en-US" dirty="0" smtClean="0"/>
              <a:t> for the holding of referendums at the federal level.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Patten's criticism</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British politician </a:t>
            </a:r>
            <a:r>
              <a:rPr lang="en-US" dirty="0" smtClean="0">
                <a:hlinkClick r:id="rId2" tooltip="Chris Patten"/>
              </a:rPr>
              <a:t>Chris Patten</a:t>
            </a:r>
            <a:r>
              <a:rPr lang="en-US" dirty="0" smtClean="0"/>
              <a:t> summarized many of the arguments used by those who oppose the referendum in an interview in 2003 when discussing the possibility of a referendum in the </a:t>
            </a:r>
            <a:r>
              <a:rPr lang="en-US" dirty="0" smtClean="0">
                <a:hlinkClick r:id="rId3" tooltip="United Kingdom"/>
              </a:rPr>
              <a:t>United Kingdom</a:t>
            </a:r>
            <a:r>
              <a:rPr lang="en-US" dirty="0" smtClean="0"/>
              <a:t> on the </a:t>
            </a:r>
            <a:r>
              <a:rPr lang="en-US" dirty="0" smtClean="0">
                <a:hlinkClick r:id="rId4" tooltip="Treaty establishing a constitution for Europe"/>
              </a:rPr>
              <a:t>European Union Constitution</a:t>
            </a:r>
            <a:r>
              <a:rPr lang="en-US" dirty="0" smtClean="0"/>
              <a:t>:</a:t>
            </a:r>
          </a:p>
          <a:p>
            <a:pPr>
              <a:buNone/>
            </a:pPr>
            <a:endParaRPr lang="hr-HR" b="1" dirty="0" smtClean="0"/>
          </a:p>
          <a:p>
            <a:pPr>
              <a:buNone/>
            </a:pPr>
            <a:r>
              <a:rPr lang="en-US" b="1" dirty="0" smtClean="0"/>
              <a:t>“</a:t>
            </a:r>
            <a:r>
              <a:rPr lang="en-US" dirty="0" smtClean="0"/>
              <a:t> I think referendums are awful. The late and great Julian </a:t>
            </a:r>
            <a:r>
              <a:rPr lang="en-US" dirty="0" err="1" smtClean="0"/>
              <a:t>Critchley</a:t>
            </a:r>
            <a:r>
              <a:rPr lang="en-US" dirty="0" smtClean="0"/>
              <a:t> used to say that, not very surprisingly, they were the </a:t>
            </a:r>
            <a:r>
              <a:rPr lang="en-US" dirty="0" err="1" smtClean="0"/>
              <a:t>favourite</a:t>
            </a:r>
            <a:r>
              <a:rPr lang="en-US" dirty="0" smtClean="0"/>
              <a:t> form of plebiscitary democracy of Mussolini and Hitler. They undermine Westminster. What they ensure, as we saw in the last election, is if you have a referendum on an issue politicians during an election campaign say oh we're not going to talk about that, we don't need to talk about that, that's all for the referendum. So during the last election campaign the euro was hardly debated. I think referendums are fundamentally anti-democratic in our system and I wouldn't have anything to do with them. On the whole, governments only concede them when governments are weak.</a:t>
            </a:r>
            <a:r>
              <a:rPr lang="en-US" baseline="30000" dirty="0" smtClean="0">
                <a:hlinkClick r:id=""/>
              </a:rPr>
              <a:t>[1]</a:t>
            </a:r>
            <a:r>
              <a:rPr lang="en-US" dirty="0" smtClean="0"/>
              <a:t> </a:t>
            </a:r>
            <a:r>
              <a:rPr lang="en-US" b="1" dirty="0" smtClean="0"/>
              <a:t>”</a:t>
            </a:r>
            <a:endParaRPr lang="hr-HR" dirty="0" smtClean="0"/>
          </a:p>
          <a:p>
            <a:pPr marL="514350" indent="-514350">
              <a:buNone/>
            </a:pPr>
            <a:r>
              <a:rPr lang="en-US" dirty="0" smtClean="0">
                <a:solidFill>
                  <a:srgbClr val="002060"/>
                </a:solidFill>
              </a:rPr>
              <a:t>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Structures</a:t>
            </a:r>
            <a:r>
              <a:rPr lang="hr-HR" dirty="0" smtClean="0"/>
              <a:t>: </a:t>
            </a:r>
            <a:r>
              <a:rPr lang="hr-HR" dirty="0" err="1" smtClean="0"/>
              <a:t>Constitutions</a:t>
            </a:r>
            <a:r>
              <a:rPr lang="hr-HR" dirty="0" smtClean="0"/>
              <a:t> </a:t>
            </a:r>
            <a:r>
              <a:rPr lang="hr-HR" dirty="0" err="1" smtClean="0"/>
              <a:t>and</a:t>
            </a:r>
            <a:r>
              <a:rPr lang="hr-HR" dirty="0" smtClean="0"/>
              <a:t> </a:t>
            </a:r>
            <a:r>
              <a:rPr lang="hr-HR" dirty="0" err="1" smtClean="0"/>
              <a:t>Laws</a:t>
            </a:r>
            <a:endParaRPr lang="en-US" dirty="0"/>
          </a:p>
        </p:txBody>
      </p:sp>
      <p:sp>
        <p:nvSpPr>
          <p:cNvPr id="3" name="Content Placeholder 2"/>
          <p:cNvSpPr>
            <a:spLocks noGrp="1"/>
          </p:cNvSpPr>
          <p:nvPr>
            <p:ph idx="1"/>
          </p:nvPr>
        </p:nvSpPr>
        <p:spPr/>
        <p:txBody>
          <a:bodyPr/>
          <a:lstStyle/>
          <a:p>
            <a:pPr>
              <a:buNone/>
            </a:pPr>
            <a:r>
              <a:rPr lang="en-US" dirty="0" smtClean="0"/>
              <a:t>Laws are like sausages. It's better not to see them being made. </a:t>
            </a:r>
            <a:r>
              <a:rPr lang="hr-HR" sz="2400" dirty="0" err="1" smtClean="0"/>
              <a:t>Otto</a:t>
            </a:r>
            <a:r>
              <a:rPr lang="hr-HR" sz="2400" dirty="0" smtClean="0"/>
              <a:t> </a:t>
            </a:r>
            <a:r>
              <a:rPr lang="hr-HR" sz="2400" dirty="0" err="1" smtClean="0"/>
              <a:t>von</a:t>
            </a:r>
            <a:r>
              <a:rPr lang="hr-HR" sz="2400" dirty="0" smtClean="0"/>
              <a:t> </a:t>
            </a:r>
            <a:r>
              <a:rPr lang="hr-HR" sz="2400" dirty="0" err="1" smtClean="0"/>
              <a:t>Bismarck</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Local</a:t>
            </a:r>
            <a:r>
              <a:rPr lang="hr-HR" dirty="0" smtClean="0"/>
              <a:t> </a:t>
            </a:r>
            <a:r>
              <a:rPr lang="hr-HR" dirty="0" err="1" smtClean="0"/>
              <a:t>Government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''A democracy is only alive if the citizens take an interest in public affairs, and the local level is where citizen participation is easiest to </a:t>
            </a:r>
            <a:r>
              <a:rPr lang="en-US" dirty="0" err="1" smtClean="0"/>
              <a:t>realise</a:t>
            </a:r>
            <a:r>
              <a:rPr lang="en-US" dirty="0" smtClean="0"/>
              <a:t>,’</a:t>
            </a:r>
            <a:endParaRPr lang="hr-HR" dirty="0" smtClean="0"/>
          </a:p>
          <a:p>
            <a:pPr>
              <a:buNone/>
            </a:pPr>
            <a:r>
              <a:rPr lang="en-US" dirty="0" smtClean="0"/>
              <a:t> ''Public management is a triangle. The citizens are a first side of the triangle, the elected office-bearers representing them a second, and a third consists of the public servants who implement the policies intended by the office-bearers as a response to their fellow-citizens’ demands and needs. These three agents of civic governance each have their role to perform and must do so with awareness of the public interest,'' he added. </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Political </a:t>
            </a:r>
            <a:r>
              <a:rPr lang="hr-HR" dirty="0" err="1" smtClean="0"/>
              <a:t>Parties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err="1" smtClean="0"/>
              <a:t>Particracy</a:t>
            </a:r>
            <a:r>
              <a:rPr lang="en-US" dirty="0" smtClean="0"/>
              <a:t> tends to install itself as the cost of campaigning and the impact of the media increase so that it can be prevalent at the national level with large electoral districts but absent at a local level; a few prominent politicians of renown may hold enough influence on public opinion to resist their party or dominate it.</a:t>
            </a:r>
          </a:p>
          <a:p>
            <a:pPr>
              <a:buNone/>
            </a:pPr>
            <a:endParaRPr lang="en-US" dirty="0" smtClean="0"/>
          </a:p>
          <a:p>
            <a:pPr>
              <a:buNone/>
            </a:pPr>
            <a:r>
              <a:rPr lang="en-US" dirty="0" smtClean="0"/>
              <a:t>In multi-party regimes, the degree of individual autonomy within each can vary according to the party rules and traditions, and depending on whether a party is in power, and if so alone (mostly in a de facto two party-system) or in a coalition. The mathematical need to form a coalition on the one hand prevents a single party from getting a potentially total grip, on the other hand provides the perfect excuse not to be accountable to the voter for not delivering the party program promises.</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Iron</a:t>
            </a:r>
            <a:r>
              <a:rPr lang="hr-HR" dirty="0" smtClean="0"/>
              <a:t> </a:t>
            </a:r>
            <a:r>
              <a:rPr lang="hr-HR" dirty="0" err="1" smtClean="0"/>
              <a:t>Law</a:t>
            </a:r>
            <a:r>
              <a:rPr lang="hr-HR" dirty="0" smtClean="0"/>
              <a:t> </a:t>
            </a:r>
            <a:r>
              <a:rPr lang="hr-HR" dirty="0" err="1" smtClean="0"/>
              <a:t>of</a:t>
            </a:r>
            <a:r>
              <a:rPr lang="hr-HR" dirty="0" smtClean="0"/>
              <a:t> </a:t>
            </a:r>
            <a:r>
              <a:rPr lang="en-US" dirty="0" smtClean="0"/>
              <a:t>Oligarchy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 oligarchy is any form of organizational power structure that concentrates power in a few people or organizations. This differs from an autocracy, in which power is concentrated in one or a very small number of people who operate in tandem, because members of an oligarchy may have conflicting interests. Robert Michaels' Iron Law of Oligarchy posits that every large organization, regardless of content or structure, tends to concentrate power in the fashion of an oligarchy. </a:t>
            </a:r>
          </a:p>
          <a:p>
            <a:r>
              <a:rPr lang="en-US" dirty="0" smtClean="0"/>
              <a:t/>
            </a:r>
            <a:br>
              <a:rPr lang="en-US" dirty="0" smtClean="0"/>
            </a:br>
            <a:r>
              <a:rPr lang="en-US" dirty="0" smtClean="0"/>
              <a:t/>
            </a:r>
            <a:br>
              <a:rPr lang="en-US" dirty="0" smtClean="0"/>
            </a:br>
            <a:r>
              <a:rPr lang="en-US" dirty="0" smtClean="0"/>
              <a:t>Read more: </a:t>
            </a:r>
            <a:r>
              <a:rPr lang="en-US" dirty="0" smtClean="0">
                <a:hlinkClick r:id="rId2"/>
              </a:rPr>
              <a:t>http://www.ehow.com/info_8653364_iron-law-oligarchy-mean.html#ixzz2l14t6ccK</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Political </a:t>
            </a:r>
            <a:r>
              <a:rPr lang="hr-HR" dirty="0" err="1" smtClean="0"/>
              <a:t>Culture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hr-HR" dirty="0" smtClean="0"/>
              <a:t>“</a:t>
            </a:r>
            <a:r>
              <a:rPr lang="en-US" dirty="0" smtClean="0"/>
              <a:t>the set of attitudes, beliefs and sentiments that give order and meaning to a </a:t>
            </a:r>
            <a:r>
              <a:rPr lang="hr-HR" dirty="0" smtClean="0"/>
              <a:t>political</a:t>
            </a:r>
            <a:r>
              <a:rPr lang="en-US" dirty="0" smtClean="0"/>
              <a:t> process and which provide the underlying assumptions and rules that govern behavior in the </a:t>
            </a:r>
            <a:r>
              <a:rPr lang="hr-HR" dirty="0" smtClean="0"/>
              <a:t>political </a:t>
            </a:r>
            <a:r>
              <a:rPr lang="hr-HR" dirty="0" err="1" smtClean="0"/>
              <a:t>system</a:t>
            </a:r>
            <a:r>
              <a:rPr lang="en-US" dirty="0" smtClean="0"/>
              <a:t>". </a:t>
            </a:r>
            <a:endParaRPr lang="hr-HR" dirty="0" smtClean="0"/>
          </a:p>
          <a:p>
            <a:pPr>
              <a:buNone/>
            </a:pPr>
            <a:r>
              <a:rPr lang="en-US" dirty="0" smtClean="0"/>
              <a:t>It Political culture is thus the manifestation in aggregate form of the psychological and subjective dimensions of politics. A political culture is the product of both the collective history of a political system and the life histories of the members of the system and thus it is rooted equally in public events and private experience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Mrzim politiku</a:t>
            </a:r>
            <a:endParaRPr lang="hr-HR" dirty="0"/>
          </a:p>
        </p:txBody>
      </p:sp>
      <p:sp>
        <p:nvSpPr>
          <p:cNvPr id="3" name="Content Placeholder 2"/>
          <p:cNvSpPr>
            <a:spLocks noGrp="1"/>
          </p:cNvSpPr>
          <p:nvPr>
            <p:ph idx="1"/>
          </p:nvPr>
        </p:nvSpPr>
        <p:spPr>
          <a:xfrm>
            <a:off x="251520" y="1196752"/>
            <a:ext cx="8229600" cy="5743025"/>
          </a:xfrm>
        </p:spPr>
        <p:txBody>
          <a:bodyPr>
            <a:normAutofit fontScale="55000" lnSpcReduction="20000"/>
          </a:bodyPr>
          <a:lstStyle/>
          <a:p>
            <a:pPr marL="0" indent="0">
              <a:buNone/>
            </a:pPr>
            <a:r>
              <a:rPr lang="hr-HR" dirty="0" err="1" smtClean="0"/>
              <a:t>The</a:t>
            </a:r>
            <a:r>
              <a:rPr lang="hr-HR" dirty="0" smtClean="0"/>
              <a:t> </a:t>
            </a:r>
            <a:r>
              <a:rPr lang="en-US" dirty="0" smtClean="0"/>
              <a:t>rebellion </a:t>
            </a:r>
            <a:r>
              <a:rPr lang="en-US" dirty="0"/>
              <a:t>began in the spring or as late as the summer of </a:t>
            </a:r>
            <a:r>
              <a:rPr lang="en-US" dirty="0" smtClean="0"/>
              <a:t>1277. </a:t>
            </a:r>
            <a:r>
              <a:rPr lang="en-US" dirty="0"/>
              <a:t>The rebels first marched against the Mongols who plundered the Bulgarian people due to the passiveness of the </a:t>
            </a:r>
            <a:r>
              <a:rPr lang="en-US" dirty="0" smtClean="0"/>
              <a:t>state. </a:t>
            </a:r>
            <a:r>
              <a:rPr lang="en-US" dirty="0"/>
              <a:t>The uprising began in the regions where the Mongol invasions were strongest. In the summer of that year, </a:t>
            </a:r>
            <a:r>
              <a:rPr lang="en-US" dirty="0" err="1"/>
              <a:t>Ivaylo's</a:t>
            </a:r>
            <a:r>
              <a:rPr lang="en-US" dirty="0"/>
              <a:t> forces defeated a Mongol unit looting the north-east and soon after that scored another victory against them. Having achieved a feat that had eluded the Bulgarian arms for decades, his popularity rose quickly. By the autumn of 1277, the Mongols were completely driven out of Bulgarian territory. </a:t>
            </a:r>
            <a:r>
              <a:rPr lang="en-US" dirty="0" err="1"/>
              <a:t>Ivaylo</a:t>
            </a:r>
            <a:r>
              <a:rPr lang="en-US" dirty="0"/>
              <a:t> was hailed as Emperor by the people and many areas came under his control.</a:t>
            </a:r>
          </a:p>
          <a:p>
            <a:pPr marL="0" indent="0">
              <a:buNone/>
            </a:pPr>
            <a:endParaRPr lang="hr-HR" dirty="0" smtClean="0"/>
          </a:p>
          <a:p>
            <a:pPr marL="0" lvl="0" indent="0" eaLnBrk="0" fontAlgn="base" hangingPunct="0">
              <a:spcBef>
                <a:spcPct val="0"/>
              </a:spcBef>
              <a:spcAft>
                <a:spcPct val="0"/>
              </a:spcAft>
              <a:buNone/>
            </a:pPr>
            <a:r>
              <a:rPr lang="en-US" dirty="0" smtClean="0"/>
              <a:t>In </a:t>
            </a:r>
            <a:r>
              <a:rPr lang="en-US" dirty="0"/>
              <a:t>the end of 1277, </a:t>
            </a:r>
            <a:r>
              <a:rPr lang="en-US" dirty="0" smtClean="0"/>
              <a:t>finally </a:t>
            </a:r>
            <a:r>
              <a:rPr lang="en-US" dirty="0"/>
              <a:t>launched a campaign against the rebels. </a:t>
            </a:r>
            <a:r>
              <a:rPr lang="en-US" dirty="0" err="1" smtClean="0"/>
              <a:t>Ivaylo</a:t>
            </a:r>
            <a:r>
              <a:rPr lang="en-US" dirty="0" smtClean="0"/>
              <a:t> </a:t>
            </a:r>
            <a:r>
              <a:rPr lang="en-US" dirty="0"/>
              <a:t>ambushed this force, killing many of the Emperor's close associates, while the rest of the army joined the rebels. </a:t>
            </a:r>
            <a:r>
              <a:rPr lang="en-US" dirty="0" smtClean="0"/>
              <a:t>After </a:t>
            </a:r>
            <a:r>
              <a:rPr lang="en-US" dirty="0"/>
              <a:t>his triumph, </a:t>
            </a:r>
            <a:r>
              <a:rPr lang="en-US" dirty="0" err="1"/>
              <a:t>Ivaylo</a:t>
            </a:r>
            <a:r>
              <a:rPr lang="en-US" dirty="0"/>
              <a:t> began to seize the country's fortified cities, which surrendered and recognized him as Emperor one by one</a:t>
            </a:r>
            <a:r>
              <a:rPr lang="en-US" dirty="0" smtClean="0"/>
              <a:t>.</a:t>
            </a:r>
            <a:r>
              <a:rPr lang="en-US" baseline="30000" dirty="0" smtClean="0">
                <a:hlinkClick r:id="rId2"/>
              </a:rPr>
              <a:t>]</a:t>
            </a:r>
            <a:r>
              <a:rPr lang="en-US" dirty="0" smtClean="0"/>
              <a:t> </a:t>
            </a:r>
            <a:r>
              <a:rPr lang="en-US" dirty="0" err="1"/>
              <a:t>Ivaylo</a:t>
            </a:r>
            <a:r>
              <a:rPr lang="en-US" dirty="0"/>
              <a:t> on the other hand was reluctant to make a deal, claiming that Maria was giving him what he was about to take by force.</a:t>
            </a:r>
            <a:r>
              <a:rPr lang="en-US" baseline="30000" dirty="0">
                <a:hlinkClick r:id="rId2"/>
              </a:rPr>
              <a:t>[10]</a:t>
            </a:r>
            <a:r>
              <a:rPr lang="en-US" dirty="0"/>
              <a:t> He further feared that such agreement would run counter to the social aims of the uprising, and would be seen as a betrayal by his followers. However, eventually </a:t>
            </a:r>
            <a:r>
              <a:rPr lang="en-US" dirty="0" err="1"/>
              <a:t>Ivaylo</a:t>
            </a:r>
            <a:r>
              <a:rPr lang="en-US" dirty="0"/>
              <a:t> accepted "because of the peace and the will not to shed blood in internecine </a:t>
            </a:r>
            <a:r>
              <a:rPr lang="en-US" dirty="0" smtClean="0"/>
              <a:t>war</a:t>
            </a:r>
            <a:r>
              <a:rPr lang="hr-HR" dirty="0" smtClean="0"/>
              <a:t>. </a:t>
            </a:r>
            <a:r>
              <a:rPr lang="sr-Latn-RS" altLang="sr-Latn-RS" dirty="0" smtClean="0">
                <a:latin typeface="Arial" panose="020B0604020202020204" pitchFamily="34" charset="0"/>
              </a:rPr>
              <a:t>On </a:t>
            </a:r>
            <a:r>
              <a:rPr lang="sr-Latn-RS" altLang="sr-Latn-RS" dirty="0">
                <a:latin typeface="Arial" panose="020B0604020202020204" pitchFamily="34" charset="0"/>
              </a:rPr>
              <a:t>the summer of 1278 Ivaylo entered the capital triumphantly and received the </a:t>
            </a:r>
          </a:p>
          <a:p>
            <a:pPr marL="0" lvl="0" indent="0" eaLnBrk="0" fontAlgn="base" hangingPunct="0">
              <a:spcBef>
                <a:spcPct val="0"/>
              </a:spcBef>
              <a:spcAft>
                <a:spcPct val="0"/>
              </a:spcAft>
              <a:buNone/>
            </a:pPr>
            <a:r>
              <a:rPr lang="sr-Latn-RS" altLang="sr-Latn-RS" dirty="0">
                <a:latin typeface="Arial" panose="020B0604020202020204" pitchFamily="34" charset="0"/>
              </a:rPr>
              <a:t>imperial insignia. </a:t>
            </a:r>
            <a:r>
              <a:rPr lang="sr-Latn-RS" altLang="sr-Latn-RS" dirty="0" smtClean="0">
                <a:latin typeface="Arial" panose="020B0604020202020204" pitchFamily="34" charset="0"/>
              </a:rPr>
              <a:t>Bulgaria </a:t>
            </a:r>
            <a:r>
              <a:rPr lang="sr-Latn-RS" altLang="sr-Latn-RS" dirty="0">
                <a:latin typeface="Arial" panose="020B0604020202020204" pitchFamily="34" charset="0"/>
              </a:rPr>
              <a:t>was united under the rule of the people's Tsar</a:t>
            </a:r>
          </a:p>
          <a:p>
            <a:pPr marL="0" indent="0">
              <a:buNone/>
            </a:pPr>
            <a:endParaRPr lang="en-US" dirty="0"/>
          </a:p>
          <a:p>
            <a:pPr marL="0" indent="0">
              <a:buNone/>
            </a:pPr>
            <a:endParaRPr lang="hr-HR" dirty="0"/>
          </a:p>
        </p:txBody>
      </p:sp>
      <p:sp>
        <p:nvSpPr>
          <p:cNvPr id="4" name="Rectangle 1"/>
          <p:cNvSpPr>
            <a:spLocks noChangeArrowheads="1"/>
          </p:cNvSpPr>
          <p:nvPr/>
        </p:nvSpPr>
        <p:spPr bwMode="auto">
          <a:xfrm>
            <a:off x="0" y="-1794975"/>
            <a:ext cx="755576"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r-Latn-RS" altLang="sr-Latn-RS" sz="700" b="1" i="0" u="none" strike="noStrike" cap="none" normalizeH="0" baseline="0" dirty="0" smtClean="0">
              <a:ln>
                <a:noFill/>
              </a:ln>
              <a:solidFill>
                <a:schemeClr val="tx1"/>
              </a:solidFill>
              <a:effectLst/>
              <a:latin typeface="Arial" panose="020B0604020202020204" pitchFamily="34" charset="0"/>
              <a:hlinkClick r:id="rId3"/>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600" b="0" i="0" u="none" strike="noStrike" cap="none" normalizeH="0" baseline="0" dirty="0" smtClean="0">
                <a:ln>
                  <a:noFill/>
                </a:ln>
                <a:solidFill>
                  <a:schemeClr val="tx1"/>
                </a:solidFill>
                <a:effectLst/>
                <a:latin typeface="Arial" panose="020B0604020202020204" pitchFamily="34" charset="0"/>
                <a:hlinkClick r:id="rId3"/>
              </a:rPr>
              <a:t>  </a:t>
            </a:r>
            <a:r>
              <a:rPr kumimoji="0" lang="sr-Latn-RS" altLang="sr-Latn-RS" sz="14500" b="0" i="0" u="none" strike="noStrike" cap="none" normalizeH="0" baseline="0" dirty="0" smtClean="0">
                <a:ln>
                  <a:noFill/>
                </a:ln>
                <a:solidFill>
                  <a:schemeClr val="tx1"/>
                </a:solidFill>
                <a:effectLst/>
                <a:latin typeface="Arial" panose="020B0604020202020204" pitchFamily="34" charset="0"/>
              </a:rPr>
              <a:t> </a:t>
            </a:r>
            <a:endParaRPr kumimoji="0" lang="sr-Latn-RS" altLang="sr-Latn-R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76090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Znanost o politici</a:t>
            </a:r>
            <a:endParaRPr lang="hr-HR" dirty="0"/>
          </a:p>
        </p:txBody>
      </p:sp>
      <p:sp>
        <p:nvSpPr>
          <p:cNvPr id="3" name="Content Placeholder 2"/>
          <p:cNvSpPr>
            <a:spLocks noGrp="1"/>
          </p:cNvSpPr>
          <p:nvPr>
            <p:ph idx="1"/>
          </p:nvPr>
        </p:nvSpPr>
        <p:spPr/>
        <p:txBody>
          <a:bodyPr/>
          <a:lstStyle/>
          <a:p>
            <a:pPr marL="0" indent="0">
              <a:buNone/>
            </a:pPr>
            <a:r>
              <a:rPr lang="hr-HR" dirty="0" smtClean="0"/>
              <a:t>Politika je ljudska aktivnost donošenja javnih i autoritarnih odluka. To je aktivnost stjecanja moći da se te odluke donesu i da se moć primjeni. To je sukobljavanje ili natjecanje za moć i njezinu primjenu.</a:t>
            </a:r>
          </a:p>
          <a:p>
            <a:pPr marL="0" indent="0">
              <a:buNone/>
            </a:pPr>
            <a:r>
              <a:rPr lang="hr-HR" sz="4000" dirty="0" smtClean="0">
                <a:solidFill>
                  <a:srgbClr val="FF0000"/>
                </a:solidFill>
              </a:rPr>
              <a:t>Za život društva važno je tko odlučuje o nečemu i kako to čini.</a:t>
            </a:r>
            <a:endParaRPr lang="hr-HR" sz="4000" dirty="0">
              <a:solidFill>
                <a:srgbClr val="FF0000"/>
              </a:solidFill>
            </a:endParaRPr>
          </a:p>
        </p:txBody>
      </p:sp>
    </p:spTree>
    <p:extLst>
      <p:ext uri="{BB962C8B-B14F-4D97-AF65-F5344CB8AC3E}">
        <p14:creationId xmlns:p14="http://schemas.microsoft.com/office/powerpoint/2010/main" val="109141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Sociology</a:t>
            </a:r>
            <a:r>
              <a:rPr lang="hr-HR" dirty="0" smtClean="0"/>
              <a:t> </a:t>
            </a:r>
            <a:r>
              <a:rPr lang="hr-HR" dirty="0" err="1" smtClean="0"/>
              <a:t>and</a:t>
            </a:r>
            <a:r>
              <a:rPr lang="hr-HR" dirty="0" smtClean="0"/>
              <a:t> </a:t>
            </a:r>
            <a:r>
              <a:rPr lang="hr-HR" dirty="0" err="1" smtClean="0"/>
              <a:t>Politics</a:t>
            </a:r>
            <a:r>
              <a:rPr lang="hr-HR" dirty="0" smtClean="0"/>
              <a:t>:</a:t>
            </a:r>
            <a:r>
              <a:rPr lang="en-US" dirty="0" smtClean="0"/>
              <a:t>relations between state and society</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hr-HR" dirty="0" err="1" smtClean="0"/>
              <a:t>The</a:t>
            </a:r>
            <a:r>
              <a:rPr lang="hr-HR" dirty="0" smtClean="0"/>
              <a:t> </a:t>
            </a:r>
            <a:r>
              <a:rPr lang="hr-HR" dirty="0" err="1" smtClean="0"/>
              <a:t>origine</a:t>
            </a:r>
            <a:r>
              <a:rPr lang="hr-HR" dirty="0" smtClean="0"/>
              <a:t> </a:t>
            </a:r>
            <a:r>
              <a:rPr lang="hr-HR" dirty="0" err="1" smtClean="0"/>
              <a:t>of</a:t>
            </a:r>
            <a:r>
              <a:rPr lang="hr-HR" dirty="0" smtClean="0"/>
              <a:t> </a:t>
            </a:r>
            <a:r>
              <a:rPr lang="hr-HR" dirty="0" err="1" smtClean="0"/>
              <a:t>politics</a:t>
            </a:r>
            <a:r>
              <a:rPr lang="hr-HR" dirty="0" smtClean="0"/>
              <a:t>  </a:t>
            </a:r>
            <a:r>
              <a:rPr lang="hr-HR" dirty="0" err="1" smtClean="0"/>
              <a:t>and</a:t>
            </a:r>
            <a:r>
              <a:rPr lang="hr-HR" dirty="0" smtClean="0"/>
              <a:t> </a:t>
            </a:r>
            <a:r>
              <a:rPr lang="hr-HR" dirty="0" err="1" smtClean="0"/>
              <a:t>the</a:t>
            </a:r>
            <a:r>
              <a:rPr lang="hr-HR" dirty="0" smtClean="0"/>
              <a:t> </a:t>
            </a:r>
            <a:r>
              <a:rPr lang="hr-HR" dirty="0" err="1" smtClean="0"/>
              <a:t>modern</a:t>
            </a:r>
            <a:r>
              <a:rPr lang="hr-HR" dirty="0" smtClean="0"/>
              <a:t> state</a:t>
            </a:r>
            <a:r>
              <a:rPr lang="en-US" dirty="0" smtClean="0"/>
              <a:t>;</a:t>
            </a:r>
            <a:endParaRPr lang="hr-HR" dirty="0" smtClean="0"/>
          </a:p>
          <a:p>
            <a:pPr marL="514350" indent="-514350">
              <a:buAutoNum type="arabicPeriod"/>
            </a:pPr>
            <a:r>
              <a:rPr lang="en-US" dirty="0" smtClean="0"/>
              <a:t>"Who rules"? </a:t>
            </a:r>
            <a:r>
              <a:rPr lang="hr-HR" dirty="0" smtClean="0"/>
              <a:t> </a:t>
            </a:r>
            <a:r>
              <a:rPr lang="hr-HR" dirty="0" err="1" smtClean="0"/>
              <a:t>Decision</a:t>
            </a:r>
            <a:r>
              <a:rPr lang="hr-HR" dirty="0" smtClean="0"/>
              <a:t> </a:t>
            </a:r>
            <a:r>
              <a:rPr lang="hr-HR" dirty="0" err="1" smtClean="0"/>
              <a:t>making</a:t>
            </a:r>
            <a:r>
              <a:rPr lang="hr-HR" dirty="0" smtClean="0"/>
              <a:t> </a:t>
            </a:r>
            <a:r>
              <a:rPr lang="hr-HR" dirty="0" err="1" smtClean="0"/>
              <a:t>in</a:t>
            </a:r>
            <a:r>
              <a:rPr lang="hr-HR" dirty="0" smtClean="0"/>
              <a:t> </a:t>
            </a:r>
            <a:r>
              <a:rPr lang="hr-HR" dirty="0" err="1" smtClean="0"/>
              <a:t>politics</a:t>
            </a:r>
            <a:r>
              <a:rPr lang="hr-HR" dirty="0" smtClean="0"/>
              <a:t>. Who </a:t>
            </a:r>
            <a:r>
              <a:rPr lang="hr-HR" dirty="0" err="1" smtClean="0"/>
              <a:t>has</a:t>
            </a:r>
            <a:r>
              <a:rPr lang="hr-HR" dirty="0" smtClean="0"/>
              <a:t> a power </a:t>
            </a:r>
            <a:r>
              <a:rPr lang="hr-HR" dirty="0" err="1" smtClean="0"/>
              <a:t>and</a:t>
            </a:r>
            <a:r>
              <a:rPr lang="hr-HR" dirty="0" smtClean="0"/>
              <a:t> how </a:t>
            </a:r>
            <a:r>
              <a:rPr lang="hr-HR" dirty="0" err="1" smtClean="0"/>
              <a:t>the</a:t>
            </a:r>
            <a:r>
              <a:rPr lang="hr-HR" dirty="0" smtClean="0"/>
              <a:t> power is </a:t>
            </a:r>
            <a:r>
              <a:rPr lang="hr-HR" dirty="0" err="1" smtClean="0"/>
              <a:t>legoitimized</a:t>
            </a:r>
            <a:r>
              <a:rPr lang="hr-HR" dirty="0" smtClean="0"/>
              <a:t>?</a:t>
            </a:r>
            <a:endParaRPr lang="hr-HR" dirty="0"/>
          </a:p>
          <a:p>
            <a:pPr marL="514350" indent="-514350">
              <a:buAutoNum type="arabicPeriod"/>
            </a:pPr>
            <a:r>
              <a:rPr lang="hr-HR" dirty="0" err="1" smtClean="0"/>
              <a:t>The</a:t>
            </a:r>
            <a:r>
              <a:rPr lang="hr-HR" dirty="0" smtClean="0"/>
              <a:t> </a:t>
            </a:r>
            <a:r>
              <a:rPr lang="hr-HR" dirty="0" err="1" smtClean="0"/>
              <a:t>personalities</a:t>
            </a:r>
            <a:r>
              <a:rPr lang="hr-HR" dirty="0" smtClean="0"/>
              <a:t> </a:t>
            </a:r>
            <a:r>
              <a:rPr lang="hr-HR" dirty="0" err="1" smtClean="0"/>
              <a:t>and</a:t>
            </a:r>
            <a:r>
              <a:rPr lang="hr-HR" dirty="0" smtClean="0"/>
              <a:t> </a:t>
            </a:r>
            <a:r>
              <a:rPr lang="hr-HR" dirty="0" err="1" smtClean="0"/>
              <a:t>charactere</a:t>
            </a:r>
            <a:r>
              <a:rPr lang="hr-HR" dirty="0" smtClean="0"/>
              <a:t> vs. </a:t>
            </a:r>
            <a:r>
              <a:rPr lang="hr-HR" dirty="0" err="1" smtClean="0"/>
              <a:t>institutions</a:t>
            </a:r>
            <a:r>
              <a:rPr lang="hr-HR" dirty="0" smtClean="0"/>
              <a:t>: political </a:t>
            </a:r>
            <a:r>
              <a:rPr lang="hr-HR" dirty="0" err="1" smtClean="0"/>
              <a:t>culture</a:t>
            </a:r>
            <a:r>
              <a:rPr lang="hr-HR" dirty="0" smtClean="0"/>
              <a:t> </a:t>
            </a:r>
            <a:r>
              <a:rPr lang="hr-HR" dirty="0" err="1" smtClean="0"/>
              <a:t>and</a:t>
            </a:r>
            <a:r>
              <a:rPr lang="hr-HR" dirty="0" smtClean="0"/>
              <a:t>  </a:t>
            </a:r>
            <a:r>
              <a:rPr lang="hr-HR" dirty="0" err="1" smtClean="0"/>
              <a:t>movements</a:t>
            </a:r>
            <a:r>
              <a:rPr lang="en-US" dirty="0" smtClean="0"/>
              <a:t>;</a:t>
            </a:r>
            <a:endParaRPr lang="hr-HR" dirty="0"/>
          </a:p>
          <a:p>
            <a:pPr marL="514350" indent="-514350">
              <a:buAutoNum type="arabicPeriod"/>
            </a:pPr>
            <a:r>
              <a:rPr lang="hr-HR" dirty="0" smtClean="0"/>
              <a:t>Who </a:t>
            </a:r>
            <a:r>
              <a:rPr lang="hr-HR" dirty="0" err="1" smtClean="0"/>
              <a:t>get</a:t>
            </a:r>
            <a:r>
              <a:rPr lang="hr-HR" dirty="0" smtClean="0"/>
              <a:t> </a:t>
            </a:r>
            <a:r>
              <a:rPr lang="hr-HR" dirty="0" err="1" smtClean="0"/>
              <a:t>what</a:t>
            </a:r>
            <a:r>
              <a:rPr lang="hr-HR" dirty="0" smtClean="0"/>
              <a:t> </a:t>
            </a:r>
            <a:r>
              <a:rPr lang="hr-HR" dirty="0" err="1" smtClean="0"/>
              <a:t>and</a:t>
            </a:r>
            <a:r>
              <a:rPr lang="hr-HR" dirty="0" smtClean="0"/>
              <a:t> </a:t>
            </a:r>
            <a:r>
              <a:rPr lang="hr-HR" dirty="0" err="1" smtClean="0"/>
              <a:t>why</a:t>
            </a:r>
            <a:r>
              <a:rPr lang="hr-HR" dirty="0" smtClean="0"/>
              <a:t>? </a:t>
            </a:r>
            <a:r>
              <a:rPr lang="en-US" dirty="0" smtClean="0"/>
              <a:t>Power relationships </a:t>
            </a:r>
            <a:r>
              <a:rPr lang="hr-HR" dirty="0" err="1" smtClean="0"/>
              <a:t>and</a:t>
            </a:r>
            <a:r>
              <a:rPr lang="hr-HR" dirty="0" smtClean="0"/>
              <a:t> </a:t>
            </a:r>
            <a:r>
              <a:rPr lang="hr-HR" dirty="0" err="1" smtClean="0"/>
              <a:t>the</a:t>
            </a:r>
            <a:r>
              <a:rPr lang="hr-HR" dirty="0" smtClean="0"/>
              <a:t> role </a:t>
            </a:r>
            <a:r>
              <a:rPr lang="hr-HR" dirty="0" err="1" smtClean="0"/>
              <a:t>of</a:t>
            </a:r>
            <a:r>
              <a:rPr lang="hr-HR" dirty="0" smtClean="0"/>
              <a:t> </a:t>
            </a:r>
            <a:r>
              <a:rPr lang="hr-HR" dirty="0" err="1" smtClean="0"/>
              <a:t>ideology</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Sociology</a:t>
            </a:r>
            <a:r>
              <a:rPr lang="hr-HR" dirty="0" smtClean="0"/>
              <a:t> </a:t>
            </a:r>
            <a:r>
              <a:rPr lang="hr-HR" dirty="0" err="1" smtClean="0"/>
              <a:t>and</a:t>
            </a:r>
            <a:r>
              <a:rPr lang="hr-HR" dirty="0" smtClean="0"/>
              <a:t> </a:t>
            </a:r>
            <a:r>
              <a:rPr lang="hr-HR" dirty="0" err="1" smtClean="0"/>
              <a:t>Politics</a:t>
            </a:r>
            <a:r>
              <a:rPr lang="hr-HR" dirty="0" smtClean="0"/>
              <a:t>:</a:t>
            </a:r>
            <a:r>
              <a:rPr lang="en-US" dirty="0" smtClean="0"/>
              <a:t>relations between state and society</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Political sociology investigates the association between society and politics, and can be considered the intersection of political science and sociology. More specifically, the main focus is on </a:t>
            </a:r>
            <a:r>
              <a:rPr lang="en-US" i="1" dirty="0" smtClean="0"/>
              <a:t>power</a:t>
            </a:r>
            <a:r>
              <a:rPr lang="en-US" dirty="0" smtClean="0"/>
              <a:t>. In sociology, power is defined as the ability to achieve one’s goals over the objections of another group. In political sociology, we study who has the power, how they use it, and how it is institutionalized. This can include the study of political activity of specific groups (race, class, gender, ideology), how social pressure forces change in policy, or how policy will affect society. </a:t>
            </a:r>
            <a:endParaRPr lang="hr-HR" dirty="0" smtClean="0"/>
          </a:p>
          <a:p>
            <a:pPr>
              <a:buNone/>
            </a:pPr>
            <a:r>
              <a:rPr lang="en-US" sz="1900" dirty="0" smtClean="0"/>
              <a:t>http://www.allpsychologycareers.com/topics/political-sociology.html</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solidFill>
                  <a:srgbClr val="002060"/>
                </a:solidFill>
              </a:rPr>
              <a:t>Destutt</a:t>
            </a:r>
            <a:r>
              <a:rPr lang="hr-HR" dirty="0" smtClean="0">
                <a:solidFill>
                  <a:srgbClr val="002060"/>
                </a:solidFill>
              </a:rPr>
              <a:t> de </a:t>
            </a:r>
            <a:r>
              <a:rPr lang="hr-HR" dirty="0" err="1" smtClean="0">
                <a:solidFill>
                  <a:srgbClr val="002060"/>
                </a:solidFill>
              </a:rPr>
              <a:t>Tracy</a:t>
            </a:r>
            <a:endParaRPr lang="en-US"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pPr>
              <a:buNone/>
            </a:pPr>
            <a:r>
              <a:rPr lang="hr-HR" dirty="0" smtClean="0"/>
              <a:t>Ideologija je "učenje o idejama", međutim pojam "ideja" kod njih nije vezan uz duhovnost. Sve ideje potječu iz osjeta (senzacija), koji daju osnovu i građu čitavoj našoj spoznaji. Osjeti se međusobno spajaju i dolaze u različite odnose, preko mozga kao organskog centra, čime se stvaraju složene "ideje".</a:t>
            </a:r>
          </a:p>
          <a:p>
            <a:pPr>
              <a:buNone/>
            </a:pPr>
            <a:r>
              <a:rPr lang="hr-HR" dirty="0" smtClean="0"/>
              <a:t> U definiciji pojma "ideologija":</a:t>
            </a:r>
          </a:p>
          <a:p>
            <a:r>
              <a:rPr lang="hr-HR" dirty="0" smtClean="0"/>
              <a:t>sustav objašnjenja svijeta,</a:t>
            </a:r>
          </a:p>
          <a:p>
            <a:r>
              <a:rPr lang="hr-HR" dirty="0" smtClean="0"/>
              <a:t>program djelovanja,</a:t>
            </a:r>
          </a:p>
          <a:p>
            <a:r>
              <a:rPr lang="hr-HR" dirty="0" smtClean="0"/>
              <a:t>javno djelovanje za provedbu programa, te</a:t>
            </a:r>
          </a:p>
          <a:p>
            <a:r>
              <a:rPr lang="hr-HR" dirty="0" smtClean="0"/>
              <a:t>isticanje posebne uloge intelektualaca</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B</a:t>
            </a:r>
            <a:r>
              <a:rPr lang="en-US" dirty="0" err="1" smtClean="0"/>
              <a:t>asic</a:t>
            </a:r>
            <a:r>
              <a:rPr lang="en-US" dirty="0" smtClean="0"/>
              <a:t> characteristics:</a:t>
            </a:r>
            <a:endParaRPr lang="en-US" dirty="0"/>
          </a:p>
        </p:txBody>
      </p:sp>
      <p:sp>
        <p:nvSpPr>
          <p:cNvPr id="3" name="Content Placeholder 2"/>
          <p:cNvSpPr>
            <a:spLocks noGrp="1"/>
          </p:cNvSpPr>
          <p:nvPr>
            <p:ph idx="1"/>
          </p:nvPr>
        </p:nvSpPr>
        <p:spPr/>
        <p:txBody>
          <a:bodyPr>
            <a:normAutofit/>
          </a:bodyPr>
          <a:lstStyle/>
          <a:p>
            <a:pPr>
              <a:buNone/>
            </a:pPr>
            <a:r>
              <a:rPr lang="en-US" dirty="0" smtClean="0"/>
              <a:t>For Willard A. Mullins, an ideology is composed of four basic characteristics:</a:t>
            </a:r>
          </a:p>
          <a:p>
            <a:r>
              <a:rPr lang="en-US" dirty="0" smtClean="0"/>
              <a:t>it must have power over cognition</a:t>
            </a:r>
          </a:p>
          <a:p>
            <a:r>
              <a:rPr lang="en-US" dirty="0" smtClean="0"/>
              <a:t>it must be capable of guiding one's evaluations;</a:t>
            </a:r>
          </a:p>
          <a:p>
            <a:r>
              <a:rPr lang="en-US" dirty="0" smtClean="0"/>
              <a:t>it must provide guidance towards action;</a:t>
            </a:r>
          </a:p>
          <a:p>
            <a:r>
              <a:rPr lang="en-US" dirty="0" smtClean="0"/>
              <a:t>and, as stated above, it must be logically coherent.</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"ideology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David W. </a:t>
            </a:r>
            <a:r>
              <a:rPr lang="en-US" dirty="0" err="1" smtClean="0"/>
              <a:t>Minar</a:t>
            </a:r>
            <a:r>
              <a:rPr lang="en-US" dirty="0" smtClean="0"/>
              <a:t> describes six different ways in which the word "ideology" has been used:</a:t>
            </a:r>
          </a:p>
          <a:p>
            <a:pPr>
              <a:buNone/>
            </a:pPr>
            <a:r>
              <a:rPr lang="en-US" dirty="0" smtClean="0"/>
              <a:t>As a collection of certain ideas with certain kinds of </a:t>
            </a:r>
            <a:r>
              <a:rPr lang="en-US" i="1" dirty="0" smtClean="0"/>
              <a:t>content</a:t>
            </a:r>
            <a:r>
              <a:rPr lang="en-US" dirty="0" smtClean="0"/>
              <a:t>, usually normative;</a:t>
            </a:r>
          </a:p>
          <a:p>
            <a:pPr>
              <a:buNone/>
            </a:pPr>
            <a:r>
              <a:rPr lang="en-US" dirty="0" smtClean="0"/>
              <a:t>As the </a:t>
            </a:r>
            <a:r>
              <a:rPr lang="en-US" i="1" dirty="0" smtClean="0"/>
              <a:t>form or internal logical structure</a:t>
            </a:r>
            <a:r>
              <a:rPr lang="en-US" dirty="0" smtClean="0"/>
              <a:t> that ideas have within a set;</a:t>
            </a:r>
          </a:p>
          <a:p>
            <a:pPr>
              <a:buNone/>
            </a:pPr>
            <a:r>
              <a:rPr lang="en-US" dirty="0" smtClean="0"/>
              <a:t>By the role in which ideas play in </a:t>
            </a:r>
            <a:r>
              <a:rPr lang="en-US" i="1" dirty="0" smtClean="0"/>
              <a:t>human-social interaction</a:t>
            </a:r>
            <a:r>
              <a:rPr lang="en-US" dirty="0" smtClean="0"/>
              <a:t>;</a:t>
            </a:r>
          </a:p>
          <a:p>
            <a:pPr>
              <a:buNone/>
            </a:pPr>
            <a:r>
              <a:rPr lang="en-US" dirty="0" smtClean="0"/>
              <a:t>By the role that ideas play in the </a:t>
            </a:r>
            <a:r>
              <a:rPr lang="en-US" i="1" dirty="0" smtClean="0"/>
              <a:t>structure of an organization</a:t>
            </a:r>
            <a:r>
              <a:rPr lang="en-US" dirty="0" smtClean="0"/>
              <a:t>;</a:t>
            </a:r>
          </a:p>
          <a:p>
            <a:pPr>
              <a:buNone/>
            </a:pPr>
            <a:r>
              <a:rPr lang="en-US" dirty="0" smtClean="0"/>
              <a:t>As meaning, whose purpose is </a:t>
            </a:r>
            <a:r>
              <a:rPr lang="en-US" i="1" dirty="0" smtClean="0"/>
              <a:t>persuasion</a:t>
            </a:r>
            <a:r>
              <a:rPr lang="en-US" dirty="0" smtClean="0"/>
              <a:t>; and</a:t>
            </a:r>
          </a:p>
          <a:p>
            <a:pPr>
              <a:buNone/>
            </a:pPr>
            <a:r>
              <a:rPr lang="en-US" dirty="0" smtClean="0"/>
              <a:t>As the </a:t>
            </a:r>
            <a:r>
              <a:rPr lang="en-US" i="1" dirty="0" smtClean="0"/>
              <a:t>locus</a:t>
            </a:r>
            <a:r>
              <a:rPr lang="en-US" dirty="0" smtClean="0"/>
              <a:t> of social interaction, possibly.</a:t>
            </a:r>
          </a:p>
          <a:p>
            <a:pPr>
              <a:buNone/>
            </a:pP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Structures</a:t>
            </a:r>
            <a:r>
              <a:rPr lang="hr-HR" dirty="0" smtClean="0"/>
              <a:t>: </a:t>
            </a:r>
            <a:r>
              <a:rPr lang="hr-HR" dirty="0" err="1" smtClean="0"/>
              <a:t>Elections</a:t>
            </a:r>
            <a:endParaRPr lang="en-US" dirty="0"/>
          </a:p>
        </p:txBody>
      </p:sp>
      <p:sp>
        <p:nvSpPr>
          <p:cNvPr id="3" name="Content Placeholder 2"/>
          <p:cNvSpPr>
            <a:spLocks noGrp="1"/>
          </p:cNvSpPr>
          <p:nvPr>
            <p:ph idx="1"/>
          </p:nvPr>
        </p:nvSpPr>
        <p:spPr/>
        <p:txBody>
          <a:bodyPr/>
          <a:lstStyle/>
          <a:p>
            <a:pPr marL="514350" indent="-514350">
              <a:buNone/>
            </a:pPr>
            <a:r>
              <a:rPr lang="hr-HR" dirty="0" err="1" smtClean="0"/>
              <a:t>Models</a:t>
            </a:r>
            <a:r>
              <a:rPr lang="hr-HR" dirty="0" smtClean="0"/>
              <a:t>: </a:t>
            </a:r>
          </a:p>
          <a:p>
            <a:pPr marL="514350" indent="-514350">
              <a:buFont typeface="+mj-lt"/>
              <a:buAutoNum type="arabicPeriod"/>
            </a:pPr>
            <a:r>
              <a:rPr lang="hr-HR" dirty="0" smtClean="0"/>
              <a:t>First past </a:t>
            </a:r>
            <a:r>
              <a:rPr lang="hr-HR" dirty="0" err="1" smtClean="0"/>
              <a:t>the</a:t>
            </a:r>
            <a:r>
              <a:rPr lang="hr-HR" dirty="0" smtClean="0"/>
              <a:t> post</a:t>
            </a:r>
          </a:p>
          <a:p>
            <a:pPr marL="914400" lvl="1" indent="-514350">
              <a:buFont typeface="+mj-lt"/>
              <a:buAutoNum type="arabicPeriod"/>
            </a:pPr>
            <a:r>
              <a:rPr lang="hr-HR" dirty="0" smtClean="0"/>
              <a:t>Alternative </a:t>
            </a:r>
            <a:r>
              <a:rPr lang="hr-HR" dirty="0" err="1" smtClean="0"/>
              <a:t>vote</a:t>
            </a:r>
            <a:endParaRPr lang="hr-HR" dirty="0" smtClean="0"/>
          </a:p>
          <a:p>
            <a:pPr marL="914400" lvl="1" indent="-514350">
              <a:buFont typeface="+mj-lt"/>
              <a:buAutoNum type="arabicPeriod"/>
            </a:pPr>
            <a:r>
              <a:rPr lang="hr-HR" dirty="0" err="1" smtClean="0"/>
              <a:t>Two</a:t>
            </a:r>
            <a:r>
              <a:rPr lang="hr-HR" dirty="0" smtClean="0"/>
              <a:t> </a:t>
            </a:r>
            <a:r>
              <a:rPr lang="hr-HR" dirty="0" err="1" smtClean="0"/>
              <a:t>circles</a:t>
            </a:r>
            <a:r>
              <a:rPr lang="hr-HR" dirty="0" smtClean="0"/>
              <a:t> or </a:t>
            </a:r>
            <a:r>
              <a:rPr lang="hr-HR" dirty="0" err="1" smtClean="0"/>
              <a:t>revoting</a:t>
            </a:r>
            <a:endParaRPr lang="hr-HR" dirty="0" smtClean="0"/>
          </a:p>
          <a:p>
            <a:pPr marL="514350" indent="-514350">
              <a:buFont typeface="+mj-lt"/>
              <a:buAutoNum type="arabicPeriod"/>
            </a:pPr>
            <a:r>
              <a:rPr lang="hr-HR" dirty="0" err="1" smtClean="0"/>
              <a:t>Proportional</a:t>
            </a:r>
            <a:r>
              <a:rPr lang="hr-HR" dirty="0" smtClean="0"/>
              <a:t> </a:t>
            </a:r>
            <a:r>
              <a:rPr lang="hr-HR" dirty="0" err="1" smtClean="0"/>
              <a:t>system</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1748</Words>
  <Application>Microsoft Office PowerPoint</Application>
  <PresentationFormat>On-screen Show (4:3)</PresentationFormat>
  <Paragraphs>79</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Political Sociology </vt:lpstr>
      <vt:lpstr>Mrzim politiku</vt:lpstr>
      <vt:lpstr>Znanost o politici</vt:lpstr>
      <vt:lpstr>Sociology and Politics:relations between state and society</vt:lpstr>
      <vt:lpstr>Sociology and Politics:relations between state and society</vt:lpstr>
      <vt:lpstr>Destutt de Tracy</vt:lpstr>
      <vt:lpstr>Basic characteristics:</vt:lpstr>
      <vt:lpstr>word "ideology</vt:lpstr>
      <vt:lpstr>Structures: Elections</vt:lpstr>
      <vt:lpstr>Structures: Elections referendum</vt:lpstr>
      <vt:lpstr>Structures: Elections referendum</vt:lpstr>
      <vt:lpstr>Patten's criticism</vt:lpstr>
      <vt:lpstr>Structures: Constitutions and Laws</vt:lpstr>
      <vt:lpstr>Local Government</vt:lpstr>
      <vt:lpstr>Political Parties</vt:lpstr>
      <vt:lpstr>Iron Law of Oligarchy</vt:lpstr>
      <vt:lpstr>Political Culture</vt:lpstr>
    </vt:vector>
  </TitlesOfParts>
  <Company>PFZ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Sociology</dc:title>
  <dc:creator>admin</dc:creator>
  <cp:lastModifiedBy>kreg</cp:lastModifiedBy>
  <cp:revision>21</cp:revision>
  <dcterms:created xsi:type="dcterms:W3CDTF">2013-11-17T08:21:15Z</dcterms:created>
  <dcterms:modified xsi:type="dcterms:W3CDTF">2014-12-13T17:38:34Z</dcterms:modified>
</cp:coreProperties>
</file>